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4" r:id="rId3"/>
    <p:sldMasterId id="2147483719" r:id="rId4"/>
    <p:sldMasterId id="2147483734" r:id="rId5"/>
    <p:sldMasterId id="2147483745" r:id="rId6"/>
    <p:sldMasterId id="2147483758" r:id="rId7"/>
    <p:sldMasterId id="2147483770" r:id="rId8"/>
    <p:sldMasterId id="2147483794" r:id="rId9"/>
    <p:sldMasterId id="2147483807" r:id="rId10"/>
    <p:sldMasterId id="2147483820" r:id="rId11"/>
    <p:sldMasterId id="2147483832" r:id="rId12"/>
    <p:sldMasterId id="2147483844" r:id="rId13"/>
    <p:sldMasterId id="2147483856" r:id="rId14"/>
    <p:sldMasterId id="2147483868" r:id="rId15"/>
    <p:sldMasterId id="2147483881" r:id="rId16"/>
  </p:sldMasterIdLst>
  <p:notesMasterIdLst>
    <p:notesMasterId r:id="rId77"/>
  </p:notesMasterIdLst>
  <p:sldIdLst>
    <p:sldId id="266" r:id="rId17"/>
    <p:sldId id="267" r:id="rId18"/>
    <p:sldId id="264" r:id="rId19"/>
    <p:sldId id="268" r:id="rId20"/>
    <p:sldId id="714" r:id="rId21"/>
    <p:sldId id="269" r:id="rId22"/>
    <p:sldId id="827" r:id="rId23"/>
    <p:sldId id="270" r:id="rId24"/>
    <p:sldId id="271" r:id="rId25"/>
    <p:sldId id="779" r:id="rId26"/>
    <p:sldId id="795" r:id="rId27"/>
    <p:sldId id="819" r:id="rId28"/>
    <p:sldId id="796" r:id="rId29"/>
    <p:sldId id="798" r:id="rId30"/>
    <p:sldId id="799" r:id="rId31"/>
    <p:sldId id="800" r:id="rId32"/>
    <p:sldId id="273" r:id="rId33"/>
    <p:sldId id="296" r:id="rId34"/>
    <p:sldId id="748" r:id="rId35"/>
    <p:sldId id="784" r:id="rId36"/>
    <p:sldId id="801" r:id="rId37"/>
    <p:sldId id="804" r:id="rId38"/>
    <p:sldId id="298" r:id="rId39"/>
    <p:sldId id="805" r:id="rId40"/>
    <p:sldId id="303" r:id="rId41"/>
    <p:sldId id="319" r:id="rId42"/>
    <p:sldId id="320" r:id="rId43"/>
    <p:sldId id="321" r:id="rId44"/>
    <p:sldId id="322" r:id="rId45"/>
    <p:sldId id="323" r:id="rId46"/>
    <p:sldId id="820" r:id="rId47"/>
    <p:sldId id="808" r:id="rId48"/>
    <p:sldId id="809" r:id="rId49"/>
    <p:sldId id="810" r:id="rId50"/>
    <p:sldId id="284" r:id="rId51"/>
    <p:sldId id="285" r:id="rId52"/>
    <p:sldId id="286" r:id="rId53"/>
    <p:sldId id="287" r:id="rId54"/>
    <p:sldId id="288" r:id="rId55"/>
    <p:sldId id="290" r:id="rId56"/>
    <p:sldId id="821" r:id="rId57"/>
    <p:sldId id="807" r:id="rId58"/>
    <p:sldId id="815" r:id="rId59"/>
    <p:sldId id="816" r:id="rId60"/>
    <p:sldId id="818" r:id="rId61"/>
    <p:sldId id="274" r:id="rId62"/>
    <p:sldId id="276" r:id="rId63"/>
    <p:sldId id="297" r:id="rId64"/>
    <p:sldId id="830" r:id="rId65"/>
    <p:sldId id="812" r:id="rId66"/>
    <p:sldId id="814" r:id="rId67"/>
    <p:sldId id="291" r:id="rId68"/>
    <p:sldId id="292" r:id="rId69"/>
    <p:sldId id="822" r:id="rId70"/>
    <p:sldId id="825" r:id="rId71"/>
    <p:sldId id="826" r:id="rId72"/>
    <p:sldId id="365" r:id="rId73"/>
    <p:sldId id="366" r:id="rId74"/>
    <p:sldId id="368" r:id="rId75"/>
    <p:sldId id="36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a:srgbClr val="AE1518"/>
    <a:srgbClr val="0055A5"/>
    <a:srgbClr val="FFCC00"/>
    <a:srgbClr val="FFF6D4"/>
    <a:srgbClr val="FFEEAB"/>
    <a:srgbClr val="3D3C3C"/>
    <a:srgbClr val="AC830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75206" autoAdjust="0"/>
  </p:normalViewPr>
  <p:slideViewPr>
    <p:cSldViewPr snapToGrid="0">
      <p:cViewPr varScale="1">
        <p:scale>
          <a:sx n="86" d="100"/>
          <a:sy n="86" d="100"/>
        </p:scale>
        <p:origin x="816" y="60"/>
      </p:cViewPr>
      <p:guideLst/>
    </p:cSldViewPr>
  </p:slideViewPr>
  <p:notesTextViewPr>
    <p:cViewPr>
      <p:scale>
        <a:sx n="3" d="2"/>
        <a:sy n="3" d="2"/>
      </p:scale>
      <p:origin x="0" y="0"/>
    </p:cViewPr>
  </p:notesTextViewPr>
  <p:sorterViewPr>
    <p:cViewPr varScale="1">
      <p:scale>
        <a:sx n="100" d="100"/>
        <a:sy n="100" d="100"/>
      </p:scale>
      <p:origin x="0" y="-108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qa.org.uk/subjects/languages/gcse/french-8652/specification-at-a-glanc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Hello, my name is Rachel Hawkes.  I am a languages teacher and leader, currently seconded from the Cam Academy Trust to work as Co-Director of NCELP (the National Centre for Excellence for Language Pedagogy).  </a:t>
            </a:r>
          </a:p>
          <a:p>
            <a:endParaRPr lang="en-GB" sz="1800" i="1"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This session asks The new GCSE: same or different? And I’m happy to be able to tell you that Paul has answered the question for us, in the short, rather enigmatic way that we can interact with each other on Twitter!  I just replied to say that about 46% words on the new AQA Draft list are different from the previous (optional) AQA vocabulary list.  Given that these lists informed textbook writing, though, it does suggest that it’s not all the same! </a:t>
            </a:r>
            <a:r>
              <a:rPr lang="en-GB" sz="1800" dirty="0">
                <a:effectLst/>
                <a:latin typeface="Calibri" panose="020F0502020204030204" pitchFamily="34" charset="0"/>
                <a:ea typeface="Times New Roman" panose="02020603050405020304" pitchFamily="18" charset="0"/>
                <a:sym typeface="Wingdings" panose="05000000000000000000" pitchFamily="2" charset="2"/>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0356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DAA1B0-013B-4A16-8BBD-E17BC7D396D6}"/>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Higher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10-12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5 repeats the same target structure as item 3.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look at phonics next.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F44C6F-401F-4166-AA62-3C59B89723AB}"/>
              </a:ext>
            </a:extLst>
          </p:cNvPr>
          <p:cNvSpPr>
            <a:spLocks noGrp="1"/>
          </p:cNvSpPr>
          <p:nvPr>
            <p:ph type="body" idx="1"/>
          </p:nvPr>
        </p:nvSpPr>
        <p:spPr/>
        <p:txBody>
          <a:bodyPr/>
          <a:lstStyle/>
          <a:p>
            <a:r>
              <a:rPr lang="en-GB" b="1" dirty="0"/>
              <a:t>We will cut to the chase here – I list steps on this slide and take you through practical examples that you can share with your departments as you work out how best to teach, practise and assess phonics with your students at KS3.</a:t>
            </a:r>
          </a:p>
          <a:p>
            <a:endParaRPr lang="en-GB" dirty="0"/>
          </a:p>
          <a:p>
            <a:r>
              <a:rPr lang="en-GB" dirty="0"/>
              <a:t>We are not really dealing any further with the </a:t>
            </a:r>
            <a:r>
              <a:rPr lang="en-GB" baseline="0" dirty="0"/>
              <a:t>‘why’ today, that’s what our full CPD course is there for – which offers a full session of 2.5 hours dedicated to the why and how of teaching phonics at KS3&amp;4, </a:t>
            </a:r>
          </a:p>
          <a:p>
            <a:r>
              <a:rPr lang="en-GB" baseline="0" dirty="0"/>
              <a:t>[click]</a:t>
            </a:r>
          </a:p>
          <a:p>
            <a:r>
              <a:rPr lang="en-GB" baseline="0" dirty="0"/>
              <a:t>though for reasons to teach phonics explicitly, you might find it helpful to read this rationale.</a:t>
            </a:r>
          </a:p>
          <a:p>
            <a:r>
              <a:rPr lang="en-GB" dirty="0"/>
              <a:t>At the end of the day, the fact that</a:t>
            </a:r>
            <a:r>
              <a:rPr lang="en-GB" baseline="0" dirty="0"/>
              <a:t> the sound-writing relationship will be tested in the new GCSE will be reason enough to begin incorporating phonics teaching into SOW for most of us.  For some of us in our schools this will indeed be the same, but for others it will be new practice. </a:t>
            </a:r>
          </a:p>
          <a:p>
            <a:endParaRPr lang="en-GB" baseline="0" dirty="0"/>
          </a:p>
          <a:p>
            <a:r>
              <a:rPr lang="en-GB" baseline="0" dirty="0"/>
              <a:t>We know exactly which SSC will be tested because there is a list of them for each of the three languages in the Subject Content grammar annexes. As of yesterday we have been able to see some examples of how the read aloud and dictation tasks might look (do remember that these are DRAFT at this stage).  We won’t get bogged down in the detail of the task design at the moment, therefore.</a:t>
            </a:r>
            <a:br>
              <a:rPr lang="en-GB" baseline="0" dirty="0"/>
            </a:br>
            <a:r>
              <a:rPr lang="en-GB" baseline="0" dirty="0"/>
              <a:t>What we do know is what to teach and that we do need to practise both read aloud and transcription.</a:t>
            </a:r>
            <a:br>
              <a:rPr lang="en-GB" baseline="0" dirty="0"/>
            </a:br>
            <a:endParaRPr lang="en-GB" baseline="0" dirty="0"/>
          </a:p>
          <a:p>
            <a:r>
              <a:rPr lang="en-GB" baseline="0" dirty="0"/>
              <a:t>So, when we want to think about how best to teach this knowledge to our students, where can we start?</a:t>
            </a:r>
          </a:p>
          <a:p>
            <a:r>
              <a:rPr lang="en-GB" baseline="0" dirty="0"/>
              <a:t>NCELP proposes explicit teaching, but more importantly proposes systematic revisiting to develop this knowledge over time and that is why I referred to the phonics teaching rationale and the full CPD course.</a:t>
            </a:r>
          </a:p>
          <a:p>
            <a:r>
              <a:rPr lang="en-GB" baseline="0" dirty="0"/>
              <a:t>Today's session can’t replace that course, but it does cut to some key ideas and pointers for practice, now, at KS3 (or KS2, even better). </a:t>
            </a:r>
          </a:p>
          <a:p>
            <a:r>
              <a:rPr lang="en-GB" baseline="0" dirty="0"/>
              <a:t>[click]</a:t>
            </a:r>
          </a:p>
          <a:p>
            <a:r>
              <a:rPr lang="en-GB" baseline="0" dirty="0"/>
              <a:t>First, it makes sense to get the list of SSC from the new GCSE subject content and add them to your KS3 SOW.</a:t>
            </a:r>
          </a:p>
          <a:p>
            <a:r>
              <a:rPr lang="en-GB" baseline="0" dirty="0"/>
              <a:t>[click]</a:t>
            </a:r>
          </a:p>
          <a:p>
            <a:r>
              <a:rPr lang="en-GB" baseline="0" dirty="0"/>
              <a:t>Then gather ideas for resources for teaching and practising them.</a:t>
            </a:r>
          </a:p>
          <a:p>
            <a:r>
              <a:rPr lang="en-GB" baseline="0" dirty="0"/>
              <a:t>[click]</a:t>
            </a:r>
          </a:p>
          <a:p>
            <a:r>
              <a:rPr lang="en-GB" baseline="0" dirty="0"/>
              <a:t>Look also at the additional sounds of the language (liaison, stress patterns) and for resources for those, too.</a:t>
            </a:r>
          </a:p>
          <a:p>
            <a:r>
              <a:rPr lang="en-GB" baseline="0" dirty="0"/>
              <a:t>[click]</a:t>
            </a:r>
            <a:br>
              <a:rPr lang="en-GB" baseline="0" dirty="0"/>
            </a:br>
            <a:r>
              <a:rPr lang="en-GB" baseline="0" dirty="0"/>
              <a:t>And as with all knowledge learnt in limited time in a classroom, we will want to set up a systematic schedule for spaced revisiting, and this is particularly key with phonics knowledge, which studies in the UK language learning context have shown to be susceptible to decay.</a:t>
            </a:r>
          </a:p>
          <a:p>
            <a:r>
              <a:rPr lang="en-GB" baseline="0" dirty="0"/>
              <a:t>[click]</a:t>
            </a:r>
          </a:p>
          <a:p>
            <a:r>
              <a:rPr lang="en-GB" baseline="0" dirty="0"/>
              <a:t>And we will want to know how pupils are doing with developing this knowledge, so we want to assess it.</a:t>
            </a:r>
          </a:p>
          <a:p>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just added in a selection of slides here to whirl through (and of course they are shared on the NCELP portal already) that pull together examples of all the steps I just referred to.</a:t>
            </a:r>
            <a:br>
              <a:rPr lang="en-GB" dirty="0"/>
            </a:br>
            <a:br>
              <a:rPr lang="en-GB" dirty="0"/>
            </a:br>
            <a:r>
              <a:rPr lang="en-GB" dirty="0"/>
              <a:t>Here I’ve compiled the GCSE sounds of the language, French, German and Spanish.</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0597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Here, I’ve signposted a really useful point of departure for gathering ideas and resources for teaching and practising the sounds of the language.</a:t>
            </a:r>
          </a:p>
          <a:p>
            <a:pPr marL="0" lvl="0" indent="0" algn="l" rtl="0">
              <a:lnSpc>
                <a:spcPct val="100000"/>
              </a:lnSpc>
              <a:spcBef>
                <a:spcPts val="0"/>
              </a:spcBef>
              <a:spcAft>
                <a:spcPts val="0"/>
              </a:spcAft>
              <a:buSzPts val="1400"/>
              <a:buNone/>
            </a:pPr>
            <a:r>
              <a:rPr lang="en-GB" dirty="0"/>
              <a:t>For those not</a:t>
            </a:r>
            <a:r>
              <a:rPr lang="en-GB" baseline="0" dirty="0"/>
              <a:t> following our SOW, we have put together a specific phonics collection, where </a:t>
            </a:r>
            <a:r>
              <a:rPr lang="en-GB" b="0" baseline="0" dirty="0"/>
              <a:t>we have curated and organised all of the resources that have been created to teach each SSC.</a:t>
            </a:r>
          </a:p>
          <a:p>
            <a:pPr marL="0" lvl="0" indent="0" algn="l" rtl="0">
              <a:lnSpc>
                <a:spcPct val="100000"/>
              </a:lnSpc>
              <a:spcBef>
                <a:spcPts val="0"/>
              </a:spcBef>
              <a:spcAft>
                <a:spcPts val="0"/>
              </a:spcAft>
              <a:buSzPts val="1400"/>
              <a:buNone/>
            </a:pPr>
            <a:r>
              <a:rPr lang="en-GB" sz="1200" b="0" i="0" kern="1200" dirty="0">
                <a:solidFill>
                  <a:schemeClr val="tx1"/>
                </a:solidFill>
                <a:effectLst/>
                <a:latin typeface="+mn-lt"/>
                <a:ea typeface="+mn-ea"/>
                <a:cs typeface="+mn-cs"/>
              </a:rPr>
              <a:t>For easy reference, there is an excel spreadsheet within the collection with separate tabs for each language, with a list of each of the SSC and hyperlinks to each resource.</a:t>
            </a:r>
            <a:r>
              <a:rPr lang="en-GB" b="0" baseline="0" dirty="0"/>
              <a:t> </a:t>
            </a:r>
          </a:p>
          <a:p>
            <a:pPr marL="0" lvl="0" indent="0" algn="l" rtl="0">
              <a:lnSpc>
                <a:spcPct val="100000"/>
              </a:lnSpc>
              <a:spcBef>
                <a:spcPts val="0"/>
              </a:spcBef>
              <a:spcAft>
                <a:spcPts val="0"/>
              </a:spcAft>
              <a:buSzPts val="1400"/>
              <a:buNone/>
            </a:pPr>
            <a:r>
              <a:rPr lang="en-GB" dirty="0"/>
              <a:t>There are resources for all of the SSC in the new subject content.</a:t>
            </a:r>
          </a:p>
        </p:txBody>
      </p:sp>
      <p:sp>
        <p:nvSpPr>
          <p:cNvPr id="471" name="Google Shape;47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5872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When you do browse the activities, it’s helpful to have a sense of what you’re looking at and how they vary, the progression that is envisaged, etc..</a:t>
            </a:r>
            <a:br>
              <a:rPr lang="en-GB" b="0" dirty="0"/>
            </a:br>
            <a:r>
              <a:rPr lang="en-GB" b="0" dirty="0"/>
              <a:t>The sorts of activities you will find are varied in terms of </a:t>
            </a:r>
            <a:r>
              <a:rPr lang="en-GB" b="1" dirty="0"/>
              <a:t>context and theme </a:t>
            </a:r>
            <a:r>
              <a:rPr lang="en-GB" b="0" dirty="0"/>
              <a:t>(this one sits in a lesson about summer holidays where </a:t>
            </a:r>
            <a:r>
              <a:rPr lang="en-GB" b="0" dirty="0" err="1"/>
              <a:t>Kreuzlingen</a:t>
            </a:r>
            <a:r>
              <a:rPr lang="en-GB" b="0" dirty="0"/>
              <a:t> is the location, for example).  </a:t>
            </a:r>
            <a:br>
              <a:rPr lang="en-GB" b="0" dirty="0"/>
            </a:br>
            <a:r>
              <a:rPr lang="en-GB" b="0" dirty="0"/>
              <a:t>The </a:t>
            </a:r>
            <a:r>
              <a:rPr lang="en-GB" b="1" dirty="0"/>
              <a:t>activities also vary in terms of scope </a:t>
            </a:r>
            <a:r>
              <a:rPr lang="en-GB" b="0" dirty="0"/>
              <a:t>– e.g., one SSC, a single SSC contrasted with one other, or several different SSC.</a:t>
            </a:r>
            <a:br>
              <a:rPr lang="en-GB" b="0" dirty="0"/>
            </a:br>
            <a:r>
              <a:rPr lang="en-GB" b="0" dirty="0"/>
              <a:t>They also vary </a:t>
            </a:r>
            <a:r>
              <a:rPr lang="en-GB" b="1" dirty="0"/>
              <a:t>word, sentence, paragraph</a:t>
            </a:r>
            <a:r>
              <a:rPr lang="en-GB" b="0" dirty="0"/>
              <a:t> level.</a:t>
            </a:r>
            <a:br>
              <a:rPr lang="en-GB" b="0" dirty="0"/>
            </a:br>
            <a:r>
              <a:rPr lang="en-GB" b="0" dirty="0"/>
              <a:t>However, there are essentially two main ways to assess phonics knowledge and those are </a:t>
            </a:r>
            <a:r>
              <a:rPr lang="en-GB" b="1" dirty="0"/>
              <a:t>print to sound (or </a:t>
            </a:r>
            <a:r>
              <a:rPr lang="en-GB" b="1" i="1" dirty="0"/>
              <a:t>read aloud/decoding</a:t>
            </a:r>
            <a:r>
              <a:rPr lang="en-GB" b="1" i="0" dirty="0"/>
              <a:t>) </a:t>
            </a:r>
            <a:r>
              <a:rPr lang="en-GB" b="0" i="0" dirty="0"/>
              <a:t>or </a:t>
            </a:r>
            <a:r>
              <a:rPr lang="en-GB" b="1" i="0" dirty="0"/>
              <a:t>sound to print (or </a:t>
            </a:r>
            <a:r>
              <a:rPr lang="en-GB" b="1" i="1" dirty="0"/>
              <a:t>dictation/transcription</a:t>
            </a:r>
            <a:r>
              <a:rPr lang="en-GB" b="1" i="0" dirty="0"/>
              <a:t>) </a:t>
            </a:r>
            <a:r>
              <a:rPr lang="en-GB" b="0" i="0" dirty="0"/>
              <a:t>so all of the activities do either one of these or often both.</a:t>
            </a:r>
          </a:p>
          <a:p>
            <a:endParaRPr lang="en-GB" b="0" i="0" dirty="0"/>
          </a:p>
          <a:p>
            <a:r>
              <a:rPr lang="en-GB" b="0" i="0" dirty="0"/>
              <a:t>You can see that this activity is: transcription, several different SSC, at individual word level – it makes use of place names as ‘unknown words’ – this is a true test of phonics knowledge because students cannot just be remembering how previously taught words are pronounced.</a:t>
            </a:r>
            <a:br>
              <a:rPr lang="en-GB" b="0" i="0" dirty="0"/>
            </a:br>
            <a:r>
              <a:rPr lang="en-GB" b="0" i="0" dirty="0"/>
              <a:t>In the new GCSE in the transcription task some words will be unknown but not all of them.  The exact wording about this is that </a:t>
            </a:r>
          </a:p>
          <a:p>
            <a:r>
              <a:rPr lang="en-GB" b="0"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be required to undertake dictation of short, spoken extracts (including some vocabulary from outside the vocabulary list) with credit for accurate spelling.</a:t>
            </a:r>
            <a:endParaRPr lang="en-GB" dirty="0"/>
          </a:p>
          <a:p>
            <a:r>
              <a:rPr lang="en-GB" b="0" i="0" dirty="0"/>
              <a:t>[Click]</a:t>
            </a:r>
          </a:p>
          <a:p>
            <a:r>
              <a:rPr lang="en-GB" b="0" i="0" dirty="0"/>
              <a:t>We know that this will be a minimum of 20 words at Foundation and 30 words at Higher.</a:t>
            </a:r>
            <a:br>
              <a:rPr lang="en-GB" b="1" i="0" dirty="0"/>
            </a:br>
            <a:endParaRPr lang="en-GB" b="1" i="0" dirty="0"/>
          </a:p>
          <a:p>
            <a:r>
              <a:rPr lang="en-GB" b="0" i="0" dirty="0"/>
              <a:t>In this resource the teachers notes suggest that teachers ask a few follow up (albeit display) questions to provide additional production practice.</a:t>
            </a:r>
          </a:p>
          <a:p>
            <a:br>
              <a:rPr lang="en-GB" b="1" i="0" dirty="0"/>
            </a:b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Y8 Term 1.1 Week 1</a:t>
            </a:r>
          </a:p>
          <a:p>
            <a:endParaRPr lang="en-GB" b="1" dirty="0"/>
          </a:p>
          <a:p>
            <a:endParaRPr lang="en-GB" b="1" dirty="0"/>
          </a:p>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5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0" baseline="0" dirty="0"/>
              <a:t>This activity is one SSC, the [r] in French.  The activity is a read aloud at level </a:t>
            </a:r>
            <a:r>
              <a:rPr lang="en-GB" b="0" baseline="0" dirty="0" err="1"/>
              <a:t>level</a:t>
            </a:r>
            <a:r>
              <a:rPr lang="en-GB" b="0" baseline="0" dirty="0"/>
              <a:t>, with a listen and check.  There is an additional element of comprehension built in.</a:t>
            </a:r>
            <a:br>
              <a:rPr lang="en-GB" b="0" baseline="0" dirty="0"/>
            </a:br>
            <a:r>
              <a:rPr lang="en-GB" b="0" baseline="0" dirty="0"/>
              <a:t>This is from Y9.  Another thing to note here is the position of the SSC within the word – we try to vary this as much as possible, not just in practice activities, but in the initial selection of ‘source’ word for each SSC (that is the ‘peg’ word that each SSC is hung on) and the ‘cluster’ words, (which are the set of 4-5 additional example words that contain each SSC).  The source and cluster words provide ‘hooks’ to return students do, in moments of pronunciation or transcription difficulty.</a:t>
            </a:r>
          </a:p>
          <a:p>
            <a:pPr defTabSz="966064">
              <a:defRPr/>
            </a:pPr>
            <a:endParaRPr lang="en-GB" b="1" baseline="0" dirty="0"/>
          </a:p>
          <a:p>
            <a:pPr defTabSz="966064">
              <a:defRPr/>
            </a:pPr>
            <a:endParaRPr lang="en-GB" b="1" baseline="0" dirty="0"/>
          </a:p>
          <a:p>
            <a:pPr defTabSz="966064">
              <a:defRPr/>
            </a:pPr>
            <a:r>
              <a:rPr lang="en-GB" b="1" baseline="0" dirty="0"/>
              <a:t>Y9 Term 3.2 Week 6</a:t>
            </a:r>
          </a:p>
          <a:p>
            <a:pPr defTabSz="966064">
              <a:defRPr/>
            </a:pPr>
            <a:endParaRPr lang="en-GB" b="1" baseline="0" dirty="0"/>
          </a:p>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dirty="0"/>
              <a:t>This activity is at paragraph level, contains a variety of previously taught SSC, and includes a transcription of individual SSC followed by a read aloud of the whole text.</a:t>
            </a:r>
            <a:br>
              <a:rPr lang="en-GB" b="0" dirty="0"/>
            </a:br>
            <a:br>
              <a:rPr lang="en-GB" b="0" dirty="0"/>
            </a:br>
            <a:r>
              <a:rPr lang="en-GB" b="0" dirty="0"/>
              <a:t>This activity is from the final week of Y9 Spanish, just so we can begin to get a sense of progression through KS3.</a:t>
            </a:r>
          </a:p>
          <a:p>
            <a:endParaRPr lang="en-GB" b="1" dirty="0"/>
          </a:p>
          <a:p>
            <a:endParaRPr lang="en-GB" b="1" dirty="0"/>
          </a:p>
          <a:p>
            <a:r>
              <a:rPr lang="en-GB" b="1" dirty="0"/>
              <a:t>Y9 Spanish Term 3.2 Week 7</a:t>
            </a:r>
          </a:p>
          <a:p>
            <a:endParaRPr lang="en-GB" b="1" dirty="0"/>
          </a:p>
          <a:p>
            <a:r>
              <a:rPr lang="es-GB" b="1" dirty="0"/>
              <a:t>Timing: </a:t>
            </a:r>
            <a:r>
              <a:rPr lang="es-GB" b="0" dirty="0"/>
              <a:t>5 minutes</a:t>
            </a:r>
            <a:endParaRPr lang="es-GB" b="1" dirty="0"/>
          </a:p>
          <a:p>
            <a:endParaRPr lang="es-GB" b="1" dirty="0"/>
          </a:p>
          <a:p>
            <a:r>
              <a:rPr lang="es-GB" b="1" dirty="0"/>
              <a:t>Aim: </a:t>
            </a:r>
            <a:r>
              <a:rPr lang="es-GB" b="0" dirty="0"/>
              <a:t>to identify a range of SSCs.</a:t>
            </a:r>
            <a:endParaRPr lang="es-GB" b="1" dirty="0"/>
          </a:p>
          <a:p>
            <a:endParaRPr lang="es-GB" b="1" dirty="0"/>
          </a:p>
          <a:p>
            <a:r>
              <a:rPr lang="es-GB" b="1" dirty="0"/>
              <a:t>Procedure:</a:t>
            </a:r>
          </a:p>
          <a:p>
            <a:r>
              <a:rPr lang="es-GB" b="0" dirty="0"/>
              <a:t>1. Students listen to the recording and try to write the missing letters.</a:t>
            </a:r>
          </a:p>
          <a:p>
            <a:r>
              <a:rPr lang="es-GB" b="0" dirty="0"/>
              <a:t>2. The teacher shows the answers one by one.</a:t>
            </a:r>
          </a:p>
          <a:p>
            <a:r>
              <a:rPr lang="es-GB" b="0" dirty="0"/>
              <a:t>3. Then, students in pairs read out the text, paying attention to the pronunciation of the SSCs.</a:t>
            </a:r>
          </a:p>
          <a:p>
            <a:endParaRPr lang="es-GB" b="0" dirty="0"/>
          </a:p>
          <a:p>
            <a:r>
              <a:rPr lang="es-GB" b="1" dirty="0"/>
              <a:t>Notes</a:t>
            </a:r>
            <a:r>
              <a:rPr lang="es-GB" b="0" dirty="0"/>
              <a:t>:</a:t>
            </a:r>
          </a:p>
          <a:p>
            <a:pPr marL="228600" indent="-228600">
              <a:buAutoNum type="arabicPeriod"/>
            </a:pPr>
            <a:r>
              <a:rPr lang="es-GB" b="0" dirty="0"/>
              <a:t>Note that a callout will appear at the end inclidung all of the unkonw words in this activity.</a:t>
            </a:r>
          </a:p>
          <a:p>
            <a:pPr marL="228600" indent="-228600">
              <a:buAutoNum type="arabicPeriod"/>
            </a:pPr>
            <a:endParaRPr lang="es-GB" b="0" dirty="0"/>
          </a:p>
          <a:p>
            <a:pPr marL="0" indent="0">
              <a:buNone/>
            </a:pPr>
            <a:r>
              <a:rPr lang="es-GB" b="1" dirty="0"/>
              <a:t>Transcript</a:t>
            </a:r>
            <a:r>
              <a:rPr lang="es-GB" b="0" dirty="0"/>
              <a:t>:</a:t>
            </a:r>
          </a:p>
          <a:p>
            <a:r>
              <a:rPr lang="es-GB" sz="1200" dirty="0">
                <a:solidFill>
                  <a:schemeClr val="accent5">
                    <a:lumMod val="50000"/>
                  </a:schemeClr>
                </a:solidFill>
              </a:rPr>
              <a:t>El año pasado viajamos a Málaga. El primer día nadamos en la Playa de la Malagueta y después visitamos el Castillo de Gibralfaro. Luego </a:t>
            </a:r>
          </a:p>
          <a:p>
            <a:r>
              <a:rPr lang="es-GB" sz="1200" dirty="0">
                <a:solidFill>
                  <a:schemeClr val="accent5">
                    <a:lumMod val="50000"/>
                  </a:schemeClr>
                </a:solidFill>
              </a:rPr>
              <a:t>cogimos el autobús hasta La Vaguada para hacer compras.</a:t>
            </a:r>
            <a:endParaRPr lang="es-GB" b="0" dirty="0"/>
          </a:p>
          <a:p>
            <a:r>
              <a:rPr lang="es-GB" sz="1200" dirty="0">
                <a:solidFill>
                  <a:schemeClr val="accent5">
                    <a:lumMod val="50000"/>
                  </a:schemeClr>
                </a:solidFill>
              </a:rPr>
              <a:t>También pasamos unos días en Torremolinos, en el Hotel La Barracuda. Disfrutamos mucho la zona de la Carihuela porque comimos mucho pescado en los chiringuitos. En la Playa Bajondillo</a:t>
            </a:r>
            <a:endParaRPr lang="es-GB" sz="1200" b="1" dirty="0">
              <a:solidFill>
                <a:schemeClr val="accent5">
                  <a:lumMod val="50000"/>
                </a:schemeClr>
              </a:solidFill>
            </a:endParaRPr>
          </a:p>
          <a:p>
            <a:r>
              <a:rPr lang="es-GB" sz="1200" dirty="0">
                <a:solidFill>
                  <a:schemeClr val="accent5">
                    <a:lumMod val="50000"/>
                  </a:schemeClr>
                </a:solidFill>
              </a:rPr>
              <a:t>alquilamos unas sombrillas para evitar el daño del sol.</a:t>
            </a:r>
            <a:r>
              <a:rPr lang="es-GB" sz="1200" b="1" dirty="0">
                <a:solidFill>
                  <a:schemeClr val="accent5">
                    <a:lumMod val="50000"/>
                  </a:schemeClr>
                </a:solidFill>
              </a:rPr>
              <a:t> </a:t>
            </a:r>
            <a:r>
              <a:rPr lang="es-GB" sz="1200" dirty="0">
                <a:solidFill>
                  <a:schemeClr val="accent5">
                    <a:lumMod val="50000"/>
                  </a:schemeClr>
                </a:solidFill>
              </a:rPr>
              <a:t> </a:t>
            </a:r>
          </a:p>
          <a:p>
            <a:endParaRPr lang="es-GB" b="0" dirty="0"/>
          </a:p>
          <a:p>
            <a:r>
              <a:rPr lang="es-GB" b="1" dirty="0"/>
              <a:t>Frequency of unknown vocabulary:</a:t>
            </a:r>
          </a:p>
          <a:p>
            <a:r>
              <a:rPr lang="es-GB" b="0" dirty="0"/>
              <a:t>pescado [3449]; chiringuito [&gt;5000]; alquilar [3786]; sombrilla [&gt;5000]</a:t>
            </a:r>
          </a:p>
          <a:p>
            <a:endParaRPr lang="es-GB" b="0" dirty="0"/>
          </a:p>
          <a:p>
            <a:r>
              <a:rPr lang="es-GB" b="1" dirty="0"/>
              <a:t>Sources:</a:t>
            </a:r>
          </a:p>
          <a:p>
            <a:r>
              <a:rPr lang="es-GB" b="0" dirty="0"/>
              <a:t>Photo of la Malagueta by Reiseuhu, taken from unsplash.com.</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1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aspects of phonics knowledge are also embedded into NCELP SOW at KS3.</a:t>
            </a: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4081472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From Year 9 Term 1.1 week 1, students have the opportunity to</a:t>
            </a:r>
            <a:r>
              <a:rPr lang="en-GB" b="0" dirty="0"/>
              <a:t> develop confidence and fluency in decoding (reading aloud) cognates and near-cognates that are pronounced with different syllable stress from their English equivalents.</a:t>
            </a:r>
            <a:br>
              <a:rPr lang="en-GB" dirty="0"/>
            </a:br>
            <a:r>
              <a:rPr lang="en-GB" dirty="0"/>
              <a:t>[Refer to the procedure</a:t>
            </a:r>
            <a:r>
              <a:rPr lang="en-GB" baseline="0" dirty="0"/>
              <a:t> below]</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9.1.1.1</a:t>
            </a:r>
          </a:p>
          <a:p>
            <a:r>
              <a:rPr lang="en-US" b="1" dirty="0"/>
              <a:t>Original</a:t>
            </a:r>
            <a:r>
              <a:rPr lang="en-US" b="1" baseline="0" dirty="0"/>
              <a:t> teacher notes</a:t>
            </a:r>
          </a:p>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3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But on balance, I think it’s probably still worth me hanging around to talk about this for a while with you all today.  I think there’s a bit more to it than that.</a:t>
            </a:r>
            <a:br>
              <a:rPr lang="en-GB" sz="1200" dirty="0">
                <a:effectLst/>
                <a:latin typeface="Calibri" panose="020F0502020204030204" pitchFamily="34" charset="0"/>
                <a:ea typeface="Times New Roman" panose="02020603050405020304" pitchFamily="18" charset="0"/>
              </a:rPr>
            </a:br>
            <a:r>
              <a:rPr lang="en-GB" sz="1200" dirty="0">
                <a:effectLst/>
                <a:latin typeface="Calibri" panose="020F0502020204030204" pitchFamily="34" charset="0"/>
                <a:ea typeface="Times New Roman" panose="02020603050405020304" pitchFamily="18" charset="0"/>
              </a:rPr>
              <a:t>In particular, I think it’s worth looking in a bit more detail at the implications of working with a more closely defined content, principally in the form of a </a:t>
            </a:r>
            <a:r>
              <a:rPr lang="en-GB" sz="1200" b="1" dirty="0">
                <a:effectLst/>
                <a:latin typeface="Calibri" panose="020F0502020204030204" pitchFamily="34" charset="0"/>
                <a:ea typeface="Times New Roman" panose="02020603050405020304" pitchFamily="18" charset="0"/>
              </a:rPr>
              <a:t>frequency-based wordlist</a:t>
            </a:r>
            <a:r>
              <a:rPr lang="en-GB" sz="1200" dirty="0">
                <a:effectLst/>
                <a:latin typeface="Calibri" panose="020F0502020204030204" pitchFamily="34" charset="0"/>
                <a:ea typeface="Times New Roman" panose="02020603050405020304" pitchFamily="18" charset="0"/>
              </a:rPr>
              <a:t>. We’ll also look at phonics – certainly not the same as it’s never been included before, at the principle of ‘unprepared speaking’ as set out in the Subject Content, and at a couple of aspects of the reading, including inference.</a:t>
            </a:r>
          </a:p>
          <a:p>
            <a:endParaRPr lang="en-GB" sz="1200" dirty="0">
              <a:effectLst/>
              <a:latin typeface="Calibri" panose="020F0502020204030204" pitchFamily="34" charset="0"/>
              <a:ea typeface="Times New Roman" panose="02020603050405020304" pitchFamily="18" charset="0"/>
            </a:endParaRPr>
          </a:p>
          <a:p>
            <a:r>
              <a:rPr lang="en-GB" sz="1200" i="1" dirty="0">
                <a:effectLst/>
                <a:latin typeface="Calibri" panose="020F0502020204030204" pitchFamily="34" charset="0"/>
                <a:ea typeface="Calibri" panose="020F0502020204030204" pitchFamily="34" charset="0"/>
              </a:rPr>
              <a:t>And as always before getting underway I need to give a call out to Professor Emma </a:t>
            </a:r>
            <a:r>
              <a:rPr lang="en-US" sz="1200" i="1" dirty="0">
                <a:effectLst/>
                <a:latin typeface="Calibri" panose="020F0502020204030204" pitchFamily="34" charset="0"/>
                <a:ea typeface="Calibri" panose="020F0502020204030204" pitchFamily="34" charset="0"/>
              </a:rPr>
              <a:t>Marsden, Director of NCELP, whose determination to bring research and practice closer together and whose unswerving ability to think outside the box never ceases to inspire me and has steered this project from the outset.</a:t>
            </a:r>
            <a:endParaRPr lang="en-GB" sz="1200" dirty="0">
              <a:effectLst/>
              <a:latin typeface="Calibri" panose="020F0502020204030204" pitchFamily="34" charset="0"/>
              <a:ea typeface="Calibri" panose="020F0502020204030204" pitchFamily="34" charset="0"/>
            </a:endParaRPr>
          </a:p>
          <a:p>
            <a:endParaRPr lang="en-GB" sz="1200" b="1" dirty="0">
              <a:effectLst/>
              <a:latin typeface="Calibri" panose="020F0502020204030204" pitchFamily="34" charset="0"/>
              <a:ea typeface="Times New Roman" panose="02020603050405020304" pitchFamily="18" charset="0"/>
            </a:endParaRPr>
          </a:p>
          <a:p>
            <a:r>
              <a:rPr lang="en-GB" sz="1200" b="0" i="1" dirty="0">
                <a:effectLst/>
                <a:latin typeface="Calibri" panose="020F0502020204030204" pitchFamily="34" charset="0"/>
                <a:ea typeface="Times New Roman" panose="02020603050405020304" pitchFamily="18" charset="0"/>
              </a:rPr>
              <a:t>Let’s get started.</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23022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have seen, from Y8 onwards NCELP SOW teaches and practises Spanish stress patterns and the related rules for spelling,</a:t>
            </a:r>
            <a:r>
              <a:rPr lang="en-GB" baseline="0" dirty="0"/>
              <a:t> particularly important in light of the requirements for Higher tier Spanish as part of the new subject content.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1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Here the 2X sounds</a:t>
            </a:r>
            <a:r>
              <a:rPr lang="en-GB" sz="1200" b="0" i="0" u="none" strike="noStrike" baseline="0" dirty="0">
                <a:solidFill>
                  <a:schemeClr val="dk1"/>
                </a:solidFill>
                <a:latin typeface="Arial"/>
                <a:ea typeface="Arial"/>
                <a:cs typeface="Arial"/>
                <a:sym typeface="Arial"/>
              </a:rPr>
              <a:t> of the language activities from the text exploitation week.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With thanks to Rachel Hawkes for her input on the lesson material and </a:t>
            </a:r>
            <a:r>
              <a:rPr lang="en-GB" sz="1200" i="0" dirty="0">
                <a:solidFill>
                  <a:schemeClr val="dk1"/>
                </a:solidFill>
                <a:latin typeface="Arial"/>
                <a:ea typeface="Arial"/>
                <a:cs typeface="Arial"/>
                <a:sym typeface="Arial"/>
              </a:rPr>
              <a:t>Blanca Román for native teacher feedback.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tenía</a:t>
            </a:r>
            <a:r>
              <a:rPr lang="en-GB" baseline="0" dirty="0"/>
              <a:t>’ and ‘</a:t>
            </a:r>
            <a:r>
              <a:rPr lang="en-GB" baseline="0" dirty="0" err="1"/>
              <a:t>había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use of ‘de’ between two nouns to describe a type of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third person singular in the imperfect tense for –</a:t>
            </a:r>
            <a:r>
              <a:rPr lang="en-GB" baseline="0" dirty="0" err="1"/>
              <a:t>ar</a:t>
            </a:r>
            <a:r>
              <a:rPr lang="en-GB" baseline="0" dirty="0"/>
              <a:t> (-aba) and –er/-</a:t>
            </a:r>
            <a:r>
              <a:rPr lang="en-GB" baseline="0" dirty="0" err="1"/>
              <a:t>ir</a:t>
            </a:r>
            <a:r>
              <a:rPr lang="en-GB" baseline="0" dirty="0"/>
              <a:t>  (-</a:t>
            </a:r>
            <a:r>
              <a:rPr lang="en-GB" baseline="0" dirty="0" err="1"/>
              <a:t>ía</a:t>
            </a:r>
            <a:r>
              <a:rPr lang="en-GB" baseline="0" dirty="0"/>
              <a:t>) verbs.</a:t>
            </a: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Spanish): </a:t>
            </a:r>
            <a:endParaRPr lang="en-GB"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cap="none" dirty="0">
                <a:solidFill>
                  <a:schemeClr val="dk1"/>
                </a:solidFill>
                <a:latin typeface="Arial"/>
                <a:ea typeface="Arial"/>
                <a:cs typeface="Arial"/>
                <a:sym typeface="Arial"/>
              </a:rPr>
              <a:t>9.3.1.4 (introduce): </a:t>
            </a:r>
            <a:r>
              <a:rPr lang="en-GB" b="1" u="none" dirty="0" err="1"/>
              <a:t>había</a:t>
            </a:r>
            <a:r>
              <a:rPr lang="en-GB" u="none" dirty="0"/>
              <a:t> [13]; </a:t>
            </a:r>
            <a:r>
              <a:rPr lang="en-GB" b="1" u="none" dirty="0" err="1"/>
              <a:t>tenía</a:t>
            </a:r>
            <a:r>
              <a:rPr lang="en-GB" u="none" dirty="0"/>
              <a:t> [19]; </a:t>
            </a:r>
            <a:r>
              <a:rPr lang="en-GB" b="1" u="none" strike="noStrike" dirty="0"/>
              <a:t>caballero</a:t>
            </a:r>
            <a:r>
              <a:rPr lang="en-GB" u="none" dirty="0"/>
              <a:t> [2056]; </a:t>
            </a:r>
            <a:r>
              <a:rPr lang="en-GB" b="1" u="none" dirty="0"/>
              <a:t>amor</a:t>
            </a:r>
            <a:r>
              <a:rPr lang="en-GB" u="none" dirty="0"/>
              <a:t> [283]; </a:t>
            </a:r>
            <a:r>
              <a:rPr lang="en-GB" u="none" dirty="0" err="1"/>
              <a:t>sobre</a:t>
            </a:r>
            <a:r>
              <a:rPr lang="en-GB" u="none" dirty="0"/>
              <a:t> </a:t>
            </a:r>
            <a:r>
              <a:rPr lang="en-GB" u="none" dirty="0" err="1"/>
              <a:t>todo</a:t>
            </a:r>
            <a:r>
              <a:rPr lang="en-GB" u="none" dirty="0"/>
              <a:t> [N/A]; </a:t>
            </a:r>
            <a:r>
              <a:rPr lang="en-GB" b="1" u="none" dirty="0" err="1"/>
              <a:t>imaginar</a:t>
            </a:r>
            <a:r>
              <a:rPr lang="en-GB" u="none" dirty="0"/>
              <a:t> [500]; </a:t>
            </a:r>
            <a:r>
              <a:rPr lang="en-GB" b="1" u="none" dirty="0" err="1"/>
              <a:t>desear</a:t>
            </a:r>
            <a:r>
              <a:rPr lang="en-GB" u="none" dirty="0"/>
              <a:t> [542]; </a:t>
            </a:r>
            <a:r>
              <a:rPr lang="en-GB" u="none" dirty="0" err="1"/>
              <a:t>increíble</a:t>
            </a:r>
            <a:r>
              <a:rPr lang="en-GB" u="none" dirty="0"/>
              <a:t> [1642]; </a:t>
            </a:r>
            <a:r>
              <a:rPr lang="en-GB" b="1" u="none" dirty="0" err="1"/>
              <a:t>nombre</a:t>
            </a:r>
            <a:r>
              <a:rPr lang="en-GB" u="none" dirty="0"/>
              <a:t> [215]; </a:t>
            </a:r>
            <a:r>
              <a:rPr lang="en-GB" b="1" u="none" dirty="0" err="1"/>
              <a:t>arma</a:t>
            </a:r>
            <a:r>
              <a:rPr lang="en-GB" u="none" dirty="0"/>
              <a:t> [918]; </a:t>
            </a:r>
            <a:r>
              <a:rPr lang="en-GB" u="none" dirty="0" err="1"/>
              <a:t>convencer</a:t>
            </a:r>
            <a:r>
              <a:rPr lang="en-GB" u="none" dirty="0"/>
              <a:t> </a:t>
            </a:r>
            <a:r>
              <a:rPr lang="en-GB" dirty="0"/>
              <a:t>[1049]; </a:t>
            </a:r>
            <a:r>
              <a:rPr lang="en-GB" dirty="0" err="1"/>
              <a:t>prometer</a:t>
            </a:r>
            <a:r>
              <a:rPr lang="en-GB" dirty="0"/>
              <a:t> [1461]; a punto de [189]; </a:t>
            </a:r>
            <a:r>
              <a:rPr lang="en-GB" dirty="0" err="1"/>
              <a:t>enemigo</a:t>
            </a:r>
            <a:r>
              <a:rPr lang="en-GB" dirty="0"/>
              <a:t> [1066]; </a:t>
            </a:r>
            <a:r>
              <a:rPr lang="en-GB" dirty="0" err="1"/>
              <a:t>continuar</a:t>
            </a:r>
            <a:r>
              <a:rPr lang="en-GB" dirty="0"/>
              <a:t> [396]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0" i="1" u="none" strike="noStrike" cap="none" dirty="0">
                <a:solidFill>
                  <a:schemeClr val="dk1"/>
                </a:solidFill>
                <a:latin typeface="+mn-lt"/>
                <a:ea typeface="Calibri"/>
                <a:cs typeface="Calibri"/>
                <a:sym typeface="Calibri"/>
              </a:rPr>
              <a:t>Note:</a:t>
            </a:r>
            <a:r>
              <a:rPr lang="en-GB" sz="1200" b="0" i="1" u="none" strike="noStrike" cap="none" baseline="0" dirty="0">
                <a:solidFill>
                  <a:schemeClr val="dk1"/>
                </a:solidFill>
                <a:latin typeface="+mn-lt"/>
                <a:ea typeface="Calibri"/>
                <a:cs typeface="Calibri"/>
                <a:sym typeface="Calibri"/>
              </a:rPr>
              <a:t> words in bold are introduced in lesson 1 of this sequence</a:t>
            </a:r>
            <a:endParaRPr lang="en-GB" sz="1200" b="0" i="1"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dirty="0">
                <a:solidFill>
                  <a:schemeClr val="dk1"/>
                </a:solidFill>
                <a:latin typeface="Arial"/>
                <a:ea typeface="Arial"/>
                <a:cs typeface="Arial"/>
                <a:sym typeface="Arial"/>
              </a:rPr>
              <a:t>9.3.1.1 (revisit): </a:t>
            </a:r>
            <a:r>
              <a:rPr lang="en-GB" sz="1200" dirty="0" err="1">
                <a:solidFill>
                  <a:schemeClr val="dk1"/>
                </a:solidFill>
                <a:latin typeface="Arial"/>
                <a:ea typeface="Arial"/>
                <a:cs typeface="Arial"/>
                <a:sym typeface="Arial"/>
              </a:rPr>
              <a:t>hace</a:t>
            </a:r>
            <a:r>
              <a:rPr lang="en-GB" sz="1200" dirty="0">
                <a:solidFill>
                  <a:schemeClr val="dk1"/>
                </a:solidFill>
                <a:latin typeface="Arial"/>
                <a:ea typeface="Arial"/>
                <a:cs typeface="Arial"/>
                <a:sym typeface="Arial"/>
              </a:rPr>
              <a:t> (with meaning 'ago') [26]; </a:t>
            </a:r>
            <a:r>
              <a:rPr lang="en-GB" sz="1200" dirty="0" err="1">
                <a:solidFill>
                  <a:schemeClr val="dk1"/>
                </a:solidFill>
                <a:latin typeface="Arial"/>
                <a:ea typeface="Arial"/>
                <a:cs typeface="Arial"/>
                <a:sym typeface="Arial"/>
              </a:rPr>
              <a:t>entregar</a:t>
            </a:r>
            <a:r>
              <a:rPr lang="en-GB" sz="1200" dirty="0">
                <a:solidFill>
                  <a:schemeClr val="dk1"/>
                </a:solidFill>
                <a:latin typeface="Arial"/>
                <a:ea typeface="Arial"/>
                <a:cs typeface="Arial"/>
                <a:sym typeface="Arial"/>
              </a:rPr>
              <a:t> [626]; </a:t>
            </a:r>
            <a:r>
              <a:rPr lang="en-GB" sz="1200" dirty="0" err="1">
                <a:solidFill>
                  <a:schemeClr val="dk1"/>
                </a:solidFill>
                <a:latin typeface="Arial"/>
                <a:ea typeface="Arial"/>
                <a:cs typeface="Arial"/>
                <a:sym typeface="Arial"/>
              </a:rPr>
              <a:t>contestar</a:t>
            </a:r>
            <a:r>
              <a:rPr lang="en-GB" sz="1200" dirty="0">
                <a:solidFill>
                  <a:schemeClr val="dk1"/>
                </a:solidFill>
                <a:latin typeface="Arial"/>
                <a:ea typeface="Arial"/>
                <a:cs typeface="Arial"/>
                <a:sym typeface="Arial"/>
              </a:rPr>
              <a:t> [669]; </a:t>
            </a:r>
            <a:r>
              <a:rPr lang="en-GB" sz="1200" dirty="0" err="1">
                <a:solidFill>
                  <a:schemeClr val="dk1"/>
                </a:solidFill>
                <a:latin typeface="Arial"/>
                <a:ea typeface="Arial"/>
                <a:cs typeface="Arial"/>
                <a:sym typeface="Arial"/>
              </a:rPr>
              <a:t>firmar</a:t>
            </a:r>
            <a:r>
              <a:rPr lang="en-GB" sz="1200" dirty="0">
                <a:solidFill>
                  <a:schemeClr val="dk1"/>
                </a:solidFill>
                <a:latin typeface="Arial"/>
                <a:ea typeface="Arial"/>
                <a:cs typeface="Arial"/>
                <a:sym typeface="Arial"/>
              </a:rPr>
              <a:t> [1056]; </a:t>
            </a:r>
            <a:r>
              <a:rPr lang="en-GB" sz="1200" dirty="0" err="1">
                <a:solidFill>
                  <a:schemeClr val="dk1"/>
                </a:solidFill>
                <a:latin typeface="Arial"/>
                <a:ea typeface="Arial"/>
                <a:cs typeface="Arial"/>
                <a:sym typeface="Arial"/>
              </a:rPr>
              <a:t>proyecto</a:t>
            </a:r>
            <a:r>
              <a:rPr lang="en-GB" sz="1200" dirty="0">
                <a:solidFill>
                  <a:schemeClr val="dk1"/>
                </a:solidFill>
                <a:latin typeface="Arial"/>
                <a:ea typeface="Arial"/>
                <a:cs typeface="Arial"/>
                <a:sym typeface="Arial"/>
              </a:rPr>
              <a:t> [379]; </a:t>
            </a:r>
            <a:r>
              <a:rPr lang="en-GB" sz="1200" dirty="0" err="1">
                <a:solidFill>
                  <a:schemeClr val="dk1"/>
                </a:solidFill>
                <a:latin typeface="Arial"/>
                <a:ea typeface="Arial"/>
                <a:cs typeface="Arial"/>
                <a:sym typeface="Arial"/>
              </a:rPr>
              <a:t>universidad</a:t>
            </a:r>
            <a:r>
              <a:rPr lang="en-GB" sz="1200" dirty="0">
                <a:solidFill>
                  <a:schemeClr val="dk1"/>
                </a:solidFill>
                <a:latin typeface="Arial"/>
                <a:ea typeface="Arial"/>
                <a:cs typeface="Arial"/>
                <a:sym typeface="Arial"/>
              </a:rPr>
              <a:t> [387]; </a:t>
            </a:r>
            <a:r>
              <a:rPr lang="en-GB" sz="1200" dirty="0" err="1">
                <a:solidFill>
                  <a:schemeClr val="dk1"/>
                </a:solidFill>
                <a:latin typeface="Arial"/>
                <a:ea typeface="Arial"/>
                <a:cs typeface="Arial"/>
                <a:sym typeface="Arial"/>
              </a:rPr>
              <a:t>empresa</a:t>
            </a:r>
            <a:r>
              <a:rPr lang="en-GB" sz="1200" dirty="0">
                <a:solidFill>
                  <a:schemeClr val="dk1"/>
                </a:solidFill>
                <a:latin typeface="Arial"/>
                <a:ea typeface="Arial"/>
                <a:cs typeface="Arial"/>
                <a:sym typeface="Arial"/>
              </a:rPr>
              <a:t> [315]; carrera¹ [481]; </a:t>
            </a:r>
            <a:r>
              <a:rPr lang="en-GB" sz="1200" dirty="0" err="1">
                <a:solidFill>
                  <a:schemeClr val="dk1"/>
                </a:solidFill>
                <a:latin typeface="Arial"/>
                <a:ea typeface="Arial"/>
                <a:cs typeface="Arial"/>
                <a:sym typeface="Arial"/>
              </a:rPr>
              <a:t>negocio</a:t>
            </a:r>
            <a:r>
              <a:rPr lang="en-GB" sz="1200" dirty="0">
                <a:solidFill>
                  <a:schemeClr val="dk1"/>
                </a:solidFill>
                <a:latin typeface="Arial"/>
                <a:ea typeface="Arial"/>
                <a:cs typeface="Arial"/>
                <a:sym typeface="Arial"/>
              </a:rPr>
              <a:t> [688];  jefe [726]; </a:t>
            </a:r>
            <a:r>
              <a:rPr lang="en-GB" sz="1200" dirty="0" err="1">
                <a:solidFill>
                  <a:schemeClr val="dk1"/>
                </a:solidFill>
                <a:latin typeface="Arial"/>
                <a:ea typeface="Arial"/>
                <a:cs typeface="Arial"/>
                <a:sym typeface="Arial"/>
              </a:rPr>
              <a:t>reunión</a:t>
            </a:r>
            <a:r>
              <a:rPr lang="en-GB" sz="1200" dirty="0">
                <a:solidFill>
                  <a:schemeClr val="dk1"/>
                </a:solidFill>
                <a:latin typeface="Arial"/>
                <a:ea typeface="Arial"/>
                <a:cs typeface="Arial"/>
                <a:sym typeface="Arial"/>
              </a:rPr>
              <a:t> [947]; </a:t>
            </a:r>
            <a:r>
              <a:rPr lang="en-GB" sz="1200" dirty="0" err="1">
                <a:solidFill>
                  <a:schemeClr val="dk1"/>
                </a:solidFill>
                <a:latin typeface="Arial"/>
                <a:ea typeface="Arial"/>
                <a:cs typeface="Arial"/>
                <a:sym typeface="Arial"/>
              </a:rPr>
              <a:t>oficina</a:t>
            </a:r>
            <a:r>
              <a:rPr lang="en-GB" sz="1200" dirty="0">
                <a:solidFill>
                  <a:schemeClr val="dk1"/>
                </a:solidFill>
                <a:latin typeface="Arial"/>
                <a:ea typeface="Arial"/>
                <a:cs typeface="Arial"/>
                <a:sym typeface="Arial"/>
              </a:rPr>
              <a:t> [1072]; </a:t>
            </a:r>
            <a:r>
              <a:rPr lang="en-GB" sz="1200" dirty="0" err="1">
                <a:solidFill>
                  <a:schemeClr val="dk1"/>
                </a:solidFill>
                <a:latin typeface="Arial"/>
                <a:ea typeface="Arial"/>
                <a:cs typeface="Arial"/>
                <a:sym typeface="Arial"/>
              </a:rPr>
              <a:t>vez</a:t>
            </a:r>
            <a:r>
              <a:rPr lang="en-GB" sz="1200" dirty="0">
                <a:solidFill>
                  <a:schemeClr val="dk1"/>
                </a:solidFill>
                <a:latin typeface="Arial"/>
                <a:ea typeface="Arial"/>
                <a:cs typeface="Arial"/>
                <a:sym typeface="Arial"/>
              </a:rPr>
              <a:t> [59]; </a:t>
            </a:r>
            <a:r>
              <a:rPr lang="en-GB" sz="1200" dirty="0" err="1">
                <a:solidFill>
                  <a:schemeClr val="dk1"/>
                </a:solidFill>
                <a:latin typeface="Arial"/>
                <a:ea typeface="Arial"/>
                <a:cs typeface="Arial"/>
                <a:sym typeface="Arial"/>
              </a:rPr>
              <a:t>útil</a:t>
            </a:r>
            <a:r>
              <a:rPr lang="en-GB" sz="1200" dirty="0">
                <a:solidFill>
                  <a:schemeClr val="dk1"/>
                </a:solidFill>
                <a:latin typeface="Arial"/>
                <a:ea typeface="Arial"/>
                <a:cs typeface="Arial"/>
                <a:sym typeface="Arial"/>
              </a:rPr>
              <a:t> [3951]; por³ [15]</a:t>
            </a:r>
            <a:endParaRPr lang="en-GB" sz="1200" b="1"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9.2.2.1 (revisit)</a:t>
            </a:r>
            <a:r>
              <a:rPr lang="en-GB" sz="1200" b="0" i="0" u="none" strike="noStrike" dirty="0">
                <a:solidFill>
                  <a:schemeClr val="dk1"/>
                </a:solidFill>
                <a:latin typeface="Arial"/>
                <a:ea typeface="Arial"/>
                <a:cs typeface="Arial"/>
                <a:sym typeface="Arial"/>
              </a:rPr>
              <a:t>: </a:t>
            </a:r>
            <a:r>
              <a:rPr lang="en-GB" sz="1200" dirty="0" err="1">
                <a:solidFill>
                  <a:schemeClr val="dk1"/>
                </a:solidFill>
                <a:latin typeface="Arial"/>
                <a:ea typeface="Arial"/>
                <a:cs typeface="Arial"/>
                <a:sym typeface="Arial"/>
              </a:rPr>
              <a:t>tuve</a:t>
            </a:r>
            <a:r>
              <a:rPr lang="en-GB" sz="1200" dirty="0">
                <a:solidFill>
                  <a:schemeClr val="dk1"/>
                </a:solidFill>
                <a:latin typeface="Arial"/>
                <a:ea typeface="Arial"/>
                <a:cs typeface="Arial"/>
                <a:sym typeface="Arial"/>
              </a:rPr>
              <a:t> [19]; </a:t>
            </a:r>
            <a:r>
              <a:rPr lang="en-GB" sz="1200" dirty="0" err="1">
                <a:solidFill>
                  <a:schemeClr val="dk1"/>
                </a:solidFill>
                <a:latin typeface="Arial"/>
                <a:ea typeface="Arial"/>
                <a:cs typeface="Arial"/>
                <a:sym typeface="Arial"/>
              </a:rPr>
              <a:t>tratar</a:t>
            </a:r>
            <a:r>
              <a:rPr lang="en-GB" sz="1200" dirty="0">
                <a:solidFill>
                  <a:schemeClr val="dk1"/>
                </a:solidFill>
                <a:latin typeface="Arial"/>
                <a:ea typeface="Arial"/>
                <a:cs typeface="Arial"/>
                <a:sym typeface="Arial"/>
              </a:rPr>
              <a:t> [141]; </a:t>
            </a:r>
            <a:r>
              <a:rPr lang="en-GB" sz="1200" dirty="0" err="1">
                <a:solidFill>
                  <a:schemeClr val="dk1"/>
                </a:solidFill>
                <a:latin typeface="Arial"/>
                <a:ea typeface="Arial"/>
                <a:cs typeface="Arial"/>
                <a:sym typeface="Arial"/>
              </a:rPr>
              <a:t>realizar</a:t>
            </a:r>
            <a:r>
              <a:rPr lang="en-GB" sz="1200" dirty="0">
                <a:solidFill>
                  <a:schemeClr val="dk1"/>
                </a:solidFill>
                <a:latin typeface="Arial"/>
                <a:ea typeface="Arial"/>
                <a:cs typeface="Arial"/>
                <a:sym typeface="Arial"/>
              </a:rPr>
              <a:t> [205]; </a:t>
            </a:r>
            <a:r>
              <a:rPr lang="en-GB" sz="1200" dirty="0" err="1">
                <a:solidFill>
                  <a:schemeClr val="dk1"/>
                </a:solidFill>
                <a:latin typeface="Arial"/>
                <a:ea typeface="Arial"/>
                <a:cs typeface="Arial"/>
                <a:sym typeface="Arial"/>
              </a:rPr>
              <a:t>incluir</a:t>
            </a:r>
            <a:r>
              <a:rPr lang="en-GB" sz="1200" dirty="0">
                <a:solidFill>
                  <a:schemeClr val="dk1"/>
                </a:solidFill>
                <a:latin typeface="Arial"/>
                <a:ea typeface="Arial"/>
                <a:cs typeface="Arial"/>
                <a:sym typeface="Arial"/>
              </a:rPr>
              <a:t> [417]; </a:t>
            </a:r>
            <a:r>
              <a:rPr lang="en-GB" sz="1200" dirty="0" err="1">
                <a:solidFill>
                  <a:schemeClr val="dk1"/>
                </a:solidFill>
                <a:latin typeface="Arial"/>
                <a:ea typeface="Arial"/>
                <a:cs typeface="Arial"/>
                <a:sym typeface="Arial"/>
              </a:rPr>
              <a:t>comprender</a:t>
            </a:r>
            <a:r>
              <a:rPr lang="en-GB" sz="1200" dirty="0">
                <a:solidFill>
                  <a:schemeClr val="dk1"/>
                </a:solidFill>
                <a:latin typeface="Arial"/>
                <a:ea typeface="Arial"/>
                <a:cs typeface="Arial"/>
                <a:sym typeface="Arial"/>
              </a:rPr>
              <a:t> [434]; </a:t>
            </a:r>
            <a:r>
              <a:rPr lang="en-GB" sz="1200" dirty="0" err="1">
                <a:solidFill>
                  <a:schemeClr val="dk1"/>
                </a:solidFill>
                <a:latin typeface="Arial"/>
                <a:ea typeface="Arial"/>
                <a:cs typeface="Arial"/>
                <a:sym typeface="Arial"/>
              </a:rPr>
              <a:t>conseguir</a:t>
            </a:r>
            <a:r>
              <a:rPr lang="en-GB" sz="1200" dirty="0">
                <a:solidFill>
                  <a:schemeClr val="dk1"/>
                </a:solidFill>
                <a:latin typeface="Arial"/>
                <a:ea typeface="Arial"/>
                <a:cs typeface="Arial"/>
                <a:sym typeface="Arial"/>
              </a:rPr>
              <a:t> [286];  </a:t>
            </a:r>
            <a:r>
              <a:rPr lang="en-GB" sz="1200" dirty="0" err="1">
                <a:solidFill>
                  <a:schemeClr val="dk1"/>
                </a:solidFill>
                <a:latin typeface="Arial"/>
                <a:ea typeface="Arial"/>
                <a:cs typeface="Arial"/>
                <a:sym typeface="Arial"/>
              </a:rPr>
              <a:t>respetar</a:t>
            </a:r>
            <a:r>
              <a:rPr lang="en-GB" sz="1200" dirty="0">
                <a:solidFill>
                  <a:schemeClr val="dk1"/>
                </a:solidFill>
                <a:latin typeface="Arial"/>
                <a:ea typeface="Arial"/>
                <a:cs typeface="Arial"/>
                <a:sym typeface="Arial"/>
              </a:rPr>
              <a:t> [1191]; ley [334]; </a:t>
            </a:r>
            <a:r>
              <a:rPr lang="en-GB" sz="1200" dirty="0" err="1">
                <a:solidFill>
                  <a:schemeClr val="dk1"/>
                </a:solidFill>
                <a:latin typeface="Arial"/>
                <a:ea typeface="Arial"/>
                <a:cs typeface="Arial"/>
                <a:sym typeface="Arial"/>
              </a:rPr>
              <a:t>público</a:t>
            </a:r>
            <a:r>
              <a:rPr lang="en-GB" sz="1200" dirty="0">
                <a:solidFill>
                  <a:schemeClr val="dk1"/>
                </a:solidFill>
                <a:latin typeface="Arial"/>
                <a:ea typeface="Arial"/>
                <a:cs typeface="Arial"/>
                <a:sym typeface="Arial"/>
              </a:rPr>
              <a:t> [329]; </a:t>
            </a:r>
            <a:r>
              <a:rPr lang="en-GB" sz="1200" dirty="0" err="1">
                <a:solidFill>
                  <a:schemeClr val="dk1"/>
                </a:solidFill>
                <a:latin typeface="Arial"/>
                <a:ea typeface="Arial"/>
                <a:cs typeface="Arial"/>
                <a:sym typeface="Arial"/>
              </a:rPr>
              <a:t>plano</a:t>
            </a:r>
            <a:r>
              <a:rPr lang="en-GB" sz="1200" dirty="0">
                <a:solidFill>
                  <a:schemeClr val="dk1"/>
                </a:solidFill>
                <a:latin typeface="Arial"/>
                <a:ea typeface="Arial"/>
                <a:cs typeface="Arial"/>
                <a:sym typeface="Arial"/>
              </a:rPr>
              <a:t> [1617]; (al) principio [338]; (al) final [366]; </a:t>
            </a:r>
            <a:r>
              <a:rPr lang="en-GB" sz="1200" dirty="0" err="1">
                <a:solidFill>
                  <a:schemeClr val="dk1"/>
                </a:solidFill>
                <a:latin typeface="Arial"/>
                <a:ea typeface="Arial"/>
                <a:cs typeface="Arial"/>
                <a:sym typeface="Arial"/>
              </a:rPr>
              <a:t>manifestación</a:t>
            </a:r>
            <a:r>
              <a:rPr lang="en-GB" sz="1200" dirty="0">
                <a:solidFill>
                  <a:schemeClr val="dk1"/>
                </a:solidFill>
                <a:latin typeface="Arial"/>
                <a:ea typeface="Arial"/>
                <a:cs typeface="Arial"/>
                <a:sym typeface="Arial"/>
              </a:rPr>
              <a:t> [1837]; </a:t>
            </a:r>
            <a:r>
              <a:rPr lang="en-GB" sz="1200" dirty="0" err="1">
                <a:solidFill>
                  <a:schemeClr val="dk1"/>
                </a:solidFill>
                <a:latin typeface="Arial"/>
                <a:ea typeface="Arial"/>
                <a:cs typeface="Arial"/>
                <a:sym typeface="Arial"/>
              </a:rPr>
              <a:t>protagonista</a:t>
            </a:r>
            <a:r>
              <a:rPr lang="en-GB" sz="1200" dirty="0">
                <a:solidFill>
                  <a:schemeClr val="dk1"/>
                </a:solidFill>
                <a:latin typeface="Arial"/>
                <a:ea typeface="Arial"/>
                <a:cs typeface="Arial"/>
                <a:sym typeface="Arial"/>
              </a:rPr>
              <a:t> [1926]; idea [247]; </a:t>
            </a:r>
            <a:r>
              <a:rPr lang="en-GB" sz="1200" dirty="0" err="1">
                <a:solidFill>
                  <a:schemeClr val="dk1"/>
                </a:solidFill>
                <a:latin typeface="Arial"/>
                <a:ea typeface="Arial"/>
                <a:cs typeface="Arial"/>
                <a:sym typeface="Arial"/>
              </a:rPr>
              <a:t>millón</a:t>
            </a:r>
            <a:r>
              <a:rPr lang="en-GB" sz="1200" dirty="0">
                <a:solidFill>
                  <a:schemeClr val="dk1"/>
                </a:solidFill>
                <a:latin typeface="Arial"/>
                <a:ea typeface="Arial"/>
                <a:cs typeface="Arial"/>
                <a:sym typeface="Arial"/>
              </a:rPr>
              <a:t> [248]; </a:t>
            </a:r>
            <a:r>
              <a:rPr lang="en-GB" sz="1200" dirty="0" err="1">
                <a:solidFill>
                  <a:schemeClr val="dk1"/>
                </a:solidFill>
                <a:latin typeface="Arial"/>
                <a:ea typeface="Arial"/>
                <a:cs typeface="Arial"/>
                <a:sym typeface="Arial"/>
              </a:rPr>
              <a:t>acción</a:t>
            </a:r>
            <a:r>
              <a:rPr lang="en-GB" sz="1200" dirty="0">
                <a:solidFill>
                  <a:schemeClr val="dk1"/>
                </a:solidFill>
                <a:latin typeface="Arial"/>
                <a:ea typeface="Arial"/>
                <a:cs typeface="Arial"/>
                <a:sym typeface="Arial"/>
              </a:rPr>
              <a:t> [404]</a:t>
            </a:r>
          </a:p>
          <a:p>
            <a:pPr marL="0" marR="0" lvl="0" indent="0" algn="l" rtl="0">
              <a:lnSpc>
                <a:spcPct val="100000"/>
              </a:lnSpc>
              <a:spcBef>
                <a:spcPts val="0"/>
              </a:spcBef>
              <a:spcAft>
                <a:spcPts val="0"/>
              </a:spcAft>
              <a:buClr>
                <a:schemeClr val="dk1"/>
              </a:buClr>
              <a:buSzPts val="1200"/>
              <a:buFont typeface="Arial"/>
              <a:buNone/>
            </a:pPr>
            <a:endParaRPr lang="en-GB" dirty="0"/>
          </a:p>
          <a:p>
            <a:pPr marL="0" marR="0" lvl="0" indent="0" algn="l" rtl="0">
              <a:lnSpc>
                <a:spcPct val="100000"/>
              </a:lnSpc>
              <a:spcBef>
                <a:spcPts val="0"/>
              </a:spcBef>
              <a:spcAft>
                <a:spcPts val="0"/>
              </a:spcAft>
              <a:buClr>
                <a:schemeClr val="dk1"/>
              </a:buClr>
              <a:buSzPts val="1200"/>
              <a:buFont typeface="Arial"/>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Arial"/>
              <a:buNone/>
            </a:pPr>
            <a:endParaRPr lang="en-GB" sz="1200" b="1"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The frequency rankings for words that occur in this PowerPoint which have been</a:t>
            </a:r>
            <a:r>
              <a:rPr lang="en-GB" sz="1200" b="0" i="1" u="none" strike="noStrike" dirty="0">
                <a:solidFill>
                  <a:schemeClr val="dk1"/>
                </a:solidFill>
                <a:latin typeface="Arial"/>
                <a:ea typeface="Arial"/>
                <a:cs typeface="Arial"/>
                <a:sym typeface="Arial"/>
              </a:rPr>
              <a:t> previously</a:t>
            </a:r>
            <a:r>
              <a:rPr lang="en-GB" sz="1200" b="0" i="0" u="none" strike="noStrike" dirty="0">
                <a:solidFill>
                  <a:schemeClr val="dk1"/>
                </a:solidFill>
                <a:latin typeface="Arial"/>
                <a:ea typeface="Arial"/>
                <a:cs typeface="Arial"/>
                <a:sym typeface="Arial"/>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For any </a:t>
            </a:r>
            <a:r>
              <a:rPr lang="en-GB" sz="1200" b="0" i="1" u="none" strike="noStrike" dirty="0">
                <a:solidFill>
                  <a:schemeClr val="dk1"/>
                </a:solidFill>
                <a:latin typeface="Arial"/>
                <a:ea typeface="Arial"/>
                <a:cs typeface="Arial"/>
                <a:sym typeface="Arial"/>
              </a:rPr>
              <a:t>other </a:t>
            </a:r>
            <a:r>
              <a:rPr lang="en-GB" sz="1200" b="0" i="0" u="none" strike="noStrike" dirty="0">
                <a:solidFill>
                  <a:schemeClr val="dk1"/>
                </a:solidFill>
                <a:latin typeface="Arial"/>
                <a:ea typeface="Arial"/>
                <a:cs typeface="Arial"/>
                <a:sym typeface="Arial"/>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08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revisit the rules for penultimate syllable stress.</a:t>
            </a:r>
            <a:endParaRPr lang="es-GB" b="1" dirty="0"/>
          </a:p>
          <a:p>
            <a:endParaRPr lang="es-GB" b="1" dirty="0"/>
          </a:p>
          <a:p>
            <a:r>
              <a:rPr lang="es-GB" b="1" dirty="0"/>
              <a:t>Procedure: </a:t>
            </a:r>
          </a:p>
          <a:p>
            <a:pPr marL="228600" indent="-228600">
              <a:buAutoNum type="arabicPeriod"/>
            </a:pPr>
            <a:r>
              <a:rPr lang="es-GB" b="0" dirty="0"/>
              <a:t>Students listen to each sentence and transcribe the words that they hear. They have to consider the rules and decide whether each word needs an accent or not.</a:t>
            </a:r>
          </a:p>
          <a:p>
            <a:pPr marL="228600" indent="-228600">
              <a:buAutoNum type="arabicPeriod"/>
            </a:pPr>
            <a:r>
              <a:rPr lang="es-GB" b="0" dirty="0"/>
              <a:t>The teacher shows the answers one by one.</a:t>
            </a:r>
            <a:endParaRPr lang="es-GB" b="1" dirty="0"/>
          </a:p>
          <a:p>
            <a:endParaRPr lang="es-GB" dirty="0"/>
          </a:p>
          <a:p>
            <a:r>
              <a:rPr lang="es-GB" b="1" dirty="0"/>
              <a:t>Transcript</a:t>
            </a:r>
            <a:r>
              <a:rPr lang="es-GB" dirty="0"/>
              <a:t>:</a:t>
            </a:r>
          </a:p>
          <a:p>
            <a:pPr marL="228600" indent="-228600">
              <a:buAutoNum type="arabicPeriod"/>
            </a:pPr>
            <a:r>
              <a:rPr lang="es-GB" dirty="0"/>
              <a:t>El protagonista era un hidalgo no muy hábil.</a:t>
            </a:r>
          </a:p>
          <a:p>
            <a:pPr marL="228600" indent="-228600">
              <a:buAutoNum type="arabicPeriod"/>
            </a:pPr>
            <a:r>
              <a:rPr lang="es-GB" dirty="0"/>
              <a:t>Su espada rota no era útil para los combates.</a:t>
            </a:r>
          </a:p>
          <a:p>
            <a:pPr marL="228600" indent="-228600">
              <a:buAutoNum type="arabicPeriod"/>
            </a:pPr>
            <a:r>
              <a:rPr lang="es-GB" dirty="0"/>
              <a:t>Tenía un caballo bastante débil pero dócil.</a:t>
            </a:r>
          </a:p>
          <a:p>
            <a:pPr marL="228600" indent="-228600">
              <a:buAutoNum type="arabicPeriod"/>
            </a:pPr>
            <a:r>
              <a:rPr lang="es-GB" dirty="0"/>
              <a:t>Quería conseguir un récord muy difícil.</a:t>
            </a:r>
          </a:p>
          <a:p>
            <a:pPr marL="228600" indent="-228600">
              <a:buAutoNum type="arabicPeriod"/>
            </a:pPr>
            <a:r>
              <a:rPr lang="es-GB" dirty="0"/>
              <a:t>Hay una escultura con su figura fuera del Alcázar de San Juan.</a:t>
            </a:r>
          </a:p>
          <a:p>
            <a:pPr marL="228600" indent="-228600">
              <a:buAutoNum type="arabicPeriod"/>
            </a:pPr>
            <a:endParaRPr lang="es-GB" dirty="0"/>
          </a:p>
          <a:p>
            <a:pPr marL="0" indent="0">
              <a:buNone/>
            </a:pPr>
            <a:r>
              <a:rPr lang="es-GB" b="1" dirty="0"/>
              <a:t>Frequency of unknown vocabulary:</a:t>
            </a:r>
          </a:p>
          <a:p>
            <a:pPr marL="0" indent="0">
              <a:buNone/>
            </a:pPr>
            <a:r>
              <a:rPr lang="es-GB" b="0" dirty="0"/>
              <a:t>hidalgo [&gt;5000]; hábil [4389]; espada [3470] ; roto/a [3053]; combate [2504]; dócil [&gt;5000]; récord [4902]; escultura [2502]; figura [632]; Alcázar [&gt;5000]</a:t>
            </a:r>
          </a:p>
          <a:p>
            <a:pPr marL="0" indent="0">
              <a:buNone/>
            </a:pPr>
            <a:r>
              <a:rPr lang="es-GB" b="0" dirty="0"/>
              <a:t>‘Combate’, ‘figura’ and ‘récord</a:t>
            </a:r>
            <a:r>
              <a:rPr lang="es-GB" b="0"/>
              <a:t>’ </a:t>
            </a:r>
            <a:r>
              <a:rPr lang="en-GB" b="0" dirty="0"/>
              <a:t>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Photo of the </a:t>
            </a:r>
            <a:r>
              <a:rPr lang="es-ES" sz="1200" b="0" i="0" kern="1200" dirty="0">
                <a:solidFill>
                  <a:schemeClr val="tx1"/>
                </a:solidFill>
                <a:effectLst/>
                <a:latin typeface="+mn-lt"/>
                <a:ea typeface="+mn-ea"/>
                <a:cs typeface="+mn-cs"/>
              </a:rPr>
              <a:t>Alcázar de San Juan - Monumento a Don Quijote y Sancho Panza,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dirty="0">
                <a:hlinkClick r:id="rId3" tooltip="w:en:Creative Commons"/>
              </a:rPr>
              <a:t>Creative Commons</a:t>
            </a:r>
            <a:r>
              <a:rPr lang="es-ES" dirty="0"/>
              <a:t> </a:t>
            </a:r>
            <a:r>
              <a:rPr lang="es-ES" dirty="0">
                <a:hlinkClick r:id="rId4"/>
              </a:rPr>
              <a:t>CC0 1.0 Universal Public Domain Dedication</a:t>
            </a:r>
            <a:r>
              <a:rPr lang="es-ES" dirty="0"/>
              <a:t>.</a:t>
            </a:r>
            <a:endParaRPr lang="es-ES" sz="1200" b="0" i="0" kern="1200" dirty="0">
              <a:solidFill>
                <a:schemeClr val="tx1"/>
              </a:solidFill>
              <a:effectLst/>
              <a:latin typeface="+mn-lt"/>
              <a:ea typeface="+mn-ea"/>
              <a:cs typeface="+mn-cs"/>
            </a:endParaRPr>
          </a:p>
          <a:p>
            <a:pPr marL="0" indent="0">
              <a:buNone/>
            </a:pPr>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304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practise the rules for penultimate syllable stress.</a:t>
            </a:r>
            <a:endParaRPr lang="es-GB" b="1" dirty="0"/>
          </a:p>
          <a:p>
            <a:endParaRPr lang="es-GB" b="1" dirty="0"/>
          </a:p>
          <a:p>
            <a:r>
              <a:rPr lang="es-GB" b="1" dirty="0"/>
              <a:t>Procedure:</a:t>
            </a:r>
          </a:p>
          <a:p>
            <a:pPr marL="228600" indent="-228600">
              <a:buAutoNum type="arabicPeriod"/>
            </a:pPr>
            <a:r>
              <a:rPr lang="es-GB" dirty="0"/>
              <a:t>Students work in pairs: first, student A reads out all their phrases and student B notes down the words with penultimate syllable stress, thinking if the word needs an accent or not according to the rules.</a:t>
            </a:r>
          </a:p>
          <a:p>
            <a:pPr marL="228600" indent="-228600">
              <a:buAutoNum type="arabicPeriod"/>
            </a:pPr>
            <a:r>
              <a:rPr lang="es-GB" dirty="0"/>
              <a:t>Then, students swap roles.</a:t>
            </a:r>
          </a:p>
          <a:p>
            <a:pPr marL="228600" indent="-228600">
              <a:buAutoNum type="arabicPeriod"/>
            </a:pP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721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SHOW DURING ACTIVITY.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62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SHOW DURING FEEDBACK</a:t>
            </a:r>
          </a:p>
          <a:p>
            <a:endParaRPr lang="es-GB" b="1" dirty="0"/>
          </a:p>
          <a:p>
            <a:r>
              <a:rPr lang="es-GB" b="1" dirty="0"/>
              <a:t>Frequency of unknown words:</a:t>
            </a:r>
          </a:p>
          <a:p>
            <a:r>
              <a:rPr lang="es-GB" b="0" dirty="0"/>
              <a:t>dama [2062]; vivienda [1527]; césped [&gt;5000]; estatua [3016]; ángel [13000]: mármol [3638]; monumento [3149]; maravilloso [1526]; frágil [3922]; túnel [3542]; gigante [2816]; carácter [813]; bícep [&gt;5000]; enorme [631]; líder [1155]; ágil [&gt;5000].</a:t>
            </a:r>
          </a:p>
          <a:p>
            <a:endParaRPr lang="es-GB" b="0" dirty="0"/>
          </a:p>
          <a:p>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Note that ‘</a:t>
            </a:r>
            <a:r>
              <a:rPr lang="en-GB" b="0" baseline="0" dirty="0" err="1"/>
              <a:t>maravilloso</a:t>
            </a:r>
            <a:r>
              <a:rPr lang="en-GB" b="0" baseline="0" dirty="0"/>
              <a:t>’ will be taught in 9.3.2.3.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Some words are not glossed as they are more than six letters long and only differ from the English equivalent by one letter.</a:t>
            </a:r>
          </a:p>
          <a:p>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612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On to speaking.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15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I’ve added this slide with notes below to give context and make links with wider documents out there, but I will leave it to you to read the notes later.  We’ll crack on with the concrete ways forward and lesson examples.  Having tried this out previously, I know it’s the only way to keep things on track timewise!</a:t>
            </a:r>
          </a:p>
          <a:p>
            <a:endParaRPr lang="en-GB" dirty="0"/>
          </a:p>
          <a:p>
            <a:r>
              <a:rPr lang="en-GB" dirty="0"/>
              <a:t>The Ofsted languages research review makes the following points about teacher use of the target language.</a:t>
            </a:r>
            <a:br>
              <a:rPr lang="en-GB" dirty="0"/>
            </a:br>
            <a:r>
              <a:rPr lang="en-GB" dirty="0"/>
              <a:t>[click x 2]</a:t>
            </a:r>
          </a:p>
          <a:p>
            <a:r>
              <a:rPr lang="en-GB" dirty="0"/>
              <a:t>It should not be a barrier to learning – the example given is explaining a tricky grammar concept in the target language but this is just an example – it doesn’t mean that grammar can’t be explained in the target language – it means that the teacher needs to be sure that the language s/he uses in the classroom for all teaching – explanations, instructions, interactions – needs to be readily understood, otherwise it can overwhelm and demotivate students.</a:t>
            </a:r>
          </a:p>
          <a:p>
            <a:r>
              <a:rPr lang="en-GB" dirty="0"/>
              <a:t>[click]</a:t>
            </a:r>
          </a:p>
          <a:p>
            <a:r>
              <a:rPr lang="en-GB" dirty="0"/>
              <a:t>The way to have the best chance of ensuring that students understand readily is to plan our use of language very carefully</a:t>
            </a:r>
          </a:p>
          <a:p>
            <a:r>
              <a:rPr lang="en-GB" dirty="0"/>
              <a:t>[click]</a:t>
            </a:r>
          </a:p>
          <a:p>
            <a:r>
              <a:rPr lang="en-GB" dirty="0"/>
              <a:t>and deliberately re-use the language that students have already been taught.</a:t>
            </a:r>
          </a:p>
          <a:p>
            <a:r>
              <a:rPr lang="en-GB" dirty="0"/>
              <a:t>[click]</a:t>
            </a:r>
          </a:p>
          <a:p>
            <a:r>
              <a:rPr lang="en-GB" dirty="0"/>
              <a:t>This obviously means that our use of the target language can increase in line with learner’s progress.</a:t>
            </a:r>
            <a:br>
              <a:rPr lang="en-GB" dirty="0"/>
            </a:br>
            <a:r>
              <a:rPr lang="en-GB" dirty="0"/>
              <a:t>The golden thread here is plan, plan, plan. Deliberate, careful planning. The level of detail that we can have in our schemes of work that sets out clearly what pupils have been taught when is what can inform our decisions about which language to use with students each week.</a:t>
            </a:r>
          </a:p>
          <a:p>
            <a:r>
              <a:rPr lang="en-GB" dirty="0"/>
              <a:t>[click]</a:t>
            </a:r>
          </a:p>
          <a:p>
            <a:r>
              <a:rPr lang="en-GB" dirty="0"/>
              <a:t>In terms of student use of the new language, the Ofsted research review proposes that it </a:t>
            </a:r>
          </a:p>
          <a:p>
            <a:r>
              <a:rPr lang="en-GB" dirty="0"/>
              <a:t>[click]</a:t>
            </a:r>
          </a:p>
          <a:p>
            <a:r>
              <a:rPr lang="en-GB" dirty="0"/>
              <a:t>is an essential part of practice (and use here means both comprehension and production) and cites strong evidence that it correlates with learning</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read that students, in order </a:t>
            </a:r>
            <a:r>
              <a:rPr lang="en-US" dirty="0"/>
              <a:t>to create the meaning they want (rather than relying on formulaic routines), need both the linguistic competence</a:t>
            </a:r>
            <a:r>
              <a:rPr lang="en-GB" dirty="0"/>
              <a:t> (i.e., a major component of which is </a:t>
            </a:r>
            <a:r>
              <a:rPr lang="en-GB" b="1" i="1" dirty="0"/>
              <a:t>linguistic</a:t>
            </a:r>
            <a:r>
              <a:rPr lang="en-GB" dirty="0"/>
              <a:t> </a:t>
            </a:r>
            <a:r>
              <a:rPr lang="en-GB" b="1" i="1" dirty="0"/>
              <a:t>knowledge</a:t>
            </a:r>
            <a:r>
              <a:rPr lang="en-GB" dirty="0"/>
              <a:t>, so the knowledge of words, how they sound and how to physically produce them, and knowledge of grammar, how to put them together) and also the motivation for ‘real speech’.  A powerful motivator is the feeling of success, of being able to do something.  This tends to come from retaining and being able to recall, with increasing ease in unplanned interactions, the language sounds, words and structures that have been taught.</a:t>
            </a:r>
          </a:p>
          <a:p>
            <a:r>
              <a:rPr lang="en-GB" dirty="0"/>
              <a:t>[click]</a:t>
            </a:r>
          </a:p>
          <a:p>
            <a:r>
              <a:rPr lang="en-GB" dirty="0"/>
              <a:t>We don’t want to underestimate the value of creating a classroom climate where appropriately planned target language use (by the teacher) leading to successful, unplanned use by the students is the norm.  </a:t>
            </a:r>
          </a:p>
          <a:p>
            <a:r>
              <a:rPr lang="en-GB" dirty="0"/>
              <a:t>[click]</a:t>
            </a:r>
          </a:p>
          <a:p>
            <a:r>
              <a:rPr lang="en-GB" dirty="0"/>
              <a:t>And the value of everyone – teacher and students – embracing the likelihood that with beginner to intermediate learners (KS2-KS4) unplanned (or spontaneous) speaking will naturally be less fluent, less accurate and slower than rehearsed or memorised language would be, but that the struggle to retrieve language in the moment of communication is an essential step along the way, it is desirable difficulty, and it is best not to spend </a:t>
            </a:r>
            <a:r>
              <a:rPr lang="en-GB" i="1" dirty="0"/>
              <a:t>too much time </a:t>
            </a:r>
            <a:r>
              <a:rPr lang="en-GB" dirty="0"/>
              <a:t>(if any) on activities that bestow an illusion of fluency.  This is not to say that memorisation activities don’t have their place (learning lines for a play, giving a prepared speech, performing a song for an assembly) – these can be of value, they nourish aspirations of fluency, enjoying the feeling of mastery of a small amount of language, developing the articulatory musculature of the new language sounds, working together with others towards a joint performance. However, the core speaking practice in the classroom will optimally require students to retrieve language from memory, using their own linguistic resources to create sentences, selecting the right structures, words and sounds.</a:t>
            </a:r>
          </a:p>
        </p:txBody>
      </p:sp>
      <p:sp>
        <p:nvSpPr>
          <p:cNvPr id="4" name="Slide Number Placeholder 3"/>
          <p:cNvSpPr>
            <a:spLocks noGrp="1"/>
          </p:cNvSpPr>
          <p:nvPr>
            <p:ph type="sldNum" sz="quarter" idx="5"/>
          </p:nvPr>
        </p:nvSpPr>
        <p:spPr/>
        <p:txBody>
          <a:bodyPr/>
          <a:lstStyle/>
          <a:p>
            <a:fld id="{5D787F04-6022-461B-AC9A-50F64326501D}" type="slidenum">
              <a:rPr lang="en-GB" smtClean="0"/>
              <a:t>32</a:t>
            </a:fld>
            <a:endParaRPr lang="en-GB"/>
          </a:p>
        </p:txBody>
      </p:sp>
    </p:spTree>
    <p:extLst>
      <p:ext uri="{BB962C8B-B14F-4D97-AF65-F5344CB8AC3E}">
        <p14:creationId xmlns:p14="http://schemas.microsoft.com/office/powerpoint/2010/main" val="684138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this from the perspective of the new GCSE.</a:t>
            </a:r>
          </a:p>
          <a:p>
            <a:r>
              <a:rPr lang="en-GB" dirty="0"/>
              <a:t>[click]</a:t>
            </a:r>
          </a:p>
          <a:p>
            <a:r>
              <a:rPr lang="en-US" sz="1800" b="0" i="0" u="none" strike="noStrike" dirty="0">
                <a:solidFill>
                  <a:srgbClr val="000000"/>
                </a:solidFill>
                <a:effectLst/>
                <a:latin typeface="Calibri" panose="020F0502020204030204" pitchFamily="34" charset="0"/>
              </a:rPr>
              <a:t>First, the fact that students can achieve the highest grade in the new exam by using (understanding and producing words from the word list means that we can plan our TL use and that of the students to use/recycle words from the defined word list.  This principle can apply at KS2, KS3 and KS4.</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We know that most of the new speaking exam will be unprepared– there will be some planning time for the role play and the visual stimulus, but there will be two follow up interactions after the read aloud and the visual stimulus that are described as ‘unprepared conversation’ and ‘unprepared interaction’.</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And 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the huge change that this represents.  Many of you may have seen (or contributed to) the hilarious thread on twitter earlier this year about the current GCSE speaking exams, kicked off by this tweet.  The spirit of the new GCSE Subject Content takes us a long way from this scenario. Knowing this makes it important that</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hearing and responding to teacher talk in the classroom becomes part of what students normally do</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As long as the language of these interactions is planned and based on prior learning of language from the wordlist, using the target language in the moments between tasks as well as in the tasks themselves is a central part of practice, not an add-on.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And we know from the GCSE Subject Content that the expectation is that students’ language production should be ‘clear and comprehensible’ – this is not the same as ‘fluent, accurate, fast, complex’. </a:t>
            </a:r>
            <a:r>
              <a:rPr lang="en-US" sz="2800" dirty="0"/>
              <a:t>It is important to remember that speed and accuracy often decrease when speech is produced spontaneously.</a:t>
            </a:r>
            <a:endParaRPr lang="en-GB" sz="2800" dirty="0"/>
          </a:p>
          <a:p>
            <a:r>
              <a:rPr lang="en-US" sz="1800" b="0" i="0" u="none" strike="noStrike" dirty="0">
                <a:solidFill>
                  <a:srgbClr val="000000"/>
                </a:solidFill>
                <a:effectLst/>
                <a:latin typeface="Calibri" panose="020F0502020204030204" pitchFamily="34" charset="0"/>
              </a:rPr>
              <a:t>This is important because it is the crucial complement to introducing the requirement for speaking to be unplanned and unrehearsed.  We can have confidence that expectations for spoken proficiency are appropriately matched to the increased requirement for interactions to be unplanned.  So, in the classroom, the sort of speaking we need to be </a:t>
            </a:r>
            <a:r>
              <a:rPr lang="en-US" sz="1800" b="0" i="0" u="none" strike="noStrike" dirty="0" err="1">
                <a:solidFill>
                  <a:srgbClr val="000000"/>
                </a:solidFill>
                <a:effectLst/>
                <a:latin typeface="Calibri" panose="020F0502020204030204" pitchFamily="34" charset="0"/>
              </a:rPr>
              <a:t>practising</a:t>
            </a:r>
            <a:r>
              <a:rPr lang="en-US" sz="1800" b="0" i="0" u="none" strike="noStrike" dirty="0">
                <a:solidFill>
                  <a:srgbClr val="000000"/>
                </a:solidFill>
                <a:effectLst/>
                <a:latin typeface="Calibri" panose="020F0502020204030204" pitchFamily="34" charset="0"/>
              </a:rPr>
              <a:t> is unplanned sentence creation, building from individual words in unrehearsed situations, and the sort of output we are aiming for is ‘clear and comprehensible’.</a:t>
            </a: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33</a:t>
            </a:fld>
            <a:endParaRPr lang="en-GB"/>
          </a:p>
        </p:txBody>
      </p:sp>
    </p:spTree>
    <p:extLst>
      <p:ext uri="{BB962C8B-B14F-4D97-AF65-F5344CB8AC3E}">
        <p14:creationId xmlns:p14="http://schemas.microsoft.com/office/powerpoint/2010/main" val="3670155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Times New Roman" panose="02020603050405020304" pitchFamily="18" charset="0"/>
              </a:rPr>
              <a:t>To make teacher and student use of the new language count, we can:</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4000" dirty="0"/>
              <a:t>plan it carefully, using your SOW</a:t>
            </a:r>
          </a:p>
          <a:p>
            <a:r>
              <a:rPr lang="en-GB" sz="4000" dirty="0"/>
              <a:t>[click]</a:t>
            </a:r>
          </a:p>
          <a:p>
            <a:r>
              <a:rPr lang="en-GB" sz="4000" dirty="0"/>
              <a:t>pare back teacher use of TL to ensure it is clear and comprehensible to our learners</a:t>
            </a:r>
          </a:p>
          <a:p>
            <a:r>
              <a:rPr lang="en-GB" sz="4000" dirty="0"/>
              <a:t>[click]</a:t>
            </a:r>
          </a:p>
          <a:p>
            <a:r>
              <a:rPr lang="en-GB" sz="4000" dirty="0"/>
              <a:t>deliberately use words and structures to recycle previously taught language</a:t>
            </a:r>
          </a:p>
          <a:p>
            <a:r>
              <a:rPr lang="en-GB" sz="4000" dirty="0"/>
              <a:t>[click]</a:t>
            </a:r>
          </a:p>
          <a:p>
            <a:r>
              <a:rPr lang="en-GB" sz="4000" dirty="0"/>
              <a:t>build TL use incrementally in step with the SOW</a:t>
            </a:r>
          </a:p>
          <a:p>
            <a:r>
              <a:rPr lang="en-GB" sz="4000" dirty="0"/>
              <a:t>[click]</a:t>
            </a:r>
          </a:p>
          <a:p>
            <a:r>
              <a:rPr lang="en-GB" sz="4000" dirty="0"/>
              <a:t>plan our own and students’ use of TL to develop speed of understanding and production over time</a:t>
            </a:r>
          </a:p>
          <a:p>
            <a:r>
              <a:rPr lang="en-GB" sz="4000" dirty="0"/>
              <a:t>[click]</a:t>
            </a:r>
          </a:p>
          <a:p>
            <a:r>
              <a:rPr lang="en-GB" sz="4000" dirty="0"/>
              <a:t>use English when there would otherwise be a barrier to learning</a:t>
            </a:r>
          </a:p>
          <a:p>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34</a:t>
            </a:fld>
            <a:endParaRPr lang="en-GB"/>
          </a:p>
        </p:txBody>
      </p:sp>
    </p:spTree>
    <p:extLst>
      <p:ext uri="{BB962C8B-B14F-4D97-AF65-F5344CB8AC3E}">
        <p14:creationId xmlns:p14="http://schemas.microsoft.com/office/powerpoint/2010/main" val="39527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start with vocabulary, and the implications for our teaching of having a defined content, a list of words (85% of which come from the most common 2000 words) from which pretty much all assessment material will be created.</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The first thing to recognise is the importance of knowing individual words extremely well.  The words on list will be for production as well as comprehension.  And why is it so important to know them as individual words as opposed to phrases?  Well, people do like to say that we know words by the company they keep, </a:t>
            </a:r>
            <a:r>
              <a:rPr lang="en-GB" sz="1200" b="1" dirty="0">
                <a:effectLst/>
                <a:latin typeface="Calibri" panose="020F0502020204030204" pitchFamily="34" charset="0"/>
                <a:ea typeface="Calibri" panose="020F0502020204030204" pitchFamily="34" charset="0"/>
              </a:rPr>
              <a:t>but the thing about high-frequency words is that they are not that particular about the company they keep</a:t>
            </a:r>
            <a:r>
              <a:rPr lang="en-GB" sz="1200" dirty="0">
                <a:effectLst/>
                <a:latin typeface="Calibri" panose="020F0502020204030204" pitchFamily="34" charset="0"/>
                <a:ea typeface="Calibri" panose="020F0502020204030204" pitchFamily="34" charset="0"/>
              </a:rPr>
              <a:t>.  </a:t>
            </a:r>
            <a:r>
              <a:rPr lang="en-GB" sz="1200" b="1" dirty="0">
                <a:effectLst/>
                <a:latin typeface="Calibri" panose="020F0502020204030204" pitchFamily="34" charset="0"/>
                <a:ea typeface="Calibri" panose="020F0502020204030204" pitchFamily="34" charset="0"/>
              </a:rPr>
              <a:t>They’ll find their way into many sentences with many different partners</a:t>
            </a:r>
            <a:r>
              <a:rPr lang="en-GB" sz="1200" dirty="0">
                <a:effectLst/>
                <a:latin typeface="Calibri" panose="020F0502020204030204" pitchFamily="34" charset="0"/>
                <a:ea typeface="Calibri" panose="020F0502020204030204" pitchFamily="34" charset="0"/>
              </a:rPr>
              <a:t>, so it’s important that our pupils recognise individual word meanings and can build novel sentences from individual words.  </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Second, we will want to identify words for teaching at KS3 that are part of the defined content at KS4, and ideally also at KS2.  Remembering that the ambition is for 90% students to take a language at GCSE.  Currently the vast majority of those that do so are more proficient learners.  To include a greater proportion of middle to lower attaining learners we will really want to think seriously about increasing the length of the learning journey and maximising the learning opportunities for all our students, so that they have the best chance of success.  At a rate of 3-4 words per week, primary learners could learn between 400-500 words over the 4 years of KS2, giving them a very important springboard into KS3 and KS4, as long as the words, structures and sounds of the language they are learning are part of the essential core knowledge that’s set out in the new GCSE subject content.</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Linked to that is our ability then to make room for students to personalise their vocabulary.</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[click] </a:t>
            </a:r>
          </a:p>
          <a:p>
            <a:pPr>
              <a:spcAft>
                <a:spcPts val="1200"/>
              </a:spcAft>
            </a:pPr>
            <a:r>
              <a:rPr lang="en-GB" sz="1200" dirty="0">
                <a:effectLst/>
                <a:latin typeface="Calibri" panose="020F0502020204030204" pitchFamily="34" charset="0"/>
                <a:ea typeface="Calibri" panose="020F0502020204030204" pitchFamily="34" charset="0"/>
              </a:rPr>
              <a:t>Recognising that students need anywhere between 5 and 20 intentional encounters with a word to learn it, and that these encounters are most beneficial when spaced, we will want to plan our teaching, and multiple revisiting of all of the words.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Knowing that word knowledge is strengthened by practice and in particular when practice mirrors the ways in which students will use the words later (in the case of the GCSE that means both in oral and written comprehension and production), students will benefit at KS3 from practising their word knowledge in all modes and modalities. We can usefully take a bit of time to audit our department’s teaching to see whether we over-emphasise some types of practice at the expense of others. It might be, for example that we don’t listen to understand vocabulary as often as we read to understand it.  And perhaps our students write vocabulary from memory more often than they speak it. We can address any imbalances with find with specific activities.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It is important to keep in mind and plan in that constant element of struggle – whereby students work hard to retrieve word meanings rather than having too ready a recourse to printed materials that prompt them or from which they can read and by-pass either meaning or recall or both.</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Finally, over time we can build in a range of different tasks that develop depth and fluency of vocabulary knowledge, as well as breadth.  For depth we can use inferencing, word pattern tasks, synonym/antonym activities, associations or gap-fills.  We can develop fluency by adding an element of time pressure and also by repeating tasks, particularly speaking activities. We’ll come back to these in part 4 on reading.</a:t>
            </a:r>
            <a:br>
              <a:rPr lang="en-GB" sz="1200" dirty="0">
                <a:effectLst/>
                <a:latin typeface="Calibri" panose="020F0502020204030204" pitchFamily="34" charset="0"/>
                <a:ea typeface="Calibri" panose="020F0502020204030204" pitchFamily="34" charset="0"/>
              </a:rPr>
            </a:b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1504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the use of target language instructions here – these have been built up cumulatively over 2-3 years.  It looks like a look to read and digest and yet, all the words except ‘</a:t>
            </a:r>
            <a:r>
              <a:rPr lang="en-GB" b="1" dirty="0" err="1"/>
              <a:t>pista</a:t>
            </a:r>
            <a:r>
              <a:rPr lang="en-GB" b="1" dirty="0"/>
              <a:t>’ have been previously taught and practised over time, such that now we can expect students to process these. In the earlier examples we saw some English being used in instructions, then also some much shorter, simple sentences.  At every point, the explanations for the activities (which the teacher would say and students would also read) are made up of words from the SOW (and therefore also words from the GCSE content) that have already been taught.  This is planned recycling, additional practice opportunities that slot neatly into the fabric of the lesson.  Powerful stuff. </a:t>
            </a:r>
            <a:br>
              <a:rPr lang="en-GB" b="1" dirty="0"/>
            </a:br>
            <a:endParaRPr lang="en-GB" b="1" dirty="0"/>
          </a:p>
          <a:p>
            <a:pPr marL="0" lvl="0" indent="0" algn="l" rtl="0">
              <a:spcBef>
                <a:spcPts val="0"/>
              </a:spcBef>
              <a:spcAft>
                <a:spcPts val="0"/>
              </a:spcAft>
              <a:buNone/>
            </a:pPr>
            <a:r>
              <a:rPr lang="en-GB" b="1" dirty="0"/>
              <a:t>OPTIONAL – ALTERNATIVE FINAL ACTIVITY</a:t>
            </a:r>
            <a:endParaRPr dirty="0"/>
          </a:p>
          <a:p>
            <a:pPr marL="0" lvl="0" indent="0" algn="l" rtl="0">
              <a:spcBef>
                <a:spcPts val="0"/>
              </a:spcBef>
              <a:spcAft>
                <a:spcPts val="0"/>
              </a:spcAft>
              <a:buNone/>
            </a:pPr>
            <a:r>
              <a:rPr lang="en-GB" b="1" dirty="0"/>
              <a:t>This alternative final activity gives the option for students to be more creative with their language.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err="1"/>
              <a:t>i</a:t>
            </a:r>
            <a:r>
              <a:rPr lang="en-GB" b="0" dirty="0"/>
              <a:t>) to practise producing and understanding sentences describing a person’s appearance, personality and/or mood</a:t>
            </a:r>
            <a:endParaRPr dirty="0"/>
          </a:p>
          <a:p>
            <a:pPr marL="0" lvl="0" indent="0" algn="l" rtl="0">
              <a:spcBef>
                <a:spcPts val="0"/>
              </a:spcBef>
              <a:spcAft>
                <a:spcPts val="0"/>
              </a:spcAft>
              <a:buNone/>
            </a:pPr>
            <a:r>
              <a:rPr lang="en-GB" b="0" dirty="0"/>
              <a:t>ii) to practise producing and understanding vocabulary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dirty="0"/>
              <a:t>After</a:t>
            </a:r>
            <a:r>
              <a:rPr lang="en-GB" b="0" baseline="0" dirty="0"/>
              <a:t> going through this instruction slide, display the following slide. </a:t>
            </a:r>
            <a:r>
              <a:rPr lang="en-GB" b="0" dirty="0"/>
              <a:t>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p>
          <a:p>
            <a:pPr marL="228600" lvl="0" indent="-228600" algn="l" rtl="0">
              <a:spcBef>
                <a:spcPts val="0"/>
              </a:spcBef>
              <a:spcAft>
                <a:spcPts val="0"/>
              </a:spcAft>
              <a:buAutoNum type="arabicPeriod"/>
            </a:pPr>
            <a:r>
              <a:rPr lang="en-GB" b="0" dirty="0"/>
              <a:t>Students then move around the room with their clues and find somebody to speak to.  </a:t>
            </a:r>
          </a:p>
          <a:p>
            <a:pPr marL="228600" lvl="0" indent="-228600" algn="l" rtl="0">
              <a:spcBef>
                <a:spcPts val="0"/>
              </a:spcBef>
              <a:spcAft>
                <a:spcPts val="0"/>
              </a:spcAft>
              <a:buAutoNum type="arabicPeriod"/>
            </a:pPr>
            <a:r>
              <a:rPr lang="en-GB" b="0" dirty="0"/>
              <a:t>Student A reads their clues to Student B.</a:t>
            </a:r>
          </a:p>
          <a:p>
            <a:pPr marL="228600" lvl="0" indent="-228600" algn="l" rtl="0">
              <a:spcBef>
                <a:spcPts val="0"/>
              </a:spcBef>
              <a:spcAft>
                <a:spcPts val="0"/>
              </a:spcAft>
              <a:buAutoNum type="arabicPeriod"/>
            </a:pPr>
            <a:r>
              <a:rPr lang="en-GB" b="0" dirty="0"/>
              <a:t>After each clue, the student B can guess which character they think is being described.</a:t>
            </a:r>
          </a:p>
          <a:p>
            <a:pPr marL="228600" lvl="0" indent="-228600" algn="l" rtl="0">
              <a:spcBef>
                <a:spcPts val="0"/>
              </a:spcBef>
              <a:spcAft>
                <a:spcPts val="0"/>
              </a:spcAft>
              <a:buAutoNum type="arabicPeriod"/>
            </a:pPr>
            <a:r>
              <a:rPr lang="en-GB" b="0" dirty="0"/>
              <a:t>Students then swap roles.</a:t>
            </a:r>
          </a:p>
          <a:p>
            <a:pPr marL="228600" lvl="0" indent="-228600" algn="l" rtl="0">
              <a:spcBef>
                <a:spcPts val="0"/>
              </a:spcBef>
              <a:spcAft>
                <a:spcPts val="0"/>
              </a:spcAft>
              <a:buAutoNum type="arabicPeriod"/>
            </a:pPr>
            <a:r>
              <a:rPr lang="en-GB" b="0" dirty="0"/>
              <a:t>Once both students have read out their clues, they swap their pieces of paper and then move on to another student in the class and repeat steps 3-6.</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Notes: </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Alternatively, rather than using the characters on the following slide, students could describe another member of their class.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Slide 16 is an optional support slide that gives students ideas of what clues they could give and slide 17 gives the answers to those clues.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Students can challenge themselves to refer</a:t>
            </a:r>
            <a:r>
              <a:rPr lang="en-GB" sz="1200" b="0" baseline="0" dirty="0">
                <a:solidFill>
                  <a:schemeClr val="dk1"/>
                </a:solidFill>
                <a:latin typeface="Calibri"/>
                <a:ea typeface="Calibri"/>
                <a:cs typeface="Calibri"/>
                <a:sym typeface="Calibri"/>
              </a:rPr>
              <a:t> less to their written notes as they go through the activity. </a:t>
            </a:r>
          </a:p>
          <a:p>
            <a:pPr marL="228600" lvl="0" indent="-228600" algn="l" rtl="0">
              <a:spcBef>
                <a:spcPts val="0"/>
              </a:spcBef>
              <a:spcAft>
                <a:spcPts val="0"/>
              </a:spcAft>
              <a:buFont typeface="+mj-lt"/>
              <a:buAutoNum type="arabicPeriod"/>
            </a:pPr>
            <a:r>
              <a:rPr lang="en-GB" sz="1200" b="0" baseline="0" dirty="0">
                <a:solidFill>
                  <a:schemeClr val="dk1"/>
                </a:solidFill>
                <a:latin typeface="Calibri"/>
                <a:ea typeface="Calibri"/>
                <a:cs typeface="Calibri"/>
                <a:sym typeface="Calibri"/>
              </a:rPr>
              <a:t>Slide 18 has an alternative version of the activity using characters from the film ‘Encanto’.</a:t>
            </a:r>
          </a:p>
          <a:p>
            <a:pPr marL="228600" lvl="0" indent="-228600" algn="l" rtl="0">
              <a:spcBef>
                <a:spcPts val="0"/>
              </a:spcBef>
              <a:spcAft>
                <a:spcPts val="0"/>
              </a:spcAft>
              <a:buFont typeface="+mj-l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45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DISPLAY THIS SLIDE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See </a:t>
            </a:r>
            <a:r>
              <a:rPr lang="en-GB" b="0" baseline="0" dirty="0"/>
              <a:t>previous slide for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rubio [2861]; </a:t>
            </a:r>
            <a:r>
              <a:rPr lang="en-GB" dirty="0" err="1"/>
              <a:t>gafas</a:t>
            </a:r>
            <a:r>
              <a:rPr lang="en-GB" dirty="0"/>
              <a:t> [&gt;5000]</a:t>
            </a:r>
          </a:p>
          <a:p>
            <a:pPr marL="0" lvl="0" indent="0" algn="l" rtl="0">
              <a:spcBef>
                <a:spcPts val="0"/>
              </a:spcBef>
              <a:spcAft>
                <a:spcPts val="0"/>
              </a:spcAft>
              <a:buNone/>
            </a:pP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4811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a:t>
            </a:r>
            <a:r>
              <a:rPr lang="en-GB" b="1"/>
              <a:t>SUPPORT SLIDE</a:t>
            </a:r>
          </a:p>
          <a:p>
            <a:pPr marL="0" lvl="0" indent="0" algn="l" rtl="0">
              <a:spcBef>
                <a:spcPts val="0"/>
              </a:spcBef>
              <a:spcAft>
                <a:spcPts val="0"/>
              </a:spcAft>
              <a:buNone/>
            </a:pPr>
            <a:r>
              <a:rPr lang="en-GB" b="0"/>
              <a:t>This</a:t>
            </a:r>
            <a:r>
              <a:rPr lang="en-GB" b="0" baseline="0"/>
              <a:t> slide can be used to give students ideas for the descriptions that they could give in Spanish.</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8077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A task from towards the end of Y9</a:t>
            </a:r>
          </a:p>
          <a:p>
            <a:pPr marL="0"/>
            <a:r>
              <a:rPr lang="en-US" b="1" dirty="0"/>
              <a:t>[1/3]</a:t>
            </a:r>
          </a:p>
          <a:p>
            <a:pPr marL="0"/>
            <a:endParaRPr lang="en-US" sz="1200" b="1"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Timing: </a:t>
            </a:r>
            <a:r>
              <a:rPr lang="es-ES" sz="1200" b="0" i="0" u="none" strike="noStrike" kern="1200" dirty="0">
                <a:solidFill>
                  <a:schemeClr val="tx1"/>
                </a:solidFill>
                <a:effectLst/>
                <a:latin typeface="+mn-lt"/>
                <a:ea typeface="+mn-ea"/>
                <a:cs typeface="+mn-cs"/>
              </a:rPr>
              <a:t>6 minutes</a:t>
            </a:r>
          </a:p>
          <a:p>
            <a:pPr marL="0"/>
            <a:endParaRPr lang="es-ES" sz="1200" b="0"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Aim: </a:t>
            </a:r>
            <a:r>
              <a:rPr lang="es-ES" sz="1200" b="0" i="0" u="none" strike="noStrike" kern="1200" dirty="0">
                <a:solidFill>
                  <a:schemeClr val="tx1"/>
                </a:solidFill>
                <a:effectLst/>
                <a:latin typeface="+mn-lt"/>
                <a:ea typeface="+mn-ea"/>
                <a:cs typeface="+mn-cs"/>
              </a:rPr>
              <a:t>Oral and written production of this week’s new and revisited vocabulary; circumlocution practice.</a:t>
            </a:r>
            <a:endParaRPr lang="es-ES" b="0" dirty="0">
              <a:effectLst/>
            </a:endParaRPr>
          </a:p>
          <a:p>
            <a:pPr rtl="0"/>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task can be done with three levels of challenge: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High challenge: Students take a Spanish word and describe it in Spanish without the aid of additional clues.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Medium challenge: Students translate the printed English clues (slide 29) to their partner,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Low challenge: Students can read the printed Spanish clues to their partner (slide 30),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work in pairs together with another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 first player in each pair chooses a word on the list and tries to describe it without using the word itself (use the example on the slide to demonstrate).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listening player in each pair tries to guess which word on the list is being described. They can have two guesses at most! If the word is guessed correctly, it is crossed off the list and the team scores a point. The opposing team can police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Play passes to the listening player who now chooses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repeat steps 2-4 for a total of three minutes. The easiest words will be snapped up first, so the game gets harder as it goes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The team with the most points after 3 minutes is the winner.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Spanish):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medio [395]</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781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[3/4]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printing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clues</a:t>
            </a:r>
            <a:r>
              <a:rPr lang="es-ES" sz="1200" b="1" i="0" u="none" strike="noStrike" kern="1200" dirty="0">
                <a:solidFill>
                  <a:schemeClr val="tx1"/>
                </a:solidFill>
                <a:effectLst/>
                <a:latin typeface="+mn-lt"/>
                <a:ea typeface="+mn-ea"/>
                <a:cs typeface="+mn-cs"/>
              </a:rPr>
              <a:t> in English </a:t>
            </a:r>
            <a:endParaRPr lang="es-ES" b="0" dirty="0">
              <a:effectLst/>
            </a:endParaRPr>
          </a:p>
          <a:p>
            <a:pPr rtl="0"/>
            <a:endParaRPr lang="es-ES" b="0" dirty="0">
              <a:effectLst/>
            </a:endParaRPr>
          </a:p>
          <a:p>
            <a:pPr rtl="0"/>
            <a:br>
              <a:rPr lang="es-ES" b="0" dirty="0">
                <a:effectLst/>
              </a:rPr>
            </a:br>
            <a:br>
              <a:rPr lang="es-E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7C01C-0B78-B247-812C-C32840C42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47121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94387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And finally for this afternoon, reading.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68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Again, here is a checklist of the examples, which I will only speak to as we look at the examples themselves – this will save us valuable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337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a lot of work goes in to learning new words and practising retrieving them in the early stages of KS3. This is vocabulary breadth.</a:t>
            </a:r>
          </a:p>
          <a:p>
            <a:r>
              <a:rPr lang="en-GB" dirty="0"/>
              <a:t>But in addition, from Y8, there is a focus on developing students’ semantic networks – helping them make links between words that deepen their word knowledge.  The sorts of activities that help here are things like: </a:t>
            </a:r>
          </a:p>
          <a:p>
            <a:r>
              <a:rPr lang="en-GB" dirty="0"/>
              <a:t>[click] </a:t>
            </a:r>
          </a:p>
          <a:p>
            <a:r>
              <a:rPr lang="en-GB" dirty="0"/>
              <a:t>word association, </a:t>
            </a:r>
          </a:p>
          <a:p>
            <a:r>
              <a:rPr lang="en-GB" dirty="0"/>
              <a:t>[click]</a:t>
            </a:r>
          </a:p>
          <a:p>
            <a:r>
              <a:rPr lang="en-GB" dirty="0"/>
              <a:t>identifying synonyms and antonyms </a:t>
            </a:r>
          </a:p>
          <a:p>
            <a:r>
              <a:rPr lang="en-GB" dirty="0"/>
              <a:t>[click] </a:t>
            </a:r>
          </a:p>
          <a:p>
            <a:r>
              <a:rPr lang="en-GB" dirty="0"/>
              <a:t>and word substitution.</a:t>
            </a:r>
          </a:p>
          <a:p>
            <a:endParaRPr lang="en-GB" dirty="0"/>
          </a:p>
          <a:p>
            <a:r>
              <a:rPr lang="en-GB" dirty="0"/>
              <a:t>These are typical Y8 </a:t>
            </a:r>
            <a:r>
              <a:rPr lang="en-GB" dirty="0" err="1"/>
              <a:t>homeworks</a:t>
            </a:r>
            <a:r>
              <a:rPr lang="en-GB" dirty="0"/>
              <a:t>, all available on the NCELP portal.</a:t>
            </a:r>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716935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Substitution tasks continue into Y9 with increasing lengths of text.</a:t>
            </a:r>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38332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Let’s look at these ideas then in the form of some quick wins.  What can we do right now for our Y7 and 8 learners?</a:t>
            </a:r>
            <a:br>
              <a:rPr lang="en-US" b="1" dirty="0"/>
            </a:br>
            <a:r>
              <a:rPr lang="en-US" b="1" dirty="0"/>
              <a:t>Well, we want to know how much of the current KS3 vocabulary we teach is likely to be on the GCSE word list.</a:t>
            </a:r>
            <a:br>
              <a:rPr lang="en-US" dirty="0"/>
            </a:br>
            <a:r>
              <a:rPr lang="en-US" dirty="0"/>
              <a:t>For a while we have only had the NCELP list, which is also the </a:t>
            </a:r>
            <a:r>
              <a:rPr lang="en-US" b="1" dirty="0" err="1"/>
              <a:t>Eduqas</a:t>
            </a:r>
            <a:r>
              <a:rPr lang="en-US" b="1" dirty="0"/>
              <a:t> GCSE list</a:t>
            </a:r>
            <a:r>
              <a:rPr lang="en-US" dirty="0"/>
              <a:t>, but as of yesterday/the day before we now have draft lists from AQA and Edexcel, too.</a:t>
            </a:r>
            <a:br>
              <a:rPr lang="en-US" dirty="0"/>
            </a:br>
            <a:r>
              <a:rPr lang="en-US" dirty="0"/>
              <a:t>In other CPD I’ve done recently about this, I </a:t>
            </a:r>
            <a:r>
              <a:rPr lang="en-US" dirty="0" err="1"/>
              <a:t>guestimated</a:t>
            </a:r>
            <a:r>
              <a:rPr lang="en-US" dirty="0"/>
              <a:t> a large degree of overlap between all the awarding bodies (with a maximum of 100-200 words difference).</a:t>
            </a:r>
            <a:br>
              <a:rPr lang="en-US" dirty="0"/>
            </a:br>
            <a:r>
              <a:rPr lang="en-US" dirty="0"/>
              <a:t>Thank you to Dr Amber Dudley at NCELP, who did some very fast analysis yesterday, I can tell you that </a:t>
            </a:r>
          </a:p>
          <a:p>
            <a:pPr marL="0" lvl="0" indent="0" algn="l" rtl="0">
              <a:lnSpc>
                <a:spcPct val="100000"/>
              </a:lnSpc>
              <a:spcBef>
                <a:spcPts val="0"/>
              </a:spcBef>
              <a:spcAft>
                <a:spcPts val="0"/>
              </a:spcAft>
              <a:buSzPts val="1400"/>
              <a:buNone/>
            </a:pPr>
            <a:r>
              <a:rPr lang="en-US" dirty="0"/>
              <a:t>AQA and NCELP/</a:t>
            </a:r>
            <a:r>
              <a:rPr lang="en-US" dirty="0" err="1"/>
              <a:t>Eduqas</a:t>
            </a:r>
            <a:r>
              <a:rPr lang="en-US" dirty="0"/>
              <a:t> lists have </a:t>
            </a:r>
            <a:r>
              <a:rPr lang="en-US" b="1" dirty="0"/>
              <a:t>1</a:t>
            </a:r>
            <a:r>
              <a:rPr lang="en-GB" sz="1800" b="1" dirty="0">
                <a:effectLst/>
                <a:latin typeface="Calibri" panose="020F0502020204030204" pitchFamily="34" charset="0"/>
                <a:ea typeface="Calibri" panose="020F0502020204030204" pitchFamily="34" charset="0"/>
                <a:cs typeface="Times New Roman" panose="02020603050405020304" pitchFamily="18" charset="0"/>
              </a:rPr>
              <a:t>081/1250 words in common </a:t>
            </a:r>
            <a:r>
              <a:rPr lang="en-GB" sz="1800" dirty="0">
                <a:effectLst/>
                <a:latin typeface="Calibri" panose="020F0502020204030204" pitchFamily="34" charset="0"/>
                <a:ea typeface="Calibri" panose="020F0502020204030204" pitchFamily="34" charset="0"/>
                <a:cs typeface="Times New Roman" panose="02020603050405020304" pitchFamily="18" charset="0"/>
              </a:rPr>
              <a:t>with NCELP/</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Eduqas</a:t>
            </a:r>
            <a:r>
              <a:rPr lang="en-GB" sz="1800" dirty="0">
                <a:effectLst/>
                <a:latin typeface="Calibri" panose="020F0502020204030204" pitchFamily="34" charset="0"/>
                <a:ea typeface="Calibri" panose="020F0502020204030204" pitchFamily="34" charset="0"/>
                <a:cs typeface="Times New Roman" panose="02020603050405020304" pitchFamily="18" charset="0"/>
              </a:rPr>
              <a:t> (F)</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1630/1750</a:t>
            </a:r>
            <a:r>
              <a:rPr lang="en-GB" sz="1800" dirty="0">
                <a:effectLst/>
                <a:latin typeface="Calibri" panose="020F0502020204030204" pitchFamily="34" charset="0"/>
                <a:ea typeface="Calibri" panose="020F0502020204030204" pitchFamily="34" charset="0"/>
                <a:cs typeface="Times New Roman" panose="02020603050405020304" pitchFamily="18" charset="0"/>
              </a:rPr>
              <a:t> words in common with NCELP/</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Eduqas</a:t>
            </a:r>
            <a:r>
              <a:rPr lang="en-GB" sz="1800" dirty="0">
                <a:effectLst/>
                <a:latin typeface="Calibri" panose="020F0502020204030204" pitchFamily="34" charset="0"/>
                <a:ea typeface="Calibri" panose="020F0502020204030204" pitchFamily="34" charset="0"/>
                <a:cs typeface="Times New Roman" panose="02020603050405020304" pitchFamily="18" charset="0"/>
              </a:rPr>
              <a:t> (H) so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120 (H) 157 (F) </a:t>
            </a:r>
            <a:r>
              <a:rPr lang="en-GB" sz="1800" dirty="0">
                <a:effectLst/>
                <a:latin typeface="Calibri" panose="020F0502020204030204" pitchFamily="34" charset="0"/>
                <a:ea typeface="Calibri" panose="020F0502020204030204" pitchFamily="34" charset="0"/>
                <a:cs typeface="Times New Roman" panose="02020603050405020304" pitchFamily="18" charset="0"/>
              </a:rPr>
              <a:t>words different from NCELP/</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Eduqas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US" dirty="0"/>
            </a:br>
            <a:br>
              <a:rPr lang="en-US" dirty="0"/>
            </a:br>
            <a:r>
              <a:rPr lang="en-US" dirty="0"/>
              <a:t>So - One quick check we can do is to compare a GCSE list with our own KS3 SOW list of words.</a:t>
            </a:r>
            <a:br>
              <a:rPr lang="en-US" dirty="0"/>
            </a:br>
            <a:r>
              <a:rPr lang="en-US" dirty="0"/>
              <a:t>This is a rough and ready way to do it (without formulae!) – click and list steps</a:t>
            </a:r>
            <a:br>
              <a:rPr lang="en-US" dirty="0"/>
            </a:br>
            <a:r>
              <a:rPr lang="en-US" dirty="0"/>
              <a:t>The reason for the manual check is that the format of your KS3 list won’t be exactly the same.  </a:t>
            </a:r>
            <a:br>
              <a:rPr lang="en-US" dirty="0"/>
            </a:br>
            <a:r>
              <a:rPr lang="en-US" dirty="0"/>
              <a:t>E.g. remove any articles from nouns.</a:t>
            </a:r>
            <a:br>
              <a:rPr lang="en-US" dirty="0"/>
            </a:br>
            <a:r>
              <a:rPr lang="en-US" dirty="0"/>
              <a:t>If any of your words have additional punctuation or brackets within the cell then it won’t show up as an exact duplicate, so worth spending a little time tidying it up to get a more accurate picture.</a:t>
            </a:r>
            <a:br>
              <a:rPr lang="en-US" dirty="0"/>
            </a:br>
            <a:br>
              <a:rPr lang="en-US" dirty="0"/>
            </a:br>
            <a:r>
              <a:rPr lang="en-US" b="1" dirty="0"/>
              <a:t>We can use the highlighted KS3 list to </a:t>
            </a:r>
            <a:r>
              <a:rPr lang="en-US" b="1" dirty="0" err="1"/>
              <a:t>prioritise</a:t>
            </a:r>
            <a:r>
              <a:rPr lang="en-US" b="1" dirty="0"/>
              <a:t> vocabulary for learning and testing.</a:t>
            </a:r>
          </a:p>
          <a:p>
            <a:pPr marL="0" lvl="0" indent="0" algn="l" rtl="0">
              <a:lnSpc>
                <a:spcPct val="100000"/>
              </a:lnSpc>
              <a:spcBef>
                <a:spcPts val="0"/>
              </a:spcBef>
              <a:spcAft>
                <a:spcPts val="0"/>
              </a:spcAft>
              <a:buSzPts val="1400"/>
              <a:buNone/>
            </a:pPr>
            <a:r>
              <a:rPr lang="en-US" dirty="0"/>
              <a:t>Even without any other changes to vocabulary content, this initial step is useful.</a:t>
            </a:r>
            <a:br>
              <a:rPr lang="en-US" dirty="0"/>
            </a:br>
            <a:r>
              <a:rPr lang="en-US" dirty="0"/>
              <a:t>Individual depts will need to decide if to make any further changes (i.e. take out particular vocabulary, put in other high frequency words).</a:t>
            </a:r>
            <a:br>
              <a:rPr lang="en-US" dirty="0"/>
            </a:br>
            <a:r>
              <a:rPr lang="en-US" dirty="0"/>
              <a:t>Regular vocabulary learning and testing seems important, too.</a:t>
            </a:r>
            <a:br>
              <a:rPr lang="en-US" dirty="0"/>
            </a:br>
            <a:endParaRPr lang="en-US" dirty="0"/>
          </a:p>
          <a:p>
            <a:pPr marL="0" lvl="0" indent="0" algn="l" rtl="0">
              <a:lnSpc>
                <a:spcPct val="100000"/>
              </a:lnSpc>
              <a:spcBef>
                <a:spcPts val="0"/>
              </a:spcBef>
              <a:spcAft>
                <a:spcPts val="0"/>
              </a:spcAft>
              <a:buSzPts val="1400"/>
              <a:buNone/>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As for the messages coming out from certain quarters saying – don’t change anything at KS3 – I’m wondering what the underlying motivation is for saying that?  Because it surely can’t be right to keep spending teaching hours at KS3 on presenting, practising, learning and testing loads of words that will not travel with students into KS4?  We might be happy to let a few words go perhaps, but not lots, and it </a:t>
            </a:r>
            <a:r>
              <a:rPr lang="en-GB" sz="1800" b="0" u="sng" dirty="0">
                <a:effectLst/>
                <a:latin typeface="Calibri" panose="020F0502020204030204" pitchFamily="34" charset="0"/>
                <a:ea typeface="Calibri" panose="020F0502020204030204" pitchFamily="34" charset="0"/>
                <a:cs typeface="Times New Roman" panose="02020603050405020304" pitchFamily="18" charset="0"/>
              </a:rPr>
              <a:t>will be lots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if we don’t align KS3 (and KS2) vocabulary with KS4 vocabulary.’ I don’t know any teachers that feel we have sufficient teaching time at KS3 and KS4 – and with the aspiration that 90% learners will start a GCSE course in September 2025, we certainly don’t want to be making it more challenging for our students.  Our aim must surely be to extend the learning journey and smooth curriculum transition across KS2 – 4 to enable more students to experience the motivation that comes from learning success.</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604202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KS4 we will want to continue to recycle previously taught language from KS3 that is on the new GCSE wordlist in combination with the learning of new words.  So, substitution activities will continue to have a really important place here.</a:t>
            </a:r>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1679570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Longer text comprehension </a:t>
            </a:r>
            <a:r>
              <a:rPr lang="en-GB" b="0" dirty="0"/>
              <a:t>that recycles previously taught language in new contexts also serves to deepen vocabulary knowledge.</a:t>
            </a:r>
            <a:br>
              <a:rPr lang="en-GB" b="0" dirty="0"/>
            </a:br>
            <a:r>
              <a:rPr lang="en-GB" b="0" dirty="0"/>
              <a:t>This task type is one of my favourites.  You can ‘see and hear’ brains whirring in the classroom when you do this type of activity – it’s naturally absorbing – the task involvement level is really high – probably because it makes students think and think hard.</a:t>
            </a:r>
          </a:p>
          <a:p>
            <a:endParaRPr lang="en-GB" b="1" dirty="0"/>
          </a:p>
          <a:p>
            <a:r>
              <a:rPr lang="en-GB" b="1" dirty="0"/>
              <a:t>Timing: 5 minutes</a:t>
            </a:r>
            <a:br>
              <a:rPr lang="en-GB" dirty="0"/>
            </a:br>
            <a:br>
              <a:rPr lang="en-GB" b="1" dirty="0"/>
            </a:br>
            <a:r>
              <a:rPr lang="en-GB" b="1" dirty="0"/>
              <a:t>Aim: </a:t>
            </a:r>
            <a:r>
              <a:rPr lang="en-GB" b="0" dirty="0"/>
              <a:t>to learn about three famous young Germans and their dreams and achievements.</a:t>
            </a:r>
            <a:br>
              <a:rPr lang="en-GB" dirty="0"/>
            </a:br>
            <a:br>
              <a:rPr lang="en-GB" dirty="0"/>
            </a:br>
            <a:r>
              <a:rPr lang="en-GB" b="1" dirty="0"/>
              <a:t>Procedure:</a:t>
            </a:r>
            <a:br>
              <a:rPr lang="en-GB" dirty="0"/>
            </a:br>
            <a:r>
              <a:rPr lang="en-GB" dirty="0"/>
              <a:t>Ask students to read the three texts carefully. They will be asked questions on them in the following exercises!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Rassismus</a:t>
            </a:r>
            <a:r>
              <a:rPr lang="en-GB" baseline="0" dirty="0"/>
              <a:t> [&gt;5009] </a:t>
            </a:r>
            <a:r>
              <a:rPr lang="en-GB" baseline="0" dirty="0" err="1"/>
              <a:t>Migrationshintergrund</a:t>
            </a:r>
            <a:r>
              <a:rPr lang="en-GB" baseline="0" dirty="0"/>
              <a:t> [&gt;5009] </a:t>
            </a:r>
            <a:r>
              <a:rPr lang="en-GB" baseline="0" dirty="0" err="1"/>
              <a:t>inspirieren</a:t>
            </a:r>
            <a:r>
              <a:rPr lang="en-GB" baseline="0" dirty="0"/>
              <a:t> [&gt;5009] Tor [956] </a:t>
            </a:r>
            <a:r>
              <a:rPr lang="en-GB" baseline="0" dirty="0" err="1"/>
              <a:t>erzielen</a:t>
            </a:r>
            <a:r>
              <a:rPr lang="en-GB" baseline="0" dirty="0"/>
              <a:t> [1334]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Attributions</a:t>
            </a:r>
            <a:r>
              <a:rPr lang="en-GB" dirty="0"/>
              <a:t>:</a:t>
            </a:r>
          </a:p>
          <a:p>
            <a:r>
              <a:rPr lang="en-GB" b="0" dirty="0"/>
              <a:t>Photo of Ali Can: Jan </a:t>
            </a:r>
            <a:r>
              <a:rPr lang="en-GB" b="0" dirty="0" err="1"/>
              <a:t>Zappner</a:t>
            </a:r>
            <a:r>
              <a:rPr lang="en-GB" b="0" dirty="0"/>
              <a:t> / </a:t>
            </a:r>
            <a:r>
              <a:rPr lang="en-GB" b="0" dirty="0" err="1"/>
              <a:t>re:publica</a:t>
            </a:r>
            <a:r>
              <a:rPr lang="en-GB" b="0" dirty="0"/>
              <a:t> from Germany, CC BY-SA 2.0 &lt;https://creativecommons.org/licenses/by-sa/2.0&gt;, via Wikimedia Commons</a:t>
            </a:r>
          </a:p>
          <a:p>
            <a:r>
              <a:rPr lang="en-GB" b="0" dirty="0"/>
              <a:t>Photo of Florian Wirtz: </a:t>
            </a:r>
            <a:r>
              <a:rPr lang="en-GB" sz="1200" b="0" i="0" kern="1200" dirty="0">
                <a:solidFill>
                  <a:schemeClr val="tx1"/>
                </a:solidFill>
                <a:effectLst/>
                <a:latin typeface="+mn-lt"/>
                <a:ea typeface="+mn-ea"/>
                <a:cs typeface="+mn-cs"/>
              </a:rPr>
              <a:t>Bayer 04 Leverkusen </a:t>
            </a:r>
            <a:r>
              <a:rPr lang="en-GB" sz="1200" b="0" i="0" kern="1200" dirty="0" err="1">
                <a:solidFill>
                  <a:schemeClr val="tx1"/>
                </a:solidFill>
                <a:effectLst/>
                <a:latin typeface="+mn-lt"/>
                <a:ea typeface="+mn-ea"/>
                <a:cs typeface="+mn-cs"/>
              </a:rPr>
              <a:t>Fußball</a:t>
            </a:r>
            <a:r>
              <a:rPr lang="en-GB" sz="1200" b="0" i="0" kern="1200" dirty="0">
                <a:solidFill>
                  <a:schemeClr val="tx1"/>
                </a:solidFill>
                <a:effectLst/>
                <a:latin typeface="+mn-lt"/>
                <a:ea typeface="+mn-ea"/>
                <a:cs typeface="+mn-cs"/>
              </a:rPr>
              <a:t> GmbH</a:t>
            </a:r>
            <a:endParaRPr lang="en-GB" b="0" dirty="0"/>
          </a:p>
          <a:p>
            <a:r>
              <a:rPr lang="en-GB" b="0" dirty="0"/>
              <a:t>Photo of Luisa Neubauer: </a:t>
            </a:r>
            <a:r>
              <a:rPr lang="en-GB" b="0" dirty="0" err="1"/>
              <a:t>Ot</a:t>
            </a:r>
            <a:r>
              <a:rPr lang="en-GB" b="0" dirty="0"/>
              <a:t>, CC BY-SA 4.0 &lt;https://creativecommons.org/licenses/by-sa/4.0&gt;,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work on comprehension of the previous texts.</a:t>
            </a:r>
            <a:br>
              <a:rPr lang="en-GB" dirty="0"/>
            </a:br>
            <a:br>
              <a:rPr lang="en-GB" dirty="0"/>
            </a:br>
            <a:r>
              <a:rPr lang="en-GB" b="1" dirty="0"/>
              <a:t>Procedure:</a:t>
            </a:r>
            <a:br>
              <a:rPr lang="en-GB" dirty="0"/>
            </a:br>
            <a:r>
              <a:rPr lang="en-GB" dirty="0"/>
              <a:t>1. Ask students to read each statement and decide if it refers to one of the three people, two of them, or all three.</a:t>
            </a:r>
          </a:p>
          <a:p>
            <a:r>
              <a:rPr lang="en-GB" dirty="0"/>
              <a:t>2. Refer back to the previous slide as needed. It may also be useful for students to have the previous slide as a handout, to refer to in the speaking task that follows.</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FAF210-F003-4C93-992C-11A3B70796DC}"/>
              </a:ext>
            </a:extLst>
          </p:cNvPr>
          <p:cNvSpPr>
            <a:spLocks noGrp="1"/>
          </p:cNvSpPr>
          <p:nvPr>
            <p:ph type="body" idx="1"/>
          </p:nvPr>
        </p:nvSpPr>
        <p:spPr/>
        <p:txBody>
          <a:bodyPr/>
          <a:lstStyle/>
          <a:p>
            <a:pPr marL="0"/>
            <a:r>
              <a:rPr lang="en-GB" b="1" dirty="0"/>
              <a:t>Here is a text about </a:t>
            </a:r>
            <a:r>
              <a:rPr lang="en-GB" b="1" dirty="0" err="1"/>
              <a:t>Hanoucca</a:t>
            </a:r>
            <a:r>
              <a:rPr lang="en-GB" b="1" dirty="0"/>
              <a:t> </a:t>
            </a:r>
          </a:p>
          <a:p>
            <a:pPr marL="0"/>
            <a:r>
              <a:rPr lang="en-GB" b="1" dirty="0"/>
              <a:t>Followed by some practice at inferencing the meaning of words by using the words that we know they have already met several times and have been tested on</a:t>
            </a:r>
          </a:p>
          <a:p>
            <a:pPr marL="0"/>
            <a:r>
              <a:rPr lang="en-GB" b="1" dirty="0"/>
              <a:t>At this stage, lexical inferencing becomes possible because we are confident that they have a critical mass of vocabulary to start doing this.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9.1.2.7</a:t>
            </a:r>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a:t>
            </a:r>
            <a:r>
              <a:rPr lang="en-GB" b="0" baseline="0" dirty="0" err="1">
                <a:latin typeface="Century Gothic" panose="020B0502020202020204" pitchFamily="34" charset="0"/>
              </a:rPr>
              <a:t>bougie</a:t>
            </a:r>
            <a:r>
              <a:rPr lang="en-GB" b="0" baseline="0" dirty="0">
                <a:latin typeface="Century Gothic" panose="020B0502020202020204" pitchFamily="34" charset="0"/>
              </a:rPr>
              <a:t>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8533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https://www.aqa.org.uk/subjects/languages/gcse/french-8652/specification-at-a-glance</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249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8.3.1.1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P</a:t>
            </a:r>
            <a:r>
              <a:rPr lang="en-GB" dirty="0"/>
              <a:t>re-text activity to introduce key vocabulary; to revise the </a:t>
            </a:r>
            <a:r>
              <a:rPr lang="en-GB" i="1" dirty="0"/>
              <a:t>English ‘C’ to German ‘K’</a:t>
            </a:r>
            <a:r>
              <a:rPr lang="en-GB" dirty="0"/>
              <a:t> word pattern; to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ask learners to anticipate what kind of text they will be reading</a:t>
            </a:r>
            <a:r>
              <a:rPr lang="en-GB" dirty="0"/>
              <a:t>.</a:t>
            </a:r>
            <a:br>
              <a:rPr lang="en-GB" dirty="0"/>
            </a:br>
            <a:br>
              <a:rPr lang="en-GB" dirty="0"/>
            </a:br>
            <a:r>
              <a:rPr lang="en-GB" b="1" dirty="0"/>
              <a:t>Procedure:</a:t>
            </a:r>
            <a:br>
              <a:rPr lang="en-GB" dirty="0"/>
            </a:br>
            <a:r>
              <a:rPr lang="en-GB" dirty="0"/>
              <a:t>1. Students read the words and think about what English words they look like. If students need an extra hint, pictorial clues appear on clicks.</a:t>
            </a:r>
          </a:p>
          <a:p>
            <a:r>
              <a:rPr lang="en-GB" dirty="0"/>
              <a:t>2. One by one, English definitions appear on clicks.</a:t>
            </a:r>
          </a:p>
          <a:p>
            <a:r>
              <a:rPr lang="en-GB" dirty="0"/>
              <a:t>3. Students use their knowledge of the </a:t>
            </a:r>
            <a:r>
              <a:rPr lang="en-GB" dirty="0" err="1"/>
              <a:t>c</a:t>
            </a:r>
            <a:r>
              <a:rPr lang="en-GB" dirty="0" err="1">
                <a:sym typeface="Wingdings" panose="05000000000000000000" pitchFamily="2" charset="2"/>
              </a:rPr>
              <a:t>k</a:t>
            </a:r>
            <a:r>
              <a:rPr lang="en-GB" dirty="0">
                <a:sym typeface="Wingdings" panose="05000000000000000000" pitchFamily="2" charset="2"/>
              </a:rPr>
              <a:t> spelling rule to complete the German words (at more advanced levels, step 2 could be carried out after step 3).</a:t>
            </a:r>
          </a:p>
          <a:p>
            <a:r>
              <a:rPr lang="en-GB" dirty="0">
                <a:sym typeface="Wingdings" panose="05000000000000000000" pitchFamily="2" charset="2"/>
              </a:rPr>
              <a:t>4. Click to reveal the German words in full.</a:t>
            </a:r>
            <a:endParaRPr lang="en-GB" dirty="0"/>
          </a:p>
          <a:p>
            <a:r>
              <a:rPr lang="en-GB" baseline="0" dirty="0"/>
              <a:t>5. Click to bring up the second part of the task. Give students just a few seconds to confer in pairs and share their views. There is no right or wrong answer – the purpose is to raise their interest by anticipating what the text might be about.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br>
              <a:rPr lang="en-GB" baseline="0" dirty="0"/>
            </a:br>
            <a:r>
              <a:rPr lang="en-GB" baseline="0" dirty="0" err="1"/>
              <a:t>Schauspiel</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German): </a:t>
            </a:r>
            <a:br>
              <a:rPr lang="en-GB" baseline="0" dirty="0"/>
            </a:br>
            <a:r>
              <a:rPr lang="en-GB" baseline="0" dirty="0" err="1"/>
              <a:t>Politik</a:t>
            </a:r>
            <a:r>
              <a:rPr lang="en-GB" baseline="0" dirty="0"/>
              <a:t> [540] </a:t>
            </a:r>
            <a:r>
              <a:rPr lang="en-GB" baseline="0" dirty="0" err="1"/>
              <a:t>Dokument</a:t>
            </a:r>
            <a:r>
              <a:rPr lang="en-GB" baseline="0" dirty="0"/>
              <a:t> [3230] </a:t>
            </a:r>
            <a:r>
              <a:rPr lang="en-GB" baseline="0" dirty="0" err="1"/>
              <a:t>Kredit</a:t>
            </a:r>
            <a:r>
              <a:rPr lang="en-GB" baseline="0" dirty="0"/>
              <a:t> [2555] </a:t>
            </a:r>
            <a:r>
              <a:rPr lang="en-GB" baseline="0" dirty="0" err="1"/>
              <a:t>Protokoll</a:t>
            </a:r>
            <a:r>
              <a:rPr lang="en-GB" baseline="0" dirty="0"/>
              <a:t> [3624] Text [473] </a:t>
            </a:r>
            <a:r>
              <a:rPr lang="fr-FR" sz="1800" b="0" i="0" u="none" strike="noStrike" dirty="0" err="1">
                <a:solidFill>
                  <a:srgbClr val="000000"/>
                </a:solidFill>
                <a:effectLst/>
                <a:latin typeface="Century Gothic" panose="020B0502020202020204" pitchFamily="34" charset="0"/>
              </a:rPr>
              <a:t>Artikel</a:t>
            </a:r>
            <a:r>
              <a:rPr lang="fr-FR" dirty="0"/>
              <a:t> [1378]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2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a GCSE word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9.1.1.3</a:t>
            </a:r>
          </a:p>
          <a:p>
            <a:r>
              <a:rPr lang="en-US" b="1" dirty="0"/>
              <a:t>Timing: 2 minutes</a:t>
            </a:r>
          </a:p>
          <a:p>
            <a:endParaRPr lang="en-US" b="1" dirty="0"/>
          </a:p>
          <a:p>
            <a:r>
              <a:rPr lang="en-US" b="1" dirty="0"/>
              <a:t>Aim: </a:t>
            </a:r>
            <a:r>
              <a:rPr lang="en-US" b="0" dirty="0"/>
              <a:t>To introduce the ‘English '-</a:t>
            </a:r>
            <a:r>
              <a:rPr lang="en-US" b="0" dirty="0" err="1"/>
              <a:t>ly</a:t>
            </a:r>
            <a:r>
              <a:rPr lang="en-US" b="0" dirty="0"/>
              <a:t>' ➜ French '-</a:t>
            </a:r>
            <a:r>
              <a:rPr lang="en-US" b="0" dirty="0" err="1"/>
              <a:t>ment</a:t>
            </a:r>
            <a:r>
              <a:rPr lang="en-US" b="0" dirty="0"/>
              <a:t>’ suffix pattern; to introduce rule for turning French adjectives into –</a:t>
            </a:r>
            <a:r>
              <a:rPr lang="en-US" b="0" dirty="0" err="1"/>
              <a:t>ment</a:t>
            </a:r>
            <a:r>
              <a:rPr lang="en-US" b="0" dirty="0"/>
              <a:t> </a:t>
            </a:r>
            <a:r>
              <a:rPr lang="en-US" b="0" dirty="0" err="1"/>
              <a:t>adeverbs</a:t>
            </a:r>
            <a:r>
              <a:rPr lang="en-US" b="0" dirty="0"/>
              <a:t> (feminine form of adjective + </a:t>
            </a:r>
            <a:r>
              <a:rPr lang="en-US" b="0" i="1" dirty="0"/>
              <a:t>–</a:t>
            </a:r>
            <a:r>
              <a:rPr lang="en-US" b="0" i="1" dirty="0" err="1"/>
              <a:t>ment</a:t>
            </a:r>
            <a:r>
              <a:rPr lang="en-US" b="0" i="1" dirty="0"/>
              <a:t>); </a:t>
            </a:r>
            <a:r>
              <a:rPr lang="en-US" b="0" dirty="0"/>
              <a:t>to link the pronunciation of </a:t>
            </a:r>
            <a:r>
              <a:rPr lang="en-US" b="0" i="1" dirty="0"/>
              <a:t>–</a:t>
            </a:r>
            <a:r>
              <a:rPr lang="en-US" b="0" i="1" dirty="0" err="1"/>
              <a:t>ment</a:t>
            </a:r>
            <a:r>
              <a:rPr lang="en-US" b="0" i="0" dirty="0"/>
              <a:t> adverbs with</a:t>
            </a:r>
            <a:r>
              <a:rPr lang="en-US" b="0" dirty="0"/>
              <a:t> SSC [</a:t>
            </a:r>
            <a:r>
              <a:rPr lang="en-US" b="0" dirty="0" err="1"/>
              <a:t>en</a:t>
            </a:r>
            <a:r>
              <a:rPr lang="en-US" b="0" dirty="0"/>
              <a:t>/an]. </a:t>
            </a:r>
            <a:br>
              <a:rPr lang="en-US" b="0" dirty="0"/>
            </a:br>
            <a:r>
              <a:rPr lang="en-US" b="1" dirty="0"/>
              <a:t>NB: </a:t>
            </a:r>
            <a:r>
              <a:rPr lang="en-US" b="0" dirty="0"/>
              <a:t>in this lesson, -</a:t>
            </a:r>
            <a:r>
              <a:rPr lang="en-US" b="0" dirty="0" err="1"/>
              <a:t>ment</a:t>
            </a:r>
            <a:r>
              <a:rPr lang="en-US" b="0" dirty="0"/>
              <a:t> adverbs are introduced for phonics practice only. As this derivational morphology pattern will be assessed, it will appear in systematic grammar activities in future lessons.</a:t>
            </a:r>
          </a:p>
          <a:p>
            <a:endParaRPr lang="en-US" b="1" dirty="0"/>
          </a:p>
          <a:p>
            <a:r>
              <a:rPr lang="en-US" b="1" dirty="0"/>
              <a:t>Procedure:</a:t>
            </a:r>
          </a:p>
          <a:p>
            <a:pPr marL="228600" indent="-228600">
              <a:buAutoNum type="arabicPeriod"/>
            </a:pPr>
            <a:r>
              <a:rPr lang="en-US" b="0" dirty="0"/>
              <a:t>Click to bring up information and run through example.</a:t>
            </a:r>
          </a:p>
          <a:p>
            <a:pPr marL="228600" indent="-228600">
              <a:buAutoNum type="arabicPeriod"/>
            </a:pPr>
            <a:r>
              <a:rPr lang="en-US" b="0" dirty="0"/>
              <a:t>Point out the cross linguistic similarity (adding a suffix to an adjective to make an adverb) and difference (the use of the  feminine form of the adjective in French).</a:t>
            </a:r>
          </a:p>
          <a:p>
            <a:pPr marL="228600" indent="-228600">
              <a:buAutoNum type="arabicPeriod"/>
            </a:pPr>
            <a:r>
              <a:rPr lang="en-US" b="0" dirty="0"/>
              <a:t>Draw attention to the pronunciation of the last syllable in </a:t>
            </a:r>
            <a:r>
              <a:rPr lang="en-US" b="0" i="1" dirty="0" err="1"/>
              <a:t>dangereusement</a:t>
            </a:r>
            <a:r>
              <a:rPr lang="en-US" b="0" i="0" dirty="0"/>
              <a:t> (SSC [</a:t>
            </a:r>
            <a:r>
              <a:rPr lang="en-US" b="0" i="0" dirty="0" err="1"/>
              <a:t>en</a:t>
            </a:r>
            <a:r>
              <a:rPr lang="en-US" b="0" i="0" dirty="0"/>
              <a:t>/an].)</a:t>
            </a:r>
            <a:endParaRPr lang="en-US" b="0" i="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dangereux</a:t>
            </a:r>
            <a:endParaRPr lang="en-US"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endParaRPr lang="en-US" sz="1200" b="1"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r>
              <a:rPr lang="en-US" sz="1200" b="1" dirty="0" err="1">
                <a:solidFill>
                  <a:srgbClr val="E87D1E"/>
                </a:solidFill>
                <a:latin typeface="Century Gothic" panose="020B0502020202020204" pitchFamily="34" charset="0"/>
              </a:rPr>
              <a:t>ment</a:t>
            </a:r>
            <a:endParaRPr lang="en-US" sz="1200" b="1" dirty="0">
              <a:solidFill>
                <a:srgbClr val="E87D1E"/>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US" sz="1200" dirty="0" err="1">
                <a:solidFill>
                  <a:srgbClr val="4472C4">
                    <a:lumMod val="50000"/>
                  </a:srgbClr>
                </a:solidFill>
                <a:latin typeface="Century Gothic" panose="020B0502020202020204" pitchFamily="34" charset="0"/>
              </a:rPr>
              <a:t>dange</a:t>
            </a:r>
            <a:r>
              <a:rPr lang="en-US" sz="1200" b="0" dirty="0" err="1">
                <a:solidFill>
                  <a:srgbClr val="4472C4">
                    <a:lumMod val="50000"/>
                  </a:srgbClr>
                </a:solidFill>
                <a:latin typeface="Century Gothic" panose="020B0502020202020204" pitchFamily="34" charset="0"/>
              </a:rPr>
              <a:t>reuse</a:t>
            </a:r>
            <a:r>
              <a:rPr lang="en-US" sz="1200" b="0" dirty="0" err="1">
                <a:solidFill>
                  <a:srgbClr val="E87D1E"/>
                </a:solidFill>
                <a:latin typeface="Century Gothic" panose="020B0502020202020204" pitchFamily="34" charset="0"/>
              </a:rPr>
              <a:t>ment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373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[2813],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156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9.2.1.4</a:t>
            </a:r>
          </a:p>
          <a:p>
            <a:r>
              <a:rPr lang="en-GB" b="1" dirty="0"/>
              <a:t>Timing:</a:t>
            </a:r>
            <a:r>
              <a:rPr lang="en-GB" b="1" baseline="0" dirty="0"/>
              <a:t> 2 minutes</a:t>
            </a:r>
          </a:p>
          <a:p>
            <a:endParaRPr lang="en-GB" baseline="0" dirty="0"/>
          </a:p>
          <a:p>
            <a:r>
              <a:rPr lang="en-GB" b="1" baseline="0" dirty="0"/>
              <a:t>Aim: </a:t>
            </a:r>
            <a:r>
              <a:rPr lang="en-GB" b="0" baseline="0" dirty="0"/>
              <a:t>T</a:t>
            </a:r>
            <a:r>
              <a:rPr lang="en-GB" baseline="0" dirty="0"/>
              <a:t>o allow students to give an affective response to the text.</a:t>
            </a:r>
          </a:p>
          <a:p>
            <a:endParaRPr lang="en-GB" baseline="0" dirty="0"/>
          </a:p>
          <a:p>
            <a:r>
              <a:rPr lang="en-GB" b="1" baseline="0" dirty="0"/>
              <a:t>Procedure:</a:t>
            </a:r>
          </a:p>
          <a:p>
            <a:pPr marL="228600" indent="-228600">
              <a:buAutoNum type="arabicPeriod"/>
            </a:pPr>
            <a:r>
              <a:rPr lang="en-GB" b="0" baseline="0" dirty="0"/>
              <a:t>Click to bring up the pictures.</a:t>
            </a:r>
          </a:p>
          <a:p>
            <a:pPr marL="228600" indent="-228600">
              <a:buAutoNum type="arabicPeriod"/>
            </a:pPr>
            <a:r>
              <a:rPr lang="en-GB" b="0" baseline="0" dirty="0"/>
              <a:t>Elicit the translations of each one.</a:t>
            </a:r>
          </a:p>
          <a:p>
            <a:pPr marL="228600" indent="-228600">
              <a:buAutoNum type="arabicPeriod"/>
            </a:pPr>
            <a:r>
              <a:rPr lang="en-GB" b="0" baseline="0" dirty="0"/>
              <a:t>Either in whole-class format, or working in pairs, ask students to give their response to the story.</a:t>
            </a:r>
          </a:p>
          <a:p>
            <a:pPr marL="228600" indent="-228600">
              <a:buAutoNum type="arabicPeriod"/>
            </a:pPr>
            <a:r>
              <a:rPr lang="en-GB" b="0" baseline="0" dirty="0"/>
              <a:t>To provide some structure, several extracts from the text are also provided. Students could also be asked to give their opinion to teach of these, individually. They could also justify their opinion using a conjunction like ‘</a:t>
            </a:r>
            <a:r>
              <a:rPr lang="en-GB" b="0" baseline="0" dirty="0" err="1"/>
              <a:t>porque</a:t>
            </a:r>
            <a:r>
              <a:rPr lang="en-GB" b="0" baseline="0" dirty="0"/>
              <a:t>’. If so, it may be worth giving them a little extra time to consider their ideas and write notes, rather than expecting unprompted oral production.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equipaje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994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It’s been hard to be concise – there is so much to share about the new GCSE, but I would signpost you to the NCELP CPD course to learn more about all of this – it’s a 5-module course that can be done in a multitude of different ways.  And there is an additional self-access module in assessment and a soon to be released 7</a:t>
            </a:r>
            <a:r>
              <a:rPr lang="en-GB" sz="1200" baseline="30000" dirty="0">
                <a:effectLst/>
                <a:latin typeface="Calibri" panose="020F0502020204030204" pitchFamily="34" charset="0"/>
                <a:ea typeface="Calibri" panose="020F0502020204030204" pitchFamily="34" charset="0"/>
              </a:rPr>
              <a:t>th</a:t>
            </a:r>
            <a:r>
              <a:rPr lang="en-GB" sz="1200" dirty="0">
                <a:effectLst/>
                <a:latin typeface="Calibri" panose="020F0502020204030204" pitchFamily="34" charset="0"/>
                <a:ea typeface="Calibri" panose="020F0502020204030204" pitchFamily="34" charset="0"/>
              </a:rPr>
              <a:t> one on developing target language use.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5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02A1488-DCC7-4F9E-BD86-9D59DF143C29}"/>
              </a:ext>
            </a:extLst>
          </p:cNvPr>
          <p:cNvSpPr>
            <a:spLocks noGrp="1"/>
          </p:cNvSpPr>
          <p:nvPr>
            <p:ph type="body" idx="1"/>
          </p:nvPr>
        </p:nvSpPr>
        <p:spPr/>
        <p:txBody>
          <a:bodyPr/>
          <a:lstStyle/>
          <a:p>
            <a:r>
              <a:rPr lang="en-GB" dirty="0"/>
              <a:t>If we are serious about joining up the learning journey to KS2 and to improving transition, one very straightforward way to start is by ensuring that words align across all key stages.  </a:t>
            </a:r>
            <a:br>
              <a:rPr lang="en-GB" dirty="0"/>
            </a:br>
            <a:br>
              <a:rPr lang="en-GB" dirty="0"/>
            </a:br>
            <a:r>
              <a:rPr lang="en-GB" dirty="0"/>
              <a:t>400-500 words is no small achievement and would make a sizeable contribution to pupils’ learning  to take with them into KS3 and KS4.</a:t>
            </a:r>
            <a:br>
              <a:rPr lang="en-GB" dirty="0"/>
            </a:br>
            <a:br>
              <a:rPr lang="en-GB" dirty="0"/>
            </a:br>
            <a:r>
              <a:rPr lang="en-GB" dirty="0"/>
              <a:t>With teachers in my trust I’ve been redeveloping our primary curricula at KS2 with fully worked schemes of work and full teaching resources with audio to support teachers who are under-confident about teaching languages.  All of these are free to anyone.  </a:t>
            </a:r>
            <a:br>
              <a:rPr lang="en-GB" dirty="0"/>
            </a:br>
            <a:r>
              <a:rPr lang="en-GB" dirty="0"/>
              <a:t>In collaboration with the University of Reading and Rowena Kasprowicz’s progress in primary languages research project, we have also developed a 4-year German scheme of work.  </a:t>
            </a:r>
            <a:br>
              <a:rPr lang="en-GB" dirty="0"/>
            </a:br>
            <a:br>
              <a:rPr lang="en-GB" dirty="0"/>
            </a:br>
            <a:r>
              <a:rPr lang="en-GB" dirty="0"/>
              <a:t>More on primary later this afternoon if you are interested.</a:t>
            </a:r>
            <a:br>
              <a:rPr lang="en-GB" dirty="0"/>
            </a:br>
            <a:r>
              <a:rPr lang="en-GB" dirty="0"/>
              <a:t>Back to KS3.</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Thank you for listening. If you are interested in thinking more about pedagogy related to the new GCSE then I can recommend NCELP’s free CPD course  - there’s a self-access course that anyone can do, it’s flexible to do in your own time.  There is also a blended version of the course which combines self-study with teach meets for an opportunity to engage with a course leader and other teachers.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1270388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rPr>
              <a:t>If you want to be in touch with me – you can email me through my website or find me on Twitter.</a:t>
            </a:r>
            <a:endParaRPr lang="en-GB" sz="1200" b="0" i="1" dirty="0">
              <a:effectLst/>
              <a:latin typeface="Calibri" panose="020F0502020204030204" pitchFamily="34" charset="0"/>
              <a:ea typeface="Times New Roman" panose="02020603050405020304" pitchFamily="18" charset="0"/>
            </a:endParaRPr>
          </a:p>
          <a:p>
            <a:r>
              <a:rPr lang="en-GB" dirty="0"/>
              <a:t>And just before you go, please do let me know if today’s session has been helpful in a one-question survey (with space to write more if people want, including anything you feel you need more help with).</a:t>
            </a:r>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3136735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EXTRA SLIDES</a:t>
            </a:r>
            <a:br>
              <a:rPr lang="en-GB" b="0" dirty="0"/>
            </a:br>
            <a:br>
              <a:rPr lang="en-GB" b="0" dirty="0"/>
            </a:br>
            <a:r>
              <a:rPr lang="en-GB" b="0" dirty="0"/>
              <a:t>In the next few slides, I just give a snapshot of planned teacher TL use – and how it develops incrementally, taking account of what students know.   In these examples we have written TL in instructions and explanation, but we can extrapolate the same planning principle to build up TL use over time also to what teachers say in the classroom.</a:t>
            </a:r>
            <a:br>
              <a:rPr lang="en-GB" b="0" dirty="0"/>
            </a:br>
            <a:endParaRPr lang="en-GB" b="0" dirty="0"/>
          </a:p>
          <a:p>
            <a:r>
              <a:rPr lang="en-GB" b="1" dirty="0"/>
              <a:t>Example 3: Use of English in </a:t>
            </a:r>
            <a:r>
              <a:rPr lang="en-GB" b="1" u="sng" dirty="0"/>
              <a:t>grammar explanations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9CA88-FFDF-4E33-B034-C6FDD2ACD2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59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4: Use of English in task rubrics</a:t>
            </a:r>
          </a:p>
          <a:p>
            <a:r>
              <a:rPr lang="en-GB" sz="1200" b="1" i="0" u="none" strike="noStrike" kern="1200" baseline="0" dirty="0">
                <a:solidFill>
                  <a:schemeClr val="tx1"/>
                </a:solidFill>
                <a:effectLst/>
                <a:latin typeface="+mn-lt"/>
                <a:ea typeface="+mn-ea"/>
                <a:cs typeface="+mn-cs"/>
              </a:rPr>
              <a:t>Note: </a:t>
            </a:r>
            <a:r>
              <a:rPr lang="en-GB" sz="1200" b="0" i="0" u="none" strike="noStrike" kern="1200" baseline="0" dirty="0">
                <a:solidFill>
                  <a:schemeClr val="tx1"/>
                </a:solidFill>
                <a:effectLst/>
                <a:latin typeface="+mn-lt"/>
                <a:ea typeface="+mn-ea"/>
                <a:cs typeface="+mn-cs"/>
              </a:rPr>
              <a:t>This is Year 7, first half-term, week 3 of learning. At this stage, students do not have a lot of target language knowledge.  The rubric is given in English.</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Next two slides show progression and increased use of TL for task instructions.</a:t>
            </a:r>
            <a:br>
              <a:rPr lang="en-GB" sz="1200" b="0" i="0" u="none" strike="noStrike" kern="1200" baseline="0" dirty="0">
                <a:solidFill>
                  <a:schemeClr val="tx1"/>
                </a:solidFill>
                <a:effectLst/>
                <a:latin typeface="+mn-lt"/>
                <a:ea typeface="+mn-ea"/>
                <a:cs typeface="+mn-cs"/>
              </a:rPr>
            </a:br>
            <a:endParaRPr lang="en-GB" sz="1200" b="0" i="0" u="none" strike="noStrike" kern="1200" baseline="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frequencies</a:t>
            </a:r>
            <a:endParaRPr lang="fr-FR" sz="1200" b="1"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un [3], une [3], animal [1002], chien [1744], livre [358], portable [4002], chambre [633], chose [125], idée [239], règle [488]</a:t>
            </a:r>
            <a:r>
              <a:rPr lang="fr-FR" dirty="0"/>
              <a:t> </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671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5: Use of English in task rubrics</a:t>
            </a:r>
          </a:p>
          <a:p>
            <a:pPr marL="0" indent="0">
              <a:buNone/>
            </a:pPr>
            <a:r>
              <a:rPr lang="en-GB" b="0" dirty="0"/>
              <a:t>This German</a:t>
            </a:r>
            <a:r>
              <a:rPr lang="en-GB" b="0" baseline="0" dirty="0"/>
              <a:t> task is half a term later on in learning.  Student have learnt the verbs ‘</a:t>
            </a:r>
            <a:r>
              <a:rPr lang="en-GB" b="0" baseline="0" dirty="0" err="1"/>
              <a:t>machen</a:t>
            </a:r>
            <a:r>
              <a:rPr lang="en-GB" b="0" baseline="0" dirty="0"/>
              <a:t>’ and ‘</a:t>
            </a:r>
            <a:r>
              <a:rPr lang="en-GB" b="0" baseline="0" dirty="0" err="1"/>
              <a:t>schreiben</a:t>
            </a:r>
            <a:r>
              <a:rPr lang="en-GB" b="0" baseline="0" dirty="0"/>
              <a:t>’, the question words ‘</a:t>
            </a:r>
            <a:r>
              <a:rPr lang="en-GB" b="0" baseline="0" dirty="0" err="1"/>
              <a:t>wer</a:t>
            </a:r>
            <a:r>
              <a:rPr lang="en-GB" b="0" baseline="0" dirty="0"/>
              <a:t>’ (who) and ‘was’ (what), the pronouns ‘</a:t>
            </a:r>
            <a:r>
              <a:rPr lang="en-GB" b="0" baseline="0" dirty="0" err="1"/>
              <a:t>ich</a:t>
            </a:r>
            <a:r>
              <a:rPr lang="en-GB" b="0" baseline="0" dirty="0"/>
              <a:t>’ and ‘du’ and the conjunction ‘</a:t>
            </a:r>
            <a:r>
              <a:rPr lang="en-GB" b="0" baseline="0" dirty="0" err="1"/>
              <a:t>oder</a:t>
            </a:r>
            <a:r>
              <a:rPr lang="en-GB" b="0" baseline="0" dirty="0"/>
              <a:t>’.</a:t>
            </a:r>
            <a:br>
              <a:rPr lang="en-GB" b="0" baseline="0" dirty="0"/>
            </a:br>
            <a:r>
              <a:rPr lang="en-GB" b="0" baseline="0" dirty="0"/>
              <a:t>All of those are recycled here in the task instruction.  However the very brief ‘scenario’ is given in English.</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68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6: Use of English in task rubrics</a:t>
            </a:r>
          </a:p>
          <a:p>
            <a:br>
              <a:rPr lang="en-GB" b="0" baseline="0" dirty="0"/>
            </a:br>
            <a:r>
              <a:rPr lang="en-GB" b="0" baseline="0" dirty="0"/>
              <a:t>In this example from November of Y7, you can see that the task scenario and the instructions are given in Spanish.  Students have learnt ‘</a:t>
            </a:r>
            <a:r>
              <a:rPr lang="en-GB" b="0" baseline="0" dirty="0" err="1"/>
              <a:t>estar</a:t>
            </a:r>
            <a:r>
              <a:rPr lang="en-GB" b="0" baseline="0" dirty="0"/>
              <a:t>’ and ‘</a:t>
            </a:r>
            <a:r>
              <a:rPr lang="en-GB" b="0" baseline="0" dirty="0" err="1"/>
              <a:t>ciudades</a:t>
            </a:r>
            <a:r>
              <a:rPr lang="en-GB" b="0" baseline="0" dirty="0"/>
              <a:t>’. The remainder of the instructions use cognates.  The slide is animated to allow for item-by-item feedback, so that the teacher can work through a model with students first,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quick win – perhaps not as quick – is to ensure that the words you have identified get regular, systematic, spaced revisiting.</a:t>
            </a:r>
            <a:br>
              <a:rPr lang="en-US" dirty="0"/>
            </a:br>
            <a:r>
              <a:rPr lang="en-US" dirty="0"/>
              <a:t>This is a clear difference from requirements of previous incarnations of the GCSE specification.</a:t>
            </a:r>
            <a:br>
              <a:rPr lang="en-US" dirty="0"/>
            </a:br>
            <a:r>
              <a:rPr lang="en-GB" sz="1800" b="1" dirty="0">
                <a:effectLst/>
                <a:latin typeface="Calibri" panose="020F0502020204030204" pitchFamily="34" charset="0"/>
                <a:ea typeface="Calibri" panose="020F0502020204030204" pitchFamily="34" charset="0"/>
                <a:cs typeface="Times New Roman" panose="02020603050405020304" pitchFamily="18" charset="0"/>
              </a:rPr>
              <a:t>Let’s remember that, at last analysis, almost 50% words on the current AQA/Edexcel vocabulary lists had never appeared in an exam but are nevertheless in textbooks and we are still teaching them.  This is a fairly huge change.</a:t>
            </a:r>
          </a:p>
          <a:p>
            <a:r>
              <a:rPr lang="en-GB" sz="1800" b="1" dirty="0">
                <a:effectLst/>
                <a:latin typeface="Calibri" panose="020F0502020204030204" pitchFamily="34" charset="0"/>
                <a:cs typeface="Times New Roman" panose="02020603050405020304" pitchFamily="18" charset="0"/>
              </a:rPr>
              <a:t>Now we know that all the words that are on the AQA/Edexcel/</a:t>
            </a:r>
            <a:r>
              <a:rPr lang="en-GB" sz="1800" b="1" dirty="0" err="1">
                <a:effectLst/>
                <a:latin typeface="Calibri" panose="020F0502020204030204" pitchFamily="34" charset="0"/>
                <a:cs typeface="Times New Roman" panose="02020603050405020304" pitchFamily="18" charset="0"/>
              </a:rPr>
              <a:t>Eduqas</a:t>
            </a:r>
            <a:r>
              <a:rPr lang="en-GB" sz="1800" b="1" dirty="0">
                <a:effectLst/>
                <a:latin typeface="Calibri" panose="020F0502020204030204" pitchFamily="34" charset="0"/>
                <a:cs typeface="Times New Roman" panose="02020603050405020304" pitchFamily="18" charset="0"/>
              </a:rPr>
              <a:t> lists count – they will be tested and so they do need to be taught, practised and learnt and we never had this certainty before.  </a:t>
            </a:r>
          </a:p>
          <a:p>
            <a:br>
              <a:rPr lang="en-GB" sz="1800" b="1" dirty="0">
                <a:effectLst/>
                <a:latin typeface="Calibri" panose="020F0502020204030204" pitchFamily="34" charset="0"/>
                <a:cs typeface="Times New Roman" panose="02020603050405020304" pitchFamily="18" charset="0"/>
              </a:rPr>
            </a:br>
            <a:r>
              <a:rPr lang="en-GB" sz="1800" b="0" dirty="0">
                <a:effectLst/>
                <a:latin typeface="Calibri" panose="020F0502020204030204" pitchFamily="34" charset="0"/>
                <a:cs typeface="Times New Roman" panose="02020603050405020304" pitchFamily="18" charset="0"/>
              </a:rPr>
              <a:t>Planning our vocabulary introduction and revisiting in our schemes of work very carefully seems to me to be an important change to highlight.  And not that it’s the reason why, but an added bonus is that we do then have a very clear response to any Ofsted inspector’s who’s following the guidance documents that were shared on Twitter and says: </a:t>
            </a:r>
            <a:br>
              <a:rPr lang="en-US" dirty="0"/>
            </a:br>
            <a:r>
              <a:rPr lang="en-US" dirty="0"/>
              <a:t>Give me an example of key vocabulary and grammar and show me how this is revisited in the SOW.</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708460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really good news in this for all of us. I am far less concerned about the use of distractors knowing that the words and grammar have been so much better defined.  </a:t>
            </a:r>
          </a:p>
          <a:p>
            <a:endParaRPr lang="en-GB" dirty="0"/>
          </a:p>
          <a:p>
            <a:r>
              <a:rPr lang="en-GB" dirty="0"/>
              <a:t>Here’s a sample question from the new AQA SAMS for Foundation – knowing that students will have been taught all of these words feels right, but of course, it’s important that we make sure that these are the words they do know and do know very well, in whichever thematic context they might appear.</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16215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Homework tasks that are vocabulary focused don’t just need to be on Quizlet or similar.  By Y8 and Y9 students will have quite a bunch of words that they are revisiting each week – these could be revisited via a reading gap fill like this.</a:t>
            </a:r>
            <a:br>
              <a:rPr lang="en-US" b="0" dirty="0"/>
            </a:br>
            <a:r>
              <a:rPr lang="en-US" b="0" dirty="0"/>
              <a:t>The key thing is to set the revisiting schedule. And to ensure that students are learning new and revisiting previously taught vocabulary every week.  </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of course, trying to produce vocabulary from memory will be an important part of the learning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right now, before even doing anything more substantial in terms of re-</a:t>
            </a:r>
            <a:r>
              <a:rPr lang="en-US" b="0" dirty="0" err="1"/>
              <a:t>organising</a:t>
            </a:r>
            <a:r>
              <a:rPr lang="en-US" b="0" dirty="0"/>
              <a:t> your KS3 curriculum, you could already borrow vocabulary activities from the NCELP SOW because you’ll know that the vocabulary in them is on average 90%+ from the most common 2000 words, so the likely overlap with words that students will need for any version of the GCSE is substantial.</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9462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716654-E14D-4681-AA7D-05D2F087873D}"/>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Foundation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a:t>
            </a:r>
            <a:r>
              <a:rPr lang="en-US" b="0" dirty="0"/>
              <a:t>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3 repeats the same target structure as item 2.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6414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3219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8189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2017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6299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6963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2583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0095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7080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14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74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378792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4403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9218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113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5381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2362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84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15569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0812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353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306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90138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5220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92292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0753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8704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39949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0312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5334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263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0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66994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5306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2721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73257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6637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712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65728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762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73293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96107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510890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12443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7510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1923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47516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92616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112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471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1053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63801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7807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12598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54797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1669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558072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585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991995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07835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97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032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563985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12/11/2022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56155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12/11/2022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471870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12/11/2022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931573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12/11/2022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436671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12/11/2022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17063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92186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44766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9059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920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3561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4167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21316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7837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3760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353980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74606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179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24820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7825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61720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27254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56672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78049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736427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489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790500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151757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452920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4141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854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090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0914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72316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916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97040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7529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6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1397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594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1955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1656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69263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06021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9370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7960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9013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275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7240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00047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26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649600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55570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0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33909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695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1173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63534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03610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6875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0417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5067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6341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269531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14191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375176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22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96926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621104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7548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7152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7157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4994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629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5801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6958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41934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2556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9350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753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8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2508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43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27608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36699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99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467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442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8635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08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265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04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9982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4419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74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4339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0774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372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519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4089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44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78385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290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8975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738847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486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9305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6717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52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8548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2580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5.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5.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7.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7.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7.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8.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9.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7.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6.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7.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7.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8.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1.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5.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hyperlink" Target="about:blank" TargetMode="Externa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7.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819"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179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776007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452195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675625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51645085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6311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499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497948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579294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24531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3">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4">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b="0" i="0" u="none" strike="noStrike" cap="none">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2060"/>
                </a:solidFill>
                <a:latin typeface="Century Gothic"/>
                <a:ea typeface="Century Gothic"/>
                <a:cs typeface="Century Gothic"/>
                <a:sym typeface="Century Gothic"/>
              </a:rPr>
              <a:t>Rachel Hawkes</a:t>
            </a:r>
            <a:endParaRPr sz="1050" b="0" i="0" u="none" strike="noStrike" cap="none">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05933133"/>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93686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49824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34436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904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gif"/><Relationship Id="rId7" Type="http://schemas.openxmlformats.org/officeDocument/2006/relationships/hyperlink" Target="http://www.rachelhawk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gif"/><Relationship Id="rId10" Type="http://schemas.openxmlformats.org/officeDocument/2006/relationships/image" Target="../media/image26.png"/><Relationship Id="rId4" Type="http://schemas.openxmlformats.org/officeDocument/2006/relationships/image" Target="../media/image21.gif"/><Relationship Id="rId9" Type="http://schemas.openxmlformats.org/officeDocument/2006/relationships/image" Target="../media/image25.gif"/></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resources.ncelp.org/concern/resources/kd17cs85f?locale=en" TargetMode="External"/><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3.xml"/><Relationship Id="rId1" Type="http://schemas.openxmlformats.org/officeDocument/2006/relationships/vmlDrawing" Target="../drawings/vmlDrawing4.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48.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hyperlink" Target="https://www.gov.uk/government/consultations/subject-level-conditions-and-guidance-for-new-french-german-and-spanish-gcses" TargetMode="External"/><Relationship Id="rId10" Type="http://schemas.openxmlformats.org/officeDocument/2006/relationships/audio" Target="../media/audio6.wav"/><Relationship Id="rId4" Type="http://schemas.openxmlformats.org/officeDocument/2006/relationships/image" Target="../media/image49.jpeg"/><Relationship Id="rId9" Type="http://schemas.openxmlformats.org/officeDocument/2006/relationships/audio" Target="../media/audio5.wav"/><Relationship Id="rId14" Type="http://schemas.openxmlformats.org/officeDocument/2006/relationships/hyperlink" Target="https://www.gov.uk/government/publications/gcse-french-german-and-spanish-subject-content" TargetMode="External"/></Relationships>
</file>

<file path=ppt/slides/_rels/slide1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50.png"/><Relationship Id="rId21" Type="http://schemas.openxmlformats.org/officeDocument/2006/relationships/image" Target="../media/image61.png"/><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8.jpeg"/><Relationship Id="rId25"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image" Target="../media/image57.png"/><Relationship Id="rId20" Type="http://schemas.microsoft.com/office/2007/relationships/hdphoto" Target="../media/hdphoto1.wdp"/><Relationship Id="rId1" Type="http://schemas.openxmlformats.org/officeDocument/2006/relationships/slideLayout" Target="../slideLayouts/slideLayout82.xml"/><Relationship Id="rId6" Type="http://schemas.openxmlformats.org/officeDocument/2006/relationships/audio" Target="../media/audio12.wav"/><Relationship Id="rId11" Type="http://schemas.openxmlformats.org/officeDocument/2006/relationships/image" Target="../media/image52.png"/><Relationship Id="rId24" Type="http://schemas.openxmlformats.org/officeDocument/2006/relationships/image" Target="../media/image64.png"/><Relationship Id="rId5" Type="http://schemas.openxmlformats.org/officeDocument/2006/relationships/audio" Target="../media/audio11.wav"/><Relationship Id="rId15" Type="http://schemas.openxmlformats.org/officeDocument/2006/relationships/image" Target="../media/image56.png"/><Relationship Id="rId23" Type="http://schemas.openxmlformats.org/officeDocument/2006/relationships/image" Target="../media/image63.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55.png"/><Relationship Id="rId22"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6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7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4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71.png"/><Relationship Id="rId7" Type="http://schemas.openxmlformats.org/officeDocument/2006/relationships/audio" Target="../media/audio17.wav"/><Relationship Id="rId2" Type="http://schemas.openxmlformats.org/officeDocument/2006/relationships/notesSlide" Target="../notesSlides/notesSlide22.xml"/><Relationship Id="rId1" Type="http://schemas.openxmlformats.org/officeDocument/2006/relationships/slideLayout" Target="../slideLayouts/slideLayout89.xml"/><Relationship Id="rId6" Type="http://schemas.openxmlformats.org/officeDocument/2006/relationships/audio" Target="../media/audio16.wav"/><Relationship Id="rId5" Type="http://schemas.openxmlformats.org/officeDocument/2006/relationships/image" Target="../media/image73.jpeg"/><Relationship Id="rId10" Type="http://schemas.openxmlformats.org/officeDocument/2006/relationships/audio" Target="../media/audio20.wav"/><Relationship Id="rId4" Type="http://schemas.openxmlformats.org/officeDocument/2006/relationships/image" Target="../media/image72.png"/><Relationship Id="rId9" Type="http://schemas.openxmlformats.org/officeDocument/2006/relationships/audio" Target="../media/audio19.wav"/></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89.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overnment/publications/curriculum-research-review-series-languages/curriculum-research-review-series-language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8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jpeg"/><Relationship Id="rId3" Type="http://schemas.openxmlformats.org/officeDocument/2006/relationships/image" Target="../media/image83.png"/><Relationship Id="rId7" Type="http://schemas.openxmlformats.org/officeDocument/2006/relationships/image" Target="../media/image86.gif"/><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notesSlide" Target="../notesSlides/notesSlide31.xml"/><Relationship Id="rId16" Type="http://schemas.openxmlformats.org/officeDocument/2006/relationships/image" Target="../media/image95.jpeg"/><Relationship Id="rId1" Type="http://schemas.openxmlformats.org/officeDocument/2006/relationships/slideLayout" Target="../slideLayouts/slideLayout89.xml"/><Relationship Id="rId6" Type="http://schemas.openxmlformats.org/officeDocument/2006/relationships/image" Target="../media/image85.png"/><Relationship Id="rId11" Type="http://schemas.openxmlformats.org/officeDocument/2006/relationships/image" Target="../media/image90.png"/><Relationship Id="rId5" Type="http://schemas.microsoft.com/office/2007/relationships/hdphoto" Target="../media/hdphoto2.wdp"/><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 Id="rId14" Type="http://schemas.openxmlformats.org/officeDocument/2006/relationships/image" Target="../media/image93.jpe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jpeg"/><Relationship Id="rId3" Type="http://schemas.openxmlformats.org/officeDocument/2006/relationships/image" Target="../media/image83.png"/><Relationship Id="rId7" Type="http://schemas.openxmlformats.org/officeDocument/2006/relationships/image" Target="../media/image86.gif"/><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notesSlide" Target="../notesSlides/notesSlide32.xml"/><Relationship Id="rId16" Type="http://schemas.openxmlformats.org/officeDocument/2006/relationships/image" Target="../media/image95.jpeg"/><Relationship Id="rId1" Type="http://schemas.openxmlformats.org/officeDocument/2006/relationships/slideLayout" Target="../slideLayouts/slideLayout89.xml"/><Relationship Id="rId6" Type="http://schemas.openxmlformats.org/officeDocument/2006/relationships/image" Target="../media/image99.png"/><Relationship Id="rId11" Type="http://schemas.openxmlformats.org/officeDocument/2006/relationships/image" Target="../media/image90.png"/><Relationship Id="rId5" Type="http://schemas.microsoft.com/office/2007/relationships/hdphoto" Target="../media/hdphoto3.wdp"/><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98.png"/><Relationship Id="rId9" Type="http://schemas.openxmlformats.org/officeDocument/2006/relationships/image" Target="../media/image100.png"/><Relationship Id="rId1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89.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8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hyperlink" Target="https://resources.ncelp.org/concern/parent/sq87bw293/file_sets/bg257h63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8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12.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10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14.jpeg"/><Relationship Id="rId2" Type="http://schemas.openxmlformats.org/officeDocument/2006/relationships/notesSlide" Target="../notesSlides/notesSlide42.xml"/><Relationship Id="rId1" Type="http://schemas.openxmlformats.org/officeDocument/2006/relationships/slideLayout" Target="../slideLayouts/slideLayout100.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2.xml"/><Relationship Id="rId1" Type="http://schemas.openxmlformats.org/officeDocument/2006/relationships/tags" Target="../tags/tag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44.xml"/><Relationship Id="rId7" Type="http://schemas.openxmlformats.org/officeDocument/2006/relationships/image" Target="../media/image119.pn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22.gif"/><Relationship Id="rId5" Type="http://schemas.openxmlformats.org/officeDocument/2006/relationships/image" Target="../media/image30.png"/><Relationship Id="rId10" Type="http://schemas.openxmlformats.org/officeDocument/2006/relationships/image" Target="../media/image21.gif"/><Relationship Id="rId4" Type="http://schemas.openxmlformats.org/officeDocument/2006/relationships/image" Target="../media/image29.png"/><Relationship Id="rId9" Type="http://schemas.openxmlformats.org/officeDocument/2006/relationships/image" Target="../media/image20.gif"/></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jpg"/><Relationship Id="rId7"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167.xml"/><Relationship Id="rId6" Type="http://schemas.openxmlformats.org/officeDocument/2006/relationships/image" Target="../media/image123.png"/><Relationship Id="rId11" Type="http://schemas.openxmlformats.org/officeDocument/2006/relationships/image" Target="../media/image71.png"/><Relationship Id="rId5" Type="http://schemas.openxmlformats.org/officeDocument/2006/relationships/image" Target="../media/image122.png"/><Relationship Id="rId10" Type="http://schemas.microsoft.com/office/2007/relationships/hdphoto" Target="../media/hdphoto5.wdp"/><Relationship Id="rId4" Type="http://schemas.openxmlformats.org/officeDocument/2006/relationships/image" Target="../media/image121.png"/><Relationship Id="rId9"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4.xml"/><Relationship Id="rId6" Type="http://schemas.openxmlformats.org/officeDocument/2006/relationships/image" Target="../media/image126.png"/><Relationship Id="rId5" Type="http://schemas.openxmlformats.org/officeDocument/2006/relationships/audio" Target="../media/audio23.wav"/><Relationship Id="rId4" Type="http://schemas.openxmlformats.org/officeDocument/2006/relationships/audio" Target="../media/audio22.wav"/></Relationships>
</file>

<file path=ppt/slides/_rels/slide52.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50.png"/><Relationship Id="rId7" Type="http://schemas.openxmlformats.org/officeDocument/2006/relationships/audio" Target="../media/audio27.wav"/><Relationship Id="rId2" Type="http://schemas.openxmlformats.org/officeDocument/2006/relationships/notesSlide" Target="../notesSlides/notesSlide47.xml"/><Relationship Id="rId1" Type="http://schemas.openxmlformats.org/officeDocument/2006/relationships/slideLayout" Target="../slideLayouts/slideLayout178.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53.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image" Target="../media/image127.png"/><Relationship Id="rId7" Type="http://schemas.microsoft.com/office/2007/relationships/hdphoto" Target="../media/hdphoto6.wdp"/><Relationship Id="rId2" Type="http://schemas.openxmlformats.org/officeDocument/2006/relationships/notesSlide" Target="../notesSlides/notesSlide48.xml"/><Relationship Id="rId1" Type="http://schemas.openxmlformats.org/officeDocument/2006/relationships/slideLayout" Target="../slideLayouts/slideLayout89.xml"/><Relationship Id="rId6" Type="http://schemas.openxmlformats.org/officeDocument/2006/relationships/image" Target="../media/image130.png"/><Relationship Id="rId11" Type="http://schemas.openxmlformats.org/officeDocument/2006/relationships/image" Target="../media/image71.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132.tiff"/></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www.ncelp.org/cpd"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25.gi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www.rachelhawkes.com/" TargetMode="External"/><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2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45.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7.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F18169-E7B5-4583-A395-B33D55B815E9}"/>
              </a:ext>
            </a:extLst>
          </p:cNvPr>
          <p:cNvSpPr>
            <a:spLocks noGrp="1"/>
          </p:cNvSpPr>
          <p:nvPr>
            <p:ph type="body" sz="quarter" idx="13"/>
          </p:nvPr>
        </p:nvSpPr>
        <p:spPr>
          <a:xfrm>
            <a:off x="108302" y="2670547"/>
            <a:ext cx="6411768" cy="479394"/>
          </a:xfrm>
        </p:spPr>
        <p:txBody>
          <a:bodyPr>
            <a:normAutofit/>
          </a:bodyPr>
          <a:lstStyle/>
          <a:p>
            <a:r>
              <a:rPr lang="en-GB" dirty="0"/>
              <a:t>Saturday 12 November: 12.00 – 12.45</a:t>
            </a:r>
          </a:p>
        </p:txBody>
      </p:sp>
      <p:sp>
        <p:nvSpPr>
          <p:cNvPr id="4" name="Text Placeholder 3">
            <a:extLst>
              <a:ext uri="{FF2B5EF4-FFF2-40B4-BE49-F238E27FC236}">
                <a16:creationId xmlns:a16="http://schemas.microsoft.com/office/drawing/2014/main" id="{F45877C0-17D3-4DB6-B8E2-45B91C5ADFD0}"/>
              </a:ext>
            </a:extLst>
          </p:cNvPr>
          <p:cNvSpPr>
            <a:spLocks noGrp="1"/>
          </p:cNvSpPr>
          <p:nvPr>
            <p:ph type="body" sz="quarter" idx="14"/>
          </p:nvPr>
        </p:nvSpPr>
        <p:spPr>
          <a:xfrm>
            <a:off x="108302" y="2139704"/>
            <a:ext cx="10239564" cy="906650"/>
          </a:xfrm>
        </p:spPr>
        <p:txBody>
          <a:bodyPr>
            <a:normAutofit/>
          </a:bodyPr>
          <a:lstStyle/>
          <a:p>
            <a:r>
              <a:rPr lang="en-GB" sz="3200" dirty="0"/>
              <a:t>The new GCSE: same or different?</a:t>
            </a:r>
          </a:p>
        </p:txBody>
      </p:sp>
      <p:pic>
        <p:nvPicPr>
          <p:cNvPr id="5" name="Picture 4" descr="Logo&#10;&#10;Description automatically generated">
            <a:extLst>
              <a:ext uri="{FF2B5EF4-FFF2-40B4-BE49-F238E27FC236}">
                <a16:creationId xmlns:a16="http://schemas.microsoft.com/office/drawing/2014/main" id="{5D49726F-EC4F-4CDE-8A82-0DDB1FE5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040" y="3099767"/>
            <a:ext cx="1860808" cy="1573477"/>
          </a:xfrm>
          <a:prstGeom prst="rect">
            <a:avLst/>
          </a:prstGeom>
        </p:spPr>
      </p:pic>
      <p:pic>
        <p:nvPicPr>
          <p:cNvPr id="6" name="Picture 5" descr="Logo&#10;&#10;Description automatically generated">
            <a:extLst>
              <a:ext uri="{FF2B5EF4-FFF2-40B4-BE49-F238E27FC236}">
                <a16:creationId xmlns:a16="http://schemas.microsoft.com/office/drawing/2014/main" id="{6D873D54-D58E-423D-817B-7B3F16FED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22" y="3799977"/>
            <a:ext cx="1957818" cy="149038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4323681-9DEA-4FBE-A226-C031AC08E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13" y="3325008"/>
            <a:ext cx="2202872" cy="1490380"/>
          </a:xfrm>
          <a:prstGeom prst="rect">
            <a:avLst/>
          </a:prstGeom>
        </p:spPr>
      </p:pic>
      <p:pic>
        <p:nvPicPr>
          <p:cNvPr id="9" name="Picture 8" descr="Qr code&#10;&#10;Description automatically generated">
            <a:extLst>
              <a:ext uri="{FF2B5EF4-FFF2-40B4-BE49-F238E27FC236}">
                <a16:creationId xmlns:a16="http://schemas.microsoft.com/office/drawing/2014/main" id="{6B7C1BE9-99FA-4DD6-94C7-FF78E2FA04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517" y="215920"/>
            <a:ext cx="2645153" cy="3429000"/>
          </a:xfrm>
          <a:prstGeom prst="rect">
            <a:avLst/>
          </a:prstGeom>
        </p:spPr>
      </p:pic>
      <p:sp>
        <p:nvSpPr>
          <p:cNvPr id="10" name="Text Placeholder 1">
            <a:extLst>
              <a:ext uri="{FF2B5EF4-FFF2-40B4-BE49-F238E27FC236}">
                <a16:creationId xmlns:a16="http://schemas.microsoft.com/office/drawing/2014/main" id="{5861B556-CE66-4ADF-AA62-1777B1C94D9B}"/>
              </a:ext>
            </a:extLst>
          </p:cNvPr>
          <p:cNvSpPr txBox="1">
            <a:spLocks/>
          </p:cNvSpPr>
          <p:nvPr/>
        </p:nvSpPr>
        <p:spPr>
          <a:xfrm>
            <a:off x="0" y="5558721"/>
            <a:ext cx="3425982" cy="14458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Presenter: </a:t>
            </a:r>
            <a:br>
              <a:rPr lang="en-GB" sz="2000"/>
            </a:br>
            <a:r>
              <a:rPr lang="en-GB" sz="2000"/>
              <a:t>Rachel Hawkes</a:t>
            </a:r>
            <a:br>
              <a:rPr lang="en-GB" sz="2000"/>
            </a:br>
            <a:r>
              <a:rPr lang="en-GB" sz="2000"/>
              <a:t>@RachelHawkes60</a:t>
            </a:r>
            <a:br>
              <a:rPr lang="en-GB" sz="2000"/>
            </a:br>
            <a:r>
              <a:rPr lang="en-GB" sz="2000">
                <a:hlinkClick r:id="rId7"/>
              </a:rPr>
              <a:t>www.rachelhawkes.com</a:t>
            </a:r>
            <a:r>
              <a:rPr lang="en-GB" sz="2000"/>
              <a:t> </a:t>
            </a:r>
            <a:endParaRPr lang="en-GB" sz="2000" dirty="0"/>
          </a:p>
        </p:txBody>
      </p:sp>
      <p:pic>
        <p:nvPicPr>
          <p:cNvPr id="11" name="Picture 10" descr="Graphical user interface&#10;&#10;Description automatically generated with low confidence">
            <a:extLst>
              <a:ext uri="{FF2B5EF4-FFF2-40B4-BE49-F238E27FC236}">
                <a16:creationId xmlns:a16="http://schemas.microsoft.com/office/drawing/2014/main" id="{33813699-791B-4563-9AAC-A2BDD59E56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010" t="28556" r="24418" b="27901"/>
          <a:stretch/>
        </p:blipFill>
        <p:spPr>
          <a:xfrm rot="621646">
            <a:off x="2552548" y="6064159"/>
            <a:ext cx="451007" cy="435004"/>
          </a:xfrm>
          <a:prstGeom prst="rect">
            <a:avLst/>
          </a:prstGeom>
        </p:spPr>
      </p:pic>
      <p:pic>
        <p:nvPicPr>
          <p:cNvPr id="12" name="Picture 11" descr="Logo&#10;&#10;Description automatically generated">
            <a:extLst>
              <a:ext uri="{FF2B5EF4-FFF2-40B4-BE49-F238E27FC236}">
                <a16:creationId xmlns:a16="http://schemas.microsoft.com/office/drawing/2014/main" id="{B8B4B914-31BF-498C-A112-AF8722B9D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6029" y="5236205"/>
            <a:ext cx="689647" cy="881501"/>
          </a:xfrm>
          <a:prstGeom prst="rect">
            <a:avLst/>
          </a:prstGeom>
        </p:spPr>
      </p:pic>
      <p:pic>
        <p:nvPicPr>
          <p:cNvPr id="15" name="Picture 14">
            <a:extLst>
              <a:ext uri="{FF2B5EF4-FFF2-40B4-BE49-F238E27FC236}">
                <a16:creationId xmlns:a16="http://schemas.microsoft.com/office/drawing/2014/main" id="{52FC592B-43D6-42F2-BF78-FA3F87F3222E}"/>
              </a:ext>
            </a:extLst>
          </p:cNvPr>
          <p:cNvPicPr>
            <a:picLocks noChangeAspect="1"/>
          </p:cNvPicPr>
          <p:nvPr/>
        </p:nvPicPr>
        <p:blipFill>
          <a:blip r:embed="rId10"/>
          <a:stretch>
            <a:fillRect/>
          </a:stretch>
        </p:blipFill>
        <p:spPr>
          <a:xfrm>
            <a:off x="5429749" y="3886505"/>
            <a:ext cx="5272494" cy="2243154"/>
          </a:xfrm>
          <a:prstGeom prst="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53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 vistas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reservó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padre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encontró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algunas</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almorzó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tradicional</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4"/>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8844" y="2163368"/>
            <a:ext cx="1048587" cy="1311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vistas lindas de la arquitectura, así que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saqué</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Pagué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los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madre reservó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cerca del puerto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que 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colgó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pared? ¡son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todas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mías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almorcé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valenciana</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128921" y="492193"/>
            <a:ext cx="1917700" cy="10541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spTree>
    <p:extLst>
      <p:ext uri="{BB962C8B-B14F-4D97-AF65-F5344CB8AC3E}">
        <p14:creationId xmlns:p14="http://schemas.microsoft.com/office/powerpoint/2010/main" val="681327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10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200000"/>
              </a:lnSpc>
              <a:buFont typeface="Arial" panose="020B0604020202020204" pitchFamily="34" charset="0"/>
              <a:buChar char="•"/>
            </a:pPr>
            <a:r>
              <a:rPr lang="en-US" dirty="0"/>
              <a:t>Select SSCs to be taught and add them to the SOW</a:t>
            </a:r>
          </a:p>
          <a:p>
            <a:pPr marL="342900" indent="-342900">
              <a:lnSpc>
                <a:spcPct val="200000"/>
              </a:lnSpc>
              <a:buFont typeface="Arial" panose="020B0604020202020204" pitchFamily="34" charset="0"/>
              <a:buChar char="•"/>
            </a:pPr>
            <a:r>
              <a:rPr lang="en-US" dirty="0"/>
              <a:t>Gather ideas and resources for </a:t>
            </a:r>
            <a:r>
              <a:rPr lang="en-US" dirty="0" err="1"/>
              <a:t>practising</a:t>
            </a:r>
            <a:r>
              <a:rPr lang="en-US" dirty="0"/>
              <a:t> them</a:t>
            </a:r>
          </a:p>
          <a:p>
            <a:pPr marL="342900" indent="-342900">
              <a:lnSpc>
                <a:spcPct val="200000"/>
              </a:lnSpc>
              <a:buFont typeface="Arial" panose="020B0604020202020204" pitchFamily="34" charset="0"/>
              <a:buChar char="•"/>
            </a:pPr>
            <a:r>
              <a:rPr lang="en-US" dirty="0"/>
              <a:t>Identify additional sounds of the language (liaison, stress) and resources</a:t>
            </a:r>
          </a:p>
          <a:p>
            <a:pPr marL="342900" indent="-342900">
              <a:lnSpc>
                <a:spcPct val="200000"/>
              </a:lnSpc>
              <a:buFont typeface="Arial" panose="020B0604020202020204" pitchFamily="34" charset="0"/>
              <a:buChar char="•"/>
            </a:pPr>
            <a:r>
              <a:rPr lang="en-US" dirty="0"/>
              <a:t>Apply a systematic practice schedule</a:t>
            </a:r>
          </a:p>
          <a:p>
            <a:pPr marL="342900" indent="-342900">
              <a:lnSpc>
                <a:spcPct val="200000"/>
              </a:lnSpc>
              <a:buFont typeface="Arial" panose="020B0604020202020204" pitchFamily="34" charset="0"/>
              <a:buChar char="•"/>
            </a:pPr>
            <a:r>
              <a:rPr lang="en-US" dirty="0"/>
              <a:t>Assess phonics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Phonics</a:t>
            </a:r>
          </a:p>
        </p:txBody>
      </p:sp>
      <p:pic>
        <p:nvPicPr>
          <p:cNvPr id="5" name="Picture 4">
            <a:extLst>
              <a:ext uri="{FF2B5EF4-FFF2-40B4-BE49-F238E27FC236}">
                <a16:creationId xmlns:a16="http://schemas.microsoft.com/office/drawing/2014/main" id="{F2F39A80-C458-4FFA-820E-8591B2E7CDD4}"/>
              </a:ext>
            </a:extLst>
          </p:cNvPr>
          <p:cNvPicPr/>
          <p:nvPr/>
        </p:nvPicPr>
        <p:blipFill>
          <a:blip r:embed="rId5"/>
          <a:stretch>
            <a:fillRect/>
          </a:stretch>
        </p:blipFill>
        <p:spPr>
          <a:xfrm>
            <a:off x="0" y="3633537"/>
            <a:ext cx="4403558" cy="2756342"/>
          </a:xfrm>
          <a:prstGeom prst="rect">
            <a:avLst/>
          </a:prstGeom>
          <a:solidFill>
            <a:srgbClr val="002060"/>
          </a:solidFill>
          <a:ln>
            <a:solidFill>
              <a:srgbClr val="002060"/>
            </a:solidFill>
          </a:ln>
        </p:spPr>
      </p:pic>
      <p:pic>
        <p:nvPicPr>
          <p:cNvPr id="6" name="Picture 5">
            <a:extLst>
              <a:ext uri="{FF2B5EF4-FFF2-40B4-BE49-F238E27FC236}">
                <a16:creationId xmlns:a16="http://schemas.microsoft.com/office/drawing/2014/main" id="{3CF3EDA3-7BC4-4DE4-9438-2BAEE0C938B7}"/>
              </a:ext>
            </a:extLst>
          </p:cNvPr>
          <p:cNvPicPr/>
          <p:nvPr/>
        </p:nvPicPr>
        <p:blipFill>
          <a:blip r:embed="rId6"/>
          <a:stretch>
            <a:fillRect/>
          </a:stretch>
        </p:blipFill>
        <p:spPr>
          <a:xfrm>
            <a:off x="4043099" y="1923448"/>
            <a:ext cx="4403558" cy="2602030"/>
          </a:xfrm>
          <a:prstGeom prst="rect">
            <a:avLst/>
          </a:prstGeom>
          <a:ln>
            <a:solidFill>
              <a:srgbClr val="002060"/>
            </a:solidFill>
          </a:ln>
        </p:spPr>
      </p:pic>
      <p:pic>
        <p:nvPicPr>
          <p:cNvPr id="7" name="Picture 6">
            <a:extLst>
              <a:ext uri="{FF2B5EF4-FFF2-40B4-BE49-F238E27FC236}">
                <a16:creationId xmlns:a16="http://schemas.microsoft.com/office/drawing/2014/main" id="{8C8A9DCB-30EC-413B-86D7-EA300A6783AA}"/>
              </a:ext>
            </a:extLst>
          </p:cNvPr>
          <p:cNvPicPr/>
          <p:nvPr/>
        </p:nvPicPr>
        <p:blipFill>
          <a:blip r:embed="rId7"/>
          <a:stretch>
            <a:fillRect/>
          </a:stretch>
        </p:blipFill>
        <p:spPr>
          <a:xfrm>
            <a:off x="7788442" y="0"/>
            <a:ext cx="4403558" cy="2718853"/>
          </a:xfrm>
          <a:prstGeom prst="rect">
            <a:avLst/>
          </a:prstGeom>
          <a:ln>
            <a:solidFill>
              <a:srgbClr val="002060"/>
            </a:solidFill>
          </a:ln>
        </p:spPr>
      </p:pic>
      <p:sp>
        <p:nvSpPr>
          <p:cNvPr id="8" name="Rectangle 7">
            <a:extLst>
              <a:ext uri="{FF2B5EF4-FFF2-40B4-BE49-F238E27FC236}">
                <a16:creationId xmlns:a16="http://schemas.microsoft.com/office/drawing/2014/main" id="{224DA866-1AE4-4D66-A152-4174AE490A63}"/>
              </a:ext>
            </a:extLst>
          </p:cNvPr>
          <p:cNvSpPr/>
          <p:nvPr/>
        </p:nvSpPr>
        <p:spPr>
          <a:xfrm>
            <a:off x="373302" y="5868767"/>
            <a:ext cx="11624734" cy="369332"/>
          </a:xfrm>
          <a:prstGeom prst="rect">
            <a:avLst/>
          </a:prstGeom>
          <a:solidFill>
            <a:srgbClr val="4472C4">
              <a:lumMod val="5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rPr>
              <a:t>For more info, refer to the </a:t>
            </a:r>
            <a:r>
              <a:rPr kumimoji="0" lang="en-GB" sz="1800" b="0" i="0" u="none" strike="noStrike" kern="0" cap="none" spc="0" normalizeH="0" baseline="0" noProof="0" dirty="0">
                <a:ln>
                  <a:noFill/>
                </a:ln>
                <a:solidFill>
                  <a:prstClr val="white"/>
                </a:solidFill>
                <a:effectLst/>
                <a:uLnTx/>
                <a:uFillTx/>
                <a:hlinkClick r:id="rId8"/>
              </a:rPr>
              <a:t>summary rationale for teaching phonics </a:t>
            </a:r>
            <a:r>
              <a:rPr kumimoji="0" lang="en-GB" sz="1800" b="0" i="0" u="none" strike="noStrike" kern="0" cap="none" spc="0" normalizeH="0" baseline="0" noProof="0" dirty="0">
                <a:ln>
                  <a:noFill/>
                </a:ln>
                <a:solidFill>
                  <a:prstClr val="white"/>
                </a:solidFill>
                <a:effectLst/>
                <a:uLnTx/>
                <a:uFillTx/>
              </a:rPr>
              <a:t>document on the NCELP Portal.</a:t>
            </a:r>
          </a:p>
        </p:txBody>
      </p:sp>
    </p:spTree>
    <p:extLst>
      <p:ext uri="{BB962C8B-B14F-4D97-AF65-F5344CB8AC3E}">
        <p14:creationId xmlns:p14="http://schemas.microsoft.com/office/powerpoint/2010/main" val="20125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12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AB575F08-9589-4D35-866B-2342BE014FA1}"/>
              </a:ext>
            </a:extLst>
          </p:cNvPr>
          <p:cNvGraphicFramePr>
            <a:graphicFrameLocks noGrp="1"/>
          </p:cNvGraphicFramePr>
          <p:nvPr/>
        </p:nvGraphicFramePr>
        <p:xfrm>
          <a:off x="300039" y="1463680"/>
          <a:ext cx="4517288" cy="4663440"/>
        </p:xfrm>
        <a:graphic>
          <a:graphicData uri="http://schemas.openxmlformats.org/drawingml/2006/table">
            <a:tbl>
              <a:tblPr firstRow="1" firstCol="1" bandRow="1"/>
              <a:tblGrid>
                <a:gridCol w="4517288">
                  <a:extLst>
                    <a:ext uri="{9D8B030D-6E8A-4147-A177-3AD203B41FA5}">
                      <a16:colId xmlns:a16="http://schemas.microsoft.com/office/drawing/2014/main" val="2496779122"/>
                    </a:ext>
                  </a:extLst>
                </a:gridCol>
              </a:tblGrid>
              <a:tr h="175895">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5938630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376282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92468097"/>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801854"/>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290930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300325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020465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5564323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431629"/>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0291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76664576"/>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8359939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1436906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7534608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54494501"/>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10934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46217881"/>
                  </a:ext>
                </a:extLst>
              </a:tr>
            </a:tbl>
          </a:graphicData>
        </a:graphic>
      </p:graphicFrame>
      <p:graphicFrame>
        <p:nvGraphicFramePr>
          <p:cNvPr id="4" name="Table 3">
            <a:extLst>
              <a:ext uri="{FF2B5EF4-FFF2-40B4-BE49-F238E27FC236}">
                <a16:creationId xmlns:a16="http://schemas.microsoft.com/office/drawing/2014/main" id="{C16DBE7B-9C9B-4588-A800-51ECB39BE4B5}"/>
              </a:ext>
            </a:extLst>
          </p:cNvPr>
          <p:cNvGraphicFramePr>
            <a:graphicFrameLocks noGrp="1"/>
          </p:cNvGraphicFramePr>
          <p:nvPr/>
        </p:nvGraphicFramePr>
        <p:xfrm>
          <a:off x="6219754" y="1132372"/>
          <a:ext cx="4654327" cy="4994748"/>
        </p:xfrm>
        <a:graphic>
          <a:graphicData uri="http://schemas.openxmlformats.org/drawingml/2006/table">
            <a:tbl>
              <a:tblPr firstRow="1" firstCol="1" bandRow="1"/>
              <a:tblGrid>
                <a:gridCol w="4654327">
                  <a:extLst>
                    <a:ext uri="{9D8B030D-6E8A-4147-A177-3AD203B41FA5}">
                      <a16:colId xmlns:a16="http://schemas.microsoft.com/office/drawing/2014/main" val="3222778350"/>
                    </a:ext>
                  </a:extLst>
                </a:gridCol>
              </a:tblGrid>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marR="0" lvl="0" indent="0" algn="l" defTabSz="914400" rtl="0" eaLnBrk="1" fontAlgn="auto" latinLnBrk="0" hangingPunct="0">
                        <a:lnSpc>
                          <a:spcPct val="100000"/>
                        </a:lnSpc>
                        <a:spcBef>
                          <a:spcPts val="0"/>
                        </a:spcBef>
                        <a:spcAft>
                          <a:spcPts val="0"/>
                        </a:spcAft>
                        <a:buClrTx/>
                        <a:buSzTx/>
                        <a:buFontTx/>
                        <a:buNone/>
                        <a:tabLst/>
                        <a:defRPr/>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266450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68041420"/>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236142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9561449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7593647"/>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75497492"/>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6020165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6264534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8208590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58906093"/>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1302177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8911510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5720475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3409232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91416535"/>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569129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2258963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1481831"/>
                  </a:ext>
                </a:extLst>
              </a:tr>
            </a:tbl>
          </a:graphicData>
        </a:graphic>
      </p:graphicFrame>
      <p:sp>
        <p:nvSpPr>
          <p:cNvPr id="5" name="TextBox 4">
            <a:extLst>
              <a:ext uri="{FF2B5EF4-FFF2-40B4-BE49-F238E27FC236}">
                <a16:creationId xmlns:a16="http://schemas.microsoft.com/office/drawing/2014/main" id="{F083C67F-5763-4DA2-8D0E-D62FE1CCE093}"/>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A</a:t>
            </a:r>
          </a:p>
        </p:txBody>
      </p:sp>
      <p:sp>
        <p:nvSpPr>
          <p:cNvPr id="6" name="Title 5">
            <a:extLst>
              <a:ext uri="{FF2B5EF4-FFF2-40B4-BE49-F238E27FC236}">
                <a16:creationId xmlns:a16="http://schemas.microsoft.com/office/drawing/2014/main" id="{2306F65C-395C-4D61-BC05-D38659403CB7}"/>
              </a:ext>
            </a:extLst>
          </p:cNvPr>
          <p:cNvSpPr>
            <a:spLocks noGrp="1"/>
          </p:cNvSpPr>
          <p:nvPr>
            <p:ph type="title"/>
          </p:nvPr>
        </p:nvSpPr>
        <p:spPr>
          <a:xfrm>
            <a:off x="-1" y="213557"/>
            <a:ext cx="5142451" cy="647577"/>
          </a:xfrm>
        </p:spPr>
        <p:txBody>
          <a:bodyPr/>
          <a:lstStyle/>
          <a:p>
            <a:r>
              <a:rPr lang="en-GB" dirty="0"/>
              <a:t>French GCSE phonics</a:t>
            </a:r>
          </a:p>
        </p:txBody>
      </p:sp>
    </p:spTree>
    <p:extLst>
      <p:ext uri="{BB962C8B-B14F-4D97-AF65-F5344CB8AC3E}">
        <p14:creationId xmlns:p14="http://schemas.microsoft.com/office/powerpoint/2010/main" val="81177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136"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B27062C-4D5B-4813-81AC-C0099D0C517A}"/>
              </a:ext>
            </a:extLst>
          </p:cNvPr>
          <p:cNvSpPr>
            <a:spLocks noGrp="1"/>
          </p:cNvSpPr>
          <p:nvPr>
            <p:ph type="title"/>
          </p:nvPr>
        </p:nvSpPr>
        <p:spPr>
          <a:xfrm>
            <a:off x="-1" y="213557"/>
            <a:ext cx="5327010" cy="647577"/>
          </a:xfrm>
        </p:spPr>
        <p:txBody>
          <a:bodyPr>
            <a:normAutofit/>
          </a:bodyPr>
          <a:lstStyle/>
          <a:p>
            <a:r>
              <a:rPr lang="en-GB" dirty="0"/>
              <a:t>German GCSE phonics</a:t>
            </a:r>
          </a:p>
        </p:txBody>
      </p:sp>
      <p:graphicFrame>
        <p:nvGraphicFramePr>
          <p:cNvPr id="5" name="Table 4">
            <a:extLst>
              <a:ext uri="{FF2B5EF4-FFF2-40B4-BE49-F238E27FC236}">
                <a16:creationId xmlns:a16="http://schemas.microsoft.com/office/drawing/2014/main" id="{1BBDF7E9-CF7C-47B0-8770-1E9E84CD559E}"/>
              </a:ext>
            </a:extLst>
          </p:cNvPr>
          <p:cNvGraphicFramePr>
            <a:graphicFrameLocks noGrp="1"/>
          </p:cNvGraphicFramePr>
          <p:nvPr/>
        </p:nvGraphicFramePr>
        <p:xfrm>
          <a:off x="223409" y="1233584"/>
          <a:ext cx="6066264" cy="4876800"/>
        </p:xfrm>
        <a:graphic>
          <a:graphicData uri="http://schemas.openxmlformats.org/drawingml/2006/table">
            <a:tbl>
              <a:tblPr firstRow="1" firstCol="1" bandRow="1"/>
              <a:tblGrid>
                <a:gridCol w="6066264">
                  <a:extLst>
                    <a:ext uri="{9D8B030D-6E8A-4147-A177-3AD203B41FA5}">
                      <a16:colId xmlns:a16="http://schemas.microsoft.com/office/drawing/2014/main" val="2495246208"/>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 including [ah], [aa] and short [a]</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8456678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[e] including [eh], [</a:t>
                      </a:r>
                      <a:r>
                        <a:rPr lang="en-GB" sz="2000" b="0" dirty="0" err="1">
                          <a:solidFill>
                            <a:srgbClr val="002060"/>
                          </a:solidFill>
                          <a:effectLst/>
                          <a:latin typeface="Century Gothic" panose="020B0502020202020204" pitchFamily="34" charset="0"/>
                        </a:rPr>
                        <a:t>ee</a:t>
                      </a:r>
                      <a:r>
                        <a:rPr lang="en-GB" sz="2000" b="0" dirty="0">
                          <a:solidFill>
                            <a:srgbClr val="002060"/>
                          </a:solidFill>
                          <a:effectLst/>
                          <a:latin typeface="Century Gothic" panose="020B0502020202020204" pitchFamily="34" charset="0"/>
                        </a:rPr>
                        <a:t>] and short [e]</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396138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ei</a:t>
                      </a:r>
                      <a:r>
                        <a:rPr lang="en-GB" sz="2000" b="0" dirty="0">
                          <a:solidFill>
                            <a:srgbClr val="002060"/>
                          </a:solidFill>
                          <a:effectLst/>
                          <a:latin typeface="Century Gothic" panose="020B0502020202020204" pitchFamily="34" charset="0"/>
                        </a:rPr>
                        <a:t>/ai]</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369196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[z]</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25343655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[w]</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80726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ie</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377693316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[o], including [oh], [</a:t>
                      </a:r>
                      <a:r>
                        <a:rPr lang="en-GB" sz="2000" b="0" dirty="0" err="1">
                          <a:solidFill>
                            <a:srgbClr val="002060"/>
                          </a:solidFill>
                          <a:effectLst/>
                          <a:latin typeface="Century Gothic" panose="020B0502020202020204" pitchFamily="34" charset="0"/>
                        </a:rPr>
                        <a:t>oo</a:t>
                      </a:r>
                      <a:r>
                        <a:rPr lang="en-GB" sz="2000" b="0" dirty="0">
                          <a:solidFill>
                            <a:srgbClr val="002060"/>
                          </a:solidFill>
                          <a:effectLst/>
                          <a:latin typeface="Century Gothic" panose="020B0502020202020204" pitchFamily="34" charset="0"/>
                        </a:rPr>
                        <a:t>] and short [o]</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92062240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 including [</a:t>
                      </a:r>
                      <a:r>
                        <a:rPr lang="en-GB" sz="2000" b="0" dirty="0" err="1">
                          <a:solidFill>
                            <a:srgbClr val="002060"/>
                          </a:solidFill>
                          <a:effectLst/>
                          <a:latin typeface="Century Gothic" panose="020B0502020202020204" pitchFamily="34" charset="0"/>
                        </a:rPr>
                        <a:t>ih</a:t>
                      </a:r>
                      <a:r>
                        <a:rPr lang="en-GB" sz="2000" b="0" dirty="0">
                          <a:solidFill>
                            <a:srgbClr val="002060"/>
                          </a:solidFill>
                          <a:effectLst/>
                          <a:latin typeface="Century Gothic" panose="020B0502020202020204" pitchFamily="34" charset="0"/>
                        </a:rPr>
                        <a:t>] and short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84678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hard and soft [</a:t>
                      </a:r>
                      <a:r>
                        <a:rPr lang="en-GB" sz="2000" b="0" dirty="0" err="1">
                          <a:solidFill>
                            <a:srgbClr val="002060"/>
                          </a:solidFill>
                          <a:effectLst/>
                          <a:latin typeface="Century Gothic" panose="020B0502020202020204" pitchFamily="34" charset="0"/>
                        </a:rPr>
                        <a:t>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174324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[u], including [uh] and short [u]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19516532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[ü/y], including [</a:t>
                      </a:r>
                      <a:r>
                        <a:rPr lang="en-GB" sz="2000" b="0" dirty="0" err="1">
                          <a:solidFill>
                            <a:srgbClr val="002060"/>
                          </a:solidFill>
                          <a:effectLst/>
                          <a:latin typeface="Century Gothic" panose="020B0502020202020204" pitchFamily="34" charset="0"/>
                        </a:rPr>
                        <a:t>üh</a:t>
                      </a:r>
                      <a:r>
                        <a:rPr lang="en-GB" sz="2000" b="0" dirty="0">
                          <a:solidFill>
                            <a:srgbClr val="002060"/>
                          </a:solidFill>
                          <a:effectLst/>
                          <a:latin typeface="Century Gothic" panose="020B0502020202020204" pitchFamily="34" charset="0"/>
                        </a:rPr>
                        <a:t>] and short [ü/y]</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41236030"/>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[ä], including [</a:t>
                      </a:r>
                      <a:r>
                        <a:rPr lang="en-GB" sz="2000" b="0" dirty="0" err="1">
                          <a:solidFill>
                            <a:srgbClr val="002060"/>
                          </a:solidFill>
                          <a:effectLst/>
                          <a:latin typeface="Century Gothic" panose="020B0502020202020204" pitchFamily="34" charset="0"/>
                        </a:rPr>
                        <a:t>äh</a:t>
                      </a:r>
                      <a:r>
                        <a:rPr lang="en-GB" sz="2000" b="0" dirty="0">
                          <a:solidFill>
                            <a:srgbClr val="002060"/>
                          </a:solidFill>
                          <a:effectLst/>
                          <a:latin typeface="Century Gothic" panose="020B0502020202020204" pitchFamily="34" charset="0"/>
                        </a:rPr>
                        <a:t>] and short [ä]</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84251460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[ö], including [</a:t>
                      </a:r>
                      <a:r>
                        <a:rPr lang="en-GB" sz="2000" b="0" dirty="0" err="1">
                          <a:solidFill>
                            <a:srgbClr val="002060"/>
                          </a:solidFill>
                          <a:effectLst/>
                          <a:latin typeface="Century Gothic" panose="020B0502020202020204" pitchFamily="34" charset="0"/>
                        </a:rPr>
                        <a:t>öh</a:t>
                      </a:r>
                      <a:r>
                        <a:rPr lang="en-GB" sz="2000" b="0" dirty="0">
                          <a:solidFill>
                            <a:srgbClr val="002060"/>
                          </a:solidFill>
                          <a:effectLst/>
                          <a:latin typeface="Century Gothic" panose="020B0502020202020204" pitchFamily="34" charset="0"/>
                        </a:rPr>
                        <a:t>] and short[ö]</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4984492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äu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02784938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412080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sp</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42115916"/>
                  </a:ext>
                </a:extLst>
              </a:tr>
            </a:tbl>
          </a:graphicData>
        </a:graphic>
      </p:graphicFrame>
      <p:graphicFrame>
        <p:nvGraphicFramePr>
          <p:cNvPr id="6" name="Table 5">
            <a:extLst>
              <a:ext uri="{FF2B5EF4-FFF2-40B4-BE49-F238E27FC236}">
                <a16:creationId xmlns:a16="http://schemas.microsoft.com/office/drawing/2014/main" id="{BD176A30-F8A9-47C5-9E47-C07D9D37686E}"/>
              </a:ext>
            </a:extLst>
          </p:cNvPr>
          <p:cNvGraphicFramePr>
            <a:graphicFrameLocks noGrp="1"/>
          </p:cNvGraphicFramePr>
          <p:nvPr/>
        </p:nvGraphicFramePr>
        <p:xfrm>
          <a:off x="6523087" y="1233584"/>
          <a:ext cx="4677497" cy="4876800"/>
        </p:xfrm>
        <a:graphic>
          <a:graphicData uri="http://schemas.openxmlformats.org/drawingml/2006/table">
            <a:tbl>
              <a:tblPr firstRow="1" firstCol="1" bandRow="1"/>
              <a:tblGrid>
                <a:gridCol w="4677497">
                  <a:extLst>
                    <a:ext uri="{9D8B030D-6E8A-4147-A177-3AD203B41FA5}">
                      <a16:colId xmlns:a16="http://schemas.microsoft.com/office/drawing/2014/main" val="2043031765"/>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st</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76111397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00628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[ß] [ss]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453718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4374550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unstressed [-</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27328555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2324582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47426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consonantal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299798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vocalic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9138431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0783371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0711292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unvoiced [-b], [-d], [-g]</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61843705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ig</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03171037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[j]</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56080824"/>
                  </a:ext>
                </a:extLst>
              </a:tr>
              <a:tr h="240627">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tion</a:t>
                      </a:r>
                      <a:r>
                        <a:rPr lang="en-GB" sz="2000" b="0" dirty="0">
                          <a:solidFill>
                            <a:srgbClr val="002060"/>
                          </a:solidFill>
                          <a:effectLst/>
                          <a:latin typeface="Century Gothic" panose="020B0502020202020204" pitchFamily="34" charset="0"/>
                        </a:rPr>
                        <a:t>]</a:t>
                      </a:r>
                      <a:br>
                        <a:rPr lang="en-GB" sz="2000" b="0" dirty="0">
                          <a:solidFill>
                            <a:srgbClr val="002060"/>
                          </a:solidFill>
                          <a:effectLst/>
                          <a:latin typeface="Century Gothic" panose="020B0502020202020204" pitchFamily="34" charset="0"/>
                        </a:rPr>
                      </a:b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qu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246929503"/>
                  </a:ext>
                </a:extLst>
              </a:tr>
            </a:tbl>
          </a:graphicData>
        </a:graphic>
      </p:graphicFrame>
      <p:sp>
        <p:nvSpPr>
          <p:cNvPr id="7" name="TextBox 6">
            <a:extLst>
              <a:ext uri="{FF2B5EF4-FFF2-40B4-BE49-F238E27FC236}">
                <a16:creationId xmlns:a16="http://schemas.microsoft.com/office/drawing/2014/main" id="{7905DEB1-FCF8-4EC0-A59D-2E66D3A2437F}"/>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B</a:t>
            </a:r>
          </a:p>
        </p:txBody>
      </p:sp>
    </p:spTree>
    <p:extLst>
      <p:ext uri="{BB962C8B-B14F-4D97-AF65-F5344CB8AC3E}">
        <p14:creationId xmlns:p14="http://schemas.microsoft.com/office/powerpoint/2010/main" val="704632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B454F-72C5-411D-97EF-3F8BE9CF7DC5}"/>
              </a:ext>
            </a:extLst>
          </p:cNvPr>
          <p:cNvSpPr>
            <a:spLocks noGrp="1"/>
          </p:cNvSpPr>
          <p:nvPr>
            <p:ph type="title"/>
          </p:nvPr>
        </p:nvSpPr>
        <p:spPr>
          <a:xfrm>
            <a:off x="-1" y="213557"/>
            <a:ext cx="5125673" cy="647577"/>
          </a:xfrm>
        </p:spPr>
        <p:txBody>
          <a:bodyPr>
            <a:normAutofit/>
          </a:bodyPr>
          <a:lstStyle/>
          <a:p>
            <a:r>
              <a:rPr lang="en-GB" dirty="0"/>
              <a:t>Spanish GCSE phonics</a:t>
            </a:r>
          </a:p>
        </p:txBody>
      </p:sp>
      <p:graphicFrame>
        <p:nvGraphicFramePr>
          <p:cNvPr id="4" name="Table 3">
            <a:extLst>
              <a:ext uri="{FF2B5EF4-FFF2-40B4-BE49-F238E27FC236}">
                <a16:creationId xmlns:a16="http://schemas.microsoft.com/office/drawing/2014/main" id="{57DDA325-7910-4B99-9FC2-7F15679F63F7}"/>
              </a:ext>
            </a:extLst>
          </p:cNvPr>
          <p:cNvGraphicFramePr>
            <a:graphicFrameLocks noGrp="1"/>
          </p:cNvGraphicFramePr>
          <p:nvPr>
            <p:extLst>
              <p:ext uri="{D42A27DB-BD31-4B8C-83A1-F6EECF244321}">
                <p14:modId xmlns:p14="http://schemas.microsoft.com/office/powerpoint/2010/main" val="302478056"/>
              </p:ext>
            </p:extLst>
          </p:nvPr>
        </p:nvGraphicFramePr>
        <p:xfrm>
          <a:off x="546432" y="981413"/>
          <a:ext cx="4372322" cy="5124645"/>
        </p:xfrm>
        <a:graphic>
          <a:graphicData uri="http://schemas.openxmlformats.org/drawingml/2006/table">
            <a:tbl>
              <a:tblPr firstRow="1" firstCol="1" bandRow="1"/>
              <a:tblGrid>
                <a:gridCol w="4372322">
                  <a:extLst>
                    <a:ext uri="{9D8B030D-6E8A-4147-A177-3AD203B41FA5}">
                      <a16:colId xmlns:a16="http://schemas.microsoft.com/office/drawing/2014/main" val="1282442803"/>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9776588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57851541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3591168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1327476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1561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ll</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315724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ch</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574709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[ca]</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52878942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98084370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27432798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 + vowel</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4788013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1723403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712860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[z]</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8334829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[que]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94095654"/>
                  </a:ext>
                </a:extLst>
              </a:tr>
            </a:tbl>
          </a:graphicData>
        </a:graphic>
      </p:graphicFrame>
      <p:graphicFrame>
        <p:nvGraphicFramePr>
          <p:cNvPr id="5" name="Table 4">
            <a:extLst>
              <a:ext uri="{FF2B5EF4-FFF2-40B4-BE49-F238E27FC236}">
                <a16:creationId xmlns:a16="http://schemas.microsoft.com/office/drawing/2014/main" id="{DE8A042A-83B1-40DD-8477-1FA85571709A}"/>
              </a:ext>
            </a:extLst>
          </p:cNvPr>
          <p:cNvGraphicFramePr>
            <a:graphicFrameLocks noGrp="1"/>
          </p:cNvGraphicFramePr>
          <p:nvPr>
            <p:extLst>
              <p:ext uri="{D42A27DB-BD31-4B8C-83A1-F6EECF244321}">
                <p14:modId xmlns:p14="http://schemas.microsoft.com/office/powerpoint/2010/main" val="638072597"/>
              </p:ext>
            </p:extLst>
          </p:nvPr>
        </p:nvGraphicFramePr>
        <p:xfrm>
          <a:off x="5778176" y="666170"/>
          <a:ext cx="5049644" cy="4783002"/>
        </p:xfrm>
        <a:graphic>
          <a:graphicData uri="http://schemas.openxmlformats.org/drawingml/2006/table">
            <a:tbl>
              <a:tblPr firstRow="1" firstCol="1" bandRow="1"/>
              <a:tblGrid>
                <a:gridCol w="5049644">
                  <a:extLst>
                    <a:ext uri="{9D8B030D-6E8A-4147-A177-3AD203B41FA5}">
                      <a16:colId xmlns:a16="http://schemas.microsoft.com/office/drawing/2014/main" val="3123906417"/>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41227730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ga</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149552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[go]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47416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921091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754354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6894846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ea typeface="+mn-ea"/>
                          <a:cs typeface="+mn-cs"/>
                        </a:rPr>
                        <a:t>[</a:t>
                      </a:r>
                      <a:r>
                        <a:rPr lang="en-GB" sz="2000" b="0" kern="1200" dirty="0" err="1">
                          <a:solidFill>
                            <a:srgbClr val="002060"/>
                          </a:solidFill>
                          <a:effectLst/>
                          <a:latin typeface="Century Gothic" panose="020B0502020202020204" pitchFamily="34" charset="0"/>
                        </a:rPr>
                        <a:t>gue</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5336814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8064429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[j]</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179965642"/>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[ñ]</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94625379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[v]</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452950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[-r-] [-r]</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66531828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rr</a:t>
                      </a:r>
                      <a:r>
                        <a:rPr lang="en-GB" sz="2000" b="0" kern="1200" dirty="0">
                          <a:solidFill>
                            <a:srgbClr val="002060"/>
                          </a:solidFill>
                          <a:effectLst/>
                          <a:latin typeface="Century Gothic" panose="020B0502020202020204" pitchFamily="34" charset="0"/>
                        </a:rPr>
                        <a:t>] </a:t>
                      </a:r>
                      <a:r>
                        <a:rPr lang="en-GB" sz="2000" b="0" i="0" u="none" strike="noStrike" kern="1200" baseline="0" dirty="0">
                          <a:solidFill>
                            <a:srgbClr val="002060"/>
                          </a:solidFill>
                          <a:latin typeface="+mn-lt"/>
                          <a:ea typeface="+mn-ea"/>
                          <a:cs typeface="+mn-cs"/>
                        </a:rPr>
                        <a:t>[r-] [-r-]*  </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4489799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silent h</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045671595"/>
                  </a:ext>
                </a:extLst>
              </a:tr>
            </a:tbl>
          </a:graphicData>
        </a:graphic>
      </p:graphicFrame>
      <p:sp>
        <p:nvSpPr>
          <p:cNvPr id="6" name="TextBox 5">
            <a:extLst>
              <a:ext uri="{FF2B5EF4-FFF2-40B4-BE49-F238E27FC236}">
                <a16:creationId xmlns:a16="http://schemas.microsoft.com/office/drawing/2014/main" id="{84145C30-8C3F-4606-84F3-706FA95645B9}"/>
              </a:ext>
            </a:extLst>
          </p:cNvPr>
          <p:cNvSpPr txBox="1"/>
          <p:nvPr/>
        </p:nvSpPr>
        <p:spPr>
          <a:xfrm>
            <a:off x="8456471" y="75680"/>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C</a:t>
            </a:r>
          </a:p>
        </p:txBody>
      </p:sp>
      <p:sp>
        <p:nvSpPr>
          <p:cNvPr id="7" name="TextBox 6">
            <a:extLst>
              <a:ext uri="{FF2B5EF4-FFF2-40B4-BE49-F238E27FC236}">
                <a16:creationId xmlns:a16="http://schemas.microsoft.com/office/drawing/2014/main" id="{C6A2042E-026B-487A-A142-405975039223}"/>
              </a:ext>
            </a:extLst>
          </p:cNvPr>
          <p:cNvSpPr txBox="1"/>
          <p:nvPr/>
        </p:nvSpPr>
        <p:spPr>
          <a:xfrm>
            <a:off x="5778177" y="5459727"/>
            <a:ext cx="5049644" cy="646331"/>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 word initial [r-] and [-r-] following consonants n, l or s is the same SSC as [</a:t>
            </a:r>
            <a:r>
              <a:rPr kumimoji="0" lang="en-GB" sz="1800" b="0" i="0" u="none" strike="noStrike" kern="0" cap="none" spc="0" normalizeH="0" baseline="0" noProof="0" dirty="0" err="1">
                <a:ln>
                  <a:noFill/>
                </a:ln>
                <a:solidFill>
                  <a:srgbClr val="002060"/>
                </a:solidFill>
                <a:effectLst/>
                <a:uLnTx/>
                <a:uFillTx/>
              </a:rPr>
              <a:t>rr</a:t>
            </a:r>
            <a:r>
              <a:rPr kumimoji="0" lang="en-GB" sz="1800" b="0" i="0" u="none" strike="noStrike" kern="0" cap="none" spc="0" normalizeH="0" baseline="0" noProof="0" dirty="0">
                <a:ln>
                  <a:noFill/>
                </a:ln>
                <a:solidFill>
                  <a:srgbClr val="002060"/>
                </a:solidFill>
                <a:effectLst/>
                <a:uLnTx/>
                <a:uFillTx/>
              </a:rPr>
              <a:t>]. </a:t>
            </a:r>
          </a:p>
        </p:txBody>
      </p:sp>
    </p:spTree>
    <p:extLst>
      <p:ext uri="{BB962C8B-B14F-4D97-AF65-F5344CB8AC3E}">
        <p14:creationId xmlns:p14="http://schemas.microsoft.com/office/powerpoint/2010/main" val="282101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Phonics</a:t>
            </a:r>
            <a:endParaRPr sz="3200" b="1" dirty="0"/>
          </a:p>
        </p:txBody>
      </p:sp>
      <p:sp>
        <p:nvSpPr>
          <p:cNvPr id="474" name="Google Shape;474;p50"/>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1F3864"/>
              </a:buClr>
              <a:buSzPts val="2800"/>
              <a:buChar char="•"/>
            </a:pPr>
            <a:r>
              <a:rPr lang="en-GB" dirty="0"/>
              <a:t>Add the sound-symbol correspondences to SOW</a:t>
            </a:r>
          </a:p>
          <a:p>
            <a:pPr marL="228600" lvl="0" indent="-228600" algn="l" rtl="0">
              <a:lnSpc>
                <a:spcPct val="150000"/>
              </a:lnSpc>
              <a:spcBef>
                <a:spcPts val="0"/>
              </a:spcBef>
              <a:spcAft>
                <a:spcPts val="0"/>
              </a:spcAft>
              <a:buClr>
                <a:srgbClr val="1F3864"/>
              </a:buClr>
              <a:buSzPts val="2800"/>
              <a:buChar char="•"/>
            </a:pPr>
            <a:r>
              <a:rPr lang="en-GB" dirty="0"/>
              <a:t>Gather ideas and resources for practising them</a:t>
            </a:r>
            <a:endParaRPr dirty="0"/>
          </a:p>
        </p:txBody>
      </p:sp>
      <p:pic>
        <p:nvPicPr>
          <p:cNvPr id="3" name="Picture 2">
            <a:extLst>
              <a:ext uri="{FF2B5EF4-FFF2-40B4-BE49-F238E27FC236}">
                <a16:creationId xmlns:a16="http://schemas.microsoft.com/office/drawing/2014/main" id="{8ADAD3B8-178A-4EB5-8A9F-19A6EE117561}"/>
              </a:ext>
            </a:extLst>
          </p:cNvPr>
          <p:cNvPicPr>
            <a:picLocks noChangeAspect="1"/>
          </p:cNvPicPr>
          <p:nvPr/>
        </p:nvPicPr>
        <p:blipFill>
          <a:blip r:embed="rId3"/>
          <a:stretch>
            <a:fillRect/>
          </a:stretch>
        </p:blipFill>
        <p:spPr>
          <a:xfrm>
            <a:off x="842728" y="3005331"/>
            <a:ext cx="10801350" cy="1743075"/>
          </a:xfrm>
          <a:prstGeom prst="rect">
            <a:avLst/>
          </a:prstGeom>
        </p:spPr>
      </p:pic>
      <p:cxnSp>
        <p:nvCxnSpPr>
          <p:cNvPr id="5" name="Straight Arrow Connector 4">
            <a:extLst>
              <a:ext uri="{FF2B5EF4-FFF2-40B4-BE49-F238E27FC236}">
                <a16:creationId xmlns:a16="http://schemas.microsoft.com/office/drawing/2014/main" id="{F01D7A65-6C3A-4858-95D8-888305966EE9}"/>
              </a:ext>
            </a:extLst>
          </p:cNvPr>
          <p:cNvCxnSpPr/>
          <p:nvPr/>
        </p:nvCxnSpPr>
        <p:spPr>
          <a:xfrm flipV="1">
            <a:off x="222114" y="4421466"/>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2EFCA0-354D-4EDA-96E6-C83CA66631E6}"/>
              </a:ext>
            </a:extLst>
          </p:cNvPr>
          <p:cNvPicPr>
            <a:picLocks noChangeAspect="1"/>
          </p:cNvPicPr>
          <p:nvPr/>
        </p:nvPicPr>
        <p:blipFill>
          <a:blip r:embed="rId4"/>
          <a:stretch>
            <a:fillRect/>
          </a:stretch>
        </p:blipFill>
        <p:spPr>
          <a:xfrm>
            <a:off x="8152229" y="2259660"/>
            <a:ext cx="3590925" cy="3495675"/>
          </a:xfrm>
          <a:prstGeom prst="rect">
            <a:avLst/>
          </a:prstGeom>
          <a:effectLst>
            <a:outerShdw blurRad="50800" dist="38100" dir="5400000" algn="t" rotWithShape="0">
              <a:prstClr val="black">
                <a:alpha val="40000"/>
              </a:prstClr>
            </a:outerShdw>
          </a:effectLst>
        </p:spPr>
      </p:pic>
      <p:cxnSp>
        <p:nvCxnSpPr>
          <p:cNvPr id="10" name="Straight Arrow Connector 9">
            <a:extLst>
              <a:ext uri="{FF2B5EF4-FFF2-40B4-BE49-F238E27FC236}">
                <a16:creationId xmlns:a16="http://schemas.microsoft.com/office/drawing/2014/main" id="{13656B08-D661-4140-A86D-55271A3B1746}"/>
              </a:ext>
            </a:extLst>
          </p:cNvPr>
          <p:cNvCxnSpPr/>
          <p:nvPr/>
        </p:nvCxnSpPr>
        <p:spPr>
          <a:xfrm flipV="1">
            <a:off x="7369621" y="5611574"/>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
        <p:nvSpPr>
          <p:cNvPr id="48" name="Rounded Rectangular Callout 5">
            <a:extLst>
              <a:ext uri="{FF2B5EF4-FFF2-40B4-BE49-F238E27FC236}">
                <a16:creationId xmlns:a16="http://schemas.microsoft.com/office/drawing/2014/main" id="{41185093-F34B-4B9C-8BE1-965F1836A81D}"/>
              </a:ext>
            </a:extLst>
          </p:cNvPr>
          <p:cNvSpPr/>
          <p:nvPr/>
        </p:nvSpPr>
        <p:spPr>
          <a:xfrm>
            <a:off x="7111467" y="578148"/>
            <a:ext cx="4443837" cy="2206118"/>
          </a:xfrm>
          <a:prstGeom prst="wedgeRoundRectCallout">
            <a:avLst>
              <a:gd name="adj1" fmla="val 28313"/>
              <a:gd name="adj2" fmla="val 7170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Students will be required to undertake dictation of short, spoken extracts (including some vocabulary from outside the vocabulary list) with credit for accurate spelling.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4">
                  <a:extLst>
                    <a:ext uri="{A12FA001-AC4F-418D-AE19-62706E023703}">
                      <ahyp:hlinkClr xmlns:ahyp="http://schemas.microsoft.com/office/drawing/2018/hyperlinkcolor" val="tx"/>
                    </a:ext>
                  </a:extLst>
                </a:hlinkClick>
              </a:rPr>
              <a:t>GCSE Subject Content, DfE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9" name="Rounded Rectangular Callout 5">
            <a:extLst>
              <a:ext uri="{FF2B5EF4-FFF2-40B4-BE49-F238E27FC236}">
                <a16:creationId xmlns:a16="http://schemas.microsoft.com/office/drawing/2014/main" id="{EB99D526-2013-4102-819C-1E0B8E7F1438}"/>
              </a:ext>
            </a:extLst>
          </p:cNvPr>
          <p:cNvSpPr/>
          <p:nvPr/>
        </p:nvSpPr>
        <p:spPr>
          <a:xfrm>
            <a:off x="16378" y="4739908"/>
            <a:ext cx="3209158" cy="1628049"/>
          </a:xfrm>
          <a:prstGeom prst="wedgeRoundRectCallout">
            <a:avLst>
              <a:gd name="adj1" fmla="val 23995"/>
              <a:gd name="adj2" fmla="val -6687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extracts will be a minimum of 20 words at Foundation and 30 words at Higher.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5">
                  <a:extLst>
                    <a:ext uri="{A12FA001-AC4F-418D-AE19-62706E023703}">
                      <ahyp:hlinkClr xmlns:ahyp="http://schemas.microsoft.com/office/drawing/2018/hyperlinkcolor" val="tx"/>
                    </a:ext>
                  </a:extLst>
                </a:hlinkClick>
              </a:rPr>
              <a:t>Ofqual guidance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5399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7631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unprepared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spTree>
    <p:extLst>
      <p:ext uri="{BB962C8B-B14F-4D97-AF65-F5344CB8AC3E}">
        <p14:creationId xmlns:p14="http://schemas.microsoft.com/office/powerpoint/2010/main" val="126054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6EC23-0E47-7145-A62B-EF35AC4905BD}"/>
              </a:ext>
            </a:extLst>
          </p:cNvPr>
          <p:cNvSpPr>
            <a:spLocks noGrp="1"/>
          </p:cNvSpPr>
          <p:nvPr>
            <p:ph type="title"/>
          </p:nvPr>
        </p:nvSpPr>
        <p:spPr>
          <a:xfrm>
            <a:off x="263858" y="258166"/>
            <a:ext cx="9170428" cy="844920"/>
          </a:xfrm>
        </p:spPr>
        <p:txBody>
          <a:bodyPr>
            <a:normAutofit/>
          </a:bodyPr>
          <a:lstStyle/>
          <a:p>
            <a:r>
              <a:rPr lang="es-GB" sz="2400" b="1" dirty="0"/>
              <a:t>Aquí tienes un mensaje de Lucía. ¡Faltan letras! Escucha y completa con las letras que no están. </a:t>
            </a:r>
          </a:p>
        </p:txBody>
      </p:sp>
      <p:sp>
        <p:nvSpPr>
          <p:cNvPr id="4" name="Rounded Rectangle 4">
            <a:extLst>
              <a:ext uri="{FF2B5EF4-FFF2-40B4-BE49-F238E27FC236}">
                <a16:creationId xmlns:a16="http://schemas.microsoft.com/office/drawing/2014/main" id="{021EDC9E-9D80-A046-8B07-FD001BAEDDFB}"/>
              </a:ext>
            </a:extLst>
          </p:cNvPr>
          <p:cNvSpPr/>
          <p:nvPr/>
        </p:nvSpPr>
        <p:spPr>
          <a:xfrm>
            <a:off x="9282023" y="258166"/>
            <a:ext cx="2646119" cy="41469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0CE64BF7-8D98-7C4D-BA89-C428CA9704B6}"/>
              </a:ext>
            </a:extLst>
          </p:cNvPr>
          <p:cNvSpPr txBox="1"/>
          <p:nvPr/>
        </p:nvSpPr>
        <p:spPr>
          <a:xfrm>
            <a:off x="263858" y="1228288"/>
            <a:ext cx="95546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El año pasado viajamos a 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Mála _ _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primer día nadamos en la Playa de la 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Mala _ _ _ ta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y después visitamos el 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Casti_ _o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 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bralfaro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Luego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 _ _ 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autobús hasta La 6)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Va _ _ ada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para hacer compras.</a:t>
            </a:r>
          </a:p>
        </p:txBody>
      </p:sp>
      <p:sp>
        <p:nvSpPr>
          <p:cNvPr id="6" name="CuadroTexto 5">
            <a:extLst>
              <a:ext uri="{FF2B5EF4-FFF2-40B4-BE49-F238E27FC236}">
                <a16:creationId xmlns:a16="http://schemas.microsoft.com/office/drawing/2014/main" id="{56EA67CC-81D5-6444-BD0C-557FC0557844}"/>
              </a:ext>
            </a:extLst>
          </p:cNvPr>
          <p:cNvSpPr txBox="1"/>
          <p:nvPr/>
        </p:nvSpPr>
        <p:spPr>
          <a:xfrm>
            <a:off x="263858" y="3600260"/>
            <a:ext cx="100833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También pasamos unos días en 7)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To_ _emolinos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el Hotel La 8)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Ba_ _a _ _ da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Disfrutamos mucho la zona de la 9)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ri _ uela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porque comimos mucho 10)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pes _ _ do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los 11)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irin _ _ _ tos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la Playa 12)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 _ _ ndi_ _o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al _ _ _ lamos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unas 14)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sombri_ _as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para evitar 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da _ 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del sol.</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026" name="Picture 2" descr="people on beach during daytime">
            <a:extLst>
              <a:ext uri="{FF2B5EF4-FFF2-40B4-BE49-F238E27FC236}">
                <a16:creationId xmlns:a16="http://schemas.microsoft.com/office/drawing/2014/main" id="{40FB822C-D68E-C14A-95F2-8EACA9E064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7439"/>
          <a:stretch/>
        </p:blipFill>
        <p:spPr bwMode="auto">
          <a:xfrm>
            <a:off x="10126017" y="1777933"/>
            <a:ext cx="1877505" cy="1815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 umbrella clip art - Clip Art Library">
            <a:extLst>
              <a:ext uri="{FF2B5EF4-FFF2-40B4-BE49-F238E27FC236}">
                <a16:creationId xmlns:a16="http://schemas.microsoft.com/office/drawing/2014/main" id="{9216DAB1-5DFE-0F47-A3E1-2608AA59D42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7602"/>
          <a:stretch/>
        </p:blipFill>
        <p:spPr bwMode="auto">
          <a:xfrm>
            <a:off x="10341867" y="4285149"/>
            <a:ext cx="1591319" cy="1986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FEF8631-26B8-0648-BDFD-C109B8E25961}"/>
              </a:ext>
            </a:extLst>
          </p:cNvPr>
          <p:cNvSpPr/>
          <p:nvPr/>
        </p:nvSpPr>
        <p:spPr>
          <a:xfrm>
            <a:off x="6206727" y="1257449"/>
            <a:ext cx="653219"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ga</a:t>
            </a:r>
          </a:p>
        </p:txBody>
      </p:sp>
      <p:sp>
        <p:nvSpPr>
          <p:cNvPr id="10" name="Rectángulo 9">
            <a:extLst>
              <a:ext uri="{FF2B5EF4-FFF2-40B4-BE49-F238E27FC236}">
                <a16:creationId xmlns:a16="http://schemas.microsoft.com/office/drawing/2014/main" id="{DB9A37C6-86D9-A745-92B2-072DE3071DDE}"/>
              </a:ext>
            </a:extLst>
          </p:cNvPr>
          <p:cNvSpPr/>
          <p:nvPr/>
        </p:nvSpPr>
        <p:spPr>
          <a:xfrm>
            <a:off x="6446778" y="1704116"/>
            <a:ext cx="859938"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gue</a:t>
            </a:r>
          </a:p>
        </p:txBody>
      </p:sp>
      <p:sp>
        <p:nvSpPr>
          <p:cNvPr id="11" name="Rectángulo 10">
            <a:extLst>
              <a:ext uri="{FF2B5EF4-FFF2-40B4-BE49-F238E27FC236}">
                <a16:creationId xmlns:a16="http://schemas.microsoft.com/office/drawing/2014/main" id="{B9F995A1-EF57-DC42-8A3B-9CE5CAB89107}"/>
              </a:ext>
            </a:extLst>
          </p:cNvPr>
          <p:cNvSpPr/>
          <p:nvPr/>
        </p:nvSpPr>
        <p:spPr>
          <a:xfrm>
            <a:off x="3678011" y="2097043"/>
            <a:ext cx="46640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12" name="Rectángulo 11">
            <a:extLst>
              <a:ext uri="{FF2B5EF4-FFF2-40B4-BE49-F238E27FC236}">
                <a16:creationId xmlns:a16="http://schemas.microsoft.com/office/drawing/2014/main" id="{3E4D1D5E-14B7-4142-80E3-1F592B8E1130}"/>
              </a:ext>
            </a:extLst>
          </p:cNvPr>
          <p:cNvSpPr/>
          <p:nvPr/>
        </p:nvSpPr>
        <p:spPr>
          <a:xfrm>
            <a:off x="5371257" y="2124465"/>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3" name="Rectángulo 12">
            <a:extLst>
              <a:ext uri="{FF2B5EF4-FFF2-40B4-BE49-F238E27FC236}">
                <a16:creationId xmlns:a16="http://schemas.microsoft.com/office/drawing/2014/main" id="{A0CE9F17-B087-984C-99F5-C4F8DB0667BC}"/>
              </a:ext>
            </a:extLst>
          </p:cNvPr>
          <p:cNvSpPr/>
          <p:nvPr/>
        </p:nvSpPr>
        <p:spPr>
          <a:xfrm>
            <a:off x="1323527" y="2551457"/>
            <a:ext cx="56384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4" name="Rectángulo 13">
            <a:extLst>
              <a:ext uri="{FF2B5EF4-FFF2-40B4-BE49-F238E27FC236}">
                <a16:creationId xmlns:a16="http://schemas.microsoft.com/office/drawing/2014/main" id="{EE8D6761-4E21-7145-93C0-C2623F7E1D5C}"/>
              </a:ext>
            </a:extLst>
          </p:cNvPr>
          <p:cNvSpPr/>
          <p:nvPr/>
        </p:nvSpPr>
        <p:spPr>
          <a:xfrm>
            <a:off x="7106278" y="2524951"/>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a:t>
            </a:r>
          </a:p>
        </p:txBody>
      </p:sp>
      <p:sp>
        <p:nvSpPr>
          <p:cNvPr id="15" name="Rectángulo 14">
            <a:extLst>
              <a:ext uri="{FF2B5EF4-FFF2-40B4-BE49-F238E27FC236}">
                <a16:creationId xmlns:a16="http://schemas.microsoft.com/office/drawing/2014/main" id="{C180D7B4-A2A5-4141-9F0B-86A831D52C78}"/>
              </a:ext>
            </a:extLst>
          </p:cNvPr>
          <p:cNvSpPr/>
          <p:nvPr/>
        </p:nvSpPr>
        <p:spPr>
          <a:xfrm>
            <a:off x="6658519" y="3622293"/>
            <a:ext cx="47253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6" name="Rectángulo 15">
            <a:extLst>
              <a:ext uri="{FF2B5EF4-FFF2-40B4-BE49-F238E27FC236}">
                <a16:creationId xmlns:a16="http://schemas.microsoft.com/office/drawing/2014/main" id="{EBE6F068-6AD6-B347-A867-2DA190CCFB13}"/>
              </a:ext>
            </a:extLst>
          </p:cNvPr>
          <p:cNvSpPr/>
          <p:nvPr/>
        </p:nvSpPr>
        <p:spPr>
          <a:xfrm>
            <a:off x="2712253" y="4057942"/>
            <a:ext cx="47453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7" name="Rectángulo 16">
            <a:extLst>
              <a:ext uri="{FF2B5EF4-FFF2-40B4-BE49-F238E27FC236}">
                <a16:creationId xmlns:a16="http://schemas.microsoft.com/office/drawing/2014/main" id="{ED5C0444-431F-6D4F-951D-212149CCD0C2}"/>
              </a:ext>
            </a:extLst>
          </p:cNvPr>
          <p:cNvSpPr/>
          <p:nvPr/>
        </p:nvSpPr>
        <p:spPr>
          <a:xfrm>
            <a:off x="3394069" y="4057942"/>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cu</a:t>
            </a:r>
          </a:p>
        </p:txBody>
      </p:sp>
      <p:sp>
        <p:nvSpPr>
          <p:cNvPr id="18" name="Rectángulo 17">
            <a:extLst>
              <a:ext uri="{FF2B5EF4-FFF2-40B4-BE49-F238E27FC236}">
                <a16:creationId xmlns:a16="http://schemas.microsoft.com/office/drawing/2014/main" id="{0A68FF0A-5E62-9947-9224-23372CE034C4}"/>
              </a:ext>
            </a:extLst>
          </p:cNvPr>
          <p:cNvSpPr/>
          <p:nvPr/>
        </p:nvSpPr>
        <p:spPr>
          <a:xfrm>
            <a:off x="1054473" y="4484674"/>
            <a:ext cx="69870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19" name="Rectángulo 18">
            <a:extLst>
              <a:ext uri="{FF2B5EF4-FFF2-40B4-BE49-F238E27FC236}">
                <a16:creationId xmlns:a16="http://schemas.microsoft.com/office/drawing/2014/main" id="{3818D8EA-4F14-6D42-B019-2BAEF6A1826A}"/>
              </a:ext>
            </a:extLst>
          </p:cNvPr>
          <p:cNvSpPr/>
          <p:nvPr/>
        </p:nvSpPr>
        <p:spPr>
          <a:xfrm>
            <a:off x="2021782" y="4484674"/>
            <a:ext cx="27592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h</a:t>
            </a:r>
          </a:p>
        </p:txBody>
      </p:sp>
      <p:sp>
        <p:nvSpPr>
          <p:cNvPr id="20" name="Rectángulo 19">
            <a:extLst>
              <a:ext uri="{FF2B5EF4-FFF2-40B4-BE49-F238E27FC236}">
                <a16:creationId xmlns:a16="http://schemas.microsoft.com/office/drawing/2014/main" id="{781F420A-CBEE-9A40-A008-D9780E66BED2}"/>
              </a:ext>
            </a:extLst>
          </p:cNvPr>
          <p:cNvSpPr/>
          <p:nvPr/>
        </p:nvSpPr>
        <p:spPr>
          <a:xfrm>
            <a:off x="8792426" y="4484674"/>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21" name="Rectángulo 20">
            <a:extLst>
              <a:ext uri="{FF2B5EF4-FFF2-40B4-BE49-F238E27FC236}">
                <a16:creationId xmlns:a16="http://schemas.microsoft.com/office/drawing/2014/main" id="{B857F80A-1863-E44C-818E-CB2C01541664}"/>
              </a:ext>
            </a:extLst>
          </p:cNvPr>
          <p:cNvSpPr/>
          <p:nvPr/>
        </p:nvSpPr>
        <p:spPr>
          <a:xfrm>
            <a:off x="1949601" y="4926357"/>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ch</a:t>
            </a:r>
          </a:p>
        </p:txBody>
      </p:sp>
      <p:sp>
        <p:nvSpPr>
          <p:cNvPr id="22" name="Rectángulo 21">
            <a:extLst>
              <a:ext uri="{FF2B5EF4-FFF2-40B4-BE49-F238E27FC236}">
                <a16:creationId xmlns:a16="http://schemas.microsoft.com/office/drawing/2014/main" id="{64926B42-CA19-5647-B4DA-287521037424}"/>
              </a:ext>
            </a:extLst>
          </p:cNvPr>
          <p:cNvSpPr/>
          <p:nvPr/>
        </p:nvSpPr>
        <p:spPr>
          <a:xfrm>
            <a:off x="3186789" y="4926357"/>
            <a:ext cx="7962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gui</a:t>
            </a:r>
          </a:p>
        </p:txBody>
      </p:sp>
      <p:sp>
        <p:nvSpPr>
          <p:cNvPr id="23" name="Rectángulo 22">
            <a:extLst>
              <a:ext uri="{FF2B5EF4-FFF2-40B4-BE49-F238E27FC236}">
                <a16:creationId xmlns:a16="http://schemas.microsoft.com/office/drawing/2014/main" id="{25DC6B98-608A-B643-AF54-41029303E31A}"/>
              </a:ext>
            </a:extLst>
          </p:cNvPr>
          <p:cNvSpPr/>
          <p:nvPr/>
        </p:nvSpPr>
        <p:spPr>
          <a:xfrm>
            <a:off x="7862486" y="4939088"/>
            <a:ext cx="51539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jo</a:t>
            </a:r>
          </a:p>
        </p:txBody>
      </p:sp>
      <p:sp>
        <p:nvSpPr>
          <p:cNvPr id="24" name="Rectángulo 23">
            <a:extLst>
              <a:ext uri="{FF2B5EF4-FFF2-40B4-BE49-F238E27FC236}">
                <a16:creationId xmlns:a16="http://schemas.microsoft.com/office/drawing/2014/main" id="{356ED187-0F13-D84F-9388-0AAE84387753}"/>
              </a:ext>
            </a:extLst>
          </p:cNvPr>
          <p:cNvSpPr/>
          <p:nvPr/>
        </p:nvSpPr>
        <p:spPr>
          <a:xfrm>
            <a:off x="8966200" y="4939088"/>
            <a:ext cx="4646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5" name="Rectángulo 24">
            <a:extLst>
              <a:ext uri="{FF2B5EF4-FFF2-40B4-BE49-F238E27FC236}">
                <a16:creationId xmlns:a16="http://schemas.microsoft.com/office/drawing/2014/main" id="{B23D5922-41F9-E644-BF12-419A8B83DB1E}"/>
              </a:ext>
            </a:extLst>
          </p:cNvPr>
          <p:cNvSpPr/>
          <p:nvPr/>
        </p:nvSpPr>
        <p:spPr>
          <a:xfrm>
            <a:off x="1341334" y="5343631"/>
            <a:ext cx="80874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qui</a:t>
            </a:r>
          </a:p>
        </p:txBody>
      </p:sp>
      <p:sp>
        <p:nvSpPr>
          <p:cNvPr id="26" name="Rectángulo 25">
            <a:extLst>
              <a:ext uri="{FF2B5EF4-FFF2-40B4-BE49-F238E27FC236}">
                <a16:creationId xmlns:a16="http://schemas.microsoft.com/office/drawing/2014/main" id="{DB43F5A8-299B-CA4B-BDE0-868D1109B686}"/>
              </a:ext>
            </a:extLst>
          </p:cNvPr>
          <p:cNvSpPr/>
          <p:nvPr/>
        </p:nvSpPr>
        <p:spPr>
          <a:xfrm>
            <a:off x="6071847" y="5343631"/>
            <a:ext cx="44937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7" name="Rectángulo 26">
            <a:extLst>
              <a:ext uri="{FF2B5EF4-FFF2-40B4-BE49-F238E27FC236}">
                <a16:creationId xmlns:a16="http://schemas.microsoft.com/office/drawing/2014/main" id="{04A589F6-14C1-2643-9B99-8DB6B2705414}"/>
              </a:ext>
            </a:extLst>
          </p:cNvPr>
          <p:cNvSpPr/>
          <p:nvPr/>
        </p:nvSpPr>
        <p:spPr>
          <a:xfrm>
            <a:off x="1457370" y="5760905"/>
            <a:ext cx="34935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ñ</a:t>
            </a:r>
          </a:p>
        </p:txBody>
      </p:sp>
      <p:sp>
        <p:nvSpPr>
          <p:cNvPr id="28" name="Llamada rectangular redondeada 27">
            <a:extLst>
              <a:ext uri="{FF2B5EF4-FFF2-40B4-BE49-F238E27FC236}">
                <a16:creationId xmlns:a16="http://schemas.microsoft.com/office/drawing/2014/main" id="{9FF11858-EE74-204B-8BA2-1CB752BB2AF4}"/>
              </a:ext>
            </a:extLst>
          </p:cNvPr>
          <p:cNvSpPr/>
          <p:nvPr/>
        </p:nvSpPr>
        <p:spPr>
          <a:xfrm>
            <a:off x="9721498" y="1484656"/>
            <a:ext cx="2416298" cy="2246769"/>
          </a:xfrm>
          <a:prstGeom prst="wedgeRoundRectCallout">
            <a:avLst>
              <a:gd name="adj1" fmla="val -67712"/>
              <a:gd name="adj2" fmla="val 3472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*pescado =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*chiringuito = beach 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*alquilar = to 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*sombrilla = beach umbrella</a:t>
            </a:r>
          </a:p>
        </p:txBody>
      </p:sp>
      <p:pic>
        <p:nvPicPr>
          <p:cNvPr id="5" name="Tarea de Phonics.wav" descr="Tarea de Phonics.wav">
            <a:hlinkClick r:id="" action="ppaction://media"/>
            <a:extLst>
              <a:ext uri="{FF2B5EF4-FFF2-40B4-BE49-F238E27FC236}">
                <a16:creationId xmlns:a16="http://schemas.microsoft.com/office/drawing/2014/main" id="{45CAC218-EAE7-0D47-99F1-325DE20EA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8370" y="774986"/>
            <a:ext cx="812800" cy="812800"/>
          </a:xfrm>
          <a:prstGeom prst="rect">
            <a:avLst/>
          </a:prstGeom>
        </p:spPr>
      </p:pic>
    </p:spTree>
    <p:extLst>
      <p:ext uri="{BB962C8B-B14F-4D97-AF65-F5344CB8AC3E}">
        <p14:creationId xmlns:p14="http://schemas.microsoft.com/office/powerpoint/2010/main" val="4211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5"/>
                </p:tgtEl>
              </p:cMediaNode>
            </p:audio>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40733-D830-4A02-A284-29762BC70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301" y="57822"/>
            <a:ext cx="9522983" cy="6348655"/>
          </a:xfrm>
          <a:prstGeom prst="rect">
            <a:avLst/>
          </a:prstGeom>
        </p:spPr>
      </p:pic>
      <p:sp>
        <p:nvSpPr>
          <p:cNvPr id="5" name="Title 1">
            <a:extLst>
              <a:ext uri="{FF2B5EF4-FFF2-40B4-BE49-F238E27FC236}">
                <a16:creationId xmlns:a16="http://schemas.microsoft.com/office/drawing/2014/main" id="{38621378-37F1-4E64-B80E-5C580FE4945A}"/>
              </a:ext>
            </a:extLst>
          </p:cNvPr>
          <p:cNvSpPr txBox="1">
            <a:spLocks/>
          </p:cNvSpPr>
          <p:nvPr/>
        </p:nvSpPr>
        <p:spPr>
          <a:xfrm rot="20950082">
            <a:off x="4323676" y="2626700"/>
            <a:ext cx="4336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Sounds of the </a:t>
            </a:r>
            <a:b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b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language</a:t>
            </a:r>
            <a:endPar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Rectangle 5">
            <a:extLst>
              <a:ext uri="{FF2B5EF4-FFF2-40B4-BE49-F238E27FC236}">
                <a16:creationId xmlns:a16="http://schemas.microsoft.com/office/drawing/2014/main" id="{E247BFD7-00BD-46A7-B4F5-77091E291F5F}"/>
              </a:ext>
            </a:extLst>
          </p:cNvPr>
          <p:cNvSpPr/>
          <p:nvPr/>
        </p:nvSpPr>
        <p:spPr>
          <a:xfrm>
            <a:off x="5044103" y="547938"/>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phonics</a:t>
            </a:r>
          </a:p>
        </p:txBody>
      </p:sp>
      <p:sp>
        <p:nvSpPr>
          <p:cNvPr id="7" name="Rectangle 6">
            <a:extLst>
              <a:ext uri="{FF2B5EF4-FFF2-40B4-BE49-F238E27FC236}">
                <a16:creationId xmlns:a16="http://schemas.microsoft.com/office/drawing/2014/main" id="{11130BE9-1DCE-4B03-88F5-8D3A10A09E7E}"/>
              </a:ext>
            </a:extLst>
          </p:cNvPr>
          <p:cNvSpPr/>
          <p:nvPr/>
        </p:nvSpPr>
        <p:spPr>
          <a:xfrm>
            <a:off x="8154856" y="935213"/>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stress</a:t>
            </a:r>
          </a:p>
        </p:txBody>
      </p:sp>
      <p:sp>
        <p:nvSpPr>
          <p:cNvPr id="8" name="Rectangle 7">
            <a:extLst>
              <a:ext uri="{FF2B5EF4-FFF2-40B4-BE49-F238E27FC236}">
                <a16:creationId xmlns:a16="http://schemas.microsoft.com/office/drawing/2014/main" id="{EAA791FE-2D76-4B66-A3EA-0F42B6BC7B35}"/>
              </a:ext>
            </a:extLst>
          </p:cNvPr>
          <p:cNvSpPr/>
          <p:nvPr/>
        </p:nvSpPr>
        <p:spPr>
          <a:xfrm>
            <a:off x="8085828" y="4106486"/>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syllables</a:t>
            </a:r>
          </a:p>
        </p:txBody>
      </p:sp>
      <p:sp>
        <p:nvSpPr>
          <p:cNvPr id="9" name="Rectangle 8">
            <a:extLst>
              <a:ext uri="{FF2B5EF4-FFF2-40B4-BE49-F238E27FC236}">
                <a16:creationId xmlns:a16="http://schemas.microsoft.com/office/drawing/2014/main" id="{C561AFFA-169A-4F98-8BC9-F82840B25115}"/>
              </a:ext>
            </a:extLst>
          </p:cNvPr>
          <p:cNvSpPr/>
          <p:nvPr/>
        </p:nvSpPr>
        <p:spPr>
          <a:xfrm>
            <a:off x="5238525" y="520779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liaison</a:t>
            </a:r>
          </a:p>
        </p:txBody>
      </p:sp>
      <p:sp>
        <p:nvSpPr>
          <p:cNvPr id="10" name="Rectangle 9">
            <a:extLst>
              <a:ext uri="{FF2B5EF4-FFF2-40B4-BE49-F238E27FC236}">
                <a16:creationId xmlns:a16="http://schemas.microsoft.com/office/drawing/2014/main" id="{2D71F741-59B5-4D78-870D-DD8447F2134C}"/>
              </a:ext>
            </a:extLst>
          </p:cNvPr>
          <p:cNvSpPr/>
          <p:nvPr/>
        </p:nvSpPr>
        <p:spPr>
          <a:xfrm>
            <a:off x="2282973" y="443324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rhythm</a:t>
            </a:r>
          </a:p>
        </p:txBody>
      </p:sp>
      <p:sp>
        <p:nvSpPr>
          <p:cNvPr id="11" name="Rectangle 10">
            <a:extLst>
              <a:ext uri="{FF2B5EF4-FFF2-40B4-BE49-F238E27FC236}">
                <a16:creationId xmlns:a16="http://schemas.microsoft.com/office/drawing/2014/main" id="{95F13470-9D04-4B74-A705-A59D90189DD0}"/>
              </a:ext>
            </a:extLst>
          </p:cNvPr>
          <p:cNvSpPr/>
          <p:nvPr/>
        </p:nvSpPr>
        <p:spPr>
          <a:xfrm>
            <a:off x="1966860" y="2133251"/>
            <a:ext cx="2923603"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pronunciation</a:t>
            </a:r>
          </a:p>
        </p:txBody>
      </p:sp>
    </p:spTree>
    <p:extLst>
      <p:ext uri="{BB962C8B-B14F-4D97-AF65-F5344CB8AC3E}">
        <p14:creationId xmlns:p14="http://schemas.microsoft.com/office/powerpoint/2010/main" val="391958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AFF5-E91E-41DD-9215-70BEB8E88213}"/>
              </a:ext>
            </a:extLst>
          </p:cNvPr>
          <p:cNvSpPr txBox="1">
            <a:spLocks/>
          </p:cNvSpPr>
          <p:nvPr/>
        </p:nvSpPr>
        <p:spPr>
          <a:xfrm>
            <a:off x="544944" y="-341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German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B6DF6EA2-DB45-429C-91B8-15DDB4B52722}"/>
              </a:ext>
            </a:extLst>
          </p:cNvPr>
          <p:cNvGraphicFramePr>
            <a:graphicFrameLocks noGrp="1"/>
          </p:cNvGraphicFramePr>
          <p:nvPr>
            <p:extLst>
              <p:ext uri="{D42A27DB-BD31-4B8C-83A1-F6EECF244321}">
                <p14:modId xmlns:p14="http://schemas.microsoft.com/office/powerpoint/2010/main" val="1348948991"/>
              </p:ext>
            </p:extLst>
          </p:nvPr>
        </p:nvGraphicFramePr>
        <p:xfrm>
          <a:off x="544944" y="662781"/>
          <a:ext cx="11222181" cy="5599512"/>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33351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long and short 'a'). </a:t>
                      </a:r>
                    </a:p>
                    <a:p>
                      <a:endParaRPr lang="en-GB" b="0"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1854506"/>
                  </a:ext>
                </a:extLst>
              </a:tr>
              <a:tr h="33351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EI/IE, V/W. In addition, difference in the sound depending on position with the word is explored (e.g., d-vs -d, g-, -g-, -g).  In some weeks, several SSC are revisited. Four new SSC are introduced: [</a:t>
                      </a:r>
                      <a:r>
                        <a:rPr lang="en-GB" dirty="0" err="1">
                          <a:solidFill>
                            <a:srgbClr val="002060"/>
                          </a:solidFill>
                        </a:rPr>
                        <a:t>ai</a:t>
                      </a:r>
                      <a:r>
                        <a:rPr lang="en-GB" dirty="0">
                          <a:solidFill>
                            <a:srgbClr val="002060"/>
                          </a:solidFill>
                        </a:rPr>
                        <a:t>], [-</a:t>
                      </a:r>
                      <a:r>
                        <a:rPr lang="en-GB" dirty="0" err="1">
                          <a:solidFill>
                            <a:srgbClr val="002060"/>
                          </a:solidFill>
                        </a:rPr>
                        <a:t>tion</a:t>
                      </a:r>
                      <a:r>
                        <a:rPr lang="en-GB" dirty="0">
                          <a:solidFill>
                            <a:srgbClr val="002060"/>
                          </a:solidFill>
                        </a:rPr>
                        <a:t>], [-</a:t>
                      </a:r>
                      <a:r>
                        <a:rPr lang="en-GB" dirty="0" err="1">
                          <a:solidFill>
                            <a:srgbClr val="002060"/>
                          </a:solidFill>
                        </a:rPr>
                        <a:t>ung</a:t>
                      </a:r>
                      <a:r>
                        <a:rPr lang="en-GB" dirty="0">
                          <a:solidFill>
                            <a:srgbClr val="002060"/>
                          </a:solidFill>
                        </a:rPr>
                        <a:t>] and [y].</a:t>
                      </a:r>
                    </a:p>
                    <a:p>
                      <a:r>
                        <a:rPr lang="en-GB" b="0" dirty="0">
                          <a:solidFill>
                            <a:srgbClr val="002060"/>
                          </a:solidFill>
                        </a:rPr>
                        <a:t>Fluency-related activities begin to be practised.</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99498818"/>
                  </a:ext>
                </a:extLst>
              </a:tr>
              <a:tr h="212479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EI/IE, V/W. In addition, difference in the sound depending on position with the word is practised again (e.g., d-vs. -d, g-, -g-, -g).  </a:t>
                      </a:r>
                    </a:p>
                    <a:p>
                      <a:r>
                        <a:rPr lang="en-GB" sz="1800" dirty="0">
                          <a:solidFill>
                            <a:srgbClr val="002060"/>
                          </a:solidFill>
                        </a:rPr>
                        <a:t>All SSC are revisited.  </a:t>
                      </a:r>
                    </a:p>
                    <a:p>
                      <a:r>
                        <a:rPr lang="en-GB" sz="1800" baseline="0" dirty="0">
                          <a:solidFill>
                            <a:srgbClr val="002060"/>
                          </a:solidFill>
                        </a:rPr>
                        <a:t>A</a:t>
                      </a:r>
                      <a:r>
                        <a:rPr lang="en-GB" sz="1800" dirty="0">
                          <a:solidFill>
                            <a:srgbClr val="002060"/>
                          </a:solidFill>
                        </a:rPr>
                        <a:t>ttention is given to particular aspects of word and sentence stress. </a:t>
                      </a:r>
                    </a:p>
                    <a:p>
                      <a:r>
                        <a:rPr lang="en-GB" sz="1800" dirty="0">
                          <a:solidFill>
                            <a:srgbClr val="002060"/>
                          </a:solidFill>
                        </a:rPr>
                        <a:t>Several weeks practise fluency-related activities.</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99906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fek</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 Re</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jekt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gibt es ein opti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Syst</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Prin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zip</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klar und das Kon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einfach. Jede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ihre Funkti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den Text,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die Mu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so weiter. Die Kommunikati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Akzep</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tanz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Gruppe sind ein internatio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Erfolgsre</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496" y="208880"/>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2282045" y="208880"/>
            <a:ext cx="632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97068" y="1300880"/>
            <a:ext cx="5807523" cy="4524315"/>
          </a:xfrm>
          <a:prstGeom prst="rect">
            <a:avLst/>
          </a:prstGeom>
          <a:solidFill>
            <a:srgbClr val="EBEFF7"/>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perfekte Rezept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sp>
        <p:nvSpPr>
          <p:cNvPr id="21" name="Speech Bubble: Rectangle with Corners Rounded 20">
            <a:extLst>
              <a:ext uri="{FF2B5EF4-FFF2-40B4-BE49-F238E27FC236}">
                <a16:creationId xmlns:a16="http://schemas.microsoft.com/office/drawing/2014/main" id="{CE7CC42B-6785-4D1A-A29B-6A2A081FED73}"/>
              </a:ext>
            </a:extLst>
          </p:cNvPr>
          <p:cNvSpPr/>
          <p:nvPr/>
        </p:nvSpPr>
        <p:spPr>
          <a:xfrm>
            <a:off x="6383634" y="1332884"/>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Erfolg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success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278" y="2196468"/>
            <a:ext cx="4079345" cy="2719564"/>
          </a:xfrm>
          <a:prstGeom prst="rect">
            <a:avLst/>
          </a:prstGeom>
        </p:spPr>
      </p:pic>
    </p:spTree>
    <p:extLst>
      <p:ext uri="{BB962C8B-B14F-4D97-AF65-F5344CB8AC3E}">
        <p14:creationId xmlns:p14="http://schemas.microsoft.com/office/powerpoint/2010/main" val="7055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1683-59EA-4AE0-A4D2-1A7479776415}"/>
              </a:ext>
            </a:extLst>
          </p:cNvPr>
          <p:cNvSpPr txBox="1">
            <a:spLocks/>
          </p:cNvSpPr>
          <p:nvPr/>
        </p:nvSpPr>
        <p:spPr>
          <a:xfrm>
            <a:off x="544944" y="-277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Spanish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352B72CE-8343-4577-9C98-6D6FA3E4478B}"/>
              </a:ext>
            </a:extLst>
          </p:cNvPr>
          <p:cNvGraphicFramePr>
            <a:graphicFrameLocks noGrp="1"/>
          </p:cNvGraphicFramePr>
          <p:nvPr>
            <p:extLst>
              <p:ext uri="{D42A27DB-BD31-4B8C-83A1-F6EECF244321}">
                <p14:modId xmlns:p14="http://schemas.microsoft.com/office/powerpoint/2010/main" val="2076722942"/>
              </p:ext>
            </p:extLst>
          </p:nvPr>
        </p:nvGraphicFramePr>
        <p:xfrm>
          <a:off x="544944" y="810563"/>
          <a:ext cx="11222181" cy="5486400"/>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1564902">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'ca, co, cu'; '</a:t>
                      </a:r>
                      <a:r>
                        <a:rPr lang="en-GB" b="0" dirty="0" err="1">
                          <a:solidFill>
                            <a:srgbClr val="002060"/>
                          </a:solidFill>
                        </a:rPr>
                        <a:t>ce</a:t>
                      </a:r>
                      <a:r>
                        <a:rPr lang="en-GB" b="0" dirty="0">
                          <a:solidFill>
                            <a:srgbClr val="002060"/>
                          </a:solidFill>
                        </a:rPr>
                        <a:t>, ci'; 'll &amp; l'). </a:t>
                      </a:r>
                    </a:p>
                    <a:p>
                      <a:endParaRPr lang="en-GB" b="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1854506"/>
                  </a:ext>
                </a:extLst>
              </a:tr>
              <a:tr h="156490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R/RR.</a:t>
                      </a:r>
                    </a:p>
                    <a:p>
                      <a:r>
                        <a:rPr lang="en-GB" dirty="0">
                          <a:solidFill>
                            <a:srgbClr val="002060"/>
                          </a:solidFill>
                        </a:rPr>
                        <a:t>In some weeks, several SSC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Additional</a:t>
                      </a:r>
                      <a:r>
                        <a:rPr lang="en-GB" baseline="0" dirty="0">
                          <a:solidFill>
                            <a:srgbClr val="002060"/>
                          </a:solidFill>
                        </a:rPr>
                        <a:t> sounds of the language are introduced and practised such as </a:t>
                      </a:r>
                      <a:r>
                        <a:rPr lang="en-GB" b="0" dirty="0">
                          <a:solidFill>
                            <a:srgbClr val="002060"/>
                          </a:solidFill>
                        </a:rPr>
                        <a:t>stress patterns and the related rules for spelling.</a:t>
                      </a: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99498818"/>
                  </a:ext>
                </a:extLst>
              </a:tr>
              <a:tr h="1730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R/RR, L/LL. </a:t>
                      </a:r>
                    </a:p>
                    <a:p>
                      <a:r>
                        <a:rPr lang="en-GB" sz="1800" dirty="0">
                          <a:solidFill>
                            <a:srgbClr val="002060"/>
                          </a:solidFill>
                        </a:rPr>
                        <a:t>In most weeks, several SSC are revisited. </a:t>
                      </a:r>
                      <a:br>
                        <a:rPr lang="en-GB" sz="1800" dirty="0">
                          <a:solidFill>
                            <a:srgbClr val="002060"/>
                          </a:solidFill>
                        </a:rPr>
                      </a:br>
                      <a:r>
                        <a:rPr lang="en-GB" sz="1800" dirty="0">
                          <a:solidFill>
                            <a:srgbClr val="002060"/>
                          </a:solidFill>
                        </a:rPr>
                        <a:t>Many weeks revisit the stress patterns introduced in Y8.</a:t>
                      </a:r>
                    </a:p>
                    <a:p>
                      <a:r>
                        <a:rPr lang="en-GB" sz="1800" dirty="0">
                          <a:solidFill>
                            <a:srgbClr val="002060"/>
                          </a:solidFill>
                        </a:rPr>
                        <a:t>Several weeks practise fluency-related activities.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285420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4761"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Stress patterns and spelling</a:t>
            </a:r>
          </a:p>
        </p:txBody>
      </p:sp>
      <p:sp>
        <p:nvSpPr>
          <p:cNvPr id="4" name="Rectangle 3">
            <a:extLst>
              <a:ext uri="{FF2B5EF4-FFF2-40B4-BE49-F238E27FC236}">
                <a16:creationId xmlns:a16="http://schemas.microsoft.com/office/drawing/2014/main" id="{D49D47EB-EEAF-4F57-AAE5-2BC5CF8333CB}"/>
              </a:ext>
            </a:extLst>
          </p:cNvPr>
          <p:cNvSpPr/>
          <p:nvPr/>
        </p:nvSpPr>
        <p:spPr>
          <a:xfrm>
            <a:off x="254619" y="1128505"/>
            <a:ext cx="11682761" cy="532453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HIGHER TIER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Key stress positions and associated spelling rules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The list which follows specifies key spelling rules determined by the position of stress,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which students will need to learn at GCSE to be able to accurately transcribe and read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aloud unknown words.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reading words aloud in Spanish: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any vowel that has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the final syllable in a word, except: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o stress the penultimate syllable for any word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(unless there is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transcribing Spanish, only write an accent on the stressed vowel for: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a final syllable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penultimate (second to last) syllable for a word ending in 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consonant (other than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all words with stress on the antepenultimate (third to last) syllable</a:t>
            </a:r>
          </a:p>
        </p:txBody>
      </p:sp>
    </p:spTree>
    <p:extLst>
      <p:ext uri="{BB962C8B-B14F-4D97-AF65-F5344CB8AC3E}">
        <p14:creationId xmlns:p14="http://schemas.microsoft.com/office/powerpoint/2010/main" val="40336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Text exploitation: Don </a:t>
            </a:r>
            <a:r>
              <a:rPr lang="en-GB" sz="4000" b="1" dirty="0" err="1">
                <a:solidFill>
                  <a:prstClr val="white"/>
                </a:solidFill>
              </a:rPr>
              <a:t>Quijote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lvl="0" algn="l">
              <a:lnSpc>
                <a:spcPct val="100000"/>
              </a:lnSpc>
              <a:spcBef>
                <a:spcPts val="0"/>
              </a:spcBef>
              <a:defRPr/>
            </a:pPr>
            <a:r>
              <a:rPr lang="en-GB" dirty="0" err="1">
                <a:solidFill>
                  <a:schemeClr val="bg1"/>
                </a:solidFill>
              </a:rPr>
              <a:t>Tenía</a:t>
            </a:r>
            <a:r>
              <a:rPr lang="en-GB" dirty="0">
                <a:solidFill>
                  <a:schemeClr val="bg1"/>
                </a:solidFill>
              </a:rPr>
              <a:t> vs </a:t>
            </a:r>
            <a:r>
              <a:rPr lang="en-GB" dirty="0" err="1">
                <a:solidFill>
                  <a:schemeClr val="bg1"/>
                </a:solidFill>
              </a:rPr>
              <a:t>había</a:t>
            </a:r>
            <a:endParaRPr lang="en-GB" dirty="0">
              <a:solidFill>
                <a:schemeClr val="bg1"/>
              </a:solidFill>
            </a:endParaRPr>
          </a:p>
          <a:p>
            <a:pPr lvl="0" algn="l">
              <a:lnSpc>
                <a:spcPct val="100000"/>
              </a:lnSpc>
              <a:spcBef>
                <a:spcPts val="0"/>
              </a:spcBef>
              <a:defRPr/>
            </a:pPr>
            <a:r>
              <a:rPr lang="en-GB" dirty="0">
                <a:solidFill>
                  <a:schemeClr val="bg1"/>
                </a:solidFill>
              </a:rPr>
              <a:t>Imperfect tense</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09/05/22 </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94911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204119" y="1121739"/>
            <a:ext cx="101536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04119" y="149071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275810" y="191718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04119" y="2390346"/>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Escucha las frases y escribe las palabras que no están. ¿Necesitan una tilde?</a:t>
            </a:r>
          </a:p>
        </p:txBody>
      </p:sp>
      <p:sp>
        <p:nvSpPr>
          <p:cNvPr id="12" name="CuadroTexto 11">
            <a:extLst>
              <a:ext uri="{FF2B5EF4-FFF2-40B4-BE49-F238E27FC236}">
                <a16:creationId xmlns:a16="http://schemas.microsoft.com/office/drawing/2014/main" id="{17E0F5E1-1848-0C45-A80B-8552DCD652C0}"/>
              </a:ext>
            </a:extLst>
          </p:cNvPr>
          <p:cNvSpPr txBox="1"/>
          <p:nvPr/>
        </p:nvSpPr>
        <p:spPr>
          <a:xfrm>
            <a:off x="299368" y="2809299"/>
            <a:ext cx="8659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El _____________ era un _____________ no muy _____________. </a:t>
            </a:r>
          </a:p>
        </p:txBody>
      </p:sp>
      <p:sp>
        <p:nvSpPr>
          <p:cNvPr id="13" name="CuadroTexto 12">
            <a:extLst>
              <a:ext uri="{FF2B5EF4-FFF2-40B4-BE49-F238E27FC236}">
                <a16:creationId xmlns:a16="http://schemas.microsoft.com/office/drawing/2014/main" id="{21D3BE19-7239-2A49-91BA-9E964AFC6726}"/>
              </a:ext>
            </a:extLst>
          </p:cNvPr>
          <p:cNvSpPr txBox="1"/>
          <p:nvPr/>
        </p:nvSpPr>
        <p:spPr>
          <a:xfrm>
            <a:off x="299368" y="4246653"/>
            <a:ext cx="95718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_____________ bastante _____________ pero _____________. </a:t>
            </a:r>
          </a:p>
        </p:txBody>
      </p:sp>
      <p:sp>
        <p:nvSpPr>
          <p:cNvPr id="14" name="CuadroTexto 13">
            <a:extLst>
              <a:ext uri="{FF2B5EF4-FFF2-40B4-BE49-F238E27FC236}">
                <a16:creationId xmlns:a16="http://schemas.microsoft.com/office/drawing/2014/main" id="{72CE3B73-AB97-2448-B736-5E943E2DAFA7}"/>
              </a:ext>
            </a:extLst>
          </p:cNvPr>
          <p:cNvSpPr txBox="1"/>
          <p:nvPr/>
        </p:nvSpPr>
        <p:spPr>
          <a:xfrm>
            <a:off x="299368" y="4965330"/>
            <a:ext cx="79111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4. Quería conseguir un _____________ muy _____________ .</a:t>
            </a:r>
          </a:p>
        </p:txBody>
      </p:sp>
      <p:sp>
        <p:nvSpPr>
          <p:cNvPr id="15" name="CuadroTexto 14">
            <a:extLst>
              <a:ext uri="{FF2B5EF4-FFF2-40B4-BE49-F238E27FC236}">
                <a16:creationId xmlns:a16="http://schemas.microsoft.com/office/drawing/2014/main" id="{5F082FC8-8F8B-1849-8F70-DE4F860955F7}"/>
              </a:ext>
            </a:extLst>
          </p:cNvPr>
          <p:cNvSpPr txBox="1"/>
          <p:nvPr/>
        </p:nvSpPr>
        <p:spPr>
          <a:xfrm>
            <a:off x="299368" y="5684008"/>
            <a:ext cx="109744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Hay una ____________ con su ___________ fuera del ____________ de San Juan.</a:t>
            </a:r>
          </a:p>
        </p:txBody>
      </p:sp>
      <p:sp>
        <p:nvSpPr>
          <p:cNvPr id="16" name="CuadroTexto 15">
            <a:extLst>
              <a:ext uri="{FF2B5EF4-FFF2-40B4-BE49-F238E27FC236}">
                <a16:creationId xmlns:a16="http://schemas.microsoft.com/office/drawing/2014/main" id="{126EA5B7-9C15-F54D-B5AB-A8553C168844}"/>
              </a:ext>
            </a:extLst>
          </p:cNvPr>
          <p:cNvSpPr txBox="1"/>
          <p:nvPr/>
        </p:nvSpPr>
        <p:spPr>
          <a:xfrm>
            <a:off x="299368" y="3527976"/>
            <a:ext cx="108382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2. Su _____________ _____________  no era _____________ para los _____________. </a:t>
            </a:r>
          </a:p>
        </p:txBody>
      </p:sp>
      <p:sp>
        <p:nvSpPr>
          <p:cNvPr id="19" name="CuadroTexto 18">
            <a:extLst>
              <a:ext uri="{FF2B5EF4-FFF2-40B4-BE49-F238E27FC236}">
                <a16:creationId xmlns:a16="http://schemas.microsoft.com/office/drawing/2014/main" id="{6A2623E0-4C20-EA43-95BF-E8879C08150E}"/>
              </a:ext>
            </a:extLst>
          </p:cNvPr>
          <p:cNvSpPr txBox="1"/>
          <p:nvPr/>
        </p:nvSpPr>
        <p:spPr>
          <a:xfrm>
            <a:off x="921918" y="2779358"/>
            <a:ext cx="19111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protagonista</a:t>
            </a:r>
          </a:p>
        </p:txBody>
      </p:sp>
      <p:sp>
        <p:nvSpPr>
          <p:cNvPr id="20" name="CuadroTexto 19">
            <a:extLst>
              <a:ext uri="{FF2B5EF4-FFF2-40B4-BE49-F238E27FC236}">
                <a16:creationId xmlns:a16="http://schemas.microsoft.com/office/drawing/2014/main" id="{1ADAFFC0-A6FB-784E-B772-918E5D899CAC}"/>
              </a:ext>
            </a:extLst>
          </p:cNvPr>
          <p:cNvSpPr txBox="1"/>
          <p:nvPr/>
        </p:nvSpPr>
        <p:spPr>
          <a:xfrm>
            <a:off x="4123492" y="2775308"/>
            <a:ext cx="122822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hidalgo</a:t>
            </a:r>
          </a:p>
        </p:txBody>
      </p:sp>
      <p:sp>
        <p:nvSpPr>
          <p:cNvPr id="21" name="CuadroTexto 20">
            <a:extLst>
              <a:ext uri="{FF2B5EF4-FFF2-40B4-BE49-F238E27FC236}">
                <a16:creationId xmlns:a16="http://schemas.microsoft.com/office/drawing/2014/main" id="{6C06F9B8-622E-474E-A1F1-282D134CC8E6}"/>
              </a:ext>
            </a:extLst>
          </p:cNvPr>
          <p:cNvSpPr txBox="1"/>
          <p:nvPr/>
        </p:nvSpPr>
        <p:spPr>
          <a:xfrm>
            <a:off x="7245055" y="2763573"/>
            <a:ext cx="8611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hábil</a:t>
            </a:r>
          </a:p>
        </p:txBody>
      </p:sp>
      <p:sp>
        <p:nvSpPr>
          <p:cNvPr id="22" name="CuadroTexto 21">
            <a:extLst>
              <a:ext uri="{FF2B5EF4-FFF2-40B4-BE49-F238E27FC236}">
                <a16:creationId xmlns:a16="http://schemas.microsoft.com/office/drawing/2014/main" id="{B7916503-F226-E446-8F30-49D76802C210}"/>
              </a:ext>
            </a:extLst>
          </p:cNvPr>
          <p:cNvSpPr txBox="1"/>
          <p:nvPr/>
        </p:nvSpPr>
        <p:spPr>
          <a:xfrm>
            <a:off x="1334594" y="348290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espada</a:t>
            </a:r>
          </a:p>
        </p:txBody>
      </p:sp>
      <p:sp>
        <p:nvSpPr>
          <p:cNvPr id="23" name="CuadroTexto 22">
            <a:extLst>
              <a:ext uri="{FF2B5EF4-FFF2-40B4-BE49-F238E27FC236}">
                <a16:creationId xmlns:a16="http://schemas.microsoft.com/office/drawing/2014/main" id="{23A082EF-C01C-FE4E-8E30-E8F910F0F7BF}"/>
              </a:ext>
            </a:extLst>
          </p:cNvPr>
          <p:cNvSpPr txBox="1"/>
          <p:nvPr/>
        </p:nvSpPr>
        <p:spPr>
          <a:xfrm>
            <a:off x="3510583" y="3482902"/>
            <a:ext cx="7264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rota</a:t>
            </a:r>
          </a:p>
        </p:txBody>
      </p:sp>
      <p:sp>
        <p:nvSpPr>
          <p:cNvPr id="24" name="CuadroTexto 23">
            <a:extLst>
              <a:ext uri="{FF2B5EF4-FFF2-40B4-BE49-F238E27FC236}">
                <a16:creationId xmlns:a16="http://schemas.microsoft.com/office/drawing/2014/main" id="{488678AA-1CE4-A445-943F-7260139C8C46}"/>
              </a:ext>
            </a:extLst>
          </p:cNvPr>
          <p:cNvSpPr txBox="1"/>
          <p:nvPr/>
        </p:nvSpPr>
        <p:spPr>
          <a:xfrm>
            <a:off x="9084786" y="3499758"/>
            <a:ext cx="15728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combates</a:t>
            </a:r>
          </a:p>
        </p:txBody>
      </p:sp>
      <p:sp>
        <p:nvSpPr>
          <p:cNvPr id="25" name="CuadroTexto 24">
            <a:extLst>
              <a:ext uri="{FF2B5EF4-FFF2-40B4-BE49-F238E27FC236}">
                <a16:creationId xmlns:a16="http://schemas.microsoft.com/office/drawing/2014/main" id="{53CD47C1-2AFE-8244-B48D-0B198D1ED27C}"/>
              </a:ext>
            </a:extLst>
          </p:cNvPr>
          <p:cNvSpPr txBox="1"/>
          <p:nvPr/>
        </p:nvSpPr>
        <p:spPr>
          <a:xfrm>
            <a:off x="2120365" y="4247572"/>
            <a:ext cx="12394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caballo</a:t>
            </a:r>
          </a:p>
        </p:txBody>
      </p:sp>
      <p:sp>
        <p:nvSpPr>
          <p:cNvPr id="27" name="CuadroTexto 26">
            <a:extLst>
              <a:ext uri="{FF2B5EF4-FFF2-40B4-BE49-F238E27FC236}">
                <a16:creationId xmlns:a16="http://schemas.microsoft.com/office/drawing/2014/main" id="{4C33E980-166B-9649-BA0E-B23345862ADE}"/>
              </a:ext>
            </a:extLst>
          </p:cNvPr>
          <p:cNvSpPr txBox="1"/>
          <p:nvPr/>
        </p:nvSpPr>
        <p:spPr>
          <a:xfrm>
            <a:off x="5556397" y="4237403"/>
            <a:ext cx="8723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débil</a:t>
            </a:r>
          </a:p>
        </p:txBody>
      </p:sp>
      <p:sp>
        <p:nvSpPr>
          <p:cNvPr id="28" name="CuadroTexto 27">
            <a:extLst>
              <a:ext uri="{FF2B5EF4-FFF2-40B4-BE49-F238E27FC236}">
                <a16:creationId xmlns:a16="http://schemas.microsoft.com/office/drawing/2014/main" id="{25C1884C-42E1-5E47-8EB2-75B2A6F9EE4A}"/>
              </a:ext>
            </a:extLst>
          </p:cNvPr>
          <p:cNvSpPr txBox="1"/>
          <p:nvPr/>
        </p:nvSpPr>
        <p:spPr>
          <a:xfrm>
            <a:off x="3782852" y="4925110"/>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récord</a:t>
            </a:r>
          </a:p>
        </p:txBody>
      </p:sp>
      <p:sp>
        <p:nvSpPr>
          <p:cNvPr id="29" name="CuadroTexto 28">
            <a:extLst>
              <a:ext uri="{FF2B5EF4-FFF2-40B4-BE49-F238E27FC236}">
                <a16:creationId xmlns:a16="http://schemas.microsoft.com/office/drawing/2014/main" id="{EB525198-6BF4-8549-A0AA-4781BBFC043D}"/>
              </a:ext>
            </a:extLst>
          </p:cNvPr>
          <p:cNvSpPr txBox="1"/>
          <p:nvPr/>
        </p:nvSpPr>
        <p:spPr>
          <a:xfrm>
            <a:off x="6365984" y="4943699"/>
            <a:ext cx="8996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difícil</a:t>
            </a:r>
          </a:p>
        </p:txBody>
      </p:sp>
      <p:sp>
        <p:nvSpPr>
          <p:cNvPr id="31" name="CuadroTexto 30">
            <a:extLst>
              <a:ext uri="{FF2B5EF4-FFF2-40B4-BE49-F238E27FC236}">
                <a16:creationId xmlns:a16="http://schemas.microsoft.com/office/drawing/2014/main" id="{D5E13E98-A408-7A4A-8338-2F426DE15E4A}"/>
              </a:ext>
            </a:extLst>
          </p:cNvPr>
          <p:cNvSpPr txBox="1"/>
          <p:nvPr/>
        </p:nvSpPr>
        <p:spPr>
          <a:xfrm>
            <a:off x="7740703" y="563236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Alcázar</a:t>
            </a:r>
          </a:p>
        </p:txBody>
      </p:sp>
      <p:sp>
        <p:nvSpPr>
          <p:cNvPr id="32" name="CuadroTexto 31">
            <a:extLst>
              <a:ext uri="{FF2B5EF4-FFF2-40B4-BE49-F238E27FC236}">
                <a16:creationId xmlns:a16="http://schemas.microsoft.com/office/drawing/2014/main" id="{D3E04383-52F2-C543-9AC5-6F2157F54EDC}"/>
              </a:ext>
            </a:extLst>
          </p:cNvPr>
          <p:cNvSpPr txBox="1"/>
          <p:nvPr/>
        </p:nvSpPr>
        <p:spPr>
          <a:xfrm>
            <a:off x="4887829" y="5628453"/>
            <a:ext cx="9621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figura</a:t>
            </a:r>
          </a:p>
        </p:txBody>
      </p:sp>
      <p:sp>
        <p:nvSpPr>
          <p:cNvPr id="33" name="CuadroTexto 32">
            <a:extLst>
              <a:ext uri="{FF2B5EF4-FFF2-40B4-BE49-F238E27FC236}">
                <a16:creationId xmlns:a16="http://schemas.microsoft.com/office/drawing/2014/main" id="{4F297BBF-373A-FF4F-BEF5-6CECF96718EC}"/>
              </a:ext>
            </a:extLst>
          </p:cNvPr>
          <p:cNvSpPr txBox="1"/>
          <p:nvPr/>
        </p:nvSpPr>
        <p:spPr>
          <a:xfrm>
            <a:off x="6432828" y="3502154"/>
            <a:ext cx="5741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útil</a:t>
            </a:r>
          </a:p>
        </p:txBody>
      </p:sp>
      <p:sp>
        <p:nvSpPr>
          <p:cNvPr id="34" name="CuadroTexto 33">
            <a:extLst>
              <a:ext uri="{FF2B5EF4-FFF2-40B4-BE49-F238E27FC236}">
                <a16:creationId xmlns:a16="http://schemas.microsoft.com/office/drawing/2014/main" id="{D0A9419D-5D86-1E49-94D8-B6121FC5BBCA}"/>
              </a:ext>
            </a:extLst>
          </p:cNvPr>
          <p:cNvSpPr txBox="1"/>
          <p:nvPr/>
        </p:nvSpPr>
        <p:spPr>
          <a:xfrm>
            <a:off x="8106188" y="4247572"/>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dócil</a:t>
            </a:r>
          </a:p>
        </p:txBody>
      </p:sp>
      <p:sp>
        <p:nvSpPr>
          <p:cNvPr id="35" name="CuadroTexto 34">
            <a:extLst>
              <a:ext uri="{FF2B5EF4-FFF2-40B4-BE49-F238E27FC236}">
                <a16:creationId xmlns:a16="http://schemas.microsoft.com/office/drawing/2014/main" id="{52B625C1-9272-4C4A-B101-0E2680522329}"/>
              </a:ext>
            </a:extLst>
          </p:cNvPr>
          <p:cNvSpPr txBox="1"/>
          <p:nvPr/>
        </p:nvSpPr>
        <p:spPr>
          <a:xfrm>
            <a:off x="2020979" y="5634693"/>
            <a:ext cx="14382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escultura</a:t>
            </a:r>
          </a:p>
        </p:txBody>
      </p:sp>
      <p:sp>
        <p:nvSpPr>
          <p:cNvPr id="3" name="CuadroTexto 2">
            <a:extLst>
              <a:ext uri="{FF2B5EF4-FFF2-40B4-BE49-F238E27FC236}">
                <a16:creationId xmlns:a16="http://schemas.microsoft.com/office/drawing/2014/main" id="{5A06E36A-EDDE-0040-9800-9BC0B037CDB9}"/>
              </a:ext>
            </a:extLst>
          </p:cNvPr>
          <p:cNvSpPr txBox="1"/>
          <p:nvPr/>
        </p:nvSpPr>
        <p:spPr>
          <a:xfrm>
            <a:off x="6815786" y="3120856"/>
            <a:ext cx="18678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*hábil = skillful</a:t>
            </a:r>
          </a:p>
        </p:txBody>
      </p:sp>
      <p:sp>
        <p:nvSpPr>
          <p:cNvPr id="36" name="CuadroTexto 35">
            <a:extLst>
              <a:ext uri="{FF2B5EF4-FFF2-40B4-BE49-F238E27FC236}">
                <a16:creationId xmlns:a16="http://schemas.microsoft.com/office/drawing/2014/main" id="{AD021B15-A235-4845-8D3B-A4669E8AA4E3}"/>
              </a:ext>
            </a:extLst>
          </p:cNvPr>
          <p:cNvSpPr txBox="1"/>
          <p:nvPr/>
        </p:nvSpPr>
        <p:spPr>
          <a:xfrm>
            <a:off x="753019" y="3846815"/>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*espada = sword</a:t>
            </a:r>
          </a:p>
        </p:txBody>
      </p:sp>
      <p:sp>
        <p:nvSpPr>
          <p:cNvPr id="37" name="CuadroTexto 36">
            <a:extLst>
              <a:ext uri="{FF2B5EF4-FFF2-40B4-BE49-F238E27FC236}">
                <a16:creationId xmlns:a16="http://schemas.microsoft.com/office/drawing/2014/main" id="{05992721-D319-1F47-AE96-9F8B3DB701EC}"/>
              </a:ext>
            </a:extLst>
          </p:cNvPr>
          <p:cNvSpPr txBox="1"/>
          <p:nvPr/>
        </p:nvSpPr>
        <p:spPr>
          <a:xfrm>
            <a:off x="2991169" y="3835728"/>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*roto/a = broken</a:t>
            </a:r>
          </a:p>
        </p:txBody>
      </p:sp>
      <p:sp>
        <p:nvSpPr>
          <p:cNvPr id="39" name="CuadroTexto 38">
            <a:extLst>
              <a:ext uri="{FF2B5EF4-FFF2-40B4-BE49-F238E27FC236}">
                <a16:creationId xmlns:a16="http://schemas.microsoft.com/office/drawing/2014/main" id="{1C43C63B-9F83-C846-994D-1D031513AF48}"/>
              </a:ext>
            </a:extLst>
          </p:cNvPr>
          <p:cNvSpPr txBox="1"/>
          <p:nvPr/>
        </p:nvSpPr>
        <p:spPr>
          <a:xfrm>
            <a:off x="7690548" y="4593162"/>
            <a:ext cx="1984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*dócil = docile</a:t>
            </a:r>
          </a:p>
        </p:txBody>
      </p:sp>
      <p:sp>
        <p:nvSpPr>
          <p:cNvPr id="40" name="CuadroTexto 39">
            <a:extLst>
              <a:ext uri="{FF2B5EF4-FFF2-40B4-BE49-F238E27FC236}">
                <a16:creationId xmlns:a16="http://schemas.microsoft.com/office/drawing/2014/main" id="{A918A5F0-3CB2-3940-80BD-FDF34736AA68}"/>
              </a:ext>
            </a:extLst>
          </p:cNvPr>
          <p:cNvSpPr txBox="1"/>
          <p:nvPr/>
        </p:nvSpPr>
        <p:spPr>
          <a:xfrm>
            <a:off x="1353904" y="5988818"/>
            <a:ext cx="2786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*escultura= sculpture</a:t>
            </a:r>
          </a:p>
        </p:txBody>
      </p:sp>
      <p:sp>
        <p:nvSpPr>
          <p:cNvPr id="41" name="CuadroTexto 40">
            <a:extLst>
              <a:ext uri="{FF2B5EF4-FFF2-40B4-BE49-F238E27FC236}">
                <a16:creationId xmlns:a16="http://schemas.microsoft.com/office/drawing/2014/main" id="{EF11E04D-5FB0-304F-8B93-5526F08EA48C}"/>
              </a:ext>
            </a:extLst>
          </p:cNvPr>
          <p:cNvSpPr txBox="1"/>
          <p:nvPr/>
        </p:nvSpPr>
        <p:spPr>
          <a:xfrm>
            <a:off x="7059391" y="5980944"/>
            <a:ext cx="2302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*alcázar= fortress</a:t>
            </a:r>
          </a:p>
        </p:txBody>
      </p:sp>
      <p:sp>
        <p:nvSpPr>
          <p:cNvPr id="42" name="CuadroTexto 41">
            <a:extLst>
              <a:ext uri="{FF2B5EF4-FFF2-40B4-BE49-F238E27FC236}">
                <a16:creationId xmlns:a16="http://schemas.microsoft.com/office/drawing/2014/main" id="{87E6B86D-0EE8-044F-A165-D32138BE3FCF}"/>
              </a:ext>
            </a:extLst>
          </p:cNvPr>
          <p:cNvSpPr txBox="1"/>
          <p:nvPr/>
        </p:nvSpPr>
        <p:spPr>
          <a:xfrm>
            <a:off x="3782852" y="3117051"/>
            <a:ext cx="2762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*hidalgo= nobleman</a:t>
            </a:r>
          </a:p>
        </p:txBody>
      </p:sp>
      <p:pic>
        <p:nvPicPr>
          <p:cNvPr id="5" name="Imagen 4">
            <a:extLst>
              <a:ext uri="{FF2B5EF4-FFF2-40B4-BE49-F238E27FC236}">
                <a16:creationId xmlns:a16="http://schemas.microsoft.com/office/drawing/2014/main" id="{1E7CC723-A226-C84B-A9E4-562CBF7DD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657707" y="2457340"/>
            <a:ext cx="1285632" cy="867128"/>
          </a:xfrm>
          <a:prstGeom prst="rect">
            <a:avLst/>
          </a:prstGeom>
        </p:spPr>
      </p:pic>
      <p:pic>
        <p:nvPicPr>
          <p:cNvPr id="18" name="Imagen 17">
            <a:extLst>
              <a:ext uri="{FF2B5EF4-FFF2-40B4-BE49-F238E27FC236}">
                <a16:creationId xmlns:a16="http://schemas.microsoft.com/office/drawing/2014/main" id="{F0FC9205-9E4B-7E4A-BC4F-2F48ECCA0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81710" y="3984685"/>
            <a:ext cx="1329730" cy="1622631"/>
          </a:xfrm>
          <a:prstGeom prst="rect">
            <a:avLst/>
          </a:prstGeom>
        </p:spPr>
      </p:pic>
      <p:sp>
        <p:nvSpPr>
          <p:cNvPr id="44" name="Action Button: Custom 4">
            <a:hlinkClick r:id="" action="ppaction://noaction" highlightClick="1">
              <a:snd r:embed="rId6" name="1 El protagonista era.wav"/>
            </a:hlinkClick>
            <a:extLst>
              <a:ext uri="{FF2B5EF4-FFF2-40B4-BE49-F238E27FC236}">
                <a16:creationId xmlns:a16="http://schemas.microsoft.com/office/drawing/2014/main" id="{487E87BD-93B2-A14E-9466-D667F2CD303E}"/>
              </a:ext>
            </a:extLst>
          </p:cNvPr>
          <p:cNvSpPr/>
          <p:nvPr/>
        </p:nvSpPr>
        <p:spPr>
          <a:xfrm>
            <a:off x="228599" y="28614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5">
            <a:hlinkClick r:id="" action="ppaction://noaction" highlightClick="1">
              <a:snd r:embed="rId7" name="2 Su espada.wav"/>
            </a:hlinkClick>
            <a:extLst>
              <a:ext uri="{FF2B5EF4-FFF2-40B4-BE49-F238E27FC236}">
                <a16:creationId xmlns:a16="http://schemas.microsoft.com/office/drawing/2014/main" id="{22CD4BBD-4E2E-274C-A85E-9978E22878FB}"/>
              </a:ext>
            </a:extLst>
          </p:cNvPr>
          <p:cNvSpPr/>
          <p:nvPr/>
        </p:nvSpPr>
        <p:spPr>
          <a:xfrm>
            <a:off x="228599" y="3546041"/>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6">
            <a:hlinkClick r:id="" action="ppaction://noaction" highlightClick="1">
              <a:snd r:embed="rId8" name="3 Teni%CC%81a un.wav"/>
            </a:hlinkClick>
            <a:extLst>
              <a:ext uri="{FF2B5EF4-FFF2-40B4-BE49-F238E27FC236}">
                <a16:creationId xmlns:a16="http://schemas.microsoft.com/office/drawing/2014/main" id="{3DB4554B-2FE7-8748-9E57-4E0DD65E78A9}"/>
              </a:ext>
            </a:extLst>
          </p:cNvPr>
          <p:cNvSpPr/>
          <p:nvPr/>
        </p:nvSpPr>
        <p:spPr>
          <a:xfrm>
            <a:off x="228599" y="42466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7">
            <a:hlinkClick r:id="" action="ppaction://noaction" highlightClick="1">
              <a:snd r:embed="rId9" name="4 Queri%CC%81a conseguir.wav"/>
            </a:hlinkClick>
            <a:extLst>
              <a:ext uri="{FF2B5EF4-FFF2-40B4-BE49-F238E27FC236}">
                <a16:creationId xmlns:a16="http://schemas.microsoft.com/office/drawing/2014/main" id="{69BA7ACD-3A1B-AF4B-B4A6-9770C139DB77}"/>
              </a:ext>
            </a:extLst>
          </p:cNvPr>
          <p:cNvSpPr/>
          <p:nvPr/>
        </p:nvSpPr>
        <p:spPr>
          <a:xfrm>
            <a:off x="228599" y="4965330"/>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8">
            <a:hlinkClick r:id="" action="ppaction://noaction" highlightClick="1">
              <a:snd r:embed="rId10" name="5 Hay una escultura.wav"/>
            </a:hlinkClick>
            <a:extLst>
              <a:ext uri="{FF2B5EF4-FFF2-40B4-BE49-F238E27FC236}">
                <a16:creationId xmlns:a16="http://schemas.microsoft.com/office/drawing/2014/main" id="{7E3918E9-C1DC-304F-A519-B65C37521547}"/>
              </a:ext>
            </a:extLst>
          </p:cNvPr>
          <p:cNvSpPr/>
          <p:nvPr/>
        </p:nvSpPr>
        <p:spPr>
          <a:xfrm>
            <a:off x="228599" y="5669486"/>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149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27" grpId="0"/>
      <p:bldP spid="28" grpId="0"/>
      <p:bldP spid="29" grpId="0"/>
      <p:bldP spid="31" grpId="0"/>
      <p:bldP spid="32" grpId="0"/>
      <p:bldP spid="33" grpId="0"/>
      <p:bldP spid="34" grpId="0"/>
      <p:bldP spid="35" grpId="0"/>
      <p:bldP spid="3" grpId="0"/>
      <p:bldP spid="36" grpId="0"/>
      <p:bldP spid="37" grpId="0"/>
      <p:bldP spid="39" grpId="0"/>
      <p:bldP spid="40" grpId="0"/>
      <p:bldP spid="41" grpId="0"/>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133349" y="1187038"/>
            <a:ext cx="1015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28599" y="1611844"/>
            <a:ext cx="11712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323849" y="2073509"/>
            <a:ext cx="117120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17053" y="2946655"/>
            <a:ext cx="2064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¡Ahora tú! </a:t>
            </a:r>
          </a:p>
        </p:txBody>
      </p:sp>
      <p:sp>
        <p:nvSpPr>
          <p:cNvPr id="33" name="CuadroTexto 32">
            <a:extLst>
              <a:ext uri="{FF2B5EF4-FFF2-40B4-BE49-F238E27FC236}">
                <a16:creationId xmlns:a16="http://schemas.microsoft.com/office/drawing/2014/main" id="{E45A7B8D-0496-6E4B-B7BC-82C102D7A4E5}"/>
              </a:ext>
            </a:extLst>
          </p:cNvPr>
          <p:cNvSpPr txBox="1"/>
          <p:nvPr/>
        </p:nvSpPr>
        <p:spPr>
          <a:xfrm>
            <a:off x="228598" y="343570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A lee sus frases a estudiante B.</a:t>
            </a:r>
          </a:p>
        </p:txBody>
      </p:sp>
      <p:sp>
        <p:nvSpPr>
          <p:cNvPr id="34" name="CuadroTexto 33">
            <a:extLst>
              <a:ext uri="{FF2B5EF4-FFF2-40B4-BE49-F238E27FC236}">
                <a16:creationId xmlns:a16="http://schemas.microsoft.com/office/drawing/2014/main" id="{F8BA0640-45FB-3A4F-B033-B5FD2B73355C}"/>
              </a:ext>
            </a:extLst>
          </p:cNvPr>
          <p:cNvSpPr txBox="1"/>
          <p:nvPr/>
        </p:nvSpPr>
        <p:spPr>
          <a:xfrm>
            <a:off x="228598" y="392475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 escucha y escribe las palabras. ¡Debes pensar en las tildes!</a:t>
            </a:r>
          </a:p>
        </p:txBody>
      </p:sp>
      <p:sp>
        <p:nvSpPr>
          <p:cNvPr id="35" name="CuadroTexto 34">
            <a:extLst>
              <a:ext uri="{FF2B5EF4-FFF2-40B4-BE49-F238E27FC236}">
                <a16:creationId xmlns:a16="http://schemas.microsoft.com/office/drawing/2014/main" id="{AAADB8EC-1491-FA4C-AEBB-1AA798833653}"/>
              </a:ext>
            </a:extLst>
          </p:cNvPr>
          <p:cNvSpPr txBox="1"/>
          <p:nvPr/>
        </p:nvSpPr>
        <p:spPr>
          <a:xfrm>
            <a:off x="228598" y="5571598"/>
            <a:ext cx="41408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enemigo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bastante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débil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 name="Llamada ovalada 2">
            <a:extLst>
              <a:ext uri="{FF2B5EF4-FFF2-40B4-BE49-F238E27FC236}">
                <a16:creationId xmlns:a16="http://schemas.microsoft.com/office/drawing/2014/main" id="{BCBAEF39-A27C-0248-A518-210B3CAE0EE9}"/>
              </a:ext>
            </a:extLst>
          </p:cNvPr>
          <p:cNvSpPr/>
          <p:nvPr/>
        </p:nvSpPr>
        <p:spPr>
          <a:xfrm>
            <a:off x="4152276" y="4616970"/>
            <a:ext cx="2496881" cy="1154683"/>
          </a:xfrm>
          <a:prstGeom prst="wedgeEllipseCallout">
            <a:avLst>
              <a:gd name="adj1" fmla="val -46199"/>
              <a:gd name="adj2" fmla="val 475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El enemigo es bastante débil.</a:t>
            </a:r>
          </a:p>
        </p:txBody>
      </p:sp>
      <p:sp>
        <p:nvSpPr>
          <p:cNvPr id="36" name="CuadroTexto 35">
            <a:extLst>
              <a:ext uri="{FF2B5EF4-FFF2-40B4-BE49-F238E27FC236}">
                <a16:creationId xmlns:a16="http://schemas.microsoft.com/office/drawing/2014/main" id="{606027BB-C14C-3247-84A9-B5B40B0CD5B7}"/>
              </a:ext>
            </a:extLst>
          </p:cNvPr>
          <p:cNvSpPr txBox="1"/>
          <p:nvPr/>
        </p:nvSpPr>
        <p:spPr>
          <a:xfrm>
            <a:off x="228598" y="4413465"/>
            <a:ext cx="13516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Ejemplo:</a:t>
            </a:r>
          </a:p>
        </p:txBody>
      </p:sp>
      <p:sp>
        <p:nvSpPr>
          <p:cNvPr id="37" name="CuadroTexto 36">
            <a:extLst>
              <a:ext uri="{FF2B5EF4-FFF2-40B4-BE49-F238E27FC236}">
                <a16:creationId xmlns:a16="http://schemas.microsoft.com/office/drawing/2014/main" id="{A494D587-49F1-3349-A040-C2BE37419193}"/>
              </a:ext>
            </a:extLst>
          </p:cNvPr>
          <p:cNvSpPr txBox="1"/>
          <p:nvPr/>
        </p:nvSpPr>
        <p:spPr>
          <a:xfrm>
            <a:off x="205803" y="4888745"/>
            <a:ext cx="18918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A</a:t>
            </a:r>
          </a:p>
        </p:txBody>
      </p:sp>
      <p:sp>
        <p:nvSpPr>
          <p:cNvPr id="38" name="CuadroTexto 37">
            <a:extLst>
              <a:ext uri="{FF2B5EF4-FFF2-40B4-BE49-F238E27FC236}">
                <a16:creationId xmlns:a16="http://schemas.microsoft.com/office/drawing/2014/main" id="{952D7C50-C573-8549-BF06-5BF0A57FEAB2}"/>
              </a:ext>
            </a:extLst>
          </p:cNvPr>
          <p:cNvSpPr txBox="1"/>
          <p:nvPr/>
        </p:nvSpPr>
        <p:spPr>
          <a:xfrm>
            <a:off x="6925462" y="4784491"/>
            <a:ext cx="1997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39" name="CuadroTexto 38">
            <a:extLst>
              <a:ext uri="{FF2B5EF4-FFF2-40B4-BE49-F238E27FC236}">
                <a16:creationId xmlns:a16="http://schemas.microsoft.com/office/drawing/2014/main" id="{72631AC5-4470-3F40-B79D-19BBA8985E62}"/>
              </a:ext>
            </a:extLst>
          </p:cNvPr>
          <p:cNvSpPr txBox="1"/>
          <p:nvPr/>
        </p:nvSpPr>
        <p:spPr>
          <a:xfrm>
            <a:off x="6925462" y="5571598"/>
            <a:ext cx="4738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 name="CuadroTexto 4">
            <a:extLst>
              <a:ext uri="{FF2B5EF4-FFF2-40B4-BE49-F238E27FC236}">
                <a16:creationId xmlns:a16="http://schemas.microsoft.com/office/drawing/2014/main" id="{2AD990B6-885D-1B46-9712-72CFD313CD49}"/>
              </a:ext>
            </a:extLst>
          </p:cNvPr>
          <p:cNvSpPr txBox="1"/>
          <p:nvPr/>
        </p:nvSpPr>
        <p:spPr>
          <a:xfrm>
            <a:off x="7460479" y="5553986"/>
            <a:ext cx="13003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enemigo</a:t>
            </a:r>
          </a:p>
        </p:txBody>
      </p:sp>
      <p:sp>
        <p:nvSpPr>
          <p:cNvPr id="40" name="CuadroTexto 39">
            <a:extLst>
              <a:ext uri="{FF2B5EF4-FFF2-40B4-BE49-F238E27FC236}">
                <a16:creationId xmlns:a16="http://schemas.microsoft.com/office/drawing/2014/main" id="{15DDEA97-874B-5B4C-A1BB-731413E6CBAB}"/>
              </a:ext>
            </a:extLst>
          </p:cNvPr>
          <p:cNvSpPr txBox="1"/>
          <p:nvPr/>
        </p:nvSpPr>
        <p:spPr>
          <a:xfrm>
            <a:off x="9037140" y="5553986"/>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bastante</a:t>
            </a:r>
          </a:p>
        </p:txBody>
      </p:sp>
      <p:sp>
        <p:nvSpPr>
          <p:cNvPr id="41" name="CuadroTexto 40">
            <a:extLst>
              <a:ext uri="{FF2B5EF4-FFF2-40B4-BE49-F238E27FC236}">
                <a16:creationId xmlns:a16="http://schemas.microsoft.com/office/drawing/2014/main" id="{B6678F97-0E0A-4441-A67A-A0E1FEC1C8FF}"/>
              </a:ext>
            </a:extLst>
          </p:cNvPr>
          <p:cNvSpPr txBox="1"/>
          <p:nvPr/>
        </p:nvSpPr>
        <p:spPr>
          <a:xfrm>
            <a:off x="10490365" y="5553986"/>
            <a:ext cx="8098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débil</a:t>
            </a:r>
          </a:p>
        </p:txBody>
      </p:sp>
      <p:pic>
        <p:nvPicPr>
          <p:cNvPr id="17" name="Imagen 16">
            <a:extLst>
              <a:ext uri="{FF2B5EF4-FFF2-40B4-BE49-F238E27FC236}">
                <a16:creationId xmlns:a16="http://schemas.microsoft.com/office/drawing/2014/main" id="{176110CF-C78D-8C44-B5F7-935A40BF3C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644" y="4338514"/>
            <a:ext cx="1277914" cy="1017827"/>
          </a:xfrm>
          <a:prstGeom prst="rect">
            <a:avLst/>
          </a:prstGeom>
        </p:spPr>
      </p:pic>
      <p:pic>
        <p:nvPicPr>
          <p:cNvPr id="15" name="Imagen 14">
            <a:extLst>
              <a:ext uri="{FF2B5EF4-FFF2-40B4-BE49-F238E27FC236}">
                <a16:creationId xmlns:a16="http://schemas.microsoft.com/office/drawing/2014/main" id="{17866D63-CCFD-2045-A875-F47FA00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9157" y="2642150"/>
            <a:ext cx="1033378" cy="1203468"/>
          </a:xfrm>
          <a:prstGeom prst="rect">
            <a:avLst/>
          </a:prstGeom>
        </p:spPr>
      </p:pic>
      <p:sp>
        <p:nvSpPr>
          <p:cNvPr id="16" name="CuadroTexto 15">
            <a:extLst>
              <a:ext uri="{FF2B5EF4-FFF2-40B4-BE49-F238E27FC236}">
                <a16:creationId xmlns:a16="http://schemas.microsoft.com/office/drawing/2014/main" id="{2A533578-5303-0249-816B-131C61E4EDD2}"/>
              </a:ext>
            </a:extLst>
          </p:cNvPr>
          <p:cNvSpPr txBox="1"/>
          <p:nvPr/>
        </p:nvSpPr>
        <p:spPr>
          <a:xfrm>
            <a:off x="8847447" y="2668559"/>
            <a:ext cx="81464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7200" b="1" i="0" u="none" strike="noStrike" kern="1200" cap="none" spc="0" normalizeH="0" baseline="0" noProof="0" dirty="0">
                <a:ln>
                  <a:noFill/>
                </a:ln>
                <a:solidFill>
                  <a:srgbClr val="ED7D31"/>
                </a:solidFill>
                <a:effectLst/>
                <a:uLnTx/>
                <a:uFillTx/>
                <a:latin typeface="Century Gothic"/>
                <a:ea typeface="+mn-ea"/>
                <a:cs typeface="+mn-cs"/>
              </a:rPr>
              <a:t>á</a:t>
            </a:r>
          </a:p>
        </p:txBody>
      </p:sp>
    </p:spTree>
    <p:extLst>
      <p:ext uri="{BB962C8B-B14F-4D97-AF65-F5344CB8AC3E}">
        <p14:creationId xmlns:p14="http://schemas.microsoft.com/office/powerpoint/2010/main" val="4166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3" grpId="0"/>
      <p:bldP spid="34" grpId="0"/>
      <p:bldP spid="35" grpId="0"/>
      <p:bldP spid="3" grpId="0" animBg="1"/>
      <p:bldP spid="36" grpId="0"/>
      <p:bldP spid="37" grpId="0"/>
      <p:bldP spid="38" grpId="0"/>
      <p:bldP spid="39" grpId="0"/>
      <p:bldP spid="5" grpId="0"/>
      <p:bldP spid="40" grpId="0"/>
      <p:bldP spid="41"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CuadroTexto 25">
            <a:extLst>
              <a:ext uri="{FF2B5EF4-FFF2-40B4-BE49-F238E27FC236}">
                <a16:creationId xmlns:a16="http://schemas.microsoft.com/office/drawing/2014/main" id="{66AC81C6-796A-C04F-A298-22DB16F949BF}"/>
              </a:ext>
            </a:extLst>
          </p:cNvPr>
          <p:cNvSpPr txBox="1"/>
          <p:nvPr/>
        </p:nvSpPr>
        <p:spPr>
          <a:xfrm>
            <a:off x="455544" y="726038"/>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túnel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entonces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encontró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gigante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CuadroTexto 26">
            <a:extLst>
              <a:ext uri="{FF2B5EF4-FFF2-40B4-BE49-F238E27FC236}">
                <a16:creationId xmlns:a16="http://schemas.microsoft.com/office/drawing/2014/main" id="{53F7C260-C741-9247-8009-B721B836455D}"/>
              </a:ext>
            </a:extLst>
          </p:cNvPr>
          <p:cNvSpPr txBox="1"/>
          <p:nvPr/>
        </p:nvSpPr>
        <p:spPr>
          <a:xfrm>
            <a:off x="6542552" y="479321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estatua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ángel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mármol.</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29">
            <a:extLst>
              <a:ext uri="{FF2B5EF4-FFF2-40B4-BE49-F238E27FC236}">
                <a16:creationId xmlns:a16="http://schemas.microsoft.com/office/drawing/2014/main" id="{351285DD-4ACB-3E41-8700-90D4A3F4262B}"/>
              </a:ext>
            </a:extLst>
          </p:cNvPr>
          <p:cNvSpPr txBox="1"/>
          <p:nvPr/>
        </p:nvSpPr>
        <p:spPr>
          <a:xfrm>
            <a:off x="455544" y="1354344"/>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nombre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no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fácil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46" name="CuadroTexto 45">
            <a:extLst>
              <a:ext uri="{FF2B5EF4-FFF2-40B4-BE49-F238E27FC236}">
                <a16:creationId xmlns:a16="http://schemas.microsoft.com/office/drawing/2014/main" id="{F4993949-43A1-9A4E-9CBD-5750B94DDE2D}"/>
              </a:ext>
            </a:extLst>
          </p:cNvPr>
          <p:cNvSpPr txBox="1"/>
          <p:nvPr/>
        </p:nvSpPr>
        <p:spPr>
          <a:xfrm>
            <a:off x="6542552" y="41476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vivienda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había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césped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7" name="CuadroTexto 46">
            <a:extLst>
              <a:ext uri="{FF2B5EF4-FFF2-40B4-BE49-F238E27FC236}">
                <a16:creationId xmlns:a16="http://schemas.microsoft.com/office/drawing/2014/main" id="{0A5624CB-AA94-5242-B4E4-B61BE1A3F360}"/>
              </a:ext>
            </a:extLst>
          </p:cNvPr>
          <p:cNvSpPr txBox="1"/>
          <p:nvPr/>
        </p:nvSpPr>
        <p:spPr>
          <a:xfrm>
            <a:off x="455543" y="2610956"/>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líder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grupo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porque era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8" name="CuadroTexto 47">
            <a:extLst>
              <a:ext uri="{FF2B5EF4-FFF2-40B4-BE49-F238E27FC236}">
                <a16:creationId xmlns:a16="http://schemas.microsoft.com/office/drawing/2014/main" id="{92A795F8-02AD-E344-90FF-6561FD789B36}"/>
              </a:ext>
            </a:extLst>
          </p:cNvPr>
          <p:cNvSpPr txBox="1"/>
          <p:nvPr/>
        </p:nvSpPr>
        <p:spPr>
          <a:xfrm>
            <a:off x="455544" y="1982650"/>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carácter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fuerte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bíceps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enormes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1" name="CuadroTexto 50">
            <a:extLst>
              <a:ext uri="{FF2B5EF4-FFF2-40B4-BE49-F238E27FC236}">
                <a16:creationId xmlns:a16="http://schemas.microsoft.com/office/drawing/2014/main" id="{5DD5BCF6-F11A-6944-A9F0-D9887711FAC7}"/>
              </a:ext>
            </a:extLst>
          </p:cNvPr>
          <p:cNvSpPr txBox="1"/>
          <p:nvPr/>
        </p:nvSpPr>
        <p:spPr>
          <a:xfrm>
            <a:off x="6542552" y="348315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Cádiz</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para visitar a la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dama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52" name="CuadroTexto 51">
            <a:extLst>
              <a:ext uri="{FF2B5EF4-FFF2-40B4-BE49-F238E27FC236}">
                <a16:creationId xmlns:a16="http://schemas.microsoft.com/office/drawing/2014/main" id="{7AC714CF-88D3-0C44-BC08-E9A037A87BE2}"/>
              </a:ext>
            </a:extLst>
          </p:cNvPr>
          <p:cNvSpPr txBox="1"/>
          <p:nvPr/>
        </p:nvSpPr>
        <p:spPr>
          <a:xfrm>
            <a:off x="6542552" y="5478232"/>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monumento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maravilloso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pero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frágil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5544" y="483006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5544" y="416863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55544" y="35072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55544" y="54915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3" name="CuadroTexto 2">
            <a:extLst>
              <a:ext uri="{FF2B5EF4-FFF2-40B4-BE49-F238E27FC236}">
                <a16:creationId xmlns:a16="http://schemas.microsoft.com/office/drawing/2014/main" id="{27B384AF-8167-AA48-A08F-6A3D0FE753B1}"/>
              </a:ext>
            </a:extLst>
          </p:cNvPr>
          <p:cNvSpPr txBox="1"/>
          <p:nvPr/>
        </p:nvSpPr>
        <p:spPr>
          <a:xfrm>
            <a:off x="1156072"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0" name="CuadroTexto 19">
            <a:extLst>
              <a:ext uri="{FF2B5EF4-FFF2-40B4-BE49-F238E27FC236}">
                <a16:creationId xmlns:a16="http://schemas.microsoft.com/office/drawing/2014/main" id="{9C702829-215D-434F-95CD-F36D03790E67}"/>
              </a:ext>
            </a:extLst>
          </p:cNvPr>
          <p:cNvSpPr txBox="1"/>
          <p:nvPr/>
        </p:nvSpPr>
        <p:spPr>
          <a:xfrm>
            <a:off x="7274401"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0764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1360751"/>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266695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201385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Tree>
    <p:extLst>
      <p:ext uri="{BB962C8B-B14F-4D97-AF65-F5344CB8AC3E}">
        <p14:creationId xmlns:p14="http://schemas.microsoft.com/office/powerpoint/2010/main" val="130764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102"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150000"/>
              </a:lnSpc>
              <a:buFont typeface="Arial" panose="020B0604020202020204" pitchFamily="34" charset="0"/>
              <a:buChar char="•"/>
            </a:pPr>
            <a:r>
              <a:rPr lang="en-GB" dirty="0"/>
              <a:t>recognising the importance of knowing individual words</a:t>
            </a:r>
          </a:p>
          <a:p>
            <a:pPr marL="342900" indent="-342900">
              <a:lnSpc>
                <a:spcPct val="150000"/>
              </a:lnSpc>
              <a:buFont typeface="Arial" panose="020B0604020202020204" pitchFamily="34" charset="0"/>
              <a:buChar char="•"/>
            </a:pPr>
            <a:r>
              <a:rPr lang="en-GB" dirty="0"/>
              <a:t>identifying words for KS3 from the defined content at KS4</a:t>
            </a:r>
          </a:p>
          <a:p>
            <a:pPr marL="342900" indent="-342900">
              <a:lnSpc>
                <a:spcPct val="150000"/>
              </a:lnSpc>
              <a:buFont typeface="Arial" panose="020B0604020202020204" pitchFamily="34" charset="0"/>
              <a:buChar char="•"/>
            </a:pPr>
            <a:r>
              <a:rPr lang="en-GB" dirty="0"/>
              <a:t>making room for personalisation</a:t>
            </a:r>
          </a:p>
          <a:p>
            <a:pPr marL="342900" indent="-342900">
              <a:lnSpc>
                <a:spcPct val="150000"/>
              </a:lnSpc>
              <a:buFont typeface="Arial" panose="020B0604020202020204" pitchFamily="34" charset="0"/>
              <a:buChar char="•"/>
            </a:pPr>
            <a:r>
              <a:rPr lang="en-GB" dirty="0"/>
              <a:t>maximising the number of spaced encounters with each word</a:t>
            </a:r>
          </a:p>
          <a:p>
            <a:pPr marL="342900" indent="-342900">
              <a:lnSpc>
                <a:spcPct val="150000"/>
              </a:lnSpc>
              <a:buFont typeface="Arial" panose="020B0604020202020204" pitchFamily="34" charset="0"/>
              <a:buChar char="•"/>
            </a:pPr>
            <a:r>
              <a:rPr lang="en-GB" dirty="0"/>
              <a:t>practising word knowledge in all modes and modalities</a:t>
            </a:r>
          </a:p>
          <a:p>
            <a:pPr marL="342900" indent="-342900">
              <a:lnSpc>
                <a:spcPct val="150000"/>
              </a:lnSpc>
              <a:buFont typeface="Arial" panose="020B0604020202020204" pitchFamily="34" charset="0"/>
              <a:buChar char="•"/>
            </a:pPr>
            <a:r>
              <a:rPr lang="en-GB" dirty="0"/>
              <a:t>maintaining an element of retrieval struggle</a:t>
            </a:r>
          </a:p>
          <a:p>
            <a:pPr marL="342900" indent="-342900">
              <a:lnSpc>
                <a:spcPct val="150000"/>
              </a:lnSpc>
              <a:buFont typeface="Arial" panose="020B0604020202020204" pitchFamily="34" charset="0"/>
              <a:buChar char="•"/>
            </a:pPr>
            <a:r>
              <a:rPr lang="en-GB" dirty="0"/>
              <a:t>developing depth of vocabulary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Vocabulary</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1020" y="348416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1020" y="2132232"/>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63759" y="78029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63759" y="4836101"/>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5468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2128305"/>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487554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350192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
        <p:nvSpPr>
          <p:cNvPr id="4" name="CuadroTexto 3">
            <a:extLst>
              <a:ext uri="{FF2B5EF4-FFF2-40B4-BE49-F238E27FC236}">
                <a16:creationId xmlns:a16="http://schemas.microsoft.com/office/drawing/2014/main" id="{70DBEDB9-1475-0E4C-8FC0-E8AEE2CC7718}"/>
              </a:ext>
            </a:extLst>
          </p:cNvPr>
          <p:cNvSpPr txBox="1"/>
          <p:nvPr/>
        </p:nvSpPr>
        <p:spPr>
          <a:xfrm>
            <a:off x="2283352" y="755381"/>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Cádiz</a:t>
            </a:r>
          </a:p>
        </p:txBody>
      </p:sp>
      <p:sp>
        <p:nvSpPr>
          <p:cNvPr id="31" name="CuadroTexto 30">
            <a:extLst>
              <a:ext uri="{FF2B5EF4-FFF2-40B4-BE49-F238E27FC236}">
                <a16:creationId xmlns:a16="http://schemas.microsoft.com/office/drawing/2014/main" id="{81FD8A20-1CFE-4641-8F95-ED27D2144046}"/>
              </a:ext>
            </a:extLst>
          </p:cNvPr>
          <p:cNvSpPr txBox="1"/>
          <p:nvPr/>
        </p:nvSpPr>
        <p:spPr>
          <a:xfrm>
            <a:off x="642549" y="1062572"/>
            <a:ext cx="934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dama</a:t>
            </a:r>
          </a:p>
        </p:txBody>
      </p:sp>
      <p:sp>
        <p:nvSpPr>
          <p:cNvPr id="32" name="CuadroTexto 31">
            <a:extLst>
              <a:ext uri="{FF2B5EF4-FFF2-40B4-BE49-F238E27FC236}">
                <a16:creationId xmlns:a16="http://schemas.microsoft.com/office/drawing/2014/main" id="{90BD10D6-5665-294F-A1F7-42F32F462779}"/>
              </a:ext>
            </a:extLst>
          </p:cNvPr>
          <p:cNvSpPr txBox="1"/>
          <p:nvPr/>
        </p:nvSpPr>
        <p:spPr>
          <a:xfrm>
            <a:off x="2849729" y="2079916"/>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vivienda</a:t>
            </a:r>
          </a:p>
        </p:txBody>
      </p:sp>
      <p:sp>
        <p:nvSpPr>
          <p:cNvPr id="33" name="CuadroTexto 32">
            <a:extLst>
              <a:ext uri="{FF2B5EF4-FFF2-40B4-BE49-F238E27FC236}">
                <a16:creationId xmlns:a16="http://schemas.microsoft.com/office/drawing/2014/main" id="{41F34A8C-67FF-8E49-9BA8-959276CC170A}"/>
              </a:ext>
            </a:extLst>
          </p:cNvPr>
          <p:cNvSpPr txBox="1"/>
          <p:nvPr/>
        </p:nvSpPr>
        <p:spPr>
          <a:xfrm>
            <a:off x="546368" y="2418042"/>
            <a:ext cx="1127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césped</a:t>
            </a:r>
          </a:p>
        </p:txBody>
      </p:sp>
      <p:sp>
        <p:nvSpPr>
          <p:cNvPr id="34" name="CuadroTexto 33">
            <a:extLst>
              <a:ext uri="{FF2B5EF4-FFF2-40B4-BE49-F238E27FC236}">
                <a16:creationId xmlns:a16="http://schemas.microsoft.com/office/drawing/2014/main" id="{CFC6F6E1-3A54-5043-80CA-ED81877F6F23}"/>
              </a:ext>
            </a:extLst>
          </p:cNvPr>
          <p:cNvSpPr txBox="1"/>
          <p:nvPr/>
        </p:nvSpPr>
        <p:spPr>
          <a:xfrm>
            <a:off x="3661292" y="3468766"/>
            <a:ext cx="1107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estatua</a:t>
            </a:r>
          </a:p>
        </p:txBody>
      </p:sp>
      <p:sp>
        <p:nvSpPr>
          <p:cNvPr id="35" name="CuadroTexto 34">
            <a:extLst>
              <a:ext uri="{FF2B5EF4-FFF2-40B4-BE49-F238E27FC236}">
                <a16:creationId xmlns:a16="http://schemas.microsoft.com/office/drawing/2014/main" id="{EBC9A7BB-C0DE-074B-A394-42B6E204B0B7}"/>
              </a:ext>
            </a:extLst>
          </p:cNvPr>
          <p:cNvSpPr txBox="1"/>
          <p:nvPr/>
        </p:nvSpPr>
        <p:spPr>
          <a:xfrm>
            <a:off x="1015347" y="3757802"/>
            <a:ext cx="902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ángel</a:t>
            </a:r>
          </a:p>
        </p:txBody>
      </p:sp>
      <p:sp>
        <p:nvSpPr>
          <p:cNvPr id="36" name="CuadroTexto 35">
            <a:extLst>
              <a:ext uri="{FF2B5EF4-FFF2-40B4-BE49-F238E27FC236}">
                <a16:creationId xmlns:a16="http://schemas.microsoft.com/office/drawing/2014/main" id="{BD8F4235-C745-1B40-8276-7D233F438EC9}"/>
              </a:ext>
            </a:extLst>
          </p:cNvPr>
          <p:cNvSpPr txBox="1"/>
          <p:nvPr/>
        </p:nvSpPr>
        <p:spPr>
          <a:xfrm>
            <a:off x="2740230" y="3784064"/>
            <a:ext cx="11416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mármol</a:t>
            </a:r>
          </a:p>
        </p:txBody>
      </p:sp>
      <p:sp>
        <p:nvSpPr>
          <p:cNvPr id="37" name="CuadroTexto 36">
            <a:extLst>
              <a:ext uri="{FF2B5EF4-FFF2-40B4-BE49-F238E27FC236}">
                <a16:creationId xmlns:a16="http://schemas.microsoft.com/office/drawing/2014/main" id="{341D60C2-B851-C743-88C8-01A7A9CCD94B}"/>
              </a:ext>
            </a:extLst>
          </p:cNvPr>
          <p:cNvSpPr txBox="1"/>
          <p:nvPr/>
        </p:nvSpPr>
        <p:spPr>
          <a:xfrm>
            <a:off x="1040864" y="4813798"/>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monumento</a:t>
            </a:r>
          </a:p>
        </p:txBody>
      </p:sp>
      <p:sp>
        <p:nvSpPr>
          <p:cNvPr id="38" name="CuadroTexto 37">
            <a:extLst>
              <a:ext uri="{FF2B5EF4-FFF2-40B4-BE49-F238E27FC236}">
                <a16:creationId xmlns:a16="http://schemas.microsoft.com/office/drawing/2014/main" id="{8EF57B9D-9CA2-6B4C-BAB1-2000F330A54D}"/>
              </a:ext>
            </a:extLst>
          </p:cNvPr>
          <p:cNvSpPr txBox="1"/>
          <p:nvPr/>
        </p:nvSpPr>
        <p:spPr>
          <a:xfrm>
            <a:off x="3311059" y="4808236"/>
            <a:ext cx="16129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maravilloso</a:t>
            </a:r>
          </a:p>
        </p:txBody>
      </p:sp>
      <p:sp>
        <p:nvSpPr>
          <p:cNvPr id="39" name="CuadroTexto 38">
            <a:extLst>
              <a:ext uri="{FF2B5EF4-FFF2-40B4-BE49-F238E27FC236}">
                <a16:creationId xmlns:a16="http://schemas.microsoft.com/office/drawing/2014/main" id="{2C03CD31-1F75-1A49-9F28-9578EDDF8952}"/>
              </a:ext>
            </a:extLst>
          </p:cNvPr>
          <p:cNvSpPr txBox="1"/>
          <p:nvPr/>
        </p:nvSpPr>
        <p:spPr>
          <a:xfrm>
            <a:off x="1370107" y="5116324"/>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frágil</a:t>
            </a:r>
          </a:p>
        </p:txBody>
      </p:sp>
      <p:sp>
        <p:nvSpPr>
          <p:cNvPr id="40" name="CuadroTexto 39">
            <a:extLst>
              <a:ext uri="{FF2B5EF4-FFF2-40B4-BE49-F238E27FC236}">
                <a16:creationId xmlns:a16="http://schemas.microsoft.com/office/drawing/2014/main" id="{3491F5FC-2810-CD4B-A80A-B12F7644AACD}"/>
              </a:ext>
            </a:extLst>
          </p:cNvPr>
          <p:cNvSpPr txBox="1"/>
          <p:nvPr/>
        </p:nvSpPr>
        <p:spPr>
          <a:xfrm>
            <a:off x="8287643" y="732033"/>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túnel</a:t>
            </a:r>
          </a:p>
        </p:txBody>
      </p:sp>
      <p:sp>
        <p:nvSpPr>
          <p:cNvPr id="41" name="CuadroTexto 40">
            <a:extLst>
              <a:ext uri="{FF2B5EF4-FFF2-40B4-BE49-F238E27FC236}">
                <a16:creationId xmlns:a16="http://schemas.microsoft.com/office/drawing/2014/main" id="{B776216F-60D5-D142-88EF-E97A73A7B93F}"/>
              </a:ext>
            </a:extLst>
          </p:cNvPr>
          <p:cNvSpPr txBox="1"/>
          <p:nvPr/>
        </p:nvSpPr>
        <p:spPr>
          <a:xfrm>
            <a:off x="9562411" y="734130"/>
            <a:ext cx="1335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entonces</a:t>
            </a:r>
          </a:p>
        </p:txBody>
      </p:sp>
      <p:sp>
        <p:nvSpPr>
          <p:cNvPr id="42" name="CuadroTexto 41">
            <a:extLst>
              <a:ext uri="{FF2B5EF4-FFF2-40B4-BE49-F238E27FC236}">
                <a16:creationId xmlns:a16="http://schemas.microsoft.com/office/drawing/2014/main" id="{BDDD57BE-5CA4-DC4B-BA08-A85EFD3858C6}"/>
              </a:ext>
            </a:extLst>
          </p:cNvPr>
          <p:cNvSpPr txBox="1"/>
          <p:nvPr/>
        </p:nvSpPr>
        <p:spPr>
          <a:xfrm>
            <a:off x="8341534" y="1059810"/>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gigante</a:t>
            </a:r>
          </a:p>
        </p:txBody>
      </p:sp>
      <p:sp>
        <p:nvSpPr>
          <p:cNvPr id="43" name="CuadroTexto 42">
            <a:extLst>
              <a:ext uri="{FF2B5EF4-FFF2-40B4-BE49-F238E27FC236}">
                <a16:creationId xmlns:a16="http://schemas.microsoft.com/office/drawing/2014/main" id="{7C011C08-D5A0-CF47-AA50-3140996BA2B6}"/>
              </a:ext>
            </a:extLst>
          </p:cNvPr>
          <p:cNvSpPr txBox="1"/>
          <p:nvPr/>
        </p:nvSpPr>
        <p:spPr>
          <a:xfrm>
            <a:off x="9965223" y="2101171"/>
            <a:ext cx="1157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nombre</a:t>
            </a:r>
          </a:p>
        </p:txBody>
      </p:sp>
      <p:sp>
        <p:nvSpPr>
          <p:cNvPr id="44" name="CuadroTexto 43">
            <a:extLst>
              <a:ext uri="{FF2B5EF4-FFF2-40B4-BE49-F238E27FC236}">
                <a16:creationId xmlns:a16="http://schemas.microsoft.com/office/drawing/2014/main" id="{7982BB57-3DEC-3141-8C98-E88B0520ECA0}"/>
              </a:ext>
            </a:extLst>
          </p:cNvPr>
          <p:cNvSpPr txBox="1"/>
          <p:nvPr/>
        </p:nvSpPr>
        <p:spPr>
          <a:xfrm>
            <a:off x="7348230" y="2436027"/>
            <a:ext cx="712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fácil</a:t>
            </a:r>
          </a:p>
        </p:txBody>
      </p:sp>
      <p:sp>
        <p:nvSpPr>
          <p:cNvPr id="45" name="CuadroTexto 44">
            <a:extLst>
              <a:ext uri="{FF2B5EF4-FFF2-40B4-BE49-F238E27FC236}">
                <a16:creationId xmlns:a16="http://schemas.microsoft.com/office/drawing/2014/main" id="{68C3482E-07AB-AD43-A0C3-F71033651535}"/>
              </a:ext>
            </a:extLst>
          </p:cNvPr>
          <p:cNvSpPr txBox="1"/>
          <p:nvPr/>
        </p:nvSpPr>
        <p:spPr>
          <a:xfrm>
            <a:off x="8119054" y="3498368"/>
            <a:ext cx="1255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carácter</a:t>
            </a:r>
          </a:p>
        </p:txBody>
      </p:sp>
      <p:sp>
        <p:nvSpPr>
          <p:cNvPr id="49" name="CuadroTexto 48">
            <a:extLst>
              <a:ext uri="{FF2B5EF4-FFF2-40B4-BE49-F238E27FC236}">
                <a16:creationId xmlns:a16="http://schemas.microsoft.com/office/drawing/2014/main" id="{9B0A3793-67CB-E04C-9128-4D5A1BAB91A7}"/>
              </a:ext>
            </a:extLst>
          </p:cNvPr>
          <p:cNvSpPr txBox="1"/>
          <p:nvPr/>
        </p:nvSpPr>
        <p:spPr>
          <a:xfrm>
            <a:off x="10174743" y="3496134"/>
            <a:ext cx="896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fuerte</a:t>
            </a:r>
          </a:p>
        </p:txBody>
      </p:sp>
      <p:sp>
        <p:nvSpPr>
          <p:cNvPr id="50" name="CuadroTexto 49">
            <a:extLst>
              <a:ext uri="{FF2B5EF4-FFF2-40B4-BE49-F238E27FC236}">
                <a16:creationId xmlns:a16="http://schemas.microsoft.com/office/drawing/2014/main" id="{FF0AC6AA-8AC7-B44B-A2DB-BB197C018E55}"/>
              </a:ext>
            </a:extLst>
          </p:cNvPr>
          <p:cNvSpPr txBox="1"/>
          <p:nvPr/>
        </p:nvSpPr>
        <p:spPr>
          <a:xfrm>
            <a:off x="7575386" y="3790699"/>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bíceps</a:t>
            </a:r>
          </a:p>
        </p:txBody>
      </p:sp>
      <p:sp>
        <p:nvSpPr>
          <p:cNvPr id="53" name="CuadroTexto 52">
            <a:extLst>
              <a:ext uri="{FF2B5EF4-FFF2-40B4-BE49-F238E27FC236}">
                <a16:creationId xmlns:a16="http://schemas.microsoft.com/office/drawing/2014/main" id="{418CCB4E-66CE-CC40-9FE2-C73173BD92C5}"/>
              </a:ext>
            </a:extLst>
          </p:cNvPr>
          <p:cNvSpPr txBox="1"/>
          <p:nvPr/>
        </p:nvSpPr>
        <p:spPr>
          <a:xfrm>
            <a:off x="8853663" y="3790693"/>
            <a:ext cx="12634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enormes</a:t>
            </a:r>
          </a:p>
        </p:txBody>
      </p:sp>
      <p:sp>
        <p:nvSpPr>
          <p:cNvPr id="54" name="CuadroTexto 53">
            <a:extLst>
              <a:ext uri="{FF2B5EF4-FFF2-40B4-BE49-F238E27FC236}">
                <a16:creationId xmlns:a16="http://schemas.microsoft.com/office/drawing/2014/main" id="{B6FA041A-A1F5-7C47-A21D-68DE15572281}"/>
              </a:ext>
            </a:extLst>
          </p:cNvPr>
          <p:cNvSpPr txBox="1"/>
          <p:nvPr/>
        </p:nvSpPr>
        <p:spPr>
          <a:xfrm>
            <a:off x="7878353" y="482938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líder</a:t>
            </a:r>
          </a:p>
        </p:txBody>
      </p:sp>
      <p:sp>
        <p:nvSpPr>
          <p:cNvPr id="55" name="CuadroTexto 54">
            <a:extLst>
              <a:ext uri="{FF2B5EF4-FFF2-40B4-BE49-F238E27FC236}">
                <a16:creationId xmlns:a16="http://schemas.microsoft.com/office/drawing/2014/main" id="{20C56908-D14D-694B-B379-5EB30FD383A1}"/>
              </a:ext>
            </a:extLst>
          </p:cNvPr>
          <p:cNvSpPr txBox="1"/>
          <p:nvPr/>
        </p:nvSpPr>
        <p:spPr>
          <a:xfrm>
            <a:off x="9684958" y="4814884"/>
            <a:ext cx="923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grupo</a:t>
            </a:r>
          </a:p>
        </p:txBody>
      </p:sp>
      <p:sp>
        <p:nvSpPr>
          <p:cNvPr id="56" name="CuadroTexto 55">
            <a:extLst>
              <a:ext uri="{FF2B5EF4-FFF2-40B4-BE49-F238E27FC236}">
                <a16:creationId xmlns:a16="http://schemas.microsoft.com/office/drawing/2014/main" id="{C1F3B2CE-B403-D143-A2D2-DE20ACC6F2E3}"/>
              </a:ext>
            </a:extLst>
          </p:cNvPr>
          <p:cNvSpPr txBox="1"/>
          <p:nvPr/>
        </p:nvSpPr>
        <p:spPr>
          <a:xfrm>
            <a:off x="8916371" y="5176337"/>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ágil</a:t>
            </a:r>
          </a:p>
        </p:txBody>
      </p:sp>
      <p:sp>
        <p:nvSpPr>
          <p:cNvPr id="5" name="CuadroTexto 4">
            <a:extLst>
              <a:ext uri="{FF2B5EF4-FFF2-40B4-BE49-F238E27FC236}">
                <a16:creationId xmlns:a16="http://schemas.microsoft.com/office/drawing/2014/main" id="{BEED0095-3980-D340-AFE3-ED9BAA8B9C1E}"/>
              </a:ext>
            </a:extLst>
          </p:cNvPr>
          <p:cNvSpPr txBox="1"/>
          <p:nvPr/>
        </p:nvSpPr>
        <p:spPr>
          <a:xfrm>
            <a:off x="441399" y="1616879"/>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*dama =lady</a:t>
            </a:r>
          </a:p>
        </p:txBody>
      </p:sp>
      <p:sp>
        <p:nvSpPr>
          <p:cNvPr id="57" name="CuadroTexto 56">
            <a:extLst>
              <a:ext uri="{FF2B5EF4-FFF2-40B4-BE49-F238E27FC236}">
                <a16:creationId xmlns:a16="http://schemas.microsoft.com/office/drawing/2014/main" id="{A8DDE989-7DFC-C644-B66E-190B135F3902}"/>
              </a:ext>
            </a:extLst>
          </p:cNvPr>
          <p:cNvSpPr txBox="1"/>
          <p:nvPr/>
        </p:nvSpPr>
        <p:spPr>
          <a:xfrm>
            <a:off x="430544" y="2800499"/>
            <a:ext cx="35670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*vivienda = home, dwelling</a:t>
            </a:r>
          </a:p>
        </p:txBody>
      </p:sp>
      <p:sp>
        <p:nvSpPr>
          <p:cNvPr id="58" name="CuadroTexto 57">
            <a:extLst>
              <a:ext uri="{FF2B5EF4-FFF2-40B4-BE49-F238E27FC236}">
                <a16:creationId xmlns:a16="http://schemas.microsoft.com/office/drawing/2014/main" id="{A1F73FDF-15DE-394C-879F-7A0545C460AA}"/>
              </a:ext>
            </a:extLst>
          </p:cNvPr>
          <p:cNvSpPr txBox="1"/>
          <p:nvPr/>
        </p:nvSpPr>
        <p:spPr>
          <a:xfrm>
            <a:off x="422329" y="3128894"/>
            <a:ext cx="2137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*césped = lawn</a:t>
            </a:r>
          </a:p>
        </p:txBody>
      </p:sp>
      <p:sp>
        <p:nvSpPr>
          <p:cNvPr id="59" name="CuadroTexto 58">
            <a:extLst>
              <a:ext uri="{FF2B5EF4-FFF2-40B4-BE49-F238E27FC236}">
                <a16:creationId xmlns:a16="http://schemas.microsoft.com/office/drawing/2014/main" id="{EBE20483-197B-5D40-800E-8F95A970F62A}"/>
              </a:ext>
            </a:extLst>
          </p:cNvPr>
          <p:cNvSpPr txBox="1"/>
          <p:nvPr/>
        </p:nvSpPr>
        <p:spPr>
          <a:xfrm>
            <a:off x="428949" y="4157516"/>
            <a:ext cx="2303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*estatua = statue</a:t>
            </a:r>
          </a:p>
        </p:txBody>
      </p:sp>
      <p:sp>
        <p:nvSpPr>
          <p:cNvPr id="60" name="CuadroTexto 59">
            <a:extLst>
              <a:ext uri="{FF2B5EF4-FFF2-40B4-BE49-F238E27FC236}">
                <a16:creationId xmlns:a16="http://schemas.microsoft.com/office/drawing/2014/main" id="{BFEAAD16-44AE-FA4A-92C2-7EE1D6FE2BB4}"/>
              </a:ext>
            </a:extLst>
          </p:cNvPr>
          <p:cNvSpPr txBox="1"/>
          <p:nvPr/>
        </p:nvSpPr>
        <p:spPr>
          <a:xfrm>
            <a:off x="414041" y="4486479"/>
            <a:ext cx="24272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*mármol = marble</a:t>
            </a:r>
          </a:p>
        </p:txBody>
      </p:sp>
      <p:sp>
        <p:nvSpPr>
          <p:cNvPr id="61" name="CuadroTexto 60">
            <a:extLst>
              <a:ext uri="{FF2B5EF4-FFF2-40B4-BE49-F238E27FC236}">
                <a16:creationId xmlns:a16="http://schemas.microsoft.com/office/drawing/2014/main" id="{9B43A47F-2A17-104C-90A5-5B7A2B899BC6}"/>
              </a:ext>
            </a:extLst>
          </p:cNvPr>
          <p:cNvSpPr txBox="1"/>
          <p:nvPr/>
        </p:nvSpPr>
        <p:spPr>
          <a:xfrm>
            <a:off x="487264" y="5568357"/>
            <a:ext cx="32656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*maravilloso = marvelous</a:t>
            </a:r>
          </a:p>
        </p:txBody>
      </p:sp>
      <p:sp>
        <p:nvSpPr>
          <p:cNvPr id="63" name="CuadroTexto 62">
            <a:extLst>
              <a:ext uri="{FF2B5EF4-FFF2-40B4-BE49-F238E27FC236}">
                <a16:creationId xmlns:a16="http://schemas.microsoft.com/office/drawing/2014/main" id="{AB62BA62-F104-C545-9F93-01DA539B6592}"/>
              </a:ext>
            </a:extLst>
          </p:cNvPr>
          <p:cNvSpPr txBox="1"/>
          <p:nvPr/>
        </p:nvSpPr>
        <p:spPr>
          <a:xfrm>
            <a:off x="6570233" y="1411261"/>
            <a:ext cx="19816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*túnel = tunnel</a:t>
            </a:r>
          </a:p>
        </p:txBody>
      </p:sp>
      <p:sp>
        <p:nvSpPr>
          <p:cNvPr id="64" name="CuadroTexto 63">
            <a:extLst>
              <a:ext uri="{FF2B5EF4-FFF2-40B4-BE49-F238E27FC236}">
                <a16:creationId xmlns:a16="http://schemas.microsoft.com/office/drawing/2014/main" id="{CBD0FECF-A6B3-914A-B3C1-C210ACB3F4E5}"/>
              </a:ext>
            </a:extLst>
          </p:cNvPr>
          <p:cNvSpPr txBox="1"/>
          <p:nvPr/>
        </p:nvSpPr>
        <p:spPr>
          <a:xfrm>
            <a:off x="6570233" y="1756190"/>
            <a:ext cx="22156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*gigante = giant</a:t>
            </a:r>
          </a:p>
        </p:txBody>
      </p:sp>
      <p:sp>
        <p:nvSpPr>
          <p:cNvPr id="65" name="CuadroTexto 64">
            <a:extLst>
              <a:ext uri="{FF2B5EF4-FFF2-40B4-BE49-F238E27FC236}">
                <a16:creationId xmlns:a16="http://schemas.microsoft.com/office/drawing/2014/main" id="{8D1DFFE5-97F0-5B40-97BB-D1E538CD8CA8}"/>
              </a:ext>
            </a:extLst>
          </p:cNvPr>
          <p:cNvSpPr txBox="1"/>
          <p:nvPr/>
        </p:nvSpPr>
        <p:spPr>
          <a:xfrm>
            <a:off x="6529813" y="4183687"/>
            <a:ext cx="44037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*carácter = character, personality</a:t>
            </a:r>
          </a:p>
        </p:txBody>
      </p:sp>
      <p:sp>
        <p:nvSpPr>
          <p:cNvPr id="66" name="CuadroTexto 65">
            <a:extLst>
              <a:ext uri="{FF2B5EF4-FFF2-40B4-BE49-F238E27FC236}">
                <a16:creationId xmlns:a16="http://schemas.microsoft.com/office/drawing/2014/main" id="{A8F8BFC3-9C01-2849-89D2-2D657BC9D28F}"/>
              </a:ext>
            </a:extLst>
          </p:cNvPr>
          <p:cNvSpPr txBox="1"/>
          <p:nvPr/>
        </p:nvSpPr>
        <p:spPr>
          <a:xfrm>
            <a:off x="6482661" y="4486479"/>
            <a:ext cx="2799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*enorme = enormous</a:t>
            </a:r>
          </a:p>
        </p:txBody>
      </p:sp>
      <p:sp>
        <p:nvSpPr>
          <p:cNvPr id="67" name="CuadroTexto 66">
            <a:extLst>
              <a:ext uri="{FF2B5EF4-FFF2-40B4-BE49-F238E27FC236}">
                <a16:creationId xmlns:a16="http://schemas.microsoft.com/office/drawing/2014/main" id="{AC24F33E-01AF-394C-AD5D-4F25E105E1E0}"/>
              </a:ext>
            </a:extLst>
          </p:cNvPr>
          <p:cNvSpPr txBox="1"/>
          <p:nvPr/>
        </p:nvSpPr>
        <p:spPr>
          <a:xfrm>
            <a:off x="6529333" y="5568357"/>
            <a:ext cx="19255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*líder = leader</a:t>
            </a:r>
          </a:p>
        </p:txBody>
      </p:sp>
    </p:spTree>
    <p:extLst>
      <p:ext uri="{BB962C8B-B14F-4D97-AF65-F5344CB8AC3E}">
        <p14:creationId xmlns:p14="http://schemas.microsoft.com/office/powerpoint/2010/main" val="498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3" grpId="0"/>
      <p:bldP spid="54" grpId="0"/>
      <p:bldP spid="55" grpId="0"/>
      <p:bldP spid="56" grpId="0"/>
      <p:bldP spid="5" grpId="0"/>
      <p:bldP spid="57" grpId="0"/>
      <p:bldP spid="58" grpId="0"/>
      <p:bldP spid="59" grpId="0"/>
      <p:bldP spid="60" grpId="0"/>
      <p:bldP spid="61" grpId="0"/>
      <p:bldP spid="63" grpId="0"/>
      <p:bldP spid="64" grpId="0"/>
      <p:bldP spid="65" grpId="0"/>
      <p:bldP spid="66" grpId="0"/>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spTree>
    <p:extLst>
      <p:ext uri="{BB962C8B-B14F-4D97-AF65-F5344CB8AC3E}">
        <p14:creationId xmlns:p14="http://schemas.microsoft.com/office/powerpoint/2010/main" val="3931201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DB7E6DD-A149-4E64-ABA6-D51114BFC019}"/>
              </a:ext>
            </a:extLst>
          </p:cNvPr>
          <p:cNvSpPr>
            <a:spLocks noGrp="1"/>
          </p:cNvSpPr>
          <p:nvPr>
            <p:ph type="body" sz="quarter" idx="10"/>
          </p:nvPr>
        </p:nvSpPr>
        <p:spPr>
          <a:xfrm>
            <a:off x="338931" y="1624799"/>
            <a:ext cx="11514137" cy="5105400"/>
          </a:xfrm>
        </p:spPr>
        <p:txBody>
          <a:bodyPr>
            <a:normAutofit/>
          </a:bodyPr>
          <a:lstStyle/>
          <a:p>
            <a:r>
              <a:rPr lang="en-GB" dirty="0"/>
              <a:t>Teacher use of the new language…</a:t>
            </a:r>
          </a:p>
          <a:p>
            <a:pPr lvl="1"/>
            <a:r>
              <a:rPr lang="en-GB" dirty="0"/>
              <a:t> should not make things more difficult to understand</a:t>
            </a:r>
          </a:p>
          <a:p>
            <a:pPr lvl="1"/>
            <a:r>
              <a:rPr lang="en-GB" dirty="0"/>
              <a:t> needs </a:t>
            </a:r>
            <a:r>
              <a:rPr lang="en-GB" u="sng" dirty="0"/>
              <a:t>very careful planning</a:t>
            </a:r>
          </a:p>
          <a:p>
            <a:pPr lvl="1"/>
            <a:r>
              <a:rPr lang="en-GB" dirty="0"/>
              <a:t> should </a:t>
            </a:r>
            <a:r>
              <a:rPr lang="en-GB" u="sng" dirty="0"/>
              <a:t>build systematically on pupils’ prior knowledge</a:t>
            </a:r>
          </a:p>
          <a:p>
            <a:pPr lvl="1"/>
            <a:r>
              <a:rPr lang="en-GB" dirty="0"/>
              <a:t> can </a:t>
            </a:r>
            <a:r>
              <a:rPr lang="en-GB" u="sng" dirty="0"/>
              <a:t>grow incrementally with learners’ progress</a:t>
            </a:r>
          </a:p>
          <a:p>
            <a:pPr marL="0" indent="0">
              <a:buNone/>
            </a:pPr>
            <a:endParaRPr lang="en-GB" dirty="0"/>
          </a:p>
          <a:p>
            <a:r>
              <a:rPr lang="en-GB" dirty="0"/>
              <a:t>Student use of the new language…</a:t>
            </a:r>
          </a:p>
          <a:p>
            <a:pPr lvl="1"/>
            <a:r>
              <a:rPr lang="en-GB" dirty="0"/>
              <a:t> is </a:t>
            </a:r>
            <a:r>
              <a:rPr lang="en-GB" u="sng" dirty="0"/>
              <a:t>essential</a:t>
            </a:r>
            <a:r>
              <a:rPr lang="en-GB" dirty="0"/>
              <a:t> and there is strong evidence that it correlates with learning</a:t>
            </a:r>
          </a:p>
          <a:p>
            <a:pPr lvl="1"/>
            <a:r>
              <a:rPr lang="en-GB" dirty="0"/>
              <a:t> requires </a:t>
            </a:r>
            <a:r>
              <a:rPr lang="en-GB" u="sng" dirty="0"/>
              <a:t>competence</a:t>
            </a:r>
            <a:r>
              <a:rPr lang="en-GB" dirty="0"/>
              <a:t> and the </a:t>
            </a:r>
            <a:r>
              <a:rPr lang="en-GB" u="sng" dirty="0"/>
              <a:t>motivation</a:t>
            </a:r>
            <a:r>
              <a:rPr lang="en-GB" dirty="0"/>
              <a:t> to create meaning</a:t>
            </a:r>
          </a:p>
          <a:p>
            <a:pPr lvl="1"/>
            <a:r>
              <a:rPr lang="en-GB" dirty="0"/>
              <a:t> benefits from a </a:t>
            </a:r>
            <a:r>
              <a:rPr lang="en-GB" u="sng" dirty="0"/>
              <a:t>conducive classroom climate</a:t>
            </a:r>
          </a:p>
          <a:p>
            <a:pPr lvl="1"/>
            <a:r>
              <a:rPr lang="en-GB" dirty="0"/>
              <a:t>will often be </a:t>
            </a:r>
            <a:r>
              <a:rPr lang="en-GB" u="sng" dirty="0"/>
              <a:t>less fluent, less accurate and slower</a:t>
            </a:r>
            <a:r>
              <a:rPr lang="en-GB" dirty="0"/>
              <a:t> when it is unrehearsed </a:t>
            </a:r>
          </a:p>
          <a:p>
            <a:endParaRPr lang="en-GB" dirty="0"/>
          </a:p>
        </p:txBody>
      </p:sp>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normAutofit/>
          </a:bodyPr>
          <a:lstStyle/>
          <a:p>
            <a:r>
              <a:rPr lang="en-GB" b="1" dirty="0"/>
              <a:t>Speaking</a:t>
            </a:r>
          </a:p>
        </p:txBody>
      </p:sp>
      <p:sp>
        <p:nvSpPr>
          <p:cNvPr id="17" name="TextBox 16">
            <a:extLst>
              <a:ext uri="{FF2B5EF4-FFF2-40B4-BE49-F238E27FC236}">
                <a16:creationId xmlns:a16="http://schemas.microsoft.com/office/drawing/2014/main" id="{4D6C576D-3844-43B9-8614-5C82BC99CD85}"/>
              </a:ext>
            </a:extLst>
          </p:cNvPr>
          <p:cNvSpPr txBox="1"/>
          <p:nvPr/>
        </p:nvSpPr>
        <p:spPr>
          <a:xfrm>
            <a:off x="8464731" y="5967957"/>
            <a:ext cx="3727269" cy="369332"/>
          </a:xfrm>
          <a:prstGeom prst="rect">
            <a:avLst/>
          </a:prstGeom>
          <a:noFill/>
        </p:spPr>
        <p:txBody>
          <a:bodyPr wrap="square" rtlCol="0">
            <a:spAutoFit/>
          </a:bodyPr>
          <a:lstStyle/>
          <a:p>
            <a:pPr algn="r"/>
            <a:r>
              <a:rPr lang="en-GB" dirty="0">
                <a:solidFill>
                  <a:schemeClr val="accent5">
                    <a:lumMod val="50000"/>
                  </a:schemeClr>
                </a:solidFill>
                <a:hlinkClick r:id="rId3"/>
              </a:rPr>
              <a:t>Ofsted research review</a:t>
            </a:r>
            <a:endParaRPr lang="en-GB" dirty="0">
              <a:solidFill>
                <a:schemeClr val="accent5">
                  <a:lumMod val="50000"/>
                </a:schemeClr>
              </a:solidFill>
            </a:endParaRP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77294" y="-33288"/>
            <a:ext cx="4314176" cy="2157088"/>
          </a:xfrm>
          <a:prstGeom prst="rect">
            <a:avLst/>
          </a:prstGeom>
        </p:spPr>
      </p:pic>
      <p:sp>
        <p:nvSpPr>
          <p:cNvPr id="2" name="TextBox 1">
            <a:extLst>
              <a:ext uri="{FF2B5EF4-FFF2-40B4-BE49-F238E27FC236}">
                <a16:creationId xmlns:a16="http://schemas.microsoft.com/office/drawing/2014/main" id="{E68141B9-5E5F-49A8-87C8-113F0358F83B}"/>
              </a:ext>
            </a:extLst>
          </p:cNvPr>
          <p:cNvSpPr txBox="1"/>
          <p:nvPr/>
        </p:nvSpPr>
        <p:spPr>
          <a:xfrm>
            <a:off x="305810" y="1045257"/>
            <a:ext cx="8243539" cy="523220"/>
          </a:xfrm>
          <a:prstGeom prst="rect">
            <a:avLst/>
          </a:prstGeom>
          <a:noFill/>
        </p:spPr>
        <p:txBody>
          <a:bodyPr wrap="square" rtlCol="0">
            <a:spAutoFit/>
          </a:bodyPr>
          <a:lstStyle/>
          <a:p>
            <a:r>
              <a:rPr lang="en-GB" sz="2800" dirty="0"/>
              <a:t>Ofsted research review: languages</a:t>
            </a:r>
          </a:p>
        </p:txBody>
      </p:sp>
    </p:spTree>
    <p:extLst>
      <p:ext uri="{BB962C8B-B14F-4D97-AF65-F5344CB8AC3E}">
        <p14:creationId xmlns:p14="http://schemas.microsoft.com/office/powerpoint/2010/main" val="681827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528368" y="161944"/>
            <a:ext cx="10515600" cy="1325563"/>
          </a:xfrm>
        </p:spPr>
        <p:txBody>
          <a:bodyPr/>
          <a:lstStyle/>
          <a:p>
            <a:r>
              <a:rPr lang="en-GB" b="1" dirty="0"/>
              <a:t>Towards the new GCSE</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3090942"/>
            <a:ext cx="11135264" cy="4351338"/>
          </a:xfrm>
        </p:spPr>
        <p:txBody>
          <a:bodyPr>
            <a:normAutofit/>
          </a:bodyPr>
          <a:lstStyle/>
          <a:p>
            <a:r>
              <a:rPr lang="en-GB" dirty="0"/>
              <a:t>Using a defined word list supports planned target language use</a:t>
            </a:r>
          </a:p>
          <a:p>
            <a:r>
              <a:rPr lang="en-GB" dirty="0"/>
              <a:t>Most of the new speaking exam will be unprepared interaction</a:t>
            </a:r>
          </a:p>
          <a:p>
            <a:r>
              <a:rPr lang="en-GB" dirty="0"/>
              <a:t>Hearing and responding to teacher questions and instructions can be part of normal classroom routines</a:t>
            </a:r>
          </a:p>
          <a:p>
            <a:r>
              <a:rPr lang="en-GB" dirty="0"/>
              <a:t>Using the new language between tasks as well as within them is central not tangential practice</a:t>
            </a:r>
          </a:p>
          <a:p>
            <a:r>
              <a:rPr lang="en-GB" dirty="0"/>
              <a:t>‘Clear and comprehensible’ should be the aim for teachers and students</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pic>
        <p:nvPicPr>
          <p:cNvPr id="3" name="Picture 2">
            <a:extLst>
              <a:ext uri="{FF2B5EF4-FFF2-40B4-BE49-F238E27FC236}">
                <a16:creationId xmlns:a16="http://schemas.microsoft.com/office/drawing/2014/main" id="{3D0438ED-4EE5-44AE-B01A-3179470DFE2B}"/>
              </a:ext>
            </a:extLst>
          </p:cNvPr>
          <p:cNvPicPr>
            <a:picLocks noChangeAspect="1"/>
          </p:cNvPicPr>
          <p:nvPr/>
        </p:nvPicPr>
        <p:blipFill>
          <a:blip r:embed="rId4"/>
          <a:stretch>
            <a:fillRect/>
          </a:stretch>
        </p:blipFill>
        <p:spPr>
          <a:xfrm rot="21113337">
            <a:off x="2950824" y="1057158"/>
            <a:ext cx="5137097" cy="1521621"/>
          </a:xfrm>
          <a:prstGeom prst="rect">
            <a:avLst/>
          </a:prstGeom>
          <a:ln w="19050">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1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Ways forward</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pPr marL="342900" indent="-342900">
              <a:buFont typeface="Arial" panose="020B0604020202020204" pitchFamily="34" charset="0"/>
              <a:buChar char="•"/>
            </a:pPr>
            <a:r>
              <a:rPr lang="en-GB" dirty="0"/>
              <a:t> plan it carefully, using your SOW</a:t>
            </a:r>
          </a:p>
          <a:p>
            <a:pPr marL="342900" indent="-342900">
              <a:buFont typeface="Arial" panose="020B0604020202020204" pitchFamily="34" charset="0"/>
              <a:buChar char="•"/>
            </a:pPr>
            <a:r>
              <a:rPr lang="en-GB" dirty="0"/>
              <a:t> pare back teacher use of TL to ensure it is clear and comprehensible to our learners</a:t>
            </a:r>
          </a:p>
          <a:p>
            <a:pPr marL="342900" indent="-342900">
              <a:buFont typeface="Arial" panose="020B0604020202020204" pitchFamily="34" charset="0"/>
              <a:buChar char="•"/>
            </a:pPr>
            <a:r>
              <a:rPr lang="en-GB" dirty="0"/>
              <a:t> deliberately use words and structures to recycle previously taught language</a:t>
            </a:r>
          </a:p>
          <a:p>
            <a:pPr marL="342900" indent="-342900">
              <a:buFont typeface="Arial" panose="020B0604020202020204" pitchFamily="34" charset="0"/>
              <a:buChar char="•"/>
            </a:pPr>
            <a:r>
              <a:rPr lang="en-GB" dirty="0"/>
              <a:t>build TL use incrementally in step with the SOW</a:t>
            </a:r>
          </a:p>
          <a:p>
            <a:pPr marL="342900" indent="-342900">
              <a:buFont typeface="Arial" panose="020B0604020202020204" pitchFamily="34" charset="0"/>
              <a:buChar char="•"/>
            </a:pPr>
            <a:r>
              <a:rPr lang="en-GB" dirty="0"/>
              <a:t>plan our own and students’ use of TL to develop speed of understanding and production over time</a:t>
            </a:r>
          </a:p>
          <a:p>
            <a:pPr marL="342900" indent="-342900">
              <a:buFont typeface="Arial" panose="020B0604020202020204" pitchFamily="34" charset="0"/>
              <a:buChar char="•"/>
            </a:pPr>
            <a:r>
              <a:rPr lang="en-GB" dirty="0"/>
              <a:t>use English when there would otherwise be a barrier to learning</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35460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Cloud Callout 1">
            <a:extLst>
              <a:ext uri="{FF2B5EF4-FFF2-40B4-BE49-F238E27FC236}">
                <a16:creationId xmlns:a16="http://schemas.microsoft.com/office/drawing/2014/main" id="{7468035E-C082-3A4C-82AE-60CE0732C224}"/>
              </a:ext>
            </a:extLst>
          </p:cNvPr>
          <p:cNvSpPr/>
          <p:nvPr/>
        </p:nvSpPr>
        <p:spPr>
          <a:xfrm>
            <a:off x="123072" y="3688330"/>
            <a:ext cx="1973766" cy="180824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62" name="Google Shape;762;p85"/>
          <p:cNvSpPr txBox="1"/>
          <p:nvPr/>
        </p:nvSpPr>
        <p:spPr>
          <a:xfrm>
            <a:off x="238837" y="288933"/>
            <a:ext cx="585716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 QUIZ QUIZ TRADE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85"/>
          <p:cNvSpPr txBox="1"/>
          <p:nvPr/>
        </p:nvSpPr>
        <p:spPr>
          <a:xfrm>
            <a:off x="212041" y="724597"/>
            <a:ext cx="9897622"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Escribe tres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describir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persona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 debe ser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obvia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otras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dos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más fáciles.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esconder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 ¡es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secreto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85"/>
          <p:cNvSpPr txBox="1"/>
          <p:nvPr/>
        </p:nvSpPr>
        <p:spPr>
          <a:xfrm>
            <a:off x="203723" y="1832552"/>
            <a:ext cx="1036871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 lee </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5" name="Google Shape;765;p85"/>
          <p:cNvSpPr txBox="1"/>
          <p:nvPr/>
        </p:nvSpPr>
        <p:spPr>
          <a:xfrm>
            <a:off x="385570" y="2797076"/>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6" name="Google Shape;766;p85"/>
          <p:cNvSpPr txBox="1"/>
          <p:nvPr/>
        </p:nvSpPr>
        <p:spPr>
          <a:xfrm>
            <a:off x="370618" y="317022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8" name="Google Shape;768;p85"/>
          <p:cNvSpPr/>
          <p:nvPr/>
        </p:nvSpPr>
        <p:spPr>
          <a:xfrm>
            <a:off x="2302078" y="4174416"/>
            <a:ext cx="2794438" cy="1322162"/>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9" name="Google Shape;769;p85"/>
          <p:cNvSpPr txBox="1"/>
          <p:nvPr/>
        </p:nvSpPr>
        <p:spPr>
          <a:xfrm>
            <a:off x="1962268" y="4170660"/>
            <a:ext cx="3318964" cy="1409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negro.</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p:txBody>
      </p:sp>
      <p:sp>
        <p:nvSpPr>
          <p:cNvPr id="770" name="Google Shape;770;p85"/>
          <p:cNvSpPr txBox="1"/>
          <p:nvPr/>
        </p:nvSpPr>
        <p:spPr>
          <a:xfrm>
            <a:off x="852419" y="4379448"/>
            <a:ext cx="265953" cy="4216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81" name="Google Shape;781;p85"/>
          <p:cNvPicPr preferRelativeResize="0"/>
          <p:nvPr/>
        </p:nvPicPr>
        <p:blipFill rotWithShape="1">
          <a:blip r:embed="rId3">
            <a:alphaModFix/>
          </a:blip>
          <a:srcRect/>
          <a:stretch/>
        </p:blipFill>
        <p:spPr>
          <a:xfrm flipH="1">
            <a:off x="2096838" y="3827098"/>
            <a:ext cx="829032" cy="817029"/>
          </a:xfrm>
          <a:prstGeom prst="rect">
            <a:avLst/>
          </a:prstGeom>
          <a:noFill/>
          <a:ln>
            <a:noFill/>
          </a:ln>
        </p:spPr>
      </p:pic>
      <p:sp>
        <p:nvSpPr>
          <p:cNvPr id="783" name="Google Shape;783;p85"/>
          <p:cNvSpPr/>
          <p:nvPr/>
        </p:nvSpPr>
        <p:spPr>
          <a:xfrm>
            <a:off x="9347200" y="258166"/>
            <a:ext cx="25809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8" y="129082"/>
            <a:ext cx="2579247"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sz="2000" b="1">
              <a:solidFill>
                <a:schemeClr val="lt1"/>
              </a:solidFill>
            </a:endParaRPr>
          </a:p>
        </p:txBody>
      </p:sp>
      <p:sp>
        <p:nvSpPr>
          <p:cNvPr id="26" name="Oval Callout 45">
            <a:extLst>
              <a:ext uri="{FF2B5EF4-FFF2-40B4-BE49-F238E27FC236}">
                <a16:creationId xmlns:a16="http://schemas.microsoft.com/office/drawing/2014/main" id="{53CAA778-C7AD-0C42-954A-3D1D614929AE}"/>
              </a:ext>
            </a:extLst>
          </p:cNvPr>
          <p:cNvSpPr/>
          <p:nvPr/>
        </p:nvSpPr>
        <p:spPr>
          <a:xfrm>
            <a:off x="3511414" y="3318145"/>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joven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7" name="Oval Callout 45">
            <a:extLst>
              <a:ext uri="{FF2B5EF4-FFF2-40B4-BE49-F238E27FC236}">
                <a16:creationId xmlns:a16="http://schemas.microsoft.com/office/drawing/2014/main" id="{A66A37F0-6635-CA49-9839-9526BD839AC8}"/>
              </a:ext>
            </a:extLst>
          </p:cNvPr>
          <p:cNvSpPr/>
          <p:nvPr/>
        </p:nvSpPr>
        <p:spPr>
          <a:xfrm>
            <a:off x="8614596" y="3446308"/>
            <a:ext cx="2104425" cy="572035"/>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¿María?</a:t>
            </a:r>
          </a:p>
        </p:txBody>
      </p:sp>
      <p:pic>
        <p:nvPicPr>
          <p:cNvPr id="36" name="Picture 35">
            <a:extLst>
              <a:ext uri="{FF2B5EF4-FFF2-40B4-BE49-F238E27FC236}">
                <a16:creationId xmlns:a16="http://schemas.microsoft.com/office/drawing/2014/main" id="{4D6B37EC-1AC5-454B-A70F-9CB3BF93DBAD}"/>
              </a:ext>
            </a:extLst>
          </p:cNvPr>
          <p:cNvPicPr>
            <a:picLocks noChangeAspect="1"/>
          </p:cNvPicPr>
          <p:nvPr/>
        </p:nvPicPr>
        <p:blipFill rotWithShape="1">
          <a:blip r:embed="rId4"/>
          <a:srcRect l="17466" t="16554" r="21946" b="27288"/>
          <a:stretch/>
        </p:blipFill>
        <p:spPr>
          <a:xfrm>
            <a:off x="643017" y="4050470"/>
            <a:ext cx="909641" cy="1049042"/>
          </a:xfrm>
          <a:prstGeom prst="rect">
            <a:avLst/>
          </a:prstGeom>
        </p:spPr>
      </p:pic>
      <p:sp>
        <p:nvSpPr>
          <p:cNvPr id="38" name="Oval Callout 45">
            <a:extLst>
              <a:ext uri="{FF2B5EF4-FFF2-40B4-BE49-F238E27FC236}">
                <a16:creationId xmlns:a16="http://schemas.microsoft.com/office/drawing/2014/main" id="{BE125403-A25C-3043-832D-0F8FC6B0B814}"/>
              </a:ext>
            </a:extLst>
          </p:cNvPr>
          <p:cNvSpPr/>
          <p:nvPr/>
        </p:nvSpPr>
        <p:spPr>
          <a:xfrm>
            <a:off x="4686510" y="3949596"/>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moreno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9" name="Oval Callout 45">
            <a:extLst>
              <a:ext uri="{FF2B5EF4-FFF2-40B4-BE49-F238E27FC236}">
                <a16:creationId xmlns:a16="http://schemas.microsoft.com/office/drawing/2014/main" id="{6F1D9122-F9A5-1746-AB08-BF28C2A7BFAF}"/>
              </a:ext>
            </a:extLst>
          </p:cNvPr>
          <p:cNvSpPr/>
          <p:nvPr/>
        </p:nvSpPr>
        <p:spPr>
          <a:xfrm>
            <a:off x="8650435" y="4304360"/>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¿Adrián?</a:t>
            </a:r>
          </a:p>
        </p:txBody>
      </p:sp>
      <p:sp>
        <p:nvSpPr>
          <p:cNvPr id="40" name="Oval Callout 45">
            <a:extLst>
              <a:ext uri="{FF2B5EF4-FFF2-40B4-BE49-F238E27FC236}">
                <a16:creationId xmlns:a16="http://schemas.microsoft.com/office/drawing/2014/main" id="{08014FF7-72FC-1A40-B193-6A529CFA799E}"/>
              </a:ext>
            </a:extLst>
          </p:cNvPr>
          <p:cNvSpPr/>
          <p:nvPr/>
        </p:nvSpPr>
        <p:spPr>
          <a:xfrm>
            <a:off x="4805456" y="5032442"/>
            <a:ext cx="3220190" cy="656203"/>
          </a:xfrm>
          <a:prstGeom prst="wedgeEllipseCallout">
            <a:avLst>
              <a:gd name="adj1" fmla="val -59882"/>
              <a:gd name="adj2" fmla="val -428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negro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1" name="Oval Callout 45">
            <a:extLst>
              <a:ext uri="{FF2B5EF4-FFF2-40B4-BE49-F238E27FC236}">
                <a16:creationId xmlns:a16="http://schemas.microsoft.com/office/drawing/2014/main" id="{1123680F-0ED3-9C41-A041-4BCD0B7D281B}"/>
              </a:ext>
            </a:extLst>
          </p:cNvPr>
          <p:cNvSpPr/>
          <p:nvPr/>
        </p:nvSpPr>
        <p:spPr>
          <a:xfrm>
            <a:off x="8650435" y="5124001"/>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3349994" y="5663893"/>
            <a:ext cx="1746522"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Sí</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6751438" y="3232692"/>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203722" y="2272644"/>
            <a:ext cx="1140518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cada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Persona B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puede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intentar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el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3;p85"/>
          <p:cNvSpPr/>
          <p:nvPr/>
        </p:nvSpPr>
        <p:spPr>
          <a:xfrm>
            <a:off x="10109663" y="5907644"/>
            <a:ext cx="199509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 pista = clue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3" name="Group 2"/>
          <p:cNvGrpSpPr/>
          <p:nvPr/>
        </p:nvGrpSpPr>
        <p:grpSpPr>
          <a:xfrm>
            <a:off x="9538424" y="498681"/>
            <a:ext cx="2361193" cy="1935918"/>
            <a:chOff x="9366733" y="885649"/>
            <a:chExt cx="2361193" cy="1935918"/>
          </a:xfrm>
        </p:grpSpPr>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28" name="Picture 2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29" name="Picture 2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4" name="TextBox 3"/>
          <p:cNvSpPr txBox="1"/>
          <p:nvPr/>
        </p:nvSpPr>
        <p:spPr>
          <a:xfrm>
            <a:off x="5098994" y="20171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spTree>
    <p:extLst>
      <p:ext uri="{BB962C8B-B14F-4D97-AF65-F5344CB8AC3E}">
        <p14:creationId xmlns:p14="http://schemas.microsoft.com/office/powerpoint/2010/main" val="25670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8" grpId="0" animBg="1"/>
      <p:bldP spid="39" grpId="0" animBg="1"/>
      <p:bldP spid="40" grpId="0" animBg="1"/>
      <p:bldP spid="41"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800144"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868214"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794923" y="2260153"/>
            <a:ext cx="165888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2762147" y="2214515"/>
            <a:ext cx="18338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4" name="Google Shape;854;p87"/>
          <p:cNvSpPr/>
          <p:nvPr/>
        </p:nvSpPr>
        <p:spPr>
          <a:xfrm>
            <a:off x="4444120"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5" name="Google Shape;855;p87"/>
          <p:cNvSpPr txBox="1"/>
          <p:nvPr/>
        </p:nvSpPr>
        <p:spPr>
          <a:xfrm>
            <a:off x="2762147"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327013" y="2300568"/>
            <a:ext cx="1851511"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6173713" y="2264491"/>
            <a:ext cx="1824288"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8" name="Google Shape;858;p87"/>
          <p:cNvSpPr/>
          <p:nvPr/>
        </p:nvSpPr>
        <p:spPr>
          <a:xfrm>
            <a:off x="786713" y="3316494"/>
            <a:ext cx="3657407" cy="240873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9" name="Google Shape;859;p87"/>
          <p:cNvSpPr txBox="1"/>
          <p:nvPr/>
        </p:nvSpPr>
        <p:spPr>
          <a:xfrm>
            <a:off x="6206652" y="79769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772125" y="4929717"/>
            <a:ext cx="16771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558556" y="4907732"/>
            <a:ext cx="182428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2" name="Google Shape;862;p87"/>
          <p:cNvSpPr/>
          <p:nvPr/>
        </p:nvSpPr>
        <p:spPr>
          <a:xfrm>
            <a:off x="4444120" y="3261458"/>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4" name="Google Shape;864;p87"/>
          <p:cNvSpPr txBox="1"/>
          <p:nvPr/>
        </p:nvSpPr>
        <p:spPr>
          <a:xfrm>
            <a:off x="4465515" y="4907732"/>
            <a:ext cx="17479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114014" y="5000065"/>
            <a:ext cx="1915506"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819507" y="33320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625518" y="331424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87"/>
          <p:cNvSpPr/>
          <p:nvPr/>
        </p:nvSpPr>
        <p:spPr>
          <a:xfrm>
            <a:off x="8101528" y="648501"/>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5" name="Google Shape;875;p87"/>
          <p:cNvSpPr txBox="1"/>
          <p:nvPr/>
        </p:nvSpPr>
        <p:spPr>
          <a:xfrm>
            <a:off x="4484845" y="78036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937035" y="2174364"/>
            <a:ext cx="185151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658008" y="2477613"/>
            <a:ext cx="201588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101528" y="3254090"/>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9944243" y="7925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18338" y="4889598"/>
            <a:ext cx="203727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771422" y="4975884"/>
            <a:ext cx="1987512"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1228963" y="855311"/>
            <a:ext cx="1109323" cy="1317180"/>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rot="-4291049">
            <a:off x="6504634" y="922973"/>
            <a:ext cx="1155268" cy="983248"/>
          </a:xfrm>
          <a:prstGeom prst="rect">
            <a:avLst/>
          </a:prstGeom>
          <a:noFill/>
          <a:ln>
            <a:noFill/>
          </a:ln>
        </p:spPr>
      </p:pic>
      <p:sp>
        <p:nvSpPr>
          <p:cNvPr id="863" name="Google Shape;863;p87"/>
          <p:cNvSpPr txBox="1"/>
          <p:nvPr/>
        </p:nvSpPr>
        <p:spPr>
          <a:xfrm>
            <a:off x="8169596" y="771069"/>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180515" y="335394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458708" y="33366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2925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143459" y="3327327"/>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9709936" y="3426223"/>
            <a:ext cx="1937640" cy="1364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3039928" y="655869"/>
            <a:ext cx="1273903" cy="14489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692592" y="763522"/>
            <a:ext cx="1428068" cy="13547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ly, Wrinkled, Man, Old, Aged, Angry, Spectacles">
            <a:extLst>
              <a:ext uri="{FF2B5EF4-FFF2-40B4-BE49-F238E27FC236}">
                <a16:creationId xmlns:a16="http://schemas.microsoft.com/office/drawing/2014/main" id="{421A249C-1256-9643-B7BB-7017DDC52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756" y="3429530"/>
            <a:ext cx="1109487" cy="14419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Girl, Sad, Lonely, Alone, Frustrated">
            <a:extLst>
              <a:ext uri="{FF2B5EF4-FFF2-40B4-BE49-F238E27FC236}">
                <a16:creationId xmlns:a16="http://schemas.microsoft.com/office/drawing/2014/main" id="{7D17BA21-7B80-D542-867B-CCD2E82BDFF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075577" y="696209"/>
            <a:ext cx="1574602" cy="13724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Boy, Winner, Trophy, Victory, Win">
            <a:extLst>
              <a:ext uri="{FF2B5EF4-FFF2-40B4-BE49-F238E27FC236}">
                <a16:creationId xmlns:a16="http://schemas.microsoft.com/office/drawing/2014/main" id="{A984A34C-0D78-4E41-8C96-B71157B273A0}"/>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074040" y="887054"/>
            <a:ext cx="1405422" cy="11815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irl, Woman, Female, Lady, Young">
            <a:extLst>
              <a:ext uri="{FF2B5EF4-FFF2-40B4-BE49-F238E27FC236}">
                <a16:creationId xmlns:a16="http://schemas.microsoft.com/office/drawing/2014/main" id="{6AB4D871-AB15-7741-A0DD-7397FCBF417C}"/>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1002831" y="3393270"/>
            <a:ext cx="1276365" cy="13992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Open - Black Man Waving Cartoon Clipart - Full Size Clipart ">
            <a:extLst>
              <a:ext uri="{FF2B5EF4-FFF2-40B4-BE49-F238E27FC236}">
                <a16:creationId xmlns:a16="http://schemas.microsoft.com/office/drawing/2014/main" id="{E78F141E-D0BA-B046-9CF0-38E44EBD909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805031" y="3547040"/>
            <a:ext cx="1388310" cy="12434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Girl, Angry, Finger, Pointing, Female">
            <a:extLst>
              <a:ext uri="{FF2B5EF4-FFF2-40B4-BE49-F238E27FC236}">
                <a16:creationId xmlns:a16="http://schemas.microsoft.com/office/drawing/2014/main" id="{875B873C-27E4-6A49-A88B-A897229210AD}"/>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16862" y="3410937"/>
            <a:ext cx="1210406" cy="1401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Grandma, Grandmother, Granny, Senior, Elderly, Lady">
            <a:extLst>
              <a:ext uri="{FF2B5EF4-FFF2-40B4-BE49-F238E27FC236}">
                <a16:creationId xmlns:a16="http://schemas.microsoft.com/office/drawing/2014/main" id="{34C590D7-EFF4-9A4E-8221-59E3A94C99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2154" y="3390493"/>
            <a:ext cx="1817390" cy="148097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9658008" y="5932701"/>
            <a:ext cx="242911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2" name="Group 1"/>
          <p:cNvGrpSpPr/>
          <p:nvPr/>
        </p:nvGrpSpPr>
        <p:grpSpPr>
          <a:xfrm>
            <a:off x="159004" y="-58813"/>
            <a:ext cx="4561216" cy="806012"/>
            <a:chOff x="159004" y="-58813"/>
            <a:chExt cx="4561216" cy="806012"/>
          </a:xfrm>
        </p:grpSpPr>
        <p:grpSp>
          <p:nvGrpSpPr>
            <p:cNvPr id="47" name="Group 46"/>
            <p:cNvGrpSpPr/>
            <p:nvPr/>
          </p:nvGrpSpPr>
          <p:grpSpPr>
            <a:xfrm>
              <a:off x="3816047" y="-58813"/>
              <a:ext cx="904173" cy="806012"/>
              <a:chOff x="9366733" y="885649"/>
              <a:chExt cx="2361193" cy="1935918"/>
            </a:xfrm>
          </p:grpSpPr>
          <p:pic>
            <p:nvPicPr>
              <p:cNvPr id="49" name="Picture 48"/>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0" name="Picture 49"/>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1" name="Picture 50"/>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2" name="TextBox 5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695937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39095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132851" y="1425484"/>
            <a:ext cx="201670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excited.</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young.</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1905641" y="1697152"/>
            <a:ext cx="222246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doesn’t have much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5" name="Google Shape;855;p87"/>
          <p:cNvSpPr txBox="1"/>
          <p:nvPr/>
        </p:nvSpPr>
        <p:spPr>
          <a:xfrm>
            <a:off x="2106268"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020994" y="1698238"/>
            <a:ext cx="1851511"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sad.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tired.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bored.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5694114" y="1727700"/>
            <a:ext cx="2409505"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He’s young.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He’s happy.</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has black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9" name="Google Shape;859;p87"/>
          <p:cNvSpPr txBox="1"/>
          <p:nvPr/>
        </p:nvSpPr>
        <p:spPr>
          <a:xfrm>
            <a:off x="6055049" y="80001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blue eyes.</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serious.</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021030" y="4657047"/>
            <a:ext cx="248140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brown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greeting somebody.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strange.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071865" y="4693234"/>
            <a:ext cx="237093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a:t>
            </a: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is calm.</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grey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384709" y="352873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190720" y="351092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87"/>
          <p:cNvSpPr txBox="1"/>
          <p:nvPr/>
        </p:nvSpPr>
        <p:spPr>
          <a:xfrm>
            <a:off x="4289909" y="77114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782106" y="1725309"/>
            <a:ext cx="2240699"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thinking.</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She’s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916211" y="1745459"/>
            <a:ext cx="2323947"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He’s dark-skinned.</a:t>
            </a:r>
            <a:endPar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proud.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318810" y="3458145"/>
            <a:ext cx="380844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931778" y="493799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not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61735" y="671351"/>
            <a:ext cx="1032117" cy="988738"/>
          </a:xfrm>
          <a:prstGeom prst="rect">
            <a:avLst/>
          </a:prstGeom>
          <a:noFill/>
          <a:ln>
            <a:noFill/>
          </a:ln>
        </p:spPr>
      </p:pic>
      <p:sp>
        <p:nvSpPr>
          <p:cNvPr id="863" name="Google Shape;863;p87"/>
          <p:cNvSpPr txBox="1"/>
          <p:nvPr/>
        </p:nvSpPr>
        <p:spPr>
          <a:xfrm>
            <a:off x="8090001" y="73401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00979" y="666692"/>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36525" y="642201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61" name="Group 60"/>
          <p:cNvGrpSpPr/>
          <p:nvPr/>
        </p:nvGrpSpPr>
        <p:grpSpPr>
          <a:xfrm>
            <a:off x="159004" y="-58813"/>
            <a:ext cx="4561216" cy="806012"/>
            <a:chOff x="159004" y="-58813"/>
            <a:chExt cx="4561216" cy="806012"/>
          </a:xfrm>
        </p:grpSpPr>
        <p:grpSp>
          <p:nvGrpSpPr>
            <p:cNvPr id="64" name="Group 63"/>
            <p:cNvGrpSpPr/>
            <p:nvPr/>
          </p:nvGrpSpPr>
          <p:grpSpPr>
            <a:xfrm>
              <a:off x="3816047" y="-58813"/>
              <a:ext cx="904173" cy="806012"/>
              <a:chOff x="9366733" y="885649"/>
              <a:chExt cx="2361193" cy="1935918"/>
            </a:xfrm>
          </p:grpSpPr>
          <p:pic>
            <p:nvPicPr>
              <p:cNvPr id="66" name="Picture 65"/>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67" name="Picture 66"/>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68" name="Picture 67"/>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65" name="TextBox 64"/>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775359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1;p5" descr="background rectangle">
            <a:extLst>
              <a:ext uri="{FF2B5EF4-FFF2-40B4-BE49-F238E27FC236}">
                <a16:creationId xmlns:a16="http://schemas.microsoft.com/office/drawing/2014/main" id="{CB601A45-E9EA-1F4F-8D36-F2ED54AD2556}"/>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9" name="TextBox 8">
            <a:extLst>
              <a:ext uri="{FF2B5EF4-FFF2-40B4-BE49-F238E27FC236}">
                <a16:creationId xmlns:a16="http://schemas.microsoft.com/office/drawing/2014/main" id="{6B5D197A-A5CB-4705-AB5A-8FFF5FDEEED7}"/>
              </a:ext>
            </a:extLst>
          </p:cNvPr>
          <p:cNvSpPr txBox="1"/>
          <p:nvPr/>
        </p:nvSpPr>
        <p:spPr>
          <a:xfrm>
            <a:off x="149629" y="1356017"/>
            <a:ext cx="11892742"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Jugáis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grupos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cuatro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Una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juega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contra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otra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 primer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jugador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elige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 de la lista.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Tiene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 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más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gana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11" name="TextBox 10">
            <a:extLst>
              <a:ext uri="{FF2B5EF4-FFF2-40B4-BE49-F238E27FC236}">
                <a16:creationId xmlns:a16="http://schemas.microsoft.com/office/drawing/2014/main" id="{9C5E14EB-50CB-4F13-AECA-7C26B5801103}"/>
              </a:ext>
            </a:extLst>
          </p:cNvPr>
          <p:cNvSpPr txBox="1"/>
          <p:nvPr/>
        </p:nvSpPr>
        <p:spPr>
          <a:xfrm>
            <a:off x="684812" y="4033673"/>
            <a:ext cx="511331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Por</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ejemplo</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moderno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idea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o un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producto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es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nuevo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F715AB17-697C-AA41-8081-E79C9705A2F7}"/>
              </a:ext>
            </a:extLst>
          </p:cNvPr>
          <p:cNvSpPr>
            <a:spLocks noGrp="1"/>
          </p:cNvSpPr>
          <p:nvPr>
            <p:ph type="title"/>
          </p:nvPr>
        </p:nvSpPr>
        <p:spPr>
          <a:xfrm>
            <a:off x="0" y="-10691"/>
            <a:ext cx="10515600" cy="1325563"/>
          </a:xfrm>
        </p:spPr>
        <p:txBody>
          <a:bodyPr/>
          <a:lstStyle/>
          <a:p>
            <a:r>
              <a:rPr lang="en-US" b="1" dirty="0">
                <a:solidFill>
                  <a:schemeClr val="bg1"/>
                </a:solidFill>
              </a:rPr>
              <a:t>Articulate! Un </a:t>
            </a:r>
            <a:r>
              <a:rPr lang="en-US" b="1" dirty="0" err="1">
                <a:solidFill>
                  <a:schemeClr val="bg1"/>
                </a:solidFill>
              </a:rPr>
              <a:t>juego</a:t>
            </a:r>
            <a:endParaRPr lang="en-US" b="1" dirty="0">
              <a:solidFill>
                <a:schemeClr val="bg1"/>
              </a:solidFill>
            </a:endParaRPr>
          </a:p>
        </p:txBody>
      </p:sp>
      <p:sp>
        <p:nvSpPr>
          <p:cNvPr id="10" name="Speech Bubble: Rectangle with Corners Rounded 14">
            <a:extLst>
              <a:ext uri="{FF2B5EF4-FFF2-40B4-BE49-F238E27FC236}">
                <a16:creationId xmlns:a16="http://schemas.microsoft.com/office/drawing/2014/main" id="{280CC0EA-EE87-F145-B586-B63703FD6FEE}"/>
              </a:ext>
            </a:extLst>
          </p:cNvPr>
          <p:cNvSpPr/>
          <p:nvPr/>
        </p:nvSpPr>
        <p:spPr>
          <a:xfrm>
            <a:off x="6900530" y="4468078"/>
            <a:ext cx="4892991" cy="1657965"/>
          </a:xfrm>
          <a:prstGeom prst="wedgeRoundRectCallout">
            <a:avLst>
              <a:gd name="adj1" fmla="val -71665"/>
              <a:gd name="adj2" fmla="val -29753"/>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You can give your partner some clues: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Empieza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 con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letra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“es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adjetivo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/verbo/</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nombre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p:txBody>
      </p:sp>
      <p:pic>
        <p:nvPicPr>
          <p:cNvPr id="3" name="Imagen 2">
            <a:extLst>
              <a:ext uri="{FF2B5EF4-FFF2-40B4-BE49-F238E27FC236}">
                <a16:creationId xmlns:a16="http://schemas.microsoft.com/office/drawing/2014/main" id="{8A096A72-6B75-B24C-8346-C424C66C4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9854" y="796948"/>
            <a:ext cx="1952031" cy="1773020"/>
          </a:xfrm>
          <a:prstGeom prst="rect">
            <a:avLst/>
          </a:prstGeom>
        </p:spPr>
      </p:pic>
      <p:grpSp>
        <p:nvGrpSpPr>
          <p:cNvPr id="8" name="Group 7"/>
          <p:cNvGrpSpPr/>
          <p:nvPr/>
        </p:nvGrpSpPr>
        <p:grpSpPr>
          <a:xfrm>
            <a:off x="7481155" y="0"/>
            <a:ext cx="4561216" cy="806012"/>
            <a:chOff x="159004" y="-58813"/>
            <a:chExt cx="4561216" cy="806012"/>
          </a:xfrm>
        </p:grpSpPr>
        <p:grpSp>
          <p:nvGrpSpPr>
            <p:cNvPr id="12" name="Group 11"/>
            <p:cNvGrpSpPr/>
            <p:nvPr/>
          </p:nvGrpSpPr>
          <p:grpSpPr>
            <a:xfrm>
              <a:off x="3816047" y="-58813"/>
              <a:ext cx="904173" cy="806012"/>
              <a:chOff x="9366733" y="885649"/>
              <a:chExt cx="2361193" cy="1935918"/>
            </a:xfrm>
          </p:grpSpPr>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6" name="Picture 1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3" name="TextBox 12"/>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940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231;p5" descr="background rectangle">
            <a:extLst>
              <a:ext uri="{FF2B5EF4-FFF2-40B4-BE49-F238E27FC236}">
                <a16:creationId xmlns:a16="http://schemas.microsoft.com/office/drawing/2014/main" id="{1C7BE605-2E00-4E41-82D3-7B58EBF169F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8" name="Title 1">
            <a:extLst>
              <a:ext uri="{FF2B5EF4-FFF2-40B4-BE49-F238E27FC236}">
                <a16:creationId xmlns:a16="http://schemas.microsoft.com/office/drawing/2014/main" id="{DC37E8FB-E8C2-734B-8DEE-530DF0B0E955}"/>
              </a:ext>
            </a:extLst>
          </p:cNvPr>
          <p:cNvSpPr>
            <a:spLocks noGrp="1"/>
          </p:cNvSpPr>
          <p:nvPr>
            <p:ph type="title"/>
          </p:nvPr>
        </p:nvSpPr>
        <p:spPr>
          <a:xfrm>
            <a:off x="-1" y="46797"/>
            <a:ext cx="10515600" cy="1325563"/>
          </a:xfrm>
        </p:spPr>
        <p:txBody>
          <a:bodyPr>
            <a:normAutofit/>
          </a:bodyPr>
          <a:lstStyle/>
          <a:p>
            <a:r>
              <a:rPr lang="en-US" sz="3600" b="1" dirty="0">
                <a:solidFill>
                  <a:schemeClr val="bg1"/>
                </a:solidFill>
              </a:rPr>
              <a:t>Articulate! English clues</a:t>
            </a:r>
          </a:p>
        </p:txBody>
      </p:sp>
      <p:sp>
        <p:nvSpPr>
          <p:cNvPr id="29" name="Rounded Rectangle 46">
            <a:extLst>
              <a:ext uri="{FF2B5EF4-FFF2-40B4-BE49-F238E27FC236}">
                <a16:creationId xmlns:a16="http://schemas.microsoft.com/office/drawing/2014/main" id="{F13525F9-C39A-684E-82CD-4219DE43E76B}"/>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0" name="Rounded Rectangle 1">
            <a:extLst>
              <a:ext uri="{FF2B5EF4-FFF2-40B4-BE49-F238E27FC236}">
                <a16:creationId xmlns:a16="http://schemas.microsoft.com/office/drawing/2014/main" id="{12660FB9-F6D5-44E8-BC28-102096D75D73}"/>
              </a:ext>
            </a:extLst>
          </p:cNvPr>
          <p:cNvSpPr/>
          <p:nvPr/>
        </p:nvSpPr>
        <p:spPr>
          <a:xfrm>
            <a:off x="7269340" y="264952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describe</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new.</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1" name="Rounded Rectangle 1">
            <a:extLst>
              <a:ext uri="{FF2B5EF4-FFF2-40B4-BE49-F238E27FC236}">
                <a16:creationId xmlns:a16="http://schemas.microsoft.com/office/drawing/2014/main" id="{A55C5C34-7290-42EB-A80A-DC56300FF587}"/>
              </a:ext>
            </a:extLst>
          </p:cNvPr>
          <p:cNvSpPr/>
          <p:nvPr/>
        </p:nvSpPr>
        <p:spPr>
          <a:xfrm>
            <a:off x="4962588" y="264952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dueño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This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house, a car, a bar...</a:t>
            </a:r>
          </a:p>
        </p:txBody>
      </p:sp>
      <p:sp>
        <p:nvSpPr>
          <p:cNvPr id="32" name="Rounded Rectangle 1">
            <a:extLst>
              <a:ext uri="{FF2B5EF4-FFF2-40B4-BE49-F238E27FC236}">
                <a16:creationId xmlns:a16="http://schemas.microsoft.com/office/drawing/2014/main" id="{C6283205-B52D-46F0-990C-D27BD90BDE50}"/>
              </a:ext>
            </a:extLst>
          </p:cNvPr>
          <p:cNvSpPr/>
          <p:nvPr/>
        </p:nvSpPr>
        <p:spPr>
          <a:xfrm>
            <a:off x="327935" y="264952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hambre</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3" name="Rounded Rectangle 1">
            <a:extLst>
              <a:ext uri="{FF2B5EF4-FFF2-40B4-BE49-F238E27FC236}">
                <a16:creationId xmlns:a16="http://schemas.microsoft.com/office/drawing/2014/main" id="{4DA9F44E-9789-4E09-8B10-81249DA68048}"/>
              </a:ext>
            </a:extLst>
          </p:cNvPr>
          <p:cNvSpPr/>
          <p:nvPr/>
        </p:nvSpPr>
        <p:spPr>
          <a:xfrm>
            <a:off x="2655834" y="264952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only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one.</a:t>
            </a:r>
          </a:p>
        </p:txBody>
      </p:sp>
      <p:sp>
        <p:nvSpPr>
          <p:cNvPr id="34" name="Rounded Rectangle 1">
            <a:extLst>
              <a:ext uri="{FF2B5EF4-FFF2-40B4-BE49-F238E27FC236}">
                <a16:creationId xmlns:a16="http://schemas.microsoft.com/office/drawing/2014/main" id="{4D341503-06EF-4169-A6A2-15A660799A8A}"/>
              </a:ext>
            </a:extLst>
          </p:cNvPr>
          <p:cNvSpPr/>
          <p:nvPr/>
        </p:nvSpPr>
        <p:spPr>
          <a:xfrm>
            <a:off x="9570819" y="264952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talla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buy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clotes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look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information to know if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small</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5" name="Rounded Rectangle 1">
            <a:extLst>
              <a:ext uri="{FF2B5EF4-FFF2-40B4-BE49-F238E27FC236}">
                <a16:creationId xmlns:a16="http://schemas.microsoft.com/office/drawing/2014/main" id="{310A1CEB-9E2B-4633-986C-7469DC1CD861}"/>
              </a:ext>
            </a:extLst>
          </p:cNvPr>
          <p:cNvSpPr/>
          <p:nvPr/>
        </p:nvSpPr>
        <p:spPr>
          <a:xfrm>
            <a:off x="327936" y="137236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sed</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drink.</a:t>
            </a:r>
            <a:endParaRPr kumimoji="0" lang="fr-FR" sz="105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6" name="Rounded Rectangle 1">
            <a:extLst>
              <a:ext uri="{FF2B5EF4-FFF2-40B4-BE49-F238E27FC236}">
                <a16:creationId xmlns:a16="http://schemas.microsoft.com/office/drawing/2014/main" id="{5D8CF3AB-9EBC-41CD-8093-D6E31673141C}"/>
              </a:ext>
            </a:extLst>
          </p:cNvPr>
          <p:cNvSpPr/>
          <p:nvPr/>
        </p:nvSpPr>
        <p:spPr>
          <a:xfrm>
            <a:off x="9568188" y="137236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don’t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7" name="Rounded Rectangle 1">
            <a:extLst>
              <a:ext uri="{FF2B5EF4-FFF2-40B4-BE49-F238E27FC236}">
                <a16:creationId xmlns:a16="http://schemas.microsoft.com/office/drawing/2014/main" id="{80FA6829-1B7E-4A07-92F5-D60406ED9D3F}"/>
              </a:ext>
            </a:extLst>
          </p:cNvPr>
          <p:cNvSpPr/>
          <p:nvPr/>
        </p:nvSpPr>
        <p:spPr>
          <a:xfrm>
            <a:off x="2655835" y="137236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ierto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cierta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true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8" name="Rounded Rectangle 1">
            <a:extLst>
              <a:ext uri="{FF2B5EF4-FFF2-40B4-BE49-F238E27FC236}">
                <a16:creationId xmlns:a16="http://schemas.microsoft.com/office/drawing/2014/main" id="{7195CF2A-3BF3-4405-B759-C1832B629404}"/>
              </a:ext>
            </a:extLst>
          </p:cNvPr>
          <p:cNvSpPr/>
          <p:nvPr/>
        </p:nvSpPr>
        <p:spPr>
          <a:xfrm>
            <a:off x="4965225" y="137236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restaurante</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go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place to have diner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family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friends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9" name="Rounded Rectangle 1">
            <a:extLst>
              <a:ext uri="{FF2B5EF4-FFF2-40B4-BE49-F238E27FC236}">
                <a16:creationId xmlns:a16="http://schemas.microsoft.com/office/drawing/2014/main" id="{71D53996-C63B-4C8C-B520-72A87003F461}"/>
              </a:ext>
            </a:extLst>
          </p:cNvPr>
          <p:cNvSpPr/>
          <p:nvPr/>
        </p:nvSpPr>
        <p:spPr>
          <a:xfrm>
            <a:off x="7269340" y="137236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cola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wait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one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behind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0" name="Rounded Rectangle 1">
            <a:extLst>
              <a:ext uri="{FF2B5EF4-FFF2-40B4-BE49-F238E27FC236}">
                <a16:creationId xmlns:a16="http://schemas.microsoft.com/office/drawing/2014/main" id="{D1EAE226-57A2-4F2A-A6AC-E296CA321C29}"/>
              </a:ext>
            </a:extLst>
          </p:cNvPr>
          <p:cNvSpPr/>
          <p:nvPr/>
        </p:nvSpPr>
        <p:spPr>
          <a:xfrm>
            <a:off x="9570819"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optimista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hope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glass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half</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empty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*medio</a:t>
            </a:r>
          </a:p>
        </p:txBody>
      </p:sp>
      <p:sp>
        <p:nvSpPr>
          <p:cNvPr id="41" name="Rounded Rectangle 1">
            <a:extLst>
              <a:ext uri="{FF2B5EF4-FFF2-40B4-BE49-F238E27FC236}">
                <a16:creationId xmlns:a16="http://schemas.microsoft.com/office/drawing/2014/main" id="{489DF4B1-1294-4CA5-BC52-215B1BE3897C}"/>
              </a:ext>
            </a:extLst>
          </p:cNvPr>
          <p:cNvSpPr/>
          <p:nvPr/>
        </p:nvSpPr>
        <p:spPr>
          <a:xfrm>
            <a:off x="2655837"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aravilloso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maravillosa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great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2" name="Rounded Rectangle 1">
            <a:extLst>
              <a:ext uri="{FF2B5EF4-FFF2-40B4-BE49-F238E27FC236}">
                <a16:creationId xmlns:a16="http://schemas.microsoft.com/office/drawing/2014/main" id="{FC2DF7E3-C40D-44DF-B64B-6549FA458AC6}"/>
              </a:ext>
            </a:extLst>
          </p:cNvPr>
          <p:cNvSpPr/>
          <p:nvPr/>
        </p:nvSpPr>
        <p:spPr>
          <a:xfrm>
            <a:off x="327938" y="388700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recuerdo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Something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remember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holidays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3" name="Rounded Rectangle 1">
            <a:extLst>
              <a:ext uri="{FF2B5EF4-FFF2-40B4-BE49-F238E27FC236}">
                <a16:creationId xmlns:a16="http://schemas.microsoft.com/office/drawing/2014/main" id="{68E07829-6519-4F59-B230-8FCEA0550E6A}"/>
              </a:ext>
            </a:extLst>
          </p:cNvPr>
          <p:cNvSpPr/>
          <p:nvPr/>
        </p:nvSpPr>
        <p:spPr>
          <a:xfrm>
            <a:off x="4962589"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and planes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4" name="Rounded Rectangle 1">
            <a:extLst>
              <a:ext uri="{FF2B5EF4-FFF2-40B4-BE49-F238E27FC236}">
                <a16:creationId xmlns:a16="http://schemas.microsoft.com/office/drawing/2014/main" id="{3E372CFB-B125-4315-869B-37F57ADEC992}"/>
              </a:ext>
            </a:extLst>
          </p:cNvPr>
          <p:cNvSpPr/>
          <p:nvPr/>
        </p:nvSpPr>
        <p:spPr>
          <a:xfrm>
            <a:off x="7269340"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normal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not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strange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happens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everyday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5" name="Rounded Rectangle 1">
            <a:extLst>
              <a:ext uri="{FF2B5EF4-FFF2-40B4-BE49-F238E27FC236}">
                <a16:creationId xmlns:a16="http://schemas.microsoft.com/office/drawing/2014/main" id="{0362F865-3778-4890-92BD-7410936CD222}"/>
              </a:ext>
            </a:extLst>
          </p:cNvPr>
          <p:cNvSpPr/>
          <p:nvPr/>
        </p:nvSpPr>
        <p:spPr>
          <a:xfrm>
            <a:off x="7269340"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México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country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famous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the Day of the Dead.</a:t>
            </a:r>
          </a:p>
        </p:txBody>
      </p:sp>
      <p:sp>
        <p:nvSpPr>
          <p:cNvPr id="46" name="Rounded Rectangle 1">
            <a:extLst>
              <a:ext uri="{FF2B5EF4-FFF2-40B4-BE49-F238E27FC236}">
                <a16:creationId xmlns:a16="http://schemas.microsoft.com/office/drawing/2014/main" id="{8094EFAF-ECB1-46EA-B3E7-32D4CDC936F3}"/>
              </a:ext>
            </a:extLst>
          </p:cNvPr>
          <p:cNvSpPr/>
          <p:nvPr/>
        </p:nvSpPr>
        <p:spPr>
          <a:xfrm>
            <a:off x="2655835" y="517150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escritora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woman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writes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books.</a:t>
            </a:r>
          </a:p>
        </p:txBody>
      </p:sp>
      <p:sp>
        <p:nvSpPr>
          <p:cNvPr id="47" name="Rounded Rectangle 1">
            <a:extLst>
              <a:ext uri="{FF2B5EF4-FFF2-40B4-BE49-F238E27FC236}">
                <a16:creationId xmlns:a16="http://schemas.microsoft.com/office/drawing/2014/main" id="{B85E4F20-6510-48AE-B48B-F2A83D7F141D}"/>
              </a:ext>
            </a:extLst>
          </p:cNvPr>
          <p:cNvSpPr/>
          <p:nvPr/>
        </p:nvSpPr>
        <p:spPr>
          <a:xfrm>
            <a:off x="4962588" y="517150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eras</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Like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but in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past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8" name="Rounded Rectangle 1">
            <a:extLst>
              <a:ext uri="{FF2B5EF4-FFF2-40B4-BE49-F238E27FC236}">
                <a16:creationId xmlns:a16="http://schemas.microsoft.com/office/drawing/2014/main" id="{E8D71753-A800-4D78-BB5F-E2DF3B8B38C8}"/>
              </a:ext>
            </a:extLst>
          </p:cNvPr>
          <p:cNvSpPr/>
          <p:nvPr/>
        </p:nvSpPr>
        <p:spPr>
          <a:xfrm>
            <a:off x="327935" y="517150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transporte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An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example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metro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the train.</a:t>
            </a:r>
          </a:p>
        </p:txBody>
      </p:sp>
      <p:sp>
        <p:nvSpPr>
          <p:cNvPr id="49" name="Rounded Rectangle 1">
            <a:extLst>
              <a:ext uri="{FF2B5EF4-FFF2-40B4-BE49-F238E27FC236}">
                <a16:creationId xmlns:a16="http://schemas.microsoft.com/office/drawing/2014/main" id="{2BF1877C-B127-4B7B-87C4-22004E82F962}"/>
              </a:ext>
            </a:extLst>
          </p:cNvPr>
          <p:cNvSpPr/>
          <p:nvPr/>
        </p:nvSpPr>
        <p:spPr>
          <a:xfrm>
            <a:off x="9568188"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popular</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people like.</a:t>
            </a:r>
          </a:p>
        </p:txBody>
      </p:sp>
      <p:grpSp>
        <p:nvGrpSpPr>
          <p:cNvPr id="25" name="Group 24"/>
          <p:cNvGrpSpPr/>
          <p:nvPr/>
        </p:nvGrpSpPr>
        <p:grpSpPr>
          <a:xfrm>
            <a:off x="7630784" y="46664"/>
            <a:ext cx="4561216" cy="806012"/>
            <a:chOff x="159004" y="-58813"/>
            <a:chExt cx="4561216" cy="806012"/>
          </a:xfrm>
        </p:grpSpPr>
        <p:grpSp>
          <p:nvGrpSpPr>
            <p:cNvPr id="26" name="Group 25"/>
            <p:cNvGrpSpPr/>
            <p:nvPr/>
          </p:nvGrpSpPr>
          <p:grpSpPr>
            <a:xfrm>
              <a:off x="3816047" y="-58813"/>
              <a:ext cx="904173" cy="806012"/>
              <a:chOff x="9366733" y="885649"/>
              <a:chExt cx="2361193" cy="1935918"/>
            </a:xfrm>
          </p:grpSpPr>
          <p:pic>
            <p:nvPicPr>
              <p:cNvPr id="51" name="Picture 5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2" name="Picture 5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3" name="Picture 5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0" name="TextBox 49"/>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7756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C1FB-FAFE-425C-BC36-DB01A68D316E}"/>
              </a:ext>
            </a:extLst>
          </p:cNvPr>
          <p:cNvSpPr>
            <a:spLocks noGrp="1"/>
          </p:cNvSpPr>
          <p:nvPr>
            <p:ph type="title"/>
          </p:nvPr>
        </p:nvSpPr>
        <p:spPr>
          <a:xfrm>
            <a:off x="-1" y="213557"/>
            <a:ext cx="7040879" cy="647577"/>
          </a:xfrm>
        </p:spPr>
        <p:txBody>
          <a:bodyPr/>
          <a:lstStyle/>
          <a:p>
            <a:r>
              <a:rPr lang="en-GB" dirty="0"/>
              <a:t>Quick wins [1] Identify words </a:t>
            </a:r>
          </a:p>
        </p:txBody>
      </p:sp>
      <p:sp>
        <p:nvSpPr>
          <p:cNvPr id="4" name="Google Shape;474;p50">
            <a:extLst>
              <a:ext uri="{FF2B5EF4-FFF2-40B4-BE49-F238E27FC236}">
                <a16:creationId xmlns:a16="http://schemas.microsoft.com/office/drawing/2014/main" id="{7157D898-D537-48BA-9B6E-151C7CDE83C1}"/>
              </a:ext>
            </a:extLst>
          </p:cNvPr>
          <p:cNvSpPr txBox="1">
            <a:spLocks/>
          </p:cNvSpPr>
          <p:nvPr/>
        </p:nvSpPr>
        <p:spPr>
          <a:xfrm>
            <a:off x="168092" y="1074956"/>
            <a:ext cx="4688761" cy="4708088"/>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Download the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NCELP/</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hlinkClick r:id="rId3"/>
              </a:rPr>
              <a:t>Eduqas</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 GCSE list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Paste your KS3 SOW vocabulary into it</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Select columns C and E</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Conditional formatting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Highlight rules  Duplicate cells</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Do a manual check of any unhighlighted cells in column E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5" name="Straight Arrow Connector 4">
            <a:extLst>
              <a:ext uri="{FF2B5EF4-FFF2-40B4-BE49-F238E27FC236}">
                <a16:creationId xmlns:a16="http://schemas.microsoft.com/office/drawing/2014/main" id="{CD9E3CF4-0EAE-4D30-B28E-744D7B5127B9}"/>
              </a:ext>
            </a:extLst>
          </p:cNvPr>
          <p:cNvCxnSpPr>
            <a:cxnSpLocks/>
          </p:cNvCxnSpPr>
          <p:nvPr/>
        </p:nvCxnSpPr>
        <p:spPr>
          <a:xfrm>
            <a:off x="6776855" y="932131"/>
            <a:ext cx="0" cy="969744"/>
          </a:xfrm>
          <a:prstGeom prst="straightConnector1">
            <a:avLst/>
          </a:prstGeom>
          <a:noFill/>
          <a:ln w="57150" cap="flat" cmpd="sng" algn="ctr">
            <a:solidFill>
              <a:srgbClr val="FF0000"/>
            </a:solidFill>
            <a:prstDash val="solid"/>
            <a:miter lim="800000"/>
            <a:tailEnd type="triangle"/>
          </a:ln>
          <a:effectLst/>
        </p:spPr>
      </p:cxnSp>
      <p:pic>
        <p:nvPicPr>
          <p:cNvPr id="6" name="Picture 5">
            <a:extLst>
              <a:ext uri="{FF2B5EF4-FFF2-40B4-BE49-F238E27FC236}">
                <a16:creationId xmlns:a16="http://schemas.microsoft.com/office/drawing/2014/main" id="{458ED394-96A4-42F6-989A-F32955FEAAED}"/>
              </a:ext>
            </a:extLst>
          </p:cNvPr>
          <p:cNvPicPr>
            <a:picLocks noChangeAspect="1"/>
          </p:cNvPicPr>
          <p:nvPr/>
        </p:nvPicPr>
        <p:blipFill>
          <a:blip r:embed="rId4"/>
          <a:stretch>
            <a:fillRect/>
          </a:stretch>
        </p:blipFill>
        <p:spPr>
          <a:xfrm>
            <a:off x="4968474" y="1913806"/>
            <a:ext cx="7040881" cy="2820470"/>
          </a:xfrm>
          <a:prstGeom prst="rect">
            <a:avLst/>
          </a:prstGeom>
        </p:spPr>
      </p:pic>
      <p:cxnSp>
        <p:nvCxnSpPr>
          <p:cNvPr id="7" name="Straight Arrow Connector 6">
            <a:extLst>
              <a:ext uri="{FF2B5EF4-FFF2-40B4-BE49-F238E27FC236}">
                <a16:creationId xmlns:a16="http://schemas.microsoft.com/office/drawing/2014/main" id="{D38C1720-9B0F-4EE8-B596-4E69A7469D65}"/>
              </a:ext>
            </a:extLst>
          </p:cNvPr>
          <p:cNvCxnSpPr>
            <a:cxnSpLocks/>
          </p:cNvCxnSpPr>
          <p:nvPr/>
        </p:nvCxnSpPr>
        <p:spPr>
          <a:xfrm>
            <a:off x="10176308" y="898535"/>
            <a:ext cx="0" cy="969744"/>
          </a:xfrm>
          <a:prstGeom prst="straightConnector1">
            <a:avLst/>
          </a:prstGeom>
          <a:noFill/>
          <a:ln w="57150" cap="flat" cmpd="sng" algn="ctr">
            <a:solidFill>
              <a:srgbClr val="FF0000"/>
            </a:solidFill>
            <a:prstDash val="solid"/>
            <a:miter lim="800000"/>
            <a:tailEnd type="triangle"/>
          </a:ln>
          <a:effectLst/>
        </p:spPr>
      </p:cxnSp>
      <p:sp>
        <p:nvSpPr>
          <p:cNvPr id="8" name="Rectangle: Rounded Corners 7">
            <a:extLst>
              <a:ext uri="{FF2B5EF4-FFF2-40B4-BE49-F238E27FC236}">
                <a16:creationId xmlns:a16="http://schemas.microsoft.com/office/drawing/2014/main" id="{AC7F0ACF-FD36-43C7-8C53-16C8B21CC258}"/>
              </a:ext>
            </a:extLst>
          </p:cNvPr>
          <p:cNvSpPr/>
          <p:nvPr/>
        </p:nvSpPr>
        <p:spPr>
          <a:xfrm>
            <a:off x="4968475" y="1913806"/>
            <a:ext cx="4254132"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5928F075-B069-4940-BB1B-C2CECB1C84FA}"/>
              </a:ext>
            </a:extLst>
          </p:cNvPr>
          <p:cNvSpPr/>
          <p:nvPr/>
        </p:nvSpPr>
        <p:spPr>
          <a:xfrm>
            <a:off x="9237160" y="1913806"/>
            <a:ext cx="2786748"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5C4FBC4E-A287-4FCD-B87C-1824002283FD}"/>
              </a:ext>
            </a:extLst>
          </p:cNvPr>
          <p:cNvSpPr/>
          <p:nvPr/>
        </p:nvSpPr>
        <p:spPr>
          <a:xfrm>
            <a:off x="8459614" y="75580"/>
            <a:ext cx="3564294" cy="1530221"/>
          </a:xfrm>
          <a:prstGeom prst="wedgeRoundRectCallout">
            <a:avLst>
              <a:gd name="adj1" fmla="val 875"/>
              <a:gd name="adj2" fmla="val 107356"/>
              <a:gd name="adj3" fmla="val 16667"/>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Pink shows the words taught at KS3  which are also on the exemplar GCSE list.</a:t>
            </a:r>
          </a:p>
        </p:txBody>
      </p:sp>
    </p:spTree>
    <p:extLst>
      <p:ext uri="{BB962C8B-B14F-4D97-AF65-F5344CB8AC3E}">
        <p14:creationId xmlns:p14="http://schemas.microsoft.com/office/powerpoint/2010/main" val="34190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88678" y="1171810"/>
            <a:ext cx="5918644" cy="5216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French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lessons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maths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exercises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easy</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yellow</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strict but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funny</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science and maths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Wolof</a:t>
            </a:r>
          </a:p>
        </p:txBody>
      </p:sp>
      <p:sp>
        <p:nvSpPr>
          <p:cNvPr id="11" name="TextBox 10">
            <a:extLst>
              <a:ext uri="{FF2B5EF4-FFF2-40B4-BE49-F238E27FC236}">
                <a16:creationId xmlns:a16="http://schemas.microsoft.com/office/drawing/2014/main" id="{1E23A204-083E-4F72-8A4D-89238F39DD2C}"/>
              </a:ext>
            </a:extLst>
          </p:cNvPr>
          <p:cNvSpPr txBox="1"/>
          <p:nvPr/>
        </p:nvSpPr>
        <p:spPr>
          <a:xfrm>
            <a:off x="6096000" y="1171810"/>
            <a:ext cx="5891091"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small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useful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difficult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football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uniforms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teacher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subjects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first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language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grpSp>
        <p:nvGrpSpPr>
          <p:cNvPr id="9" name="Group 8"/>
          <p:cNvGrpSpPr/>
          <p:nvPr/>
        </p:nvGrpSpPr>
        <p:grpSpPr>
          <a:xfrm>
            <a:off x="7630784" y="46664"/>
            <a:ext cx="4561216" cy="806012"/>
            <a:chOff x="159004" y="-58813"/>
            <a:chExt cx="4561216" cy="806012"/>
          </a:xfrm>
        </p:grpSpPr>
        <p:grpSp>
          <p:nvGrpSpPr>
            <p:cNvPr id="10" name="Group 9"/>
            <p:cNvGrpSpPr/>
            <p:nvPr/>
          </p:nvGrpSpPr>
          <p:grpSpPr>
            <a:xfrm>
              <a:off x="3816047" y="-58813"/>
              <a:ext cx="904173" cy="806012"/>
              <a:chOff x="9366733" y="885649"/>
              <a:chExt cx="2361193" cy="1935918"/>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2" name="TextBox 1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1538198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spTree>
    <p:extLst>
      <p:ext uri="{BB962C8B-B14F-4D97-AF65-F5344CB8AC3E}">
        <p14:creationId xmlns:p14="http://schemas.microsoft.com/office/powerpoint/2010/main" val="1439362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6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a:xfrm>
            <a:off x="246166" y="1031875"/>
            <a:ext cx="11514137" cy="5105400"/>
          </a:xfrm>
        </p:spPr>
        <p:txBody>
          <a:bodyPr>
            <a:normAutofit fontScale="92500" lnSpcReduction="10000"/>
          </a:bodyPr>
          <a:lstStyle/>
          <a:p>
            <a:pPr marL="342900" indent="-342900">
              <a:lnSpc>
                <a:spcPct val="150000"/>
              </a:lnSpc>
              <a:buFont typeface="Arial" panose="020B0604020202020204" pitchFamily="34" charset="0"/>
              <a:buChar char="•"/>
            </a:pPr>
            <a:r>
              <a:rPr lang="en-GB" dirty="0"/>
              <a:t>deepening word knowledge</a:t>
            </a:r>
          </a:p>
          <a:p>
            <a:pPr marL="800100" lvl="1" indent="-342900">
              <a:lnSpc>
                <a:spcPct val="150000"/>
              </a:lnSpc>
              <a:buFont typeface="Arial" panose="020B0604020202020204" pitchFamily="34" charset="0"/>
              <a:buChar char="•"/>
            </a:pPr>
            <a:r>
              <a:rPr lang="en-GB" dirty="0"/>
              <a:t>association</a:t>
            </a:r>
          </a:p>
          <a:p>
            <a:pPr marL="800100" lvl="1" indent="-342900">
              <a:lnSpc>
                <a:spcPct val="150000"/>
              </a:lnSpc>
              <a:buFont typeface="Arial" panose="020B0604020202020204" pitchFamily="34" charset="0"/>
              <a:buChar char="•"/>
            </a:pPr>
            <a:r>
              <a:rPr lang="en-GB" dirty="0"/>
              <a:t>synonyms  / antonyms</a:t>
            </a:r>
          </a:p>
          <a:p>
            <a:pPr marL="800100" lvl="1" indent="-342900">
              <a:lnSpc>
                <a:spcPct val="150000"/>
              </a:lnSpc>
              <a:buFont typeface="Arial" panose="020B0604020202020204" pitchFamily="34" charset="0"/>
              <a:buChar char="•"/>
            </a:pPr>
            <a:r>
              <a:rPr lang="en-GB" dirty="0"/>
              <a:t>substitution</a:t>
            </a:r>
          </a:p>
          <a:p>
            <a:pPr marL="342900" indent="-342900">
              <a:lnSpc>
                <a:spcPct val="150000"/>
              </a:lnSpc>
              <a:buFont typeface="Arial" panose="020B0604020202020204" pitchFamily="34" charset="0"/>
              <a:buChar char="•"/>
            </a:pPr>
            <a:r>
              <a:rPr lang="en-GB" dirty="0"/>
              <a:t>engaging in longer text comprehension tasks</a:t>
            </a:r>
          </a:p>
          <a:p>
            <a:pPr marL="342900" indent="-342900">
              <a:lnSpc>
                <a:spcPct val="150000"/>
              </a:lnSpc>
              <a:buFont typeface="Arial" panose="020B0604020202020204" pitchFamily="34" charset="0"/>
              <a:buChar char="•"/>
            </a:pPr>
            <a:r>
              <a:rPr lang="en-GB" dirty="0"/>
              <a:t>practising lexical inferencing</a:t>
            </a:r>
          </a:p>
          <a:p>
            <a:pPr marL="342900" indent="-342900">
              <a:lnSpc>
                <a:spcPct val="150000"/>
              </a:lnSpc>
              <a:buFont typeface="Arial" panose="020B0604020202020204" pitchFamily="34" charset="0"/>
              <a:buChar char="•"/>
            </a:pPr>
            <a:r>
              <a:rPr lang="en-GB" dirty="0"/>
              <a:t>developing knowledge of cognates</a:t>
            </a:r>
          </a:p>
          <a:p>
            <a:pPr marL="342900" indent="-342900">
              <a:lnSpc>
                <a:spcPct val="150000"/>
              </a:lnSpc>
              <a:buFont typeface="Arial" panose="020B0604020202020204" pitchFamily="34" charset="0"/>
              <a:buChar char="•"/>
            </a:pPr>
            <a:r>
              <a:rPr lang="en-GB" dirty="0"/>
              <a:t>extending word pattern knowledge</a:t>
            </a:r>
          </a:p>
          <a:p>
            <a:pPr marL="342900" indent="-342900">
              <a:lnSpc>
                <a:spcPct val="150000"/>
              </a:lnSpc>
              <a:buFont typeface="Arial" panose="020B0604020202020204" pitchFamily="34" charset="0"/>
              <a:buChar char="•"/>
            </a:pPr>
            <a:r>
              <a:rPr lang="en-GB" dirty="0"/>
              <a:t>eliciting affective responses</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Reading</a:t>
            </a:r>
          </a:p>
        </p:txBody>
      </p:sp>
    </p:spTree>
    <p:extLst>
      <p:ext uri="{BB962C8B-B14F-4D97-AF65-F5344CB8AC3E}">
        <p14:creationId xmlns:p14="http://schemas.microsoft.com/office/powerpoint/2010/main" val="2115877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51938-F393-48A1-9294-F647C478FB93}"/>
              </a:ext>
            </a:extLst>
          </p:cNvPr>
          <p:cNvPicPr>
            <a:picLocks noChangeAspect="1"/>
          </p:cNvPicPr>
          <p:nvPr/>
        </p:nvPicPr>
        <p:blipFill>
          <a:blip r:embed="rId3"/>
          <a:stretch>
            <a:fillRect/>
          </a:stretch>
        </p:blipFill>
        <p:spPr>
          <a:xfrm>
            <a:off x="181699" y="789216"/>
            <a:ext cx="6724329" cy="4320854"/>
          </a:xfrm>
          <a:prstGeom prst="rect">
            <a:avLst/>
          </a:prstGeom>
          <a:ln>
            <a:solidFill>
              <a:srgbClr val="002060"/>
            </a:solidFill>
          </a:ln>
        </p:spPr>
      </p:pic>
      <p:pic>
        <p:nvPicPr>
          <p:cNvPr id="5" name="Picture 4">
            <a:extLst>
              <a:ext uri="{FF2B5EF4-FFF2-40B4-BE49-F238E27FC236}">
                <a16:creationId xmlns:a16="http://schemas.microsoft.com/office/drawing/2014/main" id="{1F4C35D2-A9BD-4A2F-9359-E154450E574B}"/>
              </a:ext>
            </a:extLst>
          </p:cNvPr>
          <p:cNvPicPr>
            <a:picLocks noChangeAspect="1"/>
          </p:cNvPicPr>
          <p:nvPr/>
        </p:nvPicPr>
        <p:blipFill>
          <a:blip r:embed="rId4"/>
          <a:stretch>
            <a:fillRect/>
          </a:stretch>
        </p:blipFill>
        <p:spPr>
          <a:xfrm>
            <a:off x="1218372" y="2282893"/>
            <a:ext cx="6972300" cy="3228975"/>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4D1112E0-B816-4310-AE2F-C534FA1C2129}"/>
              </a:ext>
            </a:extLst>
          </p:cNvPr>
          <p:cNvPicPr>
            <a:picLocks noChangeAspect="1"/>
          </p:cNvPicPr>
          <p:nvPr/>
        </p:nvPicPr>
        <p:blipFill>
          <a:blip r:embed="rId5"/>
          <a:stretch>
            <a:fillRect/>
          </a:stretch>
        </p:blipFill>
        <p:spPr>
          <a:xfrm>
            <a:off x="4904651" y="4402827"/>
            <a:ext cx="7105650" cy="1895475"/>
          </a:xfrm>
          <a:prstGeom prst="rect">
            <a:avLst/>
          </a:prstGeom>
          <a:ln>
            <a:solidFill>
              <a:schemeClr val="tx1">
                <a:lumMod val="50000"/>
              </a:schemeClr>
            </a:solidFill>
          </a:ln>
        </p:spPr>
      </p:pic>
      <p:pic>
        <p:nvPicPr>
          <p:cNvPr id="9" name="Picture 8">
            <a:extLst>
              <a:ext uri="{FF2B5EF4-FFF2-40B4-BE49-F238E27FC236}">
                <a16:creationId xmlns:a16="http://schemas.microsoft.com/office/drawing/2014/main" id="{31809D6D-A034-4B83-8375-4C7E9BF69AF9}"/>
              </a:ext>
            </a:extLst>
          </p:cNvPr>
          <p:cNvPicPr>
            <a:picLocks noChangeAspect="1"/>
          </p:cNvPicPr>
          <p:nvPr/>
        </p:nvPicPr>
        <p:blipFill>
          <a:blip r:embed="rId6"/>
          <a:stretch>
            <a:fillRect/>
          </a:stretch>
        </p:blipFill>
        <p:spPr>
          <a:xfrm>
            <a:off x="2729948" y="1496459"/>
            <a:ext cx="7038975" cy="3371850"/>
          </a:xfrm>
          <a:prstGeom prst="rect">
            <a:avLst/>
          </a:prstGeom>
          <a:ln>
            <a:solidFill>
              <a:schemeClr val="tx1">
                <a:lumMod val="50000"/>
              </a:schemeClr>
            </a:solidFill>
          </a:ln>
        </p:spPr>
      </p:pic>
      <p:sp>
        <p:nvSpPr>
          <p:cNvPr id="10" name="Title 9">
            <a:extLst>
              <a:ext uri="{FF2B5EF4-FFF2-40B4-BE49-F238E27FC236}">
                <a16:creationId xmlns:a16="http://schemas.microsoft.com/office/drawing/2014/main" id="{5607E727-8426-4B0E-80B9-2EFF6D06CC65}"/>
              </a:ext>
            </a:extLst>
          </p:cNvPr>
          <p:cNvSpPr>
            <a:spLocks noGrp="1"/>
          </p:cNvSpPr>
          <p:nvPr>
            <p:ph type="title"/>
          </p:nvPr>
        </p:nvSpPr>
        <p:spPr>
          <a:xfrm>
            <a:off x="0" y="-275364"/>
            <a:ext cx="10515600" cy="1325563"/>
          </a:xfrm>
        </p:spPr>
        <p:txBody>
          <a:bodyPr>
            <a:normAutofit/>
          </a:bodyPr>
          <a:lstStyle/>
          <a:p>
            <a:r>
              <a:rPr lang="en-GB" sz="3200" b="1" dirty="0"/>
              <a:t>Developing depth</a:t>
            </a:r>
          </a:p>
        </p:txBody>
      </p:sp>
    </p:spTree>
    <p:extLst>
      <p:ext uri="{BB962C8B-B14F-4D97-AF65-F5344CB8AC3E}">
        <p14:creationId xmlns:p14="http://schemas.microsoft.com/office/powerpoint/2010/main" val="30862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9D0ED8-B491-43AB-B2A0-91744D4FF32E}"/>
              </a:ext>
            </a:extLst>
          </p:cNvPr>
          <p:cNvPicPr>
            <a:picLocks noChangeAspect="1"/>
          </p:cNvPicPr>
          <p:nvPr/>
        </p:nvPicPr>
        <p:blipFill>
          <a:blip r:embed="rId3"/>
          <a:stretch>
            <a:fillRect/>
          </a:stretch>
        </p:blipFill>
        <p:spPr>
          <a:xfrm>
            <a:off x="352840" y="274361"/>
            <a:ext cx="6477000" cy="2333625"/>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B433BF83-68FA-479C-8346-F79C7DD7228A}"/>
              </a:ext>
            </a:extLst>
          </p:cNvPr>
          <p:cNvPicPr>
            <a:picLocks noChangeAspect="1"/>
          </p:cNvPicPr>
          <p:nvPr/>
        </p:nvPicPr>
        <p:blipFill>
          <a:blip r:embed="rId4"/>
          <a:stretch>
            <a:fillRect/>
          </a:stretch>
        </p:blipFill>
        <p:spPr>
          <a:xfrm>
            <a:off x="4278796" y="1227068"/>
            <a:ext cx="6629400" cy="4933950"/>
          </a:xfrm>
          <a:prstGeom prst="rect">
            <a:avLst/>
          </a:prstGeom>
        </p:spPr>
      </p:pic>
    </p:spTree>
    <p:extLst>
      <p:ext uri="{BB962C8B-B14F-4D97-AF65-F5344CB8AC3E}">
        <p14:creationId xmlns:p14="http://schemas.microsoft.com/office/powerpoint/2010/main" val="1788542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893FF-A94C-4E45-8076-4856280E22BE}"/>
              </a:ext>
            </a:extLst>
          </p:cNvPr>
          <p:cNvPicPr>
            <a:picLocks noChangeAspect="1"/>
          </p:cNvPicPr>
          <p:nvPr/>
        </p:nvPicPr>
        <p:blipFill>
          <a:blip r:embed="rId3"/>
          <a:stretch>
            <a:fillRect/>
          </a:stretch>
        </p:blipFill>
        <p:spPr>
          <a:xfrm>
            <a:off x="596348" y="313842"/>
            <a:ext cx="10436087" cy="5801756"/>
          </a:xfrm>
          <a:prstGeom prst="rect">
            <a:avLst/>
          </a:prstGeom>
          <a:ln>
            <a:solidFill>
              <a:schemeClr val="tx1">
                <a:lumMod val="50000"/>
              </a:schemeClr>
            </a:solidFill>
          </a:ln>
        </p:spPr>
      </p:pic>
    </p:spTree>
    <p:extLst>
      <p:ext uri="{BB962C8B-B14F-4D97-AF65-F5344CB8AC3E}">
        <p14:creationId xmlns:p14="http://schemas.microsoft.com/office/powerpoint/2010/main" val="2411354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74108" cy="869950"/>
          </a:xfrm>
          <a:prstGeom prst="rect">
            <a:avLst/>
          </a:prstGeom>
        </p:spPr>
      </p:pic>
      <p:sp>
        <p:nvSpPr>
          <p:cNvPr id="4" name="Title 3"/>
          <p:cNvSpPr>
            <a:spLocks noGrp="1"/>
          </p:cNvSpPr>
          <p:nvPr>
            <p:ph type="title"/>
          </p:nvPr>
        </p:nvSpPr>
        <p:spPr>
          <a:xfrm>
            <a:off x="0" y="294041"/>
            <a:ext cx="6373091" cy="707849"/>
          </a:xfrm>
        </p:spPr>
        <p:txBody>
          <a:bodyPr>
            <a:normAutofit/>
          </a:bodyPr>
          <a:lstStyle/>
          <a:p>
            <a:r>
              <a:rPr lang="en-GB" sz="3600" b="1" dirty="0">
                <a:solidFill>
                  <a:schemeClr val="bg1"/>
                </a:solidFill>
              </a:rPr>
              <a:t>Longer text comprehension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23782" y="1762233"/>
            <a:ext cx="1053541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 Can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aufgewachsen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sozialer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Liebe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MeTwo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Migrationshintergrund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C3AFD238-D340-420F-9012-137F29117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834" y="1933237"/>
            <a:ext cx="1091459" cy="1370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99199B-2EC4-40F9-9C3B-CD76B5AD01DC}"/>
              </a:ext>
            </a:extLst>
          </p:cNvPr>
          <p:cNvSpPr txBox="1"/>
          <p:nvPr/>
        </p:nvSpPr>
        <p:spPr>
          <a:xfrm>
            <a:off x="1423782" y="4899707"/>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Florian Wirtz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Bayer Leverkusen in der Bundesliga. Schon als Kind war es sein Traum, Fußballspieler zu werden. Sein Vater arbeitet für einen Fußballverein und inspiriert ihn. Im Alter von 17 Jahren und 34 Tagen wird er mit seinem Tor* gegen Bayern München der jüngste Spieler, der in der Bundesliga ein Tor erzielt*.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a:extLst>
              <a:ext uri="{FF2B5EF4-FFF2-40B4-BE49-F238E27FC236}">
                <a16:creationId xmlns:a16="http://schemas.microsoft.com/office/drawing/2014/main" id="{1F9C519B-06AD-47F6-ABE0-9C3C30D70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962" t="21062" r="25687" b="25828"/>
          <a:stretch/>
        </p:blipFill>
        <p:spPr bwMode="auto">
          <a:xfrm>
            <a:off x="273342" y="4729857"/>
            <a:ext cx="1164948" cy="1509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125B8C-5980-4A9E-9ABE-4D171908838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54" t="19572" r="29391" b="545"/>
          <a:stretch/>
        </p:blipFill>
        <p:spPr bwMode="auto">
          <a:xfrm>
            <a:off x="10872872" y="3451142"/>
            <a:ext cx="1068129" cy="1323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8C9635-EBBA-4865-BDB3-A7DA85EE5180}"/>
              </a:ext>
            </a:extLst>
          </p:cNvPr>
          <p:cNvSpPr txBox="1"/>
          <p:nvPr/>
        </p:nvSpPr>
        <p:spPr>
          <a:xfrm>
            <a:off x="214598" y="3438243"/>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Luisa-Marie Neubauer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Umweltaktivisitin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Organisatorin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Großmutter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hat Luisa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Umweltprobleme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Debatten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C07EAC10-8C7D-4538-B8C5-53570B29F9CB}"/>
              </a:ext>
            </a:extLst>
          </p:cNvPr>
          <p:cNvSpPr txBox="1"/>
          <p:nvPr/>
        </p:nvSpPr>
        <p:spPr>
          <a:xfrm>
            <a:off x="114560" y="1288126"/>
            <a:ext cx="117185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Deutsche.</a:t>
            </a:r>
          </a:p>
        </p:txBody>
      </p:sp>
      <p:sp>
        <p:nvSpPr>
          <p:cNvPr id="2" name="Rectangle: Rounded Corners 1">
            <a:extLst>
              <a:ext uri="{FF2B5EF4-FFF2-40B4-BE49-F238E27FC236}">
                <a16:creationId xmlns:a16="http://schemas.microsoft.com/office/drawing/2014/main" id="{CFE3CF8C-A367-484F-84EB-9053B2CA0199}"/>
              </a:ext>
            </a:extLst>
          </p:cNvPr>
          <p:cNvSpPr/>
          <p:nvPr/>
        </p:nvSpPr>
        <p:spPr>
          <a:xfrm>
            <a:off x="7210036" y="160747"/>
            <a:ext cx="3662836" cy="1127379"/>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Migrationshintergrund</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migrant background</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Rassismus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racism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inspirieren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inspire</a:t>
            </a:r>
          </a:p>
        </p:txBody>
      </p:sp>
      <p:sp>
        <p:nvSpPr>
          <p:cNvPr id="13" name="Rectangle: Rounded Corners 12">
            <a:extLst>
              <a:ext uri="{FF2B5EF4-FFF2-40B4-BE49-F238E27FC236}">
                <a16:creationId xmlns:a16="http://schemas.microsoft.com/office/drawing/2014/main" id="{28D305BF-2D37-410C-87A8-63A94E065AA9}"/>
              </a:ext>
            </a:extLst>
          </p:cNvPr>
          <p:cNvSpPr/>
          <p:nvPr/>
        </p:nvSpPr>
        <p:spPr>
          <a:xfrm>
            <a:off x="3186545" y="6450301"/>
            <a:ext cx="6401263" cy="319965"/>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jüngst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youngest  | das Tor – goal  |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erzielen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score</a:t>
            </a:r>
          </a:p>
        </p:txBody>
      </p:sp>
    </p:spTree>
    <p:extLst>
      <p:ext uri="{BB962C8B-B14F-4D97-AF65-F5344CB8AC3E}">
        <p14:creationId xmlns:p14="http://schemas.microsoft.com/office/powerpoint/2010/main" val="2772325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41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358916" y="296042"/>
            <a:ext cx="7536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Ali Can, Luisa Neubauer, Florian Wirtz,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Oval 8">
            <a:extLst>
              <a:ext uri="{FF2B5EF4-FFF2-40B4-BE49-F238E27FC236}">
                <a16:creationId xmlns:a16="http://schemas.microsoft.com/office/drawing/2014/main" id="{C6AA587D-764D-413C-8421-927D9CCDA3BF}"/>
              </a:ext>
            </a:extLst>
          </p:cNvPr>
          <p:cNvSpPr/>
          <p:nvPr/>
        </p:nvSpPr>
        <p:spPr>
          <a:xfrm>
            <a:off x="9434030" y="3095388"/>
            <a:ext cx="2703039" cy="263203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F952EFCA-EE78-4E75-9E1F-1EEF17987CA7}"/>
              </a:ext>
            </a:extLst>
          </p:cNvPr>
          <p:cNvSpPr/>
          <p:nvPr/>
        </p:nvSpPr>
        <p:spPr>
          <a:xfrm>
            <a:off x="8513280" y="1728570"/>
            <a:ext cx="2703039" cy="2632039"/>
          </a:xfrm>
          <a:prstGeom prst="ellipse">
            <a:avLst/>
          </a:prstGeom>
          <a:noFill/>
          <a:ln w="38100">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08182A40-E272-4390-9612-91799A07D84C}"/>
              </a:ext>
            </a:extLst>
          </p:cNvPr>
          <p:cNvSpPr/>
          <p:nvPr/>
        </p:nvSpPr>
        <p:spPr>
          <a:xfrm>
            <a:off x="7592530" y="3095388"/>
            <a:ext cx="2703039" cy="2632039"/>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2">
            <a:extLst>
              <a:ext uri="{FF2B5EF4-FFF2-40B4-BE49-F238E27FC236}">
                <a16:creationId xmlns:a16="http://schemas.microsoft.com/office/drawing/2014/main" id="{93DE2C51-900C-4FBB-A557-3E58B6DD2F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3" r="40845" b="49316"/>
          <a:stretch/>
        </p:blipFill>
        <p:spPr bwMode="auto">
          <a:xfrm>
            <a:off x="9528249" y="1831953"/>
            <a:ext cx="673099" cy="779318"/>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71056E0-FAA5-4074-8767-F868A4F310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664" r="24369" b="23968"/>
          <a:stretch/>
        </p:blipFill>
        <p:spPr bwMode="auto">
          <a:xfrm>
            <a:off x="11390943" y="4103603"/>
            <a:ext cx="571501" cy="74112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6D5F99F-4A5D-46CB-B5AC-2738702F6D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211" t="19571" r="33269" b="32337"/>
          <a:stretch/>
        </p:blipFill>
        <p:spPr bwMode="auto">
          <a:xfrm>
            <a:off x="7680525" y="4174889"/>
            <a:ext cx="597353" cy="69550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06E6F-3B0F-4AA4-BE5D-5A5C61C0A62F}"/>
              </a:ext>
            </a:extLst>
          </p:cNvPr>
          <p:cNvSpPr txBox="1"/>
          <p:nvPr/>
        </p:nvSpPr>
        <p:spPr>
          <a:xfrm>
            <a:off x="624092" y="1213874"/>
            <a:ext cx="7803496"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er/</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Fußball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Liebe,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inspirierendes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Familienmitglied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begonnen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Oval 16">
            <a:extLst>
              <a:ext uri="{FF2B5EF4-FFF2-40B4-BE49-F238E27FC236}">
                <a16:creationId xmlns:a16="http://schemas.microsoft.com/office/drawing/2014/main" id="{969CC944-5667-4DFB-B094-8FC5DD6CB3B8}"/>
              </a:ext>
            </a:extLst>
          </p:cNvPr>
          <p:cNvSpPr/>
          <p:nvPr/>
        </p:nvSpPr>
        <p:spPr>
          <a:xfrm>
            <a:off x="260169" y="138836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Oval 17">
            <a:extLst>
              <a:ext uri="{FF2B5EF4-FFF2-40B4-BE49-F238E27FC236}">
                <a16:creationId xmlns:a16="http://schemas.microsoft.com/office/drawing/2014/main" id="{16C07B14-CC80-4F17-A85F-BF2335BEEF91}"/>
              </a:ext>
            </a:extLst>
          </p:cNvPr>
          <p:cNvSpPr/>
          <p:nvPr/>
        </p:nvSpPr>
        <p:spPr>
          <a:xfrm>
            <a:off x="260169" y="193269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Oval 18">
            <a:extLst>
              <a:ext uri="{FF2B5EF4-FFF2-40B4-BE49-F238E27FC236}">
                <a16:creationId xmlns:a16="http://schemas.microsoft.com/office/drawing/2014/main" id="{47FDDC10-73E0-4CAF-A8D0-F6D37D14F7C6}"/>
              </a:ext>
            </a:extLst>
          </p:cNvPr>
          <p:cNvSpPr/>
          <p:nvPr/>
        </p:nvSpPr>
        <p:spPr>
          <a:xfrm>
            <a:off x="260169" y="247702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0" name="Oval 19">
            <a:extLst>
              <a:ext uri="{FF2B5EF4-FFF2-40B4-BE49-F238E27FC236}">
                <a16:creationId xmlns:a16="http://schemas.microsoft.com/office/drawing/2014/main" id="{8A27DDF2-BA01-4DC8-A93E-CEE776728040}"/>
              </a:ext>
            </a:extLst>
          </p:cNvPr>
          <p:cNvSpPr/>
          <p:nvPr/>
        </p:nvSpPr>
        <p:spPr>
          <a:xfrm>
            <a:off x="260169" y="3021363"/>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Oval 20">
            <a:extLst>
              <a:ext uri="{FF2B5EF4-FFF2-40B4-BE49-F238E27FC236}">
                <a16:creationId xmlns:a16="http://schemas.microsoft.com/office/drawing/2014/main" id="{B30CF74F-DF09-4238-B22F-C8495EEAF7B9}"/>
              </a:ext>
            </a:extLst>
          </p:cNvPr>
          <p:cNvSpPr/>
          <p:nvPr/>
        </p:nvSpPr>
        <p:spPr>
          <a:xfrm>
            <a:off x="260169" y="3565697"/>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2" name="Oval 21">
            <a:extLst>
              <a:ext uri="{FF2B5EF4-FFF2-40B4-BE49-F238E27FC236}">
                <a16:creationId xmlns:a16="http://schemas.microsoft.com/office/drawing/2014/main" id="{EEFACCF1-9EC8-45EF-AC29-87CA43831871}"/>
              </a:ext>
            </a:extLst>
          </p:cNvPr>
          <p:cNvSpPr/>
          <p:nvPr/>
        </p:nvSpPr>
        <p:spPr>
          <a:xfrm>
            <a:off x="260169" y="41100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3" name="Oval 22">
            <a:extLst>
              <a:ext uri="{FF2B5EF4-FFF2-40B4-BE49-F238E27FC236}">
                <a16:creationId xmlns:a16="http://schemas.microsoft.com/office/drawing/2014/main" id="{8DEFEC4B-8821-40D1-8E94-F43315A1BE8A}"/>
              </a:ext>
            </a:extLst>
          </p:cNvPr>
          <p:cNvSpPr/>
          <p:nvPr/>
        </p:nvSpPr>
        <p:spPr>
          <a:xfrm>
            <a:off x="260169" y="46543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4" name="Oval 23">
            <a:extLst>
              <a:ext uri="{FF2B5EF4-FFF2-40B4-BE49-F238E27FC236}">
                <a16:creationId xmlns:a16="http://schemas.microsoft.com/office/drawing/2014/main" id="{06CA2C9C-39E5-4BD1-8DF4-2009AF12E538}"/>
              </a:ext>
            </a:extLst>
          </p:cNvPr>
          <p:cNvSpPr/>
          <p:nvPr/>
        </p:nvSpPr>
        <p:spPr>
          <a:xfrm>
            <a:off x="260169" y="51986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5" name="Oval 24">
            <a:extLst>
              <a:ext uri="{FF2B5EF4-FFF2-40B4-BE49-F238E27FC236}">
                <a16:creationId xmlns:a16="http://schemas.microsoft.com/office/drawing/2014/main" id="{8B073492-55AE-42C2-AA27-EF050C2394BA}"/>
              </a:ext>
            </a:extLst>
          </p:cNvPr>
          <p:cNvSpPr/>
          <p:nvPr/>
        </p:nvSpPr>
        <p:spPr>
          <a:xfrm>
            <a:off x="260169" y="574303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6" name="Oval 25">
            <a:extLst>
              <a:ext uri="{FF2B5EF4-FFF2-40B4-BE49-F238E27FC236}">
                <a16:creationId xmlns:a16="http://schemas.microsoft.com/office/drawing/2014/main" id="{ACAFC0CF-B584-4441-A097-831554153460}"/>
              </a:ext>
            </a:extLst>
          </p:cNvPr>
          <p:cNvSpPr/>
          <p:nvPr/>
        </p:nvSpPr>
        <p:spPr>
          <a:xfrm>
            <a:off x="8987933" y="242197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Oval 26">
            <a:extLst>
              <a:ext uri="{FF2B5EF4-FFF2-40B4-BE49-F238E27FC236}">
                <a16:creationId xmlns:a16="http://schemas.microsoft.com/office/drawing/2014/main" id="{0E485F15-46DC-4FE8-93CC-ADC80205C3D4}"/>
              </a:ext>
            </a:extLst>
          </p:cNvPr>
          <p:cNvSpPr/>
          <p:nvPr/>
        </p:nvSpPr>
        <p:spPr>
          <a:xfrm>
            <a:off x="8712515" y="320130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8" name="Oval 27">
            <a:extLst>
              <a:ext uri="{FF2B5EF4-FFF2-40B4-BE49-F238E27FC236}">
                <a16:creationId xmlns:a16="http://schemas.microsoft.com/office/drawing/2014/main" id="{BD294A14-769C-4631-ADA7-539E978CD889}"/>
              </a:ext>
            </a:extLst>
          </p:cNvPr>
          <p:cNvSpPr/>
          <p:nvPr/>
        </p:nvSpPr>
        <p:spPr>
          <a:xfrm>
            <a:off x="9681952" y="378878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Oval 28">
            <a:extLst>
              <a:ext uri="{FF2B5EF4-FFF2-40B4-BE49-F238E27FC236}">
                <a16:creationId xmlns:a16="http://schemas.microsoft.com/office/drawing/2014/main" id="{48E0FEB2-E9B2-4C09-A72B-6D7FFC3FBA2A}"/>
              </a:ext>
            </a:extLst>
          </p:cNvPr>
          <p:cNvSpPr/>
          <p:nvPr/>
        </p:nvSpPr>
        <p:spPr>
          <a:xfrm>
            <a:off x="9681952" y="44211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Oval 29">
            <a:extLst>
              <a:ext uri="{FF2B5EF4-FFF2-40B4-BE49-F238E27FC236}">
                <a16:creationId xmlns:a16="http://schemas.microsoft.com/office/drawing/2014/main" id="{398C2A4A-A3D2-4623-9BDE-0370B94D8F51}"/>
              </a:ext>
            </a:extLst>
          </p:cNvPr>
          <p:cNvSpPr/>
          <p:nvPr/>
        </p:nvSpPr>
        <p:spPr>
          <a:xfrm>
            <a:off x="10713049"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1" name="Oval 30">
            <a:extLst>
              <a:ext uri="{FF2B5EF4-FFF2-40B4-BE49-F238E27FC236}">
                <a16:creationId xmlns:a16="http://schemas.microsoft.com/office/drawing/2014/main" id="{F6183179-F456-4DD3-A240-18B368F47532}"/>
              </a:ext>
            </a:extLst>
          </p:cNvPr>
          <p:cNvSpPr/>
          <p:nvPr/>
        </p:nvSpPr>
        <p:spPr>
          <a:xfrm>
            <a:off x="8372561"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2" name="Oval 31">
            <a:extLst>
              <a:ext uri="{FF2B5EF4-FFF2-40B4-BE49-F238E27FC236}">
                <a16:creationId xmlns:a16="http://schemas.microsoft.com/office/drawing/2014/main" id="{45D66ED7-2DA3-480B-857E-33EFC6F6B6F1}"/>
              </a:ext>
            </a:extLst>
          </p:cNvPr>
          <p:cNvSpPr/>
          <p:nvPr/>
        </p:nvSpPr>
        <p:spPr>
          <a:xfrm>
            <a:off x="10347357" y="241069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Oval 32">
            <a:extLst>
              <a:ext uri="{FF2B5EF4-FFF2-40B4-BE49-F238E27FC236}">
                <a16:creationId xmlns:a16="http://schemas.microsoft.com/office/drawing/2014/main" id="{6335625C-913D-4213-BAB4-7DEAFE1E1051}"/>
              </a:ext>
            </a:extLst>
          </p:cNvPr>
          <p:cNvSpPr/>
          <p:nvPr/>
        </p:nvSpPr>
        <p:spPr>
          <a:xfrm>
            <a:off x="9681952" y="48518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4" name="Oval 33">
            <a:extLst>
              <a:ext uri="{FF2B5EF4-FFF2-40B4-BE49-F238E27FC236}">
                <a16:creationId xmlns:a16="http://schemas.microsoft.com/office/drawing/2014/main" id="{926B0B59-332B-473E-BDFC-CB54A6832083}"/>
              </a:ext>
            </a:extLst>
          </p:cNvPr>
          <p:cNvSpPr/>
          <p:nvPr/>
        </p:nvSpPr>
        <p:spPr>
          <a:xfrm>
            <a:off x="9141011" y="35038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5" name="Rectangle: Rounded Corners 34">
            <a:extLst>
              <a:ext uri="{FF2B5EF4-FFF2-40B4-BE49-F238E27FC236}">
                <a16:creationId xmlns:a16="http://schemas.microsoft.com/office/drawing/2014/main" id="{FD175B66-9481-4A4A-9AEC-B4537CACFE08}"/>
              </a:ext>
            </a:extLst>
          </p:cNvPr>
          <p:cNvSpPr/>
          <p:nvPr/>
        </p:nvSpPr>
        <p:spPr>
          <a:xfrm>
            <a:off x="3358916" y="6478485"/>
            <a:ext cx="2862019" cy="29604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Mitglied</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 member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400" b="1" dirty="0">
                <a:solidFill>
                  <a:schemeClr val="bg1"/>
                </a:solidFill>
              </a:rPr>
              <a:t>Developing inferencing</a:t>
            </a:r>
          </a:p>
        </p:txBody>
      </p:sp>
      <p:sp>
        <p:nvSpPr>
          <p:cNvPr id="4"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7" name="TextBox 6">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16" name="Rectangle 15">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 top</a:t>
            </a:r>
          </a:p>
        </p:txBody>
      </p:sp>
      <p:pic>
        <p:nvPicPr>
          <p:cNvPr id="17" name="Picture 16">
            <a:extLst>
              <a:ext uri="{FF2B5EF4-FFF2-40B4-BE49-F238E27FC236}">
                <a16:creationId xmlns:a16="http://schemas.microsoft.com/office/drawing/2014/main" id="{37ADE664-D0DB-403B-8E0A-E671029FE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18" name="Picture 17">
            <a:extLst>
              <a:ext uri="{FF2B5EF4-FFF2-40B4-BE49-F238E27FC236}">
                <a16:creationId xmlns:a16="http://schemas.microsoft.com/office/drawing/2014/main" id="{99DC9396-D4CF-4192-BD12-49FE706A4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19"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2265786213"/>
      </p:ext>
    </p:extLst>
  </p:cSld>
  <p:clrMapOvr>
    <a:masterClrMapping/>
  </p:clrMapOvr>
  <mc:AlternateContent xmlns:mc="http://schemas.openxmlformats.org/markup-compatibility/2006" xmlns:p14="http://schemas.microsoft.com/office/powerpoint/2010/main">
    <mc:Choice Requires="p14">
      <p:transition spd="slow" p14:dur="2000" advTm="49219"/>
    </mc:Choice>
    <mc:Fallback xmlns="">
      <p:transition spd="slow" advTm="49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615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a:xfrm>
            <a:off x="-1" y="213557"/>
            <a:ext cx="6966857" cy="647577"/>
          </a:xfrm>
        </p:spPr>
        <p:txBody>
          <a:bodyPr>
            <a:normAutofit/>
          </a:bodyPr>
          <a:lstStyle/>
          <a:p>
            <a:r>
              <a:rPr lang="en-GB" dirty="0"/>
              <a:t>Examples of inference</a:t>
            </a:r>
          </a:p>
        </p:txBody>
      </p:sp>
      <p:pic>
        <p:nvPicPr>
          <p:cNvPr id="7" name="Picture 6">
            <a:extLst>
              <a:ext uri="{FF2B5EF4-FFF2-40B4-BE49-F238E27FC236}">
                <a16:creationId xmlns:a16="http://schemas.microsoft.com/office/drawing/2014/main" id="{72874E95-DCF1-4222-B7AB-1A26C9396D7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1886" y="3466419"/>
            <a:ext cx="5355772" cy="2194152"/>
          </a:xfrm>
          <a:prstGeom prst="rect">
            <a:avLst/>
          </a:prstGeom>
        </p:spPr>
      </p:pic>
      <p:pic>
        <p:nvPicPr>
          <p:cNvPr id="8" name="Picture 7">
            <a:extLst>
              <a:ext uri="{FF2B5EF4-FFF2-40B4-BE49-F238E27FC236}">
                <a16:creationId xmlns:a16="http://schemas.microsoft.com/office/drawing/2014/main" id="{0BEC9F87-CCCA-4E93-A903-934B00E0B3E1}"/>
              </a:ext>
            </a:extLst>
          </p:cNvPr>
          <p:cNvPicPr/>
          <p:nvPr/>
        </p:nvPicPr>
        <p:blipFill>
          <a:blip r:embed="rId6">
            <a:extLst>
              <a:ext uri="{28A0092B-C50C-407E-A947-70E740481C1C}">
                <a14:useLocalDpi xmlns:a14="http://schemas.microsoft.com/office/drawing/2010/main" val="0"/>
              </a:ext>
            </a:extLst>
          </a:blip>
          <a:stretch>
            <a:fillRect/>
          </a:stretch>
        </p:blipFill>
        <p:spPr>
          <a:xfrm>
            <a:off x="391886" y="1719944"/>
            <a:ext cx="5355773" cy="979714"/>
          </a:xfrm>
          <a:prstGeom prst="rect">
            <a:avLst/>
          </a:prstGeom>
        </p:spPr>
      </p:pic>
      <p:pic>
        <p:nvPicPr>
          <p:cNvPr id="9" name="Picture 8">
            <a:extLst>
              <a:ext uri="{FF2B5EF4-FFF2-40B4-BE49-F238E27FC236}">
                <a16:creationId xmlns:a16="http://schemas.microsoft.com/office/drawing/2014/main" id="{C45A805C-0AEB-41D4-A283-5F1405295E43}"/>
              </a:ext>
            </a:extLst>
          </p:cNvPr>
          <p:cNvPicPr/>
          <p:nvPr/>
        </p:nvPicPr>
        <p:blipFill>
          <a:blip r:embed="rId7"/>
          <a:stretch>
            <a:fillRect/>
          </a:stretch>
        </p:blipFill>
        <p:spPr>
          <a:xfrm>
            <a:off x="5983740" y="3428206"/>
            <a:ext cx="5816374" cy="2194152"/>
          </a:xfrm>
          <a:prstGeom prst="rect">
            <a:avLst/>
          </a:prstGeom>
        </p:spPr>
      </p:pic>
      <p:pic>
        <p:nvPicPr>
          <p:cNvPr id="10" name="Picture 9">
            <a:extLst>
              <a:ext uri="{FF2B5EF4-FFF2-40B4-BE49-F238E27FC236}">
                <a16:creationId xmlns:a16="http://schemas.microsoft.com/office/drawing/2014/main" id="{02DD681D-D6F4-4EC3-A098-391C23C83113}"/>
              </a:ext>
            </a:extLst>
          </p:cNvPr>
          <p:cNvPicPr/>
          <p:nvPr/>
        </p:nvPicPr>
        <p:blipFill>
          <a:blip r:embed="rId8"/>
          <a:stretch>
            <a:fillRect/>
          </a:stretch>
        </p:blipFill>
        <p:spPr>
          <a:xfrm>
            <a:off x="6223226" y="1816806"/>
            <a:ext cx="5968774" cy="979714"/>
          </a:xfrm>
          <a:prstGeom prst="rect">
            <a:avLst/>
          </a:prstGeom>
        </p:spPr>
      </p:pic>
      <p:sp>
        <p:nvSpPr>
          <p:cNvPr id="11" name="TextBox 10">
            <a:extLst>
              <a:ext uri="{FF2B5EF4-FFF2-40B4-BE49-F238E27FC236}">
                <a16:creationId xmlns:a16="http://schemas.microsoft.com/office/drawing/2014/main" id="{0352A9EE-4094-4A7E-AB0E-76BB286277DB}"/>
              </a:ext>
            </a:extLst>
          </p:cNvPr>
          <p:cNvSpPr txBox="1"/>
          <p:nvPr/>
        </p:nvSpPr>
        <p:spPr>
          <a:xfrm>
            <a:off x="7665157" y="5972696"/>
            <a:ext cx="4526844" cy="369332"/>
          </a:xfrm>
          <a:prstGeom prst="rect">
            <a:avLst/>
          </a:prstGeom>
          <a:noFill/>
        </p:spPr>
        <p:txBody>
          <a:bodyPr wrap="square" rtlCol="0">
            <a:spAutoFit/>
          </a:bodyPr>
          <a:lstStyle/>
          <a:p>
            <a:r>
              <a:rPr lang="en-GB" dirty="0"/>
              <a:t>AQA French SAMS Foundation reading</a:t>
            </a:r>
          </a:p>
        </p:txBody>
      </p:sp>
    </p:spTree>
    <p:extLst>
      <p:ext uri="{BB962C8B-B14F-4D97-AF65-F5344CB8AC3E}">
        <p14:creationId xmlns:p14="http://schemas.microsoft.com/office/powerpoint/2010/main" val="1633235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8000" b="1" dirty="0">
                <a:solidFill>
                  <a:srgbClr val="002060"/>
                </a:solidFill>
              </a:rPr>
              <a:t>KS2 SOW and resources</a:t>
            </a:r>
            <a:endParaRPr lang="en-GB" sz="13800" dirty="0">
              <a:solidFill>
                <a:srgbClr val="002060"/>
              </a:solidFill>
            </a:endParaRPr>
          </a:p>
        </p:txBody>
      </p:sp>
      <p:pic>
        <p:nvPicPr>
          <p:cNvPr id="4" name="Picture 3" descr="Qr code&#10;&#10;Description automatically generated">
            <a:extLst>
              <a:ext uri="{FF2B5EF4-FFF2-40B4-BE49-F238E27FC236}">
                <a16:creationId xmlns:a16="http://schemas.microsoft.com/office/drawing/2014/main" id="{C0BEE41D-26B3-44A2-8E27-F32DBA025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91" y="512064"/>
            <a:ext cx="1289304" cy="1289304"/>
          </a:xfrm>
          <a:prstGeom prst="rect">
            <a:avLst/>
          </a:prstGeom>
        </p:spPr>
      </p:pic>
      <p:pic>
        <p:nvPicPr>
          <p:cNvPr id="8" name="Picture 7" descr="Qr code&#10;&#10;Description automatically generated">
            <a:extLst>
              <a:ext uri="{FF2B5EF4-FFF2-40B4-BE49-F238E27FC236}">
                <a16:creationId xmlns:a16="http://schemas.microsoft.com/office/drawing/2014/main" id="{E9F22C96-66F7-4082-903F-18ADC1793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14" y="5112870"/>
            <a:ext cx="1289304" cy="1289304"/>
          </a:xfrm>
          <a:prstGeom prst="rect">
            <a:avLst/>
          </a:prstGeom>
        </p:spPr>
      </p:pic>
      <p:pic>
        <p:nvPicPr>
          <p:cNvPr id="10" name="Picture 9" descr="Qr code&#10;&#10;Description automatically generated">
            <a:extLst>
              <a:ext uri="{FF2B5EF4-FFF2-40B4-BE49-F238E27FC236}">
                <a16:creationId xmlns:a16="http://schemas.microsoft.com/office/drawing/2014/main" id="{6FEFC9CB-6FA2-49AB-81E5-0B94A85E5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12" y="379302"/>
            <a:ext cx="1251140" cy="1251140"/>
          </a:xfrm>
          <a:prstGeom prst="rect">
            <a:avLst/>
          </a:prstGeom>
        </p:spPr>
      </p:pic>
      <p:pic>
        <p:nvPicPr>
          <p:cNvPr id="12" name="Picture 11" descr="Qr code&#10;&#10;Description automatically generated">
            <a:extLst>
              <a:ext uri="{FF2B5EF4-FFF2-40B4-BE49-F238E27FC236}">
                <a16:creationId xmlns:a16="http://schemas.microsoft.com/office/drawing/2014/main" id="{CE1BE97D-0616-44F9-AE9E-A6D274449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2" y="5083283"/>
            <a:ext cx="1251140" cy="1251140"/>
          </a:xfrm>
          <a:prstGeom prst="rect">
            <a:avLst/>
          </a:prstGeom>
        </p:spPr>
      </p:pic>
      <p:sp>
        <p:nvSpPr>
          <p:cNvPr id="13" name="TextBox 12">
            <a:extLst>
              <a:ext uri="{FF2B5EF4-FFF2-40B4-BE49-F238E27FC236}">
                <a16:creationId xmlns:a16="http://schemas.microsoft.com/office/drawing/2014/main" id="{47DF4C72-01B7-4E63-9C6D-979F0E828A34}"/>
              </a:ext>
            </a:extLst>
          </p:cNvPr>
          <p:cNvSpPr txBox="1"/>
          <p:nvPr/>
        </p:nvSpPr>
        <p:spPr>
          <a:xfrm>
            <a:off x="5976731" y="745042"/>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/Amarillo</a:t>
            </a:r>
          </a:p>
        </p:txBody>
      </p:sp>
      <p:sp>
        <p:nvSpPr>
          <p:cNvPr id="14" name="TextBox 13">
            <a:extLst>
              <a:ext uri="{FF2B5EF4-FFF2-40B4-BE49-F238E27FC236}">
                <a16:creationId xmlns:a16="http://schemas.microsoft.com/office/drawing/2014/main" id="{66794985-7AAE-43E1-ACE9-FA7113395626}"/>
              </a:ext>
            </a:extLst>
          </p:cNvPr>
          <p:cNvSpPr txBox="1"/>
          <p:nvPr/>
        </p:nvSpPr>
        <p:spPr>
          <a:xfrm>
            <a:off x="6014895"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Azul/Verde</a:t>
            </a:r>
          </a:p>
        </p:txBody>
      </p:sp>
      <p:sp>
        <p:nvSpPr>
          <p:cNvPr id="15" name="TextBox 14">
            <a:extLst>
              <a:ext uri="{FF2B5EF4-FFF2-40B4-BE49-F238E27FC236}">
                <a16:creationId xmlns:a16="http://schemas.microsoft.com/office/drawing/2014/main" id="{203BBB48-5E0A-4147-A500-9EB6037459D6}"/>
              </a:ext>
            </a:extLst>
          </p:cNvPr>
          <p:cNvSpPr txBox="1"/>
          <p:nvPr/>
        </p:nvSpPr>
        <p:spPr>
          <a:xfrm>
            <a:off x="1976559" y="692317"/>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Rouge/Jaune</a:t>
            </a:r>
          </a:p>
        </p:txBody>
      </p:sp>
      <p:sp>
        <p:nvSpPr>
          <p:cNvPr id="16" name="TextBox 15">
            <a:extLst>
              <a:ext uri="{FF2B5EF4-FFF2-40B4-BE49-F238E27FC236}">
                <a16:creationId xmlns:a16="http://schemas.microsoft.com/office/drawing/2014/main" id="{4167467C-C6F7-451E-BB04-2BE5ABE1C238}"/>
              </a:ext>
            </a:extLst>
          </p:cNvPr>
          <p:cNvSpPr txBox="1"/>
          <p:nvPr/>
        </p:nvSpPr>
        <p:spPr>
          <a:xfrm>
            <a:off x="2148152"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Bleu/Vert</a:t>
            </a:r>
          </a:p>
        </p:txBody>
      </p:sp>
      <p:sp>
        <p:nvSpPr>
          <p:cNvPr id="18" name="TextBox 17">
            <a:extLst>
              <a:ext uri="{FF2B5EF4-FFF2-40B4-BE49-F238E27FC236}">
                <a16:creationId xmlns:a16="http://schemas.microsoft.com/office/drawing/2014/main" id="{40738C13-B134-4C54-AF93-569F44E3E14C}"/>
              </a:ext>
            </a:extLst>
          </p:cNvPr>
          <p:cNvSpPr txBox="1"/>
          <p:nvPr/>
        </p:nvSpPr>
        <p:spPr>
          <a:xfrm>
            <a:off x="9076554" y="758264"/>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 / Gelb</a:t>
            </a:r>
          </a:p>
        </p:txBody>
      </p:sp>
      <p:sp>
        <p:nvSpPr>
          <p:cNvPr id="19" name="TextBox 18">
            <a:extLst>
              <a:ext uri="{FF2B5EF4-FFF2-40B4-BE49-F238E27FC236}">
                <a16:creationId xmlns:a16="http://schemas.microsoft.com/office/drawing/2014/main" id="{C70208B8-0A1F-4FC1-89CA-324179CC07B8}"/>
              </a:ext>
            </a:extLst>
          </p:cNvPr>
          <p:cNvSpPr txBox="1"/>
          <p:nvPr/>
        </p:nvSpPr>
        <p:spPr>
          <a:xfrm>
            <a:off x="9228165" y="5354910"/>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Qr code&#10;&#10;Description automatically generated">
            <a:extLst>
              <a:ext uri="{FF2B5EF4-FFF2-40B4-BE49-F238E27FC236}">
                <a16:creationId xmlns:a16="http://schemas.microsoft.com/office/drawing/2014/main" id="{E306D474-4722-4BF9-A940-D1E096970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65" y="512064"/>
            <a:ext cx="1297376" cy="1297376"/>
          </a:xfrm>
          <a:prstGeom prst="rect">
            <a:avLst/>
          </a:prstGeom>
        </p:spPr>
      </p:pic>
      <p:pic>
        <p:nvPicPr>
          <p:cNvPr id="21" name="Picture 20" descr="Qr code&#10;&#10;Description automatically generated">
            <a:extLst>
              <a:ext uri="{FF2B5EF4-FFF2-40B4-BE49-F238E27FC236}">
                <a16:creationId xmlns:a16="http://schemas.microsoft.com/office/drawing/2014/main" id="{DB794722-3B59-413A-9EF9-1E51E564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6793" y="4977320"/>
            <a:ext cx="1289304" cy="1289304"/>
          </a:xfrm>
          <a:prstGeom prst="rect">
            <a:avLst/>
          </a:prstGeom>
        </p:spPr>
      </p:pic>
      <p:pic>
        <p:nvPicPr>
          <p:cNvPr id="17" name="Picture 16" descr="Logo&#10;&#10;Description automatically generated">
            <a:extLst>
              <a:ext uri="{FF2B5EF4-FFF2-40B4-BE49-F238E27FC236}">
                <a16:creationId xmlns:a16="http://schemas.microsoft.com/office/drawing/2014/main" id="{12F91FFC-EF11-4F34-98DC-134BBFA464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8953" y="3692701"/>
            <a:ext cx="1403907" cy="1187127"/>
          </a:xfrm>
          <a:prstGeom prst="rect">
            <a:avLst/>
          </a:prstGeom>
        </p:spPr>
      </p:pic>
      <p:pic>
        <p:nvPicPr>
          <p:cNvPr id="22" name="Picture 21" descr="Logo&#10;&#10;Description automatically generated">
            <a:extLst>
              <a:ext uri="{FF2B5EF4-FFF2-40B4-BE49-F238E27FC236}">
                <a16:creationId xmlns:a16="http://schemas.microsoft.com/office/drawing/2014/main" id="{A45EB8A6-75FB-4B7C-B345-BD67158EA6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7119" y="3766261"/>
            <a:ext cx="1403907" cy="1068718"/>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B0B9084C-B0D0-4A3A-8E17-77A9176E7B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788" y="3766634"/>
            <a:ext cx="1645368" cy="1113194"/>
          </a:xfrm>
          <a:prstGeom prst="rect">
            <a:avLst/>
          </a:prstGeom>
        </p:spPr>
      </p:pic>
    </p:spTree>
    <p:extLst>
      <p:ext uri="{BB962C8B-B14F-4D97-AF65-F5344CB8AC3E}">
        <p14:creationId xmlns:p14="http://schemas.microsoft.com/office/powerpoint/2010/main" val="3763237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 of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patterns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unknown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think these words mean? How are they spelled?</a:t>
            </a:r>
          </a:p>
        </p:txBody>
      </p:sp>
      <p:graphicFrame>
        <p:nvGraphicFramePr>
          <p:cNvPr id="2" name="Table 1">
            <a:extLst>
              <a:ext uri="{FF2B5EF4-FFF2-40B4-BE49-F238E27FC236}">
                <a16:creationId xmlns:a16="http://schemas.microsoft.com/office/drawing/2014/main" id="{E0121665-467D-4EF4-9DE0-CD0763A1A7E2}"/>
              </a:ext>
            </a:extLst>
          </p:cNvPr>
          <p:cNvGraphicFramePr>
            <a:graphicFrameLocks noGrp="1"/>
          </p:cNvGraphicFramePr>
          <p:nvPr/>
        </p:nvGraphicFramePr>
        <p:xfrm>
          <a:off x="281479" y="2518516"/>
          <a:ext cx="5381846" cy="570237"/>
        </p:xfrm>
        <a:graphic>
          <a:graphicData uri="http://schemas.openxmlformats.org/drawingml/2006/table">
            <a:tbl>
              <a:tblPr firstRow="1" bandRow="1">
                <a:tableStyleId>{C4B1156A-380E-4F78-BDF5-A606A8083BF9}</a:tableStyleId>
              </a:tblPr>
              <a:tblGrid>
                <a:gridCol w="2690923">
                  <a:extLst>
                    <a:ext uri="{9D8B030D-6E8A-4147-A177-3AD203B41FA5}">
                      <a16:colId xmlns:a16="http://schemas.microsoft.com/office/drawing/2014/main" val="2184863713"/>
                    </a:ext>
                  </a:extLst>
                </a:gridCol>
                <a:gridCol w="2690923">
                  <a:extLst>
                    <a:ext uri="{9D8B030D-6E8A-4147-A177-3AD203B41FA5}">
                      <a16:colId xmlns:a16="http://schemas.microsoft.com/office/drawing/2014/main" val="4144550185"/>
                    </a:ext>
                  </a:extLst>
                </a:gridCol>
              </a:tblGrid>
              <a:tr h="570237">
                <a:tc>
                  <a:txBody>
                    <a:bodyPr/>
                    <a:lstStyle/>
                    <a:p>
                      <a:pPr algn="ctr"/>
                      <a:r>
                        <a:rPr lang="fr-FR" sz="2400" b="0" dirty="0" err="1">
                          <a:solidFill>
                            <a:schemeClr val="accent5">
                              <a:lumMod val="50000"/>
                            </a:schemeClr>
                          </a:solidFill>
                        </a:rPr>
                        <a:t>politi</a:t>
                      </a:r>
                      <a:r>
                        <a:rPr lang="fr-FR" sz="2400" b="1" dirty="0" err="1">
                          <a:solidFill>
                            <a:schemeClr val="accent5">
                              <a:lumMod val="50000"/>
                            </a:schemeClr>
                          </a:solidFill>
                        </a:rPr>
                        <a:t>c</a:t>
                      </a:r>
                      <a:r>
                        <a:rPr lang="fr-FR" sz="2400" b="0" dirty="0" err="1">
                          <a:solidFill>
                            <a:schemeClr val="accent5">
                              <a:lumMod val="50000"/>
                            </a:schemeClr>
                          </a:solidFill>
                        </a:rPr>
                        <a:t>s</a:t>
                      </a:r>
                      <a:endParaRPr lang="fr-FR" sz="24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0" dirty="0" err="1">
                          <a:solidFill>
                            <a:schemeClr val="accent5">
                              <a:lumMod val="50000"/>
                            </a:schemeClr>
                          </a:solidFill>
                        </a:rPr>
                        <a:t>Politi</a:t>
                      </a:r>
                      <a:r>
                        <a:rPr lang="en-GB" sz="2600" b="1" dirty="0" err="1">
                          <a:solidFill>
                            <a:schemeClr val="accent5">
                              <a:lumMod val="50000"/>
                            </a:schemeClr>
                          </a:solidFill>
                        </a:rPr>
                        <a:t>k</a:t>
                      </a:r>
                      <a:endParaRPr lang="fr-FR" sz="2600" b="0" dirty="0">
                        <a:solidFill>
                          <a:schemeClr val="accent5">
                            <a:lumMod val="50000"/>
                          </a:schemeClr>
                        </a:solidFill>
                      </a:endParaRPr>
                    </a:p>
                  </a:txBody>
                  <a:tcPr anchor="ctr"/>
                </a:tc>
                <a:extLst>
                  <a:ext uri="{0D108BD9-81ED-4DB2-BD59-A6C34878D82A}">
                    <a16:rowId xmlns:a16="http://schemas.microsoft.com/office/drawing/2014/main" val="643937410"/>
                  </a:ext>
                </a:extLst>
              </a:tr>
            </a:tbl>
          </a:graphicData>
        </a:graphic>
      </p:graphicFrame>
      <p:graphicFrame>
        <p:nvGraphicFramePr>
          <p:cNvPr id="8" name="Table 7">
            <a:extLst>
              <a:ext uri="{FF2B5EF4-FFF2-40B4-BE49-F238E27FC236}">
                <a16:creationId xmlns:a16="http://schemas.microsoft.com/office/drawing/2014/main" id="{E6D504F4-05C9-4ABC-84CD-E2790F84A150}"/>
              </a:ext>
            </a:extLst>
          </p:cNvPr>
          <p:cNvGraphicFramePr>
            <a:graphicFrameLocks noGrp="1"/>
          </p:cNvGraphicFramePr>
          <p:nvPr/>
        </p:nvGraphicFramePr>
        <p:xfrm>
          <a:off x="281479" y="4455492"/>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1" dirty="0">
                          <a:solidFill>
                            <a:schemeClr val="accent5">
                              <a:lumMod val="50000"/>
                            </a:schemeClr>
                          </a:solidFill>
                        </a:rPr>
                        <a:t>c</a:t>
                      </a:r>
                      <a:r>
                        <a:rPr lang="en-GB" sz="2600" b="0" dirty="0">
                          <a:solidFill>
                            <a:schemeClr val="accent5">
                              <a:lumMod val="50000"/>
                            </a:schemeClr>
                          </a:solidFill>
                        </a:rPr>
                        <a:t>redit </a:t>
                      </a:r>
                      <a:r>
                        <a:rPr lang="en-GB" sz="2600" b="1" dirty="0">
                          <a:solidFill>
                            <a:schemeClr val="accent5">
                              <a:lumMod val="50000"/>
                            </a:schemeClr>
                          </a:solidFill>
                        </a:rPr>
                        <a:t>c</a:t>
                      </a:r>
                      <a:r>
                        <a:rPr lang="en-GB" sz="2600" b="0" dirty="0">
                          <a:solidFill>
                            <a:schemeClr val="accent5">
                              <a:lumMod val="50000"/>
                            </a:schemeClr>
                          </a:solidFill>
                        </a:rPr>
                        <a:t>ard</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1" dirty="0" err="1">
                          <a:solidFill>
                            <a:schemeClr val="accent5">
                              <a:lumMod val="50000"/>
                            </a:schemeClr>
                          </a:solidFill>
                        </a:rPr>
                        <a:t>K</a:t>
                      </a:r>
                      <a:r>
                        <a:rPr lang="en-GB" sz="2600" b="0" dirty="0" err="1">
                          <a:solidFill>
                            <a:schemeClr val="accent5">
                              <a:lumMod val="50000"/>
                            </a:schemeClr>
                          </a:solidFill>
                        </a:rPr>
                        <a:t>redit</a:t>
                      </a:r>
                      <a:r>
                        <a:rPr lang="en-GB" sz="2600" b="1" dirty="0" err="1">
                          <a:solidFill>
                            <a:schemeClr val="accent5">
                              <a:lumMod val="50000"/>
                            </a:schemeClr>
                          </a:solidFill>
                        </a:rPr>
                        <a:t>k</a:t>
                      </a:r>
                      <a:r>
                        <a:rPr lang="en-GB" sz="2600" b="0" dirty="0" err="1">
                          <a:solidFill>
                            <a:schemeClr val="accent5">
                              <a:lumMod val="50000"/>
                            </a:schemeClr>
                          </a:solidFill>
                        </a:rPr>
                        <a:t>arte</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0" name="Table 9">
            <a:extLst>
              <a:ext uri="{FF2B5EF4-FFF2-40B4-BE49-F238E27FC236}">
                <a16:creationId xmlns:a16="http://schemas.microsoft.com/office/drawing/2014/main" id="{19AE959D-DABF-487D-A83B-F8D4B2F01D67}"/>
              </a:ext>
            </a:extLst>
          </p:cNvPr>
          <p:cNvGraphicFramePr>
            <a:graphicFrameLocks noGrp="1"/>
          </p:cNvGraphicFramePr>
          <p:nvPr/>
        </p:nvGraphicFramePr>
        <p:xfrm>
          <a:off x="281479" y="3487004"/>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0" dirty="0">
                          <a:solidFill>
                            <a:schemeClr val="accent5">
                              <a:lumMod val="50000"/>
                            </a:schemeClr>
                          </a:solidFill>
                        </a:rPr>
                        <a:t>do</a:t>
                      </a:r>
                      <a:r>
                        <a:rPr lang="en-GB" sz="2600" b="1" dirty="0">
                          <a:solidFill>
                            <a:schemeClr val="accent5">
                              <a:lumMod val="50000"/>
                            </a:schemeClr>
                          </a:solidFill>
                        </a:rPr>
                        <a:t>c</a:t>
                      </a:r>
                      <a:r>
                        <a:rPr lang="en-GB" sz="2600" b="0" dirty="0">
                          <a:solidFill>
                            <a:schemeClr val="accent5">
                              <a:lumMod val="50000"/>
                            </a:schemeClr>
                          </a:solidFill>
                        </a:rPr>
                        <a:t>ument</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das </a:t>
                      </a:r>
                      <a:r>
                        <a:rPr lang="en-GB" sz="2600" b="0" dirty="0" err="1">
                          <a:solidFill>
                            <a:schemeClr val="accent5">
                              <a:lumMod val="50000"/>
                            </a:schemeClr>
                          </a:solidFill>
                        </a:rPr>
                        <a:t>Do</a:t>
                      </a:r>
                      <a:r>
                        <a:rPr lang="en-GB" sz="2600" b="1" dirty="0" err="1">
                          <a:solidFill>
                            <a:schemeClr val="accent5">
                              <a:lumMod val="50000"/>
                            </a:schemeClr>
                          </a:solidFill>
                        </a:rPr>
                        <a:t>k</a:t>
                      </a:r>
                      <a:r>
                        <a:rPr lang="en-GB" sz="2600" b="0" dirty="0" err="1">
                          <a:solidFill>
                            <a:schemeClr val="accent5">
                              <a:lumMod val="50000"/>
                            </a:schemeClr>
                          </a:solidFill>
                        </a:rPr>
                        <a:t>ument</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2" name="Table 11">
            <a:extLst>
              <a:ext uri="{FF2B5EF4-FFF2-40B4-BE49-F238E27FC236}">
                <a16:creationId xmlns:a16="http://schemas.microsoft.com/office/drawing/2014/main" id="{A3144F77-D990-4942-9FD5-F9E41C5DBE7A}"/>
              </a:ext>
            </a:extLst>
          </p:cNvPr>
          <p:cNvGraphicFramePr>
            <a:graphicFrameLocks noGrp="1"/>
          </p:cNvGraphicFramePr>
          <p:nvPr/>
        </p:nvGraphicFramePr>
        <p:xfrm>
          <a:off x="281479" y="5420878"/>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extLst>
                  <a:ext uri="{0D108BD9-81ED-4DB2-BD59-A6C34878D82A}">
                    <a16:rowId xmlns:a16="http://schemas.microsoft.com/office/drawing/2014/main" val="3936229484"/>
                  </a:ext>
                </a:extLst>
              </a:tr>
            </a:tbl>
          </a:graphicData>
        </a:graphic>
      </p:graphicFrame>
      <p:pic>
        <p:nvPicPr>
          <p:cNvPr id="1026" name="Picture 2">
            <a:extLst>
              <a:ext uri="{FF2B5EF4-FFF2-40B4-BE49-F238E27FC236}">
                <a16:creationId xmlns:a16="http://schemas.microsoft.com/office/drawing/2014/main" id="{A2B98F4A-4F9E-4A9C-8A2D-0989FA11B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67021" y="2534777"/>
            <a:ext cx="596883" cy="570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lder, Files, Paper, Office, Document, Archive">
            <a:extLst>
              <a:ext uri="{FF2B5EF4-FFF2-40B4-BE49-F238E27FC236}">
                <a16:creationId xmlns:a16="http://schemas.microsoft.com/office/drawing/2014/main" id="{7016CAC6-01B4-48A4-BC02-4E4F0AF359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896" y="3525139"/>
            <a:ext cx="517035" cy="466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que Guarantee Card, Ec Card, Credit Card">
            <a:extLst>
              <a:ext uri="{FF2B5EF4-FFF2-40B4-BE49-F238E27FC236}">
                <a16:creationId xmlns:a16="http://schemas.microsoft.com/office/drawing/2014/main" id="{F70B6705-E20C-4411-A084-3E37B8BF3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1647" y="4282765"/>
            <a:ext cx="867630" cy="867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7FF033-C8C9-41AF-B2AA-532956A2B13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453" y="5071113"/>
            <a:ext cx="1269766" cy="12697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56717E-AB36-4B2E-9C7E-A5580D9DE66E}"/>
              </a:ext>
            </a:extLst>
          </p:cNvPr>
          <p:cNvSpPr/>
          <p:nvPr/>
        </p:nvSpPr>
        <p:spPr>
          <a:xfrm>
            <a:off x="782058" y="2581438"/>
            <a:ext cx="1746607" cy="39041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35E0DA0-70ED-425D-AAC7-BD58FABA6E29}"/>
              </a:ext>
            </a:extLst>
          </p:cNvPr>
          <p:cNvSpPr/>
          <p:nvPr/>
        </p:nvSpPr>
        <p:spPr>
          <a:xfrm>
            <a:off x="687876" y="3597052"/>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D177D656-51DD-45F7-B19D-A5C0F56988F8}"/>
              </a:ext>
            </a:extLst>
          </p:cNvPr>
          <p:cNvSpPr/>
          <p:nvPr/>
        </p:nvSpPr>
        <p:spPr>
          <a:xfrm>
            <a:off x="687876" y="4604916"/>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E43DB4D-2CA9-48A7-ABE3-2B27B2E323B2}"/>
              </a:ext>
            </a:extLst>
          </p:cNvPr>
          <p:cNvSpPr/>
          <p:nvPr/>
        </p:nvSpPr>
        <p:spPr>
          <a:xfrm>
            <a:off x="733639" y="5482769"/>
            <a:ext cx="1840787" cy="44645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C88D173-397A-41A7-B332-2E2D57DC173B}"/>
              </a:ext>
            </a:extLst>
          </p:cNvPr>
          <p:cNvSpPr/>
          <p:nvPr/>
        </p:nvSpPr>
        <p:spPr>
          <a:xfrm>
            <a:off x="4260396" y="3615392"/>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67F1CE3-A69C-4EF8-A015-63ADE9DF1989}"/>
              </a:ext>
            </a:extLst>
          </p:cNvPr>
          <p:cNvSpPr/>
          <p:nvPr/>
        </p:nvSpPr>
        <p:spPr>
          <a:xfrm>
            <a:off x="3705216" y="4604916"/>
            <a:ext cx="22542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BE8E8E6-4868-441B-9A96-221D18D98348}"/>
              </a:ext>
            </a:extLst>
          </p:cNvPr>
          <p:cNvSpPr/>
          <p:nvPr/>
        </p:nvSpPr>
        <p:spPr>
          <a:xfrm>
            <a:off x="4660892" y="4588429"/>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ADA3F63-7CF3-4DC9-8FBD-FC1A8D83CD6C}"/>
              </a:ext>
            </a:extLst>
          </p:cNvPr>
          <p:cNvSpPr/>
          <p:nvPr/>
        </p:nvSpPr>
        <p:spPr>
          <a:xfrm>
            <a:off x="4797454" y="5553816"/>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FF52BEB-43CC-4326-8B40-A29227A9F6F9}"/>
              </a:ext>
            </a:extLst>
          </p:cNvPr>
          <p:cNvSpPr/>
          <p:nvPr/>
        </p:nvSpPr>
        <p:spPr>
          <a:xfrm>
            <a:off x="4895693" y="2651454"/>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E0B381D-8C29-44F5-9FF4-877A5193004C}"/>
              </a:ext>
            </a:extLst>
          </p:cNvPr>
          <p:cNvSpPr/>
          <p:nvPr/>
        </p:nvSpPr>
        <p:spPr>
          <a:xfrm>
            <a:off x="6977874" y="2714796"/>
            <a:ext cx="4139124" cy="3019259"/>
          </a:xfrm>
          <a:prstGeom prst="roundRect">
            <a:avLst/>
          </a:prstGeom>
          <a:solidFill>
            <a:srgbClr val="FFF4E7"/>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 Art von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Zeitungsartikel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A picture containing drawing&#10;&#10;Description automatically generated">
            <a:extLst>
              <a:ext uri="{FF2B5EF4-FFF2-40B4-BE49-F238E27FC236}">
                <a16:creationId xmlns:a16="http://schemas.microsoft.com/office/drawing/2014/main" id="{8FAFD51A-99FE-4E02-8410-1ECFE025F29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490" b="95637" l="7889" r="94664">
                        <a14:foregroundMark x1="8110" y1="84391" x2="8110" y2="84391"/>
                        <a14:foregroundMark x1="57358" y1="92357" x2="57358" y2="92357"/>
                        <a14:foregroundMark x1="45596" y1="95795" x2="45596" y2="95795"/>
                        <a14:foregroundMark x1="83298" y1="15326" x2="83298" y2="15326"/>
                        <a14:foregroundMark x1="83298" y1="15326" x2="83298" y2="15326"/>
                        <a14:foregroundMark x1="75832" y1="14234" x2="75832" y2="14234"/>
                        <a14:foregroundMark x1="64339" y1="14598" x2="64339" y2="14598"/>
                        <a14:foregroundMark x1="62191" y1="11524" x2="62191" y2="11524"/>
                        <a14:foregroundMark x1="80666" y1="3761" x2="80666" y2="3761"/>
                        <a14:foregroundMark x1="59023" y1="26163" x2="59023" y2="26163"/>
                        <a14:foregroundMark x1="73469" y1="20380" x2="73469" y2="20380"/>
                        <a14:foregroundMark x1="53759" y1="28144" x2="53759" y2="28144"/>
                        <a14:foregroundMark x1="14608" y1="71371" x2="12675" y2="71371"/>
                        <a14:foregroundMark x1="94844" y1="10271" x2="94844" y2="10271"/>
                        <a14:foregroundMark x1="80183" y1="23453" x2="80183" y2="23453"/>
                        <a14:foregroundMark x1="74168" y1="26365" x2="74168" y2="26365"/>
                        <a14:foregroundMark x1="61439" y1="5378" x2="61439" y2="5378"/>
                        <a14:foregroundMark x1="8110" y1="64133" x2="8110" y2="64133"/>
                        <a14:foregroundMark x1="8378" y1="69753" x2="8378" y2="69753"/>
                        <a14:foregroundMark x1="67285" y1="3839" x2="67285" y2="3839"/>
                        <a14:foregroundMark x1="67285" y1="3839" x2="67285" y2="3839"/>
                        <a14:foregroundMark x1="67285" y1="3839" x2="67285" y2="3839"/>
                        <a14:foregroundMark x1="67285" y1="3839" x2="67285" y2="3839"/>
                        <a14:foregroundMark x1="67285" y1="3839" x2="67285" y2="3839"/>
                        <a14:foregroundMark x1="57773" y1="14660" x2="57773" y2="14660"/>
                        <a14:foregroundMark x1="59861" y1="12216" x2="59861" y2="12216"/>
                        <a14:foregroundMark x1="62877" y1="4887" x2="62877" y2="4887"/>
                        <a14:foregroundMark x1="74014" y1="3490" x2="74014" y2="3490"/>
                        <a14:foregroundMark x1="89095" y1="21990" x2="89095" y2="21990"/>
                        <a14:foregroundMark x1="7889" y1="64921" x2="7889" y2="64921"/>
                        <a14:foregroundMark x1="8121" y1="79581" x2="8121" y2="79581"/>
                      </a14:backgroundRemoval>
                    </a14:imgEffect>
                  </a14:imgLayer>
                </a14:imgProps>
              </a:ext>
              <a:ext uri="{28A0092B-C50C-407E-A947-70E740481C1C}">
                <a14:useLocalDpi xmlns:a14="http://schemas.microsoft.com/office/drawing/2010/main" val="0"/>
              </a:ext>
            </a:extLst>
          </a:blip>
          <a:stretch>
            <a:fillRect/>
          </a:stretch>
        </p:blipFill>
        <p:spPr>
          <a:xfrm>
            <a:off x="10503570" y="3959912"/>
            <a:ext cx="1792751" cy="2380967"/>
          </a:xfrm>
          <a:prstGeom prst="rect">
            <a:avLst/>
          </a:prstGeom>
        </p:spPr>
      </p:pic>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8"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Cognate knowledge</a:t>
            </a:r>
          </a:p>
        </p:txBody>
      </p:sp>
      <p:sp>
        <p:nvSpPr>
          <p:cNvPr id="31" name="Speech Bubble: Rectangle with Corners Rounded 30">
            <a:extLst>
              <a:ext uri="{FF2B5EF4-FFF2-40B4-BE49-F238E27FC236}">
                <a16:creationId xmlns:a16="http://schemas.microsoft.com/office/drawing/2014/main" id="{EB7725AB-C1C0-416E-A840-F007E8E23953}"/>
              </a:ext>
            </a:extLst>
          </p:cNvPr>
          <p:cNvSpPr/>
          <p:nvPr/>
        </p:nvSpPr>
        <p:spPr>
          <a:xfrm>
            <a:off x="5429653" y="111357"/>
            <a:ext cx="6709547" cy="2291231"/>
          </a:xfrm>
          <a:prstGeom prst="wedgeRoundRectCallout">
            <a:avLst>
              <a:gd name="adj1" fmla="val 20231"/>
              <a:gd name="adj2" fmla="val 50096"/>
              <a:gd name="adj3" fmla="val 16667"/>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r>
              <a:rPr lang="en-US" sz="2000" dirty="0">
                <a:solidFill>
                  <a:schemeClr val="bg1"/>
                </a:solidFill>
              </a:rPr>
              <a:t>Cognates are words in which the substantial majority of letters are the same in English and the assessed language; they have the same meaning in both languages and any difference in spelling should not impede understanding for students entered for GCSE MFL (French, German, Spanish) qualifications.</a:t>
            </a:r>
            <a:endParaRPr lang="en-GB" sz="2000" dirty="0">
              <a:solidFill>
                <a:schemeClr val="bg1"/>
              </a:solidFill>
            </a:endParaRPr>
          </a:p>
        </p:txBody>
      </p:sp>
    </p:spTree>
    <p:extLst>
      <p:ext uri="{BB962C8B-B14F-4D97-AF65-F5344CB8AC3E}">
        <p14:creationId xmlns:p14="http://schemas.microsoft.com/office/powerpoint/2010/main" val="22587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1" grpId="0" animBg="1"/>
      <p:bldP spid="23" grpId="0" animBg="1"/>
      <p:bldP spid="25" grpId="0" animBg="1"/>
      <p:bldP spid="27" grpId="0" animBg="1"/>
      <p:bldP spid="29"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784FF6-6BD1-461A-9A57-ED2FA2BEF6F3}"/>
              </a:ext>
            </a:extLst>
          </p:cNvPr>
          <p:cNvSpPr txBox="1"/>
          <p:nvPr/>
        </p:nvSpPr>
        <p:spPr>
          <a:xfrm>
            <a:off x="316144" y="3350259"/>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French translation of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Il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conduit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316144" y="5569078"/>
            <a:ext cx="1149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ment</a:t>
            </a: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normally added to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feminine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adjectives:</a:t>
            </a: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6" name="TextBox 35">
            <a:extLst>
              <a:ext uri="{FF2B5EF4-FFF2-40B4-BE49-F238E27FC236}">
                <a16:creationId xmlns:a16="http://schemas.microsoft.com/office/drawing/2014/main" id="{E44F6985-0958-4891-BDF9-4A0DD6F5ADB3}"/>
              </a:ext>
            </a:extLst>
          </p:cNvPr>
          <p:cNvSpPr txBox="1"/>
          <p:nvPr/>
        </p:nvSpPr>
        <p:spPr>
          <a:xfrm>
            <a:off x="9730884" y="335025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(m)</a:t>
            </a:r>
          </a:p>
        </p:txBody>
      </p:sp>
      <p:sp>
        <p:nvSpPr>
          <p:cNvPr id="3" name="Speech Bubble: Rectangle with Corners Rounded 2">
            <a:extLst>
              <a:ext uri="{FF2B5EF4-FFF2-40B4-BE49-F238E27FC236}">
                <a16:creationId xmlns:a16="http://schemas.microsoft.com/office/drawing/2014/main" id="{BB2BD2B9-32CF-4B48-88EA-C5812B85158E}"/>
              </a:ext>
            </a:extLst>
          </p:cNvPr>
          <p:cNvSpPr/>
          <p:nvPr/>
        </p:nvSpPr>
        <p:spPr>
          <a:xfrm>
            <a:off x="6457245" y="3420042"/>
            <a:ext cx="2049796" cy="501864"/>
          </a:xfrm>
          <a:prstGeom prst="wedgeRoundRectCallout">
            <a:avLst>
              <a:gd name="adj1" fmla="val 22497"/>
              <a:gd name="adj2" fmla="val 7307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[en/an]</a:t>
            </a:r>
          </a:p>
        </p:txBody>
      </p:sp>
      <p:sp>
        <p:nvSpPr>
          <p:cNvPr id="10" name="TextBox 9">
            <a:extLst>
              <a:ext uri="{FF2B5EF4-FFF2-40B4-BE49-F238E27FC236}">
                <a16:creationId xmlns:a16="http://schemas.microsoft.com/office/drawing/2014/main" id="{ADDF3E56-4618-4A7D-A0BE-4CA72486973D}"/>
              </a:ext>
            </a:extLst>
          </p:cNvPr>
          <p:cNvSpPr txBox="1"/>
          <p:nvPr/>
        </p:nvSpPr>
        <p:spPr>
          <a:xfrm>
            <a:off x="316144" y="1304266"/>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English, we can</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add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adjectives to turn them into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He 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driving</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325442B1-4F8C-43DA-B9F3-263CC2281D24}"/>
              </a:ext>
            </a:extLst>
          </p:cNvPr>
          <p:cNvSpPr/>
          <p:nvPr/>
        </p:nvSpPr>
        <p:spPr>
          <a:xfrm>
            <a:off x="316144" y="25565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AAC79AFC-E7A3-4E13-8440-B97A34ACC910}"/>
              </a:ext>
            </a:extLst>
          </p:cNvPr>
          <p:cNvSpPr/>
          <p:nvPr/>
        </p:nvSpPr>
        <p:spPr>
          <a:xfrm>
            <a:off x="4578992" y="25556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69B76A5-AB42-47CE-B0D4-F8E354CB90FC}"/>
              </a:ext>
            </a:extLst>
          </p:cNvPr>
          <p:cNvPicPr>
            <a:picLocks noChangeAspect="1"/>
          </p:cNvPicPr>
          <p:nvPr/>
        </p:nvPicPr>
        <p:blipFill>
          <a:blip r:embed="rId6"/>
          <a:stretch>
            <a:fillRect/>
          </a:stretch>
        </p:blipFill>
        <p:spPr>
          <a:xfrm>
            <a:off x="9187356" y="1904644"/>
            <a:ext cx="2910300" cy="1136217"/>
          </a:xfrm>
          <a:prstGeom prst="rect">
            <a:avLst/>
          </a:prstGeom>
        </p:spPr>
      </p:pic>
      <p:sp>
        <p:nvSpPr>
          <p:cNvPr id="20" name="Speech Bubble: Rectangle with Corners Rounded 19">
            <a:extLst>
              <a:ext uri="{FF2B5EF4-FFF2-40B4-BE49-F238E27FC236}">
                <a16:creationId xmlns:a16="http://schemas.microsoft.com/office/drawing/2014/main" id="{F0AB3585-021F-4744-A911-96B016FEABD8}"/>
              </a:ext>
            </a:extLst>
          </p:cNvPr>
          <p:cNvSpPr/>
          <p:nvPr/>
        </p:nvSpPr>
        <p:spPr>
          <a:xfrm>
            <a:off x="311560" y="47328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F3E33C4A-B52D-4396-8CFC-A6A6F2C147BA}"/>
              </a:ext>
            </a:extLst>
          </p:cNvPr>
          <p:cNvSpPr/>
          <p:nvPr/>
        </p:nvSpPr>
        <p:spPr>
          <a:xfrm>
            <a:off x="4574408" y="47319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51E082B-FC07-4672-AE34-2B59F0B14020}"/>
              </a:ext>
            </a:extLst>
          </p:cNvPr>
          <p:cNvSpPr txBox="1"/>
          <p:nvPr/>
        </p:nvSpPr>
        <p:spPr>
          <a:xfrm>
            <a:off x="9730884" y="446047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(f)</a:t>
            </a:r>
          </a:p>
        </p:txBody>
      </p:sp>
      <p:sp>
        <p:nvSpPr>
          <p:cNvPr id="23" name="TextBox 22">
            <a:extLst>
              <a:ext uri="{FF2B5EF4-FFF2-40B4-BE49-F238E27FC236}">
                <a16:creationId xmlns:a16="http://schemas.microsoft.com/office/drawing/2014/main" id="{98A19600-F343-4BC4-9DE3-77501E030604}"/>
              </a:ext>
            </a:extLst>
          </p:cNvPr>
          <p:cNvSpPr txBox="1"/>
          <p:nvPr/>
        </p:nvSpPr>
        <p:spPr>
          <a:xfrm>
            <a:off x="9313620" y="5570700"/>
            <a:ext cx="28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endPar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dangerously</a:t>
            </a:r>
          </a:p>
        </p:txBody>
      </p:sp>
      <p:sp>
        <p:nvSpPr>
          <p:cNvPr id="9" name="Arrow: Down 8">
            <a:extLst>
              <a:ext uri="{FF2B5EF4-FFF2-40B4-BE49-F238E27FC236}">
                <a16:creationId xmlns:a16="http://schemas.microsoft.com/office/drawing/2014/main" id="{C8E1945B-B30F-4929-966F-AC69084F9FB7}"/>
              </a:ext>
            </a:extLst>
          </p:cNvPr>
          <p:cNvSpPr/>
          <p:nvPr/>
        </p:nvSpPr>
        <p:spPr>
          <a:xfrm>
            <a:off x="10530894" y="4138518"/>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Arrow: Down 24">
            <a:extLst>
              <a:ext uri="{FF2B5EF4-FFF2-40B4-BE49-F238E27FC236}">
                <a16:creationId xmlns:a16="http://schemas.microsoft.com/office/drawing/2014/main" id="{30E10ECA-6CF1-40CB-854A-79752457F9B0}"/>
              </a:ext>
            </a:extLst>
          </p:cNvPr>
          <p:cNvSpPr/>
          <p:nvPr/>
        </p:nvSpPr>
        <p:spPr>
          <a:xfrm>
            <a:off x="10530894" y="5218060"/>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6"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Word patterns</a:t>
            </a:r>
          </a:p>
        </p:txBody>
      </p:sp>
    </p:spTree>
    <p:extLst>
      <p:ext uri="{BB962C8B-B14F-4D97-AF65-F5344CB8AC3E}">
        <p14:creationId xmlns:p14="http://schemas.microsoft.com/office/powerpoint/2010/main" val="27869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angereux adj.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dangereuse adj.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dangereusement ad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animBg="1"/>
      <p:bldP spid="14" grpId="0" animBg="1"/>
      <p:bldP spid="15" grpId="0" animBg="1"/>
      <p:bldP spid="20" grpId="0" animBg="1"/>
      <p:bldP spid="21" grpId="0" animBg="1"/>
      <p:bldP spid="22" grpId="0"/>
      <p:bldP spid="23" grpId="0"/>
      <p:bldP spid="9"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28364F8-107D-47C9-9A2D-FB6ED96F93E1}"/>
              </a:ext>
            </a:extLst>
          </p:cNvPr>
          <p:cNvSpPr txBox="1"/>
          <p:nvPr/>
        </p:nvSpPr>
        <p:spPr>
          <a:xfrm>
            <a:off x="3795999" y="46368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a:t>
            </a:r>
          </a:p>
        </p:txBody>
      </p:sp>
      <p:sp>
        <p:nvSpPr>
          <p:cNvPr id="25" name="TextBox 24">
            <a:extLst>
              <a:ext uri="{FF2B5EF4-FFF2-40B4-BE49-F238E27FC236}">
                <a16:creationId xmlns:a16="http://schemas.microsoft.com/office/drawing/2014/main" id="{07ACD088-7855-486D-8DAB-AD44B872A16D}"/>
              </a:ext>
            </a:extLst>
          </p:cNvPr>
          <p:cNvSpPr txBox="1"/>
          <p:nvPr/>
        </p:nvSpPr>
        <p:spPr>
          <a:xfrm>
            <a:off x="3796000" y="463798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a:t>
            </a:r>
          </a:p>
        </p:txBody>
      </p:sp>
      <p:sp>
        <p:nvSpPr>
          <p:cNvPr id="53" name="TextBox 52">
            <a:extLst>
              <a:ext uri="{FF2B5EF4-FFF2-40B4-BE49-F238E27FC236}">
                <a16:creationId xmlns:a16="http://schemas.microsoft.com/office/drawing/2014/main" id="{9AA05DD8-8DD2-483A-A4F6-D6B10488AD70}"/>
              </a:ext>
            </a:extLst>
          </p:cNvPr>
          <p:cNvSpPr txBox="1"/>
          <p:nvPr/>
        </p:nvSpPr>
        <p:spPr>
          <a:xfrm>
            <a:off x="3795999" y="5130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9" y="5619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a:t>
            </a: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77B9A10-8F72-4E9C-96EE-F0F8400E3D16}"/>
              </a:ext>
            </a:extLst>
          </p:cNvPr>
          <p:cNvSpPr txBox="1"/>
          <p:nvPr/>
        </p:nvSpPr>
        <p:spPr>
          <a:xfrm>
            <a:off x="3796000" y="512935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29" name="TextBox 28">
            <a:extLst>
              <a:ext uri="{FF2B5EF4-FFF2-40B4-BE49-F238E27FC236}">
                <a16:creationId xmlns:a16="http://schemas.microsoft.com/office/drawing/2014/main" id="{327D47D4-8767-46A1-877F-9E4A4266EB4F}"/>
              </a:ext>
            </a:extLst>
          </p:cNvPr>
          <p:cNvSpPr txBox="1"/>
          <p:nvPr/>
        </p:nvSpPr>
        <p:spPr>
          <a:xfrm>
            <a:off x="3796000" y="5620716"/>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Quel</a:t>
            </a:r>
            <a:r>
              <a:rPr lang="en-GB" sz="3600" b="1" dirty="0">
                <a:solidFill>
                  <a:schemeClr val="bg1"/>
                </a:solidFill>
                <a:latin typeface="+mj-lt"/>
              </a:rPr>
              <a:t> </a:t>
            </a:r>
            <a:r>
              <a:rPr lang="en-GB" sz="3600" b="1" dirty="0" err="1">
                <a:solidFill>
                  <a:schemeClr val="bg1"/>
                </a:solidFill>
                <a:latin typeface="+mj-lt"/>
              </a:rPr>
              <a:t>est</a:t>
            </a:r>
            <a:r>
              <a:rPr lang="en-GB" sz="3600" b="1" dirty="0">
                <a:solidFill>
                  <a:schemeClr val="bg1"/>
                </a:solidFill>
                <a:latin typeface="+mj-lt"/>
              </a:rPr>
              <a:t> </a:t>
            </a:r>
            <a:r>
              <a:rPr lang="en-GB" sz="3600" b="1" dirty="0" err="1">
                <a:solidFill>
                  <a:schemeClr val="bg1"/>
                </a:solidFill>
                <a:latin typeface="+mj-lt"/>
              </a:rPr>
              <a:t>l’adverbe</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409060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trictly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naturally</a:t>
            </a: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dernière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398B0E6-607E-4C65-B941-1A7DB3417A35}"/>
              </a:ext>
            </a:extLst>
          </p:cNvPr>
          <p:cNvSpPr txBox="1"/>
          <p:nvPr/>
        </p:nvSpPr>
        <p:spPr>
          <a:xfrm>
            <a:off x="9156127" y="4637985"/>
            <a:ext cx="2491587" cy="535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6568393-8EFC-4BBF-A57D-36D2ABB9C361}"/>
              </a:ext>
            </a:extLst>
          </p:cNvPr>
          <p:cNvSpPr txBox="1"/>
          <p:nvPr/>
        </p:nvSpPr>
        <p:spPr>
          <a:xfrm>
            <a:off x="9156127"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156127"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hlinkClick r:id="" action="ppaction://noaction">
              <a:snd r:embed="rId4"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Rectangle 30">
            <a:hlinkClick r:id="" action="ppaction://noaction">
              <a:snd r:embed="rId5"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hlinkClick r:id="" action="ppaction://noaction">
              <a:snd r:embed="rId6"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Rectangle 32">
            <a:hlinkClick r:id="" action="ppaction://noaction">
              <a:snd r:embed="rId7"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Rectangle 33">
            <a:hlinkClick r:id="" action="ppaction://noaction">
              <a:snd r:embed="rId8"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Rectangle 34">
            <a:hlinkClick r:id="" action="ppaction://noaction">
              <a:snd r:embed="rId9" name="6 ambitieusement.wav"/>
            </a:hlinkClick>
            <a:extLst>
              <a:ext uri="{FF2B5EF4-FFF2-40B4-BE49-F238E27FC236}">
                <a16:creationId xmlns:a16="http://schemas.microsoft.com/office/drawing/2014/main" id="{F117111D-9FE8-4497-B222-FB3F82806B17}"/>
              </a:ext>
            </a:extLst>
          </p:cNvPr>
          <p:cNvSpPr/>
          <p:nvPr/>
        </p:nvSpPr>
        <p:spPr>
          <a:xfrm>
            <a:off x="478971" y="474834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Rectangle 35">
            <a:hlinkClick r:id="" action="ppaction://noaction">
              <a:snd r:embed="rId10" name="7 strictement.wav"/>
            </a:hlinkClick>
            <a:extLst>
              <a:ext uri="{FF2B5EF4-FFF2-40B4-BE49-F238E27FC236}">
                <a16:creationId xmlns:a16="http://schemas.microsoft.com/office/drawing/2014/main" id="{B9DA29B1-E0E1-40DB-8319-6DFBCCA5EEB4}"/>
              </a:ext>
            </a:extLst>
          </p:cNvPr>
          <p:cNvSpPr/>
          <p:nvPr/>
        </p:nvSpPr>
        <p:spPr>
          <a:xfrm>
            <a:off x="478971" y="524767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Rectangle 36">
            <a:hlinkClick r:id="" action="ppaction://noaction">
              <a:snd r:embed="rId11" name="8 naturellement.wav"/>
            </a:hlinkClick>
            <a:extLst>
              <a:ext uri="{FF2B5EF4-FFF2-40B4-BE49-F238E27FC236}">
                <a16:creationId xmlns:a16="http://schemas.microsoft.com/office/drawing/2014/main" id="{87B1AB67-8C7A-4F95-AAC7-1F0A010D45B9}"/>
              </a:ext>
            </a:extLst>
          </p:cNvPr>
          <p:cNvSpPr/>
          <p:nvPr/>
        </p:nvSpPr>
        <p:spPr>
          <a:xfrm>
            <a:off x="478971" y="574699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72D83DF4-6820-4576-A10A-CFA9B11309A2}"/>
              </a:ext>
            </a:extLst>
          </p:cNvPr>
          <p:cNvSpPr txBox="1"/>
          <p:nvPr/>
        </p:nvSpPr>
        <p:spPr>
          <a:xfrm>
            <a:off x="6476063" y="463798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2CD51226-FF5D-4BBE-92AA-81ECB71F61EE}"/>
              </a:ext>
            </a:extLst>
          </p:cNvPr>
          <p:cNvSpPr txBox="1"/>
          <p:nvPr/>
        </p:nvSpPr>
        <p:spPr>
          <a:xfrm>
            <a:off x="6476063"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476063"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*sûr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safe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764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5" grpId="0" animBg="1"/>
      <p:bldP spid="47" grpId="0" animBg="1"/>
      <p:bldP spid="48" grpId="0" animBg="1"/>
      <p:bldP spid="49" grpId="0" animBg="1"/>
      <p:bldP spid="50" grpId="0" animBg="1"/>
      <p:bldP spid="51" grpId="0" animBg="1"/>
      <p:bldP spid="53" grpId="0" animBg="1"/>
      <p:bldP spid="54" grpId="0" animBg="1"/>
      <p:bldP spid="14" grpId="0" animBg="1"/>
      <p:bldP spid="17" grpId="0" animBg="1"/>
      <p:bldP spid="19" grpId="0" animBg="1"/>
      <p:bldP spid="21" grpId="0" animBg="1"/>
      <p:bldP spid="23" grpId="0" animBg="1"/>
      <p:bldP spid="27" grpId="0" animBg="1"/>
      <p:bldP spid="29" grpId="0" animBg="1"/>
      <p:bldP spid="12" grpId="0"/>
      <p:bldP spid="15" grpId="0"/>
      <p:bldP spid="16" grpId="0"/>
      <p:bldP spid="18" grpId="0"/>
      <p:bldP spid="20" grpId="0"/>
      <p:bldP spid="22" grpId="0"/>
      <p:bldP spid="24" grpId="0"/>
      <p:bldP spid="26" grpId="0"/>
      <p:bldP spid="28" grpId="0"/>
      <p:bldP spid="30" grpId="0"/>
      <p:bldP spid="3"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237" y="295519"/>
            <a:ext cx="4886900" cy="668459"/>
          </a:xfrm>
        </p:spPr>
        <p:txBody>
          <a:bodyPr>
            <a:normAutofit/>
          </a:bodyPr>
          <a:lstStyle/>
          <a:p>
            <a:r>
              <a:rPr lang="es-GB" sz="2000" b="1" dirty="0">
                <a:solidFill>
                  <a:srgbClr val="002060"/>
                </a:solidFill>
              </a:rPr>
              <a:t>¿Cuál es tu opinión sobre la historia?</a:t>
            </a:r>
            <a:endParaRPr lang="en-GB" sz="2000" b="1" dirty="0">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137364"/>
            <a:ext cx="11338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Puedes dar tu opinión sobre estas partes:</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0878" y="1226468"/>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63" y="1214145"/>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6999" y="1226469"/>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912694" y="1354327"/>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7290" y="1226468"/>
            <a:ext cx="1150247" cy="1195622"/>
          </a:xfrm>
          <a:prstGeom prst="rect">
            <a:avLst/>
          </a:prstGeom>
        </p:spPr>
      </p:pic>
      <p:pic>
        <p:nvPicPr>
          <p:cNvPr id="12" name="Imagen 30">
            <a:extLst>
              <a:ext uri="{FF2B5EF4-FFF2-40B4-BE49-F238E27FC236}">
                <a16:creationId xmlns:a16="http://schemas.microsoft.com/office/drawing/2014/main" id="{7837D015-C337-7B4C-A779-FCBA40384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2207" y="1241636"/>
            <a:ext cx="1158627" cy="1165286"/>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45915" y="2434414"/>
            <a:ext cx="1852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t>
            </a:r>
            <a:r>
              <a:rPr kumimoji="0" lang="es-ES" sz="2000" b="0" i="0" u="none" strike="noStrike" kern="1200" cap="none" spc="0" normalizeH="0" baseline="0" noProof="0">
                <a:ln>
                  <a:noFill/>
                </a:ln>
                <a:solidFill>
                  <a:srgbClr val="4472C4">
                    <a:lumMod val="50000"/>
                  </a:srgbClr>
                </a:solidFill>
                <a:effectLst/>
                <a:highlight>
                  <a:srgbClr val="FFFFFF"/>
                </a:highlight>
                <a:uLnTx/>
                <a:uFillTx/>
                <a:latin typeface="Century Gothic" panose="020F0302020204030204"/>
                <a:ea typeface="+mn-ea"/>
                <a:cs typeface="+mn-cs"/>
              </a:rPr>
              <a:t>da pena/tristeza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pic>
        <p:nvPicPr>
          <p:cNvPr id="17"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502" y="1349462"/>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45">
            <a:extLst>
              <a:ext uri="{FF2B5EF4-FFF2-40B4-BE49-F238E27FC236}">
                <a16:creationId xmlns:a16="http://schemas.microsoft.com/office/drawing/2014/main" id="{793AEC3A-D4EB-A546-BF4A-E8A9814BA71A}"/>
              </a:ext>
            </a:extLst>
          </p:cNvPr>
          <p:cNvSpPr txBox="1"/>
          <p:nvPr/>
        </p:nvSpPr>
        <p:spPr>
          <a:xfrm>
            <a:off x="1898531" y="2434584"/>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3610637" y="2413253"/>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5333127" y="2486314"/>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alegra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7149708" y="240692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2" name="CuadroTexto 49">
            <a:extLst>
              <a:ext uri="{FF2B5EF4-FFF2-40B4-BE49-F238E27FC236}">
                <a16:creationId xmlns:a16="http://schemas.microsoft.com/office/drawing/2014/main" id="{1AABD73C-82C6-0248-950E-1F149232824F}"/>
              </a:ext>
            </a:extLst>
          </p:cNvPr>
          <p:cNvSpPr txBox="1"/>
          <p:nvPr/>
        </p:nvSpPr>
        <p:spPr>
          <a:xfrm>
            <a:off x="8949838" y="2416980"/>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sueño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3" name="CuadroTexto 50">
            <a:extLst>
              <a:ext uri="{FF2B5EF4-FFF2-40B4-BE49-F238E27FC236}">
                <a16:creationId xmlns:a16="http://schemas.microsoft.com/office/drawing/2014/main" id="{A18963D6-3FC0-BD48-874E-E799A7CFB254}"/>
              </a:ext>
            </a:extLst>
          </p:cNvPr>
          <p:cNvSpPr txBox="1"/>
          <p:nvPr/>
        </p:nvSpPr>
        <p:spPr>
          <a:xfrm>
            <a:off x="10648637" y="2445208"/>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risa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4" name="Rounded Rectangular Callout 23"/>
          <p:cNvSpPr/>
          <p:nvPr/>
        </p:nvSpPr>
        <p:spPr>
          <a:xfrm>
            <a:off x="3055435" y="1297649"/>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Rectangle 24"/>
          <p:cNvSpPr/>
          <p:nvPr/>
        </p:nvSpPr>
        <p:spPr>
          <a:xfrm>
            <a:off x="248135" y="3537474"/>
            <a:ext cx="112773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día empezamos una relación y poco después consideramos ser marido y mujer.</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Rectangle 25"/>
          <p:cNvSpPr/>
          <p:nvPr/>
        </p:nvSpPr>
        <p:spPr>
          <a:xfrm>
            <a:off x="252116" y="481554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Pero entonces empezamos a ver muchos cambios políticos en el país y perdimos el derecho a dar nuestra opinión.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p:cNvSpPr/>
          <p:nvPr/>
        </p:nvSpPr>
        <p:spPr>
          <a:xfrm>
            <a:off x="248135" y="558062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Estudiamos las opciones y elegimos huir del país. Organizamos un equipaje* ligero y escapamos urgentemente.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252116" y="4062453"/>
            <a:ext cx="1158251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 un año después decidimos tener un hijo, vuestro padre Gerardo y, más tarde, vuestra tía Jezabel.</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Rectangle 29"/>
          <p:cNvSpPr/>
          <p:nvPr/>
        </p:nvSpPr>
        <p:spPr>
          <a:xfrm>
            <a:off x="6649156" y="6387807"/>
            <a:ext cx="27751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rPr>
              <a:t>equipaje* = luggage</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31"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Affective responses</a:t>
            </a:r>
          </a:p>
        </p:txBody>
      </p:sp>
    </p:spTree>
    <p:extLst>
      <p:ext uri="{BB962C8B-B14F-4D97-AF65-F5344CB8AC3E}">
        <p14:creationId xmlns:p14="http://schemas.microsoft.com/office/powerpoint/2010/main" val="11489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pic>
        <p:nvPicPr>
          <p:cNvPr id="7" name="Picture 6" descr="Icon&#10;&#10;Description automatically generated">
            <a:extLst>
              <a:ext uri="{FF2B5EF4-FFF2-40B4-BE49-F238E27FC236}">
                <a16:creationId xmlns:a16="http://schemas.microsoft.com/office/drawing/2014/main" id="{2A939E6B-76C0-4BE5-A4C9-72766CA53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8494476" y="4413627"/>
            <a:ext cx="517321" cy="517320"/>
          </a:xfrm>
          <a:prstGeom prst="rect">
            <a:avLst/>
          </a:prstGeom>
        </p:spPr>
      </p:pic>
    </p:spTree>
    <p:extLst>
      <p:ext uri="{BB962C8B-B14F-4D97-AF65-F5344CB8AC3E}">
        <p14:creationId xmlns:p14="http://schemas.microsoft.com/office/powerpoint/2010/main" val="2784630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C28637-21A0-4BFB-ACC3-F678E583D0C1}"/>
              </a:ext>
            </a:extLst>
          </p:cNvPr>
          <p:cNvSpPr>
            <a:spLocks noGrp="1"/>
          </p:cNvSpPr>
          <p:nvPr>
            <p:ph type="title"/>
          </p:nvPr>
        </p:nvSpPr>
        <p:spPr>
          <a:xfrm>
            <a:off x="0" y="213557"/>
            <a:ext cx="2557670" cy="647577"/>
          </a:xfrm>
        </p:spPr>
        <p:txBody>
          <a:bodyPr/>
          <a:lstStyle/>
          <a:p>
            <a:r>
              <a:rPr lang="en-GB" dirty="0"/>
              <a:t>CPD offer</a:t>
            </a:r>
          </a:p>
        </p:txBody>
      </p:sp>
      <p:sp>
        <p:nvSpPr>
          <p:cNvPr id="4" name="Google Shape;514;p53">
            <a:extLst>
              <a:ext uri="{FF2B5EF4-FFF2-40B4-BE49-F238E27FC236}">
                <a16:creationId xmlns:a16="http://schemas.microsoft.com/office/drawing/2014/main" id="{78C8E9F8-0E08-410C-A812-ED75B4415AF7}"/>
              </a:ext>
            </a:extLst>
          </p:cNvPr>
          <p:cNvSpPr txBox="1">
            <a:spLocks/>
          </p:cNvSpPr>
          <p:nvPr/>
        </p:nvSpPr>
        <p:spPr>
          <a:xfrm>
            <a:off x="301487" y="3799903"/>
            <a:ext cx="11983278" cy="4351338"/>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0"/>
              </a:spcBef>
              <a:buClr>
                <a:srgbClr val="1F3864"/>
              </a:buClr>
              <a:buSzPct val="100000"/>
              <a:buFont typeface="Arial" panose="020B0604020202020204" pitchFamily="34" charset="0"/>
              <a:buChar char="•"/>
            </a:pPr>
            <a:r>
              <a:rPr lang="en-US" sz="2000" dirty="0"/>
              <a:t>CPD course is </a:t>
            </a:r>
            <a:r>
              <a:rPr lang="en-US" sz="2000" b="1" dirty="0"/>
              <a:t>free</a:t>
            </a:r>
            <a:endParaRPr lang="en-US" sz="2000" dirty="0"/>
          </a:p>
          <a:p>
            <a:pPr marL="228600" indent="-228600">
              <a:buClr>
                <a:srgbClr val="1F3864"/>
              </a:buClr>
              <a:buSzPct val="100000"/>
              <a:buFont typeface="Arial" panose="020B0604020202020204" pitchFamily="34" charset="0"/>
              <a:buChar char="•"/>
            </a:pPr>
            <a:r>
              <a:rPr lang="en-US" sz="2000" dirty="0"/>
              <a:t>Content is research-informed languages teaching at KS3 and KS4</a:t>
            </a:r>
          </a:p>
          <a:p>
            <a:pPr marL="228600" indent="-228600">
              <a:buClr>
                <a:srgbClr val="1F3864"/>
              </a:buClr>
              <a:buSzPct val="100000"/>
              <a:buFont typeface="Arial" panose="020B0604020202020204" pitchFamily="34" charset="0"/>
              <a:buChar char="•"/>
            </a:pPr>
            <a:r>
              <a:rPr lang="en-US" sz="2000" dirty="0"/>
              <a:t>An online self-study version of the course is available for anyone to access for free (and to facilitate a cascade model)</a:t>
            </a:r>
          </a:p>
          <a:p>
            <a:pPr marL="228600" indent="-228600">
              <a:buClr>
                <a:srgbClr val="1F3864"/>
              </a:buClr>
              <a:buSzPct val="100000"/>
              <a:buFont typeface="Arial" panose="020B0604020202020204" pitchFamily="34" charset="0"/>
              <a:buChar char="•"/>
            </a:pPr>
            <a:r>
              <a:rPr lang="en-US" sz="2000" dirty="0"/>
              <a:t>There is also a blended model with live, online Teach Meets</a:t>
            </a:r>
          </a:p>
          <a:p>
            <a:pPr marL="228600" indent="-228600">
              <a:buClr>
                <a:srgbClr val="1F3864"/>
              </a:buClr>
              <a:buSzPct val="100000"/>
              <a:buFont typeface="Arial" panose="020B0604020202020204" pitchFamily="34" charset="0"/>
              <a:buChar char="•"/>
            </a:pPr>
            <a:r>
              <a:rPr lang="en-US" sz="2000" dirty="0"/>
              <a:t>There is a link to register for the course here: </a:t>
            </a:r>
            <a:r>
              <a:rPr lang="en-US" sz="2000" u="sng" dirty="0">
                <a:solidFill>
                  <a:schemeClr val="dk1"/>
                </a:solidFill>
                <a:hlinkClick r:id="rId3"/>
              </a:rPr>
              <a:t>www.ncelp.org/cpd</a:t>
            </a:r>
            <a:endParaRPr lang="en-US" sz="2000" dirty="0"/>
          </a:p>
          <a:p>
            <a:pPr marL="228600" indent="-87629">
              <a:buClr>
                <a:srgbClr val="1F3864"/>
              </a:buClr>
              <a:buSzPct val="100000"/>
            </a:pPr>
            <a:endParaRPr lang="en-US" sz="2000" dirty="0"/>
          </a:p>
          <a:p>
            <a:pPr marL="228600" indent="-87629">
              <a:buClr>
                <a:srgbClr val="1F3864"/>
              </a:buClr>
              <a:buSzPct val="100000"/>
            </a:pPr>
            <a:endParaRPr lang="en-US" sz="2000" dirty="0"/>
          </a:p>
        </p:txBody>
      </p:sp>
      <p:pic>
        <p:nvPicPr>
          <p:cNvPr id="9" name="Picture 8">
            <a:extLst>
              <a:ext uri="{FF2B5EF4-FFF2-40B4-BE49-F238E27FC236}">
                <a16:creationId xmlns:a16="http://schemas.microsoft.com/office/drawing/2014/main" id="{336DEA00-6E16-4878-AC83-B2F7DE0592CA}"/>
              </a:ext>
            </a:extLst>
          </p:cNvPr>
          <p:cNvPicPr>
            <a:picLocks noChangeAspect="1"/>
          </p:cNvPicPr>
          <p:nvPr/>
        </p:nvPicPr>
        <p:blipFill>
          <a:blip r:embed="rId4"/>
          <a:stretch>
            <a:fillRect/>
          </a:stretch>
        </p:blipFill>
        <p:spPr>
          <a:xfrm>
            <a:off x="2875722" y="162327"/>
            <a:ext cx="9316278" cy="3637576"/>
          </a:xfrm>
          <a:prstGeom prst="rect">
            <a:avLst/>
          </a:prstGeom>
        </p:spPr>
      </p:pic>
    </p:spTree>
    <p:extLst>
      <p:ext uri="{BB962C8B-B14F-4D97-AF65-F5344CB8AC3E}">
        <p14:creationId xmlns:p14="http://schemas.microsoft.com/office/powerpoint/2010/main" val="447094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EAD66-17DC-472E-8089-47F52C79B4CB}"/>
              </a:ext>
            </a:extLst>
          </p:cNvPr>
          <p:cNvSpPr>
            <a:spLocks noGrp="1"/>
          </p:cNvSpPr>
          <p:nvPr>
            <p:ph type="title"/>
          </p:nvPr>
        </p:nvSpPr>
        <p:spPr/>
        <p:txBody>
          <a:bodyPr/>
          <a:lstStyle/>
          <a:p>
            <a:r>
              <a:rPr lang="en-GB" dirty="0"/>
              <a:t>Evaluation</a:t>
            </a:r>
          </a:p>
        </p:txBody>
      </p:sp>
      <p:sp>
        <p:nvSpPr>
          <p:cNvPr id="4" name="Content Placeholder 3">
            <a:extLst>
              <a:ext uri="{FF2B5EF4-FFF2-40B4-BE49-F238E27FC236}">
                <a16:creationId xmlns:a16="http://schemas.microsoft.com/office/drawing/2014/main" id="{BBAB6178-9234-4120-A499-3D183C41F377}"/>
              </a:ext>
            </a:extLst>
          </p:cNvPr>
          <p:cNvSpPr txBox="1">
            <a:spLocks/>
          </p:cNvSpPr>
          <p:nvPr/>
        </p:nvSpPr>
        <p:spPr>
          <a:xfrm>
            <a:off x="194020" y="1065835"/>
            <a:ext cx="5014912" cy="3556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Thank you for your participation today.  Just before you go…</a:t>
            </a: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Kindly take </a:t>
            </a:r>
            <a:r>
              <a:rPr lang="en-US" sz="2600" dirty="0">
                <a:solidFill>
                  <a:srgbClr val="4472C4">
                    <a:lumMod val="50000"/>
                  </a:srgbClr>
                </a:solidFill>
              </a:rPr>
              <a:t>less than one minute </a:t>
            </a: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complete this super short evaluation.</a:t>
            </a:r>
          </a:p>
        </p:txBody>
      </p:sp>
      <p:pic>
        <p:nvPicPr>
          <p:cNvPr id="5" name="Picture 4">
            <a:extLst>
              <a:ext uri="{FF2B5EF4-FFF2-40B4-BE49-F238E27FC236}">
                <a16:creationId xmlns:a16="http://schemas.microsoft.com/office/drawing/2014/main" id="{15E583E7-0179-4DB5-B4D4-3CB06517B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855" y="1758848"/>
            <a:ext cx="4517183" cy="3011456"/>
          </a:xfrm>
          <a:prstGeom prst="rect">
            <a:avLst/>
          </a:prstGeom>
        </p:spPr>
      </p:pic>
      <p:pic>
        <p:nvPicPr>
          <p:cNvPr id="7" name="Picture 6" descr="Qr code&#10;&#10;Description automatically generated">
            <a:extLst>
              <a:ext uri="{FF2B5EF4-FFF2-40B4-BE49-F238E27FC236}">
                <a16:creationId xmlns:a16="http://schemas.microsoft.com/office/drawing/2014/main" id="{AE8AB28B-B4A9-4605-ABB7-0DFB3F644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754" y="864204"/>
            <a:ext cx="2300596" cy="2982339"/>
          </a:xfrm>
          <a:prstGeom prst="rect">
            <a:avLst/>
          </a:prstGeom>
        </p:spPr>
      </p:pic>
      <p:sp>
        <p:nvSpPr>
          <p:cNvPr id="6" name="Text Placeholder 1">
            <a:extLst>
              <a:ext uri="{FF2B5EF4-FFF2-40B4-BE49-F238E27FC236}">
                <a16:creationId xmlns:a16="http://schemas.microsoft.com/office/drawing/2014/main" id="{2CC1EAEE-D447-43A7-BC03-5690CF36F59F}"/>
              </a:ext>
            </a:extLst>
          </p:cNvPr>
          <p:cNvSpPr txBox="1">
            <a:spLocks/>
          </p:cNvSpPr>
          <p:nvPr/>
        </p:nvSpPr>
        <p:spPr>
          <a:xfrm>
            <a:off x="0" y="5198563"/>
            <a:ext cx="3425982" cy="14458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525050"/>
                </a:solidFill>
              </a:rPr>
              <a:t>Presenter: </a:t>
            </a:r>
            <a:br>
              <a:rPr lang="en-GB" sz="2000" dirty="0">
                <a:solidFill>
                  <a:srgbClr val="525050"/>
                </a:solidFill>
              </a:rPr>
            </a:br>
            <a:r>
              <a:rPr lang="en-GB" sz="2000" dirty="0">
                <a:solidFill>
                  <a:srgbClr val="525050"/>
                </a:solidFill>
              </a:rPr>
              <a:t>Rachel Hawkes</a:t>
            </a:r>
            <a:br>
              <a:rPr lang="en-GB" sz="2000" dirty="0">
                <a:solidFill>
                  <a:srgbClr val="525050"/>
                </a:solidFill>
              </a:rPr>
            </a:br>
            <a:r>
              <a:rPr lang="en-GB" sz="2000" dirty="0">
                <a:solidFill>
                  <a:srgbClr val="525050"/>
                </a:solidFill>
              </a:rPr>
              <a:t>@RachelHawkes60</a:t>
            </a:r>
            <a:br>
              <a:rPr lang="en-GB" sz="2000" dirty="0">
                <a:solidFill>
                  <a:srgbClr val="525050"/>
                </a:solidFill>
              </a:rPr>
            </a:br>
            <a:r>
              <a:rPr lang="en-GB" sz="2000" dirty="0">
                <a:hlinkClick r:id="rId5"/>
              </a:rPr>
              <a:t>www.rachelhawkes.com</a:t>
            </a:r>
            <a:r>
              <a:rPr lang="en-GB" sz="2000" dirty="0"/>
              <a:t> </a:t>
            </a:r>
          </a:p>
        </p:txBody>
      </p:sp>
      <p:pic>
        <p:nvPicPr>
          <p:cNvPr id="8" name="Picture 7" descr="Graphical user interface&#10;&#10;Description automatically generated with low confidence">
            <a:extLst>
              <a:ext uri="{FF2B5EF4-FFF2-40B4-BE49-F238E27FC236}">
                <a16:creationId xmlns:a16="http://schemas.microsoft.com/office/drawing/2014/main" id="{2BAC5E4B-A2F5-4DE6-88D4-87013A9680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10" t="28556" r="24418" b="27901"/>
          <a:stretch/>
        </p:blipFill>
        <p:spPr>
          <a:xfrm rot="621646">
            <a:off x="2746568" y="5704001"/>
            <a:ext cx="451007" cy="435004"/>
          </a:xfrm>
          <a:prstGeom prst="rect">
            <a:avLst/>
          </a:prstGeom>
        </p:spPr>
      </p:pic>
      <p:pic>
        <p:nvPicPr>
          <p:cNvPr id="9" name="Picture 8" descr="Logo&#10;&#10;Description automatically generated">
            <a:extLst>
              <a:ext uri="{FF2B5EF4-FFF2-40B4-BE49-F238E27FC236}">
                <a16:creationId xmlns:a16="http://schemas.microsoft.com/office/drawing/2014/main" id="{3B9538FD-8900-4B08-B0CA-1FDD6DBE7D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0049" y="4876047"/>
            <a:ext cx="689647" cy="881501"/>
          </a:xfrm>
          <a:prstGeom prst="rect">
            <a:avLst/>
          </a:prstGeom>
        </p:spPr>
      </p:pic>
    </p:spTree>
    <p:extLst>
      <p:ext uri="{BB962C8B-B14F-4D97-AF65-F5344CB8AC3E}">
        <p14:creationId xmlns:p14="http://schemas.microsoft.com/office/powerpoint/2010/main" val="214833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300038" y="21925"/>
            <a:ext cx="6484584" cy="1325563"/>
          </a:xfrm>
        </p:spPr>
        <p:txBody>
          <a:bodyPr>
            <a:normAutofit/>
          </a:bodyPr>
          <a:lstStyle/>
          <a:p>
            <a:r>
              <a:rPr lang="en-GB" sz="3600" b="1" dirty="0" err="1">
                <a:solidFill>
                  <a:schemeClr val="bg1"/>
                </a:solidFill>
              </a:rPr>
              <a:t>Estar</a:t>
            </a:r>
            <a:r>
              <a:rPr lang="en-GB" sz="3600" b="1" dirty="0">
                <a:solidFill>
                  <a:schemeClr val="bg1"/>
                </a:solidFill>
              </a:rPr>
              <a:t>: I am &amp; he/she is</a:t>
            </a:r>
          </a:p>
        </p:txBody>
      </p:sp>
      <p:sp>
        <p:nvSpPr>
          <p:cNvPr id="6" name="TextBox 5"/>
          <p:cNvSpPr txBox="1"/>
          <p:nvPr/>
        </p:nvSpPr>
        <p:spPr>
          <a:xfrm>
            <a:off x="-52943" y="1467605"/>
            <a:ext cx="11806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estar</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be </a:t>
            </a:r>
            <a:b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describing </a:t>
            </a: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9" name="TextBox 8"/>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817223"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a:t>
            </a:r>
          </a:p>
        </p:txBody>
      </p:sp>
      <p:sp>
        <p:nvSpPr>
          <p:cNvPr id="11" name="TextBox 10"/>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in Spain</a:t>
            </a:r>
          </a:p>
        </p:txBody>
      </p:sp>
      <p:sp>
        <p:nvSpPr>
          <p:cNvPr id="14" name="TextBox 13"/>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4575866" y="5469139"/>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 in Spain</a:t>
            </a: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054904" y="152701"/>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Week 1 Lesson 1</a:t>
            </a:r>
          </a:p>
        </p:txBody>
      </p:sp>
    </p:spTree>
    <p:extLst>
      <p:ext uri="{BB962C8B-B14F-4D97-AF65-F5344CB8AC3E}">
        <p14:creationId xmlns:p14="http://schemas.microsoft.com/office/powerpoint/2010/main" val="1501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nvPr>
        </p:nvGraphicFramePr>
        <p:xfrm>
          <a:off x="587955" y="687355"/>
          <a:ext cx="10812381" cy="4938521"/>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4593595">
                  <a:extLst>
                    <a:ext uri="{9D8B030D-6E8A-4147-A177-3AD203B41FA5}">
                      <a16:colId xmlns:a16="http://schemas.microsoft.com/office/drawing/2014/main" val="2775102314"/>
                    </a:ext>
                  </a:extLst>
                </a:gridCol>
                <a:gridCol w="718305">
                  <a:extLst>
                    <a:ext uri="{9D8B030D-6E8A-4147-A177-3AD203B41FA5}">
                      <a16:colId xmlns:a16="http://schemas.microsoft.com/office/drawing/2014/main" val="3028703937"/>
                    </a:ext>
                  </a:extLst>
                </a:gridCol>
                <a:gridCol w="4796589">
                  <a:extLst>
                    <a:ext uri="{9D8B030D-6E8A-4147-A177-3AD203B41FA5}">
                      <a16:colId xmlns:a16="http://schemas.microsoft.com/office/drawing/2014/main" val="1859025906"/>
                    </a:ext>
                  </a:extLst>
                </a:gridCol>
              </a:tblGrid>
              <a:tr h="2061645">
                <a:tc gridSpan="4">
                  <a:txBody>
                    <a:bodyPr/>
                    <a:lstStyle/>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Michel’s message tells us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has, and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his sister Sophie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has.</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app has a bug! It deleted all the pronouns. </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lang="en-GB" sz="2000" b="0" i="0" dirty="0">
                          <a:solidFill>
                            <a:schemeClr val="accent5">
                              <a:lumMod val="50000"/>
                            </a:schemeClr>
                          </a:solidFill>
                          <a:latin typeface="Century Gothic" panose="020B0502020202020204" pitchFamily="34" charset="0"/>
                        </a:rPr>
                        <a:t>Write the nouns (e.g. un animal) in English, in two</a:t>
                      </a:r>
                      <a:r>
                        <a:rPr lang="en-GB" sz="2000" b="0" i="0" baseline="0" dirty="0">
                          <a:solidFill>
                            <a:schemeClr val="accent5">
                              <a:lumMod val="50000"/>
                            </a:schemeClr>
                          </a:solidFill>
                          <a:latin typeface="Century Gothic" panose="020B0502020202020204" pitchFamily="34" charset="0"/>
                        </a:rPr>
                        <a:t> columns: </a:t>
                      </a:r>
                      <a:r>
                        <a:rPr lang="en-GB" sz="2000" b="1" i="0" baseline="0" dirty="0">
                          <a:solidFill>
                            <a:schemeClr val="accent5">
                              <a:lumMod val="50000"/>
                            </a:schemeClr>
                          </a:solidFill>
                          <a:latin typeface="Century Gothic" panose="020B0502020202020204" pitchFamily="34" charset="0"/>
                        </a:rPr>
                        <a:t>Michel </a:t>
                      </a:r>
                      <a:r>
                        <a:rPr lang="en-GB" sz="2000" b="0" i="0" baseline="0" dirty="0">
                          <a:solidFill>
                            <a:schemeClr val="accent5">
                              <a:lumMod val="50000"/>
                            </a:schemeClr>
                          </a:solidFill>
                          <a:latin typeface="Century Gothic" panose="020B0502020202020204" pitchFamily="34" charset="0"/>
                        </a:rPr>
                        <a:t>/ </a:t>
                      </a:r>
                      <a:r>
                        <a:rPr lang="en-GB" sz="2000" b="1" i="0" baseline="0" dirty="0">
                          <a:solidFill>
                            <a:schemeClr val="accent5">
                              <a:lumMod val="50000"/>
                            </a:schemeClr>
                          </a:solidFill>
                          <a:latin typeface="Century Gothic" panose="020B0502020202020204" pitchFamily="34" charset="0"/>
                        </a:rPr>
                        <a:t>Sophie</a:t>
                      </a:r>
                      <a:r>
                        <a:rPr lang="en-GB" sz="2000" b="0" i="0" baseline="0" dirty="0">
                          <a:solidFill>
                            <a:schemeClr val="accent5">
                              <a:lumMod val="50000"/>
                            </a:schemeClr>
                          </a:solidFill>
                          <a:latin typeface="Century Gothic" panose="020B0502020202020204" pitchFamily="34" charset="0"/>
                        </a:rPr>
                        <a:t>.</a:t>
                      </a:r>
                      <a:endParaRPr lang="en-GB" sz="2000" b="0" i="0" dirty="0">
                        <a:solidFill>
                          <a:schemeClr val="accent5">
                            <a:lumMod val="50000"/>
                          </a:schemeClr>
                        </a:solidFill>
                        <a:latin typeface="Century Gothic" panose="020B0502020202020204" pitchFamily="34" charset="0"/>
                      </a:endParaRPr>
                    </a:p>
                    <a:p>
                      <a:pPr lvl="0">
                        <a:defRPr/>
                      </a:pPr>
                      <a:endParaRPr lang="en-GB" sz="2000" b="0" i="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19219">
                <a:tc>
                  <a:txBody>
                    <a:bodyPr/>
                    <a:lstStyle/>
                    <a:p>
                      <a:pPr algn="ctr"/>
                      <a:r>
                        <a:rPr lang="en-GB" sz="32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un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19219">
                <a:tc>
                  <a:txBody>
                    <a:bodyPr/>
                    <a:lstStyle/>
                    <a:p>
                      <a:pPr algn="ctr"/>
                      <a:r>
                        <a:rPr lang="en-GB" sz="32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 un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19219">
                <a:tc>
                  <a:txBody>
                    <a:bodyPr/>
                    <a:lstStyle/>
                    <a:p>
                      <a:pPr algn="ctr"/>
                      <a:r>
                        <a:rPr lang="en-GB" sz="32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u</a:t>
                      </a:r>
                      <a:r>
                        <a:rPr lang="en-GB" sz="2400" b="0" dirty="0" err="1">
                          <a:solidFill>
                            <a:schemeClr val="accent5">
                              <a:lumMod val="50000"/>
                            </a:schemeClr>
                          </a:solidFill>
                          <a:latin typeface="Century Gothic" panose="020B0502020202020204" pitchFamily="34" charset="0"/>
                        </a:rPr>
                        <a:t>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chambre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ai</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chien</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19219">
                <a:tc>
                  <a:txBody>
                    <a:bodyPr/>
                    <a:lstStyle/>
                    <a:p>
                      <a:pPr algn="ctr"/>
                      <a:r>
                        <a:rPr lang="en-GB" sz="32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baseline="0" dirty="0">
                          <a:solidFill>
                            <a:schemeClr val="accent5">
                              <a:lumMod val="50000"/>
                            </a:schemeClr>
                          </a:solidFill>
                          <a:latin typeface="Century Gothic" panose="020B0502020202020204" pitchFamily="34" charset="0"/>
                        </a:rPr>
                        <a:t>a un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 name="TextBox 3"/>
          <p:cNvSpPr txBox="1"/>
          <p:nvPr/>
        </p:nvSpPr>
        <p:spPr>
          <a:xfrm>
            <a:off x="-985715" y="106297"/>
            <a:ext cx="3733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Lire</a:t>
            </a:r>
          </a:p>
        </p:txBody>
      </p:sp>
      <p:sp>
        <p:nvSpPr>
          <p:cNvPr id="5" name="Explosion 2 4"/>
          <p:cNvSpPr>
            <a:spLocks noChangeAspect="1"/>
          </p:cNvSpPr>
          <p:nvPr/>
        </p:nvSpPr>
        <p:spPr>
          <a:xfrm rot="1587298">
            <a:off x="1387736" y="505520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Explosion 2 30"/>
          <p:cNvSpPr>
            <a:spLocks noChangeAspect="1"/>
          </p:cNvSpPr>
          <p:nvPr/>
        </p:nvSpPr>
        <p:spPr>
          <a:xfrm rot="1587298">
            <a:off x="1366818" y="297306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Explosion 2 31"/>
          <p:cNvSpPr>
            <a:spLocks noChangeAspect="1"/>
          </p:cNvSpPr>
          <p:nvPr/>
        </p:nvSpPr>
        <p:spPr>
          <a:xfrm rot="1587298">
            <a:off x="1366818" y="364524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Explosion 2 32"/>
          <p:cNvSpPr>
            <a:spLocks noChangeAspect="1"/>
          </p:cNvSpPr>
          <p:nvPr/>
        </p:nvSpPr>
        <p:spPr>
          <a:xfrm rot="1587298">
            <a:off x="1406378" y="436015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Explosion 2 34"/>
          <p:cNvSpPr>
            <a:spLocks noChangeAspect="1"/>
          </p:cNvSpPr>
          <p:nvPr/>
        </p:nvSpPr>
        <p:spPr>
          <a:xfrm rot="1587298">
            <a:off x="6696787" y="306694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Explosion 2 39"/>
          <p:cNvSpPr>
            <a:spLocks noChangeAspect="1"/>
          </p:cNvSpPr>
          <p:nvPr/>
        </p:nvSpPr>
        <p:spPr>
          <a:xfrm rot="1587298">
            <a:off x="6693152" y="371084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Explosion 2 40"/>
          <p:cNvSpPr>
            <a:spLocks noChangeAspect="1"/>
          </p:cNvSpPr>
          <p:nvPr/>
        </p:nvSpPr>
        <p:spPr>
          <a:xfrm rot="1587298">
            <a:off x="6732712" y="432082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Explosion 2 41"/>
          <p:cNvSpPr>
            <a:spLocks noChangeAspect="1"/>
          </p:cNvSpPr>
          <p:nvPr/>
        </p:nvSpPr>
        <p:spPr>
          <a:xfrm rot="1587298">
            <a:off x="6741835" y="499336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9643840" y="0"/>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T1.1, Week 3</a:t>
            </a:r>
          </a:p>
        </p:txBody>
      </p:sp>
    </p:spTree>
    <p:extLst>
      <p:ext uri="{BB962C8B-B14F-4D97-AF65-F5344CB8AC3E}">
        <p14:creationId xmlns:p14="http://schemas.microsoft.com/office/powerpoint/2010/main" val="1367104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85749" y="213709"/>
            <a:ext cx="5706319" cy="707849"/>
          </a:xfrm>
        </p:spPr>
        <p:txBody>
          <a:bodyPr>
            <a:normAutofit/>
          </a:body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sp>
        <p:nvSpPr>
          <p:cNvPr id="7" name="TextBox 6">
            <a:extLst>
              <a:ext uri="{FF2B5EF4-FFF2-40B4-BE49-F238E27FC236}">
                <a16:creationId xmlns:a16="http://schemas.microsoft.com/office/drawing/2014/main" id="{CCC66273-2E18-4AE4-845B-6802ABC5366E}"/>
              </a:ext>
            </a:extLst>
          </p:cNvPr>
          <p:cNvSpPr txBox="1"/>
          <p:nvPr/>
        </p:nvSpPr>
        <p:spPr>
          <a:xfrm>
            <a:off x="210939" y="1150063"/>
            <a:ext cx="117890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and Mia want to help more often, but they can’t 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Wer </a:t>
            </a: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macht</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was?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Schreib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(you).</a:t>
            </a:r>
          </a:p>
        </p:txBody>
      </p:sp>
      <p:pic>
        <p:nvPicPr>
          <p:cNvPr id="8" name="Picture 7">
            <a:extLst>
              <a:ext uri="{FF2B5EF4-FFF2-40B4-BE49-F238E27FC236}">
                <a16:creationId xmlns:a16="http://schemas.microsoft.com/office/drawing/2014/main" id="{76E4D819-C0D9-4978-A65B-805F9291FC82}"/>
              </a:ext>
            </a:extLst>
          </p:cNvPr>
          <p:cNvPicPr>
            <a:picLocks noChangeAspect="1"/>
          </p:cNvPicPr>
          <p:nvPr/>
        </p:nvPicPr>
        <p:blipFill>
          <a:blip r:embed="rId4"/>
          <a:stretch>
            <a:fillRect/>
          </a:stretch>
        </p:blipFill>
        <p:spPr>
          <a:xfrm>
            <a:off x="250707" y="2498321"/>
            <a:ext cx="5952744" cy="3630342"/>
          </a:xfrm>
          <a:prstGeom prst="rect">
            <a:avLst/>
          </a:prstGeom>
        </p:spPr>
      </p:pic>
      <p:pic>
        <p:nvPicPr>
          <p:cNvPr id="12" name="Picture 11">
            <a:extLst>
              <a:ext uri="{FF2B5EF4-FFF2-40B4-BE49-F238E27FC236}">
                <a16:creationId xmlns:a16="http://schemas.microsoft.com/office/drawing/2014/main" id="{1D09D42F-98E1-4B7E-A9B7-22C24E00F807}"/>
              </a:ext>
            </a:extLst>
          </p:cNvPr>
          <p:cNvPicPr>
            <a:picLocks noChangeAspect="1"/>
          </p:cNvPicPr>
          <p:nvPr/>
        </p:nvPicPr>
        <p:blipFill>
          <a:blip r:embed="rId4"/>
          <a:stretch>
            <a:fillRect/>
          </a:stretch>
        </p:blipFill>
        <p:spPr>
          <a:xfrm>
            <a:off x="6096000" y="2489527"/>
            <a:ext cx="5952744" cy="3630342"/>
          </a:xfrm>
          <a:prstGeom prst="rect">
            <a:avLst/>
          </a:prstGeom>
        </p:spPr>
      </p:pic>
      <p:sp>
        <p:nvSpPr>
          <p:cNvPr id="13" name="TextBox 12">
            <a:extLst>
              <a:ext uri="{FF2B5EF4-FFF2-40B4-BE49-F238E27FC236}">
                <a16:creationId xmlns:a16="http://schemas.microsoft.com/office/drawing/2014/main" id="{546D9055-D0B4-4026-B86B-BEC0B8BF7288}"/>
              </a:ext>
            </a:extLst>
          </p:cNvPr>
          <p:cNvSpPr txBox="1"/>
          <p:nvPr/>
        </p:nvSpPr>
        <p:spPr>
          <a:xfrm>
            <a:off x="720339" y="2768727"/>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arbeitest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jeden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Tag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Was?!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a:t>
            </a:r>
          </a:p>
        </p:txBody>
      </p:sp>
      <p:sp>
        <p:nvSpPr>
          <p:cNvPr id="16" name="TextBox 15">
            <a:extLst>
              <a:ext uri="{FF2B5EF4-FFF2-40B4-BE49-F238E27FC236}">
                <a16:creationId xmlns:a16="http://schemas.microsoft.com/office/drawing/2014/main" id="{627BE772-42C4-48CF-95B2-F8C09CA9AD0F}"/>
              </a:ext>
            </a:extLst>
          </p:cNvPr>
          <p:cNvSpPr txBox="1"/>
          <p:nvPr/>
        </p:nvSpPr>
        <p:spPr>
          <a:xfrm>
            <a:off x="6542550" y="2756535"/>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unfair!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Fenster.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Okay.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Arbeit.</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99D7187E-1232-4BE7-934B-7751F9EAC2E8}"/>
              </a:ext>
            </a:extLst>
          </p:cNvPr>
          <p:cNvSpPr txBox="1"/>
          <p:nvPr/>
        </p:nvSpPr>
        <p:spPr>
          <a:xfrm>
            <a:off x="2269505" y="2744444"/>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18" name="TextBox 17">
            <a:extLst>
              <a:ext uri="{FF2B5EF4-FFF2-40B4-BE49-F238E27FC236}">
                <a16:creationId xmlns:a16="http://schemas.microsoft.com/office/drawing/2014/main" id="{C8AF7C72-5F8B-4758-B37A-A2F5F80156DF}"/>
              </a:ext>
            </a:extLst>
          </p:cNvPr>
          <p:cNvSpPr txBox="1"/>
          <p:nvPr/>
        </p:nvSpPr>
        <p:spPr>
          <a:xfrm>
            <a:off x="2439180" y="3042937"/>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19" name="TextBox 18">
            <a:extLst>
              <a:ext uri="{FF2B5EF4-FFF2-40B4-BE49-F238E27FC236}">
                <a16:creationId xmlns:a16="http://schemas.microsoft.com/office/drawing/2014/main" id="{7B05EFFD-21E8-4E88-9FE6-1AEC5E39C579}"/>
              </a:ext>
            </a:extLst>
          </p:cNvPr>
          <p:cNvSpPr txBox="1"/>
          <p:nvPr/>
        </p:nvSpPr>
        <p:spPr>
          <a:xfrm>
            <a:off x="2928613" y="358198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0" name="TextBox 19">
            <a:extLst>
              <a:ext uri="{FF2B5EF4-FFF2-40B4-BE49-F238E27FC236}">
                <a16:creationId xmlns:a16="http://schemas.microsoft.com/office/drawing/2014/main" id="{B56F77BA-C111-4871-A370-B0294C089746}"/>
              </a:ext>
            </a:extLst>
          </p:cNvPr>
          <p:cNvSpPr txBox="1"/>
          <p:nvPr/>
        </p:nvSpPr>
        <p:spPr>
          <a:xfrm>
            <a:off x="2836144" y="385619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1" name="TextBox 20">
            <a:extLst>
              <a:ext uri="{FF2B5EF4-FFF2-40B4-BE49-F238E27FC236}">
                <a16:creationId xmlns:a16="http://schemas.microsoft.com/office/drawing/2014/main" id="{3A245C75-D97E-485C-ACCC-49E16A6FC25F}"/>
              </a:ext>
            </a:extLst>
          </p:cNvPr>
          <p:cNvSpPr txBox="1"/>
          <p:nvPr/>
        </p:nvSpPr>
        <p:spPr>
          <a:xfrm>
            <a:off x="2978677" y="4412755"/>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2" name="TextBox 21">
            <a:extLst>
              <a:ext uri="{FF2B5EF4-FFF2-40B4-BE49-F238E27FC236}">
                <a16:creationId xmlns:a16="http://schemas.microsoft.com/office/drawing/2014/main" id="{73FABD25-EEB3-4E15-8311-CC12AA9FDE85}"/>
              </a:ext>
            </a:extLst>
          </p:cNvPr>
          <p:cNvSpPr txBox="1"/>
          <p:nvPr/>
        </p:nvSpPr>
        <p:spPr>
          <a:xfrm>
            <a:off x="2928612" y="4685163"/>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3" name="TextBox 22">
            <a:extLst>
              <a:ext uri="{FF2B5EF4-FFF2-40B4-BE49-F238E27FC236}">
                <a16:creationId xmlns:a16="http://schemas.microsoft.com/office/drawing/2014/main" id="{780931B4-1F03-443E-8CD2-72B65DDCC7D9}"/>
              </a:ext>
            </a:extLst>
          </p:cNvPr>
          <p:cNvSpPr txBox="1"/>
          <p:nvPr/>
        </p:nvSpPr>
        <p:spPr>
          <a:xfrm>
            <a:off x="9640543" y="2752141"/>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4" name="TextBox 23">
            <a:extLst>
              <a:ext uri="{FF2B5EF4-FFF2-40B4-BE49-F238E27FC236}">
                <a16:creationId xmlns:a16="http://schemas.microsoft.com/office/drawing/2014/main" id="{58F6EF0D-C5AF-49F2-8AAC-A0F36A616AE9}"/>
              </a:ext>
            </a:extLst>
          </p:cNvPr>
          <p:cNvSpPr txBox="1"/>
          <p:nvPr/>
        </p:nvSpPr>
        <p:spPr>
          <a:xfrm>
            <a:off x="8324121" y="302787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5" name="TextBox 24">
            <a:extLst>
              <a:ext uri="{FF2B5EF4-FFF2-40B4-BE49-F238E27FC236}">
                <a16:creationId xmlns:a16="http://schemas.microsoft.com/office/drawing/2014/main" id="{55B1829C-5A8E-4B08-9BCC-230532D243F0}"/>
              </a:ext>
            </a:extLst>
          </p:cNvPr>
          <p:cNvSpPr txBox="1"/>
          <p:nvPr/>
        </p:nvSpPr>
        <p:spPr>
          <a:xfrm>
            <a:off x="8802373" y="356979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6" name="TextBox 25">
            <a:extLst>
              <a:ext uri="{FF2B5EF4-FFF2-40B4-BE49-F238E27FC236}">
                <a16:creationId xmlns:a16="http://schemas.microsoft.com/office/drawing/2014/main" id="{CC9A3970-5198-4371-A829-271BEA2C6892}"/>
              </a:ext>
            </a:extLst>
          </p:cNvPr>
          <p:cNvSpPr txBox="1"/>
          <p:nvPr/>
        </p:nvSpPr>
        <p:spPr>
          <a:xfrm>
            <a:off x="8663671" y="412882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7" name="TextBox 26">
            <a:extLst>
              <a:ext uri="{FF2B5EF4-FFF2-40B4-BE49-F238E27FC236}">
                <a16:creationId xmlns:a16="http://schemas.microsoft.com/office/drawing/2014/main" id="{FDC8A8B7-02DF-4464-8C82-0A954F572C77}"/>
              </a:ext>
            </a:extLst>
          </p:cNvPr>
          <p:cNvSpPr txBox="1"/>
          <p:nvPr/>
        </p:nvSpPr>
        <p:spPr>
          <a:xfrm>
            <a:off x="7333362" y="440541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8" name="TextBox 27"/>
          <p:cNvSpPr txBox="1"/>
          <p:nvPr/>
        </p:nvSpPr>
        <p:spPr>
          <a:xfrm>
            <a:off x="8290778" y="133833"/>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3</a:t>
            </a:r>
          </a:p>
        </p:txBody>
      </p:sp>
    </p:spTree>
    <p:extLst>
      <p:ext uri="{BB962C8B-B14F-4D97-AF65-F5344CB8AC3E}">
        <p14:creationId xmlns:p14="http://schemas.microsoft.com/office/powerpoint/2010/main" val="2594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7ED4-B426-4AB1-BFD6-1A13B1EC0B38}"/>
              </a:ext>
            </a:extLst>
          </p:cNvPr>
          <p:cNvSpPr>
            <a:spLocks noGrp="1"/>
          </p:cNvSpPr>
          <p:nvPr>
            <p:ph type="title"/>
          </p:nvPr>
        </p:nvSpPr>
        <p:spPr>
          <a:xfrm>
            <a:off x="-1" y="213557"/>
            <a:ext cx="7395883" cy="647577"/>
          </a:xfrm>
        </p:spPr>
        <p:txBody>
          <a:bodyPr/>
          <a:lstStyle/>
          <a:p>
            <a:r>
              <a:rPr lang="en-GB" dirty="0"/>
              <a:t>Quick wins [2] Spaced revisiting</a:t>
            </a:r>
          </a:p>
        </p:txBody>
      </p:sp>
      <p:sp>
        <p:nvSpPr>
          <p:cNvPr id="4" name="TextBox 3">
            <a:extLst>
              <a:ext uri="{FF2B5EF4-FFF2-40B4-BE49-F238E27FC236}">
                <a16:creationId xmlns:a16="http://schemas.microsoft.com/office/drawing/2014/main" id="{7A5D8C07-972D-492B-A9C9-9C0297171B29}"/>
              </a:ext>
            </a:extLst>
          </p:cNvPr>
          <p:cNvSpPr txBox="1"/>
          <p:nvPr/>
        </p:nvSpPr>
        <p:spPr>
          <a:xfrm>
            <a:off x="9511047" y="1237456"/>
            <a:ext cx="2807953" cy="317009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pre-learning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1</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spring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20</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summer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33</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year 8/9 </a:t>
            </a:r>
            <a:r>
              <a:rPr kumimoji="0" lang="en-GB" sz="2000" b="0" i="0" u="none" strike="noStrike" kern="0" cap="none" spc="0" normalizeH="0" baseline="0" noProof="0" dirty="0">
                <a:ln>
                  <a:noFill/>
                </a:ln>
                <a:solidFill>
                  <a:srgbClr val="E56700"/>
                </a:solidFill>
                <a:effectLst/>
                <a:uLnTx/>
                <a:uFillTx/>
              </a:rPr>
              <a:t>revisited twice</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Y10/11 </a:t>
            </a:r>
            <a:r>
              <a:rPr kumimoji="0" lang="en-GB" sz="2000" i="0" u="none" strike="noStrike" kern="0" cap="none" spc="0" normalizeH="0" baseline="0" noProof="0" dirty="0">
                <a:ln>
                  <a:noFill/>
                </a:ln>
                <a:solidFill>
                  <a:srgbClr val="E56700"/>
                </a:solidFill>
                <a:effectLst/>
                <a:uLnTx/>
                <a:uFillTx/>
              </a:rPr>
              <a:t>revisited twice</a:t>
            </a:r>
          </a:p>
        </p:txBody>
      </p:sp>
      <p:sp>
        <p:nvSpPr>
          <p:cNvPr id="5" name="Rectangle: Rounded Corners 4">
            <a:extLst>
              <a:ext uri="{FF2B5EF4-FFF2-40B4-BE49-F238E27FC236}">
                <a16:creationId xmlns:a16="http://schemas.microsoft.com/office/drawing/2014/main" id="{60099E2C-B5AC-4712-9410-B99ECD4802E3}"/>
              </a:ext>
            </a:extLst>
          </p:cNvPr>
          <p:cNvSpPr/>
          <p:nvPr/>
        </p:nvSpPr>
        <p:spPr>
          <a:xfrm>
            <a:off x="9774690" y="4632704"/>
            <a:ext cx="2232837" cy="1660125"/>
          </a:xfrm>
          <a:prstGeom prst="roundRect">
            <a:avLst/>
          </a:prstGeom>
          <a:solidFill>
            <a:srgbClr val="5B9BD5">
              <a:lumMod val="40000"/>
              <a:lumOff val="60000"/>
            </a:srgbClr>
          </a:solidFill>
          <a:ln w="19050" cap="flat" cmpd="sng" algn="ctr">
            <a:solidFill>
              <a:srgbClr val="5B9BD5">
                <a:lumMod val="50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spaced repetition, 10+ encounters </a:t>
            </a:r>
            <a:r>
              <a:rPr kumimoji="0" lang="en-GB" sz="16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(e.g., Webb 2007)</a:t>
            </a:r>
          </a:p>
        </p:txBody>
      </p:sp>
      <p:graphicFrame>
        <p:nvGraphicFramePr>
          <p:cNvPr id="6" name="Table 5">
            <a:extLst>
              <a:ext uri="{FF2B5EF4-FFF2-40B4-BE49-F238E27FC236}">
                <a16:creationId xmlns:a16="http://schemas.microsoft.com/office/drawing/2014/main" id="{851A3B30-0CE1-49B3-993B-D49929BD1F5B}"/>
              </a:ext>
            </a:extLst>
          </p:cNvPr>
          <p:cNvGraphicFramePr>
            <a:graphicFrameLocks noGrp="1"/>
          </p:cNvGraphicFramePr>
          <p:nvPr>
            <p:extLst>
              <p:ext uri="{D42A27DB-BD31-4B8C-83A1-F6EECF244321}">
                <p14:modId xmlns:p14="http://schemas.microsoft.com/office/powerpoint/2010/main" val="1656249137"/>
              </p:ext>
            </p:extLst>
          </p:nvPr>
        </p:nvGraphicFramePr>
        <p:xfrm>
          <a:off x="216372" y="997331"/>
          <a:ext cx="9251950" cy="1586167"/>
        </p:xfrm>
        <a:graphic>
          <a:graphicData uri="http://schemas.openxmlformats.org/drawingml/2006/table">
            <a:tbl>
              <a:tblPr firstRow="1" firstCol="1" bandRow="1"/>
              <a:tblGrid>
                <a:gridCol w="486174">
                  <a:extLst>
                    <a:ext uri="{9D8B030D-6E8A-4147-A177-3AD203B41FA5}">
                      <a16:colId xmlns:a16="http://schemas.microsoft.com/office/drawing/2014/main" val="3170593447"/>
                    </a:ext>
                  </a:extLst>
                </a:gridCol>
                <a:gridCol w="329184">
                  <a:extLst>
                    <a:ext uri="{9D8B030D-6E8A-4147-A177-3AD203B41FA5}">
                      <a16:colId xmlns:a16="http://schemas.microsoft.com/office/drawing/2014/main" val="3919772235"/>
                    </a:ext>
                  </a:extLst>
                </a:gridCol>
                <a:gridCol w="292608">
                  <a:extLst>
                    <a:ext uri="{9D8B030D-6E8A-4147-A177-3AD203B41FA5}">
                      <a16:colId xmlns:a16="http://schemas.microsoft.com/office/drawing/2014/main" val="147009963"/>
                    </a:ext>
                  </a:extLst>
                </a:gridCol>
                <a:gridCol w="1949214">
                  <a:extLst>
                    <a:ext uri="{9D8B030D-6E8A-4147-A177-3AD203B41FA5}">
                      <a16:colId xmlns:a16="http://schemas.microsoft.com/office/drawing/2014/main" val="2104024730"/>
                    </a:ext>
                  </a:extLst>
                </a:gridCol>
                <a:gridCol w="4963650">
                  <a:extLst>
                    <a:ext uri="{9D8B030D-6E8A-4147-A177-3AD203B41FA5}">
                      <a16:colId xmlns:a16="http://schemas.microsoft.com/office/drawing/2014/main" val="1394923183"/>
                    </a:ext>
                  </a:extLst>
                </a:gridCol>
                <a:gridCol w="640080">
                  <a:extLst>
                    <a:ext uri="{9D8B030D-6E8A-4147-A177-3AD203B41FA5}">
                      <a16:colId xmlns:a16="http://schemas.microsoft.com/office/drawing/2014/main" val="1996466437"/>
                    </a:ext>
                  </a:extLst>
                </a:gridCol>
                <a:gridCol w="591040">
                  <a:extLst>
                    <a:ext uri="{9D8B030D-6E8A-4147-A177-3AD203B41FA5}">
                      <a16:colId xmlns:a16="http://schemas.microsoft.com/office/drawing/2014/main" val="4163116045"/>
                    </a:ext>
                  </a:extLst>
                </a:gridCol>
              </a:tblGrid>
              <a:tr h="12541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regular adjective gender agreement (as complement to verb only);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intonation questions </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[33],</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merci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828091"/>
                  </a:ext>
                </a:extLst>
              </a:tr>
            </a:tbl>
          </a:graphicData>
        </a:graphic>
      </p:graphicFrame>
      <p:graphicFrame>
        <p:nvGraphicFramePr>
          <p:cNvPr id="7" name="Table 6">
            <a:extLst>
              <a:ext uri="{FF2B5EF4-FFF2-40B4-BE49-F238E27FC236}">
                <a16:creationId xmlns:a16="http://schemas.microsoft.com/office/drawing/2014/main" id="{1FE6BFA2-21E1-4D13-B401-58E4A930E7A5}"/>
              </a:ext>
            </a:extLst>
          </p:cNvPr>
          <p:cNvGraphicFramePr>
            <a:graphicFrameLocks noGrp="1"/>
          </p:cNvGraphicFramePr>
          <p:nvPr>
            <p:extLst>
              <p:ext uri="{D42A27DB-BD31-4B8C-83A1-F6EECF244321}">
                <p14:modId xmlns:p14="http://schemas.microsoft.com/office/powerpoint/2010/main" val="3265367402"/>
              </p:ext>
            </p:extLst>
          </p:nvPr>
        </p:nvGraphicFramePr>
        <p:xfrm>
          <a:off x="190482" y="2663585"/>
          <a:ext cx="9271000" cy="1586294"/>
        </p:xfrm>
        <a:graphic>
          <a:graphicData uri="http://schemas.openxmlformats.org/drawingml/2006/table">
            <a:tbl>
              <a:tblPr firstRow="1" firstCol="1" bandRow="1"/>
              <a:tblGrid>
                <a:gridCol w="449598">
                  <a:extLst>
                    <a:ext uri="{9D8B030D-6E8A-4147-A177-3AD203B41FA5}">
                      <a16:colId xmlns:a16="http://schemas.microsoft.com/office/drawing/2014/main" val="661639010"/>
                    </a:ext>
                  </a:extLst>
                </a:gridCol>
                <a:gridCol w="347472">
                  <a:extLst>
                    <a:ext uri="{9D8B030D-6E8A-4147-A177-3AD203B41FA5}">
                      <a16:colId xmlns:a16="http://schemas.microsoft.com/office/drawing/2014/main" val="1399847514"/>
                    </a:ext>
                  </a:extLst>
                </a:gridCol>
                <a:gridCol w="310896">
                  <a:extLst>
                    <a:ext uri="{9D8B030D-6E8A-4147-A177-3AD203B41FA5}">
                      <a16:colId xmlns:a16="http://schemas.microsoft.com/office/drawing/2014/main" val="3129406328"/>
                    </a:ext>
                  </a:extLst>
                </a:gridCol>
                <a:gridCol w="1988929">
                  <a:extLst>
                    <a:ext uri="{9D8B030D-6E8A-4147-A177-3AD203B41FA5}">
                      <a16:colId xmlns:a16="http://schemas.microsoft.com/office/drawing/2014/main" val="970650951"/>
                    </a:ext>
                  </a:extLst>
                </a:gridCol>
                <a:gridCol w="2978785">
                  <a:extLst>
                    <a:ext uri="{9D8B030D-6E8A-4147-A177-3AD203B41FA5}">
                      <a16:colId xmlns:a16="http://schemas.microsoft.com/office/drawing/2014/main" val="1784646916"/>
                    </a:ext>
                  </a:extLst>
                </a:gridCol>
                <a:gridCol w="2548654">
                  <a:extLst>
                    <a:ext uri="{9D8B030D-6E8A-4147-A177-3AD203B41FA5}">
                      <a16:colId xmlns:a16="http://schemas.microsoft.com/office/drawing/2014/main" val="119393957"/>
                    </a:ext>
                  </a:extLst>
                </a:gridCol>
                <a:gridCol w="646666">
                  <a:extLst>
                    <a:ext uri="{9D8B030D-6E8A-4147-A177-3AD203B41FA5}">
                      <a16:colId xmlns:a16="http://schemas.microsoft.com/office/drawing/2014/main" val="3903319700"/>
                    </a:ext>
                  </a:extLst>
                </a:gridCol>
              </a:tblGrid>
              <a:tr h="14192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&amp;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avoir</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feminisation of job titles (-e)</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subject pronouns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meaning 'it'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indefinite articles</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[38]</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ami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amie</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chanteur [3251], chanteuse [3251], femme [154], homme [136],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drôle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[2166],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intéressant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[1244],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faux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[555]</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sympa</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thique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[4164],</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vrai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[292]</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584690"/>
                  </a:ext>
                </a:extLst>
              </a:tr>
            </a:tbl>
          </a:graphicData>
        </a:graphic>
      </p:graphicFrame>
      <p:graphicFrame>
        <p:nvGraphicFramePr>
          <p:cNvPr id="8" name="Table 7">
            <a:extLst>
              <a:ext uri="{FF2B5EF4-FFF2-40B4-BE49-F238E27FC236}">
                <a16:creationId xmlns:a16="http://schemas.microsoft.com/office/drawing/2014/main" id="{19039ABB-3142-4CFF-A5D8-4B2F26880B74}"/>
              </a:ext>
            </a:extLst>
          </p:cNvPr>
          <p:cNvGraphicFramePr>
            <a:graphicFrameLocks noGrp="1"/>
          </p:cNvGraphicFramePr>
          <p:nvPr>
            <p:extLst>
              <p:ext uri="{D42A27DB-BD31-4B8C-83A1-F6EECF244321}">
                <p14:modId xmlns:p14="http://schemas.microsoft.com/office/powerpoint/2010/main" val="2550791988"/>
              </p:ext>
            </p:extLst>
          </p:nvPr>
        </p:nvGraphicFramePr>
        <p:xfrm>
          <a:off x="203217" y="4327493"/>
          <a:ext cx="9307830" cy="2042605"/>
        </p:xfrm>
        <a:graphic>
          <a:graphicData uri="http://schemas.openxmlformats.org/drawingml/2006/table">
            <a:tbl>
              <a:tblPr firstRow="1" firstCol="1" bandRow="1"/>
              <a:tblGrid>
                <a:gridCol w="436863">
                  <a:extLst>
                    <a:ext uri="{9D8B030D-6E8A-4147-A177-3AD203B41FA5}">
                      <a16:colId xmlns:a16="http://schemas.microsoft.com/office/drawing/2014/main" val="2301442391"/>
                    </a:ext>
                  </a:extLst>
                </a:gridCol>
                <a:gridCol w="329184">
                  <a:extLst>
                    <a:ext uri="{9D8B030D-6E8A-4147-A177-3AD203B41FA5}">
                      <a16:colId xmlns:a16="http://schemas.microsoft.com/office/drawing/2014/main" val="2225416066"/>
                    </a:ext>
                  </a:extLst>
                </a:gridCol>
                <a:gridCol w="365760">
                  <a:extLst>
                    <a:ext uri="{9D8B030D-6E8A-4147-A177-3AD203B41FA5}">
                      <a16:colId xmlns:a16="http://schemas.microsoft.com/office/drawing/2014/main" val="1712603297"/>
                    </a:ext>
                  </a:extLst>
                </a:gridCol>
                <a:gridCol w="1956816">
                  <a:extLst>
                    <a:ext uri="{9D8B030D-6E8A-4147-A177-3AD203B41FA5}">
                      <a16:colId xmlns:a16="http://schemas.microsoft.com/office/drawing/2014/main" val="4230555043"/>
                    </a:ext>
                  </a:extLst>
                </a:gridCol>
                <a:gridCol w="3011187">
                  <a:extLst>
                    <a:ext uri="{9D8B030D-6E8A-4147-A177-3AD203B41FA5}">
                      <a16:colId xmlns:a16="http://schemas.microsoft.com/office/drawing/2014/main" val="2077763287"/>
                    </a:ext>
                  </a:extLst>
                </a:gridCol>
                <a:gridCol w="1604010">
                  <a:extLst>
                    <a:ext uri="{9D8B030D-6E8A-4147-A177-3AD203B41FA5}">
                      <a16:colId xmlns:a16="http://schemas.microsoft.com/office/drawing/2014/main" val="48909014"/>
                    </a:ext>
                  </a:extLst>
                </a:gridCol>
                <a:gridCol w="1604010">
                  <a:extLst>
                    <a:ext uri="{9D8B030D-6E8A-4147-A177-3AD203B41FA5}">
                      <a16:colId xmlns:a16="http://schemas.microsoft.com/office/drawing/2014/main" val="1298651295"/>
                    </a:ext>
                  </a:extLst>
                </a:gridCol>
              </a:tblGrid>
              <a:tr h="16605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7.1.2</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-ER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(je, </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present simple used with its continuous meaning</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à with certain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two-verb structures: </a:t>
                      </a:r>
                      <a:r>
                        <a:rPr lang="en-GB" sz="1400" b="1"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aimer + </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infinitive</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aimer [242]</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cocher</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[&gt;5000], passer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[90], porter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rester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trouver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[83], école [477], moment [148],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semaine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[245],</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solution</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[608]</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uniforme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[1801],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chaque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[151]</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à</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1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[4]</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avec [23]</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faire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[25], fait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ça</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[54],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activité</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[452], courses [1289], cuisine [2618], devoirs [39], lit [1837], ménage [2326],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modèle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[958], quoi [297]</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803114"/>
                  </a:ext>
                </a:extLst>
              </a:tr>
            </a:tbl>
          </a:graphicData>
        </a:graphic>
      </p:graphicFrame>
      <p:sp>
        <p:nvSpPr>
          <p:cNvPr id="9" name="Rectangle: Rounded Corners 8">
            <a:extLst>
              <a:ext uri="{FF2B5EF4-FFF2-40B4-BE49-F238E27FC236}">
                <a16:creationId xmlns:a16="http://schemas.microsoft.com/office/drawing/2014/main" id="{78B43F88-A134-425B-A8B4-E0F11A42BF4B}"/>
              </a:ext>
            </a:extLst>
          </p:cNvPr>
          <p:cNvSpPr/>
          <p:nvPr/>
        </p:nvSpPr>
        <p:spPr>
          <a:xfrm>
            <a:off x="3255264" y="1017734"/>
            <a:ext cx="4974336" cy="1565763"/>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A4A0EBE6-2827-456B-8290-E400AF4197C9}"/>
              </a:ext>
            </a:extLst>
          </p:cNvPr>
          <p:cNvSpPr/>
          <p:nvPr/>
        </p:nvSpPr>
        <p:spPr>
          <a:xfrm>
            <a:off x="6286416" y="2689199"/>
            <a:ext cx="2510111" cy="1560680"/>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3B381508-CAE7-4F35-A8A4-65D5BCC3F344}"/>
              </a:ext>
            </a:extLst>
          </p:cNvPr>
          <p:cNvSpPr/>
          <p:nvPr/>
        </p:nvSpPr>
        <p:spPr>
          <a:xfrm>
            <a:off x="7931484" y="4327493"/>
            <a:ext cx="1579563" cy="2042604"/>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4">
            <a:extLst>
              <a:ext uri="{FF2B5EF4-FFF2-40B4-BE49-F238E27FC236}">
                <a16:creationId xmlns:a16="http://schemas.microsoft.com/office/drawing/2014/main" id="{1DC1AB40-55BA-447D-B309-9774E619DB13}"/>
              </a:ext>
            </a:extLst>
          </p:cNvPr>
          <p:cNvSpPr>
            <a:spLocks noChangeArrowheads="1"/>
          </p:cNvSpPr>
          <p:nvPr/>
        </p:nvSpPr>
        <p:spPr bwMode="auto">
          <a:xfrm>
            <a:off x="902970" y="48914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3" name="Rectangle 5">
            <a:extLst>
              <a:ext uri="{FF2B5EF4-FFF2-40B4-BE49-F238E27FC236}">
                <a16:creationId xmlns:a16="http://schemas.microsoft.com/office/drawing/2014/main" id="{7DFFAE88-8A2A-494C-BB46-88E09636A569}"/>
              </a:ext>
            </a:extLst>
          </p:cNvPr>
          <p:cNvSpPr>
            <a:spLocks noChangeArrowheads="1"/>
          </p:cNvSpPr>
          <p:nvPr/>
        </p:nvSpPr>
        <p:spPr bwMode="auto">
          <a:xfrm>
            <a:off x="902970" y="5348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4" name="Speech Bubble: Rectangle with Corners Rounded 13">
            <a:extLst>
              <a:ext uri="{FF2B5EF4-FFF2-40B4-BE49-F238E27FC236}">
                <a16:creationId xmlns:a16="http://schemas.microsoft.com/office/drawing/2014/main" id="{2D54CD8F-22A5-48C0-92DC-0302554FDE69}"/>
              </a:ext>
            </a:extLst>
          </p:cNvPr>
          <p:cNvSpPr/>
          <p:nvPr/>
        </p:nvSpPr>
        <p:spPr>
          <a:xfrm>
            <a:off x="7011435" y="157610"/>
            <a:ext cx="5020006" cy="867128"/>
          </a:xfrm>
          <a:prstGeom prst="wedgeRoundRectCallout">
            <a:avLst>
              <a:gd name="adj1" fmla="val -20833"/>
              <a:gd name="adj2" fmla="val 75937"/>
              <a:gd name="adj3" fmla="val 16667"/>
            </a:avLst>
          </a:prstGeom>
          <a:solidFill>
            <a:srgbClr val="5B9BD5">
              <a:lumMod val="40000"/>
              <a:lumOff val="60000"/>
            </a:srgbClr>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“Vocabulary introduction and revision should be carefully planned.” (TSC)</a:t>
            </a:r>
          </a:p>
        </p:txBody>
      </p:sp>
      <p:sp>
        <p:nvSpPr>
          <p:cNvPr id="15" name="TextBox 14">
            <a:extLst>
              <a:ext uri="{FF2B5EF4-FFF2-40B4-BE49-F238E27FC236}">
                <a16:creationId xmlns:a16="http://schemas.microsoft.com/office/drawing/2014/main" id="{035E9452-CCAA-46D7-B11E-1B8F833A3C5C}"/>
              </a:ext>
            </a:extLst>
          </p:cNvPr>
          <p:cNvSpPr txBox="1"/>
          <p:nvPr/>
        </p:nvSpPr>
        <p:spPr>
          <a:xfrm>
            <a:off x="216657" y="1466889"/>
            <a:ext cx="475488"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2</a:t>
            </a:r>
            <a:endParaRPr kumimoji="0" lang="fr-FR" sz="2000" b="1" i="0" u="none" strike="noStrike" kern="0" cap="none" spc="0" normalizeH="0" baseline="0" noProof="0" dirty="0">
              <a:ln>
                <a:noFill/>
              </a:ln>
              <a:solidFill>
                <a:prstClr val="white"/>
              </a:solidFill>
              <a:effectLst/>
              <a:uLnTx/>
              <a:uFillTx/>
            </a:endParaRPr>
          </a:p>
        </p:txBody>
      </p:sp>
      <p:sp>
        <p:nvSpPr>
          <p:cNvPr id="16" name="TextBox 15">
            <a:extLst>
              <a:ext uri="{FF2B5EF4-FFF2-40B4-BE49-F238E27FC236}">
                <a16:creationId xmlns:a16="http://schemas.microsoft.com/office/drawing/2014/main" id="{5DE431CA-0BFB-436F-BC95-58F13C7A2D41}"/>
              </a:ext>
            </a:extLst>
          </p:cNvPr>
          <p:cNvSpPr txBox="1"/>
          <p:nvPr/>
        </p:nvSpPr>
        <p:spPr>
          <a:xfrm>
            <a:off x="203216" y="3069276"/>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5</a:t>
            </a:r>
            <a:endParaRPr kumimoji="0" lang="fr-FR" sz="20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18749A4F-DF65-48B8-A09F-CC368E631134}"/>
              </a:ext>
            </a:extLst>
          </p:cNvPr>
          <p:cNvSpPr txBox="1"/>
          <p:nvPr/>
        </p:nvSpPr>
        <p:spPr>
          <a:xfrm>
            <a:off x="206274" y="4942087"/>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10</a:t>
            </a:r>
            <a:endParaRPr kumimoji="0" lang="fr-FR" sz="2000" b="1" i="0" u="none" strike="noStrike" kern="0" cap="none" spc="0" normalizeH="0" baseline="0" noProof="0" dirty="0">
              <a:ln>
                <a:noFill/>
              </a:ln>
              <a:solidFill>
                <a:prstClr val="white"/>
              </a:solidFill>
              <a:effectLst/>
              <a:uLnTx/>
              <a:uFillTx/>
            </a:endParaRPr>
          </a:p>
        </p:txBody>
      </p:sp>
      <p:sp>
        <p:nvSpPr>
          <p:cNvPr id="18" name="Speech Bubble: Rectangle with Corners Rounded 17">
            <a:extLst>
              <a:ext uri="{FF2B5EF4-FFF2-40B4-BE49-F238E27FC236}">
                <a16:creationId xmlns:a16="http://schemas.microsoft.com/office/drawing/2014/main" id="{9400B988-7456-48F9-87F8-4E5873BA082A}"/>
              </a:ext>
            </a:extLst>
          </p:cNvPr>
          <p:cNvSpPr/>
          <p:nvPr/>
        </p:nvSpPr>
        <p:spPr>
          <a:xfrm>
            <a:off x="9170504" y="1549840"/>
            <a:ext cx="3021496" cy="2437786"/>
          </a:xfrm>
          <a:prstGeom prst="wedgeRoundRectCallout">
            <a:avLst>
              <a:gd name="adj1" fmla="val -21272"/>
              <a:gd name="adj2" fmla="val 59286"/>
              <a:gd name="adj3" fmla="val 16667"/>
            </a:avLst>
          </a:prstGeom>
          <a:solidFill>
            <a:srgbClr val="5B9BD5">
              <a:lumMod val="40000"/>
              <a:lumOff val="60000"/>
            </a:srgbClr>
          </a:solidFill>
          <a:ln w="19050" cap="flat" cmpd="sng" algn="ctr">
            <a:solidFill>
              <a:srgbClr val="5B9BD5">
                <a:shade val="50000"/>
              </a:srgbClr>
            </a:solidFill>
            <a:prstDash val="solid"/>
            <a:miter lim="800000"/>
          </a:ln>
          <a:effectLst/>
        </p:spPr>
        <p:txBody>
          <a:bodyPr rtlCol="0" anchor="ctr"/>
          <a:lstStyle/>
          <a:p>
            <a:pPr algn="ctr">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b="1" kern="0" dirty="0">
                <a:solidFill>
                  <a:srgbClr val="4472C4">
                    <a:lumMod val="50000"/>
                  </a:srgbClr>
                </a:solidFill>
                <a:latin typeface="Century Gothic" panose="020F0302020204030204"/>
              </a:rPr>
              <a:t>Give me an example of key vocabulary and grammar and show me how this is revisited in the SOW</a:t>
            </a:r>
            <a:r>
              <a:rPr lang="en-GB" sz="2000" b="1" kern="0" dirty="0">
                <a:solidFill>
                  <a:srgbClr val="4472C4">
                    <a:lumMod val="50000"/>
                  </a:srgbClr>
                </a:solidFill>
                <a:latin typeface="Century Gothic" panose="020F0302020204030204"/>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(Ofsted inspector guidance)</a:t>
            </a:r>
          </a:p>
        </p:txBody>
      </p:sp>
    </p:spTree>
    <p:extLst>
      <p:ext uri="{BB962C8B-B14F-4D97-AF65-F5344CB8AC3E}">
        <p14:creationId xmlns:p14="http://schemas.microsoft.com/office/powerpoint/2010/main" val="22879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500"/>
                                        <p:tgtEl>
                                          <p:spTgt spid="4">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115" y="1251423"/>
          <a:ext cx="7256735" cy="4744804"/>
        </p:xfrm>
        <a:graphic>
          <a:graphicData uri="http://schemas.openxmlformats.org/drawingml/2006/table">
            <a:tbl>
              <a:tblPr firstRow="1" bandRow="1">
                <a:tableStyleId>{5940675A-B579-460E-94D1-54222C63F5DA}</a:tableStyleId>
              </a:tblPr>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5" name="TextBox 4"/>
          <p:cNvSpPr txBox="1"/>
          <p:nvPr/>
        </p:nvSpPr>
        <p:spPr>
          <a:xfrm>
            <a:off x="880848" y="1600200"/>
            <a:ext cx="1645572"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Madrid</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Madrid</a:t>
            </a:r>
          </a:p>
        </p:txBody>
      </p:sp>
      <p:sp>
        <p:nvSpPr>
          <p:cNvPr id="6" name="TextBox 5"/>
          <p:cNvSpPr txBox="1"/>
          <p:nvPr/>
        </p:nvSpPr>
        <p:spPr>
          <a:xfrm>
            <a:off x="4427529" y="1860117"/>
            <a:ext cx="2889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 monumento.</a:t>
            </a:r>
          </a:p>
        </p:txBody>
      </p:sp>
      <p:sp>
        <p:nvSpPr>
          <p:cNvPr id="7" name="TextBox 6"/>
          <p:cNvSpPr txBox="1"/>
          <p:nvPr/>
        </p:nvSpPr>
        <p:spPr>
          <a:xfrm>
            <a:off x="4428311" y="2722620"/>
            <a:ext cx="3516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unos parques.  </a:t>
            </a:r>
          </a:p>
        </p:txBody>
      </p:sp>
      <p:sp>
        <p:nvSpPr>
          <p:cNvPr id="8" name="TextBox 7"/>
          <p:cNvSpPr txBox="1"/>
          <p:nvPr/>
        </p:nvSpPr>
        <p:spPr>
          <a:xfrm>
            <a:off x="4427529" y="3580675"/>
            <a:ext cx="4056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TextBox 8"/>
          <p:cNvSpPr txBox="1"/>
          <p:nvPr/>
        </p:nvSpPr>
        <p:spPr>
          <a:xfrm>
            <a:off x="4429785" y="4482104"/>
            <a:ext cx="237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unos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4483207" y="5340159"/>
            <a:ext cx="2400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unas casas.</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35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Amanda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España. </a:t>
            </a:r>
          </a:p>
        </p:txBody>
      </p:sp>
      <p:sp>
        <p:nvSpPr>
          <p:cNvPr id="22" name="TextBox 21"/>
          <p:cNvSpPr txBox="1"/>
          <p:nvPr/>
        </p:nvSpPr>
        <p:spPr>
          <a:xfrm>
            <a:off x="3305800"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diez</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ciudades.</a:t>
            </a:r>
          </a:p>
        </p:txBody>
      </p:sp>
      <p:sp>
        <p:nvSpPr>
          <p:cNvPr id="23" name="TextBox 22"/>
          <p:cNvSpPr txBox="1"/>
          <p:nvPr/>
        </p:nvSpPr>
        <p:spPr>
          <a:xfrm>
            <a:off x="124435" y="622352"/>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TextBox 23"/>
          <p:cNvSpPr txBox="1"/>
          <p:nvPr/>
        </p:nvSpPr>
        <p:spPr>
          <a:xfrm>
            <a:off x="880848" y="2424338"/>
            <a:ext cx="1204701"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León</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León</a:t>
            </a:r>
          </a:p>
        </p:txBody>
      </p:sp>
      <p:sp>
        <p:nvSpPr>
          <p:cNvPr id="26" name="TextBox 25"/>
          <p:cNvSpPr txBox="1"/>
          <p:nvPr/>
        </p:nvSpPr>
        <p:spPr>
          <a:xfrm>
            <a:off x="880848" y="3316890"/>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Mallorca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Mallorca</a:t>
            </a:r>
          </a:p>
        </p:txBody>
      </p:sp>
      <p:sp>
        <p:nvSpPr>
          <p:cNvPr id="27" name="TextBox 26"/>
          <p:cNvSpPr txBox="1"/>
          <p:nvPr/>
        </p:nvSpPr>
        <p:spPr>
          <a:xfrm>
            <a:off x="880848" y="4141028"/>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p:cNvSpPr txBox="1"/>
          <p:nvPr/>
        </p:nvSpPr>
        <p:spPr>
          <a:xfrm>
            <a:off x="880848" y="5040383"/>
            <a:ext cx="2394395"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Sebastián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San Sebastián</a:t>
            </a:r>
          </a:p>
        </p:txBody>
      </p:sp>
      <p:graphicFrame>
        <p:nvGraphicFramePr>
          <p:cNvPr id="31" name="Table 30"/>
          <p:cNvGraphicFramePr>
            <a:graphicFrameLocks noGrp="1"/>
          </p:cNvGraphicFramePr>
          <p:nvPr/>
        </p:nvGraphicFramePr>
        <p:xfrm>
          <a:off x="7402904" y="1251423"/>
          <a:ext cx="3537857" cy="4744804"/>
        </p:xfrm>
        <a:graphic>
          <a:graphicData uri="http://schemas.openxmlformats.org/drawingml/2006/table">
            <a:tbl>
              <a:tblPr firstRow="1" bandRow="1">
                <a:tableStyleId>{5940675A-B579-460E-94D1-54222C63F5DA}</a:tableStyleId>
              </a:tblPr>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p>
                      <a:r>
                        <a:rPr lang="en-GB" sz="2000" dirty="0">
                          <a:solidFill>
                            <a:srgbClr val="002060"/>
                          </a:solidFill>
                          <a:latin typeface="Century Gothic" panose="020B0502020202020204" pitchFamily="34" charset="0"/>
                        </a:rPr>
                        <a:t>Es muy antiguo.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a:txBody>
                    <a:bodyPr/>
                    <a:lstStyle/>
                    <a:p>
                      <a:r>
                        <a:rPr lang="en-GB" sz="2000" dirty="0">
                          <a:solidFill>
                            <a:srgbClr val="002060"/>
                          </a:solidFill>
                          <a:latin typeface="Century Gothic" panose="020B0502020202020204" pitchFamily="34" charset="0"/>
                        </a:rPr>
                        <a:t>Son muy antiguos.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29687">
                <a:tc>
                  <a:txBody>
                    <a:bodyPr/>
                    <a:lstStyle/>
                    <a:p>
                      <a:r>
                        <a:rPr lang="en-GB" sz="2000" dirty="0">
                          <a:solidFill>
                            <a:srgbClr val="002060"/>
                          </a:solidFill>
                          <a:latin typeface="Century Gothic" panose="020B0502020202020204" pitchFamily="34" charset="0"/>
                        </a:rPr>
                        <a:t>No son muy bonitos.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a:txBody>
                    <a:bodyPr/>
                    <a:lstStyle/>
                    <a:p>
                      <a:r>
                        <a:rPr lang="en-GB" sz="2000" dirty="0">
                          <a:solidFill>
                            <a:srgbClr val="002060"/>
                          </a:solidFill>
                          <a:latin typeface="Century Gothic" panose="020B0502020202020204" pitchFamily="34" charset="0"/>
                        </a:rPr>
                        <a:t>No es muy bonito.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35654">
                <a:tc>
                  <a:txBody>
                    <a:body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35654">
                <a:tc>
                  <a:txBody>
                    <a:bodyPr/>
                    <a:lstStyle/>
                    <a:p>
                      <a:r>
                        <a:rPr lang="en-GB" sz="2000" dirty="0">
                          <a:solidFill>
                            <a:srgbClr val="002060"/>
                          </a:solidFill>
                          <a:latin typeface="Century Gothic" panose="020B0502020202020204" pitchFamily="34" charset="0"/>
                        </a:rPr>
                        <a:t>Es bueno.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a:txBody>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06386367"/>
                  </a:ext>
                </a:extLst>
              </a:tr>
              <a:tr h="435654">
                <a:tc>
                  <a:txBody>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a:txBody>
                    <a:bodyPr/>
                    <a:lstStyle/>
                    <a:p>
                      <a:r>
                        <a:rPr lang="en-GB" sz="2000" dirty="0">
                          <a:solidFill>
                            <a:srgbClr val="002060"/>
                          </a:solidFill>
                          <a:latin typeface="Century Gothic" panose="020B0502020202020204" pitchFamily="34" charset="0"/>
                        </a:rPr>
                        <a:t>Son caras.</a:t>
                      </a:r>
                    </a:p>
                  </a:txBody>
                  <a:tcPr>
                    <a:solidFill>
                      <a:srgbClr val="FDEFE3"/>
                    </a:solidFill>
                  </a:tcPr>
                </a:tc>
                <a:tc>
                  <a:txBody>
                    <a:bodyPr/>
                    <a:lstStyle/>
                    <a:p>
                      <a:endParaRPr lang="en-GB" dirty="0">
                        <a:solidFill>
                          <a:srgbClr val="002060"/>
                        </a:solidFill>
                      </a:endParaRPr>
                    </a:p>
                  </a:txBody>
                  <a:tcPr>
                    <a:solidFill>
                      <a:srgbClr val="FDEFE3"/>
                    </a:solidFill>
                  </a:tcPr>
                </a:tc>
                <a:extLst>
                  <a:ext uri="{0D108BD9-81ED-4DB2-BD59-A6C34878D82A}">
                    <a16:rowId xmlns:a16="http://schemas.microsoft.com/office/drawing/2014/main" val="3861412623"/>
                  </a:ext>
                </a:extLst>
              </a:tr>
            </a:tbl>
          </a:graphicData>
        </a:graphic>
      </p:graphicFrame>
      <p:sp>
        <p:nvSpPr>
          <p:cNvPr id="32" name="TextBox 31"/>
          <p:cNvSpPr txBox="1"/>
          <p:nvPr/>
        </p:nvSpPr>
        <p:spPr>
          <a:xfrm>
            <a:off x="7432851" y="205253"/>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segunda</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p:cNvSpPr txBox="1"/>
          <p:nvPr/>
        </p:nvSpPr>
        <p:spPr>
          <a:xfrm>
            <a:off x="7432850" y="594209"/>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11335656" y="17726"/>
            <a:ext cx="773315"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0" name="TextBox 29"/>
          <p:cNvSpPr txBox="1"/>
          <p:nvPr/>
        </p:nvSpPr>
        <p:spPr>
          <a:xfrm>
            <a:off x="9613109" y="5959125"/>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4</a:t>
            </a:r>
          </a:p>
        </p:txBody>
      </p:sp>
    </p:spTree>
    <p:extLst>
      <p:ext uri="{BB962C8B-B14F-4D97-AF65-F5344CB8AC3E}">
        <p14:creationId xmlns:p14="http://schemas.microsoft.com/office/powerpoint/2010/main" val="1847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1" grpId="0"/>
      <p:bldP spid="22" grpId="0"/>
      <p:bldP spid="23" grpId="0"/>
      <p:bldP spid="24" grpId="0"/>
      <p:bldP spid="26" grpId="0"/>
      <p:bldP spid="27" grpId="0"/>
      <p:bldP spid="28"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7ED4-B426-4AB1-BFD6-1A13B1EC0B38}"/>
              </a:ext>
            </a:extLst>
          </p:cNvPr>
          <p:cNvSpPr>
            <a:spLocks noGrp="1"/>
          </p:cNvSpPr>
          <p:nvPr>
            <p:ph type="title"/>
          </p:nvPr>
        </p:nvSpPr>
        <p:spPr>
          <a:xfrm>
            <a:off x="-1" y="213557"/>
            <a:ext cx="7395883" cy="647577"/>
          </a:xfrm>
        </p:spPr>
        <p:txBody>
          <a:bodyPr/>
          <a:lstStyle/>
          <a:p>
            <a:r>
              <a:rPr lang="en-GB" dirty="0"/>
              <a:t>Example of use of word list</a:t>
            </a:r>
          </a:p>
        </p:txBody>
      </p:sp>
      <p:sp>
        <p:nvSpPr>
          <p:cNvPr id="12" name="Rectangle 4">
            <a:extLst>
              <a:ext uri="{FF2B5EF4-FFF2-40B4-BE49-F238E27FC236}">
                <a16:creationId xmlns:a16="http://schemas.microsoft.com/office/drawing/2014/main" id="{1DC1AB40-55BA-447D-B309-9774E619DB13}"/>
              </a:ext>
            </a:extLst>
          </p:cNvPr>
          <p:cNvSpPr>
            <a:spLocks noChangeArrowheads="1"/>
          </p:cNvSpPr>
          <p:nvPr/>
        </p:nvSpPr>
        <p:spPr bwMode="auto">
          <a:xfrm>
            <a:off x="902970" y="48914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3" name="Rectangle 5">
            <a:extLst>
              <a:ext uri="{FF2B5EF4-FFF2-40B4-BE49-F238E27FC236}">
                <a16:creationId xmlns:a16="http://schemas.microsoft.com/office/drawing/2014/main" id="{7DFFAE88-8A2A-494C-BB46-88E09636A569}"/>
              </a:ext>
            </a:extLst>
          </p:cNvPr>
          <p:cNvSpPr>
            <a:spLocks noChangeArrowheads="1"/>
          </p:cNvSpPr>
          <p:nvPr/>
        </p:nvSpPr>
        <p:spPr bwMode="auto">
          <a:xfrm>
            <a:off x="902970" y="5348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pic>
        <p:nvPicPr>
          <p:cNvPr id="20" name="Picture 19">
            <a:extLst>
              <a:ext uri="{FF2B5EF4-FFF2-40B4-BE49-F238E27FC236}">
                <a16:creationId xmlns:a16="http://schemas.microsoft.com/office/drawing/2014/main" id="{C19C2A69-6CB1-4A22-97B6-6600C8D23132}"/>
              </a:ext>
            </a:extLst>
          </p:cNvPr>
          <p:cNvPicPr>
            <a:picLocks noChangeAspect="1"/>
          </p:cNvPicPr>
          <p:nvPr/>
        </p:nvPicPr>
        <p:blipFill>
          <a:blip r:embed="rId3"/>
          <a:stretch>
            <a:fillRect/>
          </a:stretch>
        </p:blipFill>
        <p:spPr>
          <a:xfrm>
            <a:off x="259644" y="2421459"/>
            <a:ext cx="6660824" cy="2012746"/>
          </a:xfrm>
          <a:prstGeom prst="rect">
            <a:avLst/>
          </a:prstGeom>
        </p:spPr>
      </p:pic>
      <p:pic>
        <p:nvPicPr>
          <p:cNvPr id="21" name="Picture 20">
            <a:extLst>
              <a:ext uri="{FF2B5EF4-FFF2-40B4-BE49-F238E27FC236}">
                <a16:creationId xmlns:a16="http://schemas.microsoft.com/office/drawing/2014/main" id="{36D775B9-067E-43CE-8021-0F750865B749}"/>
              </a:ext>
            </a:extLst>
          </p:cNvPr>
          <p:cNvPicPr/>
          <p:nvPr/>
        </p:nvPicPr>
        <p:blipFill>
          <a:blip r:embed="rId4"/>
          <a:stretch>
            <a:fillRect/>
          </a:stretch>
        </p:blipFill>
        <p:spPr>
          <a:xfrm>
            <a:off x="361244" y="1052195"/>
            <a:ext cx="7034638" cy="1273537"/>
          </a:xfrm>
          <a:prstGeom prst="rect">
            <a:avLst/>
          </a:prstGeom>
        </p:spPr>
      </p:pic>
      <p:sp>
        <p:nvSpPr>
          <p:cNvPr id="22" name="TextBox 21">
            <a:extLst>
              <a:ext uri="{FF2B5EF4-FFF2-40B4-BE49-F238E27FC236}">
                <a16:creationId xmlns:a16="http://schemas.microsoft.com/office/drawing/2014/main" id="{28A4EA68-2774-463E-8850-2381AA545FAB}"/>
              </a:ext>
            </a:extLst>
          </p:cNvPr>
          <p:cNvSpPr txBox="1"/>
          <p:nvPr/>
        </p:nvSpPr>
        <p:spPr>
          <a:xfrm>
            <a:off x="7665157" y="5972696"/>
            <a:ext cx="4526844" cy="369332"/>
          </a:xfrm>
          <a:prstGeom prst="rect">
            <a:avLst/>
          </a:prstGeom>
          <a:noFill/>
        </p:spPr>
        <p:txBody>
          <a:bodyPr wrap="square" rtlCol="0">
            <a:spAutoFit/>
          </a:bodyPr>
          <a:lstStyle/>
          <a:p>
            <a:r>
              <a:rPr lang="en-GB" dirty="0"/>
              <a:t>AQA French SAMS Foundation reading</a:t>
            </a:r>
          </a:p>
        </p:txBody>
      </p:sp>
      <p:sp>
        <p:nvSpPr>
          <p:cNvPr id="24" name="TextBox 23">
            <a:extLst>
              <a:ext uri="{FF2B5EF4-FFF2-40B4-BE49-F238E27FC236}">
                <a16:creationId xmlns:a16="http://schemas.microsoft.com/office/drawing/2014/main" id="{6AE97A7E-BFF4-4AC8-A5CE-A71E958579D0}"/>
              </a:ext>
            </a:extLst>
          </p:cNvPr>
          <p:cNvSpPr txBox="1"/>
          <p:nvPr/>
        </p:nvSpPr>
        <p:spPr>
          <a:xfrm>
            <a:off x="361244" y="4821184"/>
            <a:ext cx="11130015" cy="1054841"/>
          </a:xfrm>
          <a:prstGeom prst="rect">
            <a:avLst/>
          </a:prstGeom>
          <a:noFill/>
        </p:spPr>
        <p:txBody>
          <a:bodyPr wrap="square">
            <a:spAutoFit/>
          </a:bodyPr>
          <a:lstStyle/>
          <a:p>
            <a:pPr>
              <a:lnSpc>
                <a:spcPct val="107000"/>
              </a:lnSpc>
              <a:spcAft>
                <a:spcPts val="800"/>
              </a:spcAft>
            </a:pPr>
            <a:r>
              <a:rPr lang="en-GB" sz="2000" b="1" dirty="0" err="1">
                <a:effectLst/>
                <a:latin typeface="+mj-lt"/>
                <a:ea typeface="Calibri" panose="020F0502020204030204" pitchFamily="34" charset="0"/>
                <a:cs typeface="Times New Roman" panose="02020603050405020304" pitchFamily="18" charset="0"/>
              </a:rPr>
              <a:t>For</a:t>
            </a:r>
            <a:r>
              <a:rPr lang="en-GB" sz="2000" b="1" dirty="0" err="1">
                <a:effectLst/>
                <a:latin typeface="+mj-lt"/>
                <a:ea typeface="Calibri" panose="020F0502020204030204" pitchFamily="34" charset="0"/>
                <a:cs typeface="Calibri" panose="020F0502020204030204" pitchFamily="34" charset="0"/>
              </a:rPr>
              <a:t>ê</a:t>
            </a:r>
            <a:r>
              <a:rPr lang="en-GB" sz="2000" b="1" dirty="0" err="1">
                <a:effectLst/>
                <a:latin typeface="+mj-lt"/>
                <a:ea typeface="Calibri" panose="020F0502020204030204" pitchFamily="34" charset="0"/>
                <a:cs typeface="Times New Roman" panose="02020603050405020304" pitchFamily="18" charset="0"/>
              </a:rPr>
              <a:t>t</a:t>
            </a:r>
            <a:r>
              <a:rPr lang="en-GB" sz="2000" dirty="0">
                <a:effectLst/>
                <a:latin typeface="+mj-lt"/>
                <a:ea typeface="Calibri" panose="020F0502020204030204" pitchFamily="34" charset="0"/>
                <a:cs typeface="Times New Roman" panose="02020603050405020304" pitchFamily="18" charset="0"/>
              </a:rPr>
              <a:t> and </a:t>
            </a:r>
            <a:r>
              <a:rPr lang="en-GB" sz="2000" b="1" dirty="0" err="1">
                <a:effectLst/>
                <a:latin typeface="+mj-lt"/>
                <a:ea typeface="Calibri" panose="020F0502020204030204" pitchFamily="34" charset="0"/>
                <a:cs typeface="Times New Roman" panose="02020603050405020304" pitchFamily="18" charset="0"/>
              </a:rPr>
              <a:t>jardin</a:t>
            </a:r>
            <a:r>
              <a:rPr lang="en-GB" sz="2000" b="1" dirty="0">
                <a:effectLst/>
                <a:latin typeface="+mj-lt"/>
                <a:ea typeface="Calibri" panose="020F0502020204030204" pitchFamily="34" charset="0"/>
                <a:cs typeface="Times New Roman" panose="02020603050405020304" pitchFamily="18" charset="0"/>
              </a:rPr>
              <a:t> </a:t>
            </a:r>
            <a:r>
              <a:rPr lang="en-GB" sz="2000" dirty="0">
                <a:effectLst/>
                <a:latin typeface="+mj-lt"/>
                <a:ea typeface="Calibri" panose="020F0502020204030204" pitchFamily="34" charset="0"/>
                <a:cs typeface="Times New Roman" panose="02020603050405020304" pitchFamily="18" charset="0"/>
              </a:rPr>
              <a:t>are not on the current AQA word list (though le </a:t>
            </a:r>
            <a:r>
              <a:rPr lang="en-GB" sz="2000" dirty="0" err="1">
                <a:effectLst/>
                <a:latin typeface="+mj-lt"/>
                <a:ea typeface="Calibri" panose="020F0502020204030204" pitchFamily="34" charset="0"/>
                <a:cs typeface="Times New Roman" panose="02020603050405020304" pitchFamily="18" charset="0"/>
              </a:rPr>
              <a:t>jardin</a:t>
            </a:r>
            <a:r>
              <a:rPr lang="en-GB" sz="2000" dirty="0">
                <a:effectLst/>
                <a:latin typeface="+mj-lt"/>
                <a:ea typeface="Calibri" panose="020F0502020204030204" pitchFamily="34" charset="0"/>
                <a:cs typeface="Times New Roman" panose="02020603050405020304" pitchFamily="18" charset="0"/>
              </a:rPr>
              <a:t> </a:t>
            </a:r>
            <a:r>
              <a:rPr lang="en-GB" sz="2000" dirty="0" err="1">
                <a:effectLst/>
                <a:latin typeface="+mj-lt"/>
                <a:ea typeface="Calibri" panose="020F0502020204030204" pitchFamily="34" charset="0"/>
                <a:cs typeface="Times New Roman" panose="02020603050405020304" pitchFamily="18" charset="0"/>
              </a:rPr>
              <a:t>zoologique</a:t>
            </a:r>
            <a:r>
              <a:rPr lang="en-GB" sz="2000" dirty="0">
                <a:effectLst/>
                <a:latin typeface="+mj-lt"/>
                <a:ea typeface="Calibri" panose="020F0502020204030204" pitchFamily="34" charset="0"/>
                <a:cs typeface="Times New Roman" panose="02020603050405020304" pitchFamily="18" charset="0"/>
              </a:rPr>
              <a:t> is) but </a:t>
            </a:r>
            <a:r>
              <a:rPr lang="en-GB" sz="2000" dirty="0">
                <a:latin typeface="+mj-lt"/>
                <a:ea typeface="Calibri" panose="020F0502020204030204" pitchFamily="34" charset="0"/>
                <a:cs typeface="Times New Roman" panose="02020603050405020304" pitchFamily="18" charset="0"/>
              </a:rPr>
              <a:t>we can be confident that</a:t>
            </a:r>
            <a:r>
              <a:rPr lang="en-GB" sz="2000" dirty="0">
                <a:effectLst/>
                <a:latin typeface="+mj-lt"/>
                <a:ea typeface="Calibri" panose="020F0502020204030204" pitchFamily="34" charset="0"/>
                <a:cs typeface="Times New Roman" panose="02020603050405020304" pitchFamily="18" charset="0"/>
              </a:rPr>
              <a:t> these words </a:t>
            </a:r>
            <a:r>
              <a:rPr lang="en-GB" sz="2000" u="sng" dirty="0">
                <a:effectLst/>
                <a:latin typeface="+mj-lt"/>
                <a:ea typeface="Calibri" panose="020F0502020204030204" pitchFamily="34" charset="0"/>
                <a:cs typeface="Times New Roman" panose="02020603050405020304" pitchFamily="18" charset="0"/>
              </a:rPr>
              <a:t>are</a:t>
            </a:r>
            <a:r>
              <a:rPr lang="en-GB" sz="2000" dirty="0">
                <a:effectLst/>
                <a:latin typeface="+mj-lt"/>
                <a:ea typeface="Calibri" panose="020F0502020204030204" pitchFamily="34" charset="0"/>
                <a:cs typeface="Times New Roman" panose="02020603050405020304" pitchFamily="18" charset="0"/>
              </a:rPr>
              <a:t> on the </a:t>
            </a:r>
            <a:r>
              <a:rPr lang="en-GB" sz="2000" b="1" dirty="0">
                <a:effectLst/>
                <a:latin typeface="+mj-lt"/>
                <a:ea typeface="Calibri" panose="020F0502020204030204" pitchFamily="34" charset="0"/>
                <a:cs typeface="Times New Roman" panose="02020603050405020304" pitchFamily="18" charset="0"/>
              </a:rPr>
              <a:t>new</a:t>
            </a:r>
            <a:r>
              <a:rPr lang="en-GB" sz="2000" dirty="0">
                <a:latin typeface="+mj-lt"/>
                <a:ea typeface="Calibri" panose="020F0502020204030204" pitchFamily="34" charset="0"/>
                <a:cs typeface="Times New Roman" panose="02020603050405020304" pitchFamily="18" charset="0"/>
              </a:rPr>
              <a:t> DRAFT </a:t>
            </a:r>
            <a:r>
              <a:rPr lang="en-GB" sz="2000" dirty="0">
                <a:effectLst/>
                <a:latin typeface="+mj-lt"/>
                <a:ea typeface="Calibri" panose="020F0502020204030204" pitchFamily="34" charset="0"/>
                <a:cs typeface="Times New Roman" panose="02020603050405020304" pitchFamily="18" charset="0"/>
              </a:rPr>
              <a:t>vocabulary lists for AQA (and </a:t>
            </a:r>
            <a:r>
              <a:rPr lang="en-GB" sz="2000" dirty="0" err="1">
                <a:effectLst/>
                <a:latin typeface="+mj-lt"/>
                <a:ea typeface="Calibri" panose="020F0502020204030204" pitchFamily="34" charset="0"/>
                <a:cs typeface="Times New Roman" panose="02020603050405020304" pitchFamily="18" charset="0"/>
              </a:rPr>
              <a:t>Eduqas</a:t>
            </a:r>
            <a:r>
              <a:rPr lang="en-GB" sz="2000" dirty="0">
                <a:effectLst/>
                <a:latin typeface="+mj-lt"/>
                <a:ea typeface="Calibri" panose="020F0502020204030204" pitchFamily="34" charset="0"/>
                <a:cs typeface="Times New Roman" panose="02020603050405020304" pitchFamily="18" charset="0"/>
              </a:rPr>
              <a:t> and Pearson). </a:t>
            </a:r>
          </a:p>
        </p:txBody>
      </p:sp>
    </p:spTree>
    <p:extLst>
      <p:ext uri="{BB962C8B-B14F-4D97-AF65-F5344CB8AC3E}">
        <p14:creationId xmlns:p14="http://schemas.microsoft.com/office/powerpoint/2010/main" val="25593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1ECFF1-FDDD-4C75-BA5B-7080CD5C0D5F}"/>
              </a:ext>
            </a:extLst>
          </p:cNvPr>
          <p:cNvSpPr>
            <a:spLocks noGrp="1"/>
          </p:cNvSpPr>
          <p:nvPr>
            <p:ph type="title"/>
          </p:nvPr>
        </p:nvSpPr>
        <p:spPr>
          <a:xfrm>
            <a:off x="-1" y="213557"/>
            <a:ext cx="7758953" cy="647577"/>
          </a:xfrm>
        </p:spPr>
        <p:txBody>
          <a:bodyPr/>
          <a:lstStyle/>
          <a:p>
            <a:r>
              <a:rPr lang="en-GB" dirty="0"/>
              <a:t>Quick wins [3] Variety of practice</a:t>
            </a:r>
          </a:p>
        </p:txBody>
      </p:sp>
      <p:sp>
        <p:nvSpPr>
          <p:cNvPr id="5" name="Title 1">
            <a:extLst>
              <a:ext uri="{FF2B5EF4-FFF2-40B4-BE49-F238E27FC236}">
                <a16:creationId xmlns:a16="http://schemas.microsoft.com/office/drawing/2014/main" id="{76FC9685-4817-4BA7-94D1-D2FA3787B316}"/>
              </a:ext>
            </a:extLst>
          </p:cNvPr>
          <p:cNvSpPr txBox="1">
            <a:spLocks/>
          </p:cNvSpPr>
          <p:nvPr/>
        </p:nvSpPr>
        <p:spPr>
          <a:xfrm>
            <a:off x="175348" y="479561"/>
            <a:ext cx="3818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familia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Madrigal</a:t>
            </a:r>
          </a:p>
        </p:txBody>
      </p:sp>
      <p:sp>
        <p:nvSpPr>
          <p:cNvPr id="6" name="Rounded Rectangle 11">
            <a:extLst>
              <a:ext uri="{FF2B5EF4-FFF2-40B4-BE49-F238E27FC236}">
                <a16:creationId xmlns:a16="http://schemas.microsoft.com/office/drawing/2014/main" id="{BC7BFEC3-2F5B-45E3-85DD-37155BAFD33C}"/>
              </a:ext>
            </a:extLst>
          </p:cNvPr>
          <p:cNvSpPr/>
          <p:nvPr/>
        </p:nvSpPr>
        <p:spPr>
          <a:xfrm>
            <a:off x="10820400" y="338848"/>
            <a:ext cx="11077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leer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 name="Rectangle 6">
            <a:extLst>
              <a:ext uri="{FF2B5EF4-FFF2-40B4-BE49-F238E27FC236}">
                <a16:creationId xmlns:a16="http://schemas.microsoft.com/office/drawing/2014/main" id="{93608CC2-4706-4730-9C85-636278B6C6CE}"/>
              </a:ext>
            </a:extLst>
          </p:cNvPr>
          <p:cNvSpPr/>
          <p:nvPr/>
        </p:nvSpPr>
        <p:spPr>
          <a:xfrm>
            <a:off x="263857" y="3457910"/>
            <a:ext cx="7500314" cy="769441"/>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
                <a:srgbClr val="4472C4">
                  <a:lumMod val="50000"/>
                </a:srgbClr>
              </a:buClr>
              <a:buSzTx/>
              <a:buFontTx/>
              <a:buNone/>
              <a:tabLst/>
              <a:defRPr/>
            </a:pPr>
            <a:r>
              <a:rPr kumimoji="0" lang="es-ES"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2. La mala calidad del medio ambiente causa 12,6 millones de muertes al año</a:t>
            </a:r>
            <a:endParaRPr kumimoji="0" lang="en-GB"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8" name="Rectangle 7">
            <a:extLst>
              <a:ext uri="{FF2B5EF4-FFF2-40B4-BE49-F238E27FC236}">
                <a16:creationId xmlns:a16="http://schemas.microsoft.com/office/drawing/2014/main" id="{C6892F7B-D874-4DD1-85C3-8DB15148F3B1}"/>
              </a:ext>
            </a:extLst>
          </p:cNvPr>
          <p:cNvSpPr/>
          <p:nvPr/>
        </p:nvSpPr>
        <p:spPr>
          <a:xfrm>
            <a:off x="263857" y="1815743"/>
            <a:ext cx="8481045" cy="452226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En la 1) ________  escena de la película, 2) ________  ver la casa Madrigal. Es una casa bonita de color 3) __________. Está 4) ________  de flores. La protagonista, Mirabel, 5</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a sus familiares: </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madre, Julieta, tiene 50 años. Ella 6) ________ curar* a la gente enferma con su comida.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7) ________, Agustín, no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tiene un don mágico*.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Es parte de la familia 8)________  es el esposo de Julieta. Él la 9</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y la apoya.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10) ________  se llama Alma. Tiene 70 años. Ella es la “jefa” de la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11)________.</a:t>
            </a:r>
            <a:endPar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97BE0CA9-C7C0-4AC9-83C1-56E13ABBBEF4}"/>
              </a:ext>
            </a:extLst>
          </p:cNvPr>
          <p:cNvSpPr txBox="1"/>
          <p:nvPr/>
        </p:nvSpPr>
        <p:spPr>
          <a:xfrm>
            <a:off x="202264" y="1321574"/>
            <a:ext cx="8597576" cy="446276"/>
          </a:xfrm>
          <a:prstGeom prst="rect">
            <a:avLst/>
          </a:prstGeom>
          <a:noFill/>
        </p:spPr>
        <p:txBody>
          <a:bodyPr wrap="square" rtlCol="0">
            <a:spAutoFit/>
          </a:bodyPr>
          <a:lstStyle/>
          <a:p>
            <a:pPr>
              <a:defRPr/>
            </a:pPr>
            <a:r>
              <a:rPr lang="en-GB" sz="2300">
                <a:solidFill>
                  <a:srgbClr val="4472C4">
                    <a:lumMod val="50000"/>
                  </a:srgbClr>
                </a:solidFill>
                <a:cs typeface="Arial"/>
                <a:sym typeface="Arial"/>
              </a:rPr>
              <a:t>Escucha y comprueba las respuestas de los deberes. </a:t>
            </a:r>
          </a:p>
        </p:txBody>
      </p:sp>
      <p:sp>
        <p:nvSpPr>
          <p:cNvPr id="10" name="TextBox 9">
            <a:extLst>
              <a:ext uri="{FF2B5EF4-FFF2-40B4-BE49-F238E27FC236}">
                <a16:creationId xmlns:a16="http://schemas.microsoft.com/office/drawing/2014/main" id="{158E7E46-2879-4D35-BD80-24FA9FE839E7}"/>
              </a:ext>
            </a:extLst>
          </p:cNvPr>
          <p:cNvSpPr txBox="1"/>
          <p:nvPr/>
        </p:nvSpPr>
        <p:spPr>
          <a:xfrm>
            <a:off x="1327946"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primera</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78C9321E-0A31-4231-BA33-E06D091CEFB0}"/>
              </a:ext>
            </a:extLst>
          </p:cNvPr>
          <p:cNvSpPr txBox="1"/>
          <p:nvPr/>
        </p:nvSpPr>
        <p:spPr>
          <a:xfrm>
            <a:off x="6125604"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puedes</a:t>
            </a:r>
            <a:endParaRPr lang="en-US" sz="2200" b="1" dirty="0">
              <a:solidFill>
                <a:srgbClr val="4472C4">
                  <a:lumMod val="50000"/>
                </a:srgbClr>
              </a:solidFill>
              <a:cs typeface="Arial"/>
              <a:sym typeface="Arial"/>
            </a:endParaRPr>
          </a:p>
        </p:txBody>
      </p:sp>
      <p:sp>
        <p:nvSpPr>
          <p:cNvPr id="12" name="TextBox 11">
            <a:extLst>
              <a:ext uri="{FF2B5EF4-FFF2-40B4-BE49-F238E27FC236}">
                <a16:creationId xmlns:a16="http://schemas.microsoft.com/office/drawing/2014/main" id="{2FE802BD-ABA3-43C1-8125-4E30AA44BBD3}"/>
              </a:ext>
            </a:extLst>
          </p:cNvPr>
          <p:cNvSpPr txBox="1"/>
          <p:nvPr/>
        </p:nvSpPr>
        <p:spPr>
          <a:xfrm>
            <a:off x="6707599" y="22216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amarillo</a:t>
            </a:r>
            <a:endParaRPr lang="en-US" sz="2200" b="1" dirty="0">
              <a:solidFill>
                <a:srgbClr val="4472C4">
                  <a:lumMod val="50000"/>
                </a:srgbClr>
              </a:solidFill>
              <a:cs typeface="Arial"/>
              <a:sym typeface="Arial"/>
            </a:endParaRPr>
          </a:p>
        </p:txBody>
      </p:sp>
      <p:sp>
        <p:nvSpPr>
          <p:cNvPr id="13" name="TextBox 12">
            <a:extLst>
              <a:ext uri="{FF2B5EF4-FFF2-40B4-BE49-F238E27FC236}">
                <a16:creationId xmlns:a16="http://schemas.microsoft.com/office/drawing/2014/main" id="{FFABA06E-EBE8-4072-837B-3B0A0979D45D}"/>
              </a:ext>
            </a:extLst>
          </p:cNvPr>
          <p:cNvSpPr txBox="1"/>
          <p:nvPr/>
        </p:nvSpPr>
        <p:spPr>
          <a:xfrm>
            <a:off x="1417865" y="2642581"/>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llena</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002B106D-EA9F-4DC3-BAF1-3FDA7CDA6972}"/>
              </a:ext>
            </a:extLst>
          </p:cNvPr>
          <p:cNvSpPr txBox="1"/>
          <p:nvPr/>
        </p:nvSpPr>
        <p:spPr>
          <a:xfrm>
            <a:off x="5937556" y="345050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a:t>
            </a:r>
            <a:endParaRPr lang="en-US" sz="2200" b="1" dirty="0">
              <a:solidFill>
                <a:srgbClr val="4472C4">
                  <a:lumMod val="50000"/>
                </a:srgbClr>
              </a:solidFill>
              <a:cs typeface="Arial"/>
              <a:sym typeface="Arial"/>
            </a:endParaRPr>
          </a:p>
        </p:txBody>
      </p:sp>
      <p:sp>
        <p:nvSpPr>
          <p:cNvPr id="15" name="TextBox 14">
            <a:extLst>
              <a:ext uri="{FF2B5EF4-FFF2-40B4-BE49-F238E27FC236}">
                <a16:creationId xmlns:a16="http://schemas.microsoft.com/office/drawing/2014/main" id="{858D85A6-FF87-4F31-A93B-67F108AC6EB6}"/>
              </a:ext>
            </a:extLst>
          </p:cNvPr>
          <p:cNvSpPr txBox="1"/>
          <p:nvPr/>
        </p:nvSpPr>
        <p:spPr>
          <a:xfrm>
            <a:off x="353373" y="303013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presenta</a:t>
            </a:r>
            <a:endParaRPr lang="en-US" sz="2200" b="1" dirty="0">
              <a:solidFill>
                <a:srgbClr val="4472C4">
                  <a:lumMod val="50000"/>
                </a:srgbClr>
              </a:solidFill>
              <a:cs typeface="Arial"/>
              <a:sym typeface="Arial"/>
            </a:endParaRPr>
          </a:p>
        </p:txBody>
      </p:sp>
      <p:sp>
        <p:nvSpPr>
          <p:cNvPr id="16" name="TextBox 15">
            <a:extLst>
              <a:ext uri="{FF2B5EF4-FFF2-40B4-BE49-F238E27FC236}">
                <a16:creationId xmlns:a16="http://schemas.microsoft.com/office/drawing/2014/main" id="{2EE533C1-858D-45A1-8444-7D687C38C1A8}"/>
              </a:ext>
            </a:extLst>
          </p:cNvPr>
          <p:cNvSpPr txBox="1"/>
          <p:nvPr/>
        </p:nvSpPr>
        <p:spPr>
          <a:xfrm>
            <a:off x="1256715" y="4254334"/>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padre</a:t>
            </a:r>
          </a:p>
        </p:txBody>
      </p:sp>
      <p:sp>
        <p:nvSpPr>
          <p:cNvPr id="17" name="TextBox 16">
            <a:extLst>
              <a:ext uri="{FF2B5EF4-FFF2-40B4-BE49-F238E27FC236}">
                <a16:creationId xmlns:a16="http://schemas.microsoft.com/office/drawing/2014/main" id="{BF3A3155-FF1F-4406-9004-A09F92ABAEEF}"/>
              </a:ext>
            </a:extLst>
          </p:cNvPr>
          <p:cNvSpPr txBox="1"/>
          <p:nvPr/>
        </p:nvSpPr>
        <p:spPr>
          <a:xfrm>
            <a:off x="2361877" y="466489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porque</a:t>
            </a:r>
            <a:endParaRPr lang="en-US" sz="2200" b="1" dirty="0">
              <a:solidFill>
                <a:srgbClr val="4472C4">
                  <a:lumMod val="50000"/>
                </a:srgbClr>
              </a:solidFill>
              <a:cs typeface="Arial"/>
              <a:sym typeface="Arial"/>
            </a:endParaRPr>
          </a:p>
        </p:txBody>
      </p:sp>
      <p:sp>
        <p:nvSpPr>
          <p:cNvPr id="18" name="TextBox 17">
            <a:extLst>
              <a:ext uri="{FF2B5EF4-FFF2-40B4-BE49-F238E27FC236}">
                <a16:creationId xmlns:a16="http://schemas.microsoft.com/office/drawing/2014/main" id="{E8BBE276-C1F5-4FA7-968E-05C3C7593803}"/>
              </a:ext>
            </a:extLst>
          </p:cNvPr>
          <p:cNvSpPr txBox="1"/>
          <p:nvPr/>
        </p:nvSpPr>
        <p:spPr>
          <a:xfrm>
            <a:off x="7773920" y="4636348"/>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ama</a:t>
            </a:r>
          </a:p>
        </p:txBody>
      </p:sp>
      <p:sp>
        <p:nvSpPr>
          <p:cNvPr id="19" name="TextBox 18">
            <a:extLst>
              <a:ext uri="{FF2B5EF4-FFF2-40B4-BE49-F238E27FC236}">
                <a16:creationId xmlns:a16="http://schemas.microsoft.com/office/drawing/2014/main" id="{EE8C60A5-1CB1-440E-AA3D-2A897668E806}"/>
              </a:ext>
            </a:extLst>
          </p:cNvPr>
          <p:cNvSpPr txBox="1"/>
          <p:nvPr/>
        </p:nvSpPr>
        <p:spPr>
          <a:xfrm>
            <a:off x="1481683" y="5438631"/>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abuela</a:t>
            </a:r>
          </a:p>
        </p:txBody>
      </p:sp>
      <p:sp>
        <p:nvSpPr>
          <p:cNvPr id="20" name="TextBox 19">
            <a:extLst>
              <a:ext uri="{FF2B5EF4-FFF2-40B4-BE49-F238E27FC236}">
                <a16:creationId xmlns:a16="http://schemas.microsoft.com/office/drawing/2014/main" id="{76F19614-B093-45D7-81A9-E477DE12A8B6}"/>
              </a:ext>
            </a:extLst>
          </p:cNvPr>
          <p:cNvSpPr txBox="1"/>
          <p:nvPr/>
        </p:nvSpPr>
        <p:spPr>
          <a:xfrm>
            <a:off x="2451797" y="5862110"/>
            <a:ext cx="1097750"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familia</a:t>
            </a:r>
            <a:endParaRPr lang="en-US" sz="2200" b="1" dirty="0">
              <a:solidFill>
                <a:srgbClr val="4472C4">
                  <a:lumMod val="50000"/>
                </a:srgbClr>
              </a:solidFill>
              <a:cs typeface="Arial"/>
              <a:sym typeface="Arial"/>
            </a:endParaRPr>
          </a:p>
        </p:txBody>
      </p:sp>
      <p:pic>
        <p:nvPicPr>
          <p:cNvPr id="21" name="Picture 4">
            <a:extLst>
              <a:ext uri="{FF2B5EF4-FFF2-40B4-BE49-F238E27FC236}">
                <a16:creationId xmlns:a16="http://schemas.microsoft.com/office/drawing/2014/main" id="{57EA2547-5DA8-49F0-A5ED-E001FC367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378" y="854894"/>
            <a:ext cx="3024702" cy="1631932"/>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a:extLst>
              <a:ext uri="{FF2B5EF4-FFF2-40B4-BE49-F238E27FC236}">
                <a16:creationId xmlns:a16="http://schemas.microsoft.com/office/drawing/2014/main" id="{39D2D886-7121-476C-8483-0E25ABE1231F}"/>
              </a:ext>
            </a:extLst>
          </p:cNvPr>
          <p:cNvSpPr/>
          <p:nvPr/>
        </p:nvSpPr>
        <p:spPr>
          <a:xfrm>
            <a:off x="3676396" y="6431203"/>
            <a:ext cx="483920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*el don mágico = magical gift, talent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 name="Rounded Rectangle 11">
            <a:extLst>
              <a:ext uri="{FF2B5EF4-FFF2-40B4-BE49-F238E27FC236}">
                <a16:creationId xmlns:a16="http://schemas.microsoft.com/office/drawing/2014/main" id="{3930037C-1612-4A52-A2C8-CD5F59B91C5A}"/>
              </a:ext>
            </a:extLst>
          </p:cNvPr>
          <p:cNvSpPr/>
          <p:nvPr/>
        </p:nvSpPr>
        <p:spPr>
          <a:xfrm>
            <a:off x="7496348" y="335007"/>
            <a:ext cx="255822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*curar = to cure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24" name="Table 23">
            <a:extLst>
              <a:ext uri="{FF2B5EF4-FFF2-40B4-BE49-F238E27FC236}">
                <a16:creationId xmlns:a16="http://schemas.microsoft.com/office/drawing/2014/main" id="{78328AB6-0456-4010-85E7-9E33FB5E1667}"/>
              </a:ext>
            </a:extLst>
          </p:cNvPr>
          <p:cNvGraphicFramePr>
            <a:graphicFrameLocks noGrp="1"/>
          </p:cNvGraphicFramePr>
          <p:nvPr>
            <p:extLst>
              <p:ext uri="{D42A27DB-BD31-4B8C-83A1-F6EECF244321}">
                <p14:modId xmlns:p14="http://schemas.microsoft.com/office/powerpoint/2010/main" val="1844652890"/>
              </p:ext>
            </p:extLst>
          </p:nvPr>
        </p:nvGraphicFramePr>
        <p:xfrm>
          <a:off x="9115746" y="2623852"/>
          <a:ext cx="2774632" cy="356616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err="1">
                          <a:solidFill>
                            <a:srgbClr val="002060"/>
                          </a:solidFill>
                        </a:rPr>
                        <a:t>puedes</a:t>
                      </a:r>
                      <a:endParaRPr lang="en-GB" sz="20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sp>
        <p:nvSpPr>
          <p:cNvPr id="25" name="TextBox 24">
            <a:extLst>
              <a:ext uri="{FF2B5EF4-FFF2-40B4-BE49-F238E27FC236}">
                <a16:creationId xmlns:a16="http://schemas.microsoft.com/office/drawing/2014/main" id="{B5F548E6-59F3-4DB7-9EF2-8D73877B365E}"/>
              </a:ext>
            </a:extLst>
          </p:cNvPr>
          <p:cNvSpPr txBox="1"/>
          <p:nvPr/>
        </p:nvSpPr>
        <p:spPr>
          <a:xfrm>
            <a:off x="10039052" y="338132"/>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[1/2]</a:t>
            </a:r>
            <a:endParaRPr lang="en-GB" sz="2000" b="1" dirty="0">
              <a:solidFill>
                <a:srgbClr val="4472C4">
                  <a:lumMod val="50000"/>
                </a:srgbClr>
              </a:solidFill>
              <a:cs typeface="Arial"/>
              <a:sym typeface="Arial"/>
            </a:endParaRPr>
          </a:p>
        </p:txBody>
      </p:sp>
      <p:pic>
        <p:nvPicPr>
          <p:cNvPr id="26" name="casa madrigal 1">
            <a:hlinkClick r:id="" action="ppaction://media"/>
            <a:extLst>
              <a:ext uri="{FF2B5EF4-FFF2-40B4-BE49-F238E27FC236}">
                <a16:creationId xmlns:a16="http://schemas.microsoft.com/office/drawing/2014/main" id="{65E179B5-2C81-46A2-89A5-6EB141822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870" y="816376"/>
            <a:ext cx="609600" cy="609600"/>
          </a:xfrm>
          <a:prstGeom prst="rect">
            <a:avLst/>
          </a:prstGeom>
        </p:spPr>
      </p:pic>
    </p:spTree>
    <p:extLst>
      <p:ext uri="{BB962C8B-B14F-4D97-AF65-F5344CB8AC3E}">
        <p14:creationId xmlns:p14="http://schemas.microsoft.com/office/powerpoint/2010/main" val="5642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A28576-EF61-44E8-8F82-DD9911E4A610}"/>
              </a:ext>
            </a:extLst>
          </p:cNvPr>
          <p:cNvSpPr/>
          <p:nvPr/>
        </p:nvSpPr>
        <p:spPr>
          <a:xfrm>
            <a:off x="364377" y="1622426"/>
            <a:ext cx="7984093" cy="415498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12) ________, Dolores, es una chica que puede oír ruidos muy bajos.</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13) ________, Camilo, es un chico que puede cambiar de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forma* para parecer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una persona diferente.</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tío, Bruno, puede 14) ________  el futuro.  </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hermana mayor, Luisa, es muy 15)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________. Puede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levantar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16)_________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cosas sin problema.</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otra hermana mayor, Isabela, tiene el 17) ________  largo y negro. Las plantas crecen mágicamente cuando ella 18) ________  cerca.</a:t>
            </a:r>
          </a:p>
        </p:txBody>
      </p:sp>
      <p:sp>
        <p:nvSpPr>
          <p:cNvPr id="6" name="TextBox 5">
            <a:extLst>
              <a:ext uri="{FF2B5EF4-FFF2-40B4-BE49-F238E27FC236}">
                <a16:creationId xmlns:a16="http://schemas.microsoft.com/office/drawing/2014/main" id="{5C6EB4D8-55D0-428C-AB94-F5F228252E58}"/>
              </a:ext>
            </a:extLst>
          </p:cNvPr>
          <p:cNvSpPr txBox="1"/>
          <p:nvPr/>
        </p:nvSpPr>
        <p:spPr>
          <a:xfrm>
            <a:off x="1728248" y="1639670"/>
            <a:ext cx="1333448"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prima</a:t>
            </a:r>
          </a:p>
        </p:txBody>
      </p:sp>
      <p:sp>
        <p:nvSpPr>
          <p:cNvPr id="7" name="TextBox 6">
            <a:extLst>
              <a:ext uri="{FF2B5EF4-FFF2-40B4-BE49-F238E27FC236}">
                <a16:creationId xmlns:a16="http://schemas.microsoft.com/office/drawing/2014/main" id="{73D31C08-5FA9-4021-87AC-77BA407B61A5}"/>
              </a:ext>
            </a:extLst>
          </p:cNvPr>
          <p:cNvSpPr txBox="1"/>
          <p:nvPr/>
        </p:nvSpPr>
        <p:spPr>
          <a:xfrm>
            <a:off x="1581444" y="2416635"/>
            <a:ext cx="1049276"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primo</a:t>
            </a:r>
          </a:p>
        </p:txBody>
      </p:sp>
      <p:sp>
        <p:nvSpPr>
          <p:cNvPr id="8" name="TextBox 7">
            <a:extLst>
              <a:ext uri="{FF2B5EF4-FFF2-40B4-BE49-F238E27FC236}">
                <a16:creationId xmlns:a16="http://schemas.microsoft.com/office/drawing/2014/main" id="{4F17C995-78F0-4A12-939A-954A8DCA01EE}"/>
              </a:ext>
            </a:extLst>
          </p:cNvPr>
          <p:cNvSpPr txBox="1"/>
          <p:nvPr/>
        </p:nvSpPr>
        <p:spPr>
          <a:xfrm>
            <a:off x="4135166" y="325136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ver</a:t>
            </a:r>
            <a:endParaRPr lang="en-US" sz="2200" b="1" dirty="0">
              <a:solidFill>
                <a:srgbClr val="4472C4">
                  <a:lumMod val="50000"/>
                </a:srgbClr>
              </a:solidFill>
              <a:cs typeface="Arial"/>
              <a:sym typeface="Arial"/>
            </a:endParaRPr>
          </a:p>
        </p:txBody>
      </p:sp>
      <p:sp>
        <p:nvSpPr>
          <p:cNvPr id="9" name="TextBox 8">
            <a:extLst>
              <a:ext uri="{FF2B5EF4-FFF2-40B4-BE49-F238E27FC236}">
                <a16:creationId xmlns:a16="http://schemas.microsoft.com/office/drawing/2014/main" id="{AEC71380-5FE7-4F59-9E45-C60B3EE7F39E}"/>
              </a:ext>
            </a:extLst>
          </p:cNvPr>
          <p:cNvSpPr txBox="1"/>
          <p:nvPr/>
        </p:nvSpPr>
        <p:spPr>
          <a:xfrm>
            <a:off x="5865086" y="3623180"/>
            <a:ext cx="1003525"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fuerte</a:t>
            </a:r>
            <a:endParaRPr lang="en-US" sz="2200" b="1" dirty="0">
              <a:solidFill>
                <a:srgbClr val="4472C4">
                  <a:lumMod val="50000"/>
                </a:srgbClr>
              </a:solidFill>
              <a:cs typeface="Arial"/>
              <a:sym typeface="Arial"/>
            </a:endParaRPr>
          </a:p>
        </p:txBody>
      </p:sp>
      <p:sp>
        <p:nvSpPr>
          <p:cNvPr id="10" name="TextBox 9">
            <a:extLst>
              <a:ext uri="{FF2B5EF4-FFF2-40B4-BE49-F238E27FC236}">
                <a16:creationId xmlns:a16="http://schemas.microsoft.com/office/drawing/2014/main" id="{DE76D7DF-DD20-4783-A618-65AE28AF6DEC}"/>
              </a:ext>
            </a:extLst>
          </p:cNvPr>
          <p:cNvSpPr txBox="1"/>
          <p:nvPr/>
        </p:nvSpPr>
        <p:spPr>
          <a:xfrm>
            <a:off x="2106082" y="4054769"/>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muchas</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F643E47B-30EF-484A-85A5-26938C1CCA68}"/>
              </a:ext>
            </a:extLst>
          </p:cNvPr>
          <p:cNvSpPr txBox="1"/>
          <p:nvPr/>
        </p:nvSpPr>
        <p:spPr>
          <a:xfrm>
            <a:off x="6955779" y="4455513"/>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pelo</a:t>
            </a:r>
            <a:endParaRPr lang="en-US" sz="2200" b="1" dirty="0">
              <a:solidFill>
                <a:srgbClr val="4472C4">
                  <a:lumMod val="50000"/>
                </a:srgbClr>
              </a:solidFill>
              <a:cs typeface="Arial"/>
              <a:sym typeface="Arial"/>
            </a:endParaRPr>
          </a:p>
        </p:txBody>
      </p:sp>
      <p:pic>
        <p:nvPicPr>
          <p:cNvPr id="12" name="Picture 2">
            <a:extLst>
              <a:ext uri="{FF2B5EF4-FFF2-40B4-BE49-F238E27FC236}">
                <a16:creationId xmlns:a16="http://schemas.microsoft.com/office/drawing/2014/main" id="{84D51BE8-E440-40D5-BF8A-8EE51800AC3A}"/>
              </a:ext>
            </a:extLst>
          </p:cNvPr>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592144" y="703057"/>
            <a:ext cx="2380151" cy="13704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F76AFB-75AB-408B-ABE1-56456AB4FDBC}"/>
              </a:ext>
            </a:extLst>
          </p:cNvPr>
          <p:cNvSpPr txBox="1"/>
          <p:nvPr/>
        </p:nvSpPr>
        <p:spPr>
          <a:xfrm>
            <a:off x="1639616" y="524987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está</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E787666F-122B-425D-8994-AD47DCF5F282}"/>
              </a:ext>
            </a:extLst>
          </p:cNvPr>
          <p:cNvSpPr txBox="1"/>
          <p:nvPr/>
        </p:nvSpPr>
        <p:spPr>
          <a:xfrm>
            <a:off x="10039052" y="257450"/>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[2/2]</a:t>
            </a:r>
            <a:endParaRPr lang="en-GB" sz="2000" b="1" dirty="0">
              <a:solidFill>
                <a:srgbClr val="4472C4">
                  <a:lumMod val="50000"/>
                </a:srgbClr>
              </a:solidFill>
              <a:cs typeface="Arial"/>
              <a:sym typeface="Arial"/>
            </a:endParaRPr>
          </a:p>
        </p:txBody>
      </p:sp>
      <p:sp>
        <p:nvSpPr>
          <p:cNvPr id="15" name="Rounded Rectangle 11">
            <a:extLst>
              <a:ext uri="{FF2B5EF4-FFF2-40B4-BE49-F238E27FC236}">
                <a16:creationId xmlns:a16="http://schemas.microsoft.com/office/drawing/2014/main" id="{5C33FEBF-5FAC-4A02-A8DC-DC29CE68C137}"/>
              </a:ext>
            </a:extLst>
          </p:cNvPr>
          <p:cNvSpPr/>
          <p:nvPr/>
        </p:nvSpPr>
        <p:spPr>
          <a:xfrm>
            <a:off x="6726982" y="291666"/>
            <a:ext cx="3218744"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*la forma = way, shape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16" name="Table 15">
            <a:extLst>
              <a:ext uri="{FF2B5EF4-FFF2-40B4-BE49-F238E27FC236}">
                <a16:creationId xmlns:a16="http://schemas.microsoft.com/office/drawing/2014/main" id="{59643CCA-CB0E-4C5D-99CD-58D1B5448B6C}"/>
              </a:ext>
            </a:extLst>
          </p:cNvPr>
          <p:cNvGraphicFramePr>
            <a:graphicFrameLocks noGrp="1"/>
          </p:cNvGraphicFramePr>
          <p:nvPr/>
        </p:nvGraphicFramePr>
        <p:xfrm>
          <a:off x="8937585" y="2092373"/>
          <a:ext cx="2774632" cy="384048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dirty="0" err="1">
                          <a:solidFill>
                            <a:srgbClr val="002060"/>
                          </a:solidFill>
                        </a:rPr>
                        <a:t>puedes</a:t>
                      </a:r>
                      <a:endParaRPr lang="en-GB" sz="22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pic>
        <p:nvPicPr>
          <p:cNvPr id="17" name="Casa Madrigal 2">
            <a:hlinkClick r:id="" action="ppaction://media"/>
            <a:extLst>
              <a:ext uri="{FF2B5EF4-FFF2-40B4-BE49-F238E27FC236}">
                <a16:creationId xmlns:a16="http://schemas.microsoft.com/office/drawing/2014/main" id="{EFB5683B-31A8-49CE-8340-EDB6089CC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2982" y="946303"/>
            <a:ext cx="609600" cy="609600"/>
          </a:xfrm>
          <a:prstGeom prst="rect">
            <a:avLst/>
          </a:prstGeom>
        </p:spPr>
      </p:pic>
    </p:spTree>
    <p:extLst>
      <p:ext uri="{BB962C8B-B14F-4D97-AF65-F5344CB8AC3E}">
        <p14:creationId xmlns:p14="http://schemas.microsoft.com/office/powerpoint/2010/main" val="17469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bldLst>
      <p:bldP spid="6" grpId="0"/>
      <p:bldP spid="7" grpId="0"/>
      <p:bldP spid="8" grpId="0"/>
      <p:bldP spid="9" grpId="0"/>
      <p:bldP spid="10"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4.8|0.8|12.9|1.1|6|0.7"/>
</p:tagLst>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1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16.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1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4.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docProps/app.xml><?xml version="1.0" encoding="utf-8"?>
<Properties xmlns="http://schemas.openxmlformats.org/officeDocument/2006/extended-properties" xmlns:vt="http://schemas.openxmlformats.org/officeDocument/2006/docPropsVTypes">
  <Template>NCELP_Spanish_Powerpoint_Template</Template>
  <TotalTime>1390</TotalTime>
  <Words>17542</Words>
  <Application>Microsoft Office PowerPoint</Application>
  <PresentationFormat>Widescreen</PresentationFormat>
  <Paragraphs>1674</Paragraphs>
  <Slides>60</Slides>
  <Notes>55</Notes>
  <HiddenSlides>0</HiddenSlides>
  <MMClips>4</MMClips>
  <ScaleCrop>false</ScaleCrop>
  <HeadingPairs>
    <vt:vector size="8" baseType="variant">
      <vt:variant>
        <vt:lpstr>Fonts Used</vt:lpstr>
      </vt:variant>
      <vt:variant>
        <vt:i4>6</vt:i4>
      </vt:variant>
      <vt:variant>
        <vt:lpstr>Theme</vt:lpstr>
      </vt:variant>
      <vt:variant>
        <vt:i4>16</vt:i4>
      </vt:variant>
      <vt:variant>
        <vt:lpstr>Embedded OLE Servers</vt:lpstr>
      </vt:variant>
      <vt:variant>
        <vt:i4>1</vt:i4>
      </vt:variant>
      <vt:variant>
        <vt:lpstr>Slide Titles</vt:lpstr>
      </vt:variant>
      <vt:variant>
        <vt:i4>60</vt:i4>
      </vt:variant>
    </vt:vector>
  </HeadingPairs>
  <TitlesOfParts>
    <vt:vector size="83" baseType="lpstr">
      <vt:lpstr>Arial</vt:lpstr>
      <vt:lpstr>Calibri</vt:lpstr>
      <vt:lpstr>Century Gothic</vt:lpstr>
      <vt:lpstr>Tw Cen MT</vt:lpstr>
      <vt:lpstr>Twentieth Century</vt:lpstr>
      <vt:lpstr>Wingdings</vt:lpstr>
      <vt:lpstr>NCELP_German_2022</vt:lpstr>
      <vt:lpstr>1_Office Theme</vt:lpstr>
      <vt:lpstr>1_NCELP_German_2022</vt:lpstr>
      <vt:lpstr>2_NCELP_German_2022</vt:lpstr>
      <vt:lpstr>5_Office Theme</vt:lpstr>
      <vt:lpstr>7_Office Theme</vt:lpstr>
      <vt:lpstr>6_Office Theme</vt:lpstr>
      <vt:lpstr>2_Office Theme</vt:lpstr>
      <vt:lpstr>8_Office Theme</vt:lpstr>
      <vt:lpstr>3_Office Theme</vt:lpstr>
      <vt:lpstr>4_Office Theme</vt:lpstr>
      <vt:lpstr>10_Office Theme</vt:lpstr>
      <vt:lpstr>11_Office Theme</vt:lpstr>
      <vt:lpstr>12_Office Theme</vt:lpstr>
      <vt:lpstr>13_Office Theme</vt:lpstr>
      <vt:lpstr>NCELP Theme</vt:lpstr>
      <vt:lpstr>Bitmap Image</vt:lpstr>
      <vt:lpstr>PowerPoint Presentation</vt:lpstr>
      <vt:lpstr>Implications of the new GCSE</vt:lpstr>
      <vt:lpstr>Vocabulary</vt:lpstr>
      <vt:lpstr>Quick wins [1] Identify words </vt:lpstr>
      <vt:lpstr>KS2 SOW and resources</vt:lpstr>
      <vt:lpstr>Quick wins [2] Spaced revisiting</vt:lpstr>
      <vt:lpstr>Example of use of word list</vt:lpstr>
      <vt:lpstr>Quick wins [3] Variety of practice</vt:lpstr>
      <vt:lpstr>PowerPoint Presentation</vt:lpstr>
      <vt:lpstr>Un viaje a Valencia</vt:lpstr>
      <vt:lpstr>Un viaje a Valencia</vt:lpstr>
      <vt:lpstr>Implications of the new GCSE</vt:lpstr>
      <vt:lpstr>Phonics</vt:lpstr>
      <vt:lpstr>French GCSE phonics</vt:lpstr>
      <vt:lpstr>German GCSE phonics</vt:lpstr>
      <vt:lpstr>Spanish GCSE phonics</vt:lpstr>
      <vt:lpstr>Phonics</vt:lpstr>
      <vt:lpstr>Phonetik - der Bodensee [1/2]</vt:lpstr>
      <vt:lpstr>PowerPoint Presentation</vt:lpstr>
      <vt:lpstr>Aquí tienes un mensaje de Lucía. ¡Faltan letras! Escucha y completa con las letras que no están. </vt:lpstr>
      <vt:lpstr>PowerPoint Presentation</vt:lpstr>
      <vt:lpstr>PowerPoint Presentation</vt:lpstr>
      <vt:lpstr>Phonetik</vt:lpstr>
      <vt:lpstr>PowerPoint Presentation</vt:lpstr>
      <vt:lpstr>PowerPoint Presentation</vt:lpstr>
      <vt:lpstr>Text exploitation: Don Quijote</vt:lpstr>
      <vt:lpstr>Fonética</vt:lpstr>
      <vt:lpstr>Fonética</vt:lpstr>
      <vt:lpstr>Estudiante A</vt:lpstr>
      <vt:lpstr>Estudiante A</vt:lpstr>
      <vt:lpstr>Implications of the new GCSE</vt:lpstr>
      <vt:lpstr>Speaking</vt:lpstr>
      <vt:lpstr>Towards the new GCSE</vt:lpstr>
      <vt:lpstr>Ways forward</vt:lpstr>
      <vt:lpstr>hablar / escuchar</vt:lpstr>
      <vt:lpstr>hablar</vt:lpstr>
      <vt:lpstr>hablar</vt:lpstr>
      <vt:lpstr>Articulate! Un juego</vt:lpstr>
      <vt:lpstr>Articulate! English clues</vt:lpstr>
      <vt:lpstr>L’école au Sénégal</vt:lpstr>
      <vt:lpstr>Implications of the new GCSE</vt:lpstr>
      <vt:lpstr>Reading</vt:lpstr>
      <vt:lpstr>Developing depth</vt:lpstr>
      <vt:lpstr>PowerPoint Presentation</vt:lpstr>
      <vt:lpstr>PowerPoint Presentation</vt:lpstr>
      <vt:lpstr>Longer text comprehension</vt:lpstr>
      <vt:lpstr>Wer …?</vt:lpstr>
      <vt:lpstr>Developing inferencing</vt:lpstr>
      <vt:lpstr>Examples of inference</vt:lpstr>
      <vt:lpstr>PowerPoint Presentation</vt:lpstr>
      <vt:lpstr>PowerPoint Presentation</vt:lpstr>
      <vt:lpstr>Quel est l’adverbe ?</vt:lpstr>
      <vt:lpstr>¿Cuál es tu opinión sobre la historia?</vt:lpstr>
      <vt:lpstr>Implications of the new GCSE</vt:lpstr>
      <vt:lpstr>CPD offer</vt:lpstr>
      <vt:lpstr>Evaluation</vt:lpstr>
      <vt:lpstr>Estar: I am &amp; he/she is</vt:lpstr>
      <vt:lpstr>PowerPoint Presentation</vt:lpstr>
      <vt:lpstr>Ich oder du?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66</cp:revision>
  <dcterms:created xsi:type="dcterms:W3CDTF">2022-10-11T14:17:37Z</dcterms:created>
  <dcterms:modified xsi:type="dcterms:W3CDTF">2022-11-12T12:54:18Z</dcterms:modified>
</cp:coreProperties>
</file>