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2"/>
  </p:notesMasterIdLst>
  <p:sldIdLst>
    <p:sldId id="268" r:id="rId2"/>
    <p:sldId id="534" r:id="rId3"/>
    <p:sldId id="586" r:id="rId4"/>
    <p:sldId id="587" r:id="rId5"/>
    <p:sldId id="588" r:id="rId6"/>
    <p:sldId id="589" r:id="rId7"/>
    <p:sldId id="590" r:id="rId8"/>
    <p:sldId id="591" r:id="rId9"/>
    <p:sldId id="592" r:id="rId10"/>
    <p:sldId id="593" r:id="rId11"/>
    <p:sldId id="594" r:id="rId12"/>
    <p:sldId id="595" r:id="rId13"/>
    <p:sldId id="596" r:id="rId14"/>
    <p:sldId id="597" r:id="rId15"/>
    <p:sldId id="536" r:id="rId16"/>
    <p:sldId id="606" r:id="rId17"/>
    <p:sldId id="556" r:id="rId18"/>
    <p:sldId id="558" r:id="rId19"/>
    <p:sldId id="401" r:id="rId20"/>
    <p:sldId id="36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93" autoAdjust="0"/>
    <p:restoredTop sz="86401" autoAdjust="0"/>
  </p:normalViewPr>
  <p:slideViewPr>
    <p:cSldViewPr snapToGrid="0">
      <p:cViewPr>
        <p:scale>
          <a:sx n="82" d="100"/>
          <a:sy n="82" d="100"/>
        </p:scale>
        <p:origin x="-640" y="74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30/03/2020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491548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br>
              <a:rPr lang="en-GB" dirty="0"/>
            </a:br>
            <a:r>
              <a:rPr lang="en-GB" dirty="0"/>
              <a:t>This time, the English appears, with the gapped German translation.</a:t>
            </a:r>
            <a:br>
              <a:rPr lang="en-GB" dirty="0"/>
            </a:br>
            <a:r>
              <a:rPr lang="en-GB" dirty="0"/>
              <a:t>Teachers</a:t>
            </a:r>
            <a:r>
              <a:rPr lang="en-GB" baseline="0" dirty="0"/>
              <a:t> can elicit the 3</a:t>
            </a:r>
            <a:r>
              <a:rPr lang="en-GB" baseline="30000" dirty="0"/>
              <a:t>rd</a:t>
            </a:r>
            <a:r>
              <a:rPr lang="en-GB" baseline="0" dirty="0"/>
              <a:t> person form in the full sentence from students, chorally, before providing the audio on the next click.</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936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halten</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on its own, say it, students repeat it, and remind them of the phonics.</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If using gestures, a possible gesture would be to mime coming to a stop from a walking motion.</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[h</a:t>
            </a:r>
            <a:r>
              <a:rPr lang="en-GB" sz="1200" b="1" dirty="0" err="1">
                <a:solidFill>
                  <a:srgbClr val="5B9BD5">
                    <a:lumMod val="50000"/>
                  </a:srgbClr>
                </a:solidFill>
                <a:latin typeface="Century Gothic" panose="020B0502020202020204" pitchFamily="34" charset="0"/>
              </a:rPr>
              <a:t>ält</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say it, students repeat it. Draw attention to the vowel change, plus the shortened form in the case of this verb (i.e. not ‘</a:t>
            </a:r>
            <a:r>
              <a:rPr lang="en-GB" sz="1200" b="0" dirty="0" err="1">
                <a:solidFill>
                  <a:srgbClr val="5B9BD5">
                    <a:lumMod val="50000"/>
                  </a:srgbClr>
                </a:solidFill>
                <a:latin typeface="Century Gothic" panose="020B0502020202020204" pitchFamily="34" charset="0"/>
              </a:rPr>
              <a:t>hält</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et’)</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Emphasise the two meanings for the short form.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 </a:t>
            </a:r>
            <a:r>
              <a:rPr lang="en-GB" sz="1200" kern="1200" dirty="0">
                <a:solidFill>
                  <a:schemeClr val="tx1"/>
                </a:solidFill>
                <a:effectLst/>
                <a:latin typeface="+mn-lt"/>
                <a:ea typeface="+mn-ea"/>
                <a:cs typeface="+mn-cs"/>
              </a:rPr>
              <a:t>Students have had explicit teaching that the present tense in German communicates two different present tense meanings in English. This reinforces that learning. </a:t>
            </a:r>
            <a:r>
              <a:rPr lang="en-GB" sz="1200" b="1" kern="1200" dirty="0">
                <a:solidFill>
                  <a:schemeClr val="tx1"/>
                </a:solidFill>
                <a:effectLst/>
                <a:latin typeface="+mn-lt"/>
                <a:ea typeface="+mn-ea"/>
                <a:cs typeface="+mn-cs"/>
              </a:rPr>
              <a:t>Emphasise the two meanings for the short form, reminding students that German only has one form and does not have a direct equivalent of the grammar for ‘is + </a:t>
            </a:r>
            <a:r>
              <a:rPr lang="en-GB" sz="1200" b="1" kern="1200" dirty="0" err="1">
                <a:solidFill>
                  <a:schemeClr val="tx1"/>
                </a:solidFill>
                <a:effectLst/>
                <a:latin typeface="+mn-lt"/>
                <a:ea typeface="+mn-ea"/>
                <a:cs typeface="+mn-cs"/>
              </a:rPr>
              <a:t>ing</a:t>
            </a:r>
            <a:r>
              <a:rPr lang="en-GB" sz="1200" b="1" kern="1200" dirty="0">
                <a:solidFill>
                  <a:schemeClr val="tx1"/>
                </a:solidFill>
                <a:effectLst/>
                <a:latin typeface="+mn-lt"/>
                <a:ea typeface="+mn-ea"/>
                <a:cs typeface="+mn-cs"/>
              </a:rPr>
              <a:t>’, the continuous form (as covered in previous weeks). </a:t>
            </a:r>
            <a:endParaRPr lang="en-GB" b="1" i="0"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293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r>
              <a:rPr lang="en-GB" baseline="0" dirty="0"/>
              <a:t> eliciting the English meanings again, chorally.</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800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Elicit the English before providing the translation.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201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br>
              <a:rPr lang="en-GB" dirty="0"/>
            </a:br>
            <a:r>
              <a:rPr lang="en-GB" dirty="0"/>
              <a:t>This time, the English appears, with the gapped German translation.</a:t>
            </a:r>
            <a:br>
              <a:rPr lang="en-GB" dirty="0"/>
            </a:br>
            <a:r>
              <a:rPr lang="en-GB" dirty="0"/>
              <a:t>Teachers</a:t>
            </a:r>
            <a:r>
              <a:rPr lang="en-GB" baseline="0" dirty="0"/>
              <a:t> can elicit the 3</a:t>
            </a:r>
            <a:r>
              <a:rPr lang="en-GB" baseline="30000" dirty="0"/>
              <a:t>rd</a:t>
            </a:r>
            <a:r>
              <a:rPr lang="en-GB" baseline="0" dirty="0"/>
              <a:t> person form in the full sentence from students, chorally, before providing the audio on the next click.</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098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gapped reading exercise challenges students to insert the correct form</a:t>
            </a:r>
            <a:r>
              <a:rPr lang="en-GB" baseline="0" dirty="0"/>
              <a:t> of the verb into each gap. </a:t>
            </a:r>
            <a:br>
              <a:rPr lang="en-GB" baseline="0" dirty="0"/>
            </a:br>
            <a:r>
              <a:rPr lang="en-GB" baseline="0" dirty="0"/>
              <a:t>It is not an input processing task, as students have, in previous lessons, had practice in differentiating between 1</a:t>
            </a:r>
            <a:r>
              <a:rPr lang="en-GB" baseline="30000" dirty="0"/>
              <a:t>st</a:t>
            </a:r>
            <a:r>
              <a:rPr lang="en-GB" baseline="0" dirty="0"/>
              <a:t> and 3</a:t>
            </a:r>
            <a:r>
              <a:rPr lang="en-GB" baseline="30000" dirty="0"/>
              <a:t>rd</a:t>
            </a:r>
            <a:r>
              <a:rPr lang="en-GB" baseline="0" dirty="0"/>
              <a:t> singular person strong forms, and 1</a:t>
            </a:r>
            <a:r>
              <a:rPr lang="en-GB" baseline="30000" dirty="0"/>
              <a:t>st</a:t>
            </a:r>
            <a:r>
              <a:rPr lang="en-GB" baseline="0" dirty="0"/>
              <a:t> and 2</a:t>
            </a:r>
            <a:r>
              <a:rPr lang="en-GB" baseline="30000" dirty="0"/>
              <a:t>nd</a:t>
            </a:r>
            <a:r>
              <a:rPr lang="en-GB" baseline="0" dirty="0"/>
              <a:t> person singular strong forms. Here, students need to understand the language in the whole sentence, recognise which verb they need, and recall from memory the 3</a:t>
            </a:r>
            <a:r>
              <a:rPr lang="en-GB" baseline="30000" dirty="0"/>
              <a:t>rd</a:t>
            </a:r>
            <a:r>
              <a:rPr lang="en-GB" baseline="0" dirty="0"/>
              <a:t> person singular forms.</a:t>
            </a:r>
            <a:br>
              <a:rPr lang="en-GB" baseline="0" dirty="0"/>
            </a:br>
            <a:br>
              <a:rPr lang="en-GB" baseline="0" dirty="0"/>
            </a:br>
            <a:r>
              <a:rPr lang="en-GB" b="1" baseline="0" dirty="0"/>
              <a:t>Note: </a:t>
            </a:r>
            <a:r>
              <a:rPr lang="en-GB" baseline="0" dirty="0"/>
              <a:t>verb prompts are given, in a jumbled order, in the infinitive form.</a:t>
            </a:r>
            <a:br>
              <a:rPr lang="en-GB" baseline="0" dirty="0"/>
            </a:br>
            <a:br>
              <a:rPr lang="en-GB" baseline="0" dirty="0"/>
            </a:br>
            <a:r>
              <a:rPr lang="en-GB" b="1" i="1" baseline="0" dirty="0"/>
              <a:t>Optional: </a:t>
            </a:r>
            <a:r>
              <a:rPr lang="en-GB" baseline="0" dirty="0"/>
              <a:t>They can hear the text with the gaps bleeped out on this slide; the following slide displays the answers with the complete audio sentences.</a:t>
            </a:r>
            <a:br>
              <a:rPr lang="en-GB" baseline="0" dirty="0"/>
            </a:br>
            <a:endParaRPr lang="en-GB" dirty="0"/>
          </a:p>
          <a:p>
            <a:r>
              <a:rPr lang="en-GB" b="1" dirty="0"/>
              <a:t>Transcript</a:t>
            </a:r>
          </a:p>
          <a:p>
            <a:endParaRPr lang="en-GB" dirty="0"/>
          </a:p>
          <a:p>
            <a:r>
              <a:rPr lang="en-GB" dirty="0"/>
              <a:t>Sie [</a:t>
            </a:r>
            <a:r>
              <a:rPr lang="en-GB" b="1" dirty="0" err="1"/>
              <a:t>fährt</a:t>
            </a:r>
            <a:r>
              <a:rPr lang="en-GB" b="1" dirty="0"/>
              <a:t>]</a:t>
            </a:r>
            <a:r>
              <a:rPr lang="en-GB" dirty="0"/>
              <a:t> in die </a:t>
            </a:r>
            <a:r>
              <a:rPr lang="en-GB" dirty="0" err="1"/>
              <a:t>Schule</a:t>
            </a:r>
            <a:r>
              <a:rPr lang="en-GB" dirty="0"/>
              <a:t>.</a:t>
            </a:r>
          </a:p>
          <a:p>
            <a:r>
              <a:rPr lang="en-GB" dirty="0"/>
              <a:t>Sie [</a:t>
            </a:r>
            <a:r>
              <a:rPr lang="en-GB" b="1" dirty="0"/>
              <a:t>hat]</a:t>
            </a:r>
            <a:r>
              <a:rPr lang="en-GB" dirty="0"/>
              <a:t> </a:t>
            </a:r>
            <a:r>
              <a:rPr lang="en-GB" dirty="0" err="1"/>
              <a:t>Matheunterricht</a:t>
            </a:r>
            <a:r>
              <a:rPr lang="en-GB" dirty="0"/>
              <a:t> </a:t>
            </a:r>
            <a:r>
              <a:rPr lang="en-GB" dirty="0" err="1"/>
              <a:t>aber</a:t>
            </a:r>
            <a:r>
              <a:rPr lang="en-GB" dirty="0"/>
              <a:t> </a:t>
            </a:r>
            <a:r>
              <a:rPr lang="en-GB" dirty="0" err="1"/>
              <a:t>sie</a:t>
            </a:r>
            <a:r>
              <a:rPr lang="en-GB" dirty="0"/>
              <a:t> [</a:t>
            </a:r>
            <a:r>
              <a:rPr lang="en-GB" b="1" dirty="0" err="1"/>
              <a:t>vergisst</a:t>
            </a:r>
            <a:r>
              <a:rPr lang="en-GB" b="1" dirty="0"/>
              <a:t>]</a:t>
            </a:r>
            <a:r>
              <a:rPr lang="en-GB" dirty="0"/>
              <a:t> die </a:t>
            </a:r>
            <a:r>
              <a:rPr lang="en-GB" dirty="0" err="1"/>
              <a:t>Hausaufgaben</a:t>
            </a:r>
            <a:r>
              <a:rPr lang="en-GB" dirty="0"/>
              <a:t>!</a:t>
            </a:r>
          </a:p>
          <a:p>
            <a:r>
              <a:rPr lang="en-GB" dirty="0"/>
              <a:t>Sie</a:t>
            </a:r>
            <a:r>
              <a:rPr lang="en-GB" b="1" dirty="0"/>
              <a:t> [</a:t>
            </a:r>
            <a:r>
              <a:rPr lang="en-GB" b="1" dirty="0" err="1"/>
              <a:t>läuft</a:t>
            </a:r>
            <a:r>
              <a:rPr lang="en-GB" b="1" dirty="0"/>
              <a:t>] </a:t>
            </a:r>
            <a:r>
              <a:rPr lang="en-GB" dirty="0" err="1"/>
              <a:t>nach</a:t>
            </a:r>
            <a:r>
              <a:rPr lang="en-GB" dirty="0"/>
              <a:t> </a:t>
            </a:r>
            <a:r>
              <a:rPr lang="en-GB" dirty="0" err="1"/>
              <a:t>Hause</a:t>
            </a:r>
            <a:r>
              <a:rPr lang="en-GB" dirty="0"/>
              <a:t> und [</a:t>
            </a:r>
            <a:r>
              <a:rPr lang="en-GB" b="1" dirty="0" err="1"/>
              <a:t>macht</a:t>
            </a:r>
            <a:r>
              <a:rPr lang="en-GB" b="1" dirty="0"/>
              <a:t>]</a:t>
            </a:r>
            <a:r>
              <a:rPr lang="en-GB" dirty="0"/>
              <a:t> die </a:t>
            </a:r>
            <a:r>
              <a:rPr lang="en-GB" dirty="0" err="1"/>
              <a:t>Hausaufgaben</a:t>
            </a:r>
            <a:r>
              <a:rPr lang="en-GB" dirty="0"/>
              <a:t>!</a:t>
            </a:r>
          </a:p>
          <a:p>
            <a:r>
              <a:rPr lang="en-GB" dirty="0"/>
              <a:t>Sie [</a:t>
            </a:r>
            <a:r>
              <a:rPr lang="en-GB" b="1" dirty="0" err="1"/>
              <a:t>geht</a:t>
            </a:r>
            <a:r>
              <a:rPr lang="en-GB" b="1" dirty="0"/>
              <a:t>]</a:t>
            </a:r>
            <a:r>
              <a:rPr lang="en-GB" dirty="0"/>
              <a:t> </a:t>
            </a:r>
            <a:r>
              <a:rPr lang="en-GB" dirty="0" err="1"/>
              <a:t>sp</a:t>
            </a:r>
            <a:r>
              <a:rPr lang="de-DE" dirty="0"/>
              <a:t>ät</a:t>
            </a:r>
            <a:r>
              <a:rPr lang="en-GB" dirty="0"/>
              <a:t> ins </a:t>
            </a:r>
            <a:r>
              <a:rPr lang="en-GB" dirty="0" err="1"/>
              <a:t>Bett</a:t>
            </a:r>
            <a:r>
              <a:rPr lang="en-GB" dirty="0"/>
              <a:t> und [</a:t>
            </a:r>
            <a:r>
              <a:rPr lang="en-GB" b="1" dirty="0" err="1"/>
              <a:t>schläft</a:t>
            </a:r>
            <a:r>
              <a:rPr lang="en-GB" b="1" dirty="0"/>
              <a:t>]</a:t>
            </a:r>
            <a:r>
              <a:rPr lang="en-GB" dirty="0"/>
              <a:t>.</a:t>
            </a:r>
          </a:p>
          <a:p>
            <a:r>
              <a:rPr lang="en-GB" dirty="0" err="1"/>
              <a:t>Mias</a:t>
            </a:r>
            <a:r>
              <a:rPr lang="en-GB" dirty="0"/>
              <a:t> Hund [</a:t>
            </a:r>
            <a:r>
              <a:rPr lang="en-GB" b="1" dirty="0" err="1"/>
              <a:t>isst</a:t>
            </a:r>
            <a:r>
              <a:rPr lang="en-GB" b="1" dirty="0"/>
              <a:t>]</a:t>
            </a:r>
            <a:r>
              <a:rPr lang="en-GB" dirty="0"/>
              <a:t> die </a:t>
            </a:r>
            <a:r>
              <a:rPr lang="en-GB" dirty="0" err="1"/>
              <a:t>Hausaufgaben</a:t>
            </a:r>
            <a:r>
              <a:rPr lang="en-GB" dirty="0"/>
              <a:t>.</a:t>
            </a:r>
            <a:endParaRPr lang="en-US"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2482713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br>
              <a:rPr lang="en-GB" dirty="0"/>
            </a:br>
            <a:r>
              <a:rPr lang="en-GB" dirty="0"/>
              <a:t>This slide has the written answers and audio recordings of the complete sentences.</a:t>
            </a:r>
            <a:br>
              <a:rPr lang="en-GB" dirty="0"/>
            </a:br>
            <a:br>
              <a:rPr lang="en-GB" dirty="0"/>
            </a:br>
            <a:r>
              <a:rPr lang="en-GB" dirty="0"/>
              <a:t>Students can be asked to state the full sentence before hearing the audio, for increased challenge.</a:t>
            </a:r>
            <a:br>
              <a:rPr lang="en-GB" baseline="0" dirty="0"/>
            </a:br>
            <a:br>
              <a:rPr lang="en-GB" baseline="0" dirty="0"/>
            </a:br>
            <a:r>
              <a:rPr lang="en-GB" b="1" dirty="0"/>
              <a:t>Transcript</a:t>
            </a:r>
          </a:p>
          <a:p>
            <a:r>
              <a:rPr lang="en-GB" b="0" dirty="0"/>
              <a:t>Sie </a:t>
            </a:r>
            <a:r>
              <a:rPr lang="en-GB" b="0" dirty="0" err="1"/>
              <a:t>fährt</a:t>
            </a:r>
            <a:r>
              <a:rPr lang="en-GB" b="0" dirty="0"/>
              <a:t> in die </a:t>
            </a:r>
            <a:r>
              <a:rPr lang="en-GB" b="0" dirty="0" err="1"/>
              <a:t>Schule</a:t>
            </a:r>
            <a:r>
              <a:rPr lang="en-GB" b="0" dirty="0"/>
              <a:t>.</a:t>
            </a:r>
          </a:p>
          <a:p>
            <a:r>
              <a:rPr lang="en-GB" b="0" dirty="0"/>
              <a:t>Sie hat </a:t>
            </a:r>
            <a:r>
              <a:rPr lang="en-GB" b="0" dirty="0" err="1"/>
              <a:t>Matheunterricht</a:t>
            </a:r>
            <a:r>
              <a:rPr lang="en-GB" b="0" dirty="0"/>
              <a:t> </a:t>
            </a:r>
            <a:r>
              <a:rPr lang="en-GB" b="0" dirty="0" err="1"/>
              <a:t>aber</a:t>
            </a:r>
            <a:r>
              <a:rPr lang="en-GB" b="0" dirty="0"/>
              <a:t> </a:t>
            </a:r>
            <a:r>
              <a:rPr lang="en-GB" b="0" dirty="0" err="1"/>
              <a:t>sie</a:t>
            </a:r>
            <a:r>
              <a:rPr lang="en-GB" b="0" dirty="0"/>
              <a:t> </a:t>
            </a:r>
            <a:r>
              <a:rPr lang="en-GB" b="0" dirty="0" err="1"/>
              <a:t>vergisst</a:t>
            </a:r>
            <a:r>
              <a:rPr lang="en-GB" b="0" baseline="0" dirty="0"/>
              <a:t> </a:t>
            </a:r>
            <a:r>
              <a:rPr lang="en-GB" b="0" dirty="0"/>
              <a:t>die </a:t>
            </a:r>
            <a:r>
              <a:rPr lang="en-GB" b="0" dirty="0" err="1"/>
              <a:t>Hausaufgaben</a:t>
            </a:r>
            <a:r>
              <a:rPr lang="en-GB" b="0" dirty="0"/>
              <a:t>!</a:t>
            </a:r>
          </a:p>
          <a:p>
            <a:r>
              <a:rPr lang="en-GB" b="0" dirty="0"/>
              <a:t>Sie </a:t>
            </a:r>
            <a:r>
              <a:rPr lang="en-GB" b="0" dirty="0" err="1"/>
              <a:t>läuft</a:t>
            </a:r>
            <a:r>
              <a:rPr lang="en-GB" b="0" dirty="0"/>
              <a:t> </a:t>
            </a:r>
            <a:r>
              <a:rPr lang="en-GB" b="0" dirty="0" err="1"/>
              <a:t>nach</a:t>
            </a:r>
            <a:r>
              <a:rPr lang="en-GB" b="0" dirty="0"/>
              <a:t> </a:t>
            </a:r>
            <a:r>
              <a:rPr lang="en-GB" b="0" dirty="0" err="1"/>
              <a:t>Hause</a:t>
            </a:r>
            <a:r>
              <a:rPr lang="en-GB" b="0" dirty="0"/>
              <a:t> und </a:t>
            </a:r>
            <a:r>
              <a:rPr lang="en-GB" b="0" dirty="0" err="1"/>
              <a:t>macht</a:t>
            </a:r>
            <a:r>
              <a:rPr lang="en-GB" b="0" dirty="0"/>
              <a:t> die </a:t>
            </a:r>
            <a:r>
              <a:rPr lang="en-GB" b="0" dirty="0" err="1"/>
              <a:t>Hausaufgaben</a:t>
            </a:r>
            <a:r>
              <a:rPr lang="en-GB" b="0" dirty="0"/>
              <a:t>!</a:t>
            </a:r>
          </a:p>
          <a:p>
            <a:r>
              <a:rPr lang="en-GB" b="0" dirty="0"/>
              <a:t>Sie </a:t>
            </a:r>
            <a:r>
              <a:rPr lang="en-GB" b="0" dirty="0" err="1"/>
              <a:t>geht</a:t>
            </a:r>
            <a:r>
              <a:rPr lang="en-GB" b="0" dirty="0"/>
              <a:t> </a:t>
            </a:r>
            <a:r>
              <a:rPr lang="en-GB" b="0" dirty="0" err="1"/>
              <a:t>sp</a:t>
            </a:r>
            <a:r>
              <a:rPr lang="de-DE" b="0" dirty="0"/>
              <a:t>ät</a:t>
            </a:r>
            <a:r>
              <a:rPr lang="en-GB" b="0" dirty="0"/>
              <a:t> ins </a:t>
            </a:r>
            <a:r>
              <a:rPr lang="en-GB" b="0" dirty="0" err="1"/>
              <a:t>Bett</a:t>
            </a:r>
            <a:r>
              <a:rPr lang="en-GB" b="0" dirty="0"/>
              <a:t> und </a:t>
            </a:r>
            <a:r>
              <a:rPr lang="en-GB" b="0" dirty="0" err="1"/>
              <a:t>schläft</a:t>
            </a:r>
            <a:r>
              <a:rPr lang="en-GB" b="0" dirty="0"/>
              <a:t>.</a:t>
            </a:r>
          </a:p>
          <a:p>
            <a:r>
              <a:rPr lang="en-GB" b="0" dirty="0" err="1"/>
              <a:t>Mias</a:t>
            </a:r>
            <a:r>
              <a:rPr lang="en-GB" b="0" dirty="0"/>
              <a:t> Hund </a:t>
            </a:r>
            <a:r>
              <a:rPr lang="en-GB" b="0" dirty="0" err="1"/>
              <a:t>isst</a:t>
            </a:r>
            <a:r>
              <a:rPr lang="en-GB" b="0" dirty="0"/>
              <a:t> die </a:t>
            </a:r>
            <a:r>
              <a:rPr lang="en-GB" b="0" dirty="0" err="1"/>
              <a:t>Hausaufgaben</a:t>
            </a:r>
            <a:r>
              <a:rPr lang="en-GB" b="0" dirty="0"/>
              <a:t>.</a:t>
            </a:r>
            <a:endParaRPr lang="en-US" b="0"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3614960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aseline="0" dirty="0" err="1"/>
              <a:t>Pairwork</a:t>
            </a:r>
            <a:r>
              <a:rPr lang="en-GB" baseline="0" dirty="0"/>
              <a:t>: One student asks a question and the other responds with the correct pronoun and a combination that makes sense!</a:t>
            </a:r>
            <a:br>
              <a:rPr lang="en-GB" baseline="0" dirty="0"/>
            </a:br>
            <a:br>
              <a:rPr lang="en-GB" baseline="0" dirty="0"/>
            </a:br>
            <a:r>
              <a:rPr lang="en-GB" baseline="0" dirty="0" err="1"/>
              <a:t>Beispiel</a:t>
            </a:r>
            <a:r>
              <a:rPr lang="en-GB" baseline="0" dirty="0"/>
              <a:t>:</a:t>
            </a:r>
            <a:br>
              <a:rPr lang="en-GB" baseline="0" dirty="0"/>
            </a:br>
            <a:r>
              <a:rPr lang="en-GB" baseline="0" dirty="0"/>
              <a:t>Student A: Was </a:t>
            </a:r>
            <a:r>
              <a:rPr lang="en-GB" baseline="0" dirty="0" err="1"/>
              <a:t>macht</a:t>
            </a:r>
            <a:r>
              <a:rPr lang="en-GB" baseline="0" dirty="0"/>
              <a:t> Mia?</a:t>
            </a:r>
            <a:br>
              <a:rPr lang="en-GB" baseline="0" dirty="0"/>
            </a:br>
            <a:r>
              <a:rPr lang="en-GB" baseline="0" dirty="0"/>
              <a:t>Student B: Sie </a:t>
            </a:r>
            <a:r>
              <a:rPr lang="en-GB" baseline="0" dirty="0" err="1"/>
              <a:t>lässt</a:t>
            </a:r>
            <a:r>
              <a:rPr lang="en-GB" baseline="0" dirty="0"/>
              <a:t> das Handy </a:t>
            </a:r>
            <a:r>
              <a:rPr lang="en-GB" baseline="0" dirty="0" err="1"/>
              <a:t>im</a:t>
            </a:r>
            <a:r>
              <a:rPr lang="en-GB" baseline="0" dirty="0"/>
              <a:t> Garten!  Was </a:t>
            </a:r>
            <a:r>
              <a:rPr lang="en-GB" baseline="0" dirty="0" err="1"/>
              <a:t>macht</a:t>
            </a:r>
            <a:r>
              <a:rPr lang="en-GB" baseline="0" dirty="0"/>
              <a:t> Wolfgang?</a:t>
            </a:r>
            <a:br>
              <a:rPr lang="en-GB" baseline="0" dirty="0"/>
            </a:br>
            <a:r>
              <a:rPr lang="en-GB" baseline="0" dirty="0"/>
              <a:t>Student A: </a:t>
            </a:r>
            <a:r>
              <a:rPr lang="en-GB" baseline="0" dirty="0" err="1"/>
              <a:t>Er</a:t>
            </a:r>
            <a:r>
              <a:rPr lang="en-GB" baseline="0" dirty="0"/>
              <a:t> </a:t>
            </a:r>
            <a:r>
              <a:rPr lang="en-GB" baseline="0" dirty="0" err="1"/>
              <a:t>hilft</a:t>
            </a:r>
            <a:r>
              <a:rPr lang="en-GB" baseline="0" dirty="0"/>
              <a:t> </a:t>
            </a:r>
            <a:r>
              <a:rPr lang="en-GB" baseline="0" dirty="0" err="1"/>
              <a:t>zu</a:t>
            </a:r>
            <a:r>
              <a:rPr lang="en-GB" baseline="0" dirty="0"/>
              <a:t> </a:t>
            </a:r>
            <a:r>
              <a:rPr lang="en-GB" baseline="0" dirty="0" err="1"/>
              <a:t>Hause</a:t>
            </a:r>
            <a:r>
              <a:rPr lang="en-GB" baseline="0" dirty="0"/>
              <a:t>.</a:t>
            </a:r>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1504573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The</a:t>
            </a:r>
            <a:r>
              <a:rPr lang="en-GB" baseline="0"/>
              <a:t> third person plural form of the verb is now introduced, for both weak and strong verbs..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177473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aseline="0" dirty="0"/>
              <a:t>Students are now challenged to listen and use the form of the verb to determine whether the subject of the German sentence (</a:t>
            </a:r>
            <a:r>
              <a:rPr lang="en-GB" i="1" baseline="0" dirty="0" err="1"/>
              <a:t>sie</a:t>
            </a:r>
            <a:r>
              <a:rPr lang="en-GB" i="0" baseline="0" dirty="0"/>
              <a:t>) refers to Mia alone (‘she’) or Mia and Wolfgang together (‘they’). They tick the appropriate column. The answers are animated and appear upon successive mouse clicks. The sentences also appear in written form – students could translate these into English.</a:t>
            </a:r>
          </a:p>
          <a:p>
            <a:endParaRPr lang="en-GB" sz="1200" b="1" i="0" u="none" strike="noStrike" kern="1200" dirty="0">
              <a:solidFill>
                <a:srgbClr val="115076"/>
              </a:solidFill>
              <a:effectLst/>
              <a:latin typeface="Century Gothic" panose="020B0502020202020204" pitchFamily="34" charset="0"/>
            </a:endParaRPr>
          </a:p>
          <a:p>
            <a:r>
              <a:rPr lang="en-GB" sz="1200" b="1" i="0" u="none" strike="noStrike" kern="1200" dirty="0">
                <a:solidFill>
                  <a:srgbClr val="115076"/>
                </a:solidFill>
                <a:effectLst/>
                <a:latin typeface="Century Gothic" panose="020B0502020202020204" pitchFamily="34" charset="0"/>
              </a:rPr>
              <a:t>Transcript</a:t>
            </a:r>
          </a:p>
          <a:p>
            <a:endParaRPr lang="en-GB" sz="1200" b="1" i="0" u="none" strike="noStrike" kern="1200" dirty="0">
              <a:solidFill>
                <a:srgbClr val="115076"/>
              </a:solidFill>
              <a:effectLst/>
              <a:latin typeface="Century Gothic" panose="020B0502020202020204" pitchFamily="34" charset="0"/>
            </a:endParaRPr>
          </a:p>
          <a:p>
            <a:pPr marL="0" algn="l" rtl="0" eaLnBrk="1" fontAlgn="ctr" latinLnBrk="0" hangingPunct="1">
              <a:spcBef>
                <a:spcPts val="0"/>
              </a:spcBef>
              <a:spcAft>
                <a:spcPts val="0"/>
              </a:spcAft>
            </a:pPr>
            <a:r>
              <a:rPr lang="en-GB" sz="1200" b="0" i="0" u="none" strike="noStrike" kern="1200" dirty="0">
                <a:solidFill>
                  <a:srgbClr val="115076"/>
                </a:solidFill>
                <a:effectLst/>
                <a:latin typeface="Century Gothic" panose="020B0502020202020204" pitchFamily="34" charset="0"/>
              </a:rPr>
              <a:t>1. Sie </a:t>
            </a:r>
            <a:r>
              <a:rPr lang="en-GB" sz="1200" b="0" i="0" u="none" strike="noStrike" kern="1200" dirty="0" err="1">
                <a:solidFill>
                  <a:srgbClr val="115076"/>
                </a:solidFill>
                <a:effectLst/>
                <a:latin typeface="Century Gothic" panose="020B0502020202020204" pitchFamily="34" charset="0"/>
              </a:rPr>
              <a:t>bleiben</a:t>
            </a:r>
            <a:r>
              <a:rPr lang="en-GB" sz="1200" b="0" i="0" u="none" strike="noStrike" kern="1200" baseline="0" dirty="0">
                <a:solidFill>
                  <a:srgbClr val="115076"/>
                </a:solidFill>
                <a:effectLst/>
                <a:latin typeface="Century Gothic" panose="020B0502020202020204" pitchFamily="34" charset="0"/>
              </a:rPr>
              <a:t> </a:t>
            </a:r>
            <a:r>
              <a:rPr lang="en-GB" sz="1200" b="0" i="0" u="none" strike="noStrike" kern="1200" baseline="0" dirty="0" err="1">
                <a:solidFill>
                  <a:srgbClr val="115076"/>
                </a:solidFill>
                <a:effectLst/>
                <a:latin typeface="Century Gothic" panose="020B0502020202020204" pitchFamily="34" charset="0"/>
              </a:rPr>
              <a:t>nicht</a:t>
            </a:r>
            <a:r>
              <a:rPr lang="en-GB" sz="1200" b="0" i="0" u="none" strike="noStrike" kern="1200" baseline="0" dirty="0">
                <a:solidFill>
                  <a:srgbClr val="115076"/>
                </a:solidFill>
                <a:effectLst/>
                <a:latin typeface="Century Gothic" panose="020B0502020202020204" pitchFamily="34" charset="0"/>
              </a:rPr>
              <a:t> </a:t>
            </a:r>
            <a:r>
              <a:rPr lang="en-GB" sz="1200" b="0" i="0" u="none" strike="noStrike" kern="1200" baseline="0" dirty="0" err="1">
                <a:solidFill>
                  <a:srgbClr val="115076"/>
                </a:solidFill>
                <a:effectLst/>
                <a:latin typeface="Century Gothic" panose="020B0502020202020204" pitchFamily="34" charset="0"/>
              </a:rPr>
              <a:t>zu</a:t>
            </a:r>
            <a:r>
              <a:rPr lang="en-GB" sz="1200" b="0" i="0" u="none" strike="noStrike" kern="1200" baseline="0" dirty="0">
                <a:solidFill>
                  <a:srgbClr val="115076"/>
                </a:solidFill>
                <a:effectLst/>
                <a:latin typeface="Century Gothic" panose="020B0502020202020204" pitchFamily="34" charset="0"/>
              </a:rPr>
              <a:t> </a:t>
            </a:r>
            <a:r>
              <a:rPr lang="en-GB" sz="1200" b="0" i="0" u="none" strike="noStrike" kern="1200" baseline="0" dirty="0" err="1">
                <a:solidFill>
                  <a:srgbClr val="115076"/>
                </a:solidFill>
                <a:effectLst/>
                <a:latin typeface="Century Gothic" panose="020B0502020202020204" pitchFamily="34" charset="0"/>
              </a:rPr>
              <a:t>Hause</a:t>
            </a:r>
            <a:r>
              <a:rPr lang="en-GB" sz="1200" b="0" i="0" u="none" strike="noStrike" kern="1200" baseline="0" dirty="0">
                <a:solidFill>
                  <a:srgbClr val="115076"/>
                </a:solidFill>
                <a:effectLst/>
                <a:latin typeface="Century Gothic" panose="020B0502020202020204" pitchFamily="34" charset="0"/>
              </a:rPr>
              <a:t>.</a:t>
            </a:r>
            <a:endParaRPr lang="en-GB" sz="11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GB" sz="1200" b="0" i="0" u="none" strike="noStrike" kern="1200" dirty="0">
                <a:solidFill>
                  <a:srgbClr val="115076"/>
                </a:solidFill>
                <a:effectLst/>
                <a:latin typeface="Century Gothic" panose="020B0502020202020204" pitchFamily="34" charset="0"/>
              </a:rPr>
              <a:t>2. Sie </a:t>
            </a:r>
            <a:r>
              <a:rPr lang="en-GB" sz="1200" b="0" i="0" u="none" strike="noStrike" kern="1200" dirty="0" err="1">
                <a:solidFill>
                  <a:srgbClr val="115076"/>
                </a:solidFill>
                <a:effectLst/>
                <a:latin typeface="Century Gothic" panose="020B0502020202020204" pitchFamily="34" charset="0"/>
              </a:rPr>
              <a:t>spielen</a:t>
            </a:r>
            <a:r>
              <a:rPr lang="en-GB" sz="1200" b="0" i="0" u="none" strike="noStrike" kern="1200" dirty="0">
                <a:solidFill>
                  <a:srgbClr val="115076"/>
                </a:solidFill>
                <a:effectLst/>
                <a:latin typeface="Century Gothic" panose="020B0502020202020204" pitchFamily="34" charset="0"/>
              </a:rPr>
              <a:t> in </a:t>
            </a:r>
            <a:r>
              <a:rPr lang="en-GB" sz="1200" b="0" i="0" u="none" strike="noStrike" kern="1200" dirty="0" err="1">
                <a:solidFill>
                  <a:srgbClr val="115076"/>
                </a:solidFill>
                <a:effectLst/>
                <a:latin typeface="Century Gothic" panose="020B0502020202020204" pitchFamily="34" charset="0"/>
              </a:rPr>
              <a:t>einer</a:t>
            </a:r>
            <a:r>
              <a:rPr lang="en-GB" sz="1200" b="0" i="0" u="none" strike="noStrike" kern="1200" dirty="0">
                <a:solidFill>
                  <a:srgbClr val="115076"/>
                </a:solidFill>
                <a:effectLst/>
                <a:latin typeface="Century Gothic" panose="020B0502020202020204" pitchFamily="34" charset="0"/>
              </a:rPr>
              <a:t> Band.</a:t>
            </a:r>
            <a:endParaRPr lang="en-GB" sz="11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GB" sz="1200" b="0" i="0" u="none" strike="noStrike" kern="1200" dirty="0">
                <a:solidFill>
                  <a:srgbClr val="115076"/>
                </a:solidFill>
                <a:effectLst/>
                <a:latin typeface="Century Gothic" panose="020B0502020202020204" pitchFamily="34" charset="0"/>
              </a:rPr>
              <a:t>3. Sie </a:t>
            </a:r>
            <a:r>
              <a:rPr lang="en-GB" sz="1200" b="0" i="0" u="none" strike="noStrike" kern="1200" dirty="0" err="1">
                <a:solidFill>
                  <a:srgbClr val="115076"/>
                </a:solidFill>
                <a:effectLst/>
                <a:latin typeface="Century Gothic" panose="020B0502020202020204" pitchFamily="34" charset="0"/>
              </a:rPr>
              <a:t>schreibt</a:t>
            </a:r>
            <a:r>
              <a:rPr lang="en-GB" sz="1200" b="1" i="0" u="none" strike="noStrike" kern="1200" dirty="0">
                <a:solidFill>
                  <a:srgbClr val="115076"/>
                </a:solidFill>
                <a:effectLst/>
                <a:latin typeface="Century Gothic" panose="020B0502020202020204" pitchFamily="34" charset="0"/>
              </a:rPr>
              <a:t> </a:t>
            </a:r>
            <a:r>
              <a:rPr lang="en-GB" sz="1200" b="0" i="0" u="none" strike="noStrike" kern="1200" dirty="0">
                <a:solidFill>
                  <a:srgbClr val="115076"/>
                </a:solidFill>
                <a:effectLst/>
                <a:latin typeface="Century Gothic" panose="020B0502020202020204" pitchFamily="34" charset="0"/>
              </a:rPr>
              <a:t>die </a:t>
            </a:r>
            <a:r>
              <a:rPr lang="en-GB" sz="1200" b="0" i="0" u="none" strike="noStrike" kern="1200" dirty="0" err="1">
                <a:solidFill>
                  <a:srgbClr val="115076"/>
                </a:solidFill>
                <a:effectLst/>
                <a:latin typeface="Century Gothic" panose="020B0502020202020204" pitchFamily="34" charset="0"/>
              </a:rPr>
              <a:t>Musik</a:t>
            </a:r>
            <a:r>
              <a:rPr lang="en-GB" sz="1200" b="0" i="0" u="none" strike="noStrike" kern="1200" dirty="0">
                <a:solidFill>
                  <a:srgbClr val="115076"/>
                </a:solidFill>
                <a:effectLst/>
                <a:latin typeface="Century Gothic" panose="020B0502020202020204" pitchFamily="34" charset="0"/>
              </a:rPr>
              <a:t>.</a:t>
            </a:r>
            <a:endParaRPr lang="en-GB" sz="11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GB" sz="1200" b="0" i="0" u="none" strike="noStrike" kern="1200" dirty="0">
                <a:solidFill>
                  <a:srgbClr val="115076"/>
                </a:solidFill>
                <a:effectLst/>
                <a:latin typeface="Century Gothic" panose="020B0502020202020204" pitchFamily="34" charset="0"/>
              </a:rPr>
              <a:t>4. Sie </a:t>
            </a:r>
            <a:r>
              <a:rPr lang="en-GB" sz="1200" b="0" i="0" u="none" strike="noStrike" kern="1200" dirty="0" err="1">
                <a:solidFill>
                  <a:srgbClr val="115076"/>
                </a:solidFill>
                <a:effectLst/>
                <a:latin typeface="Century Gothic" panose="020B0502020202020204" pitchFamily="34" charset="0"/>
              </a:rPr>
              <a:t>fahren</a:t>
            </a:r>
            <a:r>
              <a:rPr lang="en-GB" sz="1200" b="0" i="0" u="none" strike="noStrike" kern="1200" dirty="0">
                <a:solidFill>
                  <a:srgbClr val="115076"/>
                </a:solidFill>
                <a:effectLst/>
                <a:latin typeface="Century Gothic" panose="020B0502020202020204" pitchFamily="34" charset="0"/>
              </a:rPr>
              <a:t> </a:t>
            </a:r>
            <a:r>
              <a:rPr lang="en-GB" sz="1200" b="0" i="0" u="none" strike="noStrike" kern="1200" dirty="0" err="1">
                <a:solidFill>
                  <a:srgbClr val="115076"/>
                </a:solidFill>
                <a:effectLst/>
                <a:latin typeface="Century Gothic" panose="020B0502020202020204" pitchFamily="34" charset="0"/>
              </a:rPr>
              <a:t>nach</a:t>
            </a:r>
            <a:r>
              <a:rPr lang="en-GB" sz="1200" b="0" i="0" u="none" strike="noStrike" kern="1200" dirty="0">
                <a:solidFill>
                  <a:srgbClr val="115076"/>
                </a:solidFill>
                <a:effectLst/>
                <a:latin typeface="Century Gothic" panose="020B0502020202020204" pitchFamily="34" charset="0"/>
              </a:rPr>
              <a:t> </a:t>
            </a:r>
            <a:r>
              <a:rPr lang="en-GB" sz="1200" b="0" i="0" u="none" strike="noStrike" kern="1200" dirty="0" err="1">
                <a:solidFill>
                  <a:srgbClr val="115076"/>
                </a:solidFill>
                <a:effectLst/>
                <a:latin typeface="Century Gothic" panose="020B0502020202020204" pitchFamily="34" charset="0"/>
              </a:rPr>
              <a:t>Österreich</a:t>
            </a:r>
            <a:r>
              <a:rPr lang="en-GB" sz="1200" b="0" i="0" u="none" strike="noStrike" kern="1200" dirty="0">
                <a:solidFill>
                  <a:srgbClr val="115076"/>
                </a:solidFill>
                <a:effectLst/>
                <a:latin typeface="Century Gothic" panose="020B0502020202020204" pitchFamily="34" charset="0"/>
              </a:rPr>
              <a:t>.</a:t>
            </a:r>
            <a:endParaRPr lang="en-GB" sz="11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GB" sz="1200" b="0" i="0" u="none" strike="noStrike" kern="1200" dirty="0">
                <a:solidFill>
                  <a:srgbClr val="115076"/>
                </a:solidFill>
                <a:effectLst/>
                <a:latin typeface="Century Gothic" panose="020B0502020202020204" pitchFamily="34" charset="0"/>
              </a:rPr>
              <a:t>5. Sie </a:t>
            </a:r>
            <a:r>
              <a:rPr lang="en-GB" sz="1200" b="0" i="0" u="none" strike="noStrike" kern="1200" dirty="0" err="1">
                <a:solidFill>
                  <a:srgbClr val="115076"/>
                </a:solidFill>
                <a:effectLst/>
                <a:latin typeface="Century Gothic" panose="020B0502020202020204" pitchFamily="34" charset="0"/>
              </a:rPr>
              <a:t>geben</a:t>
            </a:r>
            <a:r>
              <a:rPr lang="en-GB" sz="1200" b="0" i="0" u="none" strike="noStrike" kern="1200" baseline="0" dirty="0">
                <a:solidFill>
                  <a:srgbClr val="115076"/>
                </a:solidFill>
                <a:effectLst/>
                <a:latin typeface="Century Gothic" panose="020B0502020202020204" pitchFamily="34" charset="0"/>
              </a:rPr>
              <a:t> </a:t>
            </a:r>
            <a:r>
              <a:rPr lang="en-GB" sz="1200" b="0" i="0" u="none" strike="noStrike" kern="1200" baseline="0" dirty="0" err="1">
                <a:solidFill>
                  <a:srgbClr val="115076"/>
                </a:solidFill>
                <a:effectLst/>
                <a:latin typeface="Century Gothic" panose="020B0502020202020204" pitchFamily="34" charset="0"/>
              </a:rPr>
              <a:t>ein</a:t>
            </a:r>
            <a:r>
              <a:rPr lang="en-GB" sz="1200" b="0" i="0" u="none" strike="noStrike" kern="1200" baseline="0" dirty="0">
                <a:solidFill>
                  <a:srgbClr val="115076"/>
                </a:solidFill>
                <a:effectLst/>
                <a:latin typeface="Century Gothic" panose="020B0502020202020204" pitchFamily="34" charset="0"/>
              </a:rPr>
              <a:t> </a:t>
            </a:r>
            <a:r>
              <a:rPr lang="en-GB" sz="1200" b="0" i="0" u="none" strike="noStrike" kern="1200" baseline="0" dirty="0" err="1">
                <a:solidFill>
                  <a:srgbClr val="115076"/>
                </a:solidFill>
                <a:effectLst/>
                <a:latin typeface="Century Gothic" panose="020B0502020202020204" pitchFamily="34" charset="0"/>
              </a:rPr>
              <a:t>Konzert</a:t>
            </a:r>
            <a:r>
              <a:rPr lang="en-GB" sz="1200" b="0" i="0" u="none" strike="noStrike" kern="1200" baseline="0" dirty="0">
                <a:solidFill>
                  <a:srgbClr val="115076"/>
                </a:solidFill>
                <a:effectLst/>
                <a:latin typeface="Century Gothic" panose="020B0502020202020204" pitchFamily="34" charset="0"/>
              </a:rPr>
              <a:t> in Wien.</a:t>
            </a:r>
            <a:endParaRPr lang="en-GB" sz="11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GB" sz="1200" b="0" i="0" u="none" strike="noStrike" kern="1200" dirty="0">
                <a:solidFill>
                  <a:srgbClr val="115076"/>
                </a:solidFill>
                <a:effectLst/>
                <a:latin typeface="Century Gothic" panose="020B0502020202020204" pitchFamily="34" charset="0"/>
              </a:rPr>
              <a:t>6. Sie </a:t>
            </a:r>
            <a:r>
              <a:rPr lang="en-GB" sz="1200" b="0" i="0" u="none" strike="noStrike" kern="1200" dirty="0" err="1">
                <a:solidFill>
                  <a:srgbClr val="115076"/>
                </a:solidFill>
                <a:effectLst/>
                <a:latin typeface="Century Gothic" panose="020B0502020202020204" pitchFamily="34" charset="0"/>
              </a:rPr>
              <a:t>nehmen</a:t>
            </a:r>
            <a:r>
              <a:rPr lang="en-GB" sz="1200" b="0" i="0" u="none" strike="noStrike" kern="1200" baseline="0" dirty="0">
                <a:solidFill>
                  <a:srgbClr val="115076"/>
                </a:solidFill>
                <a:effectLst/>
                <a:latin typeface="Century Gothic" panose="020B0502020202020204" pitchFamily="34" charset="0"/>
              </a:rPr>
              <a:t> den Zug.</a:t>
            </a:r>
            <a:endParaRPr lang="en-GB" sz="11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de-DE" sz="1200" b="0" i="0" u="none" strike="noStrike" kern="1200" dirty="0">
                <a:solidFill>
                  <a:srgbClr val="002060"/>
                </a:solidFill>
                <a:effectLst/>
                <a:latin typeface="Century Gothic" panose="020B0502020202020204" pitchFamily="34" charset="0"/>
              </a:rPr>
              <a:t>7. Sie schläft im Zug. </a:t>
            </a:r>
            <a:endParaRPr lang="en-GB" sz="11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GB" sz="1200" b="0" i="0" u="none" strike="noStrike" kern="1200" dirty="0">
                <a:solidFill>
                  <a:srgbClr val="115076"/>
                </a:solidFill>
                <a:effectLst/>
                <a:latin typeface="Century Gothic" panose="020B0502020202020204" pitchFamily="34" charset="0"/>
              </a:rPr>
              <a:t>8.</a:t>
            </a:r>
            <a:r>
              <a:rPr lang="en-GB" sz="1200" b="0" i="0" u="none" strike="noStrike" kern="1200" baseline="0" dirty="0">
                <a:solidFill>
                  <a:srgbClr val="115076"/>
                </a:solidFill>
                <a:effectLst/>
                <a:latin typeface="Century Gothic" panose="020B0502020202020204" pitchFamily="34" charset="0"/>
              </a:rPr>
              <a:t> </a:t>
            </a:r>
            <a:r>
              <a:rPr lang="en-GB" sz="1200" b="0" i="0" u="none" strike="noStrike" kern="1200" dirty="0">
                <a:solidFill>
                  <a:srgbClr val="115076"/>
                </a:solidFill>
                <a:effectLst/>
                <a:latin typeface="Century Gothic" panose="020B0502020202020204" pitchFamily="34" charset="0"/>
              </a:rPr>
              <a:t>Sie </a:t>
            </a:r>
            <a:r>
              <a:rPr lang="en-GB" sz="1200" b="0" i="0" u="none" strike="noStrike" kern="1200" dirty="0" err="1">
                <a:solidFill>
                  <a:srgbClr val="115076"/>
                </a:solidFill>
                <a:effectLst/>
                <a:latin typeface="Century Gothic" panose="020B0502020202020204" pitchFamily="34" charset="0"/>
              </a:rPr>
              <a:t>lässt</a:t>
            </a:r>
            <a:r>
              <a:rPr lang="en-GB" sz="1200" b="0" i="0" u="none" strike="noStrike" kern="1200" dirty="0">
                <a:solidFill>
                  <a:srgbClr val="115076"/>
                </a:solidFill>
                <a:effectLst/>
                <a:latin typeface="Century Gothic" panose="020B0502020202020204" pitchFamily="34" charset="0"/>
              </a:rPr>
              <a:t> die </a:t>
            </a:r>
            <a:r>
              <a:rPr lang="en-GB" sz="1200" b="0" i="0" u="none" strike="noStrike" kern="1200" dirty="0" err="1">
                <a:solidFill>
                  <a:srgbClr val="115076"/>
                </a:solidFill>
                <a:effectLst/>
                <a:latin typeface="Century Gothic" panose="020B0502020202020204" pitchFamily="34" charset="0"/>
              </a:rPr>
              <a:t>Noten</a:t>
            </a:r>
            <a:r>
              <a:rPr lang="en-GB" sz="1200" b="0" i="0" u="none" strike="noStrike" kern="1200" dirty="0">
                <a:solidFill>
                  <a:srgbClr val="115076"/>
                </a:solidFill>
                <a:effectLst/>
                <a:latin typeface="Century Gothic" panose="020B0502020202020204" pitchFamily="34" charset="0"/>
              </a:rPr>
              <a:t> </a:t>
            </a:r>
            <a:r>
              <a:rPr lang="en-GB" sz="1200" b="0" i="0" u="none" strike="noStrike" kern="1200" dirty="0" err="1">
                <a:solidFill>
                  <a:srgbClr val="115076"/>
                </a:solidFill>
                <a:effectLst/>
                <a:latin typeface="Century Gothic" panose="020B0502020202020204" pitchFamily="34" charset="0"/>
              </a:rPr>
              <a:t>zu</a:t>
            </a:r>
            <a:r>
              <a:rPr lang="en-GB" sz="1200" b="0" i="0" u="none" strike="noStrike" kern="1200" dirty="0">
                <a:solidFill>
                  <a:srgbClr val="115076"/>
                </a:solidFill>
                <a:effectLst/>
                <a:latin typeface="Century Gothic" panose="020B0502020202020204" pitchFamily="34" charset="0"/>
              </a:rPr>
              <a:t> </a:t>
            </a:r>
            <a:r>
              <a:rPr lang="en-GB" sz="1200" b="0" i="0" u="none" strike="noStrike" kern="1200" dirty="0" err="1">
                <a:solidFill>
                  <a:srgbClr val="115076"/>
                </a:solidFill>
                <a:effectLst/>
                <a:latin typeface="Century Gothic" panose="020B0502020202020204" pitchFamily="34" charset="0"/>
              </a:rPr>
              <a:t>Hause</a:t>
            </a:r>
            <a:r>
              <a:rPr lang="en-GB" sz="1200" b="0" i="0" u="none" strike="noStrike" kern="1200" dirty="0">
                <a:solidFill>
                  <a:srgbClr val="115076"/>
                </a:solidFill>
                <a:effectLst/>
                <a:latin typeface="Century Gothic" panose="020B0502020202020204" pitchFamily="34" charset="0"/>
              </a:rPr>
              <a:t>.</a:t>
            </a:r>
            <a:endParaRPr lang="en-GB" sz="11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Frequency rankings:</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2.2.5</a:t>
            </a:r>
            <a:r>
              <a:rPr lang="de-DE" sz="1200" kern="1200" dirty="0">
                <a:solidFill>
                  <a:schemeClr val="tx1"/>
                </a:solidFill>
                <a:effectLst/>
                <a:latin typeface="+mn-lt"/>
                <a:ea typeface="+mn-ea"/>
                <a:cs typeface="+mn-cs"/>
              </a:rPr>
              <a:t> lassen [82] nehmen [141]</a:t>
            </a:r>
            <a:br>
              <a:rPr lang="de-DE" sz="1200" kern="1200" dirty="0">
                <a:solidFill>
                  <a:schemeClr val="tx1"/>
                </a:solidFill>
                <a:effectLst/>
                <a:latin typeface="+mn-lt"/>
                <a:ea typeface="+mn-ea"/>
                <a:cs typeface="+mn-cs"/>
              </a:rPr>
            </a:br>
            <a:r>
              <a:rPr lang="de-DE" sz="1200" b="1" kern="1200" dirty="0">
                <a:solidFill>
                  <a:schemeClr val="tx1"/>
                </a:solidFill>
                <a:effectLst/>
                <a:latin typeface="+mn-lt"/>
                <a:ea typeface="+mn-ea"/>
                <a:cs typeface="+mn-cs"/>
              </a:rPr>
              <a:t>2.2.3</a:t>
            </a:r>
            <a:r>
              <a:rPr lang="de-DE" sz="1200" b="1"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fahren [169] geben [57] schlafen [787] vergessen [595] der Urlaub [1192]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Recycled from previous learning: </a:t>
            </a:r>
            <a:br>
              <a:rPr lang="de-DE" sz="1200" kern="1200" dirty="0">
                <a:solidFill>
                  <a:schemeClr val="tx1"/>
                </a:solidFill>
                <a:effectLst/>
                <a:latin typeface="+mn-lt"/>
                <a:ea typeface="+mn-ea"/>
                <a:cs typeface="+mn-cs"/>
              </a:rPr>
            </a:br>
            <a:r>
              <a:rPr lang="en-GB" sz="1200" baseline="0" dirty="0"/>
              <a:t>die </a:t>
            </a:r>
            <a:r>
              <a:rPr lang="en-GB" sz="1200" baseline="0" dirty="0" err="1"/>
              <a:t>Musik</a:t>
            </a:r>
            <a:r>
              <a:rPr lang="en-GB" sz="1200" baseline="0" dirty="0"/>
              <a:t> [469] </a:t>
            </a:r>
            <a:r>
              <a:rPr lang="en-GB" sz="1200" baseline="0" dirty="0" err="1"/>
              <a:t>bleiben</a:t>
            </a:r>
            <a:r>
              <a:rPr lang="en-GB" sz="1200" baseline="0" dirty="0"/>
              <a:t> [112] </a:t>
            </a:r>
            <a:r>
              <a:rPr lang="en-GB" sz="1200" baseline="0" dirty="0" err="1"/>
              <a:t>spielen</a:t>
            </a:r>
            <a:r>
              <a:rPr lang="en-GB" sz="1200" baseline="0" dirty="0"/>
              <a:t> [197] Band [&gt;4037] </a:t>
            </a:r>
            <a:r>
              <a:rPr lang="en-GB" sz="1200" baseline="0" dirty="0" err="1"/>
              <a:t>nach</a:t>
            </a:r>
            <a:r>
              <a:rPr lang="en-GB" sz="1200" baseline="0" dirty="0"/>
              <a:t> [38] </a:t>
            </a:r>
            <a:r>
              <a:rPr lang="en-GB" sz="1200" dirty="0" err="1">
                <a:solidFill>
                  <a:srgbClr val="115076"/>
                </a:solidFill>
                <a:latin typeface="Century Gothic" panose="020B0502020202020204" pitchFamily="34" charset="0"/>
              </a:rPr>
              <a:t>Österreich</a:t>
            </a:r>
            <a:r>
              <a:rPr lang="en-GB" sz="1200" dirty="0">
                <a:solidFill>
                  <a:srgbClr val="115076"/>
                </a:solidFill>
                <a:latin typeface="Century Gothic" panose="020B0502020202020204" pitchFamily="34" charset="0"/>
              </a:rPr>
              <a:t> [n/a] Zug [613] </a:t>
            </a:r>
            <a:r>
              <a:rPr lang="en-GB" sz="1200" dirty="0" err="1">
                <a:solidFill>
                  <a:srgbClr val="115076"/>
                </a:solidFill>
                <a:latin typeface="Century Gothic" panose="020B0502020202020204" pitchFamily="34" charset="0"/>
              </a:rPr>
              <a:t>zu</a:t>
            </a:r>
            <a:r>
              <a:rPr lang="en-GB" sz="1200" dirty="0">
                <a:solidFill>
                  <a:srgbClr val="115076"/>
                </a:solidFill>
                <a:latin typeface="Century Gothic" panose="020B0502020202020204" pitchFamily="34" charset="0"/>
              </a:rPr>
              <a:t> </a:t>
            </a:r>
            <a:r>
              <a:rPr lang="en-GB" sz="1200" dirty="0" err="1">
                <a:solidFill>
                  <a:srgbClr val="115076"/>
                </a:solidFill>
                <a:latin typeface="Century Gothic" panose="020B0502020202020204" pitchFamily="34" charset="0"/>
              </a:rPr>
              <a:t>Hause</a:t>
            </a:r>
            <a:r>
              <a:rPr lang="en-GB" sz="1200" dirty="0">
                <a:solidFill>
                  <a:srgbClr val="115076"/>
                </a:solidFill>
                <a:latin typeface="Century Gothic" panose="020B0502020202020204" pitchFamily="34" charset="0"/>
              </a:rPr>
              <a:t> [6/159]</a:t>
            </a:r>
            <a:br>
              <a:rPr lang="de-DE" sz="1200" kern="1200" dirty="0">
                <a:solidFill>
                  <a:schemeClr val="tx1"/>
                </a:solidFill>
                <a:effectLst/>
                <a:latin typeface="+mn-lt"/>
                <a:ea typeface="+mn-ea"/>
                <a:cs typeface="+mn-cs"/>
              </a:rPr>
            </a:br>
            <a:br>
              <a:rPr lang="de-DE" sz="1200" kern="1200" dirty="0">
                <a:solidFill>
                  <a:schemeClr val="tx1"/>
                </a:solidFill>
                <a:effectLst/>
                <a:latin typeface="+mn-lt"/>
                <a:ea typeface="+mn-ea"/>
                <a:cs typeface="+mn-cs"/>
              </a:rPr>
            </a:br>
            <a:r>
              <a:rPr lang="de-DE" sz="1200" b="1" kern="1200" dirty="0">
                <a:solidFill>
                  <a:schemeClr val="tx1"/>
                </a:solidFill>
                <a:effectLst/>
                <a:latin typeface="+mn-lt"/>
                <a:ea typeface="+mn-ea"/>
                <a:cs typeface="+mn-cs"/>
              </a:rPr>
              <a:t>Note: </a:t>
            </a:r>
            <a:r>
              <a:rPr lang="en-GB" sz="1200" dirty="0" err="1">
                <a:solidFill>
                  <a:srgbClr val="115076"/>
                </a:solidFill>
                <a:latin typeface="Century Gothic" panose="020B0502020202020204" pitchFamily="34" charset="0"/>
              </a:rPr>
              <a:t>Konzert</a:t>
            </a:r>
            <a:r>
              <a:rPr lang="en-GB" sz="1200" dirty="0">
                <a:solidFill>
                  <a:srgbClr val="115076"/>
                </a:solidFill>
                <a:latin typeface="Century Gothic" panose="020B0502020202020204" pitchFamily="34" charset="0"/>
              </a:rPr>
              <a:t> [1721] is used here as a near</a:t>
            </a:r>
            <a:r>
              <a:rPr lang="en-GB" sz="1200" baseline="0" dirty="0">
                <a:solidFill>
                  <a:srgbClr val="115076"/>
                </a:solidFill>
                <a:latin typeface="Century Gothic" panose="020B0502020202020204" pitchFamily="34" charset="0"/>
              </a:rPr>
              <a:t> cognate but will be taught explicitly next week.</a:t>
            </a:r>
            <a:br>
              <a:rPr lang="de-DE" sz="1200" kern="1200" dirty="0">
                <a:solidFill>
                  <a:schemeClr val="tx1"/>
                </a:solidFill>
                <a:effectLst/>
                <a:latin typeface="+mn-lt"/>
                <a:ea typeface="+mn-ea"/>
                <a:cs typeface="+mn-cs"/>
              </a:rPr>
            </a:b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Note: Numbers are also to be revisited</a:t>
            </a:r>
            <a:r>
              <a:rPr lang="de-DE" sz="1200" b="1" kern="1200" baseline="0" dirty="0">
                <a:solidFill>
                  <a:schemeClr val="tx1"/>
                </a:solidFill>
                <a:effectLst/>
                <a:latin typeface="+mn-lt"/>
                <a:ea typeface="+mn-ea"/>
                <a:cs typeface="+mn-cs"/>
              </a:rPr>
              <a:t> this week.</a:t>
            </a:r>
            <a:br>
              <a:rPr lang="de-DE" sz="1200" b="0" kern="1200" baseline="0" dirty="0">
                <a:solidFill>
                  <a:schemeClr val="tx1"/>
                </a:solidFill>
                <a:effectLst/>
                <a:latin typeface="+mn-lt"/>
                <a:ea typeface="+mn-ea"/>
                <a:cs typeface="+mn-cs"/>
              </a:rPr>
            </a:br>
            <a:r>
              <a:rPr lang="de-DE" sz="1200" b="0" kern="1200" baseline="0" dirty="0">
                <a:solidFill>
                  <a:schemeClr val="tx1"/>
                </a:solidFill>
                <a:effectLst/>
                <a:latin typeface="+mn-lt"/>
                <a:ea typeface="+mn-ea"/>
                <a:cs typeface="+mn-cs"/>
              </a:rPr>
              <a:t>Teachers can use this task to elicit numbers explicitly from students.</a:t>
            </a:r>
            <a:br>
              <a:rPr lang="de-DE" sz="1200" b="1" kern="1200" baseline="0" dirty="0">
                <a:solidFill>
                  <a:schemeClr val="tx1"/>
                </a:solidFill>
                <a:effectLst/>
                <a:latin typeface="+mn-lt"/>
                <a:ea typeface="+mn-ea"/>
                <a:cs typeface="+mn-cs"/>
              </a:rPr>
            </a:br>
            <a:r>
              <a:rPr lang="de-DE" sz="1200" b="0" kern="1200" baseline="0" dirty="0">
                <a:solidFill>
                  <a:schemeClr val="tx1"/>
                </a:solidFill>
                <a:effectLst/>
                <a:latin typeface="+mn-lt"/>
                <a:ea typeface="+mn-ea"/>
                <a:cs typeface="+mn-cs"/>
              </a:rPr>
              <a:t>For example:  </a:t>
            </a:r>
            <a:br>
              <a:rPr lang="de-DE" sz="1200" b="1" kern="1200" baseline="0" dirty="0">
                <a:solidFill>
                  <a:schemeClr val="tx1"/>
                </a:solidFill>
                <a:effectLst/>
                <a:latin typeface="+mn-lt"/>
                <a:ea typeface="+mn-ea"/>
                <a:cs typeface="+mn-cs"/>
              </a:rPr>
            </a:br>
            <a:r>
              <a:rPr lang="de-DE" sz="1200" b="0" kern="1200" baseline="0" dirty="0">
                <a:solidFill>
                  <a:schemeClr val="tx1"/>
                </a:solidFill>
                <a:effectLst/>
                <a:latin typeface="+mn-lt"/>
                <a:ea typeface="+mn-ea"/>
                <a:cs typeface="+mn-cs"/>
              </a:rPr>
              <a:t>Teacher - Sie fahren nach </a:t>
            </a:r>
            <a:r>
              <a:rPr lang="en-GB" sz="1200" b="0" dirty="0" err="1">
                <a:solidFill>
                  <a:srgbClr val="115076"/>
                </a:solidFill>
                <a:latin typeface="Century Gothic" panose="020B0502020202020204" pitchFamily="34" charset="0"/>
              </a:rPr>
              <a:t>Österreich</a:t>
            </a:r>
            <a:r>
              <a:rPr lang="en-GB" sz="1200" b="0" dirty="0">
                <a:solidFill>
                  <a:srgbClr val="115076"/>
                </a:solidFill>
                <a:latin typeface="Century Gothic" panose="020B0502020202020204" pitchFamily="34" charset="0"/>
              </a:rPr>
              <a:t>.</a:t>
            </a:r>
            <a:r>
              <a:rPr lang="en-GB" sz="1200" b="0" baseline="0" dirty="0">
                <a:solidFill>
                  <a:srgbClr val="115076"/>
                </a:solidFill>
                <a:latin typeface="Century Gothic" panose="020B0502020202020204" pitchFamily="34" charset="0"/>
              </a:rPr>
              <a:t> </a:t>
            </a:r>
            <a:r>
              <a:rPr lang="en-GB" sz="1200" b="0" baseline="0" dirty="0" err="1">
                <a:solidFill>
                  <a:srgbClr val="115076"/>
                </a:solidFill>
                <a:latin typeface="Century Gothic" panose="020B0502020202020204" pitchFamily="34" charset="0"/>
              </a:rPr>
              <a:t>Welche</a:t>
            </a:r>
            <a:r>
              <a:rPr lang="en-GB" sz="1200" b="0" baseline="0" dirty="0">
                <a:solidFill>
                  <a:srgbClr val="115076"/>
                </a:solidFill>
                <a:latin typeface="Century Gothic" panose="020B0502020202020204" pitchFamily="34" charset="0"/>
              </a:rPr>
              <a:t> </a:t>
            </a:r>
            <a:r>
              <a:rPr lang="en-GB" sz="1200" b="0" baseline="0" dirty="0" err="1">
                <a:solidFill>
                  <a:srgbClr val="115076"/>
                </a:solidFill>
                <a:latin typeface="Century Gothic" panose="020B0502020202020204" pitchFamily="34" charset="0"/>
              </a:rPr>
              <a:t>Nummer</a:t>
            </a:r>
            <a:r>
              <a:rPr lang="en-GB" sz="1200" b="0" baseline="0" dirty="0">
                <a:solidFill>
                  <a:srgbClr val="115076"/>
                </a:solidFill>
                <a:latin typeface="Century Gothic" panose="020B0502020202020204" pitchFamily="34" charset="0"/>
              </a:rPr>
              <a:t> </a:t>
            </a:r>
            <a:r>
              <a:rPr lang="en-GB" sz="1200" b="0" baseline="0" dirty="0" err="1">
                <a:solidFill>
                  <a:srgbClr val="115076"/>
                </a:solidFill>
                <a:latin typeface="Century Gothic" panose="020B0502020202020204" pitchFamily="34" charset="0"/>
              </a:rPr>
              <a:t>ist</a:t>
            </a:r>
            <a:r>
              <a:rPr lang="en-GB" sz="1200" b="0" baseline="0" dirty="0">
                <a:solidFill>
                  <a:srgbClr val="115076"/>
                </a:solidFill>
                <a:latin typeface="Century Gothic" panose="020B0502020202020204" pitchFamily="34" charset="0"/>
              </a:rPr>
              <a:t> das?</a:t>
            </a:r>
            <a:br>
              <a:rPr lang="en-GB" sz="1200" baseline="0" dirty="0">
                <a:solidFill>
                  <a:srgbClr val="115076"/>
                </a:solidFill>
                <a:latin typeface="Century Gothic" panose="020B0502020202020204" pitchFamily="34" charset="0"/>
              </a:rPr>
            </a:br>
            <a:r>
              <a:rPr lang="de-DE" sz="1200" b="1" kern="1200" dirty="0">
                <a:solidFill>
                  <a:schemeClr val="tx1"/>
                </a:solidFill>
                <a:effectLst/>
                <a:latin typeface="+mn-lt"/>
                <a:ea typeface="+mn-ea"/>
                <a:cs typeface="+mn-cs"/>
              </a:rPr>
              <a:t>2.1.2 </a:t>
            </a:r>
            <a:r>
              <a:rPr lang="de-DE" sz="1200" b="0" kern="1200" dirty="0">
                <a:solidFill>
                  <a:schemeClr val="tx1"/>
                </a:solidFill>
                <a:effectLst/>
                <a:latin typeface="+mn-lt"/>
                <a:ea typeface="+mn-ea"/>
                <a:cs typeface="+mn-cs"/>
              </a:rPr>
              <a:t>null [2847] </a:t>
            </a:r>
            <a:r>
              <a:rPr lang="de-DE" sz="1200" b="1" kern="1200" dirty="0">
                <a:solidFill>
                  <a:schemeClr val="tx1"/>
                </a:solidFill>
                <a:effectLst/>
                <a:latin typeface="+mn-lt"/>
                <a:ea typeface="+mn-ea"/>
                <a:cs typeface="+mn-cs"/>
              </a:rPr>
              <a:t>eins [1372] zwei [77] drei [101] vier [195] fünf [272] sechs [468] sieben [570] acht [458] </a:t>
            </a:r>
            <a:r>
              <a:rPr lang="de-DE" sz="1200" kern="1200" dirty="0">
                <a:solidFill>
                  <a:schemeClr val="tx1"/>
                </a:solidFill>
                <a:effectLst/>
                <a:latin typeface="+mn-lt"/>
                <a:ea typeface="+mn-ea"/>
                <a:cs typeface="+mn-cs"/>
              </a:rPr>
              <a:t>neun [934] zehn [312] elf [1417] zwölf [882] </a:t>
            </a:r>
            <a:endParaRPr lang="en-GB" sz="1200" kern="1200" dirty="0">
              <a:solidFill>
                <a:schemeClr val="tx1"/>
              </a:solidFill>
              <a:effectLst/>
              <a:latin typeface="+mn-lt"/>
              <a:ea typeface="+mn-ea"/>
              <a:cs typeface="+mn-cs"/>
            </a:endParaRPr>
          </a:p>
          <a:p>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1888381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This slide recaps</a:t>
            </a:r>
            <a:r>
              <a:rPr lang="en-GB" baseline="0"/>
              <a:t> the grammar taught and practised previously, concerning the stem change and endings for singular strong verb forms in German, prior to the introduction of the third person plural form later in this sequence.</a:t>
            </a:r>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119497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This is a </a:t>
            </a:r>
            <a:r>
              <a:rPr lang="en-GB" b="0" i="0" dirty="0" err="1"/>
              <a:t>dictogloss</a:t>
            </a:r>
            <a:r>
              <a:rPr lang="en-GB" b="0" i="0" dirty="0"/>
              <a:t> activity. Students </a:t>
            </a:r>
            <a:r>
              <a:rPr lang="en-GB" sz="1200" b="0" i="0" dirty="0">
                <a:solidFill>
                  <a:schemeClr val="accent5">
                    <a:lumMod val="50000"/>
                  </a:schemeClr>
                </a:solidFill>
                <a:latin typeface="Century Gothic" panose="020B0502020202020204" pitchFamily="34" charset="0"/>
              </a:rPr>
              <a:t>l</a:t>
            </a:r>
            <a:r>
              <a:rPr lang="en-GB" sz="1200" dirty="0">
                <a:solidFill>
                  <a:schemeClr val="accent5">
                    <a:lumMod val="50000"/>
                  </a:schemeClr>
                </a:solidFill>
                <a:latin typeface="Century Gothic" panose="020B0502020202020204" pitchFamily="34" charset="0"/>
              </a:rPr>
              <a:t>isten to the text and make notes in German. Then try to reconstruct it in sentences. The first mouse click displays this simple instruction;</a:t>
            </a:r>
            <a:r>
              <a:rPr lang="en-GB" sz="1200" baseline="0" dirty="0">
                <a:solidFill>
                  <a:schemeClr val="accent5">
                    <a:lumMod val="50000"/>
                  </a:schemeClr>
                </a:solidFill>
                <a:latin typeface="Century Gothic" panose="020B0502020202020204" pitchFamily="34" charset="0"/>
              </a:rPr>
              <a:t> the second displays the German text, for verification of students’ versions.</a:t>
            </a:r>
            <a:endParaRPr lang="en-GB" b="0" i="0" dirty="0"/>
          </a:p>
          <a:p>
            <a:endParaRPr lang="en-GB" b="0" i="0" dirty="0"/>
          </a:p>
          <a:p>
            <a:r>
              <a:rPr lang="en-GB" b="0" i="0" dirty="0"/>
              <a:t>Students can then read</a:t>
            </a:r>
            <a:r>
              <a:rPr lang="en-GB" b="0" i="0" baseline="0" dirty="0"/>
              <a:t> the text whilst listening to the audio recording. This helps to develop their segmentation skills, improving their ability to listen and understand when there is no text to support them.</a:t>
            </a:r>
            <a:endParaRPr lang="en-GB" b="0" i="0" dirty="0"/>
          </a:p>
          <a:p>
            <a:endParaRPr lang="en-GB" b="1" i="0" dirty="0"/>
          </a:p>
          <a:p>
            <a:r>
              <a:rPr lang="en-GB" b="1" i="0" dirty="0"/>
              <a:t>Transcript</a:t>
            </a:r>
            <a:endParaRPr lang="en-GB" i="0" dirty="0"/>
          </a:p>
          <a:p>
            <a:r>
              <a:rPr lang="en-GB" sz="1200" dirty="0">
                <a:solidFill>
                  <a:schemeClr val="accent1">
                    <a:lumMod val="50000"/>
                  </a:schemeClr>
                </a:solidFill>
                <a:latin typeface="Century Gothic" panose="020B0502020202020204" pitchFamily="34" charset="0"/>
              </a:rPr>
              <a:t>Wolfgang und Mia </a:t>
            </a:r>
            <a:r>
              <a:rPr lang="de-DE" sz="1200" dirty="0">
                <a:solidFill>
                  <a:srgbClr val="115076"/>
                </a:solidFill>
                <a:latin typeface="Century Gothic" panose="020B0502020202020204" pitchFamily="34" charset="0"/>
              </a:rPr>
              <a:t>haben fast zwei Wochen frei und machen zusammen eine Musiktournee. Wolfgang fährt mit Freunden. Er hat kein Geld. </a:t>
            </a:r>
            <a:r>
              <a:rPr lang="en-US" sz="1200" dirty="0">
                <a:solidFill>
                  <a:srgbClr val="115076"/>
                </a:solidFill>
                <a:latin typeface="Century Gothic" panose="020B0502020202020204" pitchFamily="34" charset="0"/>
              </a:rPr>
              <a:t>Mia </a:t>
            </a:r>
            <a:r>
              <a:rPr lang="en-US" sz="1200" dirty="0" err="1">
                <a:solidFill>
                  <a:srgbClr val="115076"/>
                </a:solidFill>
                <a:latin typeface="Century Gothic" panose="020B0502020202020204" pitchFamily="34" charset="0"/>
              </a:rPr>
              <a:t>nimmt</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allein</a:t>
            </a:r>
            <a:r>
              <a:rPr lang="en-US" sz="1200" dirty="0">
                <a:solidFill>
                  <a:srgbClr val="115076"/>
                </a:solidFill>
                <a:latin typeface="Century Gothic" panose="020B0502020202020204" pitchFamily="34" charset="0"/>
              </a:rPr>
              <a:t> den Bus </a:t>
            </a:r>
            <a:r>
              <a:rPr lang="en-GB" sz="1200" dirty="0">
                <a:solidFill>
                  <a:srgbClr val="115076"/>
                </a:solidFill>
                <a:latin typeface="Century Gothic" panose="020B0502020202020204" pitchFamily="34" charset="0"/>
              </a:rPr>
              <a:t>und </a:t>
            </a:r>
            <a:r>
              <a:rPr lang="en-GB" sz="1200" dirty="0" err="1">
                <a:solidFill>
                  <a:srgbClr val="115076"/>
                </a:solidFill>
                <a:latin typeface="Century Gothic" panose="020B0502020202020204" pitchFamily="34" charset="0"/>
              </a:rPr>
              <a:t>liest</a:t>
            </a:r>
            <a:r>
              <a:rPr lang="en-GB" sz="1200" dirty="0">
                <a:solidFill>
                  <a:srgbClr val="115076"/>
                </a:solidFill>
                <a:latin typeface="Century Gothic" panose="020B0502020202020204" pitchFamily="34" charset="0"/>
              </a:rPr>
              <a:t> </a:t>
            </a:r>
            <a:r>
              <a:rPr lang="en-GB" sz="1200" dirty="0" err="1">
                <a:solidFill>
                  <a:srgbClr val="115076"/>
                </a:solidFill>
                <a:latin typeface="Century Gothic" panose="020B0502020202020204" pitchFamily="34" charset="0"/>
              </a:rPr>
              <a:t>Zeitung</a:t>
            </a:r>
            <a:r>
              <a:rPr lang="en-GB" sz="1200" dirty="0">
                <a:solidFill>
                  <a:srgbClr val="115076"/>
                </a:solidFill>
                <a:latin typeface="Century Gothic" panose="020B0502020202020204" pitchFamily="34" charset="0"/>
              </a:rPr>
              <a:t>.</a:t>
            </a:r>
          </a:p>
          <a:p>
            <a:endParaRPr lang="en-GB" sz="1200" i="1" dirty="0">
              <a:solidFill>
                <a:srgbClr val="115076"/>
              </a:solidFill>
              <a:latin typeface="Century Gothic" panose="020B0502020202020204" pitchFamily="34" charset="0"/>
            </a:endParaRPr>
          </a:p>
          <a:p>
            <a:r>
              <a:rPr lang="en-GB" sz="1200" dirty="0">
                <a:solidFill>
                  <a:schemeClr val="accent1">
                    <a:lumMod val="50000"/>
                  </a:schemeClr>
                </a:solidFill>
                <a:latin typeface="Century Gothic" panose="020B0502020202020204" pitchFamily="34" charset="0"/>
              </a:rPr>
              <a:t>Wolfgang und Mia</a:t>
            </a:r>
            <a:r>
              <a:rPr lang="de-DE" sz="1200" dirty="0">
                <a:solidFill>
                  <a:srgbClr val="115076"/>
                </a:solidFill>
                <a:latin typeface="Century Gothic" panose="020B0502020202020204" pitchFamily="34" charset="0"/>
              </a:rPr>
              <a:t> spielen beide in einer Band. Wolfgang spielt Gitarre, aber es gibt ein Problem! Wolfgang lässt die Gitarre leider zu Hause. Deshalb kann er nicht im Konzert spielen! Mia findet das schlecht! Sie hat Angst! Was können sie jetzt machen</a:t>
            </a:r>
            <a:r>
              <a:rPr lang="en-GB" sz="1200" dirty="0">
                <a:solidFill>
                  <a:srgbClr val="115076"/>
                </a:solidFill>
                <a:latin typeface="Century Gothic" panose="020B0502020202020204" pitchFamily="34" charset="0"/>
              </a:rPr>
              <a:t>? Sie m</a:t>
            </a:r>
            <a:r>
              <a:rPr lang="de-DE" sz="1200" dirty="0">
                <a:solidFill>
                  <a:srgbClr val="115076"/>
                </a:solidFill>
                <a:latin typeface="Century Gothic" panose="020B0502020202020204" pitchFamily="34" charset="0"/>
              </a:rPr>
              <a:t>üssen das Konzert geben. Ohne Gitarre! </a:t>
            </a:r>
            <a:r>
              <a:rPr lang="de-DE" sz="1200" i="1" dirty="0">
                <a:solidFill>
                  <a:srgbClr val="115076"/>
                </a:solidFill>
                <a:latin typeface="Century Gothic" panose="020B0502020202020204" pitchFamily="34" charset="0"/>
              </a:rPr>
              <a:t>Eins, zwei, drei, vier...! </a:t>
            </a:r>
            <a:r>
              <a:rPr lang="de-DE" sz="1200" dirty="0">
                <a:solidFill>
                  <a:srgbClr val="115076"/>
                </a:solidFill>
                <a:latin typeface="Century Gothic" panose="020B0502020202020204" pitchFamily="34" charset="0"/>
              </a:rPr>
              <a:t>Es sind viele Leute dort aber sie finden das Konzert nicht gut! </a:t>
            </a:r>
            <a:br>
              <a:rPr lang="de-DE" sz="1200" dirty="0">
                <a:solidFill>
                  <a:srgbClr val="115076"/>
                </a:solidFill>
                <a:latin typeface="Century Gothic" panose="020B0502020202020204" pitchFamily="34" charset="0"/>
              </a:rPr>
            </a:br>
            <a:br>
              <a:rPr lang="de-DE" sz="1200" dirty="0">
                <a:solidFill>
                  <a:srgbClr val="115076"/>
                </a:solidFill>
                <a:latin typeface="Century Gothic" panose="020B0502020202020204" pitchFamily="34" charset="0"/>
              </a:rPr>
            </a:br>
            <a:r>
              <a:rPr lang="de-DE" sz="1200" dirty="0">
                <a:solidFill>
                  <a:srgbClr val="115076"/>
                </a:solidFill>
                <a:latin typeface="Century Gothic" panose="020B0502020202020204" pitchFamily="34" charset="0"/>
              </a:rPr>
              <a:t>Mia und Wolfgang laufen danach zum Hotel. Mia ist sehr müde und hat dann Kopfschmerzen. Sie schläft.</a:t>
            </a:r>
          </a:p>
          <a:p>
            <a:r>
              <a:rPr lang="de-DE" sz="1200" dirty="0">
                <a:solidFill>
                  <a:srgbClr val="115076"/>
                </a:solidFill>
                <a:latin typeface="Century Gothic" panose="020B0502020202020204" pitchFamily="34" charset="0"/>
              </a:rPr>
              <a:t>Sie fahren </a:t>
            </a:r>
            <a:r>
              <a:rPr lang="de-DE" sz="1200" dirty="0">
                <a:solidFill>
                  <a:schemeClr val="accent5">
                    <a:lumMod val="50000"/>
                  </a:schemeClr>
                </a:solidFill>
                <a:latin typeface="Century Gothic" panose="020B0502020202020204" pitchFamily="34" charset="0"/>
              </a:rPr>
              <a:t>schließlich </a:t>
            </a:r>
            <a:r>
              <a:rPr lang="de-DE" sz="1200" dirty="0">
                <a:solidFill>
                  <a:srgbClr val="115076"/>
                </a:solidFill>
                <a:latin typeface="Century Gothic" panose="020B0502020202020204" pitchFamily="34" charset="0"/>
              </a:rPr>
              <a:t>beide nach Hause. Der Bus hält </a:t>
            </a:r>
            <a:r>
              <a:rPr lang="de-DE" sz="1200" dirty="0">
                <a:solidFill>
                  <a:schemeClr val="accent5">
                    <a:lumMod val="50000"/>
                  </a:schemeClr>
                </a:solidFill>
                <a:latin typeface="Century Gothic" panose="020B0502020202020204" pitchFamily="34" charset="0"/>
              </a:rPr>
              <a:t>plötzlich und was sehen sie da?</a:t>
            </a:r>
            <a:r>
              <a:rPr lang="de-DE" sz="1200" dirty="0">
                <a:solidFill>
                  <a:srgbClr val="115076"/>
                </a:solidFill>
                <a:latin typeface="Century Gothic" panose="020B0502020202020204" pitchFamily="34" charset="0"/>
              </a:rPr>
              <a:t> Ach, die Gitarre!</a:t>
            </a:r>
            <a:endParaRPr lang="en-US" sz="1200" dirty="0">
              <a:solidFill>
                <a:srgbClr val="115076"/>
              </a:solidFill>
              <a:latin typeface="Century Gothic" panose="020B0502020202020204" pitchFamily="34" charset="0"/>
            </a:endParaRPr>
          </a:p>
          <a:p>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2.2.5</a:t>
            </a:r>
            <a:r>
              <a:rPr lang="de-DE" dirty="0"/>
              <a:t>: </a:t>
            </a:r>
            <a:r>
              <a:rPr lang="de-DE" sz="1200" b="1" kern="1200" dirty="0">
                <a:solidFill>
                  <a:schemeClr val="tx1"/>
                </a:solidFill>
                <a:effectLst/>
                <a:latin typeface="+mn-lt"/>
                <a:ea typeface="+mn-ea"/>
                <a:cs typeface="+mn-cs"/>
              </a:rPr>
              <a:t>lassen</a:t>
            </a:r>
            <a:r>
              <a:rPr lang="de-DE" sz="1200" kern="1200" dirty="0">
                <a:solidFill>
                  <a:schemeClr val="tx1"/>
                </a:solidFill>
                <a:effectLst/>
                <a:latin typeface="+mn-lt"/>
                <a:ea typeface="+mn-ea"/>
                <a:cs typeface="+mn-cs"/>
              </a:rPr>
              <a:t> [82] </a:t>
            </a:r>
            <a:r>
              <a:rPr lang="de-DE" sz="1200" b="1" kern="1200" dirty="0">
                <a:solidFill>
                  <a:schemeClr val="tx1"/>
                </a:solidFill>
                <a:effectLst/>
                <a:latin typeface="+mn-lt"/>
                <a:ea typeface="+mn-ea"/>
                <a:cs typeface="+mn-cs"/>
              </a:rPr>
              <a:t>nehmen </a:t>
            </a:r>
            <a:r>
              <a:rPr lang="de-DE" sz="1200" kern="1200" dirty="0">
                <a:solidFill>
                  <a:schemeClr val="tx1"/>
                </a:solidFill>
                <a:effectLst/>
                <a:latin typeface="+mn-lt"/>
                <a:ea typeface="+mn-ea"/>
                <a:cs typeface="+mn-cs"/>
              </a:rPr>
              <a:t>[141] </a:t>
            </a:r>
            <a:r>
              <a:rPr lang="de-DE" sz="1200" b="1" kern="1200" dirty="0">
                <a:solidFill>
                  <a:schemeClr val="tx1"/>
                </a:solidFill>
                <a:effectLst/>
                <a:latin typeface="+mn-lt"/>
                <a:ea typeface="+mn-ea"/>
                <a:cs typeface="+mn-cs"/>
              </a:rPr>
              <a:t>halten </a:t>
            </a:r>
            <a:r>
              <a:rPr lang="de-DE" sz="1200" kern="1200" dirty="0">
                <a:solidFill>
                  <a:schemeClr val="tx1"/>
                </a:solidFill>
                <a:effectLst/>
                <a:latin typeface="+mn-lt"/>
                <a:ea typeface="+mn-ea"/>
                <a:cs typeface="+mn-cs"/>
              </a:rPr>
              <a:t>[144] </a:t>
            </a:r>
            <a:r>
              <a:rPr lang="de-DE" sz="1200" b="1" kern="1200" dirty="0">
                <a:solidFill>
                  <a:schemeClr val="tx1"/>
                </a:solidFill>
                <a:effectLst/>
                <a:latin typeface="+mn-lt"/>
                <a:ea typeface="+mn-ea"/>
                <a:cs typeface="+mn-cs"/>
              </a:rPr>
              <a:t>dann</a:t>
            </a:r>
            <a:r>
              <a:rPr lang="de-DE" sz="1200" kern="1200" dirty="0">
                <a:solidFill>
                  <a:schemeClr val="tx1"/>
                </a:solidFill>
                <a:effectLst/>
                <a:latin typeface="+mn-lt"/>
                <a:ea typeface="+mn-ea"/>
                <a:cs typeface="+mn-cs"/>
              </a:rPr>
              <a:t> [33] zuerst [726] spät(er) [171] </a:t>
            </a:r>
            <a:r>
              <a:rPr lang="de-DE" sz="1200" b="1" kern="1200" dirty="0">
                <a:solidFill>
                  <a:schemeClr val="tx1"/>
                </a:solidFill>
                <a:effectLst/>
                <a:latin typeface="+mn-lt"/>
                <a:ea typeface="+mn-ea"/>
                <a:cs typeface="+mn-cs"/>
              </a:rPr>
              <a:t>danach</a:t>
            </a:r>
            <a:r>
              <a:rPr lang="de-DE" sz="1200" kern="1200" dirty="0">
                <a:solidFill>
                  <a:schemeClr val="tx1"/>
                </a:solidFill>
                <a:effectLst/>
                <a:latin typeface="+mn-lt"/>
                <a:ea typeface="+mn-ea"/>
                <a:cs typeface="+mn-cs"/>
              </a:rPr>
              <a:t> [437] </a:t>
            </a:r>
            <a:r>
              <a:rPr lang="de-DE" sz="1200" b="1" kern="1200" dirty="0">
                <a:solidFill>
                  <a:schemeClr val="tx1"/>
                </a:solidFill>
                <a:effectLst/>
                <a:latin typeface="+mn-lt"/>
                <a:ea typeface="+mn-ea"/>
                <a:cs typeface="+mn-cs"/>
              </a:rPr>
              <a:t>schließlich</a:t>
            </a:r>
            <a:r>
              <a:rPr lang="de-DE" sz="1200" kern="1200" dirty="0">
                <a:solidFill>
                  <a:schemeClr val="tx1"/>
                </a:solidFill>
                <a:effectLst/>
                <a:latin typeface="+mn-lt"/>
                <a:ea typeface="+mn-ea"/>
                <a:cs typeface="+mn-cs"/>
              </a:rPr>
              <a:t> [307] </a:t>
            </a:r>
            <a:r>
              <a:rPr lang="de-DE" sz="1200" b="1" kern="1200" dirty="0">
                <a:solidFill>
                  <a:schemeClr val="tx1"/>
                </a:solidFill>
                <a:effectLst/>
                <a:latin typeface="+mn-lt"/>
                <a:ea typeface="+mn-ea"/>
                <a:cs typeface="+mn-cs"/>
              </a:rPr>
              <a:t>deshalb</a:t>
            </a:r>
            <a:r>
              <a:rPr lang="de-DE" sz="1200" kern="1200" dirty="0">
                <a:solidFill>
                  <a:schemeClr val="tx1"/>
                </a:solidFill>
                <a:effectLst/>
                <a:latin typeface="+mn-lt"/>
                <a:ea typeface="+mn-ea"/>
                <a:cs typeface="+mn-cs"/>
              </a:rPr>
              <a:t> [264]</a:t>
            </a:r>
            <a:br>
              <a:rPr lang="de-DE" sz="1200" kern="1200" dirty="0">
                <a:solidFill>
                  <a:schemeClr val="tx1"/>
                </a:solidFill>
                <a:effectLst/>
                <a:latin typeface="+mn-lt"/>
                <a:ea typeface="+mn-ea"/>
                <a:cs typeface="+mn-cs"/>
              </a:rPr>
            </a:br>
            <a:r>
              <a:rPr lang="de-DE" sz="1200" b="1" kern="1200" dirty="0">
                <a:solidFill>
                  <a:schemeClr val="tx1"/>
                </a:solidFill>
                <a:effectLst/>
                <a:latin typeface="+mn-lt"/>
                <a:ea typeface="+mn-ea"/>
                <a:cs typeface="+mn-cs"/>
              </a:rPr>
              <a:t>Additional known vocabulary or cognates to recycle: plötzlich</a:t>
            </a:r>
            <a:r>
              <a:rPr lang="de-DE" sz="1200" kern="1200" dirty="0">
                <a:solidFill>
                  <a:schemeClr val="tx1"/>
                </a:solidFill>
                <a:effectLst/>
                <a:latin typeface="+mn-lt"/>
                <a:ea typeface="+mn-ea"/>
                <a:cs typeface="+mn-cs"/>
              </a:rPr>
              <a:t> [459] </a:t>
            </a:r>
            <a:r>
              <a:rPr lang="de-DE" sz="1200" b="1" kern="1200" dirty="0">
                <a:solidFill>
                  <a:schemeClr val="tx1"/>
                </a:solidFill>
                <a:effectLst/>
                <a:latin typeface="+mn-lt"/>
                <a:ea typeface="+mn-ea"/>
                <a:cs typeface="+mn-cs"/>
              </a:rPr>
              <a:t>die Leute </a:t>
            </a:r>
            <a:r>
              <a:rPr lang="de-DE" sz="1200" kern="1200" dirty="0">
                <a:solidFill>
                  <a:schemeClr val="tx1"/>
                </a:solidFill>
                <a:effectLst/>
                <a:latin typeface="+mn-lt"/>
                <a:ea typeface="+mn-ea"/>
                <a:cs typeface="+mn-cs"/>
              </a:rPr>
              <a:t>[163] </a:t>
            </a:r>
            <a:r>
              <a:rPr lang="de-DE" sz="1200" b="1" kern="1200" dirty="0">
                <a:solidFill>
                  <a:schemeClr val="tx1"/>
                </a:solidFill>
                <a:effectLst/>
                <a:latin typeface="+mn-lt"/>
                <a:ea typeface="+mn-ea"/>
                <a:cs typeface="+mn-cs"/>
              </a:rPr>
              <a:t>es gibt  leider </a:t>
            </a:r>
            <a:r>
              <a:rPr lang="de-DE" sz="1200" kern="1200" dirty="0">
                <a:solidFill>
                  <a:schemeClr val="tx1"/>
                </a:solidFill>
                <a:effectLst/>
                <a:latin typeface="+mn-lt"/>
                <a:ea typeface="+mn-ea"/>
                <a:cs typeface="+mn-cs"/>
              </a:rPr>
              <a:t>[642]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2.2.3:  fahren</a:t>
            </a:r>
            <a:r>
              <a:rPr lang="de-DE" sz="1200" kern="1200" dirty="0">
                <a:solidFill>
                  <a:schemeClr val="tx1"/>
                </a:solidFill>
                <a:effectLst/>
                <a:latin typeface="+mn-lt"/>
                <a:ea typeface="+mn-ea"/>
                <a:cs typeface="+mn-cs"/>
              </a:rPr>
              <a:t> [169] </a:t>
            </a:r>
            <a:r>
              <a:rPr lang="de-DE" sz="1200" b="1" kern="1200" dirty="0">
                <a:solidFill>
                  <a:schemeClr val="tx1"/>
                </a:solidFill>
                <a:effectLst/>
                <a:latin typeface="+mn-lt"/>
                <a:ea typeface="+mn-ea"/>
                <a:cs typeface="+mn-cs"/>
              </a:rPr>
              <a:t>geben </a:t>
            </a:r>
            <a:r>
              <a:rPr lang="de-DE" sz="1200" kern="1200" dirty="0">
                <a:solidFill>
                  <a:schemeClr val="tx1"/>
                </a:solidFill>
                <a:effectLst/>
                <a:latin typeface="+mn-lt"/>
                <a:ea typeface="+mn-ea"/>
                <a:cs typeface="+mn-cs"/>
              </a:rPr>
              <a:t>[57] helfen [406] mir [64] vergessen [595] </a:t>
            </a:r>
            <a:r>
              <a:rPr lang="de-DE" sz="1200" b="1" kern="1200" dirty="0">
                <a:solidFill>
                  <a:schemeClr val="tx1"/>
                </a:solidFill>
                <a:effectLst/>
                <a:latin typeface="+mn-lt"/>
                <a:ea typeface="+mn-ea"/>
                <a:cs typeface="+mn-cs"/>
              </a:rPr>
              <a:t> laufen </a:t>
            </a:r>
            <a:r>
              <a:rPr lang="de-DE" sz="1200" kern="1200" dirty="0">
                <a:solidFill>
                  <a:schemeClr val="tx1"/>
                </a:solidFill>
                <a:effectLst/>
                <a:latin typeface="+mn-lt"/>
                <a:ea typeface="+mn-ea"/>
                <a:cs typeface="+mn-cs"/>
              </a:rPr>
              <a:t>[248] </a:t>
            </a:r>
            <a:r>
              <a:rPr lang="de-DE" sz="1200" b="1" kern="1200" dirty="0">
                <a:solidFill>
                  <a:schemeClr val="tx1"/>
                </a:solidFill>
                <a:effectLst/>
                <a:latin typeface="+mn-lt"/>
                <a:ea typeface="+mn-ea"/>
                <a:cs typeface="+mn-cs"/>
              </a:rPr>
              <a:t>schlafen </a:t>
            </a:r>
            <a:r>
              <a:rPr lang="de-DE" sz="1200" kern="1200" dirty="0">
                <a:solidFill>
                  <a:schemeClr val="tx1"/>
                </a:solidFill>
                <a:effectLst/>
                <a:latin typeface="+mn-lt"/>
                <a:ea typeface="+mn-ea"/>
                <a:cs typeface="+mn-cs"/>
              </a:rPr>
              <a:t>[787] </a:t>
            </a:r>
            <a:r>
              <a:rPr lang="de-DE" sz="1200" b="1" kern="1200" dirty="0">
                <a:solidFill>
                  <a:schemeClr val="tx1"/>
                </a:solidFill>
                <a:effectLst/>
                <a:latin typeface="+mn-lt"/>
                <a:ea typeface="+mn-ea"/>
                <a:cs typeface="+mn-cs"/>
              </a:rPr>
              <a:t>die Zeitung </a:t>
            </a:r>
            <a:r>
              <a:rPr lang="de-DE" sz="1200" kern="1200" dirty="0">
                <a:solidFill>
                  <a:schemeClr val="tx1"/>
                </a:solidFill>
                <a:effectLst/>
                <a:latin typeface="+mn-lt"/>
                <a:ea typeface="+mn-ea"/>
                <a:cs typeface="+mn-cs"/>
              </a:rPr>
              <a:t>[572] </a:t>
            </a:r>
            <a:r>
              <a:rPr lang="de-DE" sz="1200" b="1" kern="1200" dirty="0">
                <a:solidFill>
                  <a:schemeClr val="tx1"/>
                </a:solidFill>
                <a:effectLst/>
                <a:latin typeface="+mn-lt"/>
                <a:ea typeface="+mn-ea"/>
                <a:cs typeface="+mn-cs"/>
              </a:rPr>
              <a:t>das Geld </a:t>
            </a:r>
            <a:r>
              <a:rPr lang="de-DE" sz="1200" kern="1200" dirty="0">
                <a:solidFill>
                  <a:schemeClr val="tx1"/>
                </a:solidFill>
                <a:effectLst/>
                <a:latin typeface="+mn-lt"/>
                <a:ea typeface="+mn-ea"/>
                <a:cs typeface="+mn-cs"/>
              </a:rPr>
              <a:t>[249] der Urlaub [1192] </a:t>
            </a:r>
            <a:r>
              <a:rPr lang="de-DE" sz="1200" b="1" kern="1200" dirty="0">
                <a:solidFill>
                  <a:schemeClr val="tx1"/>
                </a:solidFill>
                <a:effectLst/>
                <a:latin typeface="+mn-lt"/>
                <a:ea typeface="+mn-ea"/>
                <a:cs typeface="+mn-cs"/>
              </a:rPr>
              <a:t>fast </a:t>
            </a:r>
            <a:r>
              <a:rPr lang="de-DE" sz="1200" kern="1200" dirty="0">
                <a:solidFill>
                  <a:schemeClr val="tx1"/>
                </a:solidFill>
                <a:effectLst/>
                <a:latin typeface="+mn-lt"/>
                <a:ea typeface="+mn-ea"/>
                <a:cs typeface="+mn-cs"/>
              </a:rPr>
              <a:t>[223]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2.1.2 </a:t>
            </a:r>
            <a:r>
              <a:rPr lang="de-DE" sz="1200" b="0" kern="1200" dirty="0">
                <a:solidFill>
                  <a:schemeClr val="tx1"/>
                </a:solidFill>
                <a:effectLst/>
                <a:latin typeface="+mn-lt"/>
                <a:ea typeface="+mn-ea"/>
                <a:cs typeface="+mn-cs"/>
              </a:rPr>
              <a:t>null [2847] </a:t>
            </a:r>
            <a:r>
              <a:rPr lang="de-DE" sz="1200" b="1" kern="1200" dirty="0">
                <a:solidFill>
                  <a:schemeClr val="tx1"/>
                </a:solidFill>
                <a:effectLst/>
                <a:latin typeface="+mn-lt"/>
                <a:ea typeface="+mn-ea"/>
                <a:cs typeface="+mn-cs"/>
              </a:rPr>
              <a:t>eins</a:t>
            </a:r>
            <a:r>
              <a:rPr lang="de-DE" sz="1200" b="0" kern="1200" dirty="0">
                <a:solidFill>
                  <a:schemeClr val="tx1"/>
                </a:solidFill>
                <a:effectLst/>
                <a:latin typeface="+mn-lt"/>
                <a:ea typeface="+mn-ea"/>
                <a:cs typeface="+mn-cs"/>
              </a:rPr>
              <a:t> [1372] </a:t>
            </a:r>
            <a:r>
              <a:rPr lang="de-DE" sz="1200" b="1" kern="1200" dirty="0">
                <a:solidFill>
                  <a:schemeClr val="tx1"/>
                </a:solidFill>
                <a:effectLst/>
                <a:latin typeface="+mn-lt"/>
                <a:ea typeface="+mn-ea"/>
                <a:cs typeface="+mn-cs"/>
              </a:rPr>
              <a:t>zwei </a:t>
            </a:r>
            <a:r>
              <a:rPr lang="de-DE" sz="1200" kern="1200" dirty="0">
                <a:solidFill>
                  <a:schemeClr val="tx1"/>
                </a:solidFill>
                <a:effectLst/>
                <a:latin typeface="+mn-lt"/>
                <a:ea typeface="+mn-ea"/>
                <a:cs typeface="+mn-cs"/>
              </a:rPr>
              <a:t>[77] </a:t>
            </a:r>
            <a:r>
              <a:rPr lang="de-DE" sz="1200" b="1" kern="1200" dirty="0">
                <a:solidFill>
                  <a:schemeClr val="tx1"/>
                </a:solidFill>
                <a:effectLst/>
                <a:latin typeface="+mn-lt"/>
                <a:ea typeface="+mn-ea"/>
                <a:cs typeface="+mn-cs"/>
              </a:rPr>
              <a:t>drei</a:t>
            </a:r>
            <a:r>
              <a:rPr lang="de-DE" sz="1200" kern="1200" dirty="0">
                <a:solidFill>
                  <a:schemeClr val="tx1"/>
                </a:solidFill>
                <a:effectLst/>
                <a:latin typeface="+mn-lt"/>
                <a:ea typeface="+mn-ea"/>
                <a:cs typeface="+mn-cs"/>
              </a:rPr>
              <a:t> [101] </a:t>
            </a:r>
            <a:r>
              <a:rPr lang="de-DE" sz="1200" b="1" kern="1200" dirty="0">
                <a:solidFill>
                  <a:schemeClr val="tx1"/>
                </a:solidFill>
                <a:effectLst/>
                <a:latin typeface="+mn-lt"/>
                <a:ea typeface="+mn-ea"/>
                <a:cs typeface="+mn-cs"/>
              </a:rPr>
              <a:t>vier </a:t>
            </a:r>
            <a:r>
              <a:rPr lang="de-DE" sz="1200" kern="1200" dirty="0">
                <a:solidFill>
                  <a:schemeClr val="tx1"/>
                </a:solidFill>
                <a:effectLst/>
                <a:latin typeface="+mn-lt"/>
                <a:ea typeface="+mn-ea"/>
                <a:cs typeface="+mn-cs"/>
              </a:rPr>
              <a:t>[195] fünf [272] sechs [468] sieben [570] acht [458] neun [934] zehn [312] elf [1417] zwölf [882] </a:t>
            </a:r>
            <a:endParaRPr lang="en-GB" sz="1200" kern="1200" dirty="0">
              <a:solidFill>
                <a:schemeClr val="tx1"/>
              </a:solidFill>
              <a:effectLst/>
              <a:latin typeface="+mn-lt"/>
              <a:ea typeface="+mn-ea"/>
              <a:cs typeface="+mn-cs"/>
            </a:endParaRPr>
          </a:p>
          <a:p>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735905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mj-lt"/>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Three highly frequent strong verbs are now featured in more detail, in their long and short forms, over the next few slides: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nehmen</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lassen</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and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halten</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(irregular).</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nehmen</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on its own, say it, students repeat it, and remind them of the phonics (long ‘e’ in in first syllable of infinitive).</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If using gestures, a possible gesture would be to mime grabbing something.</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nimmt</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say it, students repeat it. Emphasise the short ‘I’ sound.</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Emphasise the two meanings for the short form.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 </a:t>
            </a:r>
            <a:r>
              <a:rPr lang="en-GB" sz="1200" kern="1200" dirty="0">
                <a:solidFill>
                  <a:schemeClr val="tx1"/>
                </a:solidFill>
                <a:effectLst/>
                <a:latin typeface="+mn-lt"/>
                <a:ea typeface="+mn-ea"/>
                <a:cs typeface="+mn-cs"/>
              </a:rPr>
              <a:t>Students have had explicit teaching that the present tense in German communicates two different present tense meanings in English. This reinforces that learning. </a:t>
            </a:r>
            <a:r>
              <a:rPr lang="en-GB" sz="1200" b="1" kern="1200" dirty="0">
                <a:solidFill>
                  <a:schemeClr val="tx1"/>
                </a:solidFill>
                <a:effectLst/>
                <a:latin typeface="+mn-lt"/>
                <a:ea typeface="+mn-ea"/>
                <a:cs typeface="+mn-cs"/>
              </a:rPr>
              <a:t>Emphasise the two meanings for the short form, reminding students that German only has one form and does not have a direct equivalent of the grammar for ‘is + </a:t>
            </a:r>
            <a:r>
              <a:rPr lang="en-GB" sz="1200" b="1" kern="1200" dirty="0" err="1">
                <a:solidFill>
                  <a:schemeClr val="tx1"/>
                </a:solidFill>
                <a:effectLst/>
                <a:latin typeface="+mn-lt"/>
                <a:ea typeface="+mn-ea"/>
                <a:cs typeface="+mn-cs"/>
              </a:rPr>
              <a:t>ing</a:t>
            </a:r>
            <a:r>
              <a:rPr lang="en-GB" sz="1200" b="1" kern="1200" dirty="0">
                <a:solidFill>
                  <a:schemeClr val="tx1"/>
                </a:solidFill>
                <a:effectLst/>
                <a:latin typeface="+mn-lt"/>
                <a:ea typeface="+mn-ea"/>
                <a:cs typeface="+mn-cs"/>
              </a:rPr>
              <a:t>’, the continuous form (as covered in previous weeks). </a:t>
            </a:r>
            <a:endParaRPr lang="en-GB" b="1" i="0"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046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r>
              <a:rPr lang="en-GB" baseline="0" dirty="0"/>
              <a:t> eliciting the English meanings again, chorally.</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97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Elicit the English before providing the translation.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460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br>
              <a:rPr lang="en-GB" dirty="0"/>
            </a:br>
            <a:r>
              <a:rPr lang="en-GB" dirty="0"/>
              <a:t>This time, the English appears, with the gapped German translation.</a:t>
            </a:r>
            <a:br>
              <a:rPr lang="en-GB" dirty="0"/>
            </a:br>
            <a:r>
              <a:rPr lang="en-GB" dirty="0"/>
              <a:t>Teachers</a:t>
            </a:r>
            <a:r>
              <a:rPr lang="en-GB" baseline="0" dirty="0"/>
              <a:t> can elicit the 3</a:t>
            </a:r>
            <a:r>
              <a:rPr lang="en-GB" baseline="30000" dirty="0"/>
              <a:t>rd</a:t>
            </a:r>
            <a:r>
              <a:rPr lang="en-GB" baseline="0" dirty="0"/>
              <a:t> person form in the full sentence from students, chorally, before providing the audio on the next click.</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083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lassen</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on its own, say it, students repeat it, and remind them of the phonics, short ‘a’.</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If using gestures, a possible gesture would be to mime pushing something away, as if leaving it.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lang="en-GB" sz="1200" b="1" dirty="0" err="1">
                <a:solidFill>
                  <a:srgbClr val="5B9BD5">
                    <a:lumMod val="50000"/>
                  </a:srgbClr>
                </a:solidFill>
                <a:latin typeface="Century Gothic" panose="020B0502020202020204" pitchFamily="34" charset="0"/>
              </a:rPr>
              <a:t>lässt</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say it, students repeat it. Draw attention to the vowel change. ä but still short.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Emphasise the two meanings for the short form.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 </a:t>
            </a:r>
            <a:r>
              <a:rPr lang="en-GB" sz="1200" kern="1200" dirty="0">
                <a:solidFill>
                  <a:schemeClr val="tx1"/>
                </a:solidFill>
                <a:effectLst/>
                <a:latin typeface="+mn-lt"/>
                <a:ea typeface="+mn-ea"/>
                <a:cs typeface="+mn-cs"/>
              </a:rPr>
              <a:t>Students have had explicit teaching that the present tense in German communicates two different present tense meanings in English. This reinforces that learning. </a:t>
            </a:r>
            <a:r>
              <a:rPr lang="en-GB" sz="1200" b="1" kern="1200" dirty="0">
                <a:solidFill>
                  <a:schemeClr val="tx1"/>
                </a:solidFill>
                <a:effectLst/>
                <a:latin typeface="+mn-lt"/>
                <a:ea typeface="+mn-ea"/>
                <a:cs typeface="+mn-cs"/>
              </a:rPr>
              <a:t>Emphasise the two meanings for the short form, reminding students that German only has one form and does not have a direct equivalent of the grammar for ‘is + </a:t>
            </a:r>
            <a:r>
              <a:rPr lang="en-GB" sz="1200" b="1" kern="1200" dirty="0" err="1">
                <a:solidFill>
                  <a:schemeClr val="tx1"/>
                </a:solidFill>
                <a:effectLst/>
                <a:latin typeface="+mn-lt"/>
                <a:ea typeface="+mn-ea"/>
                <a:cs typeface="+mn-cs"/>
              </a:rPr>
              <a:t>ing</a:t>
            </a:r>
            <a:r>
              <a:rPr lang="en-GB" sz="1200" b="1" kern="1200" dirty="0">
                <a:solidFill>
                  <a:schemeClr val="tx1"/>
                </a:solidFill>
                <a:effectLst/>
                <a:latin typeface="+mn-lt"/>
                <a:ea typeface="+mn-ea"/>
                <a:cs typeface="+mn-cs"/>
              </a:rPr>
              <a:t>’, the continuous form (as covered in previous weeks).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Note: </a:t>
            </a:r>
            <a:r>
              <a:rPr lang="en-GB" sz="1200" b="0" i="0" kern="1200" baseline="0" dirty="0">
                <a:solidFill>
                  <a:schemeClr val="tx1"/>
                </a:solidFill>
                <a:effectLst/>
                <a:latin typeface="+mn-lt"/>
                <a:ea typeface="+mn-ea"/>
                <a:cs typeface="+mn-cs"/>
              </a:rPr>
              <a:t>There are other meanings of </a:t>
            </a:r>
            <a:r>
              <a:rPr lang="en-GB" sz="1200" b="1" i="0" kern="1200" baseline="0" dirty="0" err="1">
                <a:solidFill>
                  <a:schemeClr val="tx1"/>
                </a:solidFill>
                <a:effectLst/>
                <a:latin typeface="+mn-lt"/>
                <a:ea typeface="+mn-ea"/>
                <a:cs typeface="+mn-cs"/>
              </a:rPr>
              <a:t>lassen</a:t>
            </a:r>
            <a:r>
              <a:rPr lang="en-GB" sz="1200" b="1" i="0"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which of course account for its high-frequency.  They will be introduced subsequently, and links made back to this meaning.</a:t>
            </a:r>
            <a:endParaRPr lang="en-GB" b="0" i="0"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398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r>
              <a:rPr lang="en-GB" baseline="0" dirty="0"/>
              <a:t> eliciting the English meanings again, chorally.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960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Elicit the English before providing the translation.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251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30/03/2020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75923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30/03/2020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928433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30/03/2020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256470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30/03/2020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56598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30/03/2020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868404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30/03/2020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988240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30/03/2020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178764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30/03/2020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165063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30/03/2020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745288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30/03/2020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93174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30/03/2020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922914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30/03/2020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29329656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audio" Target="../media/audio6.wav"/></Relationships>
</file>

<file path=ppt/slides/_rels/slide11.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audio" Target="../media/audio8.wav"/></Relationships>
</file>

<file path=ppt/slides/_rels/slide12.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audio" Target="../media/audio8.wav"/></Relationships>
</file>

<file path=ppt/slides/_rels/slide13.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audio" Target="../media/audio9.wav"/></Relationships>
</file>

<file path=ppt/slides/_rels/slide14.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audio" Target="../media/audio9.wav"/></Relationships>
</file>

<file path=ppt/slides/_rels/slide15.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audio" Target="../media/audio10.wav"/><Relationship Id="rId7" Type="http://schemas.openxmlformats.org/officeDocument/2006/relationships/audio" Target="../media/audio14.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13.wav"/><Relationship Id="rId5" Type="http://schemas.openxmlformats.org/officeDocument/2006/relationships/audio" Target="../media/audio12.wav"/><Relationship Id="rId4" Type="http://schemas.openxmlformats.org/officeDocument/2006/relationships/audio" Target="../media/audio11.wav"/><Relationship Id="rId9" Type="http://schemas.openxmlformats.org/officeDocument/2006/relationships/image" Target="../media/image4.gif"/></Relationships>
</file>

<file path=ppt/slides/_rels/slide16.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 Id="rId9" Type="http://schemas.openxmlformats.org/officeDocument/2006/relationships/image" Target="../media/image4.gi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3.gif"/><Relationship Id="rId4" Type="http://schemas.openxmlformats.org/officeDocument/2006/relationships/image" Target="../media/image5.gi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image" Target="../media/image7.tiff"/><Relationship Id="rId7" Type="http://schemas.openxmlformats.org/officeDocument/2006/relationships/audio" Target="../media/audio22.wav"/><Relationship Id="rId12" Type="http://schemas.openxmlformats.org/officeDocument/2006/relationships/audio" Target="../media/audio27.wav"/><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audio" Target="../media/audio21.wav"/><Relationship Id="rId11" Type="http://schemas.openxmlformats.org/officeDocument/2006/relationships/audio" Target="../media/audio26.wav"/><Relationship Id="rId5" Type="http://schemas.openxmlformats.org/officeDocument/2006/relationships/audio" Target="../media/audio20.wav"/><Relationship Id="rId10" Type="http://schemas.openxmlformats.org/officeDocument/2006/relationships/audio" Target="../media/audio25.wav"/><Relationship Id="rId4" Type="http://schemas.openxmlformats.org/officeDocument/2006/relationships/image" Target="../media/image8.png"/><Relationship Id="rId9" Type="http://schemas.openxmlformats.org/officeDocument/2006/relationships/audio" Target="../media/audio24.wav"/></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audio" Target="../media/audio5.wav"/></Relationships>
</file>

<file path=ppt/slides/_rels/slide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audio" Target="../media/audio5.wav"/></Relationships>
</file>

<file path=ppt/slides/_rels/slide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audio" Target="../media/audio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2" name="Title 1">
            <a:extLst>
              <a:ext uri="{FF2B5EF4-FFF2-40B4-BE49-F238E27FC236}">
                <a16:creationId xmlns:a16="http://schemas.microsoft.com/office/drawing/2014/main" id="{16523271-2662-084F-9684-6AEBCCC2B9E3}"/>
              </a:ext>
            </a:extLst>
          </p:cNvPr>
          <p:cNvSpPr>
            <a:spLocks noGrp="1"/>
          </p:cNvSpPr>
          <p:nvPr>
            <p:ph type="ctrTitle"/>
          </p:nvPr>
        </p:nvSpPr>
        <p:spPr>
          <a:xfrm>
            <a:off x="172596" y="1953953"/>
            <a:ext cx="9144000" cy="894779"/>
          </a:xfrm>
        </p:spPr>
        <p:txBody>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Grammar</a:t>
            </a:r>
            <a:endParaRPr lang="en-US" dirty="0"/>
          </a:p>
        </p:txBody>
      </p:sp>
      <p:sp>
        <p:nvSpPr>
          <p:cNvPr id="6" name="Subtitle 5">
            <a:extLst>
              <a:ext uri="{FF2B5EF4-FFF2-40B4-BE49-F238E27FC236}">
                <a16:creationId xmlns:a16="http://schemas.microsoft.com/office/drawing/2014/main" id="{E9EA1430-5959-D841-A022-9618BF178F2D}"/>
              </a:ext>
            </a:extLst>
          </p:cNvPr>
          <p:cNvSpPr>
            <a:spLocks noGrp="1"/>
          </p:cNvSpPr>
          <p:nvPr>
            <p:ph type="subTitle" idx="1"/>
          </p:nvPr>
        </p:nvSpPr>
        <p:spPr>
          <a:xfrm>
            <a:off x="172596" y="2848732"/>
            <a:ext cx="9144000" cy="1655762"/>
          </a:xfrm>
        </p:spPr>
        <p:txBody>
          <a:bodyPr/>
          <a:lstStyle/>
          <a:p>
            <a:pPr lvl="0" algn="l">
              <a:lnSpc>
                <a:spcPct val="100000"/>
              </a:lnSpc>
              <a:spcBef>
                <a:spcPts val="0"/>
              </a:spcBef>
            </a:pPr>
            <a:r>
              <a:rPr lang="en-GB" sz="3200" dirty="0">
                <a:solidFill>
                  <a:prstClr val="white"/>
                </a:solidFill>
                <a:latin typeface="Century Gothic" panose="020B0502020202020204" pitchFamily="34" charset="0"/>
              </a:rPr>
              <a:t>Strong verbs in the present tense:</a:t>
            </a:r>
          </a:p>
          <a:p>
            <a:pPr lvl="0" algn="l">
              <a:lnSpc>
                <a:spcPct val="100000"/>
              </a:lnSpc>
              <a:spcBef>
                <a:spcPts val="0"/>
              </a:spcBef>
            </a:pPr>
            <a:r>
              <a:rPr lang="en-GB" sz="3200" dirty="0">
                <a:solidFill>
                  <a:prstClr val="white"/>
                </a:solidFill>
                <a:latin typeface="Century Gothic" panose="020B0502020202020204" pitchFamily="34" charset="0"/>
              </a:rPr>
              <a:t>‘he/she’ or ‘they’</a:t>
            </a:r>
            <a:endParaRPr lang="en-US" dirty="0"/>
          </a:p>
        </p:txBody>
      </p:sp>
      <p:sp>
        <p:nvSpPr>
          <p:cNvPr id="14" name="Title 3">
            <a:extLst>
              <a:ext uri="{FF2B5EF4-FFF2-40B4-BE49-F238E27FC236}">
                <a16:creationId xmlns:a16="http://schemas.microsoft.com/office/drawing/2014/main" id="{7B424077-B2D5-46AA-BDA8-6FF15DA500E8}"/>
              </a:ext>
            </a:extLst>
          </p:cNvPr>
          <p:cNvSpPr txBox="1">
            <a:spLocks/>
          </p:cNvSpPr>
          <p:nvPr/>
        </p:nvSpPr>
        <p:spPr>
          <a:xfrm>
            <a:off x="161930" y="5308430"/>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5</a:t>
            </a:r>
          </a:p>
        </p:txBody>
      </p:sp>
      <p:sp>
        <p:nvSpPr>
          <p:cNvPr id="16" name="Title 3">
            <a:extLst>
              <a:ext uri="{FF2B5EF4-FFF2-40B4-BE49-F238E27FC236}">
                <a16:creationId xmlns:a16="http://schemas.microsoft.com/office/drawing/2014/main" id="{638AEC8F-C9FD-A549-80E9-260E66E632C7}"/>
              </a:ext>
            </a:extLst>
          </p:cNvPr>
          <p:cNvSpPr txBox="1">
            <a:spLocks/>
          </p:cNvSpPr>
          <p:nvPr/>
        </p:nvSpPr>
        <p:spPr>
          <a:xfrm>
            <a:off x="161930" y="6161349"/>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Jenny Hopper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Rachel Hawkes / Stephen Owen</a:t>
            </a: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30/03/20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048588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1821"/>
            <a:ext cx="10515600" cy="1325563"/>
          </a:xfrm>
        </p:spPr>
        <p:txBody>
          <a:bodyPr>
            <a:noAutofit/>
          </a:bodyPr>
          <a:lstStyle/>
          <a:p>
            <a:pPr algn="ctr"/>
            <a:r>
              <a:rPr lang="en-GB" sz="11500" b="1" dirty="0" err="1">
                <a:solidFill>
                  <a:srgbClr val="5B9BD5">
                    <a:lumMod val="50000"/>
                  </a:srgbClr>
                </a:solidFill>
                <a:latin typeface="Century Gothic" panose="020B0502020202020204" pitchFamily="34" charset="0"/>
              </a:rPr>
              <a:t>lässt</a:t>
            </a:r>
            <a:endParaRPr lang="en-GB" sz="11500" dirty="0">
              <a:latin typeface="Century Gothic" panose="020B0502020202020204" pitchFamily="34" charset="0"/>
            </a:endParaRPr>
          </a:p>
        </p:txBody>
      </p:sp>
      <p:sp>
        <p:nvSpPr>
          <p:cNvPr id="4" name="TextBox 3"/>
          <p:cNvSpPr txBox="1"/>
          <p:nvPr/>
        </p:nvSpPr>
        <p:spPr>
          <a:xfrm>
            <a:off x="0" y="2177384"/>
            <a:ext cx="1205564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[leaves | is leaving]</a:t>
            </a:r>
          </a:p>
        </p:txBody>
      </p:sp>
      <p:sp>
        <p:nvSpPr>
          <p:cNvPr id="5" name="TextBox 4"/>
          <p:cNvSpPr txBox="1"/>
          <p:nvPr/>
        </p:nvSpPr>
        <p:spPr>
          <a:xfrm>
            <a:off x="1090246" y="4039432"/>
            <a:ext cx="10263554" cy="769441"/>
          </a:xfrm>
          <a:prstGeom prst="rect">
            <a:avLst/>
          </a:prstGeom>
          <a:solidFill>
            <a:schemeClr val="bg1"/>
          </a:solidFill>
        </p:spPr>
        <p:txBody>
          <a:bodyPr wrap="square" rtlCol="0">
            <a:spAutoFit/>
          </a:bodyPr>
          <a:lstStyle/>
          <a:p>
            <a:pPr lvl="0" algn="ctr">
              <a:defRPr/>
            </a:pPr>
            <a:r>
              <a:rPr kumimoji="0" lang="en-GB" sz="4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Sie</a:t>
            </a:r>
            <a:r>
              <a:rPr kumimoji="0" lang="en-GB"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a:t>
            </a:r>
            <a:r>
              <a:rPr lang="de-DE" sz="4400" b="1" dirty="0">
                <a:solidFill>
                  <a:schemeClr val="accent1">
                    <a:lumMod val="50000"/>
                  </a:schemeClr>
                </a:solidFill>
                <a:latin typeface="Century Gothic" panose="020B0502020202020204" pitchFamily="34" charset="0"/>
              </a:rPr>
              <a:t>_________ </a:t>
            </a:r>
            <a:r>
              <a:rPr lang="en-GB" sz="4400" dirty="0">
                <a:solidFill>
                  <a:srgbClr val="5B9BD5">
                    <a:lumMod val="50000"/>
                  </a:srgbClr>
                </a:solidFill>
                <a:latin typeface="Century Gothic" panose="020B0502020202020204" pitchFamily="34" charset="0"/>
              </a:rPr>
              <a:t>das Handy </a:t>
            </a:r>
            <a:r>
              <a:rPr lang="en-GB" sz="4400" dirty="0" err="1">
                <a:solidFill>
                  <a:srgbClr val="5B9BD5">
                    <a:lumMod val="50000"/>
                  </a:srgbClr>
                </a:solidFill>
                <a:latin typeface="Century Gothic" panose="020B0502020202020204" pitchFamily="34" charset="0"/>
              </a:rPr>
              <a:t>zu</a:t>
            </a:r>
            <a:r>
              <a:rPr lang="en-GB" sz="4400" dirty="0">
                <a:solidFill>
                  <a:srgbClr val="5B9BD5">
                    <a:lumMod val="50000"/>
                  </a:srgbClr>
                </a:solidFill>
                <a:latin typeface="Century Gothic" panose="020B0502020202020204" pitchFamily="34" charset="0"/>
              </a:rPr>
              <a:t> </a:t>
            </a:r>
            <a:r>
              <a:rPr lang="en-GB" sz="4400" dirty="0" err="1">
                <a:solidFill>
                  <a:srgbClr val="5B9BD5">
                    <a:lumMod val="50000"/>
                  </a:srgbClr>
                </a:solidFill>
                <a:latin typeface="Century Gothic" panose="020B0502020202020204" pitchFamily="34" charset="0"/>
              </a:rPr>
              <a:t>Hause</a:t>
            </a:r>
            <a:r>
              <a:rPr lang="en-GB" sz="4400" dirty="0">
                <a:solidFill>
                  <a:srgbClr val="5B9BD5">
                    <a:lumMod val="50000"/>
                  </a:srgbClr>
                </a:solidFill>
                <a:latin typeface="Century Gothic" panose="020B0502020202020204" pitchFamily="34" charset="0"/>
              </a:rPr>
              <a:t>.</a:t>
            </a:r>
            <a:r>
              <a:rPr kumimoji="0" lang="en-GB"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a:t>
            </a:r>
            <a:endParaRPr kumimoji="0" lang="fr-FR" sz="4400" b="0" i="0" u="none" strike="noStrike" kern="120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endParaRPr>
          </a:p>
        </p:txBody>
      </p:sp>
      <p:sp>
        <p:nvSpPr>
          <p:cNvPr id="7" name="TextBox 6"/>
          <p:cNvSpPr txBox="1"/>
          <p:nvPr/>
        </p:nvSpPr>
        <p:spPr>
          <a:xfrm>
            <a:off x="1521069" y="5055095"/>
            <a:ext cx="9401908"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a:t>
            </a:r>
            <a:r>
              <a:rPr lang="en-GB" sz="3200" b="1" dirty="0">
                <a:solidFill>
                  <a:srgbClr val="DAA521"/>
                </a:solidFill>
                <a:latin typeface="Century Gothic" panose="020B0502020202020204" pitchFamily="34" charset="0"/>
                <a:cs typeface="Calibri" panose="020F0502020204030204" pitchFamily="34" charset="0"/>
              </a:rPr>
              <a:t>leaves</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a:t>
            </a:r>
            <a:r>
              <a:rPr kumimoji="0" lang="en-GB" sz="3200" b="1" i="0" u="none" strike="noStrike" kern="1200" cap="none" spc="0" normalizeH="0" baseline="0" noProof="0" dirty="0">
                <a:ln>
                  <a:noFill/>
                </a:ln>
                <a:solidFill>
                  <a:srgbClr val="DAA521"/>
                </a:solidFill>
                <a:effectLst/>
                <a:uLnTx/>
                <a:uFillTx/>
                <a:latin typeface="Century Gothic" panose="020B0502020202020204" pitchFamily="34" charset="0"/>
                <a:ea typeface="+mn-ea"/>
                <a:cs typeface="Calibri" panose="020F0502020204030204" pitchFamily="34" charset="0"/>
              </a:rPr>
              <a:t>is </a:t>
            </a:r>
            <a:r>
              <a:rPr lang="en-GB" sz="3200" b="1" dirty="0">
                <a:solidFill>
                  <a:srgbClr val="DAA521"/>
                </a:solidFill>
                <a:latin typeface="Century Gothic" panose="020B0502020202020204" pitchFamily="34" charset="0"/>
                <a:cs typeface="Calibri" panose="020F0502020204030204" pitchFamily="34" charset="0"/>
              </a:rPr>
              <a:t>leaving </a:t>
            </a:r>
            <a:r>
              <a:rPr kumimoji="0" lang="en-GB" sz="3200" b="1" i="0" u="none" strike="noStrike" kern="1200" cap="none" spc="0" normalizeH="0" baseline="0" noProof="0" dirty="0">
                <a:ln>
                  <a:noFill/>
                </a:ln>
                <a:solidFill>
                  <a:srgbClr val="DAA521"/>
                </a:solidFill>
                <a:effectLst/>
                <a:uLnTx/>
                <a:uFillTx/>
                <a:latin typeface="Century Gothic" panose="020B0502020202020204" pitchFamily="34" charset="0"/>
                <a:ea typeface="+mn-ea"/>
                <a:cs typeface="Calibri" panose="020F0502020204030204" pitchFamily="34" charset="0"/>
              </a:rPr>
              <a:t> </a:t>
            </a:r>
            <a:r>
              <a:rPr lang="en-GB" sz="3200" dirty="0">
                <a:solidFill>
                  <a:srgbClr val="5B9BD5">
                    <a:lumMod val="50000"/>
                  </a:srgbClr>
                </a:solidFill>
                <a:latin typeface="Century Gothic" panose="020B0502020202020204" pitchFamily="34" charset="0"/>
              </a:rPr>
              <a:t>her mobile at home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6" name="Rectangle 5"/>
          <p:cNvSpPr/>
          <p:nvPr/>
        </p:nvSpPr>
        <p:spPr>
          <a:xfrm>
            <a:off x="2822491" y="3793210"/>
            <a:ext cx="1784463" cy="1015663"/>
          </a:xfrm>
          <a:prstGeom prst="rect">
            <a:avLst/>
          </a:prstGeom>
        </p:spPr>
        <p:txBody>
          <a:bodyPr wrap="none">
            <a:spAutoFit/>
          </a:bodyPr>
          <a:lstStyle/>
          <a:p>
            <a:r>
              <a:rPr lang="en-GB" sz="6000" b="1" dirty="0" err="1">
                <a:solidFill>
                  <a:srgbClr val="DAA521"/>
                </a:solidFill>
                <a:latin typeface="Century Gothic" panose="020B0502020202020204" pitchFamily="34" charset="0"/>
                <a:cs typeface="Calibri" panose="020F0502020204030204" pitchFamily="34" charset="0"/>
              </a:rPr>
              <a:t>lässt</a:t>
            </a:r>
            <a:endParaRPr lang="en-GB" sz="6000" dirty="0"/>
          </a:p>
        </p:txBody>
      </p:sp>
    </p:spTree>
    <p:extLst>
      <p:ext uri="{BB962C8B-B14F-4D97-AF65-F5344CB8AC3E}">
        <p14:creationId xmlns:p14="http://schemas.microsoft.com/office/powerpoint/2010/main" val="136074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aess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sie laesst das Handy zu H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051439"/>
            <a:ext cx="10515600" cy="1325563"/>
          </a:xfrm>
        </p:spPr>
        <p:txBody>
          <a:bodyPr>
            <a:noAutofit/>
          </a:bodyPr>
          <a:lstStyle/>
          <a:p>
            <a:pPr lvl="0" algn="ctr">
              <a:lnSpc>
                <a:spcPct val="100000"/>
              </a:lnSpc>
              <a:spcBef>
                <a:spcPts val="0"/>
              </a:spcBef>
              <a:defRPr/>
            </a:pPr>
            <a:r>
              <a:rPr lang="en-GB" sz="9600" b="1" dirty="0" err="1">
                <a:solidFill>
                  <a:srgbClr val="5B9BD5">
                    <a:lumMod val="50000"/>
                  </a:srgbClr>
                </a:solidFill>
                <a:latin typeface="Century Gothic" panose="020B0502020202020204" pitchFamily="34" charset="0"/>
                <a:ea typeface="+mn-ea"/>
                <a:cs typeface="+mn-cs"/>
              </a:rPr>
              <a:t>halten</a:t>
            </a:r>
            <a:endParaRPr lang="en-GB" sz="9600" dirty="0">
              <a:latin typeface="Century Gothic" panose="020B0502020202020204" pitchFamily="34" charset="0"/>
            </a:endParaRPr>
          </a:p>
        </p:txBody>
      </p:sp>
      <p:sp>
        <p:nvSpPr>
          <p:cNvPr id="7" name="TextBox 6"/>
          <p:cNvSpPr txBox="1"/>
          <p:nvPr/>
        </p:nvSpPr>
        <p:spPr>
          <a:xfrm>
            <a:off x="0" y="2189979"/>
            <a:ext cx="12191999" cy="584775"/>
          </a:xfrm>
          <a:prstGeom prst="rect">
            <a:avLst/>
          </a:prstGeom>
          <a:solidFill>
            <a:schemeClr val="bg1"/>
          </a:solidFill>
        </p:spPr>
        <p:txBody>
          <a:bodyPr wrap="square" rtlCol="0">
            <a:spAutoFit/>
          </a:bodyPr>
          <a:lstStyle/>
          <a:p>
            <a:pPr lvl="0" algn="ctr">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a:t>
            </a:r>
            <a:r>
              <a:rPr lang="en-GB" sz="3200" noProof="0" dirty="0">
                <a:solidFill>
                  <a:srgbClr val="5B9BD5">
                    <a:lumMod val="50000"/>
                  </a:srgbClr>
                </a:solidFill>
                <a:latin typeface="Century Gothic" panose="020B0502020202020204" pitchFamily="34" charset="0"/>
              </a:rPr>
              <a:t>stop</a:t>
            </a:r>
            <a:r>
              <a:rPr lang="en-GB" sz="3200" dirty="0">
                <a:solidFill>
                  <a:srgbClr val="5B9BD5">
                    <a:lumMod val="50000"/>
                  </a:srgbClr>
                </a:solidFill>
                <a:latin typeface="Century Gothic" panose="020B0502020202020204" pitchFamily="34" charset="0"/>
              </a:rPr>
              <a:t> | </a:t>
            </a:r>
            <a:r>
              <a:rPr lang="en-GB" sz="3200" noProof="0" dirty="0">
                <a:solidFill>
                  <a:srgbClr val="5B9BD5">
                    <a:lumMod val="50000"/>
                  </a:srgbClr>
                </a:solidFill>
                <a:latin typeface="Century Gothic" panose="020B0502020202020204" pitchFamily="34" charset="0"/>
              </a:rPr>
              <a:t>stopping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8" name="TextBox 7"/>
          <p:cNvSpPr txBox="1"/>
          <p:nvPr/>
        </p:nvSpPr>
        <p:spPr>
          <a:xfrm>
            <a:off x="0" y="3677485"/>
            <a:ext cx="12192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600" b="1" dirty="0" err="1">
                <a:solidFill>
                  <a:srgbClr val="5B9BD5">
                    <a:lumMod val="50000"/>
                  </a:srgbClr>
                </a:solidFill>
                <a:latin typeface="Century Gothic" panose="020B0502020202020204" pitchFamily="34" charset="0"/>
              </a:rPr>
              <a:t>hält</a:t>
            </a:r>
            <a:endParaRPr kumimoji="0" lang="en-GB" sz="9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385233" y="5034090"/>
            <a:ext cx="1142153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[stops | is </a:t>
            </a:r>
            <a:r>
              <a:rPr lang="en-GB" sz="3200" noProof="0" dirty="0">
                <a:solidFill>
                  <a:srgbClr val="5B9BD5">
                    <a:lumMod val="50000"/>
                  </a:srgbClr>
                </a:solidFill>
                <a:latin typeface="Century Gothic" panose="020B0502020202020204" pitchFamily="34" charset="0"/>
              </a:rPr>
              <a:t>stopping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405588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lten.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4" name="haelt.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051439"/>
            <a:ext cx="10515600" cy="1325563"/>
          </a:xfrm>
        </p:spPr>
        <p:txBody>
          <a:bodyPr>
            <a:noAutofit/>
          </a:bodyPr>
          <a:lstStyle/>
          <a:p>
            <a:pPr lvl="0" algn="ctr">
              <a:lnSpc>
                <a:spcPct val="100000"/>
              </a:lnSpc>
              <a:spcBef>
                <a:spcPts val="0"/>
              </a:spcBef>
              <a:defRPr/>
            </a:pPr>
            <a:r>
              <a:rPr lang="en-GB" sz="9600" b="1" dirty="0" err="1">
                <a:solidFill>
                  <a:srgbClr val="5B9BD5">
                    <a:lumMod val="50000"/>
                  </a:srgbClr>
                </a:solidFill>
                <a:latin typeface="Century Gothic" panose="020B0502020202020204" pitchFamily="34" charset="0"/>
                <a:ea typeface="+mn-ea"/>
                <a:cs typeface="+mn-cs"/>
              </a:rPr>
              <a:t>halten</a:t>
            </a:r>
            <a:endParaRPr lang="en-GB" sz="9600" dirty="0">
              <a:latin typeface="Century Gothic" panose="020B0502020202020204" pitchFamily="34" charset="0"/>
            </a:endParaRPr>
          </a:p>
        </p:txBody>
      </p:sp>
      <p:sp>
        <p:nvSpPr>
          <p:cNvPr id="7" name="TextBox 6"/>
          <p:cNvSpPr txBox="1"/>
          <p:nvPr/>
        </p:nvSpPr>
        <p:spPr>
          <a:xfrm>
            <a:off x="0" y="2189979"/>
            <a:ext cx="12191999" cy="584775"/>
          </a:xfrm>
          <a:prstGeom prst="rect">
            <a:avLst/>
          </a:prstGeom>
          <a:solidFill>
            <a:schemeClr val="bg1"/>
          </a:solidFill>
        </p:spPr>
        <p:txBody>
          <a:bodyPr wrap="square" rtlCol="0">
            <a:spAutoFit/>
          </a:bodyPr>
          <a:lstStyle/>
          <a:p>
            <a:pPr algn="ctr">
              <a:defRPr/>
            </a:pPr>
            <a:r>
              <a:rPr lang="en-GB" sz="3200" dirty="0">
                <a:solidFill>
                  <a:srgbClr val="5B9BD5">
                    <a:lumMod val="50000"/>
                  </a:srgbClr>
                </a:solidFill>
                <a:latin typeface="Century Gothic" panose="020B0502020202020204" pitchFamily="34" charset="0"/>
              </a:rPr>
              <a:t>[to stop |stopping] </a:t>
            </a:r>
          </a:p>
        </p:txBody>
      </p:sp>
      <p:sp>
        <p:nvSpPr>
          <p:cNvPr id="8" name="TextBox 7"/>
          <p:cNvSpPr txBox="1"/>
          <p:nvPr/>
        </p:nvSpPr>
        <p:spPr>
          <a:xfrm>
            <a:off x="0" y="3677485"/>
            <a:ext cx="12192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600" b="1" dirty="0" err="1">
                <a:solidFill>
                  <a:srgbClr val="5B9BD5">
                    <a:lumMod val="50000"/>
                  </a:srgbClr>
                </a:solidFill>
                <a:latin typeface="Century Gothic" panose="020B0502020202020204" pitchFamily="34" charset="0"/>
              </a:rPr>
              <a:t>hält</a:t>
            </a:r>
            <a:endParaRPr kumimoji="0" lang="en-GB" sz="9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385233" y="5034090"/>
            <a:ext cx="11421532" cy="584775"/>
          </a:xfrm>
          <a:prstGeom prst="rect">
            <a:avLst/>
          </a:prstGeom>
          <a:solidFill>
            <a:schemeClr val="bg1"/>
          </a:solidFill>
        </p:spPr>
        <p:txBody>
          <a:bodyPr wrap="square" rtlCol="0">
            <a:spAutoFit/>
          </a:bodyPr>
          <a:lstStyle/>
          <a:p>
            <a:pPr algn="ctr">
              <a:defRPr/>
            </a:pPr>
            <a:r>
              <a:rPr lang="en-GB" sz="3200" dirty="0">
                <a:solidFill>
                  <a:srgbClr val="5B9BD5">
                    <a:lumMod val="50000"/>
                  </a:srgbClr>
                </a:solidFill>
                <a:latin typeface="Century Gothic" panose="020B0502020202020204" pitchFamily="34" charset="0"/>
              </a:rPr>
              <a:t>[stops | is stopping]</a:t>
            </a:r>
          </a:p>
        </p:txBody>
      </p:sp>
    </p:spTree>
    <p:extLst>
      <p:ext uri="{BB962C8B-B14F-4D97-AF65-F5344CB8AC3E}">
        <p14:creationId xmlns:p14="http://schemas.microsoft.com/office/powerpoint/2010/main" val="58722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lten.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4" name="haelt.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1821"/>
            <a:ext cx="10515600" cy="1325563"/>
          </a:xfrm>
        </p:spPr>
        <p:txBody>
          <a:bodyPr>
            <a:noAutofit/>
          </a:bodyPr>
          <a:lstStyle/>
          <a:p>
            <a:pPr algn="ctr"/>
            <a:r>
              <a:rPr lang="en-GB" sz="11500" b="1" dirty="0" err="1">
                <a:solidFill>
                  <a:srgbClr val="5B9BD5">
                    <a:lumMod val="50000"/>
                  </a:srgbClr>
                </a:solidFill>
                <a:latin typeface="Century Gothic" panose="020B0502020202020204" pitchFamily="34" charset="0"/>
              </a:rPr>
              <a:t>hält</a:t>
            </a:r>
            <a:endParaRPr lang="en-GB" sz="11500" dirty="0">
              <a:latin typeface="Century Gothic" panose="020B0502020202020204" pitchFamily="34" charset="0"/>
            </a:endParaRPr>
          </a:p>
        </p:txBody>
      </p:sp>
      <p:sp>
        <p:nvSpPr>
          <p:cNvPr id="4" name="TextBox 3"/>
          <p:cNvSpPr txBox="1"/>
          <p:nvPr/>
        </p:nvSpPr>
        <p:spPr>
          <a:xfrm>
            <a:off x="0" y="2177384"/>
            <a:ext cx="12055642" cy="1077218"/>
          </a:xfrm>
          <a:prstGeom prst="rect">
            <a:avLst/>
          </a:prstGeom>
          <a:solidFill>
            <a:schemeClr val="bg1"/>
          </a:solidFill>
        </p:spPr>
        <p:txBody>
          <a:bodyPr wrap="square" rtlCol="0">
            <a:spAutoFit/>
          </a:bodyPr>
          <a:lstStyle/>
          <a:p>
            <a:pPr algn="ctr">
              <a:defRPr/>
            </a:pPr>
            <a:r>
              <a:rPr lang="en-GB" sz="3200" dirty="0">
                <a:solidFill>
                  <a:srgbClr val="5B9BD5">
                    <a:lumMod val="50000"/>
                  </a:srgbClr>
                </a:solidFill>
                <a:latin typeface="Century Gothic" panose="020B0502020202020204" pitchFamily="34" charset="0"/>
              </a:rPr>
              <a:t>[stops | is stopping]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 name="TextBox 4"/>
          <p:cNvSpPr txBox="1"/>
          <p:nvPr/>
        </p:nvSpPr>
        <p:spPr>
          <a:xfrm>
            <a:off x="1090246" y="4039432"/>
            <a:ext cx="10263554" cy="9233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Der Bus </a:t>
            </a:r>
            <a:r>
              <a:rPr lang="en-GB" sz="5400" b="1" noProof="0" dirty="0" err="1">
                <a:solidFill>
                  <a:srgbClr val="DAA521"/>
                </a:solidFill>
                <a:latin typeface="Century Gothic" panose="020B0502020202020204" pitchFamily="34" charset="0"/>
                <a:cs typeface="Calibri" panose="020F0502020204030204" pitchFamily="34" charset="0"/>
              </a:rPr>
              <a:t>hält</a:t>
            </a:r>
            <a:r>
              <a:rPr lang="en-GB" sz="5400" noProof="0" dirty="0">
                <a:solidFill>
                  <a:srgbClr val="5B9BD5">
                    <a:lumMod val="50000"/>
                  </a:srgbClr>
                </a:solidFill>
                <a:latin typeface="Century Gothic" panose="020B0502020202020204" pitchFamily="34" charset="0"/>
              </a:rPr>
              <a:t>.</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a:t>
            </a:r>
            <a:endParaRPr kumimoji="0" lang="fr-FR" sz="5400" b="0" i="0" u="none" strike="noStrike" kern="120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endParaRPr>
          </a:p>
        </p:txBody>
      </p:sp>
      <p:sp>
        <p:nvSpPr>
          <p:cNvPr id="7" name="TextBox 6"/>
          <p:cNvSpPr txBox="1"/>
          <p:nvPr/>
        </p:nvSpPr>
        <p:spPr>
          <a:xfrm>
            <a:off x="1395046" y="4962762"/>
            <a:ext cx="9401908" cy="584775"/>
          </a:xfrm>
          <a:prstGeom prst="rect">
            <a:avLst/>
          </a:prstGeom>
          <a:solidFill>
            <a:schemeClr val="bg1"/>
          </a:solidFill>
        </p:spPr>
        <p:txBody>
          <a:bodyPr wrap="square" rtlCol="0">
            <a:spAutoFit/>
          </a:bodyPr>
          <a:lstStyle/>
          <a:p>
            <a:pPr lvl="0" algn="ctr">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 bus </a:t>
            </a:r>
            <a:r>
              <a:rPr lang="en-GB" sz="3200" b="1" noProof="0" dirty="0">
                <a:solidFill>
                  <a:srgbClr val="DAA521"/>
                </a:solidFill>
                <a:latin typeface="Century Gothic" panose="020B0502020202020204" pitchFamily="34" charset="0"/>
                <a:cs typeface="Calibri" panose="020F0502020204030204" pitchFamily="34" charset="0"/>
              </a:rPr>
              <a:t>stops</a:t>
            </a:r>
            <a:r>
              <a:rPr lang="en-GB" sz="3200" dirty="0">
                <a:solidFill>
                  <a:srgbClr val="5B9BD5">
                    <a:lumMod val="50000"/>
                  </a:srgbClr>
                </a:solidFill>
                <a:latin typeface="Century Gothic" panose="020B0502020202020204" pitchFamily="34" charset="0"/>
              </a:rPr>
              <a:t>|</a:t>
            </a:r>
            <a:r>
              <a:rPr lang="en-GB" sz="3200" b="1" dirty="0">
                <a:solidFill>
                  <a:srgbClr val="DAA521"/>
                </a:solidFill>
                <a:latin typeface="Century Gothic" panose="020B0502020202020204" pitchFamily="34" charset="0"/>
                <a:cs typeface="Calibri" panose="020F0502020204030204" pitchFamily="34" charset="0"/>
              </a:rPr>
              <a:t> is stopping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82126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el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der Bus hael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1821"/>
            <a:ext cx="10515600" cy="1325563"/>
          </a:xfrm>
        </p:spPr>
        <p:txBody>
          <a:bodyPr>
            <a:noAutofit/>
          </a:bodyPr>
          <a:lstStyle/>
          <a:p>
            <a:pPr algn="ctr"/>
            <a:r>
              <a:rPr lang="en-GB" sz="11500" b="1" dirty="0" err="1">
                <a:solidFill>
                  <a:srgbClr val="5B9BD5">
                    <a:lumMod val="50000"/>
                  </a:srgbClr>
                </a:solidFill>
                <a:latin typeface="Century Gothic" panose="020B0502020202020204" pitchFamily="34" charset="0"/>
              </a:rPr>
              <a:t>hält</a:t>
            </a:r>
            <a:endParaRPr lang="en-GB" sz="11500" dirty="0">
              <a:latin typeface="Century Gothic" panose="020B0502020202020204" pitchFamily="34" charset="0"/>
            </a:endParaRPr>
          </a:p>
        </p:txBody>
      </p:sp>
      <p:sp>
        <p:nvSpPr>
          <p:cNvPr id="4" name="TextBox 3"/>
          <p:cNvSpPr txBox="1"/>
          <p:nvPr/>
        </p:nvSpPr>
        <p:spPr>
          <a:xfrm>
            <a:off x="0" y="2177384"/>
            <a:ext cx="1205564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[stops| is stopping]</a:t>
            </a:r>
          </a:p>
        </p:txBody>
      </p:sp>
      <p:sp>
        <p:nvSpPr>
          <p:cNvPr id="5" name="TextBox 4"/>
          <p:cNvSpPr txBox="1"/>
          <p:nvPr/>
        </p:nvSpPr>
        <p:spPr>
          <a:xfrm>
            <a:off x="1090246" y="4039432"/>
            <a:ext cx="10263554" cy="769441"/>
          </a:xfrm>
          <a:prstGeom prst="rect">
            <a:avLst/>
          </a:prstGeom>
          <a:solidFill>
            <a:schemeClr val="bg1"/>
          </a:solidFill>
        </p:spPr>
        <p:txBody>
          <a:bodyPr wrap="square" rtlCol="0">
            <a:spAutoFit/>
          </a:bodyPr>
          <a:lstStyle/>
          <a:p>
            <a:pPr lvl="0" algn="ctr">
              <a:defRPr/>
            </a:pPr>
            <a:r>
              <a:rPr kumimoji="0" lang="en-GB"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Der Bus </a:t>
            </a:r>
            <a:r>
              <a:rPr lang="de-DE" sz="4400" b="1" dirty="0">
                <a:solidFill>
                  <a:schemeClr val="accent1">
                    <a:lumMod val="50000"/>
                  </a:schemeClr>
                </a:solidFill>
                <a:latin typeface="Century Gothic" panose="020B0502020202020204" pitchFamily="34" charset="0"/>
              </a:rPr>
              <a:t>_________.</a:t>
            </a:r>
            <a:endParaRPr kumimoji="0" lang="fr-FR" sz="4400" b="0" i="0" u="none" strike="noStrike" kern="120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endParaRPr>
          </a:p>
        </p:txBody>
      </p:sp>
      <p:sp>
        <p:nvSpPr>
          <p:cNvPr id="7" name="TextBox 6"/>
          <p:cNvSpPr txBox="1"/>
          <p:nvPr/>
        </p:nvSpPr>
        <p:spPr>
          <a:xfrm>
            <a:off x="1326867" y="5070052"/>
            <a:ext cx="9401908"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 bus </a:t>
            </a:r>
            <a:r>
              <a:rPr lang="en-GB" sz="3200" b="1" dirty="0">
                <a:solidFill>
                  <a:srgbClr val="DAA521"/>
                </a:solidFill>
                <a:latin typeface="Century Gothic" panose="020B0502020202020204" pitchFamily="34" charset="0"/>
                <a:cs typeface="Calibri" panose="020F0502020204030204" pitchFamily="34" charset="0"/>
              </a:rPr>
              <a:t>stops</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a:t>
            </a:r>
            <a:r>
              <a:rPr kumimoji="0" lang="en-GB" sz="3200" b="1" i="0" u="none" strike="noStrike" kern="1200" cap="none" spc="0" normalizeH="0" baseline="0" noProof="0" dirty="0">
                <a:ln>
                  <a:noFill/>
                </a:ln>
                <a:solidFill>
                  <a:srgbClr val="DAA521"/>
                </a:solidFill>
                <a:effectLst/>
                <a:uLnTx/>
                <a:uFillTx/>
                <a:latin typeface="Century Gothic" panose="020B0502020202020204" pitchFamily="34" charset="0"/>
                <a:ea typeface="+mn-ea"/>
                <a:cs typeface="Calibri" panose="020F0502020204030204" pitchFamily="34" charset="0"/>
              </a:rPr>
              <a:t>is </a:t>
            </a:r>
            <a:r>
              <a:rPr lang="en-GB" sz="3200" b="1" dirty="0">
                <a:solidFill>
                  <a:srgbClr val="DAA521"/>
                </a:solidFill>
                <a:latin typeface="Century Gothic" panose="020B0502020202020204" pitchFamily="34" charset="0"/>
                <a:cs typeface="Calibri" panose="020F0502020204030204" pitchFamily="34" charset="0"/>
              </a:rPr>
              <a:t>stopping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6" name="Rectangle 5"/>
          <p:cNvSpPr/>
          <p:nvPr/>
        </p:nvSpPr>
        <p:spPr>
          <a:xfrm>
            <a:off x="6222023" y="3780085"/>
            <a:ext cx="1569660" cy="1015663"/>
          </a:xfrm>
          <a:prstGeom prst="rect">
            <a:avLst/>
          </a:prstGeom>
        </p:spPr>
        <p:txBody>
          <a:bodyPr wrap="none">
            <a:spAutoFit/>
          </a:bodyPr>
          <a:lstStyle/>
          <a:p>
            <a:r>
              <a:rPr lang="en-GB" sz="6000" b="1" dirty="0" err="1">
                <a:solidFill>
                  <a:srgbClr val="DAA521"/>
                </a:solidFill>
                <a:latin typeface="Century Gothic" panose="020B0502020202020204" pitchFamily="34" charset="0"/>
                <a:cs typeface="Calibri" panose="020F0502020204030204" pitchFamily="34" charset="0"/>
              </a:rPr>
              <a:t>hält</a:t>
            </a:r>
            <a:endParaRPr lang="en-GB" sz="6000" dirty="0"/>
          </a:p>
        </p:txBody>
      </p:sp>
    </p:spTree>
    <p:extLst>
      <p:ext uri="{BB962C8B-B14F-4D97-AF65-F5344CB8AC3E}">
        <p14:creationId xmlns:p14="http://schemas.microsoft.com/office/powerpoint/2010/main" val="354380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el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r Bus hael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F0567-19C5-4B30-96BF-491E9203E2D1}"/>
              </a:ext>
            </a:extLst>
          </p:cNvPr>
          <p:cNvSpPr>
            <a:spLocks noGrp="1"/>
          </p:cNvSpPr>
          <p:nvPr>
            <p:ph type="title"/>
          </p:nvPr>
        </p:nvSpPr>
        <p:spPr>
          <a:xfrm>
            <a:off x="198883" y="0"/>
            <a:ext cx="11442539" cy="1325563"/>
          </a:xfrm>
        </p:spPr>
        <p:txBody>
          <a:bodyPr>
            <a:normAutofit/>
          </a:bodyPr>
          <a:lstStyle/>
          <a:p>
            <a:r>
              <a:rPr lang="en-GB" sz="2800" dirty="0">
                <a:latin typeface="Century Gothic" panose="020B0502020202020204" pitchFamily="34" charset="0"/>
              </a:rPr>
              <a:t>Es </a:t>
            </a:r>
            <a:r>
              <a:rPr lang="en-GB" sz="2800" dirty="0" err="1">
                <a:latin typeface="Century Gothic" panose="020B0502020202020204" pitchFamily="34" charset="0"/>
              </a:rPr>
              <a:t>ist</a:t>
            </a:r>
            <a:r>
              <a:rPr lang="en-GB" sz="2800" dirty="0">
                <a:latin typeface="Century Gothic" panose="020B0502020202020204" pitchFamily="34" charset="0"/>
              </a:rPr>
              <a:t> Montag. </a:t>
            </a:r>
            <a:br>
              <a:rPr lang="en-GB" sz="2800" dirty="0">
                <a:latin typeface="Century Gothic" panose="020B0502020202020204" pitchFamily="34" charset="0"/>
              </a:rPr>
            </a:br>
            <a:r>
              <a:rPr lang="en-GB" sz="2800" dirty="0">
                <a:latin typeface="Century Gothic" panose="020B0502020202020204" pitchFamily="34" charset="0"/>
              </a:rPr>
              <a:t>Wolfgang </a:t>
            </a:r>
            <a:r>
              <a:rPr lang="en-GB" sz="2800" dirty="0" err="1">
                <a:latin typeface="Century Gothic" panose="020B0502020202020204" pitchFamily="34" charset="0"/>
              </a:rPr>
              <a:t>redet</a:t>
            </a:r>
            <a:r>
              <a:rPr lang="en-GB" sz="2800" dirty="0">
                <a:latin typeface="Century Gothic" panose="020B0502020202020204" pitchFamily="34" charset="0"/>
              </a:rPr>
              <a:t> </a:t>
            </a:r>
            <a:r>
              <a:rPr lang="en-GB" sz="2800" dirty="0" err="1">
                <a:latin typeface="Century Gothic" panose="020B0502020202020204" pitchFamily="34" charset="0"/>
              </a:rPr>
              <a:t>über</a:t>
            </a:r>
            <a:r>
              <a:rPr lang="en-GB" sz="2800" dirty="0">
                <a:latin typeface="Century Gothic" panose="020B0502020202020204" pitchFamily="34" charset="0"/>
              </a:rPr>
              <a:t> </a:t>
            </a:r>
            <a:r>
              <a:rPr lang="en-GB" sz="2800" dirty="0" err="1">
                <a:latin typeface="Century Gothic" panose="020B0502020202020204" pitchFamily="34" charset="0"/>
              </a:rPr>
              <a:t>Mias</a:t>
            </a:r>
            <a:r>
              <a:rPr lang="en-GB" sz="2800" dirty="0">
                <a:latin typeface="Century Gothic" panose="020B0502020202020204" pitchFamily="34" charset="0"/>
              </a:rPr>
              <a:t> </a:t>
            </a:r>
            <a:r>
              <a:rPr lang="en-GB" sz="2800" dirty="0" err="1">
                <a:latin typeface="Century Gothic" panose="020B0502020202020204" pitchFamily="34" charset="0"/>
              </a:rPr>
              <a:t>Schultag</a:t>
            </a:r>
            <a:r>
              <a:rPr lang="en-GB" sz="2800" dirty="0">
                <a:latin typeface="Century Gothic" panose="020B0502020202020204" pitchFamily="34" charset="0"/>
              </a:rPr>
              <a:t>. Was </a:t>
            </a:r>
            <a:r>
              <a:rPr lang="en-GB" sz="2800" dirty="0" err="1">
                <a:latin typeface="Century Gothic" panose="020B0502020202020204" pitchFamily="34" charset="0"/>
              </a:rPr>
              <a:t>sagt</a:t>
            </a:r>
            <a:r>
              <a:rPr lang="en-GB" sz="2800" dirty="0">
                <a:latin typeface="Century Gothic" panose="020B0502020202020204" pitchFamily="34" charset="0"/>
              </a:rPr>
              <a:t> </a:t>
            </a:r>
            <a:r>
              <a:rPr lang="en-GB" sz="2800" dirty="0" err="1">
                <a:latin typeface="Century Gothic" panose="020B0502020202020204" pitchFamily="34" charset="0"/>
              </a:rPr>
              <a:t>er</a:t>
            </a:r>
            <a:r>
              <a:rPr lang="en-GB" sz="2800" dirty="0">
                <a:latin typeface="Century Gothic" panose="020B0502020202020204" pitchFamily="34" charset="0"/>
              </a:rPr>
              <a:t>? </a:t>
            </a:r>
            <a:endParaRPr lang="en-US" sz="280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D348CF82-9D50-4AE3-B1B3-050C92788745}"/>
              </a:ext>
            </a:extLst>
          </p:cNvPr>
          <p:cNvSpPr>
            <a:spLocks noGrp="1"/>
          </p:cNvSpPr>
          <p:nvPr>
            <p:ph idx="1"/>
          </p:nvPr>
        </p:nvSpPr>
        <p:spPr>
          <a:xfrm>
            <a:off x="977393" y="1325563"/>
            <a:ext cx="10310683" cy="4351338"/>
          </a:xfrm>
        </p:spPr>
        <p:txBody>
          <a:bodyPr>
            <a:normAutofit lnSpcReduction="10000"/>
          </a:bodyPr>
          <a:lstStyle/>
          <a:p>
            <a:pPr marL="0" indent="0">
              <a:lnSpc>
                <a:spcPct val="150000"/>
              </a:lnSpc>
              <a:buNone/>
            </a:pPr>
            <a:r>
              <a:rPr lang="en-GB" dirty="0">
                <a:latin typeface="Century Gothic" panose="020B0502020202020204" pitchFamily="34" charset="0"/>
              </a:rPr>
              <a:t>Sie _______ in die </a:t>
            </a:r>
            <a:r>
              <a:rPr lang="en-GB" dirty="0" err="1">
                <a:latin typeface="Century Gothic" panose="020B0502020202020204" pitchFamily="34" charset="0"/>
              </a:rPr>
              <a:t>Schule</a:t>
            </a:r>
            <a:r>
              <a:rPr lang="en-GB" dirty="0">
                <a:latin typeface="Century Gothic" panose="020B0502020202020204" pitchFamily="34" charset="0"/>
              </a:rPr>
              <a:t>.</a:t>
            </a:r>
          </a:p>
          <a:p>
            <a:pPr marL="0" indent="0">
              <a:lnSpc>
                <a:spcPct val="150000"/>
              </a:lnSpc>
              <a:buNone/>
            </a:pPr>
            <a:r>
              <a:rPr lang="en-GB" dirty="0">
                <a:latin typeface="Century Gothic" panose="020B0502020202020204" pitchFamily="34" charset="0"/>
              </a:rPr>
              <a:t>Sie _______ </a:t>
            </a:r>
            <a:r>
              <a:rPr lang="en-GB" dirty="0" err="1">
                <a:latin typeface="Century Gothic" panose="020B0502020202020204" pitchFamily="34" charset="0"/>
              </a:rPr>
              <a:t>Matheunterricht</a:t>
            </a:r>
            <a:r>
              <a:rPr lang="en-GB" dirty="0">
                <a:latin typeface="Century Gothic" panose="020B0502020202020204" pitchFamily="34" charset="0"/>
              </a:rPr>
              <a:t> </a:t>
            </a:r>
            <a:r>
              <a:rPr lang="en-GB" dirty="0" err="1">
                <a:latin typeface="Century Gothic" panose="020B0502020202020204" pitchFamily="34" charset="0"/>
              </a:rPr>
              <a:t>aber</a:t>
            </a:r>
            <a:r>
              <a:rPr lang="en-GB" dirty="0">
                <a:latin typeface="Century Gothic" panose="020B0502020202020204" pitchFamily="34" charset="0"/>
              </a:rPr>
              <a:t> </a:t>
            </a:r>
            <a:r>
              <a:rPr lang="en-GB" dirty="0" err="1">
                <a:latin typeface="Century Gothic" panose="020B0502020202020204" pitchFamily="34" charset="0"/>
              </a:rPr>
              <a:t>sie</a:t>
            </a:r>
            <a:r>
              <a:rPr lang="en-GB" dirty="0">
                <a:latin typeface="Century Gothic" panose="020B0502020202020204" pitchFamily="34" charset="0"/>
              </a:rPr>
              <a:t> __________ die </a:t>
            </a:r>
            <a:r>
              <a:rPr lang="en-GB" dirty="0" err="1">
                <a:latin typeface="Century Gothic" panose="020B0502020202020204" pitchFamily="34" charset="0"/>
              </a:rPr>
              <a:t>Hausaufgaben</a:t>
            </a:r>
            <a:r>
              <a:rPr lang="en-GB" dirty="0">
                <a:latin typeface="Century Gothic" panose="020B0502020202020204" pitchFamily="34" charset="0"/>
              </a:rPr>
              <a:t>!</a:t>
            </a:r>
          </a:p>
          <a:p>
            <a:pPr marL="0" indent="0">
              <a:lnSpc>
                <a:spcPct val="150000"/>
              </a:lnSpc>
              <a:buNone/>
            </a:pPr>
            <a:r>
              <a:rPr lang="en-GB" dirty="0">
                <a:latin typeface="Century Gothic" panose="020B0502020202020204" pitchFamily="34" charset="0"/>
              </a:rPr>
              <a:t>Sie _______  </a:t>
            </a:r>
            <a:r>
              <a:rPr lang="en-GB" dirty="0" err="1">
                <a:latin typeface="Century Gothic" panose="020B0502020202020204" pitchFamily="34" charset="0"/>
              </a:rPr>
              <a:t>nach</a:t>
            </a:r>
            <a:r>
              <a:rPr lang="en-GB" dirty="0">
                <a:latin typeface="Century Gothic" panose="020B0502020202020204" pitchFamily="34" charset="0"/>
              </a:rPr>
              <a:t> </a:t>
            </a:r>
            <a:r>
              <a:rPr lang="en-GB" dirty="0" err="1">
                <a:latin typeface="Century Gothic" panose="020B0502020202020204" pitchFamily="34" charset="0"/>
              </a:rPr>
              <a:t>Hause</a:t>
            </a:r>
            <a:r>
              <a:rPr lang="en-GB" dirty="0">
                <a:latin typeface="Century Gothic" panose="020B0502020202020204" pitchFamily="34" charset="0"/>
              </a:rPr>
              <a:t> und _______ die </a:t>
            </a:r>
            <a:r>
              <a:rPr lang="en-GB" dirty="0" err="1">
                <a:latin typeface="Century Gothic" panose="020B0502020202020204" pitchFamily="34" charset="0"/>
              </a:rPr>
              <a:t>Hausaufgaben</a:t>
            </a:r>
            <a:r>
              <a:rPr lang="en-GB" dirty="0">
                <a:latin typeface="Century Gothic" panose="020B0502020202020204" pitchFamily="34" charset="0"/>
              </a:rPr>
              <a:t>!</a:t>
            </a:r>
          </a:p>
          <a:p>
            <a:pPr marL="0" indent="0">
              <a:lnSpc>
                <a:spcPct val="150000"/>
              </a:lnSpc>
              <a:buNone/>
            </a:pPr>
            <a:r>
              <a:rPr lang="en-GB" dirty="0">
                <a:latin typeface="Century Gothic" panose="020B0502020202020204" pitchFamily="34" charset="0"/>
              </a:rPr>
              <a:t>Sie _______ </a:t>
            </a:r>
            <a:r>
              <a:rPr lang="en-GB" dirty="0" err="1">
                <a:latin typeface="Century Gothic" panose="020B0502020202020204" pitchFamily="34" charset="0"/>
              </a:rPr>
              <a:t>sp</a:t>
            </a:r>
            <a:r>
              <a:rPr lang="de-DE" dirty="0" err="1">
                <a:latin typeface="Century Gothic" panose="020B0502020202020204" pitchFamily="34" charset="0"/>
              </a:rPr>
              <a:t>ät</a:t>
            </a:r>
            <a:r>
              <a:rPr lang="en-GB" dirty="0">
                <a:latin typeface="Century Gothic" panose="020B0502020202020204" pitchFamily="34" charset="0"/>
              </a:rPr>
              <a:t> ins Bett und _______.</a:t>
            </a:r>
          </a:p>
          <a:p>
            <a:pPr marL="0" indent="0">
              <a:lnSpc>
                <a:spcPct val="150000"/>
              </a:lnSpc>
              <a:buNone/>
            </a:pPr>
            <a:r>
              <a:rPr lang="en-GB" dirty="0" err="1">
                <a:latin typeface="Century Gothic" panose="020B0502020202020204" pitchFamily="34" charset="0"/>
              </a:rPr>
              <a:t>Mias</a:t>
            </a:r>
            <a:r>
              <a:rPr lang="en-GB" dirty="0">
                <a:latin typeface="Century Gothic" panose="020B0502020202020204" pitchFamily="34" charset="0"/>
              </a:rPr>
              <a:t> Hund ______ die </a:t>
            </a:r>
            <a:r>
              <a:rPr lang="en-GB" dirty="0" err="1">
                <a:latin typeface="Century Gothic" panose="020B0502020202020204" pitchFamily="34" charset="0"/>
              </a:rPr>
              <a:t>Hausaufgaben</a:t>
            </a:r>
            <a:r>
              <a:rPr lang="en-GB" dirty="0">
                <a:latin typeface="Century Gothic" panose="020B0502020202020204" pitchFamily="34" charset="0"/>
              </a:rPr>
              <a:t>!</a:t>
            </a:r>
            <a:endParaRPr lang="en-US" dirty="0">
              <a:latin typeface="Century Gothic" panose="020B0502020202020204" pitchFamily="34" charset="0"/>
            </a:endParaRPr>
          </a:p>
        </p:txBody>
      </p:sp>
      <p:sp>
        <p:nvSpPr>
          <p:cNvPr id="4" name="Rounded Rectangle 11">
            <a:extLst>
              <a:ext uri="{FF2B5EF4-FFF2-40B4-BE49-F238E27FC236}">
                <a16:creationId xmlns:a16="http://schemas.microsoft.com/office/drawing/2014/main" id="{B6E59DA7-D7A0-4882-92E9-B53770BB933B}"/>
              </a:ext>
            </a:extLst>
          </p:cNvPr>
          <p:cNvSpPr/>
          <p:nvPr/>
        </p:nvSpPr>
        <p:spPr>
          <a:xfrm>
            <a:off x="10768893" y="242615"/>
            <a:ext cx="1169814"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endParaRPr lang="en-GB" b="1" dirty="0">
              <a:solidFill>
                <a:prstClr val="white"/>
              </a:solidFill>
              <a:latin typeface="Century Gothic" panose="020B0502020202020204" pitchFamily="34" charset="0"/>
            </a:endParaRPr>
          </a:p>
        </p:txBody>
      </p:sp>
      <p:sp>
        <p:nvSpPr>
          <p:cNvPr id="5" name="Action Button: Custom 4" descr="number 1">
            <a:hlinkClick r:id="" action="ppaction://noaction" highlightClick="1">
              <a:snd r:embed="rId3" name="3.wav"/>
            </a:hlinkClick>
            <a:extLst>
              <a:ext uri="{FF2B5EF4-FFF2-40B4-BE49-F238E27FC236}">
                <a16:creationId xmlns:a16="http://schemas.microsoft.com/office/drawing/2014/main" id="{8DA2BEE1-4D56-5441-A74C-9AFEEA1136B0}"/>
              </a:ext>
            </a:extLst>
          </p:cNvPr>
          <p:cNvSpPr/>
          <p:nvPr/>
        </p:nvSpPr>
        <p:spPr>
          <a:xfrm>
            <a:off x="342211" y="3501232"/>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6" name="Action Button: Custom 5" descr="number 1">
            <a:hlinkClick r:id="" action="ppaction://noaction" highlightClick="1">
              <a:snd r:embed="rId4" name="2.wav"/>
            </a:hlinkClick>
            <a:extLst>
              <a:ext uri="{FF2B5EF4-FFF2-40B4-BE49-F238E27FC236}">
                <a16:creationId xmlns:a16="http://schemas.microsoft.com/office/drawing/2014/main" id="{8DA2BEE1-4D56-5441-A74C-9AFEEA1136B0}"/>
              </a:ext>
            </a:extLst>
          </p:cNvPr>
          <p:cNvSpPr/>
          <p:nvPr/>
        </p:nvSpPr>
        <p:spPr>
          <a:xfrm>
            <a:off x="339287" y="2247234"/>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7" name="Action Button: Custom 6" descr="number 1">
            <a:hlinkClick r:id="" action="ppaction://noaction" highlightClick="1">
              <a:snd r:embed="rId5" name="1.wav"/>
            </a:hlinkClick>
            <a:extLst>
              <a:ext uri="{FF2B5EF4-FFF2-40B4-BE49-F238E27FC236}">
                <a16:creationId xmlns:a16="http://schemas.microsoft.com/office/drawing/2014/main" id="{8DA2BEE1-4D56-5441-A74C-9AFEEA1136B0}"/>
              </a:ext>
            </a:extLst>
          </p:cNvPr>
          <p:cNvSpPr/>
          <p:nvPr/>
        </p:nvSpPr>
        <p:spPr>
          <a:xfrm>
            <a:off x="339288" y="1423647"/>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8" name="Action Button: Custom 7" descr="number 1">
            <a:hlinkClick r:id="" action="ppaction://noaction" highlightClick="1">
              <a:snd r:embed="rId6" name="4.wav"/>
            </a:hlinkClick>
            <a:extLst>
              <a:ext uri="{FF2B5EF4-FFF2-40B4-BE49-F238E27FC236}">
                <a16:creationId xmlns:a16="http://schemas.microsoft.com/office/drawing/2014/main" id="{8DA2BEE1-4D56-5441-A74C-9AFEEA1136B0}"/>
              </a:ext>
            </a:extLst>
          </p:cNvPr>
          <p:cNvSpPr/>
          <p:nvPr/>
        </p:nvSpPr>
        <p:spPr>
          <a:xfrm>
            <a:off x="337291" y="423358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9" name="Action Button: Custom 8" descr="number 1">
            <a:hlinkClick r:id="" action="ppaction://noaction" highlightClick="1">
              <a:snd r:embed="rId7" name="5.wav"/>
            </a:hlinkClick>
            <a:extLst>
              <a:ext uri="{FF2B5EF4-FFF2-40B4-BE49-F238E27FC236}">
                <a16:creationId xmlns:a16="http://schemas.microsoft.com/office/drawing/2014/main" id="{8DA2BEE1-4D56-5441-A74C-9AFEEA1136B0}"/>
              </a:ext>
            </a:extLst>
          </p:cNvPr>
          <p:cNvSpPr/>
          <p:nvPr/>
        </p:nvSpPr>
        <p:spPr>
          <a:xfrm>
            <a:off x="337291" y="4965944"/>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pic>
        <p:nvPicPr>
          <p:cNvPr id="10" name="Picture 9" descr="A close up of a logo&#10;&#10;Description automatically generated">
            <a:extLst>
              <a:ext uri="{FF2B5EF4-FFF2-40B4-BE49-F238E27FC236}">
                <a16:creationId xmlns:a16="http://schemas.microsoft.com/office/drawing/2014/main" id="{8F9BCD8D-E76C-4D8E-8A10-E397FDA318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80719" y="57337"/>
            <a:ext cx="1371112" cy="1319372"/>
          </a:xfrm>
          <a:prstGeom prst="rect">
            <a:avLst/>
          </a:prstGeom>
        </p:spPr>
      </p:pic>
      <p:graphicFrame>
        <p:nvGraphicFramePr>
          <p:cNvPr id="11" name="Table 10"/>
          <p:cNvGraphicFramePr>
            <a:graphicFrameLocks noGrp="1"/>
          </p:cNvGraphicFramePr>
          <p:nvPr/>
        </p:nvGraphicFramePr>
        <p:xfrm>
          <a:off x="198883" y="5730297"/>
          <a:ext cx="11739824" cy="396240"/>
        </p:xfrm>
        <a:graphic>
          <a:graphicData uri="http://schemas.openxmlformats.org/drawingml/2006/table">
            <a:tbl>
              <a:tblPr firstRow="1" bandRow="1">
                <a:tableStyleId>{5C22544A-7EE6-4342-B048-85BDC9FD1C3A}</a:tableStyleId>
              </a:tblPr>
              <a:tblGrid>
                <a:gridCol w="1467478">
                  <a:extLst>
                    <a:ext uri="{9D8B030D-6E8A-4147-A177-3AD203B41FA5}">
                      <a16:colId xmlns:a16="http://schemas.microsoft.com/office/drawing/2014/main" val="20000"/>
                    </a:ext>
                  </a:extLst>
                </a:gridCol>
                <a:gridCol w="1467478">
                  <a:extLst>
                    <a:ext uri="{9D8B030D-6E8A-4147-A177-3AD203B41FA5}">
                      <a16:colId xmlns:a16="http://schemas.microsoft.com/office/drawing/2014/main" val="20001"/>
                    </a:ext>
                  </a:extLst>
                </a:gridCol>
                <a:gridCol w="1467478">
                  <a:extLst>
                    <a:ext uri="{9D8B030D-6E8A-4147-A177-3AD203B41FA5}">
                      <a16:colId xmlns:a16="http://schemas.microsoft.com/office/drawing/2014/main" val="20002"/>
                    </a:ext>
                  </a:extLst>
                </a:gridCol>
                <a:gridCol w="1467478">
                  <a:extLst>
                    <a:ext uri="{9D8B030D-6E8A-4147-A177-3AD203B41FA5}">
                      <a16:colId xmlns:a16="http://schemas.microsoft.com/office/drawing/2014/main" val="20003"/>
                    </a:ext>
                  </a:extLst>
                </a:gridCol>
                <a:gridCol w="1467478">
                  <a:extLst>
                    <a:ext uri="{9D8B030D-6E8A-4147-A177-3AD203B41FA5}">
                      <a16:colId xmlns:a16="http://schemas.microsoft.com/office/drawing/2014/main" val="20004"/>
                    </a:ext>
                  </a:extLst>
                </a:gridCol>
                <a:gridCol w="1467478">
                  <a:extLst>
                    <a:ext uri="{9D8B030D-6E8A-4147-A177-3AD203B41FA5}">
                      <a16:colId xmlns:a16="http://schemas.microsoft.com/office/drawing/2014/main" val="20005"/>
                    </a:ext>
                  </a:extLst>
                </a:gridCol>
                <a:gridCol w="1467478">
                  <a:extLst>
                    <a:ext uri="{9D8B030D-6E8A-4147-A177-3AD203B41FA5}">
                      <a16:colId xmlns:a16="http://schemas.microsoft.com/office/drawing/2014/main" val="20006"/>
                    </a:ext>
                  </a:extLst>
                </a:gridCol>
                <a:gridCol w="1467478">
                  <a:extLst>
                    <a:ext uri="{9D8B030D-6E8A-4147-A177-3AD203B41FA5}">
                      <a16:colId xmlns:a16="http://schemas.microsoft.com/office/drawing/2014/main" val="20007"/>
                    </a:ext>
                  </a:extLst>
                </a:gridCol>
              </a:tblGrid>
              <a:tr h="370840">
                <a:tc>
                  <a:txBody>
                    <a:bodyPr/>
                    <a:lstStyle/>
                    <a:p>
                      <a:pPr algn="ctr"/>
                      <a:r>
                        <a:rPr lang="en-GB" sz="2000" b="0" dirty="0" err="1">
                          <a:solidFill>
                            <a:srgbClr val="115076"/>
                          </a:solidFill>
                          <a:latin typeface="Century Gothic" panose="020B0502020202020204" pitchFamily="34" charset="0"/>
                        </a:rPr>
                        <a:t>essen</a:t>
                      </a:r>
                      <a:endParaRPr lang="en-GB" sz="2000" b="0" dirty="0">
                        <a:solidFill>
                          <a:srgbClr val="115076"/>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rgbClr val="115076"/>
                          </a:solidFill>
                          <a:latin typeface="Century Gothic" panose="020B0502020202020204" pitchFamily="34" charset="0"/>
                        </a:rPr>
                        <a:t>schlafen</a:t>
                      </a:r>
                      <a:endParaRPr lang="en-GB" sz="2000" b="0" dirty="0">
                        <a:solidFill>
                          <a:srgbClr val="115076"/>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rgbClr val="115076"/>
                          </a:solidFill>
                          <a:latin typeface="Century Gothic" panose="020B0502020202020204" pitchFamily="34" charset="0"/>
                        </a:rPr>
                        <a:t>fahren</a:t>
                      </a:r>
                      <a:endParaRPr lang="en-GB" sz="2000" b="0" dirty="0">
                        <a:solidFill>
                          <a:srgbClr val="115076"/>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rgbClr val="115076"/>
                          </a:solidFill>
                          <a:latin typeface="Century Gothic" panose="020B0502020202020204" pitchFamily="34" charset="0"/>
                        </a:rPr>
                        <a:t>haben</a:t>
                      </a:r>
                      <a:endParaRPr lang="en-GB" sz="2000" b="0" dirty="0">
                        <a:solidFill>
                          <a:srgbClr val="115076"/>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rgbClr val="115076"/>
                          </a:solidFill>
                          <a:latin typeface="Century Gothic" panose="020B0502020202020204" pitchFamily="34" charset="0"/>
                        </a:rPr>
                        <a:t>laufen</a:t>
                      </a:r>
                      <a:endParaRPr lang="en-GB" sz="2000" b="0" dirty="0">
                        <a:solidFill>
                          <a:srgbClr val="115076"/>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rgbClr val="115076"/>
                          </a:solidFill>
                          <a:latin typeface="Century Gothic" panose="020B0502020202020204" pitchFamily="34" charset="0"/>
                        </a:rPr>
                        <a:t>vergessen</a:t>
                      </a:r>
                      <a:endParaRPr lang="en-GB" sz="2000" b="0" dirty="0">
                        <a:solidFill>
                          <a:srgbClr val="115076"/>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rgbClr val="115076"/>
                          </a:solidFill>
                          <a:latin typeface="Century Gothic" panose="020B0502020202020204" pitchFamily="34" charset="0"/>
                        </a:rPr>
                        <a:t>machen</a:t>
                      </a:r>
                      <a:endParaRPr lang="en-GB" sz="2000" b="0" dirty="0">
                        <a:solidFill>
                          <a:srgbClr val="115076"/>
                        </a:solidFill>
                        <a:latin typeface="Century Gothic" panose="020B0502020202020204" pitchFamily="34" charset="0"/>
                      </a:endParaRPr>
                    </a:p>
                  </a:txBody>
                  <a:tcPr anchor="ctr">
                    <a:solidFill>
                      <a:srgbClr val="FBF0D5"/>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2000" b="0" dirty="0" err="1">
                          <a:solidFill>
                            <a:srgbClr val="115076"/>
                          </a:solidFill>
                          <a:latin typeface="Century Gothic" panose="020B0502020202020204" pitchFamily="34" charset="0"/>
                        </a:rPr>
                        <a:t>gehen</a:t>
                      </a:r>
                      <a:endParaRPr lang="en-GB" sz="2000" b="0" dirty="0">
                        <a:solidFill>
                          <a:srgbClr val="115076"/>
                        </a:solidFill>
                        <a:latin typeface="Century Gothic" panose="020B0502020202020204" pitchFamily="34" charset="0"/>
                      </a:endParaRPr>
                    </a:p>
                  </a:txBody>
                  <a:tcPr anchor="ctr">
                    <a:solidFill>
                      <a:srgbClr val="FBF0D5"/>
                    </a:solidFill>
                  </a:tcPr>
                </a:tc>
                <a:extLst>
                  <a:ext uri="{0D108BD9-81ED-4DB2-BD59-A6C34878D82A}">
                    <a16:rowId xmlns:a16="http://schemas.microsoft.com/office/drawing/2014/main" val="10000"/>
                  </a:ext>
                </a:extLst>
              </a:tr>
            </a:tbl>
          </a:graphicData>
        </a:graphic>
      </p:graphicFrame>
      <p:pic>
        <p:nvPicPr>
          <p:cNvPr id="12" name="Picture 11"/>
          <p:cNvPicPr>
            <a:picLocks noChangeAspect="1"/>
          </p:cNvPicPr>
          <p:nvPr/>
        </p:nvPicPr>
        <p:blipFill rotWithShape="1">
          <a:blip r:embed="rId9"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r="5253"/>
          <a:stretch/>
        </p:blipFill>
        <p:spPr>
          <a:xfrm>
            <a:off x="7855262" y="4028705"/>
            <a:ext cx="1122483" cy="1669552"/>
          </a:xfrm>
          <a:prstGeom prst="rect">
            <a:avLst/>
          </a:prstGeom>
        </p:spPr>
      </p:pic>
    </p:spTree>
    <p:extLst>
      <p:ext uri="{BB962C8B-B14F-4D97-AF65-F5344CB8AC3E}">
        <p14:creationId xmlns:p14="http://schemas.microsoft.com/office/powerpoint/2010/main" val="3694619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F0567-19C5-4B30-96BF-491E9203E2D1}"/>
              </a:ext>
            </a:extLst>
          </p:cNvPr>
          <p:cNvSpPr>
            <a:spLocks noGrp="1"/>
          </p:cNvSpPr>
          <p:nvPr>
            <p:ph type="title"/>
          </p:nvPr>
        </p:nvSpPr>
        <p:spPr>
          <a:xfrm>
            <a:off x="198883" y="0"/>
            <a:ext cx="11442539" cy="1325563"/>
          </a:xfrm>
        </p:spPr>
        <p:txBody>
          <a:bodyPr>
            <a:normAutofit/>
          </a:bodyPr>
          <a:lstStyle/>
          <a:p>
            <a:r>
              <a:rPr lang="en-GB" sz="2800" dirty="0">
                <a:latin typeface="Century Gothic" panose="020B0502020202020204" pitchFamily="34" charset="0"/>
              </a:rPr>
              <a:t>Es </a:t>
            </a:r>
            <a:r>
              <a:rPr lang="en-GB" sz="2800" dirty="0" err="1">
                <a:latin typeface="Century Gothic" panose="020B0502020202020204" pitchFamily="34" charset="0"/>
              </a:rPr>
              <a:t>ist</a:t>
            </a:r>
            <a:r>
              <a:rPr lang="en-GB" sz="2800" dirty="0">
                <a:latin typeface="Century Gothic" panose="020B0502020202020204" pitchFamily="34" charset="0"/>
              </a:rPr>
              <a:t> Montag. </a:t>
            </a:r>
            <a:br>
              <a:rPr lang="en-GB" sz="2800" dirty="0">
                <a:latin typeface="Century Gothic" panose="020B0502020202020204" pitchFamily="34" charset="0"/>
              </a:rPr>
            </a:br>
            <a:r>
              <a:rPr lang="en-GB" sz="2800" dirty="0">
                <a:latin typeface="Century Gothic" panose="020B0502020202020204" pitchFamily="34" charset="0"/>
              </a:rPr>
              <a:t>Wolfgang </a:t>
            </a:r>
            <a:r>
              <a:rPr lang="en-GB" sz="2800" dirty="0" err="1">
                <a:latin typeface="Century Gothic" panose="020B0502020202020204" pitchFamily="34" charset="0"/>
              </a:rPr>
              <a:t>redet</a:t>
            </a:r>
            <a:r>
              <a:rPr lang="en-GB" sz="2800" dirty="0">
                <a:latin typeface="Century Gothic" panose="020B0502020202020204" pitchFamily="34" charset="0"/>
              </a:rPr>
              <a:t> </a:t>
            </a:r>
            <a:r>
              <a:rPr lang="en-GB" sz="2800" dirty="0" err="1">
                <a:latin typeface="Century Gothic" panose="020B0502020202020204" pitchFamily="34" charset="0"/>
              </a:rPr>
              <a:t>über</a:t>
            </a:r>
            <a:r>
              <a:rPr lang="en-GB" sz="2800" dirty="0">
                <a:latin typeface="Century Gothic" panose="020B0502020202020204" pitchFamily="34" charset="0"/>
              </a:rPr>
              <a:t> </a:t>
            </a:r>
            <a:r>
              <a:rPr lang="en-GB" sz="2800" dirty="0" err="1">
                <a:latin typeface="Century Gothic" panose="020B0502020202020204" pitchFamily="34" charset="0"/>
              </a:rPr>
              <a:t>Mias</a:t>
            </a:r>
            <a:r>
              <a:rPr lang="en-GB" sz="2800" dirty="0">
                <a:latin typeface="Century Gothic" panose="020B0502020202020204" pitchFamily="34" charset="0"/>
              </a:rPr>
              <a:t> </a:t>
            </a:r>
            <a:r>
              <a:rPr lang="en-GB" sz="2800" dirty="0" err="1">
                <a:latin typeface="Century Gothic" panose="020B0502020202020204" pitchFamily="34" charset="0"/>
              </a:rPr>
              <a:t>Schultag</a:t>
            </a:r>
            <a:r>
              <a:rPr lang="en-GB" sz="2800" dirty="0">
                <a:latin typeface="Century Gothic" panose="020B0502020202020204" pitchFamily="34" charset="0"/>
              </a:rPr>
              <a:t>. Was </a:t>
            </a:r>
            <a:r>
              <a:rPr lang="en-GB" sz="2800" dirty="0" err="1">
                <a:latin typeface="Century Gothic" panose="020B0502020202020204" pitchFamily="34" charset="0"/>
              </a:rPr>
              <a:t>sagt</a:t>
            </a:r>
            <a:r>
              <a:rPr lang="en-GB" sz="2800" dirty="0">
                <a:latin typeface="Century Gothic" panose="020B0502020202020204" pitchFamily="34" charset="0"/>
              </a:rPr>
              <a:t> </a:t>
            </a:r>
            <a:r>
              <a:rPr lang="en-GB" sz="2800" dirty="0" err="1">
                <a:latin typeface="Century Gothic" panose="020B0502020202020204" pitchFamily="34" charset="0"/>
              </a:rPr>
              <a:t>er</a:t>
            </a:r>
            <a:r>
              <a:rPr lang="en-GB" sz="2800" dirty="0">
                <a:latin typeface="Century Gothic" panose="020B0502020202020204" pitchFamily="34" charset="0"/>
              </a:rPr>
              <a:t>? </a:t>
            </a:r>
            <a:endParaRPr lang="en-US" sz="280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D348CF82-9D50-4AE3-B1B3-050C92788745}"/>
              </a:ext>
            </a:extLst>
          </p:cNvPr>
          <p:cNvSpPr>
            <a:spLocks noGrp="1"/>
          </p:cNvSpPr>
          <p:nvPr>
            <p:ph idx="1"/>
          </p:nvPr>
        </p:nvSpPr>
        <p:spPr>
          <a:xfrm>
            <a:off x="977393" y="1325563"/>
            <a:ext cx="10310683" cy="4351338"/>
          </a:xfrm>
        </p:spPr>
        <p:txBody>
          <a:bodyPr>
            <a:normAutofit lnSpcReduction="10000"/>
          </a:bodyPr>
          <a:lstStyle/>
          <a:p>
            <a:pPr marL="0" indent="0">
              <a:lnSpc>
                <a:spcPct val="150000"/>
              </a:lnSpc>
              <a:buNone/>
            </a:pPr>
            <a:r>
              <a:rPr lang="en-GB" dirty="0">
                <a:latin typeface="Century Gothic" panose="020B0502020202020204" pitchFamily="34" charset="0"/>
              </a:rPr>
              <a:t>Sie _______ in die </a:t>
            </a:r>
            <a:r>
              <a:rPr lang="en-GB" dirty="0" err="1">
                <a:latin typeface="Century Gothic" panose="020B0502020202020204" pitchFamily="34" charset="0"/>
              </a:rPr>
              <a:t>Schule</a:t>
            </a:r>
            <a:r>
              <a:rPr lang="en-GB" dirty="0">
                <a:latin typeface="Century Gothic" panose="020B0502020202020204" pitchFamily="34" charset="0"/>
              </a:rPr>
              <a:t>.</a:t>
            </a:r>
          </a:p>
          <a:p>
            <a:pPr marL="0" indent="0">
              <a:lnSpc>
                <a:spcPct val="150000"/>
              </a:lnSpc>
              <a:buNone/>
            </a:pPr>
            <a:r>
              <a:rPr lang="en-GB" dirty="0">
                <a:latin typeface="Century Gothic" panose="020B0502020202020204" pitchFamily="34" charset="0"/>
              </a:rPr>
              <a:t>Sie _______ </a:t>
            </a:r>
            <a:r>
              <a:rPr lang="en-GB" dirty="0" err="1">
                <a:latin typeface="Century Gothic" panose="020B0502020202020204" pitchFamily="34" charset="0"/>
              </a:rPr>
              <a:t>Matheunterricht</a:t>
            </a:r>
            <a:r>
              <a:rPr lang="en-GB" dirty="0">
                <a:latin typeface="Century Gothic" panose="020B0502020202020204" pitchFamily="34" charset="0"/>
              </a:rPr>
              <a:t> </a:t>
            </a:r>
            <a:r>
              <a:rPr lang="en-GB" dirty="0" err="1">
                <a:latin typeface="Century Gothic" panose="020B0502020202020204" pitchFamily="34" charset="0"/>
              </a:rPr>
              <a:t>aber</a:t>
            </a:r>
            <a:r>
              <a:rPr lang="en-GB" dirty="0">
                <a:latin typeface="Century Gothic" panose="020B0502020202020204" pitchFamily="34" charset="0"/>
              </a:rPr>
              <a:t> </a:t>
            </a:r>
            <a:r>
              <a:rPr lang="en-GB" dirty="0" err="1">
                <a:latin typeface="Century Gothic" panose="020B0502020202020204" pitchFamily="34" charset="0"/>
              </a:rPr>
              <a:t>sie</a:t>
            </a:r>
            <a:r>
              <a:rPr lang="en-GB" dirty="0">
                <a:latin typeface="Century Gothic" panose="020B0502020202020204" pitchFamily="34" charset="0"/>
              </a:rPr>
              <a:t> __________ die </a:t>
            </a:r>
            <a:r>
              <a:rPr lang="en-GB" dirty="0" err="1">
                <a:latin typeface="Century Gothic" panose="020B0502020202020204" pitchFamily="34" charset="0"/>
              </a:rPr>
              <a:t>Hausaufgaben</a:t>
            </a:r>
            <a:r>
              <a:rPr lang="en-GB" dirty="0">
                <a:latin typeface="Century Gothic" panose="020B0502020202020204" pitchFamily="34" charset="0"/>
              </a:rPr>
              <a:t>!</a:t>
            </a:r>
          </a:p>
          <a:p>
            <a:pPr marL="0" indent="0">
              <a:lnSpc>
                <a:spcPct val="150000"/>
              </a:lnSpc>
              <a:buNone/>
            </a:pPr>
            <a:r>
              <a:rPr lang="en-GB" dirty="0">
                <a:latin typeface="Century Gothic" panose="020B0502020202020204" pitchFamily="34" charset="0"/>
              </a:rPr>
              <a:t>Sie _______  </a:t>
            </a:r>
            <a:r>
              <a:rPr lang="en-GB" dirty="0" err="1">
                <a:latin typeface="Century Gothic" panose="020B0502020202020204" pitchFamily="34" charset="0"/>
              </a:rPr>
              <a:t>nach</a:t>
            </a:r>
            <a:r>
              <a:rPr lang="en-GB" dirty="0">
                <a:latin typeface="Century Gothic" panose="020B0502020202020204" pitchFamily="34" charset="0"/>
              </a:rPr>
              <a:t> </a:t>
            </a:r>
            <a:r>
              <a:rPr lang="en-GB" dirty="0" err="1">
                <a:latin typeface="Century Gothic" panose="020B0502020202020204" pitchFamily="34" charset="0"/>
              </a:rPr>
              <a:t>Hause</a:t>
            </a:r>
            <a:r>
              <a:rPr lang="en-GB" dirty="0">
                <a:latin typeface="Century Gothic" panose="020B0502020202020204" pitchFamily="34" charset="0"/>
              </a:rPr>
              <a:t> und _______ die </a:t>
            </a:r>
            <a:r>
              <a:rPr lang="en-GB" dirty="0" err="1">
                <a:latin typeface="Century Gothic" panose="020B0502020202020204" pitchFamily="34" charset="0"/>
              </a:rPr>
              <a:t>Hausaufgaben</a:t>
            </a:r>
            <a:r>
              <a:rPr lang="en-GB" dirty="0">
                <a:latin typeface="Century Gothic" panose="020B0502020202020204" pitchFamily="34" charset="0"/>
              </a:rPr>
              <a:t>!</a:t>
            </a:r>
          </a:p>
          <a:p>
            <a:pPr marL="0" indent="0">
              <a:lnSpc>
                <a:spcPct val="150000"/>
              </a:lnSpc>
              <a:buNone/>
            </a:pPr>
            <a:r>
              <a:rPr lang="en-GB" dirty="0">
                <a:latin typeface="Century Gothic" panose="020B0502020202020204" pitchFamily="34" charset="0"/>
              </a:rPr>
              <a:t>Sie _______ </a:t>
            </a:r>
            <a:r>
              <a:rPr lang="en-GB" dirty="0" err="1">
                <a:latin typeface="Century Gothic" panose="020B0502020202020204" pitchFamily="34" charset="0"/>
              </a:rPr>
              <a:t>sp</a:t>
            </a:r>
            <a:r>
              <a:rPr lang="de-DE" dirty="0" err="1">
                <a:latin typeface="Century Gothic" panose="020B0502020202020204" pitchFamily="34" charset="0"/>
              </a:rPr>
              <a:t>ät</a:t>
            </a:r>
            <a:r>
              <a:rPr lang="en-GB" dirty="0">
                <a:latin typeface="Century Gothic" panose="020B0502020202020204" pitchFamily="34" charset="0"/>
              </a:rPr>
              <a:t> ins Bett und _______.</a:t>
            </a:r>
          </a:p>
          <a:p>
            <a:pPr marL="0" indent="0">
              <a:lnSpc>
                <a:spcPct val="150000"/>
              </a:lnSpc>
              <a:buNone/>
            </a:pPr>
            <a:r>
              <a:rPr lang="en-GB" dirty="0" err="1">
                <a:latin typeface="Century Gothic" panose="020B0502020202020204" pitchFamily="34" charset="0"/>
              </a:rPr>
              <a:t>Mias</a:t>
            </a:r>
            <a:r>
              <a:rPr lang="en-GB" dirty="0">
                <a:latin typeface="Century Gothic" panose="020B0502020202020204" pitchFamily="34" charset="0"/>
              </a:rPr>
              <a:t> Hund ______ die </a:t>
            </a:r>
            <a:r>
              <a:rPr lang="en-GB" dirty="0" err="1">
                <a:latin typeface="Century Gothic" panose="020B0502020202020204" pitchFamily="34" charset="0"/>
              </a:rPr>
              <a:t>Hausaufgaben</a:t>
            </a:r>
            <a:r>
              <a:rPr lang="en-GB" dirty="0">
                <a:latin typeface="Century Gothic" panose="020B0502020202020204" pitchFamily="34" charset="0"/>
              </a:rPr>
              <a:t>!</a:t>
            </a:r>
            <a:endParaRPr lang="en-US" dirty="0">
              <a:latin typeface="Century Gothic" panose="020B0502020202020204" pitchFamily="34" charset="0"/>
            </a:endParaRPr>
          </a:p>
        </p:txBody>
      </p:sp>
      <p:sp>
        <p:nvSpPr>
          <p:cNvPr id="4" name="Rounded Rectangle 11">
            <a:extLst>
              <a:ext uri="{FF2B5EF4-FFF2-40B4-BE49-F238E27FC236}">
                <a16:creationId xmlns:a16="http://schemas.microsoft.com/office/drawing/2014/main" id="{B6E59DA7-D7A0-4882-92E9-B53770BB933B}"/>
              </a:ext>
            </a:extLst>
          </p:cNvPr>
          <p:cNvSpPr/>
          <p:nvPr/>
        </p:nvSpPr>
        <p:spPr>
          <a:xfrm>
            <a:off x="10550769" y="242615"/>
            <a:ext cx="1387938" cy="460770"/>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Antworten</a:t>
            </a:r>
            <a:endParaRPr lang="en-GB" b="1" dirty="0">
              <a:solidFill>
                <a:prstClr val="white"/>
              </a:solidFill>
              <a:latin typeface="Century Gothic" panose="020B0502020202020204" pitchFamily="34" charset="0"/>
            </a:endParaRPr>
          </a:p>
        </p:txBody>
      </p:sp>
      <p:sp>
        <p:nvSpPr>
          <p:cNvPr id="5" name="Action Button: Custom 4" descr="number 1">
            <a:hlinkClick r:id="" action="ppaction://noaction" highlightClick="1">
              <a:snd r:embed="rId3" name="NCELP Rec 2.2.5 Task 1.3 final.wav"/>
            </a:hlinkClick>
            <a:extLst>
              <a:ext uri="{FF2B5EF4-FFF2-40B4-BE49-F238E27FC236}">
                <a16:creationId xmlns:a16="http://schemas.microsoft.com/office/drawing/2014/main" id="{8DA2BEE1-4D56-5441-A74C-9AFEEA1136B0}"/>
              </a:ext>
            </a:extLst>
          </p:cNvPr>
          <p:cNvSpPr/>
          <p:nvPr/>
        </p:nvSpPr>
        <p:spPr>
          <a:xfrm>
            <a:off x="342211" y="3501232"/>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6" name="Action Button: Custom 5" descr="number 1">
            <a:hlinkClick r:id="" action="ppaction://noaction" highlightClick="1">
              <a:snd r:embed="rId4" name="Full_2.wav"/>
            </a:hlinkClick>
            <a:extLst>
              <a:ext uri="{FF2B5EF4-FFF2-40B4-BE49-F238E27FC236}">
                <a16:creationId xmlns:a16="http://schemas.microsoft.com/office/drawing/2014/main" id="{8DA2BEE1-4D56-5441-A74C-9AFEEA1136B0}"/>
              </a:ext>
            </a:extLst>
          </p:cNvPr>
          <p:cNvSpPr/>
          <p:nvPr/>
        </p:nvSpPr>
        <p:spPr>
          <a:xfrm>
            <a:off x="339287" y="2247234"/>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7" name="Action Button: Custom 6" descr="number 1">
            <a:hlinkClick r:id="" action="ppaction://noaction" highlightClick="1">
              <a:snd r:embed="rId5" name="Full_1.wav"/>
            </a:hlinkClick>
            <a:extLst>
              <a:ext uri="{FF2B5EF4-FFF2-40B4-BE49-F238E27FC236}">
                <a16:creationId xmlns:a16="http://schemas.microsoft.com/office/drawing/2014/main" id="{8DA2BEE1-4D56-5441-A74C-9AFEEA1136B0}"/>
              </a:ext>
            </a:extLst>
          </p:cNvPr>
          <p:cNvSpPr/>
          <p:nvPr/>
        </p:nvSpPr>
        <p:spPr>
          <a:xfrm>
            <a:off x="339288" y="1423647"/>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8" name="Action Button: Custom 7" descr="number 1">
            <a:hlinkClick r:id="" action="ppaction://noaction" highlightClick="1">
              <a:snd r:embed="rId6" name="Full_4.wav"/>
            </a:hlinkClick>
            <a:extLst>
              <a:ext uri="{FF2B5EF4-FFF2-40B4-BE49-F238E27FC236}">
                <a16:creationId xmlns:a16="http://schemas.microsoft.com/office/drawing/2014/main" id="{8DA2BEE1-4D56-5441-A74C-9AFEEA1136B0}"/>
              </a:ext>
            </a:extLst>
          </p:cNvPr>
          <p:cNvSpPr/>
          <p:nvPr/>
        </p:nvSpPr>
        <p:spPr>
          <a:xfrm>
            <a:off x="337291" y="423358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9" name="Action Button: Custom 8" descr="number 1">
            <a:hlinkClick r:id="" action="ppaction://noaction" highlightClick="1">
              <a:snd r:embed="rId7" name="Full_5.wav"/>
            </a:hlinkClick>
            <a:extLst>
              <a:ext uri="{FF2B5EF4-FFF2-40B4-BE49-F238E27FC236}">
                <a16:creationId xmlns:a16="http://schemas.microsoft.com/office/drawing/2014/main" id="{8DA2BEE1-4D56-5441-A74C-9AFEEA1136B0}"/>
              </a:ext>
            </a:extLst>
          </p:cNvPr>
          <p:cNvSpPr/>
          <p:nvPr/>
        </p:nvSpPr>
        <p:spPr>
          <a:xfrm>
            <a:off x="337291" y="4965944"/>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pic>
        <p:nvPicPr>
          <p:cNvPr id="10" name="Picture 9" descr="A close up of a logo&#10;&#10;Description automatically generated">
            <a:extLst>
              <a:ext uri="{FF2B5EF4-FFF2-40B4-BE49-F238E27FC236}">
                <a16:creationId xmlns:a16="http://schemas.microsoft.com/office/drawing/2014/main" id="{8F9BCD8D-E76C-4D8E-8A10-E397FDA318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80719" y="57337"/>
            <a:ext cx="1371112" cy="1319372"/>
          </a:xfrm>
          <a:prstGeom prst="rect">
            <a:avLst/>
          </a:prstGeom>
        </p:spPr>
      </p:pic>
      <p:graphicFrame>
        <p:nvGraphicFramePr>
          <p:cNvPr id="11" name="Table 10"/>
          <p:cNvGraphicFramePr>
            <a:graphicFrameLocks noGrp="1"/>
          </p:cNvGraphicFramePr>
          <p:nvPr/>
        </p:nvGraphicFramePr>
        <p:xfrm>
          <a:off x="198883" y="5730297"/>
          <a:ext cx="11739824" cy="396240"/>
        </p:xfrm>
        <a:graphic>
          <a:graphicData uri="http://schemas.openxmlformats.org/drawingml/2006/table">
            <a:tbl>
              <a:tblPr firstRow="1" bandRow="1">
                <a:tableStyleId>{5C22544A-7EE6-4342-B048-85BDC9FD1C3A}</a:tableStyleId>
              </a:tblPr>
              <a:tblGrid>
                <a:gridCol w="1467478">
                  <a:extLst>
                    <a:ext uri="{9D8B030D-6E8A-4147-A177-3AD203B41FA5}">
                      <a16:colId xmlns:a16="http://schemas.microsoft.com/office/drawing/2014/main" val="20000"/>
                    </a:ext>
                  </a:extLst>
                </a:gridCol>
                <a:gridCol w="1467478">
                  <a:extLst>
                    <a:ext uri="{9D8B030D-6E8A-4147-A177-3AD203B41FA5}">
                      <a16:colId xmlns:a16="http://schemas.microsoft.com/office/drawing/2014/main" val="20001"/>
                    </a:ext>
                  </a:extLst>
                </a:gridCol>
                <a:gridCol w="1467478">
                  <a:extLst>
                    <a:ext uri="{9D8B030D-6E8A-4147-A177-3AD203B41FA5}">
                      <a16:colId xmlns:a16="http://schemas.microsoft.com/office/drawing/2014/main" val="20002"/>
                    </a:ext>
                  </a:extLst>
                </a:gridCol>
                <a:gridCol w="1467478">
                  <a:extLst>
                    <a:ext uri="{9D8B030D-6E8A-4147-A177-3AD203B41FA5}">
                      <a16:colId xmlns:a16="http://schemas.microsoft.com/office/drawing/2014/main" val="20003"/>
                    </a:ext>
                  </a:extLst>
                </a:gridCol>
                <a:gridCol w="1467478">
                  <a:extLst>
                    <a:ext uri="{9D8B030D-6E8A-4147-A177-3AD203B41FA5}">
                      <a16:colId xmlns:a16="http://schemas.microsoft.com/office/drawing/2014/main" val="20004"/>
                    </a:ext>
                  </a:extLst>
                </a:gridCol>
                <a:gridCol w="1467478">
                  <a:extLst>
                    <a:ext uri="{9D8B030D-6E8A-4147-A177-3AD203B41FA5}">
                      <a16:colId xmlns:a16="http://schemas.microsoft.com/office/drawing/2014/main" val="20005"/>
                    </a:ext>
                  </a:extLst>
                </a:gridCol>
                <a:gridCol w="1467478">
                  <a:extLst>
                    <a:ext uri="{9D8B030D-6E8A-4147-A177-3AD203B41FA5}">
                      <a16:colId xmlns:a16="http://schemas.microsoft.com/office/drawing/2014/main" val="20006"/>
                    </a:ext>
                  </a:extLst>
                </a:gridCol>
                <a:gridCol w="1467478">
                  <a:extLst>
                    <a:ext uri="{9D8B030D-6E8A-4147-A177-3AD203B41FA5}">
                      <a16:colId xmlns:a16="http://schemas.microsoft.com/office/drawing/2014/main" val="20007"/>
                    </a:ext>
                  </a:extLst>
                </a:gridCol>
              </a:tblGrid>
              <a:tr h="370840">
                <a:tc>
                  <a:txBody>
                    <a:bodyPr/>
                    <a:lstStyle/>
                    <a:p>
                      <a:pPr algn="ctr"/>
                      <a:r>
                        <a:rPr lang="en-GB" sz="2000" b="0" dirty="0" err="1">
                          <a:solidFill>
                            <a:srgbClr val="115076"/>
                          </a:solidFill>
                          <a:latin typeface="Century Gothic" panose="020B0502020202020204" pitchFamily="34" charset="0"/>
                        </a:rPr>
                        <a:t>essen</a:t>
                      </a:r>
                      <a:endParaRPr lang="en-GB" sz="2000" b="0" dirty="0">
                        <a:solidFill>
                          <a:srgbClr val="115076"/>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rgbClr val="115076"/>
                          </a:solidFill>
                          <a:latin typeface="Century Gothic" panose="020B0502020202020204" pitchFamily="34" charset="0"/>
                        </a:rPr>
                        <a:t>schlafen</a:t>
                      </a:r>
                      <a:endParaRPr lang="en-GB" sz="2000" b="0" dirty="0">
                        <a:solidFill>
                          <a:srgbClr val="115076"/>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rgbClr val="115076"/>
                          </a:solidFill>
                          <a:latin typeface="Century Gothic" panose="020B0502020202020204" pitchFamily="34" charset="0"/>
                        </a:rPr>
                        <a:t>fahren</a:t>
                      </a:r>
                      <a:endParaRPr lang="en-GB" sz="2000" b="0" dirty="0">
                        <a:solidFill>
                          <a:srgbClr val="115076"/>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rgbClr val="115076"/>
                          </a:solidFill>
                          <a:latin typeface="Century Gothic" panose="020B0502020202020204" pitchFamily="34" charset="0"/>
                        </a:rPr>
                        <a:t>haben</a:t>
                      </a:r>
                      <a:endParaRPr lang="en-GB" sz="2000" b="0" dirty="0">
                        <a:solidFill>
                          <a:srgbClr val="115076"/>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rgbClr val="115076"/>
                          </a:solidFill>
                          <a:latin typeface="Century Gothic" panose="020B0502020202020204" pitchFamily="34" charset="0"/>
                        </a:rPr>
                        <a:t>laufen</a:t>
                      </a:r>
                      <a:endParaRPr lang="en-GB" sz="2000" b="0" dirty="0">
                        <a:solidFill>
                          <a:srgbClr val="115076"/>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rgbClr val="115076"/>
                          </a:solidFill>
                          <a:latin typeface="Century Gothic" panose="020B0502020202020204" pitchFamily="34" charset="0"/>
                        </a:rPr>
                        <a:t>vergessen</a:t>
                      </a:r>
                      <a:endParaRPr lang="en-GB" sz="2000" b="0" dirty="0">
                        <a:solidFill>
                          <a:srgbClr val="115076"/>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rgbClr val="115076"/>
                          </a:solidFill>
                          <a:latin typeface="Century Gothic" panose="020B0502020202020204" pitchFamily="34" charset="0"/>
                        </a:rPr>
                        <a:t>machen</a:t>
                      </a:r>
                      <a:endParaRPr lang="en-GB" sz="2000" b="0" dirty="0">
                        <a:solidFill>
                          <a:srgbClr val="115076"/>
                        </a:solidFill>
                        <a:latin typeface="Century Gothic" panose="020B0502020202020204" pitchFamily="34" charset="0"/>
                      </a:endParaRPr>
                    </a:p>
                  </a:txBody>
                  <a:tcPr anchor="ctr">
                    <a:solidFill>
                      <a:srgbClr val="FBF0D5"/>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2000" b="0" dirty="0" err="1">
                          <a:solidFill>
                            <a:srgbClr val="115076"/>
                          </a:solidFill>
                          <a:latin typeface="Century Gothic" panose="020B0502020202020204" pitchFamily="34" charset="0"/>
                        </a:rPr>
                        <a:t>gehen</a:t>
                      </a:r>
                      <a:endParaRPr lang="en-GB" sz="2000" b="0" dirty="0">
                        <a:solidFill>
                          <a:srgbClr val="115076"/>
                        </a:solidFill>
                        <a:latin typeface="Century Gothic" panose="020B0502020202020204" pitchFamily="34" charset="0"/>
                      </a:endParaRPr>
                    </a:p>
                  </a:txBody>
                  <a:tcPr anchor="ctr">
                    <a:solidFill>
                      <a:srgbClr val="FBF0D5"/>
                    </a:solidFill>
                  </a:tcPr>
                </a:tc>
                <a:extLst>
                  <a:ext uri="{0D108BD9-81ED-4DB2-BD59-A6C34878D82A}">
                    <a16:rowId xmlns:a16="http://schemas.microsoft.com/office/drawing/2014/main" val="10000"/>
                  </a:ext>
                </a:extLst>
              </a:tr>
            </a:tbl>
          </a:graphicData>
        </a:graphic>
      </p:graphicFrame>
      <p:sp>
        <p:nvSpPr>
          <p:cNvPr id="12" name="TextBox 11"/>
          <p:cNvSpPr txBox="1"/>
          <p:nvPr/>
        </p:nvSpPr>
        <p:spPr>
          <a:xfrm>
            <a:off x="1336431" y="1359369"/>
            <a:ext cx="1776046" cy="584775"/>
          </a:xfrm>
          <a:prstGeom prst="rect">
            <a:avLst/>
          </a:prstGeom>
          <a:noFill/>
        </p:spPr>
        <p:txBody>
          <a:bodyPr wrap="square" rtlCol="0">
            <a:spAutoFit/>
          </a:bodyPr>
          <a:lstStyle/>
          <a:p>
            <a:pPr algn="ctr"/>
            <a:r>
              <a:rPr lang="en-GB" sz="3200" b="1" dirty="0" err="1">
                <a:solidFill>
                  <a:srgbClr val="DAA520"/>
                </a:solidFill>
                <a:latin typeface="Century Gothic" panose="020B0502020202020204" pitchFamily="34" charset="0"/>
              </a:rPr>
              <a:t>fährt</a:t>
            </a:r>
            <a:endParaRPr lang="en-GB" sz="3200" b="1" dirty="0">
              <a:solidFill>
                <a:srgbClr val="DAA520"/>
              </a:solidFill>
              <a:latin typeface="Century Gothic" panose="020B0502020202020204" pitchFamily="34" charset="0"/>
            </a:endParaRPr>
          </a:p>
        </p:txBody>
      </p:sp>
      <p:sp>
        <p:nvSpPr>
          <p:cNvPr id="13" name="TextBox 12"/>
          <p:cNvSpPr txBox="1"/>
          <p:nvPr/>
        </p:nvSpPr>
        <p:spPr>
          <a:xfrm>
            <a:off x="1336431" y="2086695"/>
            <a:ext cx="1776046" cy="584775"/>
          </a:xfrm>
          <a:prstGeom prst="rect">
            <a:avLst/>
          </a:prstGeom>
          <a:noFill/>
        </p:spPr>
        <p:txBody>
          <a:bodyPr wrap="square" rtlCol="0">
            <a:spAutoFit/>
          </a:bodyPr>
          <a:lstStyle/>
          <a:p>
            <a:pPr algn="ctr"/>
            <a:r>
              <a:rPr lang="en-GB" sz="3200" b="1" dirty="0">
                <a:solidFill>
                  <a:srgbClr val="DAA520"/>
                </a:solidFill>
                <a:latin typeface="Century Gothic" panose="020B0502020202020204" pitchFamily="34" charset="0"/>
              </a:rPr>
              <a:t>hat</a:t>
            </a:r>
          </a:p>
        </p:txBody>
      </p:sp>
      <p:sp>
        <p:nvSpPr>
          <p:cNvPr id="14" name="TextBox 13"/>
          <p:cNvSpPr txBox="1"/>
          <p:nvPr/>
        </p:nvSpPr>
        <p:spPr>
          <a:xfrm>
            <a:off x="7344508" y="2086014"/>
            <a:ext cx="1776046" cy="584775"/>
          </a:xfrm>
          <a:prstGeom prst="rect">
            <a:avLst/>
          </a:prstGeom>
          <a:noFill/>
        </p:spPr>
        <p:txBody>
          <a:bodyPr wrap="square" rtlCol="0">
            <a:spAutoFit/>
          </a:bodyPr>
          <a:lstStyle/>
          <a:p>
            <a:pPr algn="ctr"/>
            <a:r>
              <a:rPr lang="en-GB" sz="3200" b="1" dirty="0" err="1">
                <a:solidFill>
                  <a:srgbClr val="DAA520"/>
                </a:solidFill>
                <a:latin typeface="Century Gothic" panose="020B0502020202020204" pitchFamily="34" charset="0"/>
              </a:rPr>
              <a:t>vergisst</a:t>
            </a:r>
            <a:endParaRPr lang="en-GB" sz="3200" b="1" dirty="0">
              <a:solidFill>
                <a:srgbClr val="DAA520"/>
              </a:solidFill>
              <a:latin typeface="Century Gothic" panose="020B0502020202020204" pitchFamily="34" charset="0"/>
            </a:endParaRPr>
          </a:p>
        </p:txBody>
      </p:sp>
      <p:sp>
        <p:nvSpPr>
          <p:cNvPr id="15" name="TextBox 14"/>
          <p:cNvSpPr txBox="1"/>
          <p:nvPr/>
        </p:nvSpPr>
        <p:spPr>
          <a:xfrm>
            <a:off x="1389185" y="3412258"/>
            <a:ext cx="1776046" cy="584775"/>
          </a:xfrm>
          <a:prstGeom prst="rect">
            <a:avLst/>
          </a:prstGeom>
          <a:noFill/>
        </p:spPr>
        <p:txBody>
          <a:bodyPr wrap="square" rtlCol="0">
            <a:spAutoFit/>
          </a:bodyPr>
          <a:lstStyle/>
          <a:p>
            <a:pPr algn="ctr"/>
            <a:r>
              <a:rPr lang="en-GB" sz="3200" b="1" dirty="0" err="1">
                <a:solidFill>
                  <a:srgbClr val="DAA520"/>
                </a:solidFill>
                <a:latin typeface="Century Gothic" panose="020B0502020202020204" pitchFamily="34" charset="0"/>
              </a:rPr>
              <a:t>läuft</a:t>
            </a:r>
            <a:endParaRPr lang="en-GB" sz="3200" b="1" dirty="0">
              <a:solidFill>
                <a:srgbClr val="DAA520"/>
              </a:solidFill>
              <a:latin typeface="Century Gothic" panose="020B0502020202020204" pitchFamily="34" charset="0"/>
            </a:endParaRPr>
          </a:p>
        </p:txBody>
      </p:sp>
      <p:sp>
        <p:nvSpPr>
          <p:cNvPr id="16" name="TextBox 15"/>
          <p:cNvSpPr txBox="1"/>
          <p:nvPr/>
        </p:nvSpPr>
        <p:spPr>
          <a:xfrm>
            <a:off x="5779477" y="3401526"/>
            <a:ext cx="1776046" cy="584775"/>
          </a:xfrm>
          <a:prstGeom prst="rect">
            <a:avLst/>
          </a:prstGeom>
          <a:noFill/>
        </p:spPr>
        <p:txBody>
          <a:bodyPr wrap="square" rtlCol="0">
            <a:spAutoFit/>
          </a:bodyPr>
          <a:lstStyle/>
          <a:p>
            <a:pPr algn="ctr"/>
            <a:r>
              <a:rPr lang="en-GB" sz="3200" b="1" dirty="0" err="1">
                <a:solidFill>
                  <a:srgbClr val="DAA520"/>
                </a:solidFill>
                <a:latin typeface="Century Gothic" panose="020B0502020202020204" pitchFamily="34" charset="0"/>
              </a:rPr>
              <a:t>macht</a:t>
            </a:r>
            <a:endParaRPr lang="en-GB" sz="3200" b="1" dirty="0">
              <a:solidFill>
                <a:srgbClr val="DAA520"/>
              </a:solidFill>
              <a:latin typeface="Century Gothic" panose="020B0502020202020204" pitchFamily="34" charset="0"/>
            </a:endParaRPr>
          </a:p>
        </p:txBody>
      </p:sp>
      <p:sp>
        <p:nvSpPr>
          <p:cNvPr id="17" name="TextBox 16"/>
          <p:cNvSpPr txBox="1"/>
          <p:nvPr/>
        </p:nvSpPr>
        <p:spPr>
          <a:xfrm>
            <a:off x="1389185" y="4139584"/>
            <a:ext cx="1776046" cy="584775"/>
          </a:xfrm>
          <a:prstGeom prst="rect">
            <a:avLst/>
          </a:prstGeom>
          <a:noFill/>
        </p:spPr>
        <p:txBody>
          <a:bodyPr wrap="square" rtlCol="0">
            <a:spAutoFit/>
          </a:bodyPr>
          <a:lstStyle/>
          <a:p>
            <a:pPr algn="ctr"/>
            <a:r>
              <a:rPr lang="en-GB" sz="3200" b="1" dirty="0" err="1">
                <a:solidFill>
                  <a:srgbClr val="DAA520"/>
                </a:solidFill>
                <a:latin typeface="Century Gothic" panose="020B0502020202020204" pitchFamily="34" charset="0"/>
              </a:rPr>
              <a:t>geht</a:t>
            </a:r>
            <a:endParaRPr lang="en-GB" sz="3200" b="1" dirty="0">
              <a:solidFill>
                <a:srgbClr val="DAA520"/>
              </a:solidFill>
              <a:latin typeface="Century Gothic" panose="020B0502020202020204" pitchFamily="34" charset="0"/>
            </a:endParaRPr>
          </a:p>
        </p:txBody>
      </p:sp>
      <p:sp>
        <p:nvSpPr>
          <p:cNvPr id="18" name="TextBox 17"/>
          <p:cNvSpPr txBox="1"/>
          <p:nvPr/>
        </p:nvSpPr>
        <p:spPr>
          <a:xfrm>
            <a:off x="5621217" y="4133003"/>
            <a:ext cx="1776046" cy="584775"/>
          </a:xfrm>
          <a:prstGeom prst="rect">
            <a:avLst/>
          </a:prstGeom>
          <a:noFill/>
        </p:spPr>
        <p:txBody>
          <a:bodyPr wrap="square" rtlCol="0">
            <a:spAutoFit/>
          </a:bodyPr>
          <a:lstStyle/>
          <a:p>
            <a:pPr algn="ctr"/>
            <a:r>
              <a:rPr lang="en-GB" sz="3200" b="1" dirty="0" err="1">
                <a:solidFill>
                  <a:srgbClr val="DAA520"/>
                </a:solidFill>
                <a:latin typeface="Century Gothic" panose="020B0502020202020204" pitchFamily="34" charset="0"/>
              </a:rPr>
              <a:t>schläft</a:t>
            </a:r>
            <a:endParaRPr lang="en-GB" sz="3200" b="1" dirty="0">
              <a:solidFill>
                <a:srgbClr val="DAA520"/>
              </a:solidFill>
              <a:latin typeface="Century Gothic" panose="020B0502020202020204" pitchFamily="34" charset="0"/>
            </a:endParaRPr>
          </a:p>
        </p:txBody>
      </p:sp>
      <p:sp>
        <p:nvSpPr>
          <p:cNvPr id="19" name="TextBox 18"/>
          <p:cNvSpPr txBox="1"/>
          <p:nvPr/>
        </p:nvSpPr>
        <p:spPr>
          <a:xfrm>
            <a:off x="2579077" y="4871014"/>
            <a:ext cx="1776046" cy="584775"/>
          </a:xfrm>
          <a:prstGeom prst="rect">
            <a:avLst/>
          </a:prstGeom>
          <a:noFill/>
        </p:spPr>
        <p:txBody>
          <a:bodyPr wrap="square" rtlCol="0">
            <a:spAutoFit/>
          </a:bodyPr>
          <a:lstStyle/>
          <a:p>
            <a:pPr algn="ctr"/>
            <a:r>
              <a:rPr lang="en-GB" sz="3200" b="1" dirty="0" err="1">
                <a:solidFill>
                  <a:srgbClr val="DAA520"/>
                </a:solidFill>
                <a:latin typeface="Century Gothic" panose="020B0502020202020204" pitchFamily="34" charset="0"/>
              </a:rPr>
              <a:t>isst</a:t>
            </a:r>
            <a:endParaRPr lang="en-GB" sz="3200" b="1" dirty="0">
              <a:solidFill>
                <a:srgbClr val="DAA520"/>
              </a:solidFill>
              <a:latin typeface="Century Gothic" panose="020B0502020202020204" pitchFamily="34" charset="0"/>
            </a:endParaRPr>
          </a:p>
        </p:txBody>
      </p:sp>
      <p:pic>
        <p:nvPicPr>
          <p:cNvPr id="20" name="Picture 19"/>
          <p:cNvPicPr>
            <a:picLocks noChangeAspect="1"/>
          </p:cNvPicPr>
          <p:nvPr/>
        </p:nvPicPr>
        <p:blipFill rotWithShape="1">
          <a:blip r:embed="rId9" cstate="print">
            <a:extLst>
              <a:ext uri="{28A0092B-C50C-407E-A947-70E740481C1C}">
                <a14:useLocalDpi xmlns:a14="http://schemas.microsoft.com/office/drawing/2010/main" val="0"/>
              </a:ext>
            </a:extLst>
          </a:blip>
          <a:srcRect l="1" r="5792"/>
          <a:stretch/>
        </p:blipFill>
        <p:spPr>
          <a:xfrm>
            <a:off x="7583415" y="4060064"/>
            <a:ext cx="1116086" cy="1669552"/>
          </a:xfrm>
          <a:prstGeom prst="rect">
            <a:avLst/>
          </a:prstGeom>
        </p:spPr>
      </p:pic>
    </p:spTree>
    <p:extLst>
      <p:ext uri="{BB962C8B-B14F-4D97-AF65-F5344CB8AC3E}">
        <p14:creationId xmlns:p14="http://schemas.microsoft.com/office/powerpoint/2010/main" val="334399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B77F2F27-4CA3-4FCA-88E0-212F83722B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5858"/>
            <a:ext cx="9525000" cy="869951"/>
          </a:xfrm>
          <a:prstGeom prst="rect">
            <a:avLst/>
          </a:prstGeom>
        </p:spPr>
      </p:pic>
      <p:sp>
        <p:nvSpPr>
          <p:cNvPr id="2" name="Oval 1">
            <a:extLst>
              <a:ext uri="{FF2B5EF4-FFF2-40B4-BE49-F238E27FC236}">
                <a16:creationId xmlns:a16="http://schemas.microsoft.com/office/drawing/2014/main" id="{BCB57AED-2E26-8544-9B32-8BFF2857135B}"/>
              </a:ext>
            </a:extLst>
          </p:cNvPr>
          <p:cNvSpPr/>
          <p:nvPr/>
        </p:nvSpPr>
        <p:spPr>
          <a:xfrm>
            <a:off x="2348003" y="1497619"/>
            <a:ext cx="4499847" cy="4378274"/>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CA5A4E9-44E5-9048-A6C2-3850537C3635}"/>
              </a:ext>
            </a:extLst>
          </p:cNvPr>
          <p:cNvSpPr txBox="1"/>
          <p:nvPr/>
        </p:nvSpPr>
        <p:spPr>
          <a:xfrm>
            <a:off x="3181998" y="2898183"/>
            <a:ext cx="184731" cy="369332"/>
          </a:xfrm>
          <a:prstGeom prst="rect">
            <a:avLst/>
          </a:prstGeom>
          <a:noFill/>
        </p:spPr>
        <p:txBody>
          <a:bodyPr wrap="none" rtlCol="0">
            <a:spAutoFit/>
          </a:bodyPr>
          <a:lstStyle/>
          <a:p>
            <a:endParaRPr lang="en-US" dirty="0"/>
          </a:p>
        </p:txBody>
      </p:sp>
      <p:sp>
        <p:nvSpPr>
          <p:cNvPr id="40" name="Oval 39">
            <a:extLst>
              <a:ext uri="{FF2B5EF4-FFF2-40B4-BE49-F238E27FC236}">
                <a16:creationId xmlns:a16="http://schemas.microsoft.com/office/drawing/2014/main" id="{96E811CE-AE9D-41EF-B5C2-94AF228E8FB1}"/>
              </a:ext>
            </a:extLst>
          </p:cNvPr>
          <p:cNvSpPr/>
          <p:nvPr/>
        </p:nvSpPr>
        <p:spPr>
          <a:xfrm>
            <a:off x="6221271" y="857251"/>
            <a:ext cx="5837380" cy="540515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0F9946C-C0A0-4C75-8F3C-C335D1856D84}"/>
              </a:ext>
            </a:extLst>
          </p:cNvPr>
          <p:cNvSpPr/>
          <p:nvPr/>
        </p:nvSpPr>
        <p:spPr>
          <a:xfrm>
            <a:off x="5087885" y="969283"/>
            <a:ext cx="2384568" cy="2283227"/>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ED8C7B8-D68A-443B-A23D-4EDDBB9FC8CA}"/>
              </a:ext>
            </a:extLst>
          </p:cNvPr>
          <p:cNvSpPr txBox="1"/>
          <p:nvPr/>
        </p:nvSpPr>
        <p:spPr>
          <a:xfrm>
            <a:off x="5402758" y="1241472"/>
            <a:ext cx="1790700" cy="584775"/>
          </a:xfrm>
          <a:prstGeom prst="rect">
            <a:avLst/>
          </a:prstGeom>
          <a:noFill/>
        </p:spPr>
        <p:txBody>
          <a:bodyPr wrap="square" rtlCol="0">
            <a:spAutoFit/>
          </a:bodyPr>
          <a:lstStyle/>
          <a:p>
            <a:pPr algn="ctr"/>
            <a:r>
              <a:rPr lang="en-GB" sz="3200" dirty="0" err="1">
                <a:solidFill>
                  <a:srgbClr val="115076"/>
                </a:solidFill>
                <a:latin typeface="Century Gothic" panose="020B0502020202020204" pitchFamily="34" charset="0"/>
              </a:rPr>
              <a:t>Er</a:t>
            </a:r>
            <a:r>
              <a:rPr lang="en-GB" sz="3200" dirty="0">
                <a:solidFill>
                  <a:srgbClr val="115076"/>
                </a:solidFill>
                <a:latin typeface="Century Gothic" panose="020B0502020202020204" pitchFamily="34" charset="0"/>
              </a:rPr>
              <a:t>/Sie</a:t>
            </a:r>
          </a:p>
        </p:txBody>
      </p:sp>
      <p:sp>
        <p:nvSpPr>
          <p:cNvPr id="42" name="TextBox 41">
            <a:extLst>
              <a:ext uri="{FF2B5EF4-FFF2-40B4-BE49-F238E27FC236}">
                <a16:creationId xmlns:a16="http://schemas.microsoft.com/office/drawing/2014/main" id="{36D053BC-5F24-4B5B-993F-07BB3A8105A7}"/>
              </a:ext>
            </a:extLst>
          </p:cNvPr>
          <p:cNvSpPr txBox="1"/>
          <p:nvPr/>
        </p:nvSpPr>
        <p:spPr>
          <a:xfrm>
            <a:off x="3005354" y="1692088"/>
            <a:ext cx="2759620" cy="5262979"/>
          </a:xfrm>
          <a:prstGeom prst="rect">
            <a:avLst/>
          </a:prstGeom>
          <a:noFill/>
        </p:spPr>
        <p:txBody>
          <a:bodyPr wrap="square" rtlCol="0">
            <a:spAutoFit/>
          </a:bodyPr>
          <a:lstStyle/>
          <a:p>
            <a:pPr algn="ctr"/>
            <a:r>
              <a:rPr lang="en-GB" sz="3200" dirty="0" err="1">
                <a:solidFill>
                  <a:srgbClr val="115076"/>
                </a:solidFill>
                <a:latin typeface="Century Gothic" panose="020B0502020202020204" pitchFamily="34" charset="0"/>
              </a:rPr>
              <a:t>laufen</a:t>
            </a:r>
            <a:endParaRPr lang="en-GB" sz="3200" dirty="0">
              <a:solidFill>
                <a:srgbClr val="115076"/>
              </a:solidFill>
              <a:latin typeface="Century Gothic" panose="020B0502020202020204" pitchFamily="34" charset="0"/>
            </a:endParaRPr>
          </a:p>
          <a:p>
            <a:pPr algn="ctr"/>
            <a:r>
              <a:rPr lang="en-GB" sz="3200" dirty="0" err="1">
                <a:solidFill>
                  <a:srgbClr val="115076"/>
                </a:solidFill>
                <a:latin typeface="Century Gothic" panose="020B0502020202020204" pitchFamily="34" charset="0"/>
              </a:rPr>
              <a:t>helfen</a:t>
            </a:r>
            <a:endParaRPr lang="en-GB" sz="3200" dirty="0">
              <a:solidFill>
                <a:srgbClr val="115076"/>
              </a:solidFill>
              <a:latin typeface="Century Gothic" panose="020B0502020202020204" pitchFamily="34" charset="0"/>
            </a:endParaRPr>
          </a:p>
          <a:p>
            <a:pPr algn="ctr"/>
            <a:r>
              <a:rPr lang="en-GB" sz="3200" dirty="0" err="1">
                <a:solidFill>
                  <a:srgbClr val="115076"/>
                </a:solidFill>
                <a:latin typeface="Century Gothic" panose="020B0502020202020204" pitchFamily="34" charset="0"/>
              </a:rPr>
              <a:t>fahren</a:t>
            </a:r>
            <a:endParaRPr lang="en-GB" sz="3200" dirty="0">
              <a:solidFill>
                <a:srgbClr val="115076"/>
              </a:solidFill>
              <a:latin typeface="Century Gothic" panose="020B0502020202020204" pitchFamily="34" charset="0"/>
            </a:endParaRPr>
          </a:p>
          <a:p>
            <a:pPr algn="ctr"/>
            <a:r>
              <a:rPr lang="en-GB" sz="3200" dirty="0" err="1">
                <a:solidFill>
                  <a:srgbClr val="115076"/>
                </a:solidFill>
                <a:latin typeface="Century Gothic" panose="020B0502020202020204" pitchFamily="34" charset="0"/>
              </a:rPr>
              <a:t>vergessen</a:t>
            </a:r>
            <a:endParaRPr lang="en-GB" sz="3200" dirty="0">
              <a:solidFill>
                <a:srgbClr val="115076"/>
              </a:solidFill>
              <a:latin typeface="Century Gothic" panose="020B0502020202020204" pitchFamily="34" charset="0"/>
            </a:endParaRPr>
          </a:p>
          <a:p>
            <a:pPr algn="ctr"/>
            <a:r>
              <a:rPr lang="en-GB" sz="3200" dirty="0" err="1">
                <a:solidFill>
                  <a:srgbClr val="115076"/>
                </a:solidFill>
                <a:latin typeface="Century Gothic" panose="020B0502020202020204" pitchFamily="34" charset="0"/>
              </a:rPr>
              <a:t>lassen</a:t>
            </a:r>
            <a:endParaRPr lang="en-GB" sz="3200" dirty="0">
              <a:solidFill>
                <a:srgbClr val="115076"/>
              </a:solidFill>
              <a:latin typeface="Century Gothic" panose="020B0502020202020204" pitchFamily="34" charset="0"/>
            </a:endParaRPr>
          </a:p>
          <a:p>
            <a:pPr algn="ctr"/>
            <a:r>
              <a:rPr lang="en-GB" sz="3200" dirty="0" err="1">
                <a:solidFill>
                  <a:srgbClr val="115076"/>
                </a:solidFill>
                <a:latin typeface="Century Gothic" panose="020B0502020202020204" pitchFamily="34" charset="0"/>
              </a:rPr>
              <a:t>nehmen</a:t>
            </a:r>
            <a:endParaRPr lang="en-GB" sz="3200" dirty="0">
              <a:solidFill>
                <a:srgbClr val="115076"/>
              </a:solidFill>
              <a:latin typeface="Century Gothic" panose="020B0502020202020204" pitchFamily="34" charset="0"/>
            </a:endParaRPr>
          </a:p>
          <a:p>
            <a:pPr algn="ctr"/>
            <a:r>
              <a:rPr lang="en-GB" sz="3200" dirty="0" err="1">
                <a:solidFill>
                  <a:srgbClr val="115076"/>
                </a:solidFill>
                <a:latin typeface="Century Gothic" panose="020B0502020202020204" pitchFamily="34" charset="0"/>
              </a:rPr>
              <a:t>schlafen</a:t>
            </a:r>
            <a:endParaRPr lang="en-GB" sz="3200" dirty="0">
              <a:solidFill>
                <a:srgbClr val="115076"/>
              </a:solidFill>
              <a:latin typeface="Century Gothic" panose="020B0502020202020204" pitchFamily="34" charset="0"/>
            </a:endParaRPr>
          </a:p>
          <a:p>
            <a:pPr algn="ctr"/>
            <a:r>
              <a:rPr lang="en-GB" sz="3200" dirty="0" err="1">
                <a:solidFill>
                  <a:srgbClr val="115076"/>
                </a:solidFill>
                <a:latin typeface="Century Gothic" panose="020B0502020202020204" pitchFamily="34" charset="0"/>
              </a:rPr>
              <a:t>halten</a:t>
            </a:r>
            <a:endParaRPr lang="en-GB" sz="3200" dirty="0">
              <a:solidFill>
                <a:srgbClr val="115076"/>
              </a:solidFill>
              <a:latin typeface="Century Gothic" panose="020B0502020202020204" pitchFamily="34" charset="0"/>
            </a:endParaRPr>
          </a:p>
          <a:p>
            <a:pPr algn="ctr"/>
            <a:endParaRPr lang="en-GB" sz="4000" dirty="0">
              <a:solidFill>
                <a:srgbClr val="115076"/>
              </a:solidFill>
              <a:latin typeface="Century Gothic" panose="020B0502020202020204" pitchFamily="34" charset="0"/>
            </a:endParaRPr>
          </a:p>
          <a:p>
            <a:pPr algn="ctr"/>
            <a:endParaRPr lang="en-GB" sz="4000" dirty="0">
              <a:solidFill>
                <a:srgbClr val="115076"/>
              </a:solidFill>
              <a:latin typeface="Century Gothic" panose="020B0502020202020204" pitchFamily="34" charset="0"/>
            </a:endParaRPr>
          </a:p>
        </p:txBody>
      </p:sp>
      <p:pic>
        <p:nvPicPr>
          <p:cNvPr id="44" name="Picture 43" descr="A close up of a logo&#10;&#10;Description automatically generated">
            <a:extLst>
              <a:ext uri="{FF2B5EF4-FFF2-40B4-BE49-F238E27FC236}">
                <a16:creationId xmlns:a16="http://schemas.microsoft.com/office/drawing/2014/main" id="{B0E539A3-2D59-4734-A800-334CA873E3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593" y="1079683"/>
            <a:ext cx="1752655" cy="1788820"/>
          </a:xfrm>
          <a:prstGeom prst="rect">
            <a:avLst/>
          </a:prstGeom>
        </p:spPr>
      </p:pic>
      <p:pic>
        <p:nvPicPr>
          <p:cNvPr id="45" name="Picture 44" descr="A close up of a logo&#10;&#10;Description automatically generated">
            <a:extLst>
              <a:ext uri="{FF2B5EF4-FFF2-40B4-BE49-F238E27FC236}">
                <a16:creationId xmlns:a16="http://schemas.microsoft.com/office/drawing/2014/main" id="{8F9BCD8D-E76C-4D8E-8A10-E397FDA318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908" y="1007383"/>
            <a:ext cx="1939564" cy="1866373"/>
          </a:xfrm>
          <a:prstGeom prst="rect">
            <a:avLst/>
          </a:prstGeom>
        </p:spPr>
      </p:pic>
      <p:pic>
        <p:nvPicPr>
          <p:cNvPr id="46" name="Picture 7">
            <a:extLst>
              <a:ext uri="{FF2B5EF4-FFF2-40B4-BE49-F238E27FC236}">
                <a16:creationId xmlns:a16="http://schemas.microsoft.com/office/drawing/2014/main" id="{737B1590-C95D-41B0-87ED-D6C2FEE5EE36}"/>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1221881" y="93607"/>
            <a:ext cx="896536" cy="672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13081BA8-8CBA-4082-8821-34265BF0D696}"/>
              </a:ext>
            </a:extLst>
          </p:cNvPr>
          <p:cNvSpPr txBox="1"/>
          <p:nvPr/>
        </p:nvSpPr>
        <p:spPr>
          <a:xfrm>
            <a:off x="7760151" y="1455428"/>
            <a:ext cx="2759620" cy="5262979"/>
          </a:xfrm>
          <a:prstGeom prst="rect">
            <a:avLst/>
          </a:prstGeom>
          <a:noFill/>
        </p:spPr>
        <p:txBody>
          <a:bodyPr wrap="square" rtlCol="0">
            <a:spAutoFit/>
          </a:bodyPr>
          <a:lstStyle/>
          <a:p>
            <a:pPr algn="ctr"/>
            <a:r>
              <a:rPr lang="en-GB" sz="3200" dirty="0" err="1">
                <a:solidFill>
                  <a:srgbClr val="115076"/>
                </a:solidFill>
                <a:latin typeface="Century Gothic" panose="020B0502020202020204" pitchFamily="34" charset="0"/>
              </a:rPr>
              <a:t>zu</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Hause</a:t>
            </a:r>
            <a:endParaRPr lang="en-GB" sz="3200" dirty="0">
              <a:solidFill>
                <a:srgbClr val="115076"/>
              </a:solidFill>
              <a:latin typeface="Century Gothic" panose="020B0502020202020204" pitchFamily="34" charset="0"/>
            </a:endParaRPr>
          </a:p>
          <a:p>
            <a:pPr algn="ctr"/>
            <a:r>
              <a:rPr lang="en-GB" sz="3200" dirty="0" err="1">
                <a:solidFill>
                  <a:srgbClr val="115076"/>
                </a:solidFill>
                <a:latin typeface="Century Gothic" panose="020B0502020202020204" pitchFamily="34" charset="0"/>
              </a:rPr>
              <a:t>nach</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Hause</a:t>
            </a:r>
            <a:endParaRPr lang="en-GB" sz="3200" dirty="0">
              <a:solidFill>
                <a:srgbClr val="115076"/>
              </a:solidFill>
              <a:latin typeface="Century Gothic" panose="020B0502020202020204" pitchFamily="34" charset="0"/>
            </a:endParaRPr>
          </a:p>
          <a:p>
            <a:pPr algn="ctr"/>
            <a:r>
              <a:rPr lang="en-GB" sz="3200" dirty="0">
                <a:solidFill>
                  <a:srgbClr val="115076"/>
                </a:solidFill>
                <a:latin typeface="Century Gothic" panose="020B0502020202020204" pitchFamily="34" charset="0"/>
              </a:rPr>
              <a:t>das Auto</a:t>
            </a:r>
          </a:p>
          <a:p>
            <a:pPr algn="ctr"/>
            <a:r>
              <a:rPr lang="en-GB" sz="3200" dirty="0" err="1">
                <a:solidFill>
                  <a:srgbClr val="115076"/>
                </a:solidFill>
                <a:latin typeface="Century Gothic" panose="020B0502020202020204" pitchFamily="34" charset="0"/>
              </a:rPr>
              <a:t>im</a:t>
            </a:r>
            <a:r>
              <a:rPr lang="en-GB" sz="3200" dirty="0">
                <a:solidFill>
                  <a:srgbClr val="115076"/>
                </a:solidFill>
                <a:latin typeface="Century Gothic" panose="020B0502020202020204" pitchFamily="34" charset="0"/>
              </a:rPr>
              <a:t> Bett</a:t>
            </a:r>
          </a:p>
          <a:p>
            <a:pPr algn="ctr"/>
            <a:r>
              <a:rPr lang="en-GB" sz="3200" dirty="0">
                <a:solidFill>
                  <a:srgbClr val="115076"/>
                </a:solidFill>
                <a:latin typeface="Century Gothic" panose="020B0502020202020204" pitchFamily="34" charset="0"/>
              </a:rPr>
              <a:t>das Handy</a:t>
            </a:r>
          </a:p>
          <a:p>
            <a:pPr algn="ctr"/>
            <a:r>
              <a:rPr lang="en-GB" sz="3200" dirty="0">
                <a:solidFill>
                  <a:srgbClr val="115076"/>
                </a:solidFill>
                <a:latin typeface="Century Gothic" panose="020B0502020202020204" pitchFamily="34" charset="0"/>
              </a:rPr>
              <a:t>den Bus</a:t>
            </a:r>
          </a:p>
          <a:p>
            <a:pPr algn="ctr"/>
            <a:r>
              <a:rPr lang="en-GB" sz="3200" dirty="0" err="1">
                <a:solidFill>
                  <a:srgbClr val="115076"/>
                </a:solidFill>
                <a:latin typeface="Century Gothic" panose="020B0502020202020204" pitchFamily="34" charset="0"/>
              </a:rPr>
              <a:t>im</a:t>
            </a:r>
            <a:r>
              <a:rPr lang="en-GB" sz="3200" dirty="0">
                <a:solidFill>
                  <a:srgbClr val="115076"/>
                </a:solidFill>
                <a:latin typeface="Century Gothic" panose="020B0502020202020204" pitchFamily="34" charset="0"/>
              </a:rPr>
              <a:t> Garten</a:t>
            </a:r>
          </a:p>
          <a:p>
            <a:pPr algn="ctr"/>
            <a:r>
              <a:rPr lang="en-GB" sz="3200" dirty="0">
                <a:solidFill>
                  <a:srgbClr val="115076"/>
                </a:solidFill>
                <a:latin typeface="Century Gothic" panose="020B0502020202020204" pitchFamily="34" charset="0"/>
              </a:rPr>
              <a:t>das Buch</a:t>
            </a:r>
          </a:p>
          <a:p>
            <a:pPr algn="ctr"/>
            <a:endParaRPr lang="en-GB" sz="4000" dirty="0">
              <a:solidFill>
                <a:srgbClr val="115076"/>
              </a:solidFill>
              <a:latin typeface="Century Gothic" panose="020B0502020202020204" pitchFamily="34" charset="0"/>
            </a:endParaRPr>
          </a:p>
          <a:p>
            <a:pPr algn="ctr"/>
            <a:endParaRPr lang="en-GB" sz="4000" dirty="0">
              <a:solidFill>
                <a:srgbClr val="115076"/>
              </a:solidFill>
              <a:latin typeface="Century Gothic" panose="020B0502020202020204" pitchFamily="34" charset="0"/>
            </a:endParaRPr>
          </a:p>
        </p:txBody>
      </p:sp>
      <p:sp>
        <p:nvSpPr>
          <p:cNvPr id="5" name="Title 4">
            <a:extLst>
              <a:ext uri="{FF2B5EF4-FFF2-40B4-BE49-F238E27FC236}">
                <a16:creationId xmlns:a16="http://schemas.microsoft.com/office/drawing/2014/main" id="{38999C8A-429A-1046-8A9F-49CFB128C71D}"/>
              </a:ext>
            </a:extLst>
          </p:cNvPr>
          <p:cNvSpPr>
            <a:spLocks noGrp="1"/>
          </p:cNvSpPr>
          <p:nvPr>
            <p:ph type="title"/>
          </p:nvPr>
        </p:nvSpPr>
        <p:spPr>
          <a:xfrm>
            <a:off x="247649" y="-169224"/>
            <a:ext cx="10515600" cy="1325563"/>
          </a:xfrm>
        </p:spPr>
        <p:txBody>
          <a:bodyPr>
            <a:normAutofit/>
          </a:bodyPr>
          <a:lstStyle/>
          <a:p>
            <a:r>
              <a:rPr lang="en-GB" sz="3200" b="1" dirty="0" err="1">
                <a:solidFill>
                  <a:schemeClr val="bg1"/>
                </a:solidFill>
                <a:latin typeface="Century Gothic" panose="020B0502020202020204" pitchFamily="34" charset="0"/>
              </a:rPr>
              <a:t>Sprechen</a:t>
            </a:r>
            <a:r>
              <a:rPr lang="en-GB" sz="3200" b="1" dirty="0">
                <a:solidFill>
                  <a:schemeClr val="bg1"/>
                </a:solidFill>
                <a:latin typeface="Century Gothic" panose="020B0502020202020204" pitchFamily="34" charset="0"/>
              </a:rPr>
              <a:t>: Was </a:t>
            </a:r>
            <a:r>
              <a:rPr lang="en-GB" sz="3200" b="1" dirty="0" err="1">
                <a:solidFill>
                  <a:schemeClr val="bg1"/>
                </a:solidFill>
                <a:latin typeface="Century Gothic" panose="020B0502020202020204" pitchFamily="34" charset="0"/>
              </a:rPr>
              <a:t>macht</a:t>
            </a:r>
            <a:r>
              <a:rPr lang="en-GB" sz="3200" b="1" dirty="0">
                <a:solidFill>
                  <a:schemeClr val="bg1"/>
                </a:solidFill>
                <a:latin typeface="Century Gothic" panose="020B0502020202020204" pitchFamily="34" charset="0"/>
              </a:rPr>
              <a:t> Wolfgang/Mia?</a:t>
            </a:r>
            <a:endParaRPr lang="en-US" sz="3200" dirty="0"/>
          </a:p>
        </p:txBody>
      </p:sp>
    </p:spTree>
    <p:extLst>
      <p:ext uri="{BB962C8B-B14F-4D97-AF65-F5344CB8AC3E}">
        <p14:creationId xmlns:p14="http://schemas.microsoft.com/office/powerpoint/2010/main" val="3719766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Oval 11">
            <a:extLst>
              <a:ext uri="{FF2B5EF4-FFF2-40B4-BE49-F238E27FC236}">
                <a16:creationId xmlns:a16="http://schemas.microsoft.com/office/drawing/2014/main" id="{999E9701-F0C3-4047-B74F-711B3D782654}"/>
              </a:ext>
            </a:extLst>
          </p:cNvPr>
          <p:cNvSpPr/>
          <p:nvPr/>
        </p:nvSpPr>
        <p:spPr>
          <a:xfrm>
            <a:off x="4559995" y="4863225"/>
            <a:ext cx="3741683" cy="1438588"/>
          </a:xfrm>
          <a:prstGeom prst="wedgeEllipseCallout">
            <a:avLst>
              <a:gd name="adj1" fmla="val 47046"/>
              <a:gd name="adj2" fmla="val -115313"/>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dirty="0">
              <a:latin typeface="Century Gothic" panose="020B0502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2"/>
            <a:ext cx="6807200" cy="869951"/>
          </a:xfrm>
          <a:prstGeom prst="rect">
            <a:avLst/>
          </a:prstGeom>
        </p:spPr>
      </p:pic>
      <p:sp>
        <p:nvSpPr>
          <p:cNvPr id="2" name="Title 1"/>
          <p:cNvSpPr>
            <a:spLocks noGrp="1"/>
          </p:cNvSpPr>
          <p:nvPr>
            <p:ph type="title"/>
          </p:nvPr>
        </p:nvSpPr>
        <p:spPr>
          <a:xfrm>
            <a:off x="112487" y="-39202"/>
            <a:ext cx="11702143" cy="1488395"/>
          </a:xfrm>
        </p:spPr>
        <p:txBody>
          <a:bodyPr>
            <a:normAutofit/>
          </a:bodyPr>
          <a:lstStyle/>
          <a:p>
            <a:r>
              <a:rPr lang="en-GB" sz="2400" b="1" dirty="0">
                <a:solidFill>
                  <a:schemeClr val="bg1"/>
                </a:solidFill>
                <a:latin typeface="Century Gothic" panose="020B0502020202020204" pitchFamily="34" charset="0"/>
              </a:rPr>
              <a:t>Strong and weak verbs: </a:t>
            </a:r>
            <a:br>
              <a:rPr lang="en-GB" sz="2400" b="1" dirty="0">
                <a:solidFill>
                  <a:schemeClr val="bg1"/>
                </a:solidFill>
                <a:latin typeface="Century Gothic" panose="020B0502020202020204" pitchFamily="34" charset="0"/>
              </a:rPr>
            </a:br>
            <a:r>
              <a:rPr lang="en-GB" sz="2400" b="1" dirty="0">
                <a:solidFill>
                  <a:schemeClr val="bg1"/>
                </a:solidFill>
                <a:latin typeface="Century Gothic" panose="020B0502020202020204" pitchFamily="34" charset="0"/>
              </a:rPr>
              <a:t> ‘s/he’ versus ‘they’</a:t>
            </a:r>
          </a:p>
        </p:txBody>
      </p:sp>
      <p:sp>
        <p:nvSpPr>
          <p:cNvPr id="4" name="TextBox 3"/>
          <p:cNvSpPr txBox="1"/>
          <p:nvPr/>
        </p:nvSpPr>
        <p:spPr>
          <a:xfrm>
            <a:off x="3273978" y="3370505"/>
            <a:ext cx="3156859" cy="652486"/>
          </a:xfrm>
          <a:prstGeom prst="rect">
            <a:avLst/>
          </a:prstGeom>
          <a:noFill/>
        </p:spPr>
        <p:txBody>
          <a:bodyPr wrap="square" rtlCol="0">
            <a:spAutoFit/>
          </a:bodyPr>
          <a:lstStyle/>
          <a:p>
            <a:pPr>
              <a:lnSpc>
                <a:spcPct val="130000"/>
              </a:lnSpc>
            </a:pPr>
            <a:r>
              <a:rPr lang="en-GB" sz="2800" b="1">
                <a:solidFill>
                  <a:schemeClr val="accent5">
                    <a:lumMod val="50000"/>
                  </a:schemeClr>
                </a:solidFill>
                <a:latin typeface="Century Gothic" panose="020B0502020202020204" pitchFamily="34" charset="0"/>
              </a:rPr>
              <a:t>they</a:t>
            </a:r>
            <a:r>
              <a:rPr lang="en-GB" sz="2800">
                <a:solidFill>
                  <a:schemeClr val="accent5">
                    <a:lumMod val="50000"/>
                  </a:schemeClr>
                </a:solidFill>
                <a:latin typeface="Century Gothic" panose="020B0502020202020204" pitchFamily="34" charset="0"/>
              </a:rPr>
              <a:t> </a:t>
            </a:r>
            <a:r>
              <a:rPr lang="en-GB" sz="2800" dirty="0">
                <a:solidFill>
                  <a:schemeClr val="accent5">
                    <a:lumMod val="50000"/>
                  </a:schemeClr>
                </a:solidFill>
                <a:latin typeface="Century Gothic" panose="020B0502020202020204" pitchFamily="34" charset="0"/>
              </a:rPr>
              <a:t>sing</a:t>
            </a:r>
          </a:p>
        </p:txBody>
      </p:sp>
      <p:sp>
        <p:nvSpPr>
          <p:cNvPr id="6" name="Rectangle 5"/>
          <p:cNvSpPr/>
          <p:nvPr/>
        </p:nvSpPr>
        <p:spPr>
          <a:xfrm>
            <a:off x="478010" y="3370505"/>
            <a:ext cx="1878780" cy="559512"/>
          </a:xfrm>
          <a:prstGeom prst="rect">
            <a:avLst/>
          </a:prstGeom>
        </p:spPr>
        <p:txBody>
          <a:bodyPr wrap="square">
            <a:spAutoFit/>
          </a:bodyPr>
          <a:lstStyle/>
          <a:p>
            <a:pPr>
              <a:lnSpc>
                <a:spcPct val="120000"/>
              </a:lnSpc>
              <a:spcAft>
                <a:spcPts val="800"/>
              </a:spcAft>
            </a:pPr>
            <a:r>
              <a:rPr lang="en-GB" sz="2800" b="1" dirty="0" err="1">
                <a:solidFill>
                  <a:srgbClr val="DAA520"/>
                </a:solidFill>
                <a:latin typeface="Century Gothic" panose="020B0502020202020204" pitchFamily="34" charset="0"/>
                <a:ea typeface="Calibri" panose="020F0502020204030204" pitchFamily="34" charset="0"/>
              </a:rPr>
              <a:t>sie</a:t>
            </a:r>
            <a:r>
              <a:rPr lang="en-GB" sz="2800" dirty="0">
                <a:solidFill>
                  <a:srgbClr val="002060"/>
                </a:solidFill>
                <a:latin typeface="Century Gothic" panose="020B0502020202020204" pitchFamily="34" charset="0"/>
                <a:ea typeface="Calibri" panose="020F0502020204030204" pitchFamily="34" charset="0"/>
              </a:rPr>
              <a:t> </a:t>
            </a:r>
            <a:r>
              <a:rPr lang="en-GB" sz="2800" dirty="0" err="1">
                <a:solidFill>
                  <a:srgbClr val="002060"/>
                </a:solidFill>
                <a:latin typeface="Century Gothic" panose="020B0502020202020204" pitchFamily="34" charset="0"/>
                <a:ea typeface="Calibri" panose="020F0502020204030204" pitchFamily="34" charset="0"/>
              </a:rPr>
              <a:t>sing</a:t>
            </a:r>
            <a:r>
              <a:rPr lang="en-GB" sz="2800" b="1" dirty="0" err="1">
                <a:solidFill>
                  <a:srgbClr val="DAA520"/>
                </a:solidFill>
                <a:latin typeface="Century Gothic" panose="020B0502020202020204" pitchFamily="34" charset="0"/>
                <a:ea typeface="Calibri" panose="020F0502020204030204" pitchFamily="34" charset="0"/>
              </a:rPr>
              <a:t>en</a:t>
            </a:r>
            <a:endParaRPr lang="en-GB" sz="2800" b="1" dirty="0">
              <a:solidFill>
                <a:srgbClr val="DAA520"/>
              </a:solidFill>
              <a:latin typeface="Century Gothic" panose="020B0502020202020204" pitchFamily="34" charset="0"/>
              <a:ea typeface="Calibri" panose="020F0502020204030204" pitchFamily="34" charset="0"/>
            </a:endParaRPr>
          </a:p>
        </p:txBody>
      </p:sp>
      <p:sp>
        <p:nvSpPr>
          <p:cNvPr id="13" name="Rectangle 12"/>
          <p:cNvSpPr/>
          <p:nvPr/>
        </p:nvSpPr>
        <p:spPr>
          <a:xfrm>
            <a:off x="478010" y="2757604"/>
            <a:ext cx="2252540" cy="553357"/>
          </a:xfrm>
          <a:prstGeom prst="rect">
            <a:avLst/>
          </a:prstGeom>
        </p:spPr>
        <p:txBody>
          <a:bodyPr wrap="none">
            <a:spAutoFit/>
          </a:bodyPr>
          <a:lstStyle/>
          <a:p>
            <a:pPr>
              <a:lnSpc>
                <a:spcPct val="107000"/>
              </a:lnSpc>
              <a:spcAft>
                <a:spcPts val="800"/>
              </a:spcAft>
            </a:pPr>
            <a:r>
              <a:rPr lang="en-GB" sz="2800" b="1" dirty="0" err="1">
                <a:solidFill>
                  <a:srgbClr val="DAA520"/>
                </a:solidFill>
                <a:latin typeface="Century Gothic" panose="020B0502020202020204" pitchFamily="34" charset="0"/>
                <a:ea typeface="Calibri" panose="020F0502020204030204" pitchFamily="34" charset="0"/>
              </a:rPr>
              <a:t>sie</a:t>
            </a:r>
            <a:r>
              <a:rPr lang="en-GB" sz="2800" b="1" dirty="0">
                <a:solidFill>
                  <a:srgbClr val="FF3300"/>
                </a:solidFill>
                <a:latin typeface="Century Gothic" panose="020B0502020202020204" pitchFamily="34" charset="0"/>
                <a:ea typeface="Calibri" panose="020F0502020204030204" pitchFamily="34" charset="0"/>
              </a:rPr>
              <a:t> </a:t>
            </a:r>
            <a:r>
              <a:rPr lang="en-GB" sz="2800" b="1" dirty="0">
                <a:solidFill>
                  <a:srgbClr val="115076"/>
                </a:solidFill>
                <a:latin typeface="Century Gothic" panose="020B0502020202020204" pitchFamily="34" charset="0"/>
                <a:ea typeface="Calibri" panose="020F0502020204030204" pitchFamily="34" charset="0"/>
              </a:rPr>
              <a:t>/</a:t>
            </a:r>
            <a:r>
              <a:rPr lang="en-GB" sz="2800" b="1" dirty="0">
                <a:solidFill>
                  <a:srgbClr val="FF3300"/>
                </a:solidFill>
                <a:latin typeface="Century Gothic" panose="020B0502020202020204" pitchFamily="34" charset="0"/>
                <a:ea typeface="Calibri" panose="020F0502020204030204" pitchFamily="34" charset="0"/>
              </a:rPr>
              <a:t> </a:t>
            </a:r>
            <a:r>
              <a:rPr lang="en-GB" sz="2800" b="1" dirty="0" err="1">
                <a:solidFill>
                  <a:srgbClr val="DAA520"/>
                </a:solidFill>
                <a:latin typeface="Century Gothic" panose="020B0502020202020204" pitchFamily="34" charset="0"/>
                <a:ea typeface="Calibri" panose="020F0502020204030204" pitchFamily="34" charset="0"/>
              </a:rPr>
              <a:t>er</a:t>
            </a:r>
            <a:r>
              <a:rPr lang="en-GB" sz="2800" b="1" dirty="0">
                <a:solidFill>
                  <a:srgbClr val="FF3300"/>
                </a:solidFill>
                <a:latin typeface="Century Gothic" panose="020B0502020202020204" pitchFamily="34" charset="0"/>
                <a:ea typeface="Calibri" panose="020F0502020204030204" pitchFamily="34" charset="0"/>
              </a:rPr>
              <a:t> </a:t>
            </a:r>
            <a:r>
              <a:rPr lang="en-GB" sz="2800" dirty="0" err="1">
                <a:solidFill>
                  <a:srgbClr val="4472C4">
                    <a:lumMod val="50000"/>
                  </a:srgbClr>
                </a:solidFill>
                <a:latin typeface="Century Gothic" panose="020B0502020202020204" pitchFamily="34" charset="0"/>
                <a:ea typeface="Calibri" panose="020F0502020204030204" pitchFamily="34" charset="0"/>
              </a:rPr>
              <a:t>sing</a:t>
            </a:r>
            <a:r>
              <a:rPr lang="en-GB" sz="2800" b="1" dirty="0" err="1">
                <a:solidFill>
                  <a:srgbClr val="DAA520"/>
                </a:solidFill>
                <a:latin typeface="Century Gothic" panose="020B0502020202020204" pitchFamily="34" charset="0"/>
                <a:ea typeface="Calibri" panose="020F0502020204030204" pitchFamily="34" charset="0"/>
              </a:rPr>
              <a:t>t</a:t>
            </a:r>
            <a:endParaRPr lang="en-GB" sz="2800" b="1" dirty="0">
              <a:solidFill>
                <a:srgbClr val="DAA520"/>
              </a:solidFill>
              <a:latin typeface="Century Gothic" panose="020B0502020202020204" pitchFamily="34" charset="0"/>
              <a:ea typeface="Calibri" panose="020F0502020204030204" pitchFamily="34" charset="0"/>
            </a:endParaRPr>
          </a:p>
        </p:txBody>
      </p:sp>
      <p:sp>
        <p:nvSpPr>
          <p:cNvPr id="14" name="Rectangle 13"/>
          <p:cNvSpPr/>
          <p:nvPr/>
        </p:nvSpPr>
        <p:spPr>
          <a:xfrm>
            <a:off x="3273978" y="2708039"/>
            <a:ext cx="1864613" cy="652486"/>
          </a:xfrm>
          <a:prstGeom prst="rect">
            <a:avLst/>
          </a:prstGeom>
        </p:spPr>
        <p:txBody>
          <a:bodyPr wrap="none">
            <a:spAutoFit/>
          </a:bodyPr>
          <a:lstStyle/>
          <a:p>
            <a:pPr lvl="0">
              <a:lnSpc>
                <a:spcPct val="130000"/>
              </a:lnSpc>
            </a:pPr>
            <a:r>
              <a:rPr lang="en-GB" sz="2800" b="1" dirty="0">
                <a:solidFill>
                  <a:srgbClr val="4472C4">
                    <a:lumMod val="50000"/>
                  </a:srgbClr>
                </a:solidFill>
                <a:latin typeface="Century Gothic" panose="020B0502020202020204" pitchFamily="34" charset="0"/>
              </a:rPr>
              <a:t>s/he</a:t>
            </a:r>
            <a:r>
              <a:rPr lang="en-GB" sz="2800" dirty="0">
                <a:solidFill>
                  <a:srgbClr val="4472C4">
                    <a:lumMod val="50000"/>
                  </a:srgbClr>
                </a:solidFill>
                <a:latin typeface="Century Gothic" panose="020B0502020202020204" pitchFamily="34" charset="0"/>
              </a:rPr>
              <a:t> sings</a:t>
            </a:r>
          </a:p>
        </p:txBody>
      </p:sp>
      <p:sp>
        <p:nvSpPr>
          <p:cNvPr id="12" name="Speech Bubble: Oval 11">
            <a:extLst>
              <a:ext uri="{FF2B5EF4-FFF2-40B4-BE49-F238E27FC236}">
                <a16:creationId xmlns:a16="http://schemas.microsoft.com/office/drawing/2014/main" id="{999E9701-F0C3-4047-B74F-711B3D782654}"/>
              </a:ext>
            </a:extLst>
          </p:cNvPr>
          <p:cNvSpPr/>
          <p:nvPr/>
        </p:nvSpPr>
        <p:spPr>
          <a:xfrm>
            <a:off x="4559995" y="4838587"/>
            <a:ext cx="3741683" cy="1438588"/>
          </a:xfrm>
          <a:prstGeom prst="wedgeEllipseCallout">
            <a:avLst>
              <a:gd name="adj1" fmla="val -117782"/>
              <a:gd name="adj2" fmla="val -115313"/>
            </a:avLst>
          </a:prstGeom>
          <a:solidFill>
            <a:srgbClr val="115076"/>
          </a:solidFill>
          <a:ln>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000" dirty="0">
                <a:latin typeface="Century Gothic" panose="020B0502020202020204" pitchFamily="34" charset="0"/>
              </a:rPr>
              <a:t>The ‘</a:t>
            </a:r>
            <a:r>
              <a:rPr lang="en-GB" sz="2000">
                <a:latin typeface="Century Gothic" panose="020B0502020202020204" pitchFamily="34" charset="0"/>
              </a:rPr>
              <a:t>they’ form </a:t>
            </a:r>
            <a:r>
              <a:rPr lang="en-GB" sz="2000" dirty="0">
                <a:latin typeface="Century Gothic" panose="020B0502020202020204" pitchFamily="34" charset="0"/>
              </a:rPr>
              <a:t>is identical to the infinitive!</a:t>
            </a:r>
          </a:p>
        </p:txBody>
      </p:sp>
      <p:sp>
        <p:nvSpPr>
          <p:cNvPr id="24" name="Rectangle 23">
            <a:extLst>
              <a:ext uri="{FF2B5EF4-FFF2-40B4-BE49-F238E27FC236}">
                <a16:creationId xmlns:a16="http://schemas.microsoft.com/office/drawing/2014/main" id="{31CB1B29-2CF4-4CB1-9726-B38D069C101C}"/>
              </a:ext>
            </a:extLst>
          </p:cNvPr>
          <p:cNvSpPr/>
          <p:nvPr/>
        </p:nvSpPr>
        <p:spPr>
          <a:xfrm>
            <a:off x="217276" y="1454938"/>
            <a:ext cx="7228767" cy="487506"/>
          </a:xfrm>
          <a:prstGeom prst="rect">
            <a:avLst/>
          </a:prstGeom>
        </p:spPr>
        <p:txBody>
          <a:bodyPr wrap="square">
            <a:spAutoFit/>
          </a:bodyPr>
          <a:lstStyle/>
          <a:p>
            <a:pPr>
              <a:lnSpc>
                <a:spcPct val="107000"/>
              </a:lnSpc>
              <a:spcAft>
                <a:spcPts val="800"/>
              </a:spcAft>
            </a:pPr>
            <a:r>
              <a:rPr lang="en-GB" sz="2400" dirty="0">
                <a:solidFill>
                  <a:srgbClr val="002060"/>
                </a:solidFill>
                <a:latin typeface="Century Gothic" panose="020B0502020202020204" pitchFamily="34" charset="0"/>
                <a:ea typeface="Calibri" panose="020F0502020204030204" pitchFamily="34" charset="0"/>
              </a:rPr>
              <a:t>For </a:t>
            </a:r>
            <a:r>
              <a:rPr lang="en-GB" sz="2400" b="1" u="sng" dirty="0">
                <a:solidFill>
                  <a:srgbClr val="002060"/>
                </a:solidFill>
                <a:latin typeface="Century Gothic" panose="020B0502020202020204" pitchFamily="34" charset="0"/>
                <a:ea typeface="Calibri" panose="020F0502020204030204" pitchFamily="34" charset="0"/>
              </a:rPr>
              <a:t>weak</a:t>
            </a:r>
            <a:r>
              <a:rPr lang="en-GB" sz="2400" dirty="0">
                <a:solidFill>
                  <a:srgbClr val="002060"/>
                </a:solidFill>
                <a:latin typeface="Century Gothic" panose="020B0502020202020204" pitchFamily="34" charset="0"/>
                <a:ea typeface="Calibri" panose="020F0502020204030204" pitchFamily="34" charset="0"/>
              </a:rPr>
              <a:t> verbs:</a:t>
            </a:r>
          </a:p>
        </p:txBody>
      </p:sp>
      <p:sp>
        <p:nvSpPr>
          <p:cNvPr id="25" name="Rectangle 24">
            <a:extLst>
              <a:ext uri="{FF2B5EF4-FFF2-40B4-BE49-F238E27FC236}">
                <a16:creationId xmlns:a16="http://schemas.microsoft.com/office/drawing/2014/main" id="{009D1B9C-AF70-477E-9BE4-AB8CF35C6409}"/>
              </a:ext>
            </a:extLst>
          </p:cNvPr>
          <p:cNvSpPr/>
          <p:nvPr/>
        </p:nvSpPr>
        <p:spPr>
          <a:xfrm>
            <a:off x="217276" y="1964600"/>
            <a:ext cx="5574781" cy="456792"/>
          </a:xfrm>
          <a:prstGeom prst="rect">
            <a:avLst/>
          </a:prstGeom>
        </p:spPr>
        <p:txBody>
          <a:bodyPr wrap="square">
            <a:spAutoFit/>
          </a:bodyPr>
          <a:lstStyle/>
          <a:p>
            <a:pPr>
              <a:lnSpc>
                <a:spcPct val="107000"/>
              </a:lnSpc>
              <a:spcAft>
                <a:spcPts val="800"/>
              </a:spcAft>
            </a:pPr>
            <a:r>
              <a:rPr lang="en-GB" sz="2400" dirty="0">
                <a:solidFill>
                  <a:srgbClr val="002060"/>
                </a:solidFill>
                <a:latin typeface="Century Gothic" panose="020B0502020202020204" pitchFamily="34" charset="0"/>
                <a:ea typeface="Calibri" panose="020F0502020204030204" pitchFamily="34" charset="0"/>
              </a:rPr>
              <a:t>For ‘they’, simply add back the ‘</a:t>
            </a:r>
            <a:r>
              <a:rPr lang="en-GB" sz="2400" b="1" dirty="0" err="1">
                <a:solidFill>
                  <a:srgbClr val="002060"/>
                </a:solidFill>
                <a:latin typeface="Century Gothic" panose="020B0502020202020204" pitchFamily="34" charset="0"/>
                <a:ea typeface="Calibri" panose="020F0502020204030204" pitchFamily="34" charset="0"/>
              </a:rPr>
              <a:t>en</a:t>
            </a:r>
            <a:r>
              <a:rPr lang="en-GB" sz="2400" dirty="0">
                <a:solidFill>
                  <a:srgbClr val="002060"/>
                </a:solidFill>
                <a:latin typeface="Century Gothic" panose="020B0502020202020204" pitchFamily="34" charset="0"/>
                <a:ea typeface="Calibri" panose="020F0502020204030204" pitchFamily="34" charset="0"/>
              </a:rPr>
              <a:t>’</a:t>
            </a:r>
          </a:p>
        </p:txBody>
      </p:sp>
      <p:sp>
        <p:nvSpPr>
          <p:cNvPr id="17" name="Rectangle 16">
            <a:extLst>
              <a:ext uri="{FF2B5EF4-FFF2-40B4-BE49-F238E27FC236}">
                <a16:creationId xmlns:a16="http://schemas.microsoft.com/office/drawing/2014/main" id="{31CB1B29-2CF4-4CB1-9726-B38D069C101C}"/>
              </a:ext>
            </a:extLst>
          </p:cNvPr>
          <p:cNvSpPr/>
          <p:nvPr/>
        </p:nvSpPr>
        <p:spPr>
          <a:xfrm>
            <a:off x="6807200" y="1449193"/>
            <a:ext cx="4360153" cy="487506"/>
          </a:xfrm>
          <a:prstGeom prst="rect">
            <a:avLst/>
          </a:prstGeom>
        </p:spPr>
        <p:txBody>
          <a:bodyPr wrap="square">
            <a:spAutoFit/>
          </a:bodyPr>
          <a:lstStyle/>
          <a:p>
            <a:pPr>
              <a:lnSpc>
                <a:spcPct val="107000"/>
              </a:lnSpc>
              <a:spcAft>
                <a:spcPts val="800"/>
              </a:spcAft>
            </a:pPr>
            <a:r>
              <a:rPr lang="en-GB" sz="2400" dirty="0">
                <a:solidFill>
                  <a:srgbClr val="002060"/>
                </a:solidFill>
                <a:latin typeface="Century Gothic" panose="020B0502020202020204" pitchFamily="34" charset="0"/>
                <a:ea typeface="Calibri" panose="020F0502020204030204" pitchFamily="34" charset="0"/>
              </a:rPr>
              <a:t>For </a:t>
            </a:r>
            <a:r>
              <a:rPr lang="en-GB" sz="2400" b="1" u="sng" dirty="0">
                <a:solidFill>
                  <a:srgbClr val="002060"/>
                </a:solidFill>
                <a:latin typeface="Century Gothic" panose="020B0502020202020204" pitchFamily="34" charset="0"/>
                <a:ea typeface="Calibri" panose="020F0502020204030204" pitchFamily="34" charset="0"/>
              </a:rPr>
              <a:t>strong</a:t>
            </a:r>
            <a:r>
              <a:rPr lang="en-GB" sz="2400" dirty="0">
                <a:solidFill>
                  <a:srgbClr val="002060"/>
                </a:solidFill>
                <a:latin typeface="Century Gothic" panose="020B0502020202020204" pitchFamily="34" charset="0"/>
                <a:ea typeface="Calibri" panose="020F0502020204030204" pitchFamily="34" charset="0"/>
              </a:rPr>
              <a:t> verbs:</a:t>
            </a:r>
          </a:p>
        </p:txBody>
      </p:sp>
      <p:sp>
        <p:nvSpPr>
          <p:cNvPr id="18" name="Rectangle 17">
            <a:extLst>
              <a:ext uri="{FF2B5EF4-FFF2-40B4-BE49-F238E27FC236}">
                <a16:creationId xmlns:a16="http://schemas.microsoft.com/office/drawing/2014/main" id="{75FE420E-EFAC-4FF2-A0F0-A80E72215079}"/>
              </a:ext>
            </a:extLst>
          </p:cNvPr>
          <p:cNvSpPr/>
          <p:nvPr/>
        </p:nvSpPr>
        <p:spPr>
          <a:xfrm>
            <a:off x="6807200" y="1919470"/>
            <a:ext cx="7810045" cy="487506"/>
          </a:xfrm>
          <a:prstGeom prst="rect">
            <a:avLst/>
          </a:prstGeom>
        </p:spPr>
        <p:txBody>
          <a:bodyPr wrap="square">
            <a:spAutoFit/>
          </a:bodyPr>
          <a:lstStyle/>
          <a:p>
            <a:pPr>
              <a:lnSpc>
                <a:spcPct val="107000"/>
              </a:lnSpc>
              <a:spcAft>
                <a:spcPts val="800"/>
              </a:spcAft>
            </a:pPr>
            <a:r>
              <a:rPr lang="en-GB" sz="2400" dirty="0">
                <a:solidFill>
                  <a:srgbClr val="002060"/>
                </a:solidFill>
                <a:latin typeface="Century Gothic" panose="020B0502020202020204" pitchFamily="34" charset="0"/>
                <a:ea typeface="Calibri" panose="020F0502020204030204" pitchFamily="34" charset="0"/>
              </a:rPr>
              <a:t>No vowel change for ‘they’ form</a:t>
            </a:r>
            <a:endParaRPr lang="en-GB" dirty="0">
              <a:solidFill>
                <a:srgbClr val="002060"/>
              </a:solidFill>
              <a:latin typeface="Century Gothic" panose="020B0502020202020204" pitchFamily="34" charset="0"/>
              <a:ea typeface="Calibri" panose="020F0502020204030204" pitchFamily="34" charset="0"/>
            </a:endParaRPr>
          </a:p>
        </p:txBody>
      </p:sp>
      <p:sp>
        <p:nvSpPr>
          <p:cNvPr id="19" name="TextBox 18"/>
          <p:cNvSpPr txBox="1"/>
          <p:nvPr/>
        </p:nvSpPr>
        <p:spPr>
          <a:xfrm>
            <a:off x="9550406" y="3418242"/>
            <a:ext cx="3156859" cy="652486"/>
          </a:xfrm>
          <a:prstGeom prst="rect">
            <a:avLst/>
          </a:prstGeom>
          <a:noFill/>
        </p:spPr>
        <p:txBody>
          <a:bodyPr wrap="square" rtlCol="0">
            <a:spAutoFit/>
          </a:bodyPr>
          <a:lstStyle/>
          <a:p>
            <a:pPr>
              <a:lnSpc>
                <a:spcPct val="130000"/>
              </a:lnSpc>
            </a:pPr>
            <a:r>
              <a:rPr lang="en-GB" sz="2800" kern="0" dirty="0">
                <a:solidFill>
                  <a:srgbClr val="002060"/>
                </a:solidFill>
                <a:latin typeface="Century Gothic" panose="020B0502020202020204" pitchFamily="34" charset="0"/>
                <a:cs typeface="Arial"/>
                <a:sym typeface="Wingdings" panose="05000000000000000000" pitchFamily="2" charset="2"/>
              </a:rPr>
              <a:t> </a:t>
            </a:r>
            <a:r>
              <a:rPr lang="en-GB" sz="2800" b="1" dirty="0">
                <a:solidFill>
                  <a:schemeClr val="accent5">
                    <a:lumMod val="50000"/>
                  </a:schemeClr>
                </a:solidFill>
                <a:latin typeface="Century Gothic" panose="020B0502020202020204" pitchFamily="34" charset="0"/>
              </a:rPr>
              <a:t>they</a:t>
            </a:r>
            <a:r>
              <a:rPr lang="en-GB" sz="2800" dirty="0">
                <a:solidFill>
                  <a:schemeClr val="accent5">
                    <a:lumMod val="50000"/>
                  </a:schemeClr>
                </a:solidFill>
                <a:latin typeface="Century Gothic" panose="020B0502020202020204" pitchFamily="34" charset="0"/>
              </a:rPr>
              <a:t> run</a:t>
            </a:r>
          </a:p>
        </p:txBody>
      </p:sp>
      <p:sp>
        <p:nvSpPr>
          <p:cNvPr id="20" name="Rectangle 19"/>
          <p:cNvSpPr/>
          <p:nvPr/>
        </p:nvSpPr>
        <p:spPr>
          <a:xfrm>
            <a:off x="6807200" y="3416992"/>
            <a:ext cx="1878780" cy="559512"/>
          </a:xfrm>
          <a:prstGeom prst="rect">
            <a:avLst/>
          </a:prstGeom>
        </p:spPr>
        <p:txBody>
          <a:bodyPr wrap="square">
            <a:spAutoFit/>
          </a:bodyPr>
          <a:lstStyle/>
          <a:p>
            <a:pPr>
              <a:lnSpc>
                <a:spcPct val="120000"/>
              </a:lnSpc>
              <a:spcAft>
                <a:spcPts val="800"/>
              </a:spcAft>
            </a:pPr>
            <a:r>
              <a:rPr lang="en-GB" sz="2800" b="1" dirty="0" err="1">
                <a:solidFill>
                  <a:srgbClr val="DAA520"/>
                </a:solidFill>
                <a:latin typeface="Century Gothic" panose="020B0502020202020204" pitchFamily="34" charset="0"/>
                <a:ea typeface="Calibri" panose="020F0502020204030204" pitchFamily="34" charset="0"/>
              </a:rPr>
              <a:t>sie</a:t>
            </a:r>
            <a:r>
              <a:rPr lang="en-GB" sz="2800" dirty="0">
                <a:solidFill>
                  <a:srgbClr val="002060"/>
                </a:solidFill>
                <a:latin typeface="Century Gothic" panose="020B0502020202020204" pitchFamily="34" charset="0"/>
                <a:ea typeface="Calibri" panose="020F0502020204030204" pitchFamily="34" charset="0"/>
              </a:rPr>
              <a:t> </a:t>
            </a:r>
            <a:r>
              <a:rPr lang="en-GB" sz="2800" dirty="0" err="1">
                <a:solidFill>
                  <a:srgbClr val="002060"/>
                </a:solidFill>
                <a:latin typeface="Century Gothic" panose="020B0502020202020204" pitchFamily="34" charset="0"/>
                <a:ea typeface="Calibri" panose="020F0502020204030204" pitchFamily="34" charset="0"/>
              </a:rPr>
              <a:t>lauf</a:t>
            </a:r>
            <a:r>
              <a:rPr lang="en-GB" sz="2800" b="1" dirty="0" err="1">
                <a:solidFill>
                  <a:srgbClr val="DAA520"/>
                </a:solidFill>
                <a:latin typeface="Century Gothic" panose="020B0502020202020204" pitchFamily="34" charset="0"/>
                <a:ea typeface="Calibri" panose="020F0502020204030204" pitchFamily="34" charset="0"/>
              </a:rPr>
              <a:t>en</a:t>
            </a:r>
            <a:endParaRPr lang="en-GB" sz="2800" b="1" dirty="0">
              <a:solidFill>
                <a:srgbClr val="DAA520"/>
              </a:solidFill>
              <a:latin typeface="Century Gothic" panose="020B0502020202020204" pitchFamily="34" charset="0"/>
              <a:ea typeface="Calibri" panose="020F0502020204030204" pitchFamily="34" charset="0"/>
            </a:endParaRPr>
          </a:p>
        </p:txBody>
      </p:sp>
      <p:sp>
        <p:nvSpPr>
          <p:cNvPr id="21" name="Rectangle 20"/>
          <p:cNvSpPr/>
          <p:nvPr/>
        </p:nvSpPr>
        <p:spPr>
          <a:xfrm>
            <a:off x="6807200" y="2766098"/>
            <a:ext cx="2218877" cy="517514"/>
          </a:xfrm>
          <a:prstGeom prst="rect">
            <a:avLst/>
          </a:prstGeom>
        </p:spPr>
        <p:txBody>
          <a:bodyPr wrap="none">
            <a:spAutoFit/>
          </a:bodyPr>
          <a:lstStyle/>
          <a:p>
            <a:pPr>
              <a:lnSpc>
                <a:spcPct val="107000"/>
              </a:lnSpc>
              <a:spcAft>
                <a:spcPts val="800"/>
              </a:spcAft>
            </a:pPr>
            <a:r>
              <a:rPr lang="en-GB" sz="2800" b="1" dirty="0">
                <a:solidFill>
                  <a:srgbClr val="DAA520"/>
                </a:solidFill>
                <a:latin typeface="Century Gothic" panose="020B0502020202020204" pitchFamily="34" charset="0"/>
                <a:ea typeface="Calibri" panose="020F0502020204030204" pitchFamily="34" charset="0"/>
              </a:rPr>
              <a:t>s</a:t>
            </a:r>
            <a:r>
              <a:rPr lang="en-GB" sz="2800" b="1">
                <a:solidFill>
                  <a:srgbClr val="DAA520"/>
                </a:solidFill>
                <a:latin typeface="Century Gothic" panose="020B0502020202020204" pitchFamily="34" charset="0"/>
                <a:ea typeface="Calibri" panose="020F0502020204030204" pitchFamily="34" charset="0"/>
              </a:rPr>
              <a:t>ie </a:t>
            </a:r>
            <a:r>
              <a:rPr lang="en-GB" sz="2800" b="1" dirty="0">
                <a:solidFill>
                  <a:srgbClr val="DAA520"/>
                </a:solidFill>
                <a:latin typeface="Century Gothic" panose="020B0502020202020204" pitchFamily="34" charset="0"/>
                <a:ea typeface="Calibri" panose="020F0502020204030204" pitchFamily="34" charset="0"/>
              </a:rPr>
              <a:t>/ </a:t>
            </a:r>
            <a:r>
              <a:rPr lang="en-GB" sz="2800" b="1" dirty="0" err="1">
                <a:solidFill>
                  <a:srgbClr val="DAA520"/>
                </a:solidFill>
                <a:latin typeface="Century Gothic" panose="020B0502020202020204" pitchFamily="34" charset="0"/>
                <a:ea typeface="Calibri" panose="020F0502020204030204" pitchFamily="34" charset="0"/>
              </a:rPr>
              <a:t>er</a:t>
            </a:r>
            <a:r>
              <a:rPr lang="en-GB" sz="2800" b="1" dirty="0">
                <a:solidFill>
                  <a:srgbClr val="DAA520"/>
                </a:solidFill>
                <a:latin typeface="Century Gothic" panose="020B0502020202020204" pitchFamily="34" charset="0"/>
                <a:ea typeface="Calibri" panose="020F0502020204030204" pitchFamily="34" charset="0"/>
              </a:rPr>
              <a:t> </a:t>
            </a:r>
            <a:r>
              <a:rPr lang="en-GB" sz="2800" dirty="0" err="1">
                <a:solidFill>
                  <a:srgbClr val="4472C4">
                    <a:lumMod val="50000"/>
                  </a:srgbClr>
                </a:solidFill>
                <a:latin typeface="Century Gothic" panose="020B0502020202020204" pitchFamily="34" charset="0"/>
                <a:ea typeface="Calibri" panose="020F0502020204030204" pitchFamily="34" charset="0"/>
              </a:rPr>
              <a:t>l</a:t>
            </a:r>
            <a:r>
              <a:rPr lang="en-GB" sz="2800" b="1" dirty="0" err="1">
                <a:solidFill>
                  <a:srgbClr val="DAA520"/>
                </a:solidFill>
                <a:latin typeface="Century Gothic" panose="020B0502020202020204" pitchFamily="34" charset="0"/>
                <a:ea typeface="Calibri" panose="020F0502020204030204" pitchFamily="34" charset="0"/>
              </a:rPr>
              <a:t>ä</a:t>
            </a:r>
            <a:r>
              <a:rPr lang="en-GB" sz="2800" dirty="0" err="1">
                <a:solidFill>
                  <a:srgbClr val="4472C4">
                    <a:lumMod val="50000"/>
                  </a:srgbClr>
                </a:solidFill>
                <a:latin typeface="Century Gothic" panose="020B0502020202020204" pitchFamily="34" charset="0"/>
                <a:ea typeface="Calibri" panose="020F0502020204030204" pitchFamily="34" charset="0"/>
              </a:rPr>
              <a:t>uf</a:t>
            </a:r>
            <a:r>
              <a:rPr lang="en-GB" sz="2800" b="1" dirty="0" err="1">
                <a:solidFill>
                  <a:srgbClr val="DAA520"/>
                </a:solidFill>
                <a:latin typeface="Century Gothic" panose="020B0502020202020204" pitchFamily="34" charset="0"/>
                <a:ea typeface="Calibri" panose="020F0502020204030204" pitchFamily="34" charset="0"/>
              </a:rPr>
              <a:t>t</a:t>
            </a:r>
            <a:endParaRPr lang="en-GB" sz="2800" b="1" dirty="0">
              <a:solidFill>
                <a:srgbClr val="DAA520"/>
              </a:solidFill>
              <a:latin typeface="Century Gothic" panose="020B0502020202020204" pitchFamily="34" charset="0"/>
              <a:ea typeface="Calibri" panose="020F0502020204030204" pitchFamily="34" charset="0"/>
            </a:endParaRPr>
          </a:p>
        </p:txBody>
      </p:sp>
      <p:sp>
        <p:nvSpPr>
          <p:cNvPr id="22" name="Rectangle 21"/>
          <p:cNvSpPr/>
          <p:nvPr/>
        </p:nvSpPr>
        <p:spPr>
          <a:xfrm>
            <a:off x="9550406" y="2698612"/>
            <a:ext cx="1835759" cy="652486"/>
          </a:xfrm>
          <a:prstGeom prst="rect">
            <a:avLst/>
          </a:prstGeom>
        </p:spPr>
        <p:txBody>
          <a:bodyPr wrap="none">
            <a:spAutoFit/>
          </a:bodyPr>
          <a:lstStyle/>
          <a:p>
            <a:pPr lvl="0">
              <a:lnSpc>
                <a:spcPct val="130000"/>
              </a:lnSpc>
            </a:pPr>
            <a:r>
              <a:rPr lang="en-GB" sz="2800" dirty="0">
                <a:solidFill>
                  <a:prstClr val="black"/>
                </a:solidFill>
                <a:latin typeface="Century Gothic" panose="020B0502020202020204" pitchFamily="34" charset="0"/>
              </a:rPr>
              <a:t> </a:t>
            </a:r>
            <a:r>
              <a:rPr lang="en-GB" sz="2800" b="1" dirty="0">
                <a:solidFill>
                  <a:srgbClr val="4472C4">
                    <a:lumMod val="50000"/>
                  </a:srgbClr>
                </a:solidFill>
                <a:latin typeface="Century Gothic" panose="020B0502020202020204" pitchFamily="34" charset="0"/>
              </a:rPr>
              <a:t>s/he</a:t>
            </a:r>
            <a:r>
              <a:rPr lang="en-GB" sz="2800" dirty="0">
                <a:solidFill>
                  <a:srgbClr val="4472C4">
                    <a:lumMod val="50000"/>
                  </a:srgbClr>
                </a:solidFill>
                <a:latin typeface="Century Gothic" panose="020B0502020202020204" pitchFamily="34" charset="0"/>
              </a:rPr>
              <a:t> runs</a:t>
            </a:r>
          </a:p>
        </p:txBody>
      </p:sp>
      <p:sp>
        <p:nvSpPr>
          <p:cNvPr id="26" name="Speech Bubble: Oval 11">
            <a:extLst>
              <a:ext uri="{FF2B5EF4-FFF2-40B4-BE49-F238E27FC236}">
                <a16:creationId xmlns:a16="http://schemas.microsoft.com/office/drawing/2014/main" id="{999E9701-F0C3-4047-B74F-711B3D782654}"/>
              </a:ext>
            </a:extLst>
          </p:cNvPr>
          <p:cNvSpPr/>
          <p:nvPr/>
        </p:nvSpPr>
        <p:spPr>
          <a:xfrm>
            <a:off x="1" y="4297463"/>
            <a:ext cx="3923706" cy="1859082"/>
          </a:xfrm>
          <a:prstGeom prst="wedgeEllipseCallout">
            <a:avLst>
              <a:gd name="adj1" fmla="val -9711"/>
              <a:gd name="adj2" fmla="val -43276"/>
            </a:avLst>
          </a:prstGeom>
          <a:solidFill>
            <a:srgbClr val="115076"/>
          </a:solidFill>
          <a:ln>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000" dirty="0">
                <a:latin typeface="Century Gothic" panose="020B0502020202020204" pitchFamily="34" charset="0"/>
              </a:rPr>
              <a:t>The ‘they’ form of </a:t>
            </a:r>
            <a:r>
              <a:rPr lang="en-GB" sz="2000" b="1" i="1" dirty="0" err="1">
                <a:latin typeface="Century Gothic" panose="020B0502020202020204" pitchFamily="34" charset="0"/>
              </a:rPr>
              <a:t>haben</a:t>
            </a:r>
            <a:r>
              <a:rPr lang="en-GB" sz="2000" dirty="0">
                <a:latin typeface="Century Gothic" panose="020B0502020202020204" pitchFamily="34" charset="0"/>
              </a:rPr>
              <a:t> </a:t>
            </a:r>
            <a:r>
              <a:rPr lang="en-GB" sz="2000" i="1" dirty="0">
                <a:latin typeface="Century Gothic" panose="020B0502020202020204" pitchFamily="34" charset="0"/>
              </a:rPr>
              <a:t> </a:t>
            </a:r>
            <a:r>
              <a:rPr lang="en-GB" sz="2000" dirty="0">
                <a:latin typeface="Century Gothic" panose="020B0502020202020204" pitchFamily="34" charset="0"/>
              </a:rPr>
              <a:t>is formed in the same way:</a:t>
            </a:r>
          </a:p>
          <a:p>
            <a:pPr algn="ctr"/>
            <a:r>
              <a:rPr lang="en-GB" sz="2000" b="1" dirty="0" err="1">
                <a:latin typeface="Century Gothic" panose="020B0502020202020204" pitchFamily="34" charset="0"/>
              </a:rPr>
              <a:t>sie</a:t>
            </a:r>
            <a:r>
              <a:rPr lang="en-GB" sz="2000" b="1" dirty="0">
                <a:latin typeface="Century Gothic" panose="020B0502020202020204" pitchFamily="34" charset="0"/>
              </a:rPr>
              <a:t> </a:t>
            </a:r>
            <a:r>
              <a:rPr lang="en-GB" sz="2000" b="1" dirty="0" err="1">
                <a:latin typeface="Century Gothic" panose="020B0502020202020204" pitchFamily="34" charset="0"/>
              </a:rPr>
              <a:t>haben</a:t>
            </a:r>
            <a:r>
              <a:rPr lang="en-GB" sz="2000" b="1" dirty="0">
                <a:latin typeface="Century Gothic" panose="020B0502020202020204" pitchFamily="34" charset="0"/>
              </a:rPr>
              <a:t> </a:t>
            </a:r>
            <a:r>
              <a:rPr lang="en-GB" sz="2000" dirty="0">
                <a:latin typeface="Century Gothic" panose="020B0502020202020204" pitchFamily="34" charset="0"/>
              </a:rPr>
              <a:t>= they have</a:t>
            </a:r>
          </a:p>
        </p:txBody>
      </p:sp>
    </p:spTree>
    <p:extLst>
      <p:ext uri="{BB962C8B-B14F-4D97-AF65-F5344CB8AC3E}">
        <p14:creationId xmlns:p14="http://schemas.microsoft.com/office/powerpoint/2010/main" val="185563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 grpId="0"/>
      <p:bldP spid="13" grpId="0"/>
      <p:bldP spid="14" grpId="0"/>
      <p:bldP spid="12" grpId="0" animBg="1"/>
      <p:bldP spid="24" grpId="0"/>
      <p:bldP spid="25" grpId="0"/>
      <p:bldP spid="17" grpId="0"/>
      <p:bldP spid="18" grpId="0"/>
      <p:bldP spid="20" grpId="0"/>
      <p:bldP spid="21" grpId="0"/>
      <p:bldP spid="22" grpId="0"/>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723672" y="857144"/>
          <a:ext cx="8133859" cy="5103252"/>
        </p:xfrm>
        <a:graphic>
          <a:graphicData uri="http://schemas.openxmlformats.org/drawingml/2006/table">
            <a:tbl>
              <a:tblPr firstRow="1" bandRow="1">
                <a:tableStyleId>{ED083AE6-46FA-4A59-8FB0-9F97EB10719F}</a:tableStyleId>
              </a:tblPr>
              <a:tblGrid>
                <a:gridCol w="644410">
                  <a:extLst>
                    <a:ext uri="{9D8B030D-6E8A-4147-A177-3AD203B41FA5}">
                      <a16:colId xmlns:a16="http://schemas.microsoft.com/office/drawing/2014/main" val="3587697735"/>
                    </a:ext>
                  </a:extLst>
                </a:gridCol>
                <a:gridCol w="4973139">
                  <a:extLst>
                    <a:ext uri="{9D8B030D-6E8A-4147-A177-3AD203B41FA5}">
                      <a16:colId xmlns:a16="http://schemas.microsoft.com/office/drawing/2014/main" val="4273422518"/>
                    </a:ext>
                  </a:extLst>
                </a:gridCol>
                <a:gridCol w="1296786">
                  <a:extLst>
                    <a:ext uri="{9D8B030D-6E8A-4147-A177-3AD203B41FA5}">
                      <a16:colId xmlns:a16="http://schemas.microsoft.com/office/drawing/2014/main" val="1404451569"/>
                    </a:ext>
                  </a:extLst>
                </a:gridCol>
                <a:gridCol w="1219524">
                  <a:extLst>
                    <a:ext uri="{9D8B030D-6E8A-4147-A177-3AD203B41FA5}">
                      <a16:colId xmlns:a16="http://schemas.microsoft.com/office/drawing/2014/main" val="4195275389"/>
                    </a:ext>
                  </a:extLst>
                </a:gridCol>
              </a:tblGrid>
              <a:tr h="567028">
                <a:tc>
                  <a:txBody>
                    <a:bodyPr/>
                    <a:lstStyle/>
                    <a:p>
                      <a:endParaRPr lang="en-GB" sz="2000" dirty="0">
                        <a:latin typeface="Century Gothic" panose="020B0502020202020204" pitchFamily="34" charset="0"/>
                      </a:endParaRPr>
                    </a:p>
                  </a:txBody>
                  <a:tcPr anchor="ctr"/>
                </a:tc>
                <a:tc>
                  <a:txBody>
                    <a:bodyPr/>
                    <a:lstStyle/>
                    <a:p>
                      <a:endParaRPr lang="en-GB" sz="2000">
                        <a:latin typeface="Century Gothic" panose="020B0502020202020204" pitchFamily="34" charset="0"/>
                      </a:endParaRPr>
                    </a:p>
                  </a:txBody>
                  <a:tcPr anchor="ctr"/>
                </a:tc>
                <a:tc>
                  <a:txBody>
                    <a:bodyPr/>
                    <a:lstStyle/>
                    <a:p>
                      <a:pPr lvl="0" algn="ctr"/>
                      <a:r>
                        <a:rPr lang="en-GB" sz="2000" dirty="0" err="1">
                          <a:solidFill>
                            <a:srgbClr val="115076"/>
                          </a:solidFill>
                          <a:latin typeface="Century Gothic" panose="020B0502020202020204" pitchFamily="34" charset="0"/>
                        </a:rPr>
                        <a:t>nur</a:t>
                      </a:r>
                      <a:r>
                        <a:rPr lang="en-GB" sz="2000" dirty="0">
                          <a:solidFill>
                            <a:srgbClr val="115076"/>
                          </a:solidFill>
                          <a:latin typeface="Century Gothic" panose="020B0502020202020204" pitchFamily="34" charset="0"/>
                        </a:rPr>
                        <a:t> Mia</a:t>
                      </a:r>
                    </a:p>
                  </a:txBody>
                  <a:tcPr anchor="ctr"/>
                </a:tc>
                <a:tc>
                  <a:txBody>
                    <a:bodyPr/>
                    <a:lstStyle/>
                    <a:p>
                      <a:pPr lvl="0" algn="ctr"/>
                      <a:r>
                        <a:rPr lang="en-GB" sz="2000">
                          <a:solidFill>
                            <a:srgbClr val="115076"/>
                          </a:solidFill>
                          <a:latin typeface="Century Gothic" panose="020B0502020202020204" pitchFamily="34" charset="0"/>
                        </a:rPr>
                        <a:t>M</a:t>
                      </a:r>
                      <a:r>
                        <a:rPr lang="en-GB" sz="2000" baseline="0">
                          <a:solidFill>
                            <a:srgbClr val="115076"/>
                          </a:solidFill>
                          <a:latin typeface="Century Gothic" panose="020B0502020202020204" pitchFamily="34" charset="0"/>
                        </a:rPr>
                        <a:t> &amp;</a:t>
                      </a:r>
                      <a:r>
                        <a:rPr lang="en-GB" sz="2000">
                          <a:solidFill>
                            <a:srgbClr val="115076"/>
                          </a:solidFill>
                          <a:latin typeface="Century Gothic" panose="020B0502020202020204" pitchFamily="34" charset="0"/>
                        </a:rPr>
                        <a:t> W</a:t>
                      </a:r>
                      <a:endParaRPr lang="en-GB" sz="20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3097209514"/>
                  </a:ext>
                </a:extLst>
              </a:tr>
              <a:tr h="567028">
                <a:tc>
                  <a:txBody>
                    <a:bodyPr/>
                    <a:lstStyle/>
                    <a:p>
                      <a:pPr algn="ctr"/>
                      <a:endParaRPr lang="en-GB" sz="2000" dirty="0">
                        <a:solidFill>
                          <a:srgbClr val="115076"/>
                        </a:solidFill>
                        <a:latin typeface="Century Gothic" panose="020B0502020202020204" pitchFamily="34" charset="0"/>
                      </a:endParaRPr>
                    </a:p>
                  </a:txBody>
                  <a:tcPr anchor="ctr"/>
                </a:tc>
                <a:tc>
                  <a:txBody>
                    <a:bodyPr/>
                    <a:lstStyle/>
                    <a:p>
                      <a:endParaRPr lang="en-GB"/>
                    </a:p>
                  </a:txBody>
                  <a:tcPr anchor="ctr"/>
                </a:tc>
                <a:tc>
                  <a:txBody>
                    <a:bodyPr/>
                    <a:lstStyle/>
                    <a:p>
                      <a:endParaRPr lang="en-GB" sz="2000" dirty="0">
                        <a:solidFill>
                          <a:srgbClr val="115076"/>
                        </a:solidFill>
                        <a:latin typeface="Century Gothic" panose="020B0502020202020204" pitchFamily="34" charset="0"/>
                      </a:endParaRPr>
                    </a:p>
                  </a:txBody>
                  <a:tcPr anchor="ctr"/>
                </a:tc>
                <a:tc>
                  <a:txBody>
                    <a:bodyPr/>
                    <a:lstStyle/>
                    <a:p>
                      <a:endParaRPr lang="en-GB" sz="20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3442370797"/>
                  </a:ext>
                </a:extLst>
              </a:tr>
              <a:tr h="567028">
                <a:tc>
                  <a:txBody>
                    <a:bodyPr/>
                    <a:lstStyle/>
                    <a:p>
                      <a:pPr algn="ctr"/>
                      <a:endParaRPr lang="en-GB" sz="2000" dirty="0">
                        <a:solidFill>
                          <a:srgbClr val="115076"/>
                        </a:solidFill>
                        <a:latin typeface="Century Gothic" panose="020B0502020202020204" pitchFamily="34" charset="0"/>
                      </a:endParaRPr>
                    </a:p>
                  </a:txBody>
                  <a:tcPr anchor="ctr"/>
                </a:tc>
                <a:tc>
                  <a:txBody>
                    <a:bodyPr/>
                    <a:lstStyle/>
                    <a:p>
                      <a:endParaRPr lang="en-GB"/>
                    </a:p>
                  </a:txBody>
                  <a:tcPr anchor="ctr"/>
                </a:tc>
                <a:tc>
                  <a:txBody>
                    <a:bodyPr/>
                    <a:lstStyle/>
                    <a:p>
                      <a:endParaRPr lang="en-GB" sz="2000" b="1" dirty="0">
                        <a:solidFill>
                          <a:srgbClr val="115076"/>
                        </a:solidFill>
                        <a:latin typeface="Century Gothic" panose="020B0502020202020204" pitchFamily="34" charset="0"/>
                      </a:endParaRPr>
                    </a:p>
                  </a:txBody>
                  <a:tcPr anchor="ctr"/>
                </a:tc>
                <a:tc>
                  <a:txBody>
                    <a:bodyPr/>
                    <a:lstStyle/>
                    <a:p>
                      <a:endParaRPr lang="en-GB" sz="2000" b="1"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890588510"/>
                  </a:ext>
                </a:extLst>
              </a:tr>
              <a:tr h="567028">
                <a:tc>
                  <a:txBody>
                    <a:bodyPr/>
                    <a:lstStyle/>
                    <a:p>
                      <a:pPr algn="ctr"/>
                      <a:endParaRPr lang="en-GB" sz="2000" dirty="0">
                        <a:solidFill>
                          <a:srgbClr val="115076"/>
                        </a:solidFill>
                        <a:latin typeface="Century Gothic" panose="020B0502020202020204" pitchFamily="34" charset="0"/>
                      </a:endParaRPr>
                    </a:p>
                  </a:txBody>
                  <a:tcPr anchor="ctr"/>
                </a:tc>
                <a:tc>
                  <a:txBody>
                    <a:bodyPr/>
                    <a:lstStyle/>
                    <a:p>
                      <a:endParaRPr lang="en-GB"/>
                    </a:p>
                  </a:txBody>
                  <a:tcPr anchor="ctr"/>
                </a:tc>
                <a:tc>
                  <a:txBody>
                    <a:bodyPr/>
                    <a:lstStyle/>
                    <a:p>
                      <a:endParaRPr lang="en-GB" sz="2000" b="1" dirty="0">
                        <a:solidFill>
                          <a:srgbClr val="115076"/>
                        </a:solidFill>
                        <a:latin typeface="Century Gothic" panose="020B0502020202020204" pitchFamily="34" charset="0"/>
                      </a:endParaRPr>
                    </a:p>
                  </a:txBody>
                  <a:tcPr anchor="ctr"/>
                </a:tc>
                <a:tc>
                  <a:txBody>
                    <a:bodyPr/>
                    <a:lstStyle/>
                    <a:p>
                      <a:endParaRPr lang="en-GB" sz="2000" b="1"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4098199311"/>
                  </a:ext>
                </a:extLst>
              </a:tr>
              <a:tr h="567028">
                <a:tc>
                  <a:txBody>
                    <a:bodyPr/>
                    <a:lstStyle/>
                    <a:p>
                      <a:pPr algn="ctr"/>
                      <a:endParaRPr lang="en-GB" sz="2000" dirty="0">
                        <a:solidFill>
                          <a:srgbClr val="115076"/>
                        </a:solidFill>
                        <a:latin typeface="Century Gothic" panose="020B0502020202020204" pitchFamily="34" charset="0"/>
                      </a:endParaRPr>
                    </a:p>
                  </a:txBody>
                  <a:tcPr anchor="ctr"/>
                </a:tc>
                <a:tc>
                  <a:txBody>
                    <a:bodyPr/>
                    <a:lstStyle/>
                    <a:p>
                      <a:endParaRPr lang="en-GB"/>
                    </a:p>
                  </a:txBody>
                  <a:tcPr anchor="ctr"/>
                </a:tc>
                <a:tc>
                  <a:txBody>
                    <a:bodyPr/>
                    <a:lstStyle/>
                    <a:p>
                      <a:endParaRPr lang="en-GB" sz="2000" b="1" dirty="0">
                        <a:solidFill>
                          <a:srgbClr val="115076"/>
                        </a:solidFill>
                        <a:latin typeface="Century Gothic" panose="020B0502020202020204" pitchFamily="34" charset="0"/>
                      </a:endParaRPr>
                    </a:p>
                  </a:txBody>
                  <a:tcPr anchor="ctr"/>
                </a:tc>
                <a:tc>
                  <a:txBody>
                    <a:bodyPr/>
                    <a:lstStyle/>
                    <a:p>
                      <a:endParaRPr lang="en-GB" sz="2000" b="1"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2906487638"/>
                  </a:ext>
                </a:extLst>
              </a:tr>
              <a:tr h="567028">
                <a:tc>
                  <a:txBody>
                    <a:bodyPr/>
                    <a:lstStyle/>
                    <a:p>
                      <a:pPr algn="ctr"/>
                      <a:endParaRPr lang="en-GB" sz="2000" dirty="0">
                        <a:solidFill>
                          <a:srgbClr val="115076"/>
                        </a:solidFill>
                        <a:latin typeface="Century Gothic" panose="020B0502020202020204" pitchFamily="34" charset="0"/>
                      </a:endParaRPr>
                    </a:p>
                  </a:txBody>
                  <a:tcPr anchor="ctr"/>
                </a:tc>
                <a:tc>
                  <a:txBody>
                    <a:bodyPr/>
                    <a:lstStyle/>
                    <a:p>
                      <a:endParaRPr lang="en-GB"/>
                    </a:p>
                  </a:txBody>
                  <a:tcPr anchor="ctr"/>
                </a:tc>
                <a:tc>
                  <a:txBody>
                    <a:bodyPr/>
                    <a:lstStyle/>
                    <a:p>
                      <a:endParaRPr lang="en-GB" sz="2000" b="1" dirty="0">
                        <a:solidFill>
                          <a:srgbClr val="115076"/>
                        </a:solidFill>
                        <a:latin typeface="Century Gothic" panose="020B0502020202020204" pitchFamily="34" charset="0"/>
                      </a:endParaRPr>
                    </a:p>
                  </a:txBody>
                  <a:tcPr anchor="ctr"/>
                </a:tc>
                <a:tc>
                  <a:txBody>
                    <a:bodyPr/>
                    <a:lstStyle/>
                    <a:p>
                      <a:endParaRPr lang="en-GB" sz="2000" b="1"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2076436072"/>
                  </a:ext>
                </a:extLst>
              </a:tr>
              <a:tr h="567028">
                <a:tc>
                  <a:txBody>
                    <a:bodyPr/>
                    <a:lstStyle/>
                    <a:p>
                      <a:pPr algn="ctr"/>
                      <a:endParaRPr lang="en-GB" sz="2000" dirty="0">
                        <a:solidFill>
                          <a:srgbClr val="115076"/>
                        </a:solidFill>
                        <a:latin typeface="Century Gothic" panose="020B0502020202020204" pitchFamily="34" charset="0"/>
                      </a:endParaRPr>
                    </a:p>
                  </a:txBody>
                  <a:tcPr anchor="ctr"/>
                </a:tc>
                <a:tc>
                  <a:txBody>
                    <a:bodyPr/>
                    <a:lstStyle/>
                    <a:p>
                      <a:endParaRPr lang="en-GB" dirty="0"/>
                    </a:p>
                  </a:txBody>
                  <a:tcPr anchor="ctr"/>
                </a:tc>
                <a:tc>
                  <a:txBody>
                    <a:bodyPr/>
                    <a:lstStyle/>
                    <a:p>
                      <a:endParaRPr lang="en-GB" sz="2000" dirty="0">
                        <a:solidFill>
                          <a:srgbClr val="115076"/>
                        </a:solidFill>
                        <a:latin typeface="Century Gothic" panose="020B0502020202020204" pitchFamily="34" charset="0"/>
                      </a:endParaRPr>
                    </a:p>
                  </a:txBody>
                  <a:tcPr anchor="ctr"/>
                </a:tc>
                <a:tc>
                  <a:txBody>
                    <a:bodyPr/>
                    <a:lstStyle/>
                    <a:p>
                      <a:endParaRPr lang="en-GB" sz="20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238271135"/>
                  </a:ext>
                </a:extLst>
              </a:tr>
              <a:tr h="567028">
                <a:tc>
                  <a:txBody>
                    <a:bodyPr/>
                    <a:lstStyle/>
                    <a:p>
                      <a:pPr algn="ctr"/>
                      <a:endParaRPr lang="en-GB" sz="2000" dirty="0">
                        <a:solidFill>
                          <a:srgbClr val="115076"/>
                        </a:solidFill>
                        <a:latin typeface="Century Gothic" panose="020B0502020202020204" pitchFamily="34" charset="0"/>
                      </a:endParaRPr>
                    </a:p>
                  </a:txBody>
                  <a:tcPr anchor="ctr"/>
                </a:tc>
                <a:tc>
                  <a:txBody>
                    <a:bodyPr/>
                    <a:lstStyle/>
                    <a:p>
                      <a:endParaRPr lang="en-GB"/>
                    </a:p>
                  </a:txBody>
                  <a:tcPr anchor="ctr"/>
                </a:tc>
                <a:tc>
                  <a:txBody>
                    <a:bodyPr/>
                    <a:lstStyle/>
                    <a:p>
                      <a:endParaRPr lang="en-GB" sz="2000" dirty="0">
                        <a:solidFill>
                          <a:srgbClr val="115076"/>
                        </a:solidFill>
                        <a:latin typeface="Century Gothic" panose="020B0502020202020204" pitchFamily="34" charset="0"/>
                      </a:endParaRPr>
                    </a:p>
                  </a:txBody>
                  <a:tcPr anchor="ctr"/>
                </a:tc>
                <a:tc>
                  <a:txBody>
                    <a:bodyPr/>
                    <a:lstStyle/>
                    <a:p>
                      <a:endParaRPr lang="en-GB" sz="20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975175003"/>
                  </a:ext>
                </a:extLst>
              </a:tr>
              <a:tr h="567028">
                <a:tc>
                  <a:txBody>
                    <a:bodyPr/>
                    <a:lstStyle/>
                    <a:p>
                      <a:pPr algn="ctr"/>
                      <a:endParaRPr lang="en-GB" sz="2000" b="0" i="0" dirty="0">
                        <a:solidFill>
                          <a:srgbClr val="115076"/>
                        </a:solidFill>
                        <a:latin typeface="Century Gothic" panose="020B0502020202020204" pitchFamily="34" charset="0"/>
                      </a:endParaRPr>
                    </a:p>
                  </a:txBody>
                  <a:tcPr anchor="ctr"/>
                </a:tc>
                <a:tc>
                  <a:txBody>
                    <a:bodyPr/>
                    <a:lstStyle/>
                    <a:p>
                      <a:endParaRPr lang="en-GB"/>
                    </a:p>
                  </a:txBody>
                  <a:tcPr anchor="ctr"/>
                </a:tc>
                <a:tc>
                  <a:txBody>
                    <a:bodyPr/>
                    <a:lstStyle/>
                    <a:p>
                      <a:endParaRPr lang="en-GB" sz="2000" dirty="0">
                        <a:solidFill>
                          <a:srgbClr val="115076"/>
                        </a:solidFill>
                        <a:latin typeface="Century Gothic" panose="020B0502020202020204" pitchFamily="34" charset="0"/>
                      </a:endParaRPr>
                    </a:p>
                  </a:txBody>
                  <a:tcPr anchor="ctr"/>
                </a:tc>
                <a:tc>
                  <a:txBody>
                    <a:bodyPr/>
                    <a:lstStyle/>
                    <a:p>
                      <a:endParaRPr lang="en-GB" sz="20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2452697797"/>
                  </a:ext>
                </a:extLst>
              </a:tr>
            </a:tbl>
          </a:graphicData>
        </a:graphic>
      </p:graphicFrame>
      <p:sp>
        <p:nvSpPr>
          <p:cNvPr id="24" name="Rounded Rectangle 23"/>
          <p:cNvSpPr/>
          <p:nvPr/>
        </p:nvSpPr>
        <p:spPr>
          <a:xfrm>
            <a:off x="9906750" y="78183"/>
            <a:ext cx="2135945" cy="441386"/>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pic>
        <p:nvPicPr>
          <p:cNvPr id="4" name="Picture 3">
            <a:extLst>
              <a:ext uri="{FF2B5EF4-FFF2-40B4-BE49-F238E27FC236}">
                <a16:creationId xmlns:a16="http://schemas.microsoft.com/office/drawing/2014/main" id="{0CF36FA6-52A2-5A49-B929-9F5050187088}"/>
              </a:ext>
            </a:extLst>
          </p:cNvPr>
          <p:cNvPicPr>
            <a:picLocks noChangeAspect="1"/>
          </p:cNvPicPr>
          <p:nvPr/>
        </p:nvPicPr>
        <p:blipFill>
          <a:blip r:embed="rId3"/>
          <a:stretch>
            <a:fillRect/>
          </a:stretch>
        </p:blipFill>
        <p:spPr>
          <a:xfrm>
            <a:off x="24141" y="2046014"/>
            <a:ext cx="3802457" cy="4099048"/>
          </a:xfrm>
          <a:prstGeom prst="rect">
            <a:avLst/>
          </a:prstGeom>
        </p:spPr>
      </p:pic>
      <p:sp>
        <p:nvSpPr>
          <p:cNvPr id="10" name="Rectangle 9"/>
          <p:cNvSpPr/>
          <p:nvPr/>
        </p:nvSpPr>
        <p:spPr>
          <a:xfrm>
            <a:off x="144859" y="56791"/>
            <a:ext cx="10718380" cy="738664"/>
          </a:xfrm>
          <a:prstGeom prst="rect">
            <a:avLst/>
          </a:prstGeom>
        </p:spPr>
        <p:txBody>
          <a:bodyPr wrap="square">
            <a:spAutoFit/>
          </a:bodyPr>
          <a:lstStyle/>
          <a:p>
            <a:r>
              <a:rPr lang="en-GB" sz="2400" dirty="0" err="1">
                <a:solidFill>
                  <a:srgbClr val="002060"/>
                </a:solidFill>
                <a:latin typeface="Century Gothic" panose="020B0502020202020204" pitchFamily="34" charset="0"/>
              </a:rPr>
              <a:t>Wer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macht</a:t>
            </a:r>
            <a:r>
              <a:rPr lang="en-GB" sz="2400" dirty="0">
                <a:solidFill>
                  <a:srgbClr val="002060"/>
                </a:solidFill>
                <a:latin typeface="Century Gothic" panose="020B0502020202020204" pitchFamily="34" charset="0"/>
              </a:rPr>
              <a:t> was </a:t>
            </a:r>
            <a:r>
              <a:rPr lang="en-GB" sz="2400" dirty="0" err="1">
                <a:solidFill>
                  <a:srgbClr val="002060"/>
                </a:solidFill>
                <a:latin typeface="Century Gothic" panose="020B0502020202020204" pitchFamily="34" charset="0"/>
              </a:rPr>
              <a:t>im</a:t>
            </a:r>
            <a:r>
              <a:rPr lang="en-GB" sz="2400" dirty="0">
                <a:solidFill>
                  <a:srgbClr val="002060"/>
                </a:solidFill>
                <a:latin typeface="Century Gothic" panose="020B0502020202020204" pitchFamily="34" charset="0"/>
              </a:rPr>
              <a:t> </a:t>
            </a:r>
            <a:r>
              <a:rPr lang="en-GB" sz="2400" err="1">
                <a:solidFill>
                  <a:srgbClr val="002060"/>
                </a:solidFill>
                <a:latin typeface="Century Gothic" panose="020B0502020202020204" pitchFamily="34" charset="0"/>
              </a:rPr>
              <a:t>Osterlaub</a:t>
            </a:r>
            <a:r>
              <a:rPr lang="en-GB" sz="2400">
                <a:solidFill>
                  <a:srgbClr val="002060"/>
                </a:solidFill>
                <a:latin typeface="Century Gothic" panose="020B0502020202020204" pitchFamily="34" charset="0"/>
              </a:rPr>
              <a:t>? Nur </a:t>
            </a:r>
            <a:r>
              <a:rPr lang="en-GB" sz="2400" b="1">
                <a:solidFill>
                  <a:srgbClr val="002060"/>
                </a:solidFill>
                <a:latin typeface="Century Gothic" panose="020B0502020202020204" pitchFamily="34" charset="0"/>
              </a:rPr>
              <a:t>Mia</a:t>
            </a:r>
            <a:r>
              <a:rPr lang="en-GB" sz="2400">
                <a:solidFill>
                  <a:srgbClr val="002060"/>
                </a:solidFill>
                <a:latin typeface="Century Gothic" panose="020B0502020202020204" pitchFamily="34" charset="0"/>
              </a:rPr>
              <a:t>, oder </a:t>
            </a:r>
            <a:r>
              <a:rPr lang="en-GB" sz="2400" b="1">
                <a:solidFill>
                  <a:srgbClr val="002060"/>
                </a:solidFill>
                <a:latin typeface="Century Gothic" panose="020B0502020202020204" pitchFamily="34" charset="0"/>
              </a:rPr>
              <a:t>Mia und  Wolfgang</a:t>
            </a:r>
            <a:r>
              <a:rPr lang="en-GB" sz="2400">
                <a:solidFill>
                  <a:srgbClr val="002060"/>
                </a:solidFill>
                <a:latin typeface="Century Gothic" panose="020B0502020202020204" pitchFamily="34" charset="0"/>
              </a:rPr>
              <a:t>?</a:t>
            </a:r>
          </a:p>
          <a:p>
            <a:endParaRPr lang="en-GB" dirty="0"/>
          </a:p>
        </p:txBody>
      </p:sp>
      <p:sp>
        <p:nvSpPr>
          <p:cNvPr id="27" name="Speech Bubble: Oval 11">
            <a:extLst>
              <a:ext uri="{FF2B5EF4-FFF2-40B4-BE49-F238E27FC236}">
                <a16:creationId xmlns:a16="http://schemas.microsoft.com/office/drawing/2014/main" id="{999E9701-F0C3-4047-B74F-711B3D782654}"/>
              </a:ext>
            </a:extLst>
          </p:cNvPr>
          <p:cNvSpPr/>
          <p:nvPr/>
        </p:nvSpPr>
        <p:spPr>
          <a:xfrm>
            <a:off x="144859" y="718474"/>
            <a:ext cx="3458095" cy="1438588"/>
          </a:xfrm>
          <a:prstGeom prst="wedgeEllipseCallout">
            <a:avLst>
              <a:gd name="adj1" fmla="val -9711"/>
              <a:gd name="adj2" fmla="val -43276"/>
            </a:avLst>
          </a:prstGeom>
          <a:solidFill>
            <a:srgbClr val="115076"/>
          </a:solidFill>
          <a:ln>
            <a:noFill/>
          </a:ln>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000" dirty="0">
                <a:latin typeface="Century Gothic" panose="020B0502020202020204" pitchFamily="34" charset="0"/>
              </a:rPr>
              <a:t>Remember: </a:t>
            </a:r>
            <a:r>
              <a:rPr lang="en-GB" sz="2000" i="1" dirty="0" err="1">
                <a:latin typeface="Century Gothic" panose="020B0502020202020204" pitchFamily="34" charset="0"/>
              </a:rPr>
              <a:t>sie</a:t>
            </a:r>
            <a:r>
              <a:rPr lang="en-GB" sz="2000" dirty="0">
                <a:latin typeface="Century Gothic" panose="020B0502020202020204" pitchFamily="34" charset="0"/>
              </a:rPr>
              <a:t> means both ‘</a:t>
            </a:r>
            <a:r>
              <a:rPr lang="en-GB" sz="2000" b="1" dirty="0">
                <a:latin typeface="Century Gothic" panose="020B0502020202020204" pitchFamily="34" charset="0"/>
              </a:rPr>
              <a:t>she</a:t>
            </a:r>
            <a:r>
              <a:rPr lang="en-GB" sz="2000" dirty="0">
                <a:latin typeface="Century Gothic" panose="020B0502020202020204" pitchFamily="34" charset="0"/>
              </a:rPr>
              <a:t>’ and ‘</a:t>
            </a:r>
            <a:r>
              <a:rPr lang="en-GB" sz="2000" b="1" dirty="0">
                <a:latin typeface="Century Gothic" panose="020B0502020202020204" pitchFamily="34" charset="0"/>
              </a:rPr>
              <a:t>they</a:t>
            </a:r>
            <a:r>
              <a:rPr lang="en-GB" sz="2000" dirty="0">
                <a:latin typeface="Century Gothic" panose="020B0502020202020204" pitchFamily="34" charset="0"/>
              </a:rPr>
              <a:t>’!</a:t>
            </a:r>
          </a:p>
        </p:txBody>
      </p:sp>
      <p:pic>
        <p:nvPicPr>
          <p:cNvPr id="28" name="Picture 27">
            <a:extLst>
              <a:ext uri="{FF2B5EF4-FFF2-40B4-BE49-F238E27FC236}">
                <a16:creationId xmlns:a16="http://schemas.microsoft.com/office/drawing/2014/main" id="{09A46CE3-458E-4199-9C29-4EFAE210BC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8202" y="1435643"/>
            <a:ext cx="498794" cy="519576"/>
          </a:xfrm>
          <a:prstGeom prst="rect">
            <a:avLst/>
          </a:prstGeom>
        </p:spPr>
      </p:pic>
      <p:pic>
        <p:nvPicPr>
          <p:cNvPr id="29" name="Picture 28">
            <a:extLst>
              <a:ext uri="{FF2B5EF4-FFF2-40B4-BE49-F238E27FC236}">
                <a16:creationId xmlns:a16="http://schemas.microsoft.com/office/drawing/2014/main" id="{09A46CE3-458E-4199-9C29-4EFAE210BC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8202" y="1987416"/>
            <a:ext cx="498794" cy="519576"/>
          </a:xfrm>
          <a:prstGeom prst="rect">
            <a:avLst/>
          </a:prstGeom>
        </p:spPr>
      </p:pic>
      <p:pic>
        <p:nvPicPr>
          <p:cNvPr id="30" name="Picture 29">
            <a:extLst>
              <a:ext uri="{FF2B5EF4-FFF2-40B4-BE49-F238E27FC236}">
                <a16:creationId xmlns:a16="http://schemas.microsoft.com/office/drawing/2014/main" id="{09A46CE3-458E-4199-9C29-4EFAE210BC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7191" y="2500043"/>
            <a:ext cx="498794" cy="519576"/>
          </a:xfrm>
          <a:prstGeom prst="rect">
            <a:avLst/>
          </a:prstGeom>
        </p:spPr>
      </p:pic>
      <p:pic>
        <p:nvPicPr>
          <p:cNvPr id="31" name="Picture 30">
            <a:extLst>
              <a:ext uri="{FF2B5EF4-FFF2-40B4-BE49-F238E27FC236}">
                <a16:creationId xmlns:a16="http://schemas.microsoft.com/office/drawing/2014/main" id="{09A46CE3-458E-4199-9C29-4EFAE210BC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6793" y="3110322"/>
            <a:ext cx="498794" cy="519576"/>
          </a:xfrm>
          <a:prstGeom prst="rect">
            <a:avLst/>
          </a:prstGeom>
        </p:spPr>
      </p:pic>
      <p:pic>
        <p:nvPicPr>
          <p:cNvPr id="32" name="Picture 31">
            <a:extLst>
              <a:ext uri="{FF2B5EF4-FFF2-40B4-BE49-F238E27FC236}">
                <a16:creationId xmlns:a16="http://schemas.microsoft.com/office/drawing/2014/main" id="{09A46CE3-458E-4199-9C29-4EFAE210BC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9849" y="3605836"/>
            <a:ext cx="498794" cy="519576"/>
          </a:xfrm>
          <a:prstGeom prst="rect">
            <a:avLst/>
          </a:prstGeom>
        </p:spPr>
      </p:pic>
      <p:pic>
        <p:nvPicPr>
          <p:cNvPr id="33" name="Picture 32">
            <a:extLst>
              <a:ext uri="{FF2B5EF4-FFF2-40B4-BE49-F238E27FC236}">
                <a16:creationId xmlns:a16="http://schemas.microsoft.com/office/drawing/2014/main" id="{09A46CE3-458E-4199-9C29-4EFAE210BC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5683" y="4829338"/>
            <a:ext cx="498794" cy="519576"/>
          </a:xfrm>
          <a:prstGeom prst="rect">
            <a:avLst/>
          </a:prstGeom>
        </p:spPr>
      </p:pic>
      <p:pic>
        <p:nvPicPr>
          <p:cNvPr id="34" name="Picture 33">
            <a:extLst>
              <a:ext uri="{FF2B5EF4-FFF2-40B4-BE49-F238E27FC236}">
                <a16:creationId xmlns:a16="http://schemas.microsoft.com/office/drawing/2014/main" id="{09A46CE3-458E-4199-9C29-4EFAE210BC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8202" y="4188722"/>
            <a:ext cx="498794" cy="519576"/>
          </a:xfrm>
          <a:prstGeom prst="rect">
            <a:avLst/>
          </a:prstGeom>
        </p:spPr>
      </p:pic>
      <p:pic>
        <p:nvPicPr>
          <p:cNvPr id="35" name="Picture 34">
            <a:extLst>
              <a:ext uri="{FF2B5EF4-FFF2-40B4-BE49-F238E27FC236}">
                <a16:creationId xmlns:a16="http://schemas.microsoft.com/office/drawing/2014/main" id="{09A46CE3-458E-4199-9C29-4EFAE210BC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7191" y="5366666"/>
            <a:ext cx="498794" cy="519576"/>
          </a:xfrm>
          <a:prstGeom prst="rect">
            <a:avLst/>
          </a:prstGeom>
        </p:spPr>
      </p:pic>
      <p:sp>
        <p:nvSpPr>
          <p:cNvPr id="8" name="TextBox 7"/>
          <p:cNvSpPr txBox="1"/>
          <p:nvPr/>
        </p:nvSpPr>
        <p:spPr>
          <a:xfrm>
            <a:off x="4453591" y="3781085"/>
            <a:ext cx="4123765" cy="400110"/>
          </a:xfrm>
          <a:prstGeom prst="rect">
            <a:avLst/>
          </a:prstGeom>
          <a:noFill/>
        </p:spPr>
        <p:txBody>
          <a:bodyPr wrap="square" rtlCol="0">
            <a:spAutoFit/>
          </a:bodyPr>
          <a:lstStyle/>
          <a:p>
            <a:pPr fontAlgn="ctr"/>
            <a:r>
              <a:rPr lang="en-GB" sz="2000" dirty="0">
                <a:solidFill>
                  <a:srgbClr val="115076"/>
                </a:solidFill>
                <a:latin typeface="Century Gothic" panose="020B0502020202020204" pitchFamily="34" charset="0"/>
              </a:rPr>
              <a:t>Sie </a:t>
            </a:r>
            <a:r>
              <a:rPr lang="en-GB" sz="2000" dirty="0" err="1">
                <a:solidFill>
                  <a:srgbClr val="115076"/>
                </a:solidFill>
                <a:latin typeface="Century Gothic" panose="020B0502020202020204" pitchFamily="34" charset="0"/>
              </a:rPr>
              <a:t>geben</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ein</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Konzert</a:t>
            </a:r>
            <a:r>
              <a:rPr lang="en-GB" sz="2000" dirty="0">
                <a:solidFill>
                  <a:srgbClr val="115076"/>
                </a:solidFill>
                <a:latin typeface="Century Gothic" panose="020B0502020202020204" pitchFamily="34" charset="0"/>
              </a:rPr>
              <a:t> in Wien.</a:t>
            </a:r>
            <a:endParaRPr lang="en-GB" sz="2000" dirty="0">
              <a:latin typeface="Arial" panose="020B0604020202020204" pitchFamily="34" charset="0"/>
            </a:endParaRPr>
          </a:p>
        </p:txBody>
      </p:sp>
      <p:sp>
        <p:nvSpPr>
          <p:cNvPr id="37" name="TextBox 36"/>
          <p:cNvSpPr txBox="1"/>
          <p:nvPr/>
        </p:nvSpPr>
        <p:spPr>
          <a:xfrm>
            <a:off x="4525311" y="2640289"/>
            <a:ext cx="4123765" cy="400110"/>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Sie </a:t>
            </a:r>
            <a:r>
              <a:rPr lang="en-GB" sz="2000" dirty="0" err="1">
                <a:solidFill>
                  <a:srgbClr val="115076"/>
                </a:solidFill>
                <a:latin typeface="Century Gothic" panose="020B0502020202020204" pitchFamily="34" charset="0"/>
              </a:rPr>
              <a:t>schreibt</a:t>
            </a:r>
            <a:r>
              <a:rPr lang="en-GB" sz="2000" b="1" dirty="0">
                <a:solidFill>
                  <a:srgbClr val="115076"/>
                </a:solidFill>
                <a:latin typeface="Century Gothic" panose="020B0502020202020204" pitchFamily="34" charset="0"/>
              </a:rPr>
              <a:t> </a:t>
            </a:r>
            <a:r>
              <a:rPr lang="en-GB" sz="2000" dirty="0">
                <a:solidFill>
                  <a:srgbClr val="115076"/>
                </a:solidFill>
                <a:latin typeface="Century Gothic" panose="020B0502020202020204" pitchFamily="34" charset="0"/>
              </a:rPr>
              <a:t>die </a:t>
            </a:r>
            <a:r>
              <a:rPr lang="en-GB" sz="2000" dirty="0" err="1">
                <a:solidFill>
                  <a:srgbClr val="115076"/>
                </a:solidFill>
                <a:latin typeface="Century Gothic" panose="020B0502020202020204" pitchFamily="34" charset="0"/>
              </a:rPr>
              <a:t>Musik</a:t>
            </a:r>
            <a:r>
              <a:rPr lang="en-GB" sz="2000" dirty="0">
                <a:solidFill>
                  <a:srgbClr val="115076"/>
                </a:solidFill>
                <a:latin typeface="Century Gothic" panose="020B0502020202020204" pitchFamily="34" charset="0"/>
              </a:rPr>
              <a:t>.</a:t>
            </a:r>
            <a:endParaRPr lang="en-GB" sz="2000" dirty="0"/>
          </a:p>
        </p:txBody>
      </p:sp>
      <p:sp>
        <p:nvSpPr>
          <p:cNvPr id="38" name="TextBox 37"/>
          <p:cNvSpPr txBox="1"/>
          <p:nvPr/>
        </p:nvSpPr>
        <p:spPr>
          <a:xfrm>
            <a:off x="4489451" y="3204116"/>
            <a:ext cx="4052047" cy="400110"/>
          </a:xfrm>
          <a:prstGeom prst="rect">
            <a:avLst/>
          </a:prstGeom>
          <a:noFill/>
        </p:spPr>
        <p:txBody>
          <a:bodyPr wrap="square" rtlCol="0">
            <a:spAutoFit/>
          </a:bodyPr>
          <a:lstStyle/>
          <a:p>
            <a:pPr fontAlgn="ctr"/>
            <a:r>
              <a:rPr lang="en-GB" sz="2000" dirty="0">
                <a:solidFill>
                  <a:srgbClr val="115076"/>
                </a:solidFill>
                <a:latin typeface="Century Gothic" panose="020B0502020202020204" pitchFamily="34" charset="0"/>
              </a:rPr>
              <a:t>Sie </a:t>
            </a:r>
            <a:r>
              <a:rPr lang="en-GB" sz="2000" dirty="0" err="1">
                <a:solidFill>
                  <a:srgbClr val="115076"/>
                </a:solidFill>
                <a:latin typeface="Century Gothic" panose="020B0502020202020204" pitchFamily="34" charset="0"/>
              </a:rPr>
              <a:t>fahren</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nach</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Österreich</a:t>
            </a:r>
            <a:r>
              <a:rPr lang="en-GB" sz="2000" dirty="0">
                <a:solidFill>
                  <a:srgbClr val="115076"/>
                </a:solidFill>
                <a:latin typeface="Century Gothic" panose="020B0502020202020204" pitchFamily="34" charset="0"/>
              </a:rPr>
              <a:t>.</a:t>
            </a:r>
            <a:endParaRPr lang="en-GB" sz="2000" dirty="0">
              <a:latin typeface="Arial" panose="020B0604020202020204" pitchFamily="34" charset="0"/>
            </a:endParaRPr>
          </a:p>
        </p:txBody>
      </p:sp>
      <p:sp>
        <p:nvSpPr>
          <p:cNvPr id="40" name="TextBox 39"/>
          <p:cNvSpPr txBox="1"/>
          <p:nvPr/>
        </p:nvSpPr>
        <p:spPr>
          <a:xfrm>
            <a:off x="4489451" y="4339874"/>
            <a:ext cx="4123765" cy="400110"/>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Sie </a:t>
            </a:r>
            <a:r>
              <a:rPr lang="en-GB" sz="2000" dirty="0" err="1">
                <a:solidFill>
                  <a:srgbClr val="115076"/>
                </a:solidFill>
                <a:latin typeface="Century Gothic" panose="020B0502020202020204" pitchFamily="34" charset="0"/>
              </a:rPr>
              <a:t>nehmen</a:t>
            </a:r>
            <a:r>
              <a:rPr lang="en-GB" sz="2000" dirty="0">
                <a:solidFill>
                  <a:srgbClr val="115076"/>
                </a:solidFill>
                <a:latin typeface="Century Gothic" panose="020B0502020202020204" pitchFamily="34" charset="0"/>
              </a:rPr>
              <a:t> den Zug.</a:t>
            </a:r>
            <a:endParaRPr lang="en-GB" sz="2000" dirty="0"/>
          </a:p>
        </p:txBody>
      </p:sp>
      <p:sp>
        <p:nvSpPr>
          <p:cNvPr id="42" name="TextBox 41"/>
          <p:cNvSpPr txBox="1"/>
          <p:nvPr/>
        </p:nvSpPr>
        <p:spPr>
          <a:xfrm>
            <a:off x="4525311" y="4897205"/>
            <a:ext cx="4123765" cy="400110"/>
          </a:xfrm>
          <a:prstGeom prst="rect">
            <a:avLst/>
          </a:prstGeom>
          <a:noFill/>
        </p:spPr>
        <p:txBody>
          <a:bodyPr wrap="square" rtlCol="0">
            <a:spAutoFit/>
          </a:bodyPr>
          <a:lstStyle/>
          <a:p>
            <a:r>
              <a:rPr lang="de-DE" sz="2000" dirty="0">
                <a:solidFill>
                  <a:srgbClr val="115076"/>
                </a:solidFill>
                <a:latin typeface="Century Gothic" panose="020B0502020202020204" pitchFamily="34" charset="0"/>
              </a:rPr>
              <a:t>Sie schläft im Zug. </a:t>
            </a:r>
            <a:endParaRPr lang="en-GB" sz="2000" dirty="0">
              <a:solidFill>
                <a:srgbClr val="115076"/>
              </a:solidFill>
              <a:latin typeface="Arial" panose="020B0604020202020204" pitchFamily="34" charset="0"/>
            </a:endParaRPr>
          </a:p>
        </p:txBody>
      </p:sp>
      <p:sp>
        <p:nvSpPr>
          <p:cNvPr id="44" name="TextBox 43"/>
          <p:cNvSpPr txBox="1"/>
          <p:nvPr/>
        </p:nvSpPr>
        <p:spPr>
          <a:xfrm>
            <a:off x="4506703" y="5461032"/>
            <a:ext cx="4191091" cy="400110"/>
          </a:xfrm>
          <a:prstGeom prst="rect">
            <a:avLst/>
          </a:prstGeom>
          <a:noFill/>
        </p:spPr>
        <p:txBody>
          <a:bodyPr wrap="square" rtlCol="0">
            <a:spAutoFit/>
          </a:bodyPr>
          <a:lstStyle/>
          <a:p>
            <a:pPr fontAlgn="ctr"/>
            <a:r>
              <a:rPr lang="en-GB" sz="2000" dirty="0">
                <a:solidFill>
                  <a:srgbClr val="115076"/>
                </a:solidFill>
                <a:latin typeface="Century Gothic" panose="020B0502020202020204" pitchFamily="34" charset="0"/>
              </a:rPr>
              <a:t>Sie </a:t>
            </a:r>
            <a:r>
              <a:rPr lang="en-GB" sz="2000" dirty="0" err="1">
                <a:solidFill>
                  <a:srgbClr val="115076"/>
                </a:solidFill>
                <a:latin typeface="Century Gothic" panose="020B0502020202020204" pitchFamily="34" charset="0"/>
              </a:rPr>
              <a:t>lässt</a:t>
            </a:r>
            <a:r>
              <a:rPr lang="en-GB" sz="2000" dirty="0">
                <a:solidFill>
                  <a:srgbClr val="115076"/>
                </a:solidFill>
                <a:latin typeface="Century Gothic" panose="020B0502020202020204" pitchFamily="34" charset="0"/>
              </a:rPr>
              <a:t> die </a:t>
            </a:r>
            <a:r>
              <a:rPr lang="en-GB" sz="2000" dirty="0" err="1">
                <a:solidFill>
                  <a:srgbClr val="115076"/>
                </a:solidFill>
                <a:latin typeface="Century Gothic" panose="020B0502020202020204" pitchFamily="34" charset="0"/>
              </a:rPr>
              <a:t>Noten</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zu</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Hause</a:t>
            </a:r>
            <a:r>
              <a:rPr lang="en-GB" sz="2000" dirty="0">
                <a:solidFill>
                  <a:srgbClr val="115076"/>
                </a:solidFill>
                <a:latin typeface="Century Gothic" panose="020B0502020202020204" pitchFamily="34" charset="0"/>
              </a:rPr>
              <a:t>!</a:t>
            </a:r>
            <a:endParaRPr lang="en-GB" sz="2000" dirty="0">
              <a:latin typeface="Arial" panose="020B0604020202020204" pitchFamily="34" charset="0"/>
            </a:endParaRPr>
          </a:p>
        </p:txBody>
      </p:sp>
      <p:sp>
        <p:nvSpPr>
          <p:cNvPr id="11" name="TextBox 10"/>
          <p:cNvSpPr txBox="1"/>
          <p:nvPr/>
        </p:nvSpPr>
        <p:spPr>
          <a:xfrm>
            <a:off x="4489451" y="1499493"/>
            <a:ext cx="4617559" cy="400110"/>
          </a:xfrm>
          <a:prstGeom prst="rect">
            <a:avLst/>
          </a:prstGeom>
          <a:noFill/>
        </p:spPr>
        <p:txBody>
          <a:bodyPr wrap="square" rtlCol="0">
            <a:spAutoFit/>
          </a:bodyPr>
          <a:lstStyle/>
          <a:p>
            <a:r>
              <a:rPr lang="en-GB" sz="2000">
                <a:solidFill>
                  <a:srgbClr val="115076"/>
                </a:solidFill>
                <a:latin typeface="Century Gothic" panose="020B0502020202020204" pitchFamily="34" charset="0"/>
              </a:rPr>
              <a:t>Sie bleiben nicht zu Hause.</a:t>
            </a:r>
            <a:endParaRPr lang="en-GB" sz="2000"/>
          </a:p>
        </p:txBody>
      </p:sp>
      <p:sp>
        <p:nvSpPr>
          <p:cNvPr id="12" name="TextBox 11"/>
          <p:cNvSpPr txBox="1"/>
          <p:nvPr/>
        </p:nvSpPr>
        <p:spPr>
          <a:xfrm>
            <a:off x="4537619" y="2070874"/>
            <a:ext cx="4368249" cy="400110"/>
          </a:xfrm>
          <a:prstGeom prst="rect">
            <a:avLst/>
          </a:prstGeom>
          <a:noFill/>
        </p:spPr>
        <p:txBody>
          <a:bodyPr wrap="square" rtlCol="0">
            <a:spAutoFit/>
          </a:bodyPr>
          <a:lstStyle/>
          <a:p>
            <a:pPr fontAlgn="ctr"/>
            <a:r>
              <a:rPr lang="en-GB" sz="2000" dirty="0">
                <a:solidFill>
                  <a:srgbClr val="115076"/>
                </a:solidFill>
                <a:latin typeface="Century Gothic" panose="020B0502020202020204" pitchFamily="34" charset="0"/>
              </a:rPr>
              <a:t>Sie </a:t>
            </a:r>
            <a:r>
              <a:rPr lang="en-GB" sz="2000" dirty="0" err="1">
                <a:solidFill>
                  <a:srgbClr val="115076"/>
                </a:solidFill>
                <a:latin typeface="Century Gothic" panose="020B0502020202020204" pitchFamily="34" charset="0"/>
              </a:rPr>
              <a:t>spielen</a:t>
            </a:r>
            <a:r>
              <a:rPr lang="en-GB" sz="2000" dirty="0">
                <a:solidFill>
                  <a:srgbClr val="115076"/>
                </a:solidFill>
                <a:latin typeface="Century Gothic" panose="020B0502020202020204" pitchFamily="34" charset="0"/>
              </a:rPr>
              <a:t> in </a:t>
            </a:r>
            <a:r>
              <a:rPr lang="en-GB" sz="2000" dirty="0" err="1">
                <a:solidFill>
                  <a:srgbClr val="115076"/>
                </a:solidFill>
                <a:latin typeface="Century Gothic" panose="020B0502020202020204" pitchFamily="34" charset="0"/>
              </a:rPr>
              <a:t>einer</a:t>
            </a:r>
            <a:r>
              <a:rPr lang="en-GB" sz="2000" dirty="0">
                <a:solidFill>
                  <a:srgbClr val="115076"/>
                </a:solidFill>
                <a:latin typeface="Century Gothic" panose="020B0502020202020204" pitchFamily="34" charset="0"/>
              </a:rPr>
              <a:t> Band.</a:t>
            </a:r>
            <a:endParaRPr lang="en-GB" sz="2000" dirty="0">
              <a:latin typeface="Arial" panose="020B0604020202020204" pitchFamily="34" charset="0"/>
            </a:endParaRPr>
          </a:p>
        </p:txBody>
      </p:sp>
      <p:sp>
        <p:nvSpPr>
          <p:cNvPr id="41" name="Action Button: Custom 40" descr="number 1">
            <a:hlinkClick r:id="" action="ppaction://noaction" highlightClick="1">
              <a:snd r:embed="rId5" name="3.wav"/>
            </a:hlinkClick>
            <a:extLst>
              <a:ext uri="{FF2B5EF4-FFF2-40B4-BE49-F238E27FC236}">
                <a16:creationId xmlns:a16="http://schemas.microsoft.com/office/drawing/2014/main" id="{8DA2BEE1-4D56-5441-A74C-9AFEEA1136B0}"/>
              </a:ext>
            </a:extLst>
          </p:cNvPr>
          <p:cNvSpPr/>
          <p:nvPr/>
        </p:nvSpPr>
        <p:spPr>
          <a:xfrm>
            <a:off x="3799845" y="2608693"/>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43" name="Action Button: Custom 42" descr="number 1">
            <a:hlinkClick r:id="" action="ppaction://noaction" highlightClick="1">
              <a:snd r:embed="rId6" name="2.wav"/>
            </a:hlinkClick>
            <a:extLst>
              <a:ext uri="{FF2B5EF4-FFF2-40B4-BE49-F238E27FC236}">
                <a16:creationId xmlns:a16="http://schemas.microsoft.com/office/drawing/2014/main" id="{8DA2BEE1-4D56-5441-A74C-9AFEEA1136B0}"/>
              </a:ext>
            </a:extLst>
          </p:cNvPr>
          <p:cNvSpPr/>
          <p:nvPr/>
        </p:nvSpPr>
        <p:spPr>
          <a:xfrm>
            <a:off x="3799845" y="2035086"/>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45" name="Action Button: Custom 44" descr="number 1">
            <a:hlinkClick r:id="" action="ppaction://noaction" highlightClick="1">
              <a:snd r:embed="rId7" name="1.wav"/>
            </a:hlinkClick>
            <a:extLst>
              <a:ext uri="{FF2B5EF4-FFF2-40B4-BE49-F238E27FC236}">
                <a16:creationId xmlns:a16="http://schemas.microsoft.com/office/drawing/2014/main" id="{8DA2BEE1-4D56-5441-A74C-9AFEEA1136B0}"/>
              </a:ext>
            </a:extLst>
          </p:cNvPr>
          <p:cNvSpPr/>
          <p:nvPr/>
        </p:nvSpPr>
        <p:spPr>
          <a:xfrm>
            <a:off x="3804315" y="1475367"/>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46" name="Action Button: Custom 45" descr="number 1">
            <a:hlinkClick r:id="" action="ppaction://noaction" highlightClick="1">
              <a:snd r:embed="rId8" name="4.wav"/>
            </a:hlinkClick>
            <a:extLst>
              <a:ext uri="{FF2B5EF4-FFF2-40B4-BE49-F238E27FC236}">
                <a16:creationId xmlns:a16="http://schemas.microsoft.com/office/drawing/2014/main" id="{8DA2BEE1-4D56-5441-A74C-9AFEEA1136B0}"/>
              </a:ext>
            </a:extLst>
          </p:cNvPr>
          <p:cNvSpPr/>
          <p:nvPr/>
        </p:nvSpPr>
        <p:spPr>
          <a:xfrm>
            <a:off x="3781565" y="3182300"/>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56" name="Action Button: Custom 55" descr="number 1">
            <a:hlinkClick r:id="" action="ppaction://noaction" highlightClick="1">
              <a:snd r:embed="rId9" name="5.wav"/>
            </a:hlinkClick>
            <a:extLst>
              <a:ext uri="{FF2B5EF4-FFF2-40B4-BE49-F238E27FC236}">
                <a16:creationId xmlns:a16="http://schemas.microsoft.com/office/drawing/2014/main" id="{8DA2BEE1-4D56-5441-A74C-9AFEEA1136B0}"/>
              </a:ext>
            </a:extLst>
          </p:cNvPr>
          <p:cNvSpPr/>
          <p:nvPr/>
        </p:nvSpPr>
        <p:spPr>
          <a:xfrm>
            <a:off x="3781564" y="374383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57" name="Action Button: Custom 56" descr="number 1">
            <a:hlinkClick r:id="" action="ppaction://noaction" highlightClick="1">
              <a:snd r:embed="rId10" name="8.wav"/>
            </a:hlinkClick>
            <a:extLst>
              <a:ext uri="{FF2B5EF4-FFF2-40B4-BE49-F238E27FC236}">
                <a16:creationId xmlns:a16="http://schemas.microsoft.com/office/drawing/2014/main" id="{8DA2BEE1-4D56-5441-A74C-9AFEEA1136B0}"/>
              </a:ext>
            </a:extLst>
          </p:cNvPr>
          <p:cNvSpPr/>
          <p:nvPr/>
        </p:nvSpPr>
        <p:spPr>
          <a:xfrm>
            <a:off x="3777094" y="5452592"/>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58" name="Action Button: Custom 57" descr="number 1">
            <a:hlinkClick r:id="" action="ppaction://noaction" highlightClick="1">
              <a:snd r:embed="rId11" name="7.wav"/>
            </a:hlinkClick>
            <a:extLst>
              <a:ext uri="{FF2B5EF4-FFF2-40B4-BE49-F238E27FC236}">
                <a16:creationId xmlns:a16="http://schemas.microsoft.com/office/drawing/2014/main" id="{8DA2BEE1-4D56-5441-A74C-9AFEEA1136B0}"/>
              </a:ext>
            </a:extLst>
          </p:cNvPr>
          <p:cNvSpPr/>
          <p:nvPr/>
        </p:nvSpPr>
        <p:spPr>
          <a:xfrm>
            <a:off x="3777094" y="487898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59" name="Action Button: Custom 58" descr="number 1">
            <a:hlinkClick r:id="" action="ppaction://noaction" highlightClick="1">
              <a:snd r:embed="rId12" name="6.wav"/>
            </a:hlinkClick>
            <a:extLst>
              <a:ext uri="{FF2B5EF4-FFF2-40B4-BE49-F238E27FC236}">
                <a16:creationId xmlns:a16="http://schemas.microsoft.com/office/drawing/2014/main" id="{8DA2BEE1-4D56-5441-A74C-9AFEEA1136B0}"/>
              </a:ext>
            </a:extLst>
          </p:cNvPr>
          <p:cNvSpPr/>
          <p:nvPr/>
        </p:nvSpPr>
        <p:spPr>
          <a:xfrm>
            <a:off x="3781564" y="4319266"/>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2" name="Rectangle 1"/>
          <p:cNvSpPr/>
          <p:nvPr/>
        </p:nvSpPr>
        <p:spPr>
          <a:xfrm>
            <a:off x="4344620" y="5960396"/>
            <a:ext cx="3127779" cy="369332"/>
          </a:xfrm>
          <a:prstGeom prst="rect">
            <a:avLst/>
          </a:prstGeom>
        </p:spPr>
        <p:txBody>
          <a:bodyPr wrap="none">
            <a:spAutoFit/>
          </a:bodyPr>
          <a:lstStyle/>
          <a:p>
            <a:r>
              <a:rPr lang="en-GB" dirty="0">
                <a:solidFill>
                  <a:srgbClr val="115076"/>
                </a:solidFill>
                <a:latin typeface="Century Gothic" panose="020B0502020202020204" pitchFamily="34" charset="0"/>
              </a:rPr>
              <a:t>*die </a:t>
            </a:r>
            <a:r>
              <a:rPr lang="en-GB" dirty="0" err="1">
                <a:solidFill>
                  <a:srgbClr val="115076"/>
                </a:solidFill>
                <a:latin typeface="Century Gothic" panose="020B0502020202020204" pitchFamily="34" charset="0"/>
              </a:rPr>
              <a:t>Noten</a:t>
            </a:r>
            <a:r>
              <a:rPr lang="en-GB" dirty="0">
                <a:solidFill>
                  <a:srgbClr val="115076"/>
                </a:solidFill>
                <a:latin typeface="Century Gothic" panose="020B0502020202020204" pitchFamily="34" charset="0"/>
              </a:rPr>
              <a:t> - written music </a:t>
            </a:r>
            <a:endParaRPr lang="en-GB" dirty="0"/>
          </a:p>
        </p:txBody>
      </p:sp>
      <p:sp>
        <p:nvSpPr>
          <p:cNvPr id="6" name="Title 5">
            <a:extLst>
              <a:ext uri="{FF2B5EF4-FFF2-40B4-BE49-F238E27FC236}">
                <a16:creationId xmlns:a16="http://schemas.microsoft.com/office/drawing/2014/main" id="{A4B14DC9-B60A-834D-97DE-0B6A97C80E1C}"/>
              </a:ext>
            </a:extLst>
          </p:cNvPr>
          <p:cNvSpPr>
            <a:spLocks noGrp="1"/>
          </p:cNvSpPr>
          <p:nvPr>
            <p:ph type="title"/>
          </p:nvPr>
        </p:nvSpPr>
        <p:spPr>
          <a:xfrm>
            <a:off x="9917191" y="109156"/>
            <a:ext cx="2125504" cy="442610"/>
          </a:xfrm>
        </p:spPr>
        <p:txBody>
          <a:bodyPr>
            <a:normAutofit/>
          </a:bodyPr>
          <a:lstStyle/>
          <a:p>
            <a:pPr algn="ctr"/>
            <a:r>
              <a:rPr lang="en-GB" sz="1800" b="1" dirty="0" err="1">
                <a:solidFill>
                  <a:prstClr val="white"/>
                </a:solidFill>
                <a:latin typeface="Century Gothic" panose="020B0502020202020204" pitchFamily="34" charset="0"/>
              </a:rPr>
              <a:t>hören</a:t>
            </a:r>
            <a:r>
              <a:rPr lang="en-GB" sz="1800" b="1" dirty="0">
                <a:solidFill>
                  <a:prstClr val="white"/>
                </a:solidFill>
                <a:latin typeface="Century Gothic" panose="020B0502020202020204" pitchFamily="34" charset="0"/>
              </a:rPr>
              <a:t> und </a:t>
            </a:r>
            <a:r>
              <a:rPr lang="en-GB" sz="1800" b="1" dirty="0" err="1">
                <a:solidFill>
                  <a:prstClr val="white"/>
                </a:solidFill>
                <a:latin typeface="Century Gothic" panose="020B0502020202020204" pitchFamily="34" charset="0"/>
              </a:rPr>
              <a:t>lesen</a:t>
            </a:r>
            <a:endParaRPr lang="en-US" sz="1800" dirty="0"/>
          </a:p>
        </p:txBody>
      </p:sp>
    </p:spTree>
    <p:extLst>
      <p:ext uri="{BB962C8B-B14F-4D97-AF65-F5344CB8AC3E}">
        <p14:creationId xmlns:p14="http://schemas.microsoft.com/office/powerpoint/2010/main" val="384298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8" grpId="0"/>
      <p:bldP spid="37" grpId="0"/>
      <p:bldP spid="38" grpId="0"/>
      <p:bldP spid="40" grpId="0"/>
      <p:bldP spid="42" grpId="0"/>
      <p:bldP spid="44"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2"/>
            <a:ext cx="6807200" cy="869951"/>
          </a:xfrm>
          <a:prstGeom prst="rect">
            <a:avLst/>
          </a:prstGeom>
        </p:spPr>
      </p:pic>
      <p:sp>
        <p:nvSpPr>
          <p:cNvPr id="2" name="Title 1"/>
          <p:cNvSpPr>
            <a:spLocks noGrp="1"/>
          </p:cNvSpPr>
          <p:nvPr>
            <p:ph type="title"/>
          </p:nvPr>
        </p:nvSpPr>
        <p:spPr>
          <a:xfrm>
            <a:off x="112487" y="-39202"/>
            <a:ext cx="11702143" cy="1488395"/>
          </a:xfrm>
        </p:spPr>
        <p:txBody>
          <a:bodyPr>
            <a:normAutofit/>
          </a:bodyPr>
          <a:lstStyle/>
          <a:p>
            <a:r>
              <a:rPr lang="en-GB" sz="2400" b="1" dirty="0">
                <a:solidFill>
                  <a:schemeClr val="bg1"/>
                </a:solidFill>
                <a:latin typeface="Century Gothic" panose="020B0502020202020204" pitchFamily="34" charset="0"/>
              </a:rPr>
              <a:t>Reminder</a:t>
            </a:r>
            <a:br>
              <a:rPr lang="en-GB" sz="2400" b="1" dirty="0">
                <a:solidFill>
                  <a:schemeClr val="bg1"/>
                </a:solidFill>
                <a:latin typeface="Century Gothic" panose="020B0502020202020204" pitchFamily="34" charset="0"/>
              </a:rPr>
            </a:br>
            <a:r>
              <a:rPr lang="en-GB" sz="2400" b="1" dirty="0">
                <a:solidFill>
                  <a:schemeClr val="bg1"/>
                </a:solidFill>
                <a:latin typeface="Century Gothic" panose="020B0502020202020204" pitchFamily="34" charset="0"/>
              </a:rPr>
              <a:t>Strong verbs: I, you, he/she/it</a:t>
            </a:r>
          </a:p>
        </p:txBody>
      </p:sp>
      <p:sp>
        <p:nvSpPr>
          <p:cNvPr id="3" name="Rectangle 2"/>
          <p:cNvSpPr/>
          <p:nvPr/>
        </p:nvSpPr>
        <p:spPr>
          <a:xfrm>
            <a:off x="53660" y="1877481"/>
            <a:ext cx="10842172" cy="1510735"/>
          </a:xfrm>
          <a:prstGeom prst="rect">
            <a:avLst/>
          </a:prstGeom>
        </p:spPr>
        <p:txBody>
          <a:bodyPr wrap="square">
            <a:spAutoFit/>
          </a:bodyPr>
          <a:lstStyle/>
          <a:p>
            <a:pPr>
              <a:spcAft>
                <a:spcPts val="800"/>
              </a:spcAft>
            </a:pPr>
            <a:r>
              <a:rPr lang="en-GB" sz="2400" dirty="0">
                <a:solidFill>
                  <a:srgbClr val="002060"/>
                </a:solidFill>
                <a:latin typeface="Century Gothic" panose="020B0502020202020204" pitchFamily="34" charset="0"/>
                <a:ea typeface="Calibri" panose="020F0502020204030204" pitchFamily="34" charset="0"/>
              </a:rPr>
              <a:t> </a:t>
            </a:r>
          </a:p>
          <a:p>
            <a:pPr>
              <a:lnSpc>
                <a:spcPct val="120000"/>
              </a:lnSpc>
              <a:spcAft>
                <a:spcPts val="800"/>
              </a:spcAft>
            </a:pPr>
            <a:endParaRPr lang="en-GB" sz="2400" dirty="0">
              <a:solidFill>
                <a:srgbClr val="002060"/>
              </a:solidFill>
              <a:latin typeface="Century Gothic" panose="020B0502020202020204" pitchFamily="34" charset="0"/>
              <a:ea typeface="Calibri" panose="020F0502020204030204" pitchFamily="34" charset="0"/>
            </a:endParaRPr>
          </a:p>
          <a:p>
            <a:pPr>
              <a:lnSpc>
                <a:spcPct val="120000"/>
              </a:lnSpc>
              <a:spcAft>
                <a:spcPts val="800"/>
              </a:spcAft>
            </a:pPr>
            <a:endParaRPr lang="en-GB" sz="2400" dirty="0">
              <a:latin typeface="Century Gothic" panose="020B0502020202020204" pitchFamily="34" charset="0"/>
              <a:ea typeface="Calibri" panose="020F0502020204030204" pitchFamily="34" charset="0"/>
            </a:endParaRPr>
          </a:p>
        </p:txBody>
      </p:sp>
      <p:sp>
        <p:nvSpPr>
          <p:cNvPr id="4" name="TextBox 3"/>
          <p:cNvSpPr txBox="1"/>
          <p:nvPr/>
        </p:nvSpPr>
        <p:spPr>
          <a:xfrm>
            <a:off x="5264716" y="4859581"/>
            <a:ext cx="5172240" cy="652486"/>
          </a:xfrm>
          <a:prstGeom prst="rect">
            <a:avLst/>
          </a:prstGeom>
          <a:noFill/>
        </p:spPr>
        <p:txBody>
          <a:bodyPr wrap="square" rtlCol="0">
            <a:spAutoFit/>
          </a:bodyPr>
          <a:lstStyle/>
          <a:p>
            <a:pPr>
              <a:lnSpc>
                <a:spcPct val="130000"/>
              </a:lnSpc>
            </a:pPr>
            <a:r>
              <a:rPr lang="en-GB" sz="2800">
                <a:solidFill>
                  <a:schemeClr val="accent5">
                    <a:lumMod val="50000"/>
                  </a:schemeClr>
                </a:solidFill>
                <a:latin typeface="Century Gothic" panose="020B0502020202020204" pitchFamily="34" charset="0"/>
              </a:rPr>
              <a:t>he/she </a:t>
            </a:r>
            <a:r>
              <a:rPr lang="en-GB" sz="2800" dirty="0">
                <a:solidFill>
                  <a:schemeClr val="accent5">
                    <a:lumMod val="50000"/>
                  </a:schemeClr>
                </a:solidFill>
                <a:latin typeface="Century Gothic" panose="020B0502020202020204" pitchFamily="34" charset="0"/>
              </a:rPr>
              <a:t>sleeps/is sleeping</a:t>
            </a:r>
          </a:p>
        </p:txBody>
      </p:sp>
      <p:sp>
        <p:nvSpPr>
          <p:cNvPr id="5" name="Rectangle 4"/>
          <p:cNvSpPr/>
          <p:nvPr/>
        </p:nvSpPr>
        <p:spPr>
          <a:xfrm>
            <a:off x="3119316" y="2328149"/>
            <a:ext cx="1659429" cy="609398"/>
          </a:xfrm>
          <a:prstGeom prst="rect">
            <a:avLst/>
          </a:prstGeom>
        </p:spPr>
        <p:txBody>
          <a:bodyPr wrap="none">
            <a:spAutoFit/>
          </a:bodyPr>
          <a:lstStyle/>
          <a:p>
            <a:pPr algn="ctr">
              <a:lnSpc>
                <a:spcPct val="120000"/>
              </a:lnSpc>
              <a:spcAft>
                <a:spcPts val="800"/>
              </a:spcAft>
            </a:pPr>
            <a:r>
              <a:rPr lang="en-GB" sz="2800" dirty="0" err="1">
                <a:solidFill>
                  <a:srgbClr val="002060"/>
                </a:solidFill>
                <a:latin typeface="Century Gothic" panose="020B0502020202020204" pitchFamily="34" charset="0"/>
                <a:ea typeface="Calibri" panose="020F0502020204030204" pitchFamily="34" charset="0"/>
              </a:rPr>
              <a:t>schlafen</a:t>
            </a:r>
            <a:endParaRPr lang="en-GB" sz="2800" dirty="0">
              <a:solidFill>
                <a:srgbClr val="002060"/>
              </a:solidFill>
              <a:latin typeface="Century Gothic" panose="020B0502020202020204" pitchFamily="34" charset="0"/>
              <a:ea typeface="Calibri" panose="020F0502020204030204" pitchFamily="34" charset="0"/>
            </a:endParaRPr>
          </a:p>
        </p:txBody>
      </p:sp>
      <p:sp>
        <p:nvSpPr>
          <p:cNvPr id="6" name="Rectangle 5"/>
          <p:cNvSpPr/>
          <p:nvPr/>
        </p:nvSpPr>
        <p:spPr>
          <a:xfrm>
            <a:off x="2729234" y="4065838"/>
            <a:ext cx="2244723" cy="609398"/>
          </a:xfrm>
          <a:prstGeom prst="rect">
            <a:avLst/>
          </a:prstGeom>
        </p:spPr>
        <p:txBody>
          <a:bodyPr wrap="square">
            <a:spAutoFit/>
          </a:bodyPr>
          <a:lstStyle/>
          <a:p>
            <a:pPr>
              <a:lnSpc>
                <a:spcPct val="120000"/>
              </a:lnSpc>
              <a:spcAft>
                <a:spcPts val="800"/>
              </a:spcAft>
            </a:pPr>
            <a:r>
              <a:rPr lang="en-GB" sz="2800" b="1" dirty="0">
                <a:solidFill>
                  <a:srgbClr val="DAA520"/>
                </a:solidFill>
                <a:latin typeface="Century Gothic" panose="020B0502020202020204" pitchFamily="34" charset="0"/>
                <a:ea typeface="Calibri" panose="020F0502020204030204" pitchFamily="34" charset="0"/>
              </a:rPr>
              <a:t>du</a:t>
            </a:r>
            <a:r>
              <a:rPr lang="en-GB" sz="2800" dirty="0">
                <a:solidFill>
                  <a:srgbClr val="002060"/>
                </a:solidFill>
                <a:latin typeface="Century Gothic" panose="020B0502020202020204" pitchFamily="34" charset="0"/>
                <a:ea typeface="Calibri" panose="020F0502020204030204" pitchFamily="34" charset="0"/>
              </a:rPr>
              <a:t> </a:t>
            </a:r>
            <a:r>
              <a:rPr lang="en-GB" sz="2800" dirty="0" err="1">
                <a:solidFill>
                  <a:srgbClr val="002060"/>
                </a:solidFill>
                <a:latin typeface="Century Gothic" panose="020B0502020202020204" pitchFamily="34" charset="0"/>
                <a:ea typeface="Calibri" panose="020F0502020204030204" pitchFamily="34" charset="0"/>
              </a:rPr>
              <a:t>schl</a:t>
            </a:r>
            <a:r>
              <a:rPr lang="en-GB" sz="2800" b="1" dirty="0" err="1">
                <a:solidFill>
                  <a:srgbClr val="DAA520"/>
                </a:solidFill>
                <a:latin typeface="Century Gothic" panose="020B0502020202020204" pitchFamily="34" charset="0"/>
                <a:ea typeface="Calibri" panose="020F0502020204030204" pitchFamily="34" charset="0"/>
              </a:rPr>
              <a:t>ä</a:t>
            </a:r>
            <a:r>
              <a:rPr lang="en-GB" sz="2800" dirty="0" err="1">
                <a:solidFill>
                  <a:srgbClr val="002060"/>
                </a:solidFill>
                <a:latin typeface="Century Gothic" panose="020B0502020202020204" pitchFamily="34" charset="0"/>
                <a:ea typeface="Calibri" panose="020F0502020204030204" pitchFamily="34" charset="0"/>
              </a:rPr>
              <a:t>f</a:t>
            </a:r>
            <a:r>
              <a:rPr lang="en-GB" sz="2800" b="1" dirty="0" err="1">
                <a:solidFill>
                  <a:srgbClr val="DAA520"/>
                </a:solidFill>
                <a:latin typeface="Century Gothic" panose="020B0502020202020204" pitchFamily="34" charset="0"/>
                <a:ea typeface="Calibri" panose="020F0502020204030204" pitchFamily="34" charset="0"/>
              </a:rPr>
              <a:t>st</a:t>
            </a:r>
            <a:endParaRPr lang="en-GB" sz="2800" b="1" dirty="0">
              <a:solidFill>
                <a:srgbClr val="DAA520"/>
              </a:solidFill>
              <a:latin typeface="Century Gothic" panose="020B0502020202020204" pitchFamily="34" charset="0"/>
              <a:ea typeface="Calibri" panose="020F0502020204030204" pitchFamily="34" charset="0"/>
            </a:endParaRPr>
          </a:p>
        </p:txBody>
      </p:sp>
      <p:sp>
        <p:nvSpPr>
          <p:cNvPr id="9" name="Rectangle 8"/>
          <p:cNvSpPr/>
          <p:nvPr/>
        </p:nvSpPr>
        <p:spPr>
          <a:xfrm>
            <a:off x="5264716" y="2297061"/>
            <a:ext cx="3281668" cy="609398"/>
          </a:xfrm>
          <a:prstGeom prst="rect">
            <a:avLst/>
          </a:prstGeom>
        </p:spPr>
        <p:txBody>
          <a:bodyPr wrap="none">
            <a:spAutoFit/>
          </a:bodyPr>
          <a:lstStyle/>
          <a:p>
            <a:pPr>
              <a:lnSpc>
                <a:spcPct val="120000"/>
              </a:lnSpc>
              <a:spcAft>
                <a:spcPts val="800"/>
              </a:spcAft>
            </a:pPr>
            <a:r>
              <a:rPr lang="en-GB" sz="2800">
                <a:solidFill>
                  <a:srgbClr val="002060"/>
                </a:solidFill>
                <a:latin typeface="Century Gothic" panose="020B0502020202020204" pitchFamily="34" charset="0"/>
                <a:ea typeface="Calibri" panose="020F0502020204030204" pitchFamily="34" charset="0"/>
              </a:rPr>
              <a:t>to </a:t>
            </a:r>
            <a:r>
              <a:rPr lang="en-GB" sz="2800" dirty="0">
                <a:solidFill>
                  <a:srgbClr val="002060"/>
                </a:solidFill>
                <a:latin typeface="Century Gothic" panose="020B0502020202020204" pitchFamily="34" charset="0"/>
                <a:ea typeface="Calibri" panose="020F0502020204030204" pitchFamily="34" charset="0"/>
              </a:rPr>
              <a:t>sleep/sleeping </a:t>
            </a:r>
          </a:p>
        </p:txBody>
      </p:sp>
      <p:sp>
        <p:nvSpPr>
          <p:cNvPr id="13" name="Rectangle 12"/>
          <p:cNvSpPr/>
          <p:nvPr/>
        </p:nvSpPr>
        <p:spPr>
          <a:xfrm>
            <a:off x="2712154" y="3251098"/>
            <a:ext cx="2066591" cy="553357"/>
          </a:xfrm>
          <a:prstGeom prst="rect">
            <a:avLst/>
          </a:prstGeom>
        </p:spPr>
        <p:txBody>
          <a:bodyPr wrap="none">
            <a:spAutoFit/>
          </a:bodyPr>
          <a:lstStyle/>
          <a:p>
            <a:pPr>
              <a:lnSpc>
                <a:spcPct val="107000"/>
              </a:lnSpc>
              <a:spcAft>
                <a:spcPts val="800"/>
              </a:spcAft>
            </a:pPr>
            <a:r>
              <a:rPr lang="en-GB" sz="2800" b="1" dirty="0">
                <a:solidFill>
                  <a:srgbClr val="DAA520"/>
                </a:solidFill>
                <a:latin typeface="Century Gothic" panose="020B0502020202020204" pitchFamily="34" charset="0"/>
                <a:ea typeface="Calibri" panose="020F0502020204030204" pitchFamily="34" charset="0"/>
              </a:rPr>
              <a:t>ich</a:t>
            </a:r>
            <a:r>
              <a:rPr lang="en-GB" sz="2800" b="1" dirty="0">
                <a:solidFill>
                  <a:srgbClr val="FF3300"/>
                </a:solidFill>
                <a:latin typeface="Century Gothic" panose="020B0502020202020204" pitchFamily="34" charset="0"/>
                <a:ea typeface="Calibri" panose="020F0502020204030204" pitchFamily="34" charset="0"/>
              </a:rPr>
              <a:t> </a:t>
            </a:r>
            <a:r>
              <a:rPr lang="en-GB" sz="2800" dirty="0" err="1">
                <a:solidFill>
                  <a:srgbClr val="4472C4">
                    <a:lumMod val="50000"/>
                  </a:srgbClr>
                </a:solidFill>
                <a:latin typeface="Century Gothic" panose="020B0502020202020204" pitchFamily="34" charset="0"/>
                <a:ea typeface="Calibri" panose="020F0502020204030204" pitchFamily="34" charset="0"/>
              </a:rPr>
              <a:t>schl</a:t>
            </a:r>
            <a:r>
              <a:rPr lang="en-GB" sz="2800" dirty="0" err="1">
                <a:solidFill>
                  <a:srgbClr val="115076"/>
                </a:solidFill>
                <a:latin typeface="Century Gothic" panose="020B0502020202020204" pitchFamily="34" charset="0"/>
                <a:ea typeface="Calibri" panose="020F0502020204030204" pitchFamily="34" charset="0"/>
              </a:rPr>
              <a:t>a</a:t>
            </a:r>
            <a:r>
              <a:rPr lang="en-GB" sz="2800" dirty="0" err="1">
                <a:solidFill>
                  <a:srgbClr val="4472C4">
                    <a:lumMod val="50000"/>
                  </a:srgbClr>
                </a:solidFill>
                <a:latin typeface="Century Gothic" panose="020B0502020202020204" pitchFamily="34" charset="0"/>
                <a:ea typeface="Calibri" panose="020F0502020204030204" pitchFamily="34" charset="0"/>
              </a:rPr>
              <a:t>f</a:t>
            </a:r>
            <a:r>
              <a:rPr lang="en-GB" sz="2800" b="1" dirty="0" err="1">
                <a:solidFill>
                  <a:srgbClr val="DAA520"/>
                </a:solidFill>
                <a:latin typeface="Century Gothic" panose="020B0502020202020204" pitchFamily="34" charset="0"/>
                <a:ea typeface="Calibri" panose="020F0502020204030204" pitchFamily="34" charset="0"/>
              </a:rPr>
              <a:t>e</a:t>
            </a:r>
            <a:endParaRPr lang="en-GB" sz="2800" b="1" dirty="0">
              <a:solidFill>
                <a:srgbClr val="DAA520"/>
              </a:solidFill>
              <a:latin typeface="Century Gothic" panose="020B0502020202020204" pitchFamily="34" charset="0"/>
              <a:ea typeface="Calibri" panose="020F0502020204030204" pitchFamily="34" charset="0"/>
            </a:endParaRPr>
          </a:p>
        </p:txBody>
      </p:sp>
      <p:sp>
        <p:nvSpPr>
          <p:cNvPr id="14" name="Rectangle 13"/>
          <p:cNvSpPr/>
          <p:nvPr/>
        </p:nvSpPr>
        <p:spPr>
          <a:xfrm>
            <a:off x="5264717" y="3186046"/>
            <a:ext cx="4657321" cy="652486"/>
          </a:xfrm>
          <a:prstGeom prst="rect">
            <a:avLst/>
          </a:prstGeom>
        </p:spPr>
        <p:txBody>
          <a:bodyPr wrap="square">
            <a:spAutoFit/>
          </a:bodyPr>
          <a:lstStyle/>
          <a:p>
            <a:pPr lvl="0">
              <a:lnSpc>
                <a:spcPct val="130000"/>
              </a:lnSpc>
            </a:pPr>
            <a:r>
              <a:rPr lang="en-GB" sz="2800" kern="0">
                <a:solidFill>
                  <a:srgbClr val="002060"/>
                </a:solidFill>
                <a:latin typeface="Century Gothic" panose="020B0502020202020204" pitchFamily="34" charset="0"/>
                <a:cs typeface="Arial"/>
                <a:sym typeface="Wingdings" panose="05000000000000000000" pitchFamily="2" charset="2"/>
              </a:rPr>
              <a:t>I </a:t>
            </a:r>
            <a:r>
              <a:rPr lang="en-GB" sz="2800" kern="0" dirty="0">
                <a:solidFill>
                  <a:srgbClr val="002060"/>
                </a:solidFill>
                <a:latin typeface="Century Gothic" panose="020B0502020202020204" pitchFamily="34" charset="0"/>
                <a:cs typeface="Arial"/>
                <a:sym typeface="Wingdings" panose="05000000000000000000" pitchFamily="2" charset="2"/>
              </a:rPr>
              <a:t>sleep</a:t>
            </a:r>
            <a:r>
              <a:rPr lang="en-GB" sz="2800" dirty="0">
                <a:solidFill>
                  <a:srgbClr val="4472C4">
                    <a:lumMod val="50000"/>
                  </a:srgbClr>
                </a:solidFill>
                <a:latin typeface="Century Gothic" panose="020B0502020202020204" pitchFamily="34" charset="0"/>
              </a:rPr>
              <a:t>/am sleeping  </a:t>
            </a:r>
          </a:p>
        </p:txBody>
      </p:sp>
      <p:sp>
        <p:nvSpPr>
          <p:cNvPr id="22" name="Rectangle 21"/>
          <p:cNvSpPr/>
          <p:nvPr/>
        </p:nvSpPr>
        <p:spPr>
          <a:xfrm>
            <a:off x="344374" y="1358512"/>
            <a:ext cx="11238368" cy="487506"/>
          </a:xfrm>
          <a:prstGeom prst="rect">
            <a:avLst/>
          </a:prstGeom>
        </p:spPr>
        <p:txBody>
          <a:bodyPr wrap="square">
            <a:spAutoFit/>
          </a:bodyPr>
          <a:lstStyle/>
          <a:p>
            <a:pPr algn="ctr">
              <a:lnSpc>
                <a:spcPct val="107000"/>
              </a:lnSpc>
              <a:spcAft>
                <a:spcPts val="800"/>
              </a:spcAft>
            </a:pPr>
            <a:r>
              <a:rPr lang="en-GB" sz="2400" dirty="0">
                <a:solidFill>
                  <a:srgbClr val="002060"/>
                </a:solidFill>
                <a:latin typeface="Century Gothic" panose="020B0502020202020204" pitchFamily="34" charset="0"/>
                <a:ea typeface="Calibri" panose="020F0502020204030204" pitchFamily="34" charset="0"/>
              </a:rPr>
              <a:t>For </a:t>
            </a:r>
            <a:r>
              <a:rPr lang="en-GB" sz="2400" b="1" dirty="0">
                <a:solidFill>
                  <a:srgbClr val="002060"/>
                </a:solidFill>
                <a:latin typeface="Century Gothic" panose="020B0502020202020204" pitchFamily="34" charset="0"/>
                <a:ea typeface="Calibri" panose="020F0502020204030204" pitchFamily="34" charset="0"/>
              </a:rPr>
              <a:t>strong verbs, </a:t>
            </a:r>
            <a:r>
              <a:rPr lang="en-GB" sz="2400" dirty="0">
                <a:solidFill>
                  <a:srgbClr val="002060"/>
                </a:solidFill>
                <a:latin typeface="Century Gothic" panose="020B0502020202020204" pitchFamily="34" charset="0"/>
                <a:ea typeface="Calibri" panose="020F0502020204030204" pitchFamily="34" charset="0"/>
              </a:rPr>
              <a:t> you </a:t>
            </a:r>
            <a:r>
              <a:rPr lang="en-GB" sz="2400" b="1" dirty="0">
                <a:solidFill>
                  <a:srgbClr val="002060"/>
                </a:solidFill>
                <a:latin typeface="Century Gothic" panose="020B0502020202020204" pitchFamily="34" charset="0"/>
                <a:ea typeface="Calibri" panose="020F0502020204030204" pitchFamily="34" charset="0"/>
              </a:rPr>
              <a:t>change the vowel </a:t>
            </a:r>
            <a:r>
              <a:rPr lang="en-GB" sz="2400" dirty="0">
                <a:solidFill>
                  <a:srgbClr val="002060"/>
                </a:solidFill>
                <a:latin typeface="Century Gothic" panose="020B0502020202020204" pitchFamily="34" charset="0"/>
                <a:ea typeface="Calibri" panose="020F0502020204030204" pitchFamily="34" charset="0"/>
              </a:rPr>
              <a:t>for the </a:t>
            </a:r>
            <a:r>
              <a:rPr lang="en-GB" sz="2400" b="1" u="sng" dirty="0">
                <a:solidFill>
                  <a:srgbClr val="002060"/>
                </a:solidFill>
                <a:latin typeface="Century Gothic" panose="020B0502020202020204" pitchFamily="34" charset="0"/>
                <a:ea typeface="Calibri" panose="020F0502020204030204" pitchFamily="34" charset="0"/>
              </a:rPr>
              <a:t>du</a:t>
            </a:r>
            <a:r>
              <a:rPr lang="en-GB" sz="2400" dirty="0">
                <a:solidFill>
                  <a:srgbClr val="002060"/>
                </a:solidFill>
                <a:latin typeface="Century Gothic" panose="020B0502020202020204" pitchFamily="34" charset="0"/>
                <a:ea typeface="Calibri" panose="020F0502020204030204" pitchFamily="34" charset="0"/>
              </a:rPr>
              <a:t> and </a:t>
            </a:r>
            <a:r>
              <a:rPr lang="en-GB" sz="2400" b="1" u="sng" dirty="0" err="1">
                <a:solidFill>
                  <a:srgbClr val="002060"/>
                </a:solidFill>
                <a:latin typeface="Century Gothic" panose="020B0502020202020204" pitchFamily="34" charset="0"/>
                <a:ea typeface="Calibri" panose="020F0502020204030204" pitchFamily="34" charset="0"/>
              </a:rPr>
              <a:t>er</a:t>
            </a:r>
            <a:r>
              <a:rPr lang="en-GB" sz="2400" b="1" u="sng" dirty="0">
                <a:solidFill>
                  <a:srgbClr val="002060"/>
                </a:solidFill>
                <a:latin typeface="Century Gothic" panose="020B0502020202020204" pitchFamily="34" charset="0"/>
                <a:ea typeface="Calibri" panose="020F0502020204030204" pitchFamily="34" charset="0"/>
              </a:rPr>
              <a:t>/</a:t>
            </a:r>
            <a:r>
              <a:rPr lang="en-GB" sz="2400" b="1" u="sng" dirty="0" err="1">
                <a:solidFill>
                  <a:srgbClr val="002060"/>
                </a:solidFill>
                <a:latin typeface="Century Gothic" panose="020B0502020202020204" pitchFamily="34" charset="0"/>
                <a:ea typeface="Calibri" panose="020F0502020204030204" pitchFamily="34" charset="0"/>
              </a:rPr>
              <a:t>sie</a:t>
            </a:r>
            <a:r>
              <a:rPr lang="en-GB" sz="2400" b="1" u="sng" dirty="0">
                <a:solidFill>
                  <a:srgbClr val="002060"/>
                </a:solidFill>
                <a:latin typeface="Century Gothic" panose="020B0502020202020204" pitchFamily="34" charset="0"/>
                <a:ea typeface="Calibri" panose="020F0502020204030204" pitchFamily="34" charset="0"/>
              </a:rPr>
              <a:t>/</a:t>
            </a:r>
            <a:r>
              <a:rPr lang="en-GB" sz="2400" b="1" u="sng" dirty="0" err="1">
                <a:solidFill>
                  <a:srgbClr val="002060"/>
                </a:solidFill>
                <a:latin typeface="Century Gothic" panose="020B0502020202020204" pitchFamily="34" charset="0"/>
                <a:ea typeface="Calibri" panose="020F0502020204030204" pitchFamily="34" charset="0"/>
              </a:rPr>
              <a:t>es</a:t>
            </a:r>
            <a:r>
              <a:rPr lang="en-GB" sz="2400" dirty="0">
                <a:solidFill>
                  <a:srgbClr val="002060"/>
                </a:solidFill>
                <a:latin typeface="Century Gothic" panose="020B0502020202020204" pitchFamily="34" charset="0"/>
                <a:ea typeface="Calibri" panose="020F0502020204030204" pitchFamily="34" charset="0"/>
              </a:rPr>
              <a:t> forms:</a:t>
            </a:r>
          </a:p>
        </p:txBody>
      </p:sp>
      <p:sp>
        <p:nvSpPr>
          <p:cNvPr id="23" name="Rectangle 22">
            <a:extLst>
              <a:ext uri="{FF2B5EF4-FFF2-40B4-BE49-F238E27FC236}">
                <a16:creationId xmlns:a16="http://schemas.microsoft.com/office/drawing/2014/main" id="{F63A0760-7CF6-4C0A-B0C1-81F6B8341959}"/>
              </a:ext>
            </a:extLst>
          </p:cNvPr>
          <p:cNvSpPr/>
          <p:nvPr/>
        </p:nvSpPr>
        <p:spPr>
          <a:xfrm>
            <a:off x="2440604" y="4906068"/>
            <a:ext cx="2516273" cy="609398"/>
          </a:xfrm>
          <a:prstGeom prst="rect">
            <a:avLst/>
          </a:prstGeom>
        </p:spPr>
        <p:txBody>
          <a:bodyPr wrap="square">
            <a:spAutoFit/>
          </a:bodyPr>
          <a:lstStyle/>
          <a:p>
            <a:pPr>
              <a:lnSpc>
                <a:spcPct val="120000"/>
              </a:lnSpc>
              <a:spcAft>
                <a:spcPts val="800"/>
              </a:spcAft>
            </a:pPr>
            <a:r>
              <a:rPr lang="en-GB" sz="2800" b="1" dirty="0" err="1">
                <a:solidFill>
                  <a:srgbClr val="DAA520"/>
                </a:solidFill>
                <a:latin typeface="Century Gothic" panose="020B0502020202020204" pitchFamily="34" charset="0"/>
                <a:ea typeface="Calibri" panose="020F0502020204030204" pitchFamily="34" charset="0"/>
              </a:rPr>
              <a:t>er</a:t>
            </a:r>
            <a:r>
              <a:rPr lang="en-GB" sz="2800" b="1" dirty="0">
                <a:solidFill>
                  <a:srgbClr val="DAA520"/>
                </a:solidFill>
                <a:latin typeface="Century Gothic" panose="020B0502020202020204" pitchFamily="34" charset="0"/>
                <a:ea typeface="Calibri" panose="020F0502020204030204" pitchFamily="34" charset="0"/>
              </a:rPr>
              <a:t>/</a:t>
            </a:r>
            <a:r>
              <a:rPr lang="en-GB" sz="2800" b="1" dirty="0" err="1">
                <a:solidFill>
                  <a:srgbClr val="DAA520"/>
                </a:solidFill>
                <a:latin typeface="Century Gothic" panose="020B0502020202020204" pitchFamily="34" charset="0"/>
                <a:ea typeface="Calibri" panose="020F0502020204030204" pitchFamily="34" charset="0"/>
              </a:rPr>
              <a:t>sie</a:t>
            </a:r>
            <a:r>
              <a:rPr lang="en-GB" sz="2800" dirty="0">
                <a:solidFill>
                  <a:srgbClr val="002060"/>
                </a:solidFill>
                <a:latin typeface="Century Gothic" panose="020B0502020202020204" pitchFamily="34" charset="0"/>
                <a:ea typeface="Calibri" panose="020F0502020204030204" pitchFamily="34" charset="0"/>
              </a:rPr>
              <a:t> </a:t>
            </a:r>
            <a:r>
              <a:rPr lang="en-GB" sz="2800" dirty="0" err="1">
                <a:solidFill>
                  <a:srgbClr val="002060"/>
                </a:solidFill>
                <a:latin typeface="Century Gothic" panose="020B0502020202020204" pitchFamily="34" charset="0"/>
                <a:ea typeface="Calibri" panose="020F0502020204030204" pitchFamily="34" charset="0"/>
              </a:rPr>
              <a:t>schl</a:t>
            </a:r>
            <a:r>
              <a:rPr lang="de-DE" sz="2800" b="1" dirty="0">
                <a:solidFill>
                  <a:srgbClr val="DAA520"/>
                </a:solidFill>
                <a:latin typeface="Century Gothic" panose="020B0502020202020204" pitchFamily="34" charset="0"/>
                <a:ea typeface="Calibri" panose="020F0502020204030204" pitchFamily="34" charset="0"/>
              </a:rPr>
              <a:t>ä</a:t>
            </a:r>
            <a:r>
              <a:rPr lang="en-GB" sz="2800" dirty="0">
                <a:solidFill>
                  <a:srgbClr val="002060"/>
                </a:solidFill>
                <a:latin typeface="Century Gothic" panose="020B0502020202020204" pitchFamily="34" charset="0"/>
                <a:ea typeface="Calibri" panose="020F0502020204030204" pitchFamily="34" charset="0"/>
              </a:rPr>
              <a:t>f</a:t>
            </a:r>
            <a:r>
              <a:rPr lang="en-GB" sz="2800" b="1" dirty="0">
                <a:solidFill>
                  <a:srgbClr val="DAA520"/>
                </a:solidFill>
                <a:latin typeface="Century Gothic" panose="020B0502020202020204" pitchFamily="34" charset="0"/>
                <a:ea typeface="Calibri" panose="020F0502020204030204" pitchFamily="34" charset="0"/>
              </a:rPr>
              <a:t>t</a:t>
            </a:r>
          </a:p>
        </p:txBody>
      </p:sp>
      <p:sp>
        <p:nvSpPr>
          <p:cNvPr id="25" name="Rectangle 24">
            <a:extLst>
              <a:ext uri="{FF2B5EF4-FFF2-40B4-BE49-F238E27FC236}">
                <a16:creationId xmlns:a16="http://schemas.microsoft.com/office/drawing/2014/main" id="{0E9E4D50-BB71-42CA-B076-7CA33B77B549}"/>
              </a:ext>
            </a:extLst>
          </p:cNvPr>
          <p:cNvSpPr/>
          <p:nvPr/>
        </p:nvSpPr>
        <p:spPr>
          <a:xfrm>
            <a:off x="5264717" y="4019351"/>
            <a:ext cx="4657321" cy="652486"/>
          </a:xfrm>
          <a:prstGeom prst="rect">
            <a:avLst/>
          </a:prstGeom>
        </p:spPr>
        <p:txBody>
          <a:bodyPr wrap="square">
            <a:spAutoFit/>
          </a:bodyPr>
          <a:lstStyle/>
          <a:p>
            <a:pPr lvl="0">
              <a:lnSpc>
                <a:spcPct val="130000"/>
              </a:lnSpc>
            </a:pPr>
            <a:r>
              <a:rPr lang="en-GB" sz="2800" kern="0">
                <a:solidFill>
                  <a:srgbClr val="002060"/>
                </a:solidFill>
                <a:latin typeface="Century Gothic" panose="020B0502020202020204" pitchFamily="34" charset="0"/>
                <a:cs typeface="Arial"/>
                <a:sym typeface="Wingdings" panose="05000000000000000000" pitchFamily="2" charset="2"/>
              </a:rPr>
              <a:t>you sleep</a:t>
            </a:r>
            <a:r>
              <a:rPr lang="en-GB" sz="2800">
                <a:solidFill>
                  <a:srgbClr val="4472C4">
                    <a:lumMod val="50000"/>
                  </a:srgbClr>
                </a:solidFill>
                <a:latin typeface="Century Gothic" panose="020B0502020202020204" pitchFamily="34" charset="0"/>
              </a:rPr>
              <a:t>/are </a:t>
            </a:r>
            <a:r>
              <a:rPr lang="en-GB" sz="2800" dirty="0">
                <a:solidFill>
                  <a:srgbClr val="4472C4">
                    <a:lumMod val="50000"/>
                  </a:srgbClr>
                </a:solidFill>
                <a:latin typeface="Century Gothic" panose="020B0502020202020204" pitchFamily="34" charset="0"/>
              </a:rPr>
              <a:t>sleeping  </a:t>
            </a:r>
          </a:p>
        </p:txBody>
      </p:sp>
    </p:spTree>
    <p:extLst>
      <p:ext uri="{BB962C8B-B14F-4D97-AF65-F5344CB8AC3E}">
        <p14:creationId xmlns:p14="http://schemas.microsoft.com/office/powerpoint/2010/main" val="262859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3" grpId="0"/>
      <p:bldP spid="14" grpId="0"/>
      <p:bldP spid="22" grpId="0"/>
      <p:bldP spid="23"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4041"/>
            <a:ext cx="8124825" cy="869950"/>
          </a:xfrm>
          <a:prstGeom prst="rect">
            <a:avLst/>
          </a:prstGeom>
        </p:spPr>
      </p:pic>
      <p:sp>
        <p:nvSpPr>
          <p:cNvPr id="4" name="Title 3"/>
          <p:cNvSpPr>
            <a:spLocks noGrp="1"/>
          </p:cNvSpPr>
          <p:nvPr>
            <p:ph type="title"/>
          </p:nvPr>
        </p:nvSpPr>
        <p:spPr>
          <a:xfrm>
            <a:off x="-1" y="294041"/>
            <a:ext cx="7248294" cy="707849"/>
          </a:xfrm>
        </p:spPr>
        <p:txBody>
          <a:bodyPr>
            <a:normAutofit/>
          </a:bodyPr>
          <a:lstStyle/>
          <a:p>
            <a:r>
              <a:rPr lang="de-DE" sz="2800" b="1" dirty="0">
                <a:solidFill>
                  <a:schemeClr val="bg1"/>
                </a:solidFill>
                <a:latin typeface="Century Gothic" panose="020B0502020202020204" pitchFamily="34" charset="0"/>
              </a:rPr>
              <a:t>eine Musiktournee</a:t>
            </a:r>
            <a:endParaRPr lang="en-GB" sz="2600" b="1" dirty="0">
              <a:solidFill>
                <a:schemeClr val="bg1"/>
              </a:solidFill>
              <a:latin typeface="Century Gothic" panose="020B0502020202020204" pitchFamily="34" charset="0"/>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58375" y="247046"/>
            <a:ext cx="209895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prstClr val="white"/>
                </a:solidFill>
                <a:latin typeface="Century Gothic" panose="020B0502020202020204" pitchFamily="34" charset="0"/>
              </a:rPr>
              <a:t>hören und lesen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A8A2DF58-2B12-45FE-9ED5-BC787C264072}"/>
              </a:ext>
            </a:extLst>
          </p:cNvPr>
          <p:cNvSpPr txBox="1"/>
          <p:nvPr/>
        </p:nvSpPr>
        <p:spPr>
          <a:xfrm>
            <a:off x="219957" y="1815920"/>
            <a:ext cx="11830081" cy="4401205"/>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Wolfgang und Mia </a:t>
            </a:r>
            <a:r>
              <a:rPr lang="de-DE" sz="2000" dirty="0">
                <a:solidFill>
                  <a:srgbClr val="115076"/>
                </a:solidFill>
                <a:latin typeface="Century Gothic" panose="020B0502020202020204" pitchFamily="34" charset="0"/>
              </a:rPr>
              <a:t>haben fast zwei Wochen frei und machen zusammen eine Musiktournee. Wolfgang fährt mit Freunden. Er hat kein Geld. </a:t>
            </a:r>
            <a:r>
              <a:rPr lang="en-US" sz="2000" dirty="0">
                <a:solidFill>
                  <a:srgbClr val="115076"/>
                </a:solidFill>
                <a:latin typeface="Century Gothic" panose="020B0502020202020204" pitchFamily="34" charset="0"/>
              </a:rPr>
              <a:t>Mia </a:t>
            </a:r>
            <a:r>
              <a:rPr lang="en-US" sz="2000" dirty="0" err="1">
                <a:solidFill>
                  <a:srgbClr val="115076"/>
                </a:solidFill>
                <a:latin typeface="Century Gothic" panose="020B0502020202020204" pitchFamily="34" charset="0"/>
              </a:rPr>
              <a:t>nimmt</a:t>
            </a:r>
            <a:r>
              <a:rPr lang="en-US" sz="2000" dirty="0">
                <a:solidFill>
                  <a:srgbClr val="115076"/>
                </a:solidFill>
                <a:latin typeface="Century Gothic" panose="020B0502020202020204" pitchFamily="34" charset="0"/>
              </a:rPr>
              <a:t> </a:t>
            </a:r>
            <a:r>
              <a:rPr lang="en-US" sz="2000" dirty="0" err="1">
                <a:solidFill>
                  <a:srgbClr val="115076"/>
                </a:solidFill>
                <a:latin typeface="Century Gothic" panose="020B0502020202020204" pitchFamily="34" charset="0"/>
              </a:rPr>
              <a:t>allein</a:t>
            </a:r>
            <a:r>
              <a:rPr lang="en-US" sz="2000" dirty="0">
                <a:solidFill>
                  <a:srgbClr val="115076"/>
                </a:solidFill>
                <a:latin typeface="Century Gothic" panose="020B0502020202020204" pitchFamily="34" charset="0"/>
              </a:rPr>
              <a:t> den Bus </a:t>
            </a:r>
            <a:r>
              <a:rPr lang="en-GB" sz="2000" dirty="0">
                <a:solidFill>
                  <a:srgbClr val="115076"/>
                </a:solidFill>
                <a:latin typeface="Century Gothic" panose="020B0502020202020204" pitchFamily="34" charset="0"/>
              </a:rPr>
              <a:t>und </a:t>
            </a:r>
            <a:r>
              <a:rPr lang="en-GB" sz="2000" dirty="0" err="1">
                <a:solidFill>
                  <a:srgbClr val="115076"/>
                </a:solidFill>
                <a:latin typeface="Century Gothic" panose="020B0502020202020204" pitchFamily="34" charset="0"/>
              </a:rPr>
              <a:t>liest</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Zeitung</a:t>
            </a:r>
            <a:r>
              <a:rPr lang="en-GB" sz="2000" dirty="0">
                <a:solidFill>
                  <a:srgbClr val="115076"/>
                </a:solidFill>
                <a:latin typeface="Century Gothic" panose="020B0502020202020204" pitchFamily="34" charset="0"/>
              </a:rPr>
              <a:t>.</a:t>
            </a:r>
          </a:p>
          <a:p>
            <a:endParaRPr lang="en-GB" sz="2000" i="1" dirty="0">
              <a:solidFill>
                <a:srgbClr val="115076"/>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Wolfgang und Mia</a:t>
            </a:r>
            <a:r>
              <a:rPr lang="de-DE" sz="2000" dirty="0">
                <a:solidFill>
                  <a:srgbClr val="115076"/>
                </a:solidFill>
                <a:latin typeface="Century Gothic" panose="020B0502020202020204" pitchFamily="34" charset="0"/>
              </a:rPr>
              <a:t> spielen beide in einer Band. Wolfgang spielt Gitarre, aber es gibt ein Problem! Wolfgang lässt die Gitarre leider zu Hause. Deshalb kann er nicht im Konzert spielen! Mia findet das schlecht! Sie hat Angst! Was können sie jetzt machen</a:t>
            </a:r>
            <a:r>
              <a:rPr lang="en-GB" sz="2000" dirty="0">
                <a:solidFill>
                  <a:srgbClr val="115076"/>
                </a:solidFill>
                <a:latin typeface="Century Gothic" panose="020B0502020202020204" pitchFamily="34" charset="0"/>
              </a:rPr>
              <a:t>? Sie m</a:t>
            </a:r>
            <a:r>
              <a:rPr lang="de-DE" sz="2000" dirty="0" err="1">
                <a:solidFill>
                  <a:srgbClr val="115076"/>
                </a:solidFill>
                <a:latin typeface="Century Gothic" panose="020B0502020202020204" pitchFamily="34" charset="0"/>
              </a:rPr>
              <a:t>üssen</a:t>
            </a:r>
            <a:r>
              <a:rPr lang="de-DE" sz="2000" dirty="0">
                <a:solidFill>
                  <a:srgbClr val="115076"/>
                </a:solidFill>
                <a:latin typeface="Century Gothic" panose="020B0502020202020204" pitchFamily="34" charset="0"/>
              </a:rPr>
              <a:t> das Konzert geben. Ohne Gitarre! </a:t>
            </a:r>
            <a:r>
              <a:rPr lang="de-DE" sz="2000" i="1" dirty="0">
                <a:solidFill>
                  <a:srgbClr val="115076"/>
                </a:solidFill>
                <a:latin typeface="Century Gothic" panose="020B0502020202020204" pitchFamily="34" charset="0"/>
              </a:rPr>
              <a:t>Eins, zwei, drei, vier...! </a:t>
            </a:r>
            <a:r>
              <a:rPr lang="de-DE" sz="2000" dirty="0">
                <a:solidFill>
                  <a:srgbClr val="115076"/>
                </a:solidFill>
                <a:latin typeface="Century Gothic" panose="020B0502020202020204" pitchFamily="34" charset="0"/>
              </a:rPr>
              <a:t>Es sind viele Leute dort aber sie finden das Konzert nicht gut! </a:t>
            </a:r>
            <a:br>
              <a:rPr lang="de-DE" sz="2000" dirty="0">
                <a:solidFill>
                  <a:srgbClr val="115076"/>
                </a:solidFill>
                <a:latin typeface="Century Gothic" panose="020B0502020202020204" pitchFamily="34" charset="0"/>
              </a:rPr>
            </a:br>
            <a:br>
              <a:rPr lang="de-DE" sz="2000" dirty="0">
                <a:solidFill>
                  <a:srgbClr val="115076"/>
                </a:solidFill>
                <a:latin typeface="Century Gothic" panose="020B0502020202020204" pitchFamily="34" charset="0"/>
              </a:rPr>
            </a:br>
            <a:r>
              <a:rPr lang="de-DE" sz="2000" dirty="0">
                <a:solidFill>
                  <a:srgbClr val="115076"/>
                </a:solidFill>
                <a:latin typeface="Century Gothic" panose="020B0502020202020204" pitchFamily="34" charset="0"/>
              </a:rPr>
              <a:t>Mia und Wolfgang laufen danach zum Hotel. Mia ist sehr müde und hat dann Kopfschmerzen. Sie schläft.</a:t>
            </a:r>
          </a:p>
          <a:p>
            <a:r>
              <a:rPr lang="de-DE" sz="2000" dirty="0">
                <a:solidFill>
                  <a:srgbClr val="115076"/>
                </a:solidFill>
                <a:latin typeface="Century Gothic" panose="020B0502020202020204" pitchFamily="34" charset="0"/>
              </a:rPr>
              <a:t>Sie fahren </a:t>
            </a:r>
            <a:r>
              <a:rPr lang="de-DE" sz="2000" dirty="0">
                <a:solidFill>
                  <a:schemeClr val="accent5">
                    <a:lumMod val="50000"/>
                  </a:schemeClr>
                </a:solidFill>
                <a:latin typeface="Century Gothic" panose="020B0502020202020204" pitchFamily="34" charset="0"/>
              </a:rPr>
              <a:t>schließlich </a:t>
            </a:r>
            <a:r>
              <a:rPr lang="de-DE" sz="2000" dirty="0">
                <a:solidFill>
                  <a:srgbClr val="115076"/>
                </a:solidFill>
                <a:latin typeface="Century Gothic" panose="020B0502020202020204" pitchFamily="34" charset="0"/>
              </a:rPr>
              <a:t>beide nach Hause. Der Bus hält </a:t>
            </a:r>
            <a:r>
              <a:rPr lang="de-DE" sz="2000" dirty="0">
                <a:solidFill>
                  <a:schemeClr val="accent5">
                    <a:lumMod val="50000"/>
                  </a:schemeClr>
                </a:solidFill>
                <a:latin typeface="Century Gothic" panose="020B0502020202020204" pitchFamily="34" charset="0"/>
              </a:rPr>
              <a:t>plötzlich und was sehen sie da?</a:t>
            </a:r>
            <a:r>
              <a:rPr lang="de-DE" sz="2000" dirty="0">
                <a:solidFill>
                  <a:srgbClr val="115076"/>
                </a:solidFill>
                <a:latin typeface="Century Gothic" panose="020B0502020202020204" pitchFamily="34" charset="0"/>
              </a:rPr>
              <a:t> Ach, die Gitarre!</a:t>
            </a:r>
            <a:endParaRPr lang="en-US" sz="2000" dirty="0">
              <a:solidFill>
                <a:srgbClr val="115076"/>
              </a:solidFill>
              <a:latin typeface="Century Gothic" panose="020B0502020202020204" pitchFamily="34" charset="0"/>
            </a:endParaRPr>
          </a:p>
          <a:p>
            <a:r>
              <a:rPr lang="de-DE" sz="2000" i="1" dirty="0">
                <a:solidFill>
                  <a:srgbClr val="115076"/>
                </a:solidFill>
                <a:latin typeface="Century Gothic" panose="020B0502020202020204" pitchFamily="34" charset="0"/>
              </a:rPr>
              <a:t>(eine Musiktournee = a concert tour)					</a:t>
            </a:r>
            <a:r>
              <a:rPr lang="en-GB" sz="2000" i="1" dirty="0">
                <a:solidFill>
                  <a:schemeClr val="accent1">
                    <a:lumMod val="50000"/>
                  </a:schemeClr>
                </a:solidFill>
                <a:latin typeface="Century Gothic" panose="020B0502020202020204" pitchFamily="34" charset="0"/>
              </a:rPr>
              <a:t>(</a:t>
            </a:r>
            <a:r>
              <a:rPr lang="en-GB" sz="2000" i="1" dirty="0" err="1">
                <a:solidFill>
                  <a:schemeClr val="accent1">
                    <a:lumMod val="50000"/>
                  </a:schemeClr>
                </a:solidFill>
                <a:latin typeface="Century Gothic" panose="020B0502020202020204" pitchFamily="34" charset="0"/>
              </a:rPr>
              <a:t>zum</a:t>
            </a:r>
            <a:r>
              <a:rPr lang="en-GB" sz="2000" i="1" dirty="0">
                <a:solidFill>
                  <a:schemeClr val="accent1">
                    <a:lumMod val="50000"/>
                  </a:schemeClr>
                </a:solidFill>
                <a:latin typeface="Century Gothic" panose="020B0502020202020204" pitchFamily="34" charset="0"/>
              </a:rPr>
              <a:t> Hotel = to the hotel)</a:t>
            </a:r>
          </a:p>
        </p:txBody>
      </p:sp>
      <p:sp>
        <p:nvSpPr>
          <p:cNvPr id="6" name="TextBox 5"/>
          <p:cNvSpPr txBox="1"/>
          <p:nvPr/>
        </p:nvSpPr>
        <p:spPr>
          <a:xfrm>
            <a:off x="219957" y="1299894"/>
            <a:ext cx="11737370"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Listen to the text and make notes in German. Then try to write what you heard in sentences.</a:t>
            </a:r>
          </a:p>
        </p:txBody>
      </p:sp>
      <p:pic>
        <p:nvPicPr>
          <p:cNvPr id="7" name="Slide 33 slower ne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24146" y="317543"/>
            <a:ext cx="609600" cy="609600"/>
          </a:xfrm>
          <a:prstGeom prst="rect">
            <a:avLst/>
          </a:prstGeom>
        </p:spPr>
      </p:pic>
    </p:spTree>
    <p:extLst>
      <p:ext uri="{BB962C8B-B14F-4D97-AF65-F5344CB8AC3E}">
        <p14:creationId xmlns:p14="http://schemas.microsoft.com/office/powerpoint/2010/main" val="397730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6216" fill="hold"/>
                                        <p:tgtEl>
                                          <p:spTgt spid="7"/>
                                        </p:tgtEl>
                                      </p:cBhvr>
                                    </p:cmd>
                                  </p:childTnLst>
                                </p:cTn>
                              </p:par>
                            </p:childTnLst>
                          </p:cTn>
                        </p:par>
                      </p:childTnLst>
                    </p:cTn>
                  </p:par>
                </p:childTnLst>
              </p:cTn>
              <p:nextCondLst>
                <p:cond evt="onClick" delay="0">
                  <p:tgtEl>
                    <p:spTgt spid="7"/>
                  </p:tgtEl>
                </p:cond>
              </p:nextCondLst>
            </p:seq>
            <p:audio>
              <p:cMediaNode vol="80000">
                <p:cTn id="22"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051439"/>
            <a:ext cx="10515600" cy="1325563"/>
          </a:xfrm>
        </p:spPr>
        <p:txBody>
          <a:bodyPr>
            <a:noAutofit/>
          </a:bodyPr>
          <a:lstStyle/>
          <a:p>
            <a:pPr lvl="0" algn="ctr">
              <a:lnSpc>
                <a:spcPct val="100000"/>
              </a:lnSpc>
              <a:spcBef>
                <a:spcPts val="0"/>
              </a:spcBef>
              <a:defRPr/>
            </a:pPr>
            <a:r>
              <a:rPr lang="en-GB" sz="9600" b="1" dirty="0" err="1">
                <a:solidFill>
                  <a:srgbClr val="5B9BD5">
                    <a:lumMod val="50000"/>
                  </a:srgbClr>
                </a:solidFill>
                <a:latin typeface="Century Gothic" panose="020B0502020202020204" pitchFamily="34" charset="0"/>
                <a:ea typeface="+mn-ea"/>
                <a:cs typeface="+mn-cs"/>
              </a:rPr>
              <a:t>nehmen</a:t>
            </a:r>
            <a:endParaRPr lang="en-GB" sz="9600" dirty="0">
              <a:latin typeface="Century Gothic" panose="020B0502020202020204" pitchFamily="34" charset="0"/>
            </a:endParaRPr>
          </a:p>
        </p:txBody>
      </p:sp>
      <p:sp>
        <p:nvSpPr>
          <p:cNvPr id="7" name="TextBox 6"/>
          <p:cNvSpPr txBox="1"/>
          <p:nvPr/>
        </p:nvSpPr>
        <p:spPr>
          <a:xfrm>
            <a:off x="0" y="2189979"/>
            <a:ext cx="1219199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a:t>
            </a:r>
            <a:r>
              <a:rPr lang="en-GB" sz="3200" dirty="0">
                <a:solidFill>
                  <a:srgbClr val="5B9BD5">
                    <a:lumMod val="50000"/>
                  </a:srgbClr>
                </a:solidFill>
                <a:latin typeface="Century Gothic" panose="020B0502020202020204" pitchFamily="34" charset="0"/>
              </a:rPr>
              <a:t>take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 </a:t>
            </a:r>
            <a:r>
              <a:rPr lang="en-GB" sz="3200" noProof="0" dirty="0">
                <a:solidFill>
                  <a:srgbClr val="5B9BD5">
                    <a:lumMod val="50000"/>
                  </a:srgbClr>
                </a:solidFill>
                <a:latin typeface="Century Gothic" panose="020B0502020202020204" pitchFamily="34" charset="0"/>
              </a:rPr>
              <a:t>taking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8" name="TextBox 7"/>
          <p:cNvSpPr txBox="1"/>
          <p:nvPr/>
        </p:nvSpPr>
        <p:spPr>
          <a:xfrm>
            <a:off x="0" y="3677485"/>
            <a:ext cx="12192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600" b="1" dirty="0">
                <a:solidFill>
                  <a:srgbClr val="5B9BD5">
                    <a:lumMod val="50000"/>
                  </a:srgbClr>
                </a:solidFill>
                <a:latin typeface="Century Gothic" panose="020B0502020202020204" pitchFamily="34" charset="0"/>
              </a:rPr>
              <a:t>n</a:t>
            </a:r>
            <a:r>
              <a:rPr kumimoji="0" lang="en-GB" sz="9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immt</a:t>
            </a:r>
            <a:endParaRPr kumimoji="0" lang="en-GB" sz="9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385233" y="5034090"/>
            <a:ext cx="1142153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lang="en-GB" sz="3200" dirty="0">
                <a:solidFill>
                  <a:srgbClr val="5B9BD5">
                    <a:lumMod val="50000"/>
                  </a:srgbClr>
                </a:solidFill>
                <a:latin typeface="Century Gothic" panose="020B0502020202020204" pitchFamily="34" charset="0"/>
              </a:rPr>
              <a:t>takes</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 is </a:t>
            </a:r>
            <a:r>
              <a:rPr lang="en-GB" sz="3200" noProof="0" dirty="0">
                <a:solidFill>
                  <a:srgbClr val="5B9BD5">
                    <a:lumMod val="50000"/>
                  </a:srgbClr>
                </a:solidFill>
                <a:latin typeface="Century Gothic" panose="020B0502020202020204" pitchFamily="34" charset="0"/>
              </a:rPr>
              <a:t>taking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33718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ehmen.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4" name="nimmt.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838200" y="1104137"/>
            <a:ext cx="10515600" cy="1325563"/>
          </a:xfrm>
        </p:spPr>
        <p:txBody>
          <a:bodyPr>
            <a:normAutofit fontScale="90000"/>
          </a:bodyPr>
          <a:lstStyle/>
          <a:p>
            <a:pPr algn="ctr"/>
            <a:r>
              <a:rPr lang="en-GB" sz="12800" b="1" dirty="0" err="1">
                <a:solidFill>
                  <a:srgbClr val="5B9BD5">
                    <a:lumMod val="50000"/>
                  </a:srgbClr>
                </a:solidFill>
                <a:latin typeface="Century Gothic" panose="020B0502020202020204" pitchFamily="34" charset="0"/>
              </a:rPr>
              <a:t>nehmen</a:t>
            </a:r>
            <a:br>
              <a:rPr lang="en-GB" sz="9600" b="1" dirty="0">
                <a:solidFill>
                  <a:srgbClr val="5B9BD5">
                    <a:lumMod val="50000"/>
                  </a:srgbClr>
                </a:solidFill>
              </a:rPr>
            </a:br>
            <a:endParaRPr lang="en-GB" dirty="0"/>
          </a:p>
        </p:txBody>
      </p:sp>
      <p:sp>
        <p:nvSpPr>
          <p:cNvPr id="11" name="TextBox 10"/>
          <p:cNvSpPr txBox="1"/>
          <p:nvPr/>
        </p:nvSpPr>
        <p:spPr>
          <a:xfrm>
            <a:off x="3202742" y="2168684"/>
            <a:ext cx="578651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a:t>
            </a:r>
            <a:r>
              <a:rPr lang="en-GB" sz="3200" dirty="0">
                <a:solidFill>
                  <a:srgbClr val="5B9BD5">
                    <a:lumMod val="50000"/>
                  </a:srgbClr>
                </a:solidFill>
                <a:latin typeface="Century Gothic" panose="020B0502020202020204" pitchFamily="34" charset="0"/>
              </a:rPr>
              <a:t>take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 </a:t>
            </a:r>
            <a:r>
              <a:rPr lang="en-GB" sz="3200" dirty="0">
                <a:solidFill>
                  <a:srgbClr val="5B9BD5">
                    <a:lumMod val="50000"/>
                  </a:srgbClr>
                </a:solidFill>
                <a:latin typeface="Century Gothic" panose="020B0502020202020204" pitchFamily="34" charset="0"/>
              </a:rPr>
              <a:t>taking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5" name="Action Button: Help 14" descr="question mark action button">
            <a:hlinkClick r:id="" action="ppaction://noaction" highlightClick="1"/>
          </p:cNvPr>
          <p:cNvSpPr/>
          <p:nvPr/>
        </p:nvSpPr>
        <p:spPr>
          <a:xfrm>
            <a:off x="2495652" y="508644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12" name="TextBox 11"/>
          <p:cNvSpPr txBox="1"/>
          <p:nvPr/>
        </p:nvSpPr>
        <p:spPr>
          <a:xfrm>
            <a:off x="0" y="3429000"/>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b="1" dirty="0" err="1">
                <a:solidFill>
                  <a:srgbClr val="5B9BD5">
                    <a:lumMod val="50000"/>
                  </a:srgbClr>
                </a:solidFill>
                <a:latin typeface="Century Gothic" panose="020B0502020202020204" pitchFamily="34" charset="0"/>
              </a:rPr>
              <a:t>nimmt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3120456" y="5044186"/>
            <a:ext cx="5951088"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lang="en-GB" sz="3200" dirty="0">
                <a:solidFill>
                  <a:srgbClr val="5B9BD5">
                    <a:lumMod val="50000"/>
                  </a:srgbClr>
                </a:solidFill>
                <a:latin typeface="Century Gothic" panose="020B0502020202020204" pitchFamily="34" charset="0"/>
              </a:rPr>
              <a:t>take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 | is</a:t>
            </a:r>
            <a:r>
              <a:rPr kumimoji="0" lang="en-GB" sz="3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taking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68974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ehm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4" name="nimm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animBg="1"/>
      <p:bldP spid="15" grpId="0" animBg="1"/>
      <p:bldP spid="12" grpId="0"/>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1821"/>
            <a:ext cx="10515600" cy="1325563"/>
          </a:xfrm>
        </p:spPr>
        <p:txBody>
          <a:bodyPr>
            <a:noAutofit/>
          </a:bodyPr>
          <a:lstStyle/>
          <a:p>
            <a:pPr algn="ctr"/>
            <a:r>
              <a:rPr lang="en-GB" sz="11500" b="1" dirty="0" err="1">
                <a:solidFill>
                  <a:srgbClr val="5B9BD5">
                    <a:lumMod val="50000"/>
                  </a:srgbClr>
                </a:solidFill>
                <a:latin typeface="Century Gothic" panose="020B0502020202020204" pitchFamily="34" charset="0"/>
              </a:rPr>
              <a:t>nimmt</a:t>
            </a:r>
            <a:endParaRPr lang="en-GB" sz="11500" dirty="0">
              <a:latin typeface="Century Gothic" panose="020B0502020202020204" pitchFamily="34" charset="0"/>
            </a:endParaRPr>
          </a:p>
        </p:txBody>
      </p:sp>
      <p:sp>
        <p:nvSpPr>
          <p:cNvPr id="4" name="TextBox 3"/>
          <p:cNvSpPr txBox="1"/>
          <p:nvPr/>
        </p:nvSpPr>
        <p:spPr>
          <a:xfrm>
            <a:off x="0" y="2177384"/>
            <a:ext cx="1205564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[takes | is taking]</a:t>
            </a:r>
          </a:p>
        </p:txBody>
      </p:sp>
      <p:sp>
        <p:nvSpPr>
          <p:cNvPr id="5" name="TextBox 4"/>
          <p:cNvSpPr txBox="1"/>
          <p:nvPr/>
        </p:nvSpPr>
        <p:spPr>
          <a:xfrm>
            <a:off x="1090246" y="4039432"/>
            <a:ext cx="10263554"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Sie </a:t>
            </a:r>
            <a:r>
              <a:rPr lang="en-GB" sz="6000" b="1" dirty="0" err="1">
                <a:solidFill>
                  <a:srgbClr val="DAA521"/>
                </a:solidFill>
                <a:latin typeface="Century Gothic" panose="020B0502020202020204" pitchFamily="34" charset="0"/>
                <a:cs typeface="Calibri" panose="020F0502020204030204" pitchFamily="34" charset="0"/>
              </a:rPr>
              <a:t>nimmt</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den</a:t>
            </a:r>
            <a:r>
              <a:rPr kumimoji="0" lang="en-GB" sz="60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Bus</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1521069" y="5055095"/>
            <a:ext cx="9401908"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a:t>
            </a:r>
            <a:r>
              <a:rPr lang="en-GB" sz="3200" b="1" dirty="0">
                <a:solidFill>
                  <a:srgbClr val="DAA521"/>
                </a:solidFill>
                <a:latin typeface="Century Gothic" panose="020B0502020202020204" pitchFamily="34" charset="0"/>
                <a:cs typeface="Calibri" panose="020F0502020204030204" pitchFamily="34" charset="0"/>
              </a:rPr>
              <a:t>takes</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a:t>
            </a:r>
            <a:r>
              <a:rPr kumimoji="0" lang="en-GB" sz="3200" b="1" i="0" u="none" strike="noStrike" kern="1200" cap="none" spc="0" normalizeH="0" baseline="0" noProof="0" dirty="0">
                <a:ln>
                  <a:noFill/>
                </a:ln>
                <a:solidFill>
                  <a:srgbClr val="DAA521"/>
                </a:solidFill>
                <a:effectLst/>
                <a:uLnTx/>
                <a:uFillTx/>
                <a:latin typeface="Century Gothic" panose="020B0502020202020204" pitchFamily="34" charset="0"/>
                <a:ea typeface="+mn-ea"/>
                <a:cs typeface="Calibri" panose="020F0502020204030204" pitchFamily="34" charset="0"/>
              </a:rPr>
              <a:t>is </a:t>
            </a:r>
            <a:r>
              <a:rPr lang="en-GB" sz="3200" b="1" dirty="0">
                <a:solidFill>
                  <a:srgbClr val="DAA521"/>
                </a:solidFill>
                <a:latin typeface="Century Gothic" panose="020B0502020202020204" pitchFamily="34" charset="0"/>
                <a:cs typeface="Calibri" panose="020F0502020204030204" pitchFamily="34" charset="0"/>
              </a:rPr>
              <a:t>taking</a:t>
            </a:r>
            <a:r>
              <a:rPr kumimoji="0" lang="en-GB" sz="3200" b="1" i="0" u="none" strike="noStrike" kern="1200" cap="none" spc="0" normalizeH="0" baseline="0" noProof="0" dirty="0">
                <a:ln>
                  <a:noFill/>
                </a:ln>
                <a:solidFill>
                  <a:srgbClr val="DAA521"/>
                </a:solidFill>
                <a:effectLst/>
                <a:uLnTx/>
                <a:uFillTx/>
                <a:latin typeface="Century Gothic" panose="020B0502020202020204" pitchFamily="34" charset="0"/>
                <a:ea typeface="+mn-ea"/>
                <a:cs typeface="Calibri" panose="020F0502020204030204" pitchFamily="34" charset="0"/>
              </a:rPr>
              <a:t> </a:t>
            </a:r>
            <a:r>
              <a:rPr lang="en-GB" sz="3200" dirty="0">
                <a:solidFill>
                  <a:srgbClr val="5B9BD5">
                    <a:lumMod val="50000"/>
                  </a:srgbClr>
                </a:solidFill>
                <a:latin typeface="Century Gothic" panose="020B0502020202020204" pitchFamily="34" charset="0"/>
              </a:rPr>
              <a:t>the bus</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14119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imm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Sie nimmt den Bu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1821"/>
            <a:ext cx="10515600" cy="1325563"/>
          </a:xfrm>
        </p:spPr>
        <p:txBody>
          <a:bodyPr>
            <a:noAutofit/>
          </a:bodyPr>
          <a:lstStyle/>
          <a:p>
            <a:pPr algn="ctr"/>
            <a:r>
              <a:rPr lang="en-GB" sz="11500" b="1" dirty="0" err="1">
                <a:solidFill>
                  <a:srgbClr val="5B9BD5">
                    <a:lumMod val="50000"/>
                  </a:srgbClr>
                </a:solidFill>
                <a:latin typeface="Century Gothic" panose="020B0502020202020204" pitchFamily="34" charset="0"/>
              </a:rPr>
              <a:t>nimmt</a:t>
            </a:r>
            <a:endParaRPr lang="en-GB" sz="11500" dirty="0">
              <a:latin typeface="Century Gothic" panose="020B0502020202020204" pitchFamily="34" charset="0"/>
            </a:endParaRPr>
          </a:p>
        </p:txBody>
      </p:sp>
      <p:sp>
        <p:nvSpPr>
          <p:cNvPr id="4" name="TextBox 3"/>
          <p:cNvSpPr txBox="1"/>
          <p:nvPr/>
        </p:nvSpPr>
        <p:spPr>
          <a:xfrm>
            <a:off x="0" y="2177384"/>
            <a:ext cx="1205564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lang="en-GB" sz="3200" dirty="0">
                <a:solidFill>
                  <a:srgbClr val="5B9BD5">
                    <a:lumMod val="50000"/>
                  </a:srgbClr>
                </a:solidFill>
                <a:latin typeface="Century Gothic" panose="020B0502020202020204" pitchFamily="34" charset="0"/>
              </a:rPr>
              <a:t>takes</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 is </a:t>
            </a:r>
            <a:r>
              <a:rPr lang="en-GB" sz="3200" dirty="0">
                <a:solidFill>
                  <a:srgbClr val="5B9BD5">
                    <a:lumMod val="50000"/>
                  </a:srgbClr>
                </a:solidFill>
                <a:latin typeface="Century Gothic" panose="020B0502020202020204" pitchFamily="34" charset="0"/>
              </a:rPr>
              <a:t>taking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 name="TextBox 4"/>
          <p:cNvSpPr txBox="1"/>
          <p:nvPr/>
        </p:nvSpPr>
        <p:spPr>
          <a:xfrm>
            <a:off x="1090246" y="4039432"/>
            <a:ext cx="10263554" cy="1015663"/>
          </a:xfrm>
          <a:prstGeom prst="rect">
            <a:avLst/>
          </a:prstGeom>
          <a:solidFill>
            <a:schemeClr val="bg1"/>
          </a:solidFill>
        </p:spPr>
        <p:txBody>
          <a:bodyPr wrap="square" rtlCol="0">
            <a:spAutoFit/>
          </a:bodyPr>
          <a:lstStyle/>
          <a:p>
            <a:pPr lvl="0" algn="ctr">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Sie</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de-DE" sz="6000" b="1" dirty="0">
                <a:solidFill>
                  <a:schemeClr val="accent1">
                    <a:lumMod val="50000"/>
                  </a:schemeClr>
                </a:solidFill>
                <a:latin typeface="Century Gothic" panose="020B0502020202020204" pitchFamily="34" charset="0"/>
              </a:rPr>
              <a:t>_________ </a:t>
            </a:r>
            <a:r>
              <a:rPr lang="en-GB" sz="6000" dirty="0">
                <a:solidFill>
                  <a:srgbClr val="5B9BD5">
                    <a:lumMod val="50000"/>
                  </a:srgbClr>
                </a:solidFill>
                <a:latin typeface="Century Gothic" panose="020B0502020202020204" pitchFamily="34" charset="0"/>
              </a:rPr>
              <a:t>den Bus</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1951892" y="5039817"/>
            <a:ext cx="9401908"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a:t>
            </a:r>
            <a:r>
              <a:rPr lang="en-GB" sz="3200" b="1" dirty="0">
                <a:solidFill>
                  <a:srgbClr val="DAA521"/>
                </a:solidFill>
                <a:latin typeface="Century Gothic" panose="020B0502020202020204" pitchFamily="34" charset="0"/>
                <a:cs typeface="Calibri" panose="020F0502020204030204" pitchFamily="34" charset="0"/>
              </a:rPr>
              <a:t>takes</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a:t>
            </a:r>
            <a:r>
              <a:rPr kumimoji="0" lang="en-GB" sz="3200" b="1" i="0" u="none" strike="noStrike" kern="1200" cap="none" spc="0" normalizeH="0" baseline="0" noProof="0" dirty="0">
                <a:ln>
                  <a:noFill/>
                </a:ln>
                <a:solidFill>
                  <a:srgbClr val="DAA521"/>
                </a:solidFill>
                <a:effectLst/>
                <a:uLnTx/>
                <a:uFillTx/>
                <a:latin typeface="Century Gothic" panose="020B0502020202020204" pitchFamily="34" charset="0"/>
                <a:ea typeface="+mn-ea"/>
                <a:cs typeface="Calibri" panose="020F0502020204030204" pitchFamily="34" charset="0"/>
              </a:rPr>
              <a:t>is </a:t>
            </a:r>
            <a:r>
              <a:rPr lang="en-GB" sz="3200" b="1" dirty="0">
                <a:solidFill>
                  <a:srgbClr val="DAA521"/>
                </a:solidFill>
                <a:latin typeface="Century Gothic" panose="020B0502020202020204" pitchFamily="34" charset="0"/>
                <a:cs typeface="Calibri" panose="020F0502020204030204" pitchFamily="34" charset="0"/>
              </a:rPr>
              <a:t>taking</a:t>
            </a:r>
            <a:r>
              <a:rPr kumimoji="0" lang="en-GB" sz="3200" b="1" i="0" u="none" strike="noStrike" kern="1200" cap="none" spc="0" normalizeH="0" baseline="0" noProof="0" dirty="0">
                <a:ln>
                  <a:noFill/>
                </a:ln>
                <a:solidFill>
                  <a:srgbClr val="DAA521"/>
                </a:solidFill>
                <a:effectLst/>
                <a:uLnTx/>
                <a:uFillTx/>
                <a:latin typeface="Century Gothic" panose="020B0502020202020204" pitchFamily="34" charset="0"/>
                <a:ea typeface="+mn-ea"/>
                <a:cs typeface="Calibri" panose="020F0502020204030204" pitchFamily="34" charset="0"/>
              </a:rPr>
              <a:t> </a:t>
            </a:r>
            <a:r>
              <a:rPr lang="en-GB" sz="3200" dirty="0">
                <a:solidFill>
                  <a:srgbClr val="5B9BD5">
                    <a:lumMod val="50000"/>
                  </a:srgbClr>
                </a:solidFill>
                <a:latin typeface="Century Gothic" panose="020B0502020202020204" pitchFamily="34" charset="0"/>
              </a:rPr>
              <a:t>the bus</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3" name="Rectangle 2"/>
          <p:cNvSpPr/>
          <p:nvPr/>
        </p:nvSpPr>
        <p:spPr>
          <a:xfrm>
            <a:off x="3977522" y="4039432"/>
            <a:ext cx="2507418" cy="1015663"/>
          </a:xfrm>
          <a:prstGeom prst="rect">
            <a:avLst/>
          </a:prstGeom>
        </p:spPr>
        <p:txBody>
          <a:bodyPr wrap="none">
            <a:spAutoFit/>
          </a:bodyPr>
          <a:lstStyle/>
          <a:p>
            <a:r>
              <a:rPr lang="en-GB" sz="6000" b="1" dirty="0" err="1">
                <a:solidFill>
                  <a:srgbClr val="DAA521"/>
                </a:solidFill>
                <a:latin typeface="Century Gothic" panose="020B0502020202020204" pitchFamily="34" charset="0"/>
                <a:cs typeface="Calibri" panose="020F0502020204030204" pitchFamily="34" charset="0"/>
              </a:rPr>
              <a:t>nimmt</a:t>
            </a:r>
            <a:endParaRPr lang="en-GB" sz="6000" dirty="0"/>
          </a:p>
        </p:txBody>
      </p:sp>
    </p:spTree>
    <p:extLst>
      <p:ext uri="{BB962C8B-B14F-4D97-AF65-F5344CB8AC3E}">
        <p14:creationId xmlns:p14="http://schemas.microsoft.com/office/powerpoint/2010/main" val="350766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imm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Sie nimmt den Bu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051439"/>
            <a:ext cx="10515600" cy="1325563"/>
          </a:xfrm>
        </p:spPr>
        <p:txBody>
          <a:bodyPr>
            <a:noAutofit/>
          </a:bodyPr>
          <a:lstStyle/>
          <a:p>
            <a:pPr lvl="0" algn="ctr">
              <a:lnSpc>
                <a:spcPct val="100000"/>
              </a:lnSpc>
              <a:spcBef>
                <a:spcPts val="0"/>
              </a:spcBef>
              <a:defRPr/>
            </a:pPr>
            <a:r>
              <a:rPr lang="en-GB" sz="9600" b="1" dirty="0" err="1">
                <a:solidFill>
                  <a:srgbClr val="5B9BD5">
                    <a:lumMod val="50000"/>
                  </a:srgbClr>
                </a:solidFill>
                <a:latin typeface="Century Gothic" panose="020B0502020202020204" pitchFamily="34" charset="0"/>
                <a:ea typeface="+mn-ea"/>
                <a:cs typeface="+mn-cs"/>
              </a:rPr>
              <a:t>lassen</a:t>
            </a:r>
            <a:endParaRPr lang="en-GB" sz="9600" dirty="0">
              <a:latin typeface="Century Gothic" panose="020B0502020202020204" pitchFamily="34" charset="0"/>
            </a:endParaRPr>
          </a:p>
        </p:txBody>
      </p:sp>
      <p:sp>
        <p:nvSpPr>
          <p:cNvPr id="7" name="TextBox 6"/>
          <p:cNvSpPr txBox="1"/>
          <p:nvPr/>
        </p:nvSpPr>
        <p:spPr>
          <a:xfrm>
            <a:off x="0" y="2189979"/>
            <a:ext cx="1219199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a:t>
            </a:r>
            <a:r>
              <a:rPr lang="en-GB" sz="3200" dirty="0">
                <a:solidFill>
                  <a:srgbClr val="5B9BD5">
                    <a:lumMod val="50000"/>
                  </a:srgbClr>
                </a:solidFill>
                <a:latin typeface="Century Gothic" panose="020B0502020202020204" pitchFamily="34" charset="0"/>
              </a:rPr>
              <a:t>leave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3200" dirty="0">
                <a:solidFill>
                  <a:srgbClr val="5B9BD5">
                    <a:lumMod val="50000"/>
                  </a:srgbClr>
                </a:solidFill>
                <a:latin typeface="Century Gothic" panose="020B0502020202020204" pitchFamily="34" charset="0"/>
              </a:rPr>
              <a:t>leaving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8" name="TextBox 7"/>
          <p:cNvSpPr txBox="1"/>
          <p:nvPr/>
        </p:nvSpPr>
        <p:spPr>
          <a:xfrm>
            <a:off x="0" y="3677485"/>
            <a:ext cx="12192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600" b="1" dirty="0" err="1">
                <a:solidFill>
                  <a:srgbClr val="5B9BD5">
                    <a:lumMod val="50000"/>
                  </a:srgbClr>
                </a:solidFill>
                <a:latin typeface="Century Gothic" panose="020B0502020202020204" pitchFamily="34" charset="0"/>
              </a:rPr>
              <a:t>lässt</a:t>
            </a:r>
            <a:endParaRPr kumimoji="0" lang="en-GB" sz="9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385233" y="5034090"/>
            <a:ext cx="1142153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lang="en-GB" sz="3200" dirty="0">
                <a:solidFill>
                  <a:srgbClr val="5B9BD5">
                    <a:lumMod val="50000"/>
                  </a:srgbClr>
                </a:solidFill>
                <a:latin typeface="Century Gothic" panose="020B0502020202020204" pitchFamily="34" charset="0"/>
              </a:rPr>
              <a:t>leaves</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 is </a:t>
            </a:r>
            <a:r>
              <a:rPr lang="en-GB" sz="3200" noProof="0" dirty="0">
                <a:solidFill>
                  <a:srgbClr val="5B9BD5">
                    <a:lumMod val="50000"/>
                  </a:srgbClr>
                </a:solidFill>
                <a:latin typeface="Century Gothic" panose="020B0502020202020204" pitchFamily="34" charset="0"/>
              </a:rPr>
              <a:t>leaving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34342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assen.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4" name="laesst.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838200" y="1104137"/>
            <a:ext cx="10515600" cy="1325563"/>
          </a:xfrm>
        </p:spPr>
        <p:txBody>
          <a:bodyPr>
            <a:normAutofit fontScale="90000"/>
          </a:bodyPr>
          <a:lstStyle/>
          <a:p>
            <a:pPr algn="ctr"/>
            <a:r>
              <a:rPr lang="en-GB" sz="12800" b="1" dirty="0" err="1">
                <a:solidFill>
                  <a:srgbClr val="5B9BD5">
                    <a:lumMod val="50000"/>
                  </a:srgbClr>
                </a:solidFill>
                <a:latin typeface="Century Gothic" panose="020B0502020202020204" pitchFamily="34" charset="0"/>
              </a:rPr>
              <a:t>lassen</a:t>
            </a:r>
            <a:br>
              <a:rPr lang="en-GB" sz="9600" b="1" dirty="0">
                <a:solidFill>
                  <a:srgbClr val="5B9BD5">
                    <a:lumMod val="50000"/>
                  </a:srgbClr>
                </a:solidFill>
              </a:rPr>
            </a:br>
            <a:endParaRPr lang="en-GB" dirty="0"/>
          </a:p>
        </p:txBody>
      </p:sp>
      <p:sp>
        <p:nvSpPr>
          <p:cNvPr id="11" name="TextBox 10"/>
          <p:cNvSpPr txBox="1"/>
          <p:nvPr/>
        </p:nvSpPr>
        <p:spPr>
          <a:xfrm>
            <a:off x="3202742" y="2168684"/>
            <a:ext cx="578651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a:t>
            </a:r>
            <a:r>
              <a:rPr lang="en-GB" sz="3200" dirty="0">
                <a:solidFill>
                  <a:srgbClr val="5B9BD5">
                    <a:lumMod val="50000"/>
                  </a:srgbClr>
                </a:solidFill>
                <a:latin typeface="Century Gothic" panose="020B0502020202020204" pitchFamily="34" charset="0"/>
              </a:rPr>
              <a:t>leave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 </a:t>
            </a:r>
            <a:r>
              <a:rPr lang="en-GB" sz="3200" dirty="0">
                <a:solidFill>
                  <a:srgbClr val="5B9BD5">
                    <a:lumMod val="50000"/>
                  </a:srgbClr>
                </a:solidFill>
                <a:latin typeface="Century Gothic" panose="020B0502020202020204" pitchFamily="34" charset="0"/>
              </a:rPr>
              <a:t>leaving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5" name="Action Button: Help 14" descr="question mark action button">
            <a:hlinkClick r:id="" action="ppaction://noaction" highlightClick="1"/>
          </p:cNvPr>
          <p:cNvSpPr/>
          <p:nvPr/>
        </p:nvSpPr>
        <p:spPr>
          <a:xfrm>
            <a:off x="2495652" y="508644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b="1" dirty="0">
                <a:solidFill>
                  <a:srgbClr val="5B9BD5">
                    <a:lumMod val="50000"/>
                  </a:srgbClr>
                </a:solidFill>
                <a:latin typeface="Century Gothic" panose="020B0502020202020204" pitchFamily="34" charset="0"/>
              </a:rPr>
              <a:t>l</a:t>
            </a:r>
            <a:r>
              <a:rPr lang="de-DE" sz="11500" b="1" dirty="0">
                <a:solidFill>
                  <a:srgbClr val="5B9BD5">
                    <a:lumMod val="50000"/>
                  </a:srgbClr>
                </a:solidFill>
                <a:latin typeface="Century Gothic" panose="020B0502020202020204" pitchFamily="34" charset="0"/>
              </a:rPr>
              <a:t>ässt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3120456" y="5044186"/>
            <a:ext cx="5951088"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lang="en-GB" sz="3200" dirty="0">
                <a:solidFill>
                  <a:srgbClr val="5B9BD5">
                    <a:lumMod val="50000"/>
                  </a:srgbClr>
                </a:solidFill>
                <a:latin typeface="Century Gothic" panose="020B0502020202020204" pitchFamily="34" charset="0"/>
              </a:rPr>
              <a:t>leaves</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 is </a:t>
            </a:r>
            <a:r>
              <a:rPr lang="en-GB" sz="3200" dirty="0">
                <a:solidFill>
                  <a:srgbClr val="5B9BD5">
                    <a:lumMod val="50000"/>
                  </a:srgbClr>
                </a:solidFill>
                <a:latin typeface="Century Gothic" panose="020B0502020202020204" pitchFamily="34" charset="0"/>
              </a:rPr>
              <a:t>leaving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379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ass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4" name="laess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animBg="1"/>
      <p:bldP spid="15" grpId="0" animBg="1"/>
      <p:bldP spid="12"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1821"/>
            <a:ext cx="10515600" cy="1325563"/>
          </a:xfrm>
        </p:spPr>
        <p:txBody>
          <a:bodyPr>
            <a:noAutofit/>
          </a:bodyPr>
          <a:lstStyle/>
          <a:p>
            <a:pPr algn="ctr"/>
            <a:r>
              <a:rPr lang="en-GB" sz="11500" b="1" dirty="0" err="1">
                <a:solidFill>
                  <a:srgbClr val="5B9BD5">
                    <a:lumMod val="50000"/>
                  </a:srgbClr>
                </a:solidFill>
                <a:latin typeface="Century Gothic" panose="020B0502020202020204" pitchFamily="34" charset="0"/>
              </a:rPr>
              <a:t>lässt</a:t>
            </a:r>
            <a:endParaRPr lang="en-GB" sz="11500" dirty="0">
              <a:latin typeface="Century Gothic" panose="020B0502020202020204" pitchFamily="34" charset="0"/>
            </a:endParaRPr>
          </a:p>
        </p:txBody>
      </p:sp>
      <p:sp>
        <p:nvSpPr>
          <p:cNvPr id="4" name="TextBox 3"/>
          <p:cNvSpPr txBox="1"/>
          <p:nvPr/>
        </p:nvSpPr>
        <p:spPr>
          <a:xfrm>
            <a:off x="0" y="2177384"/>
            <a:ext cx="1205564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lang="en-GB" sz="3200" dirty="0">
                <a:solidFill>
                  <a:srgbClr val="5B9BD5">
                    <a:lumMod val="50000"/>
                  </a:srgbClr>
                </a:solidFill>
                <a:latin typeface="Century Gothic" panose="020B0502020202020204" pitchFamily="34" charset="0"/>
              </a:rPr>
              <a:t>leaves</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 is </a:t>
            </a:r>
            <a:r>
              <a:rPr lang="en-GB" sz="3200" dirty="0">
                <a:solidFill>
                  <a:srgbClr val="5B9BD5">
                    <a:lumMod val="50000"/>
                  </a:srgbClr>
                </a:solidFill>
                <a:latin typeface="Century Gothic" panose="020B0502020202020204" pitchFamily="34" charset="0"/>
              </a:rPr>
              <a:t>leaving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 name="TextBox 4"/>
          <p:cNvSpPr txBox="1"/>
          <p:nvPr/>
        </p:nvSpPr>
        <p:spPr>
          <a:xfrm>
            <a:off x="1090246" y="4039432"/>
            <a:ext cx="10263554" cy="9233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Sie </a:t>
            </a:r>
            <a:r>
              <a:rPr lang="en-GB" sz="5400" b="1" dirty="0" err="1">
                <a:solidFill>
                  <a:srgbClr val="DAA521"/>
                </a:solidFill>
                <a:latin typeface="Century Gothic" panose="020B0502020202020204" pitchFamily="34" charset="0"/>
                <a:cs typeface="Calibri" panose="020F0502020204030204" pitchFamily="34" charset="0"/>
              </a:rPr>
              <a:t>lässt</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das</a:t>
            </a:r>
            <a:r>
              <a:rPr kumimoji="0" lang="en-GB" sz="5400" b="0" i="0" u="none" strike="noStrike" kern="1200" cap="none" spc="0" normalizeH="0" noProof="0" dirty="0">
                <a:ln>
                  <a:noFill/>
                </a:ln>
                <a:solidFill>
                  <a:srgbClr val="5B9BD5">
                    <a:lumMod val="50000"/>
                  </a:srgbClr>
                </a:solidFill>
                <a:effectLst/>
                <a:uLnTx/>
                <a:uFillTx/>
                <a:latin typeface="Century Gothic" panose="020B0502020202020204" pitchFamily="34" charset="0"/>
              </a:rPr>
              <a:t> Handy </a:t>
            </a:r>
            <a:r>
              <a:rPr kumimoji="0" lang="en-GB" sz="5400" b="0" i="0" u="none" strike="noStrike" kern="1200" cap="none" spc="0" normalizeH="0" noProof="0" dirty="0" err="1">
                <a:ln>
                  <a:noFill/>
                </a:ln>
                <a:solidFill>
                  <a:srgbClr val="5B9BD5">
                    <a:lumMod val="50000"/>
                  </a:srgbClr>
                </a:solidFill>
                <a:effectLst/>
                <a:uLnTx/>
                <a:uFillTx/>
                <a:latin typeface="Century Gothic" panose="020B0502020202020204" pitchFamily="34" charset="0"/>
              </a:rPr>
              <a:t>zu</a:t>
            </a:r>
            <a:r>
              <a:rPr kumimoji="0" lang="en-GB" sz="5400" b="0" i="0" u="none" strike="noStrike" kern="1200" cap="none" spc="0" normalizeH="0" noProof="0" dirty="0">
                <a:ln>
                  <a:noFill/>
                </a:ln>
                <a:solidFill>
                  <a:srgbClr val="5B9BD5">
                    <a:lumMod val="50000"/>
                  </a:srgbClr>
                </a:solidFill>
                <a:effectLst/>
                <a:uLnTx/>
                <a:uFillTx/>
                <a:latin typeface="Century Gothic" panose="020B0502020202020204" pitchFamily="34" charset="0"/>
              </a:rPr>
              <a:t> </a:t>
            </a:r>
            <a:r>
              <a:rPr kumimoji="0" lang="en-GB" sz="5400" b="0" i="0" u="none" strike="noStrike" kern="1200" cap="none" spc="0" normalizeH="0" noProof="0" dirty="0" err="1">
                <a:ln>
                  <a:noFill/>
                </a:ln>
                <a:solidFill>
                  <a:srgbClr val="5B9BD5">
                    <a:lumMod val="50000"/>
                  </a:srgbClr>
                </a:solidFill>
                <a:effectLst/>
                <a:uLnTx/>
                <a:uFillTx/>
                <a:latin typeface="Century Gothic" panose="020B0502020202020204" pitchFamily="34" charset="0"/>
              </a:rPr>
              <a:t>Hause</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a:t>
            </a:r>
            <a:endParaRPr kumimoji="0" lang="fr-FR" sz="5400" b="0" i="0" u="none" strike="noStrike" kern="120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endParaRPr>
          </a:p>
        </p:txBody>
      </p:sp>
      <p:sp>
        <p:nvSpPr>
          <p:cNvPr id="7" name="TextBox 6"/>
          <p:cNvSpPr txBox="1"/>
          <p:nvPr/>
        </p:nvSpPr>
        <p:spPr>
          <a:xfrm>
            <a:off x="1521069" y="5087943"/>
            <a:ext cx="9401908"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a:t>
            </a:r>
            <a:r>
              <a:rPr lang="en-GB" sz="3200" b="1" dirty="0">
                <a:solidFill>
                  <a:srgbClr val="DAA521"/>
                </a:solidFill>
                <a:latin typeface="Century Gothic" panose="020B0502020202020204" pitchFamily="34" charset="0"/>
                <a:cs typeface="Calibri" panose="020F0502020204030204" pitchFamily="34" charset="0"/>
              </a:rPr>
              <a:t>leaves</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a:t>
            </a:r>
            <a:r>
              <a:rPr kumimoji="0" lang="en-GB" sz="3200" b="1" i="0" u="none" strike="noStrike" kern="1200" cap="none" spc="0" normalizeH="0" baseline="0" noProof="0" dirty="0">
                <a:ln>
                  <a:noFill/>
                </a:ln>
                <a:solidFill>
                  <a:srgbClr val="DAA521"/>
                </a:solidFill>
                <a:effectLst/>
                <a:uLnTx/>
                <a:uFillTx/>
                <a:latin typeface="Century Gothic" panose="020B0502020202020204" pitchFamily="34" charset="0"/>
                <a:ea typeface="+mn-ea"/>
                <a:cs typeface="Calibri" panose="020F0502020204030204" pitchFamily="34" charset="0"/>
              </a:rPr>
              <a:t>is </a:t>
            </a:r>
            <a:r>
              <a:rPr lang="en-GB" sz="3200" b="1" dirty="0">
                <a:solidFill>
                  <a:srgbClr val="DAA521"/>
                </a:solidFill>
                <a:latin typeface="Century Gothic" panose="020B0502020202020204" pitchFamily="34" charset="0"/>
                <a:cs typeface="Calibri" panose="020F0502020204030204" pitchFamily="34" charset="0"/>
              </a:rPr>
              <a:t>leaving</a:t>
            </a:r>
            <a:r>
              <a:rPr kumimoji="0" lang="en-GB" sz="3200" b="1" i="0" u="none" strike="noStrike" kern="1200" cap="none" spc="0" normalizeH="0" baseline="0" noProof="0" dirty="0">
                <a:ln>
                  <a:noFill/>
                </a:ln>
                <a:solidFill>
                  <a:srgbClr val="DAA521"/>
                </a:solidFill>
                <a:effectLst/>
                <a:uLnTx/>
                <a:uFillTx/>
                <a:latin typeface="Century Gothic" panose="020B0502020202020204" pitchFamily="34" charset="0"/>
                <a:ea typeface="+mn-ea"/>
                <a:cs typeface="Calibri" panose="020F0502020204030204" pitchFamily="34" charset="0"/>
              </a:rPr>
              <a:t> </a:t>
            </a:r>
            <a:r>
              <a:rPr lang="en-GB" sz="3200" dirty="0">
                <a:solidFill>
                  <a:srgbClr val="5B9BD5">
                    <a:lumMod val="50000"/>
                  </a:srgbClr>
                </a:solidFill>
                <a:latin typeface="Century Gothic" panose="020B0502020202020204" pitchFamily="34" charset="0"/>
              </a:rPr>
              <a:t>her mobile at home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65332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aess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sie laesst das Handy zu Haus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3725901B-0E02-274F-9B7E-6D7C73D471C2}" vid="{82AF7C57-371A-AD42-9015-4400105BBD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1_Office Theme</Template>
  <TotalTime>13</TotalTime>
  <Words>1536</Words>
  <Application>Microsoft Macintosh PowerPoint</Application>
  <PresentationFormat>Widescreen</PresentationFormat>
  <Paragraphs>288</Paragraphs>
  <Slides>20</Slides>
  <Notes>20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vt:lpstr>
      <vt:lpstr>Calibri</vt:lpstr>
      <vt:lpstr>Calibri Light</vt:lpstr>
      <vt:lpstr>Century Gothic</vt:lpstr>
      <vt:lpstr>Wingdings</vt:lpstr>
      <vt:lpstr>Office Theme</vt:lpstr>
      <vt:lpstr>Grammar</vt:lpstr>
      <vt:lpstr>Reminder Strong verbs: I, you, he/she/it</vt:lpstr>
      <vt:lpstr>nehmen</vt:lpstr>
      <vt:lpstr>nehmen </vt:lpstr>
      <vt:lpstr>nimmt</vt:lpstr>
      <vt:lpstr>nimmt</vt:lpstr>
      <vt:lpstr>lassen</vt:lpstr>
      <vt:lpstr>lassen </vt:lpstr>
      <vt:lpstr>lässt</vt:lpstr>
      <vt:lpstr>lässt</vt:lpstr>
      <vt:lpstr>halten</vt:lpstr>
      <vt:lpstr>halten</vt:lpstr>
      <vt:lpstr>hält</vt:lpstr>
      <vt:lpstr>hält</vt:lpstr>
      <vt:lpstr>Es ist Montag.  Wolfgang redet über Mias Schultag. Was sagt er? </vt:lpstr>
      <vt:lpstr>Es ist Montag.  Wolfgang redet über Mias Schultag. Was sagt er? </vt:lpstr>
      <vt:lpstr>Sprechen: Was macht Wolfgang/Mia?</vt:lpstr>
      <vt:lpstr>Strong and weak verbs:   ‘s/he’ versus ‘they’</vt:lpstr>
      <vt:lpstr>hören und lesen</vt:lpstr>
      <vt:lpstr>eine Musiktournee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Inge Alferink</dc:creator>
  <cp:lastModifiedBy>Helen Thomas</cp:lastModifiedBy>
  <cp:revision>5</cp:revision>
  <dcterms:created xsi:type="dcterms:W3CDTF">2020-03-25T13:26:00Z</dcterms:created>
  <dcterms:modified xsi:type="dcterms:W3CDTF">2020-03-30T09:11:52Z</dcterms:modified>
</cp:coreProperties>
</file>