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59" r:id="rId2"/>
    <p:sldMasterId id="2147483771" r:id="rId3"/>
  </p:sldMasterIdLst>
  <p:notesMasterIdLst>
    <p:notesMasterId r:id="rId17"/>
  </p:notesMasterIdLst>
  <p:sldIdLst>
    <p:sldId id="260" r:id="rId4"/>
    <p:sldId id="351" r:id="rId5"/>
    <p:sldId id="352" r:id="rId6"/>
    <p:sldId id="312" r:id="rId7"/>
    <p:sldId id="266" r:id="rId8"/>
    <p:sldId id="261" r:id="rId9"/>
    <p:sldId id="353" r:id="rId10"/>
    <p:sldId id="306" r:id="rId11"/>
    <p:sldId id="354" r:id="rId12"/>
    <p:sldId id="276" r:id="rId13"/>
    <p:sldId id="277"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5" clrIdx="0">
    <p:extLst>
      <p:ext uri="{19B8F6BF-5375-455C-9EA6-DF929625EA0E}">
        <p15:presenceInfo xmlns:p15="http://schemas.microsoft.com/office/powerpoint/2012/main" userId="Natalie Finlayson" providerId="None"/>
      </p:ext>
    </p:extLst>
  </p:cmAuthor>
  <p:cmAuthor id="2" name="falafalie@gmail.com" initials="f" lastIdx="1" clrIdx="1">
    <p:extLst>
      <p:ext uri="{19B8F6BF-5375-455C-9EA6-DF929625EA0E}">
        <p15:presenceInfo xmlns:p15="http://schemas.microsoft.com/office/powerpoint/2012/main" userId="1dbfc56e662127cb" providerId="Windows Live"/>
      </p:ext>
    </p:extLst>
  </p:cmAuthor>
  <p:cmAuthor id="3" name="Stephen Owen" initials="SO" lastIdx="1"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C1F7"/>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4B95-7172-442C-BB77-510F93E4DF27}" v="10" dt="2020-04-01T13:1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86306" autoAdjust="0"/>
  </p:normalViewPr>
  <p:slideViewPr>
    <p:cSldViewPr snapToGrid="0">
      <p:cViewPr varScale="1">
        <p:scale>
          <a:sx n="106" d="100"/>
          <a:sy n="106" d="100"/>
        </p:scale>
        <p:origin x="92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0" dirty="0"/>
              <a:t>Revision</a:t>
            </a:r>
            <a:r>
              <a:rPr lang="en-GB" sz="1200" b="0" baseline="0" dirty="0"/>
              <a:t> of SSC EI and IE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Phonics revision.</a:t>
            </a:r>
          </a:p>
          <a:p>
            <a:endParaRPr lang="en-GB" b="1" dirty="0"/>
          </a:p>
          <a:p>
            <a:r>
              <a:rPr lang="en-GB" dirty="0"/>
              <a:t>This is a paired</a:t>
            </a:r>
            <a:r>
              <a:rPr lang="en-GB" baseline="0" dirty="0"/>
              <a:t> read aloud task. The students use different colours to play. Pupil A says one of the words/phrases and pupil B has 3 seconds to locate it and cross it off with their colour. If the pupil takes longer than 3 seconds pupil A can steal the point.  Clearly, the classroom conditions need to be right with the individual class for friendly competition.</a:t>
            </a:r>
          </a:p>
          <a:p>
            <a:endParaRPr lang="en-GB" baseline="0" dirty="0"/>
          </a:p>
          <a:p>
            <a:r>
              <a:rPr lang="en-GB" baseline="0" dirty="0"/>
              <a:t>Alternatively, they can do it more slowly and carefully, scrutinising each other’s pronunciation.  If one makes a mistake (quite common with </a:t>
            </a:r>
            <a:r>
              <a:rPr lang="en-GB" baseline="0" dirty="0" err="1"/>
              <a:t>ei</a:t>
            </a:r>
            <a:r>
              <a:rPr lang="en-GB" baseline="0" dirty="0"/>
              <a:t>/</a:t>
            </a:r>
            <a:r>
              <a:rPr lang="en-GB" baseline="0" dirty="0" err="1"/>
              <a:t>ie</a:t>
            </a:r>
            <a:r>
              <a:rPr lang="en-GB" baseline="0" dirty="0"/>
              <a:t>), then the other pupil corrects and crosses off in his/her colour.</a:t>
            </a:r>
          </a:p>
          <a:p>
            <a:br>
              <a:rPr lang="en-GB" baseline="0" dirty="0"/>
            </a:br>
            <a:r>
              <a:rPr lang="en-GB" baseline="0" dirty="0"/>
              <a:t>Note: Not all of these words have been taught before, so there is the opportunity for some genuine decoding.</a:t>
            </a:r>
            <a:endParaRPr lang="en-GB" dirty="0"/>
          </a:p>
        </p:txBody>
      </p:sp>
      <p:sp>
        <p:nvSpPr>
          <p:cNvPr id="4" name="Slide Number Placeholder 3"/>
          <p:cNvSpPr>
            <a:spLocks noGrp="1"/>
          </p:cNvSpPr>
          <p:nvPr>
            <p:ph type="sldNum" sz="quarter" idx="10"/>
          </p:nvPr>
        </p:nvSpPr>
        <p:spPr/>
        <p:txBody>
          <a:bodyPr/>
          <a:lstStyle/>
          <a:p>
            <a:fld id="{5B9D2865-A1E3-4CEF-A4F5-EDE63C4B411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04567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0" kern="1200" dirty="0">
                <a:solidFill>
                  <a:schemeClr val="tx1"/>
                </a:solidFill>
                <a:effectLst/>
                <a:latin typeface="+mn-lt"/>
                <a:ea typeface="+mn-ea"/>
                <a:cs typeface="+mn-cs"/>
              </a:rPr>
              <a:t>This slide and the two that follow are three versions of the activity with different solutions.</a:t>
            </a:r>
          </a:p>
          <a:p>
            <a:pPr hangingPunct="0"/>
            <a:endParaRPr lang="en-US" sz="1200" b="0"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game makes use of </a:t>
            </a:r>
            <a:r>
              <a:rPr lang="en-US" sz="1200" b="1" kern="1200" dirty="0">
                <a:solidFill>
                  <a:schemeClr val="tx1"/>
                </a:solidFill>
                <a:effectLst/>
                <a:latin typeface="+mn-lt"/>
                <a:ea typeface="+mn-ea"/>
                <a:cs typeface="+mn-cs"/>
              </a:rPr>
              <a:t>minimal pairs</a:t>
            </a:r>
            <a:r>
              <a:rPr lang="en-US" sz="1200" b="0" kern="1200" dirty="0">
                <a:solidFill>
                  <a:schemeClr val="tx1"/>
                </a:solidFill>
                <a:effectLst/>
                <a:latin typeface="+mn-lt"/>
                <a:ea typeface="+mn-ea"/>
                <a:cs typeface="+mn-cs"/>
              </a:rPr>
              <a:t> of unknown words</a:t>
            </a:r>
            <a:r>
              <a:rPr lang="en-US" sz="1200" b="0" kern="1200" baseline="0" dirty="0">
                <a:solidFill>
                  <a:schemeClr val="tx1"/>
                </a:solidFill>
                <a:effectLst/>
                <a:latin typeface="+mn-lt"/>
                <a:ea typeface="+mn-ea"/>
                <a:cs typeface="+mn-cs"/>
              </a:rPr>
              <a:t> (unknown words are used so that pupils focus on the sound. Definitions are given on a later slide).</a:t>
            </a:r>
          </a:p>
          <a:p>
            <a:pPr hangingPunct="0"/>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Starting</a:t>
            </a:r>
            <a:r>
              <a:rPr lang="en-US" sz="1200" b="0" kern="1200" baseline="0" dirty="0">
                <a:solidFill>
                  <a:schemeClr val="tx1"/>
                </a:solidFill>
                <a:effectLst/>
                <a:latin typeface="+mn-lt"/>
                <a:ea typeface="+mn-ea"/>
                <a:cs typeface="+mn-cs"/>
              </a:rPr>
              <a:t> on the red square, pupils listen to the words and decide whether they hear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They follow the arrows indicated by their choice to finish at one of the chests. There is only one correct route per slide, so pupils must correctly identify all words to find the treasure. The order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and /</a:t>
            </a:r>
            <a:r>
              <a:rPr lang="en-US" sz="1200" b="0" kern="1200" baseline="0" dirty="0" err="1">
                <a:solidFill>
                  <a:schemeClr val="tx1"/>
                </a:solidFill>
                <a:effectLst/>
                <a:latin typeface="+mn-lt"/>
                <a:ea typeface="+mn-ea"/>
                <a:cs typeface="+mn-cs"/>
              </a:rPr>
              <a:t>ie</a:t>
            </a:r>
            <a:r>
              <a:rPr lang="en-US" sz="1200" b="0" kern="1200" baseline="0" dirty="0">
                <a:solidFill>
                  <a:schemeClr val="tx1"/>
                </a:solidFill>
                <a:effectLst/>
                <a:latin typeface="+mn-lt"/>
                <a:ea typeface="+mn-ea"/>
                <a:cs typeface="+mn-cs"/>
              </a:rPr>
              <a:t>/ changes (i.e. sometimes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is on the white square and sometimes on the blue) so the pupils must read the spellings.</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Pupils can follow the slide on the projector, or the slide can be printed so they can trace the route with a pen/finger.</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Teacher asks ‘Wo </a:t>
            </a:r>
            <a:r>
              <a:rPr lang="en-US" sz="1200" b="0" kern="1200" baseline="0" dirty="0" err="1">
                <a:solidFill>
                  <a:schemeClr val="tx1"/>
                </a:solidFill>
                <a:effectLst/>
                <a:latin typeface="+mn-lt"/>
                <a:ea typeface="+mn-ea"/>
                <a:cs typeface="+mn-cs"/>
              </a:rPr>
              <a:t>bist</a:t>
            </a:r>
            <a:r>
              <a:rPr lang="en-US" sz="1200" b="0" kern="1200" baseline="0" dirty="0">
                <a:solidFill>
                  <a:schemeClr val="tx1"/>
                </a:solidFill>
                <a:effectLst/>
                <a:latin typeface="+mn-lt"/>
                <a:ea typeface="+mn-ea"/>
                <a:cs typeface="+mn-cs"/>
              </a:rPr>
              <a:t> du?’ Pupils respond ‘Z, W’ etc. to </a:t>
            </a:r>
            <a:r>
              <a:rPr lang="en-US" sz="1200" b="0" kern="1200" baseline="0" dirty="0" err="1">
                <a:solidFill>
                  <a:schemeClr val="tx1"/>
                </a:solidFill>
                <a:effectLst/>
                <a:latin typeface="+mn-lt"/>
                <a:ea typeface="+mn-ea"/>
                <a:cs typeface="+mn-cs"/>
              </a:rPr>
              <a:t>practise</a:t>
            </a:r>
            <a:r>
              <a:rPr lang="en-US" sz="1200" b="0" kern="1200" baseline="0" dirty="0">
                <a:solidFill>
                  <a:schemeClr val="tx1"/>
                </a:solidFill>
                <a:effectLst/>
                <a:latin typeface="+mn-lt"/>
                <a:ea typeface="+mn-ea"/>
                <a:cs typeface="+mn-cs"/>
              </a:rPr>
              <a:t> the alphabet. Teacher clicks on the chests they say to reveal treasure (or not!)</a:t>
            </a:r>
          </a:p>
          <a:p>
            <a:pPr hangingPunct="0"/>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Audio plays on clicking play. Pupils will probably need to hear the audio at least three times.</a:t>
            </a:r>
          </a:p>
          <a:p>
            <a:pPr hangingPunct="0"/>
            <a:r>
              <a:rPr lang="en-US" sz="1200" b="1" kern="1200" baseline="0" dirty="0">
                <a:solidFill>
                  <a:schemeClr val="tx1"/>
                </a:solidFill>
                <a:effectLst/>
                <a:latin typeface="+mn-lt"/>
                <a:ea typeface="+mn-ea"/>
                <a:cs typeface="+mn-cs"/>
              </a:rPr>
              <a:t>Note: Each treasure chest is triggered to reveal what is underneath. You see a hand icon appear when you mouse over it – click and the chest disappears. Each slide only has one treasure chest – the rest reveal skulls.</a:t>
            </a:r>
          </a:p>
          <a:p>
            <a:pPr hangingPunct="0"/>
            <a:endParaRPr lang="en-US" sz="1200" b="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Transcript:</a:t>
            </a:r>
          </a:p>
          <a:p>
            <a:pPr hangingPunct="0"/>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Wein, </a:t>
            </a:r>
            <a:r>
              <a:rPr lang="en-US" sz="1200" b="0" kern="1200" dirty="0" err="1">
                <a:solidFill>
                  <a:schemeClr val="tx1"/>
                </a:solidFill>
                <a:effectLst/>
                <a:latin typeface="+mn-lt"/>
                <a:ea typeface="+mn-ea"/>
                <a:cs typeface="+mn-cs"/>
              </a:rPr>
              <a:t>Biene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Feile</a:t>
            </a:r>
            <a:r>
              <a:rPr lang="en-US" sz="1200" b="0" kern="1200" dirty="0">
                <a:solidFill>
                  <a:schemeClr val="tx1"/>
                </a:solidFill>
                <a:effectLst/>
                <a:latin typeface="+mn-lt"/>
                <a:ea typeface="+mn-ea"/>
                <a:cs typeface="+mn-cs"/>
              </a:rPr>
              <a:t>, Lieder, </a:t>
            </a:r>
            <a:r>
              <a:rPr lang="en-US" sz="1200" b="0" kern="1200" dirty="0" err="1">
                <a:solidFill>
                  <a:schemeClr val="tx1"/>
                </a:solidFill>
                <a:effectLst/>
                <a:latin typeface="+mn-lt"/>
                <a:ea typeface="+mn-ea"/>
                <a:cs typeface="+mn-cs"/>
              </a:rPr>
              <a:t>Riese</a:t>
            </a:r>
            <a:endParaRPr lang="en-US" sz="1200" b="0" kern="1200" dirty="0">
              <a:solidFill>
                <a:schemeClr val="tx1"/>
              </a:solidFill>
              <a:effectLst/>
              <a:latin typeface="+mn-lt"/>
              <a:ea typeface="+mn-ea"/>
              <a:cs typeface="+mn-cs"/>
            </a:endParaRPr>
          </a:p>
          <a:p>
            <a:pPr hangingPunct="0"/>
            <a:endParaRPr lang="en-US" sz="1200" b="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Treasure is located in chest r</a:t>
            </a:r>
          </a:p>
          <a:p>
            <a:pPr hangingPunct="0"/>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6606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a:solidFill>
                  <a:schemeClr val="tx1"/>
                </a:solidFill>
                <a:effectLst/>
                <a:latin typeface="+mn-lt"/>
                <a:ea typeface="+mn-ea"/>
                <a:cs typeface="+mn-cs"/>
              </a:rPr>
              <a:t>Alternative: Give pupils a copy of the transcript below on a slip of paper and ask them to read to a partner.</a:t>
            </a:r>
          </a:p>
          <a:p>
            <a:pPr hangingPunct="0"/>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game makes use of </a:t>
            </a:r>
            <a:r>
              <a:rPr lang="en-US" sz="1200" b="1" kern="1200" dirty="0">
                <a:solidFill>
                  <a:schemeClr val="tx1"/>
                </a:solidFill>
                <a:effectLst/>
                <a:latin typeface="+mn-lt"/>
                <a:ea typeface="+mn-ea"/>
                <a:cs typeface="+mn-cs"/>
              </a:rPr>
              <a:t>minimal pairs</a:t>
            </a:r>
            <a:r>
              <a:rPr lang="en-US" sz="1200" b="0" kern="1200" dirty="0">
                <a:solidFill>
                  <a:schemeClr val="tx1"/>
                </a:solidFill>
                <a:effectLst/>
                <a:latin typeface="+mn-lt"/>
                <a:ea typeface="+mn-ea"/>
                <a:cs typeface="+mn-cs"/>
              </a:rPr>
              <a:t> of unknown words</a:t>
            </a:r>
            <a:r>
              <a:rPr lang="en-US" sz="1200" b="0" kern="1200" baseline="0" dirty="0">
                <a:solidFill>
                  <a:schemeClr val="tx1"/>
                </a:solidFill>
                <a:effectLst/>
                <a:latin typeface="+mn-lt"/>
                <a:ea typeface="+mn-ea"/>
                <a:cs typeface="+mn-cs"/>
              </a:rPr>
              <a:t> (unknown words are used so that pupils focus on the sound. Definitions are given on a later slide).</a:t>
            </a:r>
          </a:p>
          <a:p>
            <a:pPr hangingPunct="0"/>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Starting</a:t>
            </a:r>
            <a:r>
              <a:rPr lang="en-US" sz="1200" b="0" kern="1200" baseline="0" dirty="0">
                <a:solidFill>
                  <a:schemeClr val="tx1"/>
                </a:solidFill>
                <a:effectLst/>
                <a:latin typeface="+mn-lt"/>
                <a:ea typeface="+mn-ea"/>
                <a:cs typeface="+mn-cs"/>
              </a:rPr>
              <a:t> on the red square, pupils listen to the words and decide whether they hear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They follow the arrows indicated by their choice to finish at one of the chests. There is only one correct route, so pupils must correctly identify all words to find the treasure. The order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and /</a:t>
            </a:r>
            <a:r>
              <a:rPr lang="en-US" sz="1200" b="0" kern="1200" baseline="0" dirty="0" err="1">
                <a:solidFill>
                  <a:schemeClr val="tx1"/>
                </a:solidFill>
                <a:effectLst/>
                <a:latin typeface="+mn-lt"/>
                <a:ea typeface="+mn-ea"/>
                <a:cs typeface="+mn-cs"/>
              </a:rPr>
              <a:t>ie</a:t>
            </a:r>
            <a:r>
              <a:rPr lang="en-US" sz="1200" b="0" kern="1200" baseline="0" dirty="0">
                <a:solidFill>
                  <a:schemeClr val="tx1"/>
                </a:solidFill>
                <a:effectLst/>
                <a:latin typeface="+mn-lt"/>
                <a:ea typeface="+mn-ea"/>
                <a:cs typeface="+mn-cs"/>
              </a:rPr>
              <a:t>/ changes (i.e. sometimes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is on the white square and sometimes on the blue) so the pupils must read the spellings.</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Pupils can follow the slide on the projector, or the slide can be printed so they can trace the route with a pen/finger.</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Teacher asks ‘Wo </a:t>
            </a:r>
            <a:r>
              <a:rPr lang="en-US" sz="1200" b="0" kern="1200" baseline="0" dirty="0" err="1">
                <a:solidFill>
                  <a:schemeClr val="tx1"/>
                </a:solidFill>
                <a:effectLst/>
                <a:latin typeface="+mn-lt"/>
                <a:ea typeface="+mn-ea"/>
                <a:cs typeface="+mn-cs"/>
              </a:rPr>
              <a:t>bist</a:t>
            </a:r>
            <a:r>
              <a:rPr lang="en-US" sz="1200" b="0" kern="1200" baseline="0" dirty="0">
                <a:solidFill>
                  <a:schemeClr val="tx1"/>
                </a:solidFill>
                <a:effectLst/>
                <a:latin typeface="+mn-lt"/>
                <a:ea typeface="+mn-ea"/>
                <a:cs typeface="+mn-cs"/>
              </a:rPr>
              <a:t> du?’ Pupils respond ‘Z, W’ etc. to practice the alphabet. Teacher clicks on the chests they say to reveal treasure (or not!)</a:t>
            </a:r>
          </a:p>
          <a:p>
            <a:pPr hangingPunct="0"/>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Audio plays on clicking play. Pupils will probably need to hear the audio at least three times.</a:t>
            </a:r>
          </a:p>
          <a:p>
            <a:pPr hangingPunct="0"/>
            <a:endParaRPr lang="en-US" sz="1200" b="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Transcript:</a:t>
            </a:r>
          </a:p>
          <a:p>
            <a:pPr hangingPunct="0"/>
            <a:endParaRPr lang="en-US" sz="1200" b="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Wien, </a:t>
            </a:r>
            <a:r>
              <a:rPr lang="en-US" sz="1200" kern="1200" dirty="0" err="1">
                <a:solidFill>
                  <a:schemeClr val="tx1"/>
                </a:solidFill>
                <a:effectLst/>
                <a:latin typeface="+mn-lt"/>
                <a:ea typeface="+mn-ea"/>
                <a:cs typeface="+mn-cs"/>
              </a:rPr>
              <a:t>Beine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viele</a:t>
            </a:r>
            <a:r>
              <a:rPr lang="en-US" sz="1200" kern="1200" dirty="0">
                <a:solidFill>
                  <a:schemeClr val="tx1"/>
                </a:solidFill>
                <a:effectLst/>
                <a:latin typeface="+mn-lt"/>
                <a:ea typeface="+mn-ea"/>
                <a:cs typeface="+mn-cs"/>
              </a:rPr>
              <a:t>, Lieder, </a:t>
            </a:r>
            <a:r>
              <a:rPr lang="en-US" sz="1200" kern="1200" dirty="0" err="1">
                <a:solidFill>
                  <a:schemeClr val="tx1"/>
                </a:solidFill>
                <a:effectLst/>
                <a:latin typeface="+mn-lt"/>
                <a:ea typeface="+mn-ea"/>
                <a:cs typeface="+mn-cs"/>
              </a:rPr>
              <a:t>Reise</a:t>
            </a:r>
            <a:endParaRPr lang="en-US" sz="1200" b="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Treasure is located in chest q</a:t>
            </a:r>
          </a:p>
          <a:p>
            <a:pPr hangingPunct="0"/>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0238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Alternative: Give pupils a copy of the transcript below on a slip of paper and ask them to read to a partner.</a:t>
            </a:r>
          </a:p>
          <a:p>
            <a:pPr hangingPunct="0"/>
            <a:endParaRPr lang="en-US" sz="1200" b="0"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game makes use of </a:t>
            </a:r>
            <a:r>
              <a:rPr lang="en-US" sz="1200" b="1" kern="1200" dirty="0">
                <a:solidFill>
                  <a:schemeClr val="tx1"/>
                </a:solidFill>
                <a:effectLst/>
                <a:latin typeface="+mn-lt"/>
                <a:ea typeface="+mn-ea"/>
                <a:cs typeface="+mn-cs"/>
              </a:rPr>
              <a:t>minimal pairs</a:t>
            </a:r>
            <a:r>
              <a:rPr lang="en-US" sz="1200" b="0" kern="1200" dirty="0">
                <a:solidFill>
                  <a:schemeClr val="tx1"/>
                </a:solidFill>
                <a:effectLst/>
                <a:latin typeface="+mn-lt"/>
                <a:ea typeface="+mn-ea"/>
                <a:cs typeface="+mn-cs"/>
              </a:rPr>
              <a:t> of unknown words</a:t>
            </a:r>
            <a:r>
              <a:rPr lang="en-US" sz="1200" b="0" kern="1200" baseline="0" dirty="0">
                <a:solidFill>
                  <a:schemeClr val="tx1"/>
                </a:solidFill>
                <a:effectLst/>
                <a:latin typeface="+mn-lt"/>
                <a:ea typeface="+mn-ea"/>
                <a:cs typeface="+mn-cs"/>
              </a:rPr>
              <a:t> (unknown words are used so that pupils focus on the sound. Definitions are given on a later slide).</a:t>
            </a:r>
          </a:p>
          <a:p>
            <a:pPr hangingPunct="0"/>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Starting</a:t>
            </a:r>
            <a:r>
              <a:rPr lang="en-US" sz="1200" b="0" kern="1200" baseline="0" dirty="0">
                <a:solidFill>
                  <a:schemeClr val="tx1"/>
                </a:solidFill>
                <a:effectLst/>
                <a:latin typeface="+mn-lt"/>
                <a:ea typeface="+mn-ea"/>
                <a:cs typeface="+mn-cs"/>
              </a:rPr>
              <a:t> on the red square, pupils listen to the words and decide whether they hear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They follow the arrows indicated by their choice to finish at one of the chests. There is only one correct route, so pupils must correctly identify all words to find the treasure. The order or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and /</a:t>
            </a:r>
            <a:r>
              <a:rPr lang="en-US" sz="1200" b="0" kern="1200" baseline="0" dirty="0" err="1">
                <a:solidFill>
                  <a:schemeClr val="tx1"/>
                </a:solidFill>
                <a:effectLst/>
                <a:latin typeface="+mn-lt"/>
                <a:ea typeface="+mn-ea"/>
                <a:cs typeface="+mn-cs"/>
              </a:rPr>
              <a:t>ie</a:t>
            </a:r>
            <a:r>
              <a:rPr lang="en-US" sz="1200" b="0" kern="1200" baseline="0" dirty="0">
                <a:solidFill>
                  <a:schemeClr val="tx1"/>
                </a:solidFill>
                <a:effectLst/>
                <a:latin typeface="+mn-lt"/>
                <a:ea typeface="+mn-ea"/>
                <a:cs typeface="+mn-cs"/>
              </a:rPr>
              <a:t>/ changes (i.e. sometimes /</a:t>
            </a:r>
            <a:r>
              <a:rPr lang="en-US" sz="1200" b="0" kern="1200" baseline="0" dirty="0" err="1">
                <a:solidFill>
                  <a:schemeClr val="tx1"/>
                </a:solidFill>
                <a:effectLst/>
                <a:latin typeface="+mn-lt"/>
                <a:ea typeface="+mn-ea"/>
                <a:cs typeface="+mn-cs"/>
              </a:rPr>
              <a:t>ei</a:t>
            </a:r>
            <a:r>
              <a:rPr lang="en-US" sz="1200" b="0" kern="1200" baseline="0" dirty="0">
                <a:solidFill>
                  <a:schemeClr val="tx1"/>
                </a:solidFill>
                <a:effectLst/>
                <a:latin typeface="+mn-lt"/>
                <a:ea typeface="+mn-ea"/>
                <a:cs typeface="+mn-cs"/>
              </a:rPr>
              <a:t>/ is on the white square and sometimes on the blue) so the pupils must read the spellings.</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Pupils can follow the slide on the projector, or the slide can be printed so they can trace the route with a pen/finger.</a:t>
            </a:r>
          </a:p>
          <a:p>
            <a:pPr hangingPunct="0"/>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Teacher asks ‘Wo </a:t>
            </a:r>
            <a:r>
              <a:rPr lang="en-US" sz="1200" b="0" kern="1200" baseline="0" dirty="0" err="1">
                <a:solidFill>
                  <a:schemeClr val="tx1"/>
                </a:solidFill>
                <a:effectLst/>
                <a:latin typeface="+mn-lt"/>
                <a:ea typeface="+mn-ea"/>
                <a:cs typeface="+mn-cs"/>
              </a:rPr>
              <a:t>bist</a:t>
            </a:r>
            <a:r>
              <a:rPr lang="en-US" sz="1200" b="0" kern="1200" baseline="0" dirty="0">
                <a:solidFill>
                  <a:schemeClr val="tx1"/>
                </a:solidFill>
                <a:effectLst/>
                <a:latin typeface="+mn-lt"/>
                <a:ea typeface="+mn-ea"/>
                <a:cs typeface="+mn-cs"/>
              </a:rPr>
              <a:t> du?’ Pupils respond ‘Z, W’ etc. to practice the alphabet. Teacher clicks on the chests they say to reveal treasure (or not!)</a:t>
            </a:r>
          </a:p>
          <a:p>
            <a:pPr hangingPunct="0"/>
            <a:endParaRPr lang="en-US" sz="1200" b="0" kern="1200" baseline="0" dirty="0">
              <a:solidFill>
                <a:schemeClr val="tx1"/>
              </a:solidFill>
              <a:effectLst/>
              <a:latin typeface="+mn-lt"/>
              <a:ea typeface="+mn-ea"/>
              <a:cs typeface="+mn-cs"/>
            </a:endParaRPr>
          </a:p>
          <a:p>
            <a:pPr hangingPunct="0"/>
            <a:r>
              <a:rPr lang="en-US" sz="1200" b="0" kern="1200" baseline="0" dirty="0">
                <a:solidFill>
                  <a:schemeClr val="tx1"/>
                </a:solidFill>
                <a:effectLst/>
                <a:latin typeface="+mn-lt"/>
                <a:ea typeface="+mn-ea"/>
                <a:cs typeface="+mn-cs"/>
              </a:rPr>
              <a:t>Audio plays on clicking play. Pupils will probably need to hear the audio at least three times.</a:t>
            </a:r>
          </a:p>
          <a:p>
            <a:pPr hangingPunct="0"/>
            <a:endParaRPr lang="en-US" sz="1200" b="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Transcript:</a:t>
            </a:r>
          </a:p>
          <a:p>
            <a:pPr hangingPunct="0"/>
            <a:endParaRPr lang="en-US" sz="1200" b="1" kern="1200" dirty="0">
              <a:solidFill>
                <a:schemeClr val="tx1"/>
              </a:solidFill>
              <a:effectLst/>
              <a:latin typeface="+mn-lt"/>
              <a:ea typeface="+mn-ea"/>
              <a:cs typeface="+mn-cs"/>
            </a:endParaRPr>
          </a:p>
          <a:p>
            <a:pPr hangingPunct="0"/>
            <a:r>
              <a:rPr lang="en-GB" sz="1200" kern="1200" dirty="0">
                <a:solidFill>
                  <a:schemeClr val="tx1"/>
                </a:solidFill>
                <a:effectLst/>
                <a:latin typeface="+mn-lt"/>
                <a:ea typeface="+mn-ea"/>
                <a:cs typeface="+mn-cs"/>
              </a:rPr>
              <a:t>Wein, </a:t>
            </a:r>
            <a:r>
              <a:rPr lang="en-GB" sz="1200" kern="1200" dirty="0" err="1">
                <a:solidFill>
                  <a:schemeClr val="tx1"/>
                </a:solidFill>
                <a:effectLst/>
                <a:latin typeface="+mn-lt"/>
                <a:ea typeface="+mn-ea"/>
                <a:cs typeface="+mn-cs"/>
              </a:rPr>
              <a:t>Beine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viele</a:t>
            </a:r>
            <a:r>
              <a:rPr lang="en-GB" sz="1200" kern="1200" dirty="0">
                <a:solidFill>
                  <a:schemeClr val="tx1"/>
                </a:solidFill>
                <a:effectLst/>
                <a:latin typeface="+mn-lt"/>
                <a:ea typeface="+mn-ea"/>
                <a:cs typeface="+mn-cs"/>
              </a:rPr>
              <a:t>, Lieder, </a:t>
            </a:r>
            <a:r>
              <a:rPr lang="en-GB" sz="1200" kern="1200" dirty="0" err="1">
                <a:solidFill>
                  <a:schemeClr val="tx1"/>
                </a:solidFill>
                <a:effectLst/>
                <a:latin typeface="+mn-lt"/>
                <a:ea typeface="+mn-ea"/>
                <a:cs typeface="+mn-cs"/>
              </a:rPr>
              <a:t>Reise</a:t>
            </a:r>
            <a:endParaRPr lang="en-GB" sz="1200" kern="1200" dirty="0">
              <a:solidFill>
                <a:schemeClr val="tx1"/>
              </a:solidFill>
              <a:effectLst/>
              <a:latin typeface="+mn-lt"/>
              <a:ea typeface="+mn-ea"/>
              <a:cs typeface="+mn-cs"/>
            </a:endParaRPr>
          </a:p>
          <a:p>
            <a:pPr hangingPunct="0"/>
            <a:endParaRPr lang="en-GB" sz="1200" b="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Treasure is located in chest y</a:t>
            </a:r>
          </a:p>
          <a:p>
            <a:pPr hangingPunct="0"/>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1468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ie</a:t>
            </a:r>
            <a:r>
              <a:rPr lang="en-GB" b="1" baseline="0" dirty="0"/>
              <a:t>’ </a:t>
            </a:r>
            <a:r>
              <a:rPr lang="en-GB" baseline="0" dirty="0"/>
              <a:t>and then present and practise the pronunciation of the </a:t>
            </a:r>
            <a:r>
              <a:rPr lang="en-GB" b="1" baseline="0" dirty="0"/>
              <a:t>source word ‘</a:t>
            </a:r>
            <a:r>
              <a:rPr lang="en-GB" b="1" baseline="0" dirty="0" err="1"/>
              <a:t>liebe</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fold both hands over your heart, and smile!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55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ie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a:p>
          <a:p>
            <a:r>
              <a:rPr lang="en-GB" baseline="0" dirty="0"/>
              <a:t>Word frequency rankings (1 is the most common word in German): </a:t>
            </a:r>
            <a:br>
              <a:rPr lang="en-GB" baseline="0" dirty="0"/>
            </a:br>
            <a:r>
              <a:rPr lang="en-GB" b="1" baseline="0" dirty="0"/>
              <a:t>Liebe </a:t>
            </a:r>
            <a:r>
              <a:rPr lang="en-GB" baseline="0" dirty="0"/>
              <a:t>[843]; </a:t>
            </a:r>
            <a:r>
              <a:rPr lang="en-GB" b="1" baseline="0" dirty="0" err="1"/>
              <a:t>ziehen</a:t>
            </a:r>
            <a:r>
              <a:rPr lang="en-GB" b="0" baseline="0" dirty="0"/>
              <a:t>[266]</a:t>
            </a:r>
            <a:r>
              <a:rPr lang="en-GB" baseline="0" dirty="0"/>
              <a:t> </a:t>
            </a:r>
            <a:r>
              <a:rPr lang="en-GB" b="1" baseline="0" dirty="0" err="1"/>
              <a:t>sie</a:t>
            </a:r>
            <a:r>
              <a:rPr lang="en-GB" baseline="0" dirty="0"/>
              <a:t> [10]; </a:t>
            </a:r>
            <a:r>
              <a:rPr lang="en-GB" b="1" baseline="0" dirty="0" err="1"/>
              <a:t>tief</a:t>
            </a:r>
            <a:r>
              <a:rPr lang="en-GB" b="1" baseline="0" dirty="0"/>
              <a:t> </a:t>
            </a:r>
            <a:r>
              <a:rPr lang="en-GB" baseline="0" dirty="0"/>
              <a:t>[506]; </a:t>
            </a:r>
            <a:r>
              <a:rPr lang="en-GB" b="1" baseline="0" dirty="0" err="1"/>
              <a:t>liegen</a:t>
            </a:r>
            <a:r>
              <a:rPr lang="en-GB" b="1" baseline="0" dirty="0"/>
              <a:t> </a:t>
            </a:r>
            <a:r>
              <a:rPr lang="en-GB" baseline="0" dirty="0"/>
              <a:t>[118]; </a:t>
            </a:r>
            <a:r>
              <a:rPr lang="en-GB" b="1" baseline="0" dirty="0"/>
              <a:t>Brief </a:t>
            </a:r>
            <a:r>
              <a:rPr lang="en-GB" baseline="0" dirty="0"/>
              <a:t>[813].</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pictures to focus on the SSC alone.</a:t>
            </a:r>
            <a:endParaRPr lang="en-GB" i="1" dirty="0"/>
          </a:p>
          <a:p>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Liebe </a:t>
            </a:r>
            <a:r>
              <a:rPr lang="en-GB" baseline="0" dirty="0"/>
              <a:t>[843]; </a:t>
            </a:r>
            <a:r>
              <a:rPr lang="en-GB" b="1" baseline="0" dirty="0" err="1"/>
              <a:t>ziehen</a:t>
            </a:r>
            <a:r>
              <a:rPr lang="en-GB" b="0" baseline="0" dirty="0"/>
              <a:t>[266]</a:t>
            </a:r>
            <a:r>
              <a:rPr lang="en-GB" baseline="0" dirty="0"/>
              <a:t> </a:t>
            </a:r>
            <a:r>
              <a:rPr lang="en-GB" b="1" baseline="0" dirty="0" err="1"/>
              <a:t>sie</a:t>
            </a:r>
            <a:r>
              <a:rPr lang="en-GB" baseline="0" dirty="0"/>
              <a:t> [10]; </a:t>
            </a:r>
            <a:r>
              <a:rPr lang="en-GB" b="1" baseline="0" dirty="0" err="1"/>
              <a:t>tief</a:t>
            </a:r>
            <a:r>
              <a:rPr lang="en-GB" b="1" baseline="0" dirty="0"/>
              <a:t> </a:t>
            </a:r>
            <a:r>
              <a:rPr lang="en-GB" baseline="0" dirty="0"/>
              <a:t>[506]; </a:t>
            </a:r>
            <a:r>
              <a:rPr lang="en-GB" b="1" baseline="0" dirty="0" err="1"/>
              <a:t>liegen</a:t>
            </a:r>
            <a:r>
              <a:rPr lang="en-GB" b="1" baseline="0" dirty="0"/>
              <a:t> </a:t>
            </a:r>
            <a:r>
              <a:rPr lang="en-GB" baseline="0" dirty="0"/>
              <a:t>[118]; </a:t>
            </a:r>
            <a:r>
              <a:rPr lang="en-GB" b="1" baseline="0" dirty="0"/>
              <a:t>Brief </a:t>
            </a:r>
            <a:r>
              <a:rPr lang="en-GB" baseline="0" dirty="0"/>
              <a:t>[813].</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5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Liebe </a:t>
            </a:r>
            <a:r>
              <a:rPr lang="en-GB" baseline="0" dirty="0"/>
              <a:t>[843]; </a:t>
            </a:r>
            <a:r>
              <a:rPr lang="en-GB" b="1" baseline="0" dirty="0" err="1"/>
              <a:t>ziehen</a:t>
            </a:r>
            <a:r>
              <a:rPr lang="en-GB" b="0" baseline="0" dirty="0"/>
              <a:t>[266]</a:t>
            </a:r>
            <a:r>
              <a:rPr lang="en-GB" baseline="0" dirty="0"/>
              <a:t> </a:t>
            </a:r>
            <a:r>
              <a:rPr lang="en-GB" b="1" baseline="0" dirty="0" err="1"/>
              <a:t>sie</a:t>
            </a:r>
            <a:r>
              <a:rPr lang="en-GB" baseline="0" dirty="0"/>
              <a:t> [10]; </a:t>
            </a:r>
            <a:r>
              <a:rPr lang="en-GB" b="1" baseline="0" dirty="0" err="1"/>
              <a:t>tief</a:t>
            </a:r>
            <a:r>
              <a:rPr lang="en-GB" b="1" baseline="0" dirty="0"/>
              <a:t> </a:t>
            </a:r>
            <a:r>
              <a:rPr lang="en-GB" baseline="0" dirty="0"/>
              <a:t>[506]; </a:t>
            </a:r>
            <a:r>
              <a:rPr lang="en-GB" b="1" baseline="0" dirty="0" err="1"/>
              <a:t>liegen</a:t>
            </a:r>
            <a:r>
              <a:rPr lang="en-GB" b="1" baseline="0" dirty="0"/>
              <a:t> </a:t>
            </a:r>
            <a:r>
              <a:rPr lang="en-GB" baseline="0" dirty="0"/>
              <a:t>[118]; </a:t>
            </a:r>
            <a:r>
              <a:rPr lang="en-GB" b="1" baseline="0" dirty="0"/>
              <a:t>Brief </a:t>
            </a:r>
            <a:r>
              <a:rPr lang="en-GB" baseline="0" dirty="0"/>
              <a:t>[813].</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6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a:t>
            </a:r>
            <a:r>
              <a:rPr lang="en-GB" sz="1200" b="1" i="0" kern="1200" baseline="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This SSC has been previously introduced in T.1.1_W3/ The </a:t>
            </a:r>
            <a:r>
              <a:rPr lang="en-GB" sz="1200" b="1" i="0" kern="1200" baseline="0" dirty="0" err="1">
                <a:solidFill>
                  <a:schemeClr val="tx1"/>
                </a:solidFill>
                <a:effectLst/>
                <a:latin typeface="+mn-lt"/>
                <a:ea typeface="+mn-ea"/>
                <a:cs typeface="+mn-cs"/>
              </a:rPr>
              <a:t>ei</a:t>
            </a:r>
            <a:r>
              <a:rPr lang="en-GB" sz="1200" b="0" i="0" kern="1200" baseline="0" dirty="0">
                <a:solidFill>
                  <a:schemeClr val="tx1"/>
                </a:solidFill>
                <a:effectLst/>
                <a:latin typeface="+mn-lt"/>
                <a:ea typeface="+mn-ea"/>
                <a:cs typeface="+mn-cs"/>
              </a:rPr>
              <a:t> and </a:t>
            </a:r>
            <a:r>
              <a:rPr lang="en-GB" sz="1200" b="1" i="0" kern="1200" baseline="0" dirty="0" err="1">
                <a:solidFill>
                  <a:schemeClr val="tx1"/>
                </a:solidFill>
                <a:effectLst/>
                <a:latin typeface="+mn-lt"/>
                <a:ea typeface="+mn-ea"/>
                <a:cs typeface="+mn-cs"/>
              </a:rPr>
              <a:t>ie</a:t>
            </a:r>
            <a:r>
              <a:rPr lang="en-GB" sz="1200" b="1" i="0" kern="1200" baseline="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SSCs are </a:t>
            </a:r>
            <a:r>
              <a:rPr lang="en-GB" sz="1200" b="0" i="0" kern="1200" dirty="0">
                <a:solidFill>
                  <a:schemeClr val="tx1"/>
                </a:solidFill>
                <a:effectLst/>
                <a:latin typeface="+mn-lt"/>
                <a:ea typeface="+mn-ea"/>
                <a:cs typeface="+mn-cs"/>
              </a:rPr>
              <a:t>brought together here for practice as minimal pairs in the</a:t>
            </a:r>
            <a:r>
              <a:rPr lang="en-GB" sz="1200" b="0" i="0" kern="1200" baseline="0" dirty="0">
                <a:solidFill>
                  <a:schemeClr val="tx1"/>
                </a:solidFill>
                <a:effectLst/>
                <a:latin typeface="+mn-lt"/>
                <a:ea typeface="+mn-ea"/>
                <a:cs typeface="+mn-cs"/>
              </a:rPr>
              <a:t> exercises that follow.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ei</a:t>
            </a:r>
            <a:r>
              <a:rPr lang="en-GB" b="1" baseline="0" dirty="0"/>
              <a:t>’ </a:t>
            </a:r>
            <a:r>
              <a:rPr lang="en-GB" baseline="0" dirty="0"/>
              <a:t>and then present and practise the pronunciation of the </a:t>
            </a:r>
            <a:r>
              <a:rPr lang="en-GB" b="1" baseline="0" dirty="0"/>
              <a:t>source word ‘</a:t>
            </a:r>
            <a:r>
              <a:rPr lang="en-GB" b="1" baseline="0" dirty="0" err="1"/>
              <a:t>frei</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stretch both arms up in the air (pointing outwards slightly to make a Y shape with your body), and smile!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93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ei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err="1"/>
              <a:t>frei</a:t>
            </a:r>
            <a:r>
              <a:rPr lang="en-GB" baseline="0" dirty="0"/>
              <a:t> [318]; </a:t>
            </a:r>
            <a:r>
              <a:rPr lang="en-GB" b="1" baseline="0" dirty="0" err="1"/>
              <a:t>leider</a:t>
            </a:r>
            <a:r>
              <a:rPr lang="en-GB" b="0" baseline="0" dirty="0"/>
              <a:t> [642]</a:t>
            </a:r>
            <a:r>
              <a:rPr lang="en-GB" baseline="0" dirty="0"/>
              <a:t> </a:t>
            </a:r>
            <a:r>
              <a:rPr lang="en-GB" b="1" baseline="0" dirty="0" err="1"/>
              <a:t>ein</a:t>
            </a:r>
            <a:r>
              <a:rPr lang="en-GB" baseline="0" dirty="0"/>
              <a:t> [5]; </a:t>
            </a:r>
            <a:r>
              <a:rPr lang="en-GB" b="1" baseline="0" dirty="0" err="1"/>
              <a:t>klein</a:t>
            </a:r>
            <a:r>
              <a:rPr lang="en-GB" b="1" baseline="0" dirty="0"/>
              <a:t> </a:t>
            </a:r>
            <a:r>
              <a:rPr lang="en-GB" baseline="0" dirty="0"/>
              <a:t>[114]; </a:t>
            </a:r>
            <a:r>
              <a:rPr lang="en-GB" b="1" baseline="0" dirty="0"/>
              <a:t>sein </a:t>
            </a:r>
            <a:r>
              <a:rPr lang="en-GB" baseline="0" dirty="0"/>
              <a:t>[3]; </a:t>
            </a:r>
            <a:r>
              <a:rPr lang="en-GB" b="1" baseline="0" dirty="0" err="1"/>
              <a:t>allein</a:t>
            </a:r>
            <a:r>
              <a:rPr lang="en-GB" b="1" baseline="0" dirty="0"/>
              <a:t> </a:t>
            </a:r>
            <a:r>
              <a:rPr lang="en-GB" baseline="0" dirty="0"/>
              <a:t>[258].</a:t>
            </a:r>
            <a:br>
              <a:rPr lang="en-GB" baseline="0" dirty="0"/>
            </a:br>
            <a:r>
              <a:rPr lang="en-GB" i="1" dirty="0"/>
              <a:t>Source:  Jones, R.L. &amp; </a:t>
            </a:r>
            <a:r>
              <a:rPr lang="en-GB" i="1" dirty="0" err="1"/>
              <a:t>Tschirner</a:t>
            </a:r>
            <a:r>
              <a:rPr lang="en-GB" i="1" dirty="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dirty="0" err="1"/>
              <a:t>ein</a:t>
            </a:r>
            <a:r>
              <a:rPr lang="en-GB" dirty="0"/>
              <a:t> is introduced to mean ‘a’ and ‘1’.  This is reinforced in the grammar explanation</a:t>
            </a:r>
            <a:r>
              <a:rPr lang="en-GB" baseline="0" dirty="0"/>
              <a:t> slide, too.</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01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16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7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922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44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077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7514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4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398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043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271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5232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6679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3173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5779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20764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5539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5140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0093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629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6155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1473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7817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64372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02553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166398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37563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64920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84527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001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91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550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002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471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204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523287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0877623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23511985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media/audio15.wav"/><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audio" Target="../media/audio16.wav"/><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6.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audio" Target="../media/audio11.wav"/><Relationship Id="rId11" Type="http://schemas.openxmlformats.org/officeDocument/2006/relationships/image" Target="../media/image14.jpeg"/><Relationship Id="rId5" Type="http://schemas.openxmlformats.org/officeDocument/2006/relationships/audio" Target="../media/audio10.wav"/><Relationship Id="rId10" Type="http://schemas.openxmlformats.org/officeDocument/2006/relationships/image" Target="../media/image13.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14.jpeg"/><Relationship Id="rId4" Type="http://schemas.openxmlformats.org/officeDocument/2006/relationships/audio" Target="../media/audio9.wav"/><Relationship Id="rId9" Type="http://schemas.openxmlformats.org/officeDocument/2006/relationships/audio" Target="../media/audio14.wav"/></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[EI vs IE - revisited]</a:t>
            </a:r>
            <a:endParaRPr lang="en-GB"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2353EC8D-FBC7-498D-8462-7600D94F448D}"/>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a:t>
            </a:r>
            <a:r>
              <a:rPr lang="en-GB" sz="1800" dirty="0">
                <a:solidFill>
                  <a:prstClr val="white"/>
                </a:solidFill>
                <a:latin typeface="Century Gothic" panose="020B0502020202020204" pitchFamily="34" charset="0"/>
              </a:rPr>
              <a:t>4</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DD709A35-8A67-477B-B4E2-66A8131B1190}"/>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Stuart</a:t>
            </a:r>
            <a:r>
              <a:rPr kumimoji="0" lang="en-GB" sz="14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Williams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Stephen Owen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04/05/20</a:t>
            </a:r>
          </a:p>
        </p:txBody>
      </p:sp>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164142">
            <a:off x="3915901" y="381152"/>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l</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cht</a:t>
            </a:r>
            <a:endParaRPr lang="en-GB" sz="2400" dirty="0">
              <a:solidFill>
                <a:srgbClr val="4472C4">
                  <a:lumMod val="50000"/>
                </a:srgbClr>
              </a:solidFill>
              <a:latin typeface="Century Gothic" panose="020B0502020202020204" pitchFamily="34" charset="0"/>
            </a:endParaRPr>
          </a:p>
        </p:txBody>
      </p:sp>
      <p:sp>
        <p:nvSpPr>
          <p:cNvPr id="5" name="TextBox 4"/>
          <p:cNvSpPr txBox="1"/>
          <p:nvPr/>
        </p:nvSpPr>
        <p:spPr>
          <a:xfrm rot="522572">
            <a:off x="2010831" y="1008752"/>
            <a:ext cx="2066573" cy="461665"/>
          </a:xfrm>
          <a:prstGeom prst="rect">
            <a:avLst/>
          </a:prstGeom>
          <a:noFill/>
        </p:spPr>
        <p:txBody>
          <a:bodyPr wrap="square" rtlCol="0">
            <a:spAutoFit/>
          </a:bodyPr>
          <a:lstStyle/>
          <a:p>
            <a:r>
              <a:rPr lang="en-GB" sz="2400" dirty="0" err="1">
                <a:solidFill>
                  <a:srgbClr val="4472C4">
                    <a:lumMod val="50000"/>
                  </a:srgbClr>
                </a:solidFill>
                <a:latin typeface="Century Gothic" panose="020B0502020202020204" pitchFamily="34" charset="0"/>
              </a:rPr>
              <a:t>k</a:t>
            </a:r>
            <a:r>
              <a:rPr lang="en-GB" sz="2400" b="1" dirty="0" err="1">
                <a:solidFill>
                  <a:srgbClr val="4472C4">
                    <a:lumMod val="50000"/>
                  </a:srgbClr>
                </a:solidFill>
                <a:latin typeface="Century Gothic" panose="020B0502020202020204" pitchFamily="34" charset="0"/>
              </a:rPr>
              <a:t>ei</a:t>
            </a:r>
            <a:r>
              <a:rPr lang="en-GB" sz="2400" dirty="0" err="1">
                <a:solidFill>
                  <a:srgbClr val="4472C4">
                    <a:lumMod val="50000"/>
                  </a:srgbClr>
                </a:solidFill>
                <a:latin typeface="Century Gothic" panose="020B0502020202020204" pitchFamily="34" charset="0"/>
              </a:rPr>
              <a:t>n</a:t>
            </a:r>
            <a:endParaRPr lang="en-GB" sz="2400" dirty="0">
              <a:solidFill>
                <a:srgbClr val="4472C4">
                  <a:lumMod val="50000"/>
                </a:srgbClr>
              </a:solidFill>
              <a:latin typeface="Century Gothic" panose="020B0502020202020204" pitchFamily="34" charset="0"/>
            </a:endParaRPr>
          </a:p>
        </p:txBody>
      </p:sp>
      <p:sp>
        <p:nvSpPr>
          <p:cNvPr id="6" name="TextBox 5"/>
          <p:cNvSpPr txBox="1"/>
          <p:nvPr/>
        </p:nvSpPr>
        <p:spPr>
          <a:xfrm rot="522572">
            <a:off x="4091353" y="1633542"/>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d</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n</a:t>
            </a:r>
            <a:endParaRPr lang="en-GB" sz="2400" dirty="0">
              <a:solidFill>
                <a:srgbClr val="4472C4">
                  <a:lumMod val="50000"/>
                </a:srgbClr>
              </a:solidFill>
              <a:latin typeface="Century Gothic" panose="020B0502020202020204" pitchFamily="34" charset="0"/>
            </a:endParaRPr>
          </a:p>
        </p:txBody>
      </p:sp>
      <p:sp>
        <p:nvSpPr>
          <p:cNvPr id="7" name="TextBox 6"/>
          <p:cNvSpPr txBox="1"/>
          <p:nvPr/>
        </p:nvSpPr>
        <p:spPr>
          <a:xfrm rot="522572">
            <a:off x="1553633" y="3473741"/>
            <a:ext cx="2066573" cy="461665"/>
          </a:xfrm>
          <a:prstGeom prst="rect">
            <a:avLst/>
          </a:prstGeom>
          <a:noFill/>
        </p:spPr>
        <p:txBody>
          <a:bodyPr wrap="square" rtlCol="0">
            <a:spAutoFit/>
          </a:bodyPr>
          <a:lstStyle/>
          <a:p>
            <a:r>
              <a:rPr lang="en-GB" sz="2400" dirty="0" err="1">
                <a:solidFill>
                  <a:srgbClr val="4472C4">
                    <a:lumMod val="50000"/>
                  </a:srgbClr>
                </a:solidFill>
                <a:latin typeface="Century Gothic" panose="020B0502020202020204" pitchFamily="34" charset="0"/>
              </a:rPr>
              <a:t>l</a:t>
            </a:r>
            <a:r>
              <a:rPr lang="en-GB" sz="2400" b="1" dirty="0" err="1">
                <a:solidFill>
                  <a:srgbClr val="4472C4">
                    <a:lumMod val="50000"/>
                  </a:srgbClr>
                </a:solidFill>
                <a:latin typeface="Century Gothic" panose="020B0502020202020204" pitchFamily="34" charset="0"/>
              </a:rPr>
              <a:t>ei</a:t>
            </a:r>
            <a:r>
              <a:rPr lang="en-GB" sz="2400" dirty="0" err="1">
                <a:solidFill>
                  <a:srgbClr val="4472C4">
                    <a:lumMod val="50000"/>
                  </a:srgbClr>
                </a:solidFill>
                <a:latin typeface="Century Gothic" panose="020B0502020202020204" pitchFamily="34" charset="0"/>
              </a:rPr>
              <a:t>der</a:t>
            </a:r>
            <a:endParaRPr lang="en-GB" sz="2400" dirty="0">
              <a:solidFill>
                <a:srgbClr val="4472C4">
                  <a:lumMod val="50000"/>
                </a:srgbClr>
              </a:solidFill>
              <a:latin typeface="Century Gothic" panose="020B0502020202020204" pitchFamily="34" charset="0"/>
            </a:endParaRPr>
          </a:p>
        </p:txBody>
      </p:sp>
      <p:sp>
        <p:nvSpPr>
          <p:cNvPr id="8" name="TextBox 7"/>
          <p:cNvSpPr txBox="1"/>
          <p:nvPr/>
        </p:nvSpPr>
        <p:spPr>
          <a:xfrm rot="21271385">
            <a:off x="1083356" y="1899444"/>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h</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ßen</a:t>
            </a:r>
            <a:endParaRPr lang="en-GB" sz="2400" dirty="0">
              <a:solidFill>
                <a:srgbClr val="4472C4">
                  <a:lumMod val="50000"/>
                </a:srgbClr>
              </a:solidFill>
              <a:latin typeface="Century Gothic" panose="020B0502020202020204" pitchFamily="34" charset="0"/>
            </a:endParaRPr>
          </a:p>
        </p:txBody>
      </p:sp>
      <p:sp>
        <p:nvSpPr>
          <p:cNvPr id="10" name="TextBox 9"/>
          <p:cNvSpPr txBox="1"/>
          <p:nvPr/>
        </p:nvSpPr>
        <p:spPr>
          <a:xfrm rot="522572">
            <a:off x="3646360" y="3652713"/>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m</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n</a:t>
            </a:r>
            <a:endParaRPr lang="en-GB" sz="2400" dirty="0">
              <a:solidFill>
                <a:srgbClr val="4472C4">
                  <a:lumMod val="50000"/>
                </a:srgbClr>
              </a:solidFill>
              <a:latin typeface="Century Gothic" panose="020B0502020202020204" pitchFamily="34" charset="0"/>
            </a:endParaRPr>
          </a:p>
        </p:txBody>
      </p:sp>
      <p:sp>
        <p:nvSpPr>
          <p:cNvPr id="11" name="TextBox 10"/>
          <p:cNvSpPr txBox="1"/>
          <p:nvPr/>
        </p:nvSpPr>
        <p:spPr>
          <a:xfrm rot="522572">
            <a:off x="2387151" y="5356415"/>
            <a:ext cx="2066573" cy="461665"/>
          </a:xfrm>
          <a:prstGeom prst="rect">
            <a:avLst/>
          </a:prstGeom>
          <a:noFill/>
        </p:spPr>
        <p:txBody>
          <a:bodyPr wrap="square" rtlCol="0">
            <a:spAutoFit/>
          </a:bodyPr>
          <a:lstStyle/>
          <a:p>
            <a:r>
              <a:rPr lang="en-GB" sz="2400">
                <a:solidFill>
                  <a:srgbClr val="4472C4">
                    <a:lumMod val="50000"/>
                  </a:srgbClr>
                </a:solidFill>
                <a:latin typeface="Century Gothic" panose="020B0502020202020204" pitchFamily="34" charset="0"/>
              </a:rPr>
              <a:t>Schw</a:t>
            </a:r>
            <a:r>
              <a:rPr lang="en-GB" sz="2400" b="1">
                <a:solidFill>
                  <a:srgbClr val="4472C4">
                    <a:lumMod val="50000"/>
                  </a:srgbClr>
                </a:solidFill>
                <a:latin typeface="Century Gothic" panose="020B0502020202020204" pitchFamily="34" charset="0"/>
              </a:rPr>
              <a:t>ei</a:t>
            </a:r>
            <a:r>
              <a:rPr lang="en-GB" sz="2400">
                <a:solidFill>
                  <a:srgbClr val="4472C4">
                    <a:lumMod val="50000"/>
                  </a:srgbClr>
                </a:solidFill>
                <a:latin typeface="Century Gothic" panose="020B0502020202020204" pitchFamily="34" charset="0"/>
              </a:rPr>
              <a:t>z</a:t>
            </a:r>
            <a:endParaRPr lang="en-GB" sz="2400" dirty="0">
              <a:solidFill>
                <a:srgbClr val="4472C4">
                  <a:lumMod val="50000"/>
                </a:srgbClr>
              </a:solidFill>
              <a:latin typeface="Century Gothic" panose="020B0502020202020204" pitchFamily="34" charset="0"/>
            </a:endParaRPr>
          </a:p>
        </p:txBody>
      </p:sp>
      <p:sp>
        <p:nvSpPr>
          <p:cNvPr id="12" name="TextBox 11"/>
          <p:cNvSpPr txBox="1"/>
          <p:nvPr/>
        </p:nvSpPr>
        <p:spPr>
          <a:xfrm rot="263839">
            <a:off x="3504273" y="4715286"/>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langw</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lig</a:t>
            </a:r>
            <a:endParaRPr lang="en-GB" sz="2400" dirty="0">
              <a:solidFill>
                <a:srgbClr val="4472C4">
                  <a:lumMod val="50000"/>
                </a:srgbClr>
              </a:solidFill>
              <a:latin typeface="Century Gothic" panose="020B0502020202020204" pitchFamily="34" charset="0"/>
            </a:endParaRPr>
          </a:p>
        </p:txBody>
      </p:sp>
      <p:sp>
        <p:nvSpPr>
          <p:cNvPr id="13" name="TextBox 12"/>
          <p:cNvSpPr txBox="1"/>
          <p:nvPr/>
        </p:nvSpPr>
        <p:spPr>
          <a:xfrm rot="21346455">
            <a:off x="2611731" y="2414167"/>
            <a:ext cx="4438828" cy="461665"/>
          </a:xfrm>
          <a:prstGeom prst="rect">
            <a:avLst/>
          </a:prstGeom>
          <a:noFill/>
        </p:spPr>
        <p:txBody>
          <a:bodyPr wrap="square" rtlCol="0">
            <a:spAutoFit/>
          </a:bodyPr>
          <a:lstStyle/>
          <a:p>
            <a:r>
              <a:rPr lang="en-GB" sz="2400">
                <a:solidFill>
                  <a:srgbClr val="4472C4">
                    <a:lumMod val="50000"/>
                  </a:srgbClr>
                </a:solidFill>
                <a:latin typeface="Century Gothic" panose="020B0502020202020204" pitchFamily="34" charset="0"/>
              </a:rPr>
              <a:t>err</a:t>
            </a:r>
            <a:r>
              <a:rPr lang="en-GB" sz="2400" b="1">
                <a:solidFill>
                  <a:srgbClr val="4472C4">
                    <a:lumMod val="50000"/>
                  </a:srgbClr>
                </a:solidFill>
                <a:latin typeface="Century Gothic" panose="020B0502020202020204" pitchFamily="34" charset="0"/>
              </a:rPr>
              <a:t>ei</a:t>
            </a:r>
            <a:r>
              <a:rPr lang="en-GB" sz="2400">
                <a:solidFill>
                  <a:srgbClr val="4472C4">
                    <a:lumMod val="50000"/>
                  </a:srgbClr>
                </a:solidFill>
                <a:latin typeface="Century Gothic" panose="020B0502020202020204" pitchFamily="34" charset="0"/>
              </a:rPr>
              <a:t>chen</a:t>
            </a:r>
            <a:endParaRPr lang="en-GB" sz="2400" dirty="0">
              <a:solidFill>
                <a:srgbClr val="4472C4">
                  <a:lumMod val="50000"/>
                </a:srgbClr>
              </a:solidFill>
              <a:latin typeface="Century Gothic" panose="020B0502020202020204" pitchFamily="34" charset="0"/>
            </a:endParaRPr>
          </a:p>
        </p:txBody>
      </p:sp>
      <p:sp>
        <p:nvSpPr>
          <p:cNvPr id="14" name="Freeform 13"/>
          <p:cNvSpPr/>
          <p:nvPr/>
        </p:nvSpPr>
        <p:spPr>
          <a:xfrm>
            <a:off x="5786282" y="383083"/>
            <a:ext cx="1003074" cy="5616915"/>
          </a:xfrm>
          <a:custGeom>
            <a:avLst/>
            <a:gdLst>
              <a:gd name="connsiteX0" fmla="*/ 527222 w 683741"/>
              <a:gd name="connsiteY0" fmla="*/ 0 h 6153665"/>
              <a:gd name="connsiteX1" fmla="*/ 469557 w 683741"/>
              <a:gd name="connsiteY1" fmla="*/ 8238 h 6153665"/>
              <a:gd name="connsiteX2" fmla="*/ 411892 w 683741"/>
              <a:gd name="connsiteY2" fmla="*/ 41189 h 6153665"/>
              <a:gd name="connsiteX3" fmla="*/ 378941 w 683741"/>
              <a:gd name="connsiteY3" fmla="*/ 57665 h 6153665"/>
              <a:gd name="connsiteX4" fmla="*/ 329514 w 683741"/>
              <a:gd name="connsiteY4" fmla="*/ 98854 h 6153665"/>
              <a:gd name="connsiteX5" fmla="*/ 304800 w 683741"/>
              <a:gd name="connsiteY5" fmla="*/ 107092 h 6153665"/>
              <a:gd name="connsiteX6" fmla="*/ 271849 w 683741"/>
              <a:gd name="connsiteY6" fmla="*/ 131805 h 6153665"/>
              <a:gd name="connsiteX7" fmla="*/ 181233 w 683741"/>
              <a:gd name="connsiteY7" fmla="*/ 181232 h 6153665"/>
              <a:gd name="connsiteX8" fmla="*/ 131805 w 683741"/>
              <a:gd name="connsiteY8" fmla="*/ 222421 h 6153665"/>
              <a:gd name="connsiteX9" fmla="*/ 107092 w 683741"/>
              <a:gd name="connsiteY9" fmla="*/ 255373 h 6153665"/>
              <a:gd name="connsiteX10" fmla="*/ 32951 w 683741"/>
              <a:gd name="connsiteY10" fmla="*/ 329513 h 6153665"/>
              <a:gd name="connsiteX11" fmla="*/ 0 w 683741"/>
              <a:gd name="connsiteY11" fmla="*/ 395416 h 6153665"/>
              <a:gd name="connsiteX12" fmla="*/ 32951 w 683741"/>
              <a:gd name="connsiteY12" fmla="*/ 642551 h 6153665"/>
              <a:gd name="connsiteX13" fmla="*/ 140043 w 683741"/>
              <a:gd name="connsiteY13" fmla="*/ 716692 h 6153665"/>
              <a:gd name="connsiteX14" fmla="*/ 189470 w 683741"/>
              <a:gd name="connsiteY14" fmla="*/ 749643 h 6153665"/>
              <a:gd name="connsiteX15" fmla="*/ 354227 w 683741"/>
              <a:gd name="connsiteY15" fmla="*/ 807308 h 6153665"/>
              <a:gd name="connsiteX16" fmla="*/ 378941 w 683741"/>
              <a:gd name="connsiteY16" fmla="*/ 815546 h 6153665"/>
              <a:gd name="connsiteX17" fmla="*/ 453081 w 683741"/>
              <a:gd name="connsiteY17" fmla="*/ 848497 h 6153665"/>
              <a:gd name="connsiteX18" fmla="*/ 502508 w 683741"/>
              <a:gd name="connsiteY18" fmla="*/ 856735 h 6153665"/>
              <a:gd name="connsiteX19" fmla="*/ 584887 w 683741"/>
              <a:gd name="connsiteY19" fmla="*/ 906162 h 6153665"/>
              <a:gd name="connsiteX20" fmla="*/ 609600 w 683741"/>
              <a:gd name="connsiteY20" fmla="*/ 914400 h 6153665"/>
              <a:gd name="connsiteX21" fmla="*/ 634314 w 683741"/>
              <a:gd name="connsiteY21" fmla="*/ 939113 h 6153665"/>
              <a:gd name="connsiteX22" fmla="*/ 659027 w 683741"/>
              <a:gd name="connsiteY22" fmla="*/ 955589 h 6153665"/>
              <a:gd name="connsiteX23" fmla="*/ 683741 w 683741"/>
              <a:gd name="connsiteY23" fmla="*/ 1037967 h 6153665"/>
              <a:gd name="connsiteX24" fmla="*/ 667265 w 683741"/>
              <a:gd name="connsiteY24" fmla="*/ 1169773 h 6153665"/>
              <a:gd name="connsiteX25" fmla="*/ 626076 w 683741"/>
              <a:gd name="connsiteY25" fmla="*/ 1268627 h 6153665"/>
              <a:gd name="connsiteX26" fmla="*/ 617838 w 683741"/>
              <a:gd name="connsiteY26" fmla="*/ 1301578 h 6153665"/>
              <a:gd name="connsiteX27" fmla="*/ 560173 w 683741"/>
              <a:gd name="connsiteY27" fmla="*/ 1392194 h 6153665"/>
              <a:gd name="connsiteX28" fmla="*/ 535460 w 683741"/>
              <a:gd name="connsiteY28" fmla="*/ 1416908 h 6153665"/>
              <a:gd name="connsiteX29" fmla="*/ 494270 w 683741"/>
              <a:gd name="connsiteY29" fmla="*/ 1491049 h 6153665"/>
              <a:gd name="connsiteX30" fmla="*/ 477795 w 683741"/>
              <a:gd name="connsiteY30" fmla="*/ 1524000 h 6153665"/>
              <a:gd name="connsiteX31" fmla="*/ 428368 w 683741"/>
              <a:gd name="connsiteY31" fmla="*/ 1573427 h 6153665"/>
              <a:gd name="connsiteX32" fmla="*/ 403654 w 683741"/>
              <a:gd name="connsiteY32" fmla="*/ 1622854 h 6153665"/>
              <a:gd name="connsiteX33" fmla="*/ 362465 w 683741"/>
              <a:gd name="connsiteY33" fmla="*/ 1721708 h 6153665"/>
              <a:gd name="connsiteX34" fmla="*/ 304800 w 683741"/>
              <a:gd name="connsiteY34" fmla="*/ 1812324 h 6153665"/>
              <a:gd name="connsiteX35" fmla="*/ 288324 w 683741"/>
              <a:gd name="connsiteY35" fmla="*/ 1853513 h 6153665"/>
              <a:gd name="connsiteX36" fmla="*/ 238897 w 683741"/>
              <a:gd name="connsiteY36" fmla="*/ 1927654 h 6153665"/>
              <a:gd name="connsiteX37" fmla="*/ 189470 w 683741"/>
              <a:gd name="connsiteY37" fmla="*/ 2026508 h 6153665"/>
              <a:gd name="connsiteX38" fmla="*/ 181233 w 683741"/>
              <a:gd name="connsiteY38" fmla="*/ 2067697 h 6153665"/>
              <a:gd name="connsiteX39" fmla="*/ 164757 w 683741"/>
              <a:gd name="connsiteY39" fmla="*/ 2150076 h 6153665"/>
              <a:gd name="connsiteX40" fmla="*/ 164757 w 683741"/>
              <a:gd name="connsiteY40" fmla="*/ 2471351 h 6153665"/>
              <a:gd name="connsiteX41" fmla="*/ 197708 w 683741"/>
              <a:gd name="connsiteY41" fmla="*/ 2537254 h 6153665"/>
              <a:gd name="connsiteX42" fmla="*/ 255373 w 683741"/>
              <a:gd name="connsiteY42" fmla="*/ 2627870 h 6153665"/>
              <a:gd name="connsiteX43" fmla="*/ 271849 w 683741"/>
              <a:gd name="connsiteY43" fmla="*/ 2652584 h 6153665"/>
              <a:gd name="connsiteX44" fmla="*/ 321276 w 683741"/>
              <a:gd name="connsiteY44" fmla="*/ 2710249 h 6153665"/>
              <a:gd name="connsiteX45" fmla="*/ 378941 w 683741"/>
              <a:gd name="connsiteY45" fmla="*/ 2800865 h 6153665"/>
              <a:gd name="connsiteX46" fmla="*/ 387178 w 683741"/>
              <a:gd name="connsiteY46" fmla="*/ 2825578 h 6153665"/>
              <a:gd name="connsiteX47" fmla="*/ 403654 w 683741"/>
              <a:gd name="connsiteY47" fmla="*/ 2866767 h 6153665"/>
              <a:gd name="connsiteX48" fmla="*/ 428368 w 683741"/>
              <a:gd name="connsiteY48" fmla="*/ 2883243 h 6153665"/>
              <a:gd name="connsiteX49" fmla="*/ 436605 w 683741"/>
              <a:gd name="connsiteY49" fmla="*/ 2957384 h 6153665"/>
              <a:gd name="connsiteX50" fmla="*/ 403654 w 683741"/>
              <a:gd name="connsiteY50" fmla="*/ 3179805 h 6153665"/>
              <a:gd name="connsiteX51" fmla="*/ 378941 w 683741"/>
              <a:gd name="connsiteY51" fmla="*/ 3220994 h 6153665"/>
              <a:gd name="connsiteX52" fmla="*/ 329514 w 683741"/>
              <a:gd name="connsiteY52" fmla="*/ 3286897 h 6153665"/>
              <a:gd name="connsiteX53" fmla="*/ 304800 w 683741"/>
              <a:gd name="connsiteY53" fmla="*/ 3336324 h 6153665"/>
              <a:gd name="connsiteX54" fmla="*/ 280087 w 683741"/>
              <a:gd name="connsiteY54" fmla="*/ 3377513 h 6153665"/>
              <a:gd name="connsiteX55" fmla="*/ 271849 w 683741"/>
              <a:gd name="connsiteY55" fmla="*/ 3402227 h 6153665"/>
              <a:gd name="connsiteX56" fmla="*/ 247135 w 683741"/>
              <a:gd name="connsiteY56" fmla="*/ 3443416 h 6153665"/>
              <a:gd name="connsiteX57" fmla="*/ 238897 w 683741"/>
              <a:gd name="connsiteY57" fmla="*/ 3468130 h 6153665"/>
              <a:gd name="connsiteX58" fmla="*/ 197708 w 683741"/>
              <a:gd name="connsiteY58" fmla="*/ 3525794 h 6153665"/>
              <a:gd name="connsiteX59" fmla="*/ 172995 w 683741"/>
              <a:gd name="connsiteY59" fmla="*/ 3583459 h 6153665"/>
              <a:gd name="connsiteX60" fmla="*/ 140043 w 683741"/>
              <a:gd name="connsiteY60" fmla="*/ 3665838 h 6153665"/>
              <a:gd name="connsiteX61" fmla="*/ 123568 w 683741"/>
              <a:gd name="connsiteY61" fmla="*/ 3731740 h 6153665"/>
              <a:gd name="connsiteX62" fmla="*/ 107092 w 683741"/>
              <a:gd name="connsiteY62" fmla="*/ 3756454 h 6153665"/>
              <a:gd name="connsiteX63" fmla="*/ 82378 w 683741"/>
              <a:gd name="connsiteY63" fmla="*/ 3863546 h 6153665"/>
              <a:gd name="connsiteX64" fmla="*/ 82378 w 683741"/>
              <a:gd name="connsiteY64" fmla="*/ 4110681 h 6153665"/>
              <a:gd name="connsiteX65" fmla="*/ 107092 w 683741"/>
              <a:gd name="connsiteY65" fmla="*/ 4160108 h 6153665"/>
              <a:gd name="connsiteX66" fmla="*/ 172995 w 683741"/>
              <a:gd name="connsiteY66" fmla="*/ 4242486 h 6153665"/>
              <a:gd name="connsiteX67" fmla="*/ 181233 w 683741"/>
              <a:gd name="connsiteY67" fmla="*/ 4267200 h 6153665"/>
              <a:gd name="connsiteX68" fmla="*/ 255373 w 683741"/>
              <a:gd name="connsiteY68" fmla="*/ 4333103 h 6153665"/>
              <a:gd name="connsiteX69" fmla="*/ 296562 w 683741"/>
              <a:gd name="connsiteY69" fmla="*/ 4399005 h 6153665"/>
              <a:gd name="connsiteX70" fmla="*/ 329514 w 683741"/>
              <a:gd name="connsiteY70" fmla="*/ 4448432 h 6153665"/>
              <a:gd name="connsiteX71" fmla="*/ 345989 w 683741"/>
              <a:gd name="connsiteY71" fmla="*/ 4481384 h 6153665"/>
              <a:gd name="connsiteX72" fmla="*/ 354227 w 683741"/>
              <a:gd name="connsiteY72" fmla="*/ 4514335 h 6153665"/>
              <a:gd name="connsiteX73" fmla="*/ 378941 w 683741"/>
              <a:gd name="connsiteY73" fmla="*/ 4547286 h 6153665"/>
              <a:gd name="connsiteX74" fmla="*/ 387178 w 683741"/>
              <a:gd name="connsiteY74" fmla="*/ 4753232 h 6153665"/>
              <a:gd name="connsiteX75" fmla="*/ 354227 w 683741"/>
              <a:gd name="connsiteY75" fmla="*/ 4810897 h 6153665"/>
              <a:gd name="connsiteX76" fmla="*/ 329514 w 683741"/>
              <a:gd name="connsiteY76" fmla="*/ 4827373 h 6153665"/>
              <a:gd name="connsiteX77" fmla="*/ 313038 w 683741"/>
              <a:gd name="connsiteY77" fmla="*/ 4860324 h 6153665"/>
              <a:gd name="connsiteX78" fmla="*/ 304800 w 683741"/>
              <a:gd name="connsiteY78" fmla="*/ 4885038 h 6153665"/>
              <a:gd name="connsiteX79" fmla="*/ 280087 w 683741"/>
              <a:gd name="connsiteY79" fmla="*/ 4909751 h 6153665"/>
              <a:gd name="connsiteX80" fmla="*/ 255373 w 683741"/>
              <a:gd name="connsiteY80" fmla="*/ 4942703 h 6153665"/>
              <a:gd name="connsiteX81" fmla="*/ 222422 w 683741"/>
              <a:gd name="connsiteY81" fmla="*/ 4983892 h 6153665"/>
              <a:gd name="connsiteX82" fmla="*/ 164757 w 683741"/>
              <a:gd name="connsiteY82" fmla="*/ 5058032 h 6153665"/>
              <a:gd name="connsiteX83" fmla="*/ 156519 w 683741"/>
              <a:gd name="connsiteY83" fmla="*/ 5082746 h 6153665"/>
              <a:gd name="connsiteX84" fmla="*/ 98854 w 683741"/>
              <a:gd name="connsiteY84" fmla="*/ 5181600 h 6153665"/>
              <a:gd name="connsiteX85" fmla="*/ 65903 w 683741"/>
              <a:gd name="connsiteY85" fmla="*/ 5288692 h 6153665"/>
              <a:gd name="connsiteX86" fmla="*/ 57665 w 683741"/>
              <a:gd name="connsiteY86" fmla="*/ 5313405 h 6153665"/>
              <a:gd name="connsiteX87" fmla="*/ 41189 w 683741"/>
              <a:gd name="connsiteY87" fmla="*/ 5371070 h 6153665"/>
              <a:gd name="connsiteX88" fmla="*/ 32951 w 683741"/>
              <a:gd name="connsiteY88" fmla="*/ 5733535 h 6153665"/>
              <a:gd name="connsiteX89" fmla="*/ 49427 w 683741"/>
              <a:gd name="connsiteY89" fmla="*/ 5758249 h 6153665"/>
              <a:gd name="connsiteX90" fmla="*/ 57665 w 683741"/>
              <a:gd name="connsiteY90" fmla="*/ 5791200 h 6153665"/>
              <a:gd name="connsiteX91" fmla="*/ 98854 w 683741"/>
              <a:gd name="connsiteY91" fmla="*/ 5815913 h 6153665"/>
              <a:gd name="connsiteX92" fmla="*/ 164757 w 683741"/>
              <a:gd name="connsiteY92" fmla="*/ 5848865 h 6153665"/>
              <a:gd name="connsiteX93" fmla="*/ 181233 w 683741"/>
              <a:gd name="connsiteY93" fmla="*/ 5873578 h 6153665"/>
              <a:gd name="connsiteX94" fmla="*/ 230660 w 683741"/>
              <a:gd name="connsiteY94" fmla="*/ 5914767 h 6153665"/>
              <a:gd name="connsiteX95" fmla="*/ 247135 w 683741"/>
              <a:gd name="connsiteY95" fmla="*/ 5972432 h 6153665"/>
              <a:gd name="connsiteX96" fmla="*/ 263611 w 683741"/>
              <a:gd name="connsiteY96" fmla="*/ 6021859 h 6153665"/>
              <a:gd name="connsiteX97" fmla="*/ 280087 w 683741"/>
              <a:gd name="connsiteY97" fmla="*/ 6079524 h 6153665"/>
              <a:gd name="connsiteX98" fmla="*/ 296562 w 683741"/>
              <a:gd name="connsiteY98" fmla="*/ 6104238 h 6153665"/>
              <a:gd name="connsiteX99" fmla="*/ 313038 w 683741"/>
              <a:gd name="connsiteY99" fmla="*/ 6153665 h 61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83741" h="6153665">
                <a:moveTo>
                  <a:pt x="527222" y="0"/>
                </a:moveTo>
                <a:cubicBezTo>
                  <a:pt x="508000" y="2746"/>
                  <a:pt x="488290" y="3129"/>
                  <a:pt x="469557" y="8238"/>
                </a:cubicBezTo>
                <a:cubicBezTo>
                  <a:pt x="445739" y="14734"/>
                  <a:pt x="432319" y="29516"/>
                  <a:pt x="411892" y="41189"/>
                </a:cubicBezTo>
                <a:cubicBezTo>
                  <a:pt x="401230" y="47282"/>
                  <a:pt x="389603" y="51572"/>
                  <a:pt x="378941" y="57665"/>
                </a:cubicBezTo>
                <a:cubicBezTo>
                  <a:pt x="284604" y="111571"/>
                  <a:pt x="431746" y="30698"/>
                  <a:pt x="329514" y="98854"/>
                </a:cubicBezTo>
                <a:cubicBezTo>
                  <a:pt x="322289" y="103671"/>
                  <a:pt x="313038" y="104346"/>
                  <a:pt x="304800" y="107092"/>
                </a:cubicBezTo>
                <a:cubicBezTo>
                  <a:pt x="293816" y="115330"/>
                  <a:pt x="284129" y="125665"/>
                  <a:pt x="271849" y="131805"/>
                </a:cubicBezTo>
                <a:cubicBezTo>
                  <a:pt x="195948" y="169755"/>
                  <a:pt x="289904" y="83427"/>
                  <a:pt x="181233" y="181232"/>
                </a:cubicBezTo>
                <a:cubicBezTo>
                  <a:pt x="128428" y="228757"/>
                  <a:pt x="184015" y="205020"/>
                  <a:pt x="131805" y="222421"/>
                </a:cubicBezTo>
                <a:cubicBezTo>
                  <a:pt x="123567" y="233405"/>
                  <a:pt x="116800" y="245664"/>
                  <a:pt x="107092" y="255373"/>
                </a:cubicBezTo>
                <a:cubicBezTo>
                  <a:pt x="45360" y="317106"/>
                  <a:pt x="129615" y="184517"/>
                  <a:pt x="32951" y="329513"/>
                </a:cubicBezTo>
                <a:cubicBezTo>
                  <a:pt x="19327" y="349949"/>
                  <a:pt x="0" y="395416"/>
                  <a:pt x="0" y="395416"/>
                </a:cubicBezTo>
                <a:cubicBezTo>
                  <a:pt x="10984" y="477794"/>
                  <a:pt x="-257" y="566367"/>
                  <a:pt x="32951" y="642551"/>
                </a:cubicBezTo>
                <a:cubicBezTo>
                  <a:pt x="50300" y="682352"/>
                  <a:pt x="104210" y="692175"/>
                  <a:pt x="140043" y="716692"/>
                </a:cubicBezTo>
                <a:cubicBezTo>
                  <a:pt x="156385" y="727873"/>
                  <a:pt x="172994" y="738659"/>
                  <a:pt x="189470" y="749643"/>
                </a:cubicBezTo>
                <a:cubicBezTo>
                  <a:pt x="258251" y="795497"/>
                  <a:pt x="187087" y="751595"/>
                  <a:pt x="354227" y="807308"/>
                </a:cubicBezTo>
                <a:cubicBezTo>
                  <a:pt x="362465" y="810054"/>
                  <a:pt x="370925" y="812206"/>
                  <a:pt x="378941" y="815546"/>
                </a:cubicBezTo>
                <a:cubicBezTo>
                  <a:pt x="403905" y="825948"/>
                  <a:pt x="427425" y="839945"/>
                  <a:pt x="453081" y="848497"/>
                </a:cubicBezTo>
                <a:cubicBezTo>
                  <a:pt x="468927" y="853779"/>
                  <a:pt x="486032" y="853989"/>
                  <a:pt x="502508" y="856735"/>
                </a:cubicBezTo>
                <a:cubicBezTo>
                  <a:pt x="529968" y="873211"/>
                  <a:pt x="556692" y="890980"/>
                  <a:pt x="584887" y="906162"/>
                </a:cubicBezTo>
                <a:cubicBezTo>
                  <a:pt x="592532" y="910279"/>
                  <a:pt x="602375" y="909583"/>
                  <a:pt x="609600" y="914400"/>
                </a:cubicBezTo>
                <a:cubicBezTo>
                  <a:pt x="619293" y="920862"/>
                  <a:pt x="625364" y="931655"/>
                  <a:pt x="634314" y="939113"/>
                </a:cubicBezTo>
                <a:cubicBezTo>
                  <a:pt x="641920" y="945451"/>
                  <a:pt x="650789" y="950097"/>
                  <a:pt x="659027" y="955589"/>
                </a:cubicBezTo>
                <a:cubicBezTo>
                  <a:pt x="679083" y="1015757"/>
                  <a:pt x="671291" y="988168"/>
                  <a:pt x="683741" y="1037967"/>
                </a:cubicBezTo>
                <a:cubicBezTo>
                  <a:pt x="678249" y="1081902"/>
                  <a:pt x="676296" y="1126426"/>
                  <a:pt x="667265" y="1169773"/>
                </a:cubicBezTo>
                <a:cubicBezTo>
                  <a:pt x="651165" y="1247050"/>
                  <a:pt x="646277" y="1214756"/>
                  <a:pt x="626076" y="1268627"/>
                </a:cubicBezTo>
                <a:cubicBezTo>
                  <a:pt x="622101" y="1279228"/>
                  <a:pt x="623166" y="1291588"/>
                  <a:pt x="617838" y="1301578"/>
                </a:cubicBezTo>
                <a:cubicBezTo>
                  <a:pt x="600990" y="1333169"/>
                  <a:pt x="585489" y="1366877"/>
                  <a:pt x="560173" y="1392194"/>
                </a:cubicBezTo>
                <a:cubicBezTo>
                  <a:pt x="551935" y="1400432"/>
                  <a:pt x="541922" y="1407215"/>
                  <a:pt x="535460" y="1416908"/>
                </a:cubicBezTo>
                <a:cubicBezTo>
                  <a:pt x="519778" y="1440431"/>
                  <a:pt x="507674" y="1466157"/>
                  <a:pt x="494270" y="1491049"/>
                </a:cubicBezTo>
                <a:cubicBezTo>
                  <a:pt x="488448" y="1501861"/>
                  <a:pt x="485466" y="1514411"/>
                  <a:pt x="477795" y="1524000"/>
                </a:cubicBezTo>
                <a:cubicBezTo>
                  <a:pt x="463240" y="1542194"/>
                  <a:pt x="444844" y="1556951"/>
                  <a:pt x="428368" y="1573427"/>
                </a:cubicBezTo>
                <a:cubicBezTo>
                  <a:pt x="398323" y="1663558"/>
                  <a:pt x="446241" y="1527035"/>
                  <a:pt x="403654" y="1622854"/>
                </a:cubicBezTo>
                <a:cubicBezTo>
                  <a:pt x="367648" y="1703867"/>
                  <a:pt x="409481" y="1641780"/>
                  <a:pt x="362465" y="1721708"/>
                </a:cubicBezTo>
                <a:cubicBezTo>
                  <a:pt x="344312" y="1752568"/>
                  <a:pt x="322353" y="1781119"/>
                  <a:pt x="304800" y="1812324"/>
                </a:cubicBezTo>
                <a:cubicBezTo>
                  <a:pt x="297550" y="1825212"/>
                  <a:pt x="295661" y="1840674"/>
                  <a:pt x="288324" y="1853513"/>
                </a:cubicBezTo>
                <a:cubicBezTo>
                  <a:pt x="273588" y="1879302"/>
                  <a:pt x="255373" y="1902940"/>
                  <a:pt x="238897" y="1927654"/>
                </a:cubicBezTo>
                <a:cubicBezTo>
                  <a:pt x="220181" y="2021244"/>
                  <a:pt x="248663" y="1908122"/>
                  <a:pt x="189470" y="2026508"/>
                </a:cubicBezTo>
                <a:cubicBezTo>
                  <a:pt x="183208" y="2039031"/>
                  <a:pt x="183535" y="2053886"/>
                  <a:pt x="181233" y="2067697"/>
                </a:cubicBezTo>
                <a:cubicBezTo>
                  <a:pt x="168613" y="2143420"/>
                  <a:pt x="180546" y="2102710"/>
                  <a:pt x="164757" y="2150076"/>
                </a:cubicBezTo>
                <a:cubicBezTo>
                  <a:pt x="149371" y="2273157"/>
                  <a:pt x="142661" y="2299001"/>
                  <a:pt x="164757" y="2471351"/>
                </a:cubicBezTo>
                <a:cubicBezTo>
                  <a:pt x="167880" y="2495712"/>
                  <a:pt x="185402" y="2515999"/>
                  <a:pt x="197708" y="2537254"/>
                </a:cubicBezTo>
                <a:cubicBezTo>
                  <a:pt x="215646" y="2568239"/>
                  <a:pt x="236012" y="2597754"/>
                  <a:pt x="255373" y="2627870"/>
                </a:cubicBezTo>
                <a:cubicBezTo>
                  <a:pt x="260727" y="2636198"/>
                  <a:pt x="265406" y="2645067"/>
                  <a:pt x="271849" y="2652584"/>
                </a:cubicBezTo>
                <a:lnTo>
                  <a:pt x="321276" y="2710249"/>
                </a:lnTo>
                <a:cubicBezTo>
                  <a:pt x="356193" y="2797546"/>
                  <a:pt x="313088" y="2702086"/>
                  <a:pt x="378941" y="2800865"/>
                </a:cubicBezTo>
                <a:cubicBezTo>
                  <a:pt x="383758" y="2808090"/>
                  <a:pt x="384129" y="2817448"/>
                  <a:pt x="387178" y="2825578"/>
                </a:cubicBezTo>
                <a:cubicBezTo>
                  <a:pt x="392370" y="2839424"/>
                  <a:pt x="395059" y="2854734"/>
                  <a:pt x="403654" y="2866767"/>
                </a:cubicBezTo>
                <a:cubicBezTo>
                  <a:pt x="409409" y="2874824"/>
                  <a:pt x="420130" y="2877751"/>
                  <a:pt x="428368" y="2883243"/>
                </a:cubicBezTo>
                <a:cubicBezTo>
                  <a:pt x="431114" y="2907957"/>
                  <a:pt x="437433" y="2932532"/>
                  <a:pt x="436605" y="2957384"/>
                </a:cubicBezTo>
                <a:cubicBezTo>
                  <a:pt x="434534" y="3019522"/>
                  <a:pt x="433636" y="3113845"/>
                  <a:pt x="403654" y="3179805"/>
                </a:cubicBezTo>
                <a:cubicBezTo>
                  <a:pt x="397028" y="3194381"/>
                  <a:pt x="386608" y="3206938"/>
                  <a:pt x="378941" y="3220994"/>
                </a:cubicBezTo>
                <a:cubicBezTo>
                  <a:pt x="345637" y="3282051"/>
                  <a:pt x="371791" y="3258711"/>
                  <a:pt x="329514" y="3286897"/>
                </a:cubicBezTo>
                <a:cubicBezTo>
                  <a:pt x="282298" y="3357721"/>
                  <a:pt x="338904" y="3268115"/>
                  <a:pt x="304800" y="3336324"/>
                </a:cubicBezTo>
                <a:cubicBezTo>
                  <a:pt x="297640" y="3350645"/>
                  <a:pt x="287247" y="3363192"/>
                  <a:pt x="280087" y="3377513"/>
                </a:cubicBezTo>
                <a:cubicBezTo>
                  <a:pt x="276204" y="3385280"/>
                  <a:pt x="275732" y="3394460"/>
                  <a:pt x="271849" y="3402227"/>
                </a:cubicBezTo>
                <a:cubicBezTo>
                  <a:pt x="264688" y="3416548"/>
                  <a:pt x="254296" y="3429095"/>
                  <a:pt x="247135" y="3443416"/>
                </a:cubicBezTo>
                <a:cubicBezTo>
                  <a:pt x="243252" y="3451183"/>
                  <a:pt x="242780" y="3460363"/>
                  <a:pt x="238897" y="3468130"/>
                </a:cubicBezTo>
                <a:cubicBezTo>
                  <a:pt x="232872" y="3480179"/>
                  <a:pt x="203308" y="3518327"/>
                  <a:pt x="197708" y="3525794"/>
                </a:cubicBezTo>
                <a:cubicBezTo>
                  <a:pt x="171192" y="3605343"/>
                  <a:pt x="213710" y="3481670"/>
                  <a:pt x="172995" y="3583459"/>
                </a:cubicBezTo>
                <a:cubicBezTo>
                  <a:pt x="132280" y="3685248"/>
                  <a:pt x="178680" y="3588565"/>
                  <a:pt x="140043" y="3665838"/>
                </a:cubicBezTo>
                <a:cubicBezTo>
                  <a:pt x="134551" y="3687805"/>
                  <a:pt x="131306" y="3710460"/>
                  <a:pt x="123568" y="3731740"/>
                </a:cubicBezTo>
                <a:cubicBezTo>
                  <a:pt x="120184" y="3741045"/>
                  <a:pt x="109697" y="3746902"/>
                  <a:pt x="107092" y="3756454"/>
                </a:cubicBezTo>
                <a:cubicBezTo>
                  <a:pt x="59610" y="3930552"/>
                  <a:pt x="132064" y="3739335"/>
                  <a:pt x="82378" y="3863546"/>
                </a:cubicBezTo>
                <a:cubicBezTo>
                  <a:pt x="72618" y="3961151"/>
                  <a:pt x="64896" y="3997044"/>
                  <a:pt x="82378" y="4110681"/>
                </a:cubicBezTo>
                <a:cubicBezTo>
                  <a:pt x="85179" y="4128887"/>
                  <a:pt x="97615" y="4144313"/>
                  <a:pt x="107092" y="4160108"/>
                </a:cubicBezTo>
                <a:cubicBezTo>
                  <a:pt x="117832" y="4178008"/>
                  <a:pt x="164943" y="4232824"/>
                  <a:pt x="172995" y="4242486"/>
                </a:cubicBezTo>
                <a:cubicBezTo>
                  <a:pt x="175741" y="4250724"/>
                  <a:pt x="175902" y="4260346"/>
                  <a:pt x="181233" y="4267200"/>
                </a:cubicBezTo>
                <a:cubicBezTo>
                  <a:pt x="211616" y="4306264"/>
                  <a:pt x="222340" y="4311080"/>
                  <a:pt x="255373" y="4333103"/>
                </a:cubicBezTo>
                <a:cubicBezTo>
                  <a:pt x="269103" y="4355070"/>
                  <a:pt x="282554" y="4377214"/>
                  <a:pt x="296562" y="4399005"/>
                </a:cubicBezTo>
                <a:cubicBezTo>
                  <a:pt x="307270" y="4415661"/>
                  <a:pt x="320659" y="4430721"/>
                  <a:pt x="329514" y="4448432"/>
                </a:cubicBezTo>
                <a:cubicBezTo>
                  <a:pt x="335006" y="4459416"/>
                  <a:pt x="341677" y="4469886"/>
                  <a:pt x="345989" y="4481384"/>
                </a:cubicBezTo>
                <a:cubicBezTo>
                  <a:pt x="349964" y="4491985"/>
                  <a:pt x="349164" y="4504209"/>
                  <a:pt x="354227" y="4514335"/>
                </a:cubicBezTo>
                <a:cubicBezTo>
                  <a:pt x="360367" y="4526615"/>
                  <a:pt x="370703" y="4536302"/>
                  <a:pt x="378941" y="4547286"/>
                </a:cubicBezTo>
                <a:cubicBezTo>
                  <a:pt x="408705" y="4636582"/>
                  <a:pt x="406051" y="4608537"/>
                  <a:pt x="387178" y="4753232"/>
                </a:cubicBezTo>
                <a:cubicBezTo>
                  <a:pt x="386208" y="4760665"/>
                  <a:pt x="361445" y="4803679"/>
                  <a:pt x="354227" y="4810897"/>
                </a:cubicBezTo>
                <a:cubicBezTo>
                  <a:pt x="347226" y="4817898"/>
                  <a:pt x="337752" y="4821881"/>
                  <a:pt x="329514" y="4827373"/>
                </a:cubicBezTo>
                <a:cubicBezTo>
                  <a:pt x="324022" y="4838357"/>
                  <a:pt x="317875" y="4849037"/>
                  <a:pt x="313038" y="4860324"/>
                </a:cubicBezTo>
                <a:cubicBezTo>
                  <a:pt x="309617" y="4868305"/>
                  <a:pt x="309617" y="4877813"/>
                  <a:pt x="304800" y="4885038"/>
                </a:cubicBezTo>
                <a:cubicBezTo>
                  <a:pt x="298338" y="4894731"/>
                  <a:pt x="287669" y="4900906"/>
                  <a:pt x="280087" y="4909751"/>
                </a:cubicBezTo>
                <a:cubicBezTo>
                  <a:pt x="271152" y="4920176"/>
                  <a:pt x="263611" y="4931719"/>
                  <a:pt x="255373" y="4942703"/>
                </a:cubicBezTo>
                <a:cubicBezTo>
                  <a:pt x="237615" y="4995973"/>
                  <a:pt x="261644" y="4940748"/>
                  <a:pt x="222422" y="4983892"/>
                </a:cubicBezTo>
                <a:cubicBezTo>
                  <a:pt x="201362" y="5007058"/>
                  <a:pt x="164757" y="5058032"/>
                  <a:pt x="164757" y="5058032"/>
                </a:cubicBezTo>
                <a:cubicBezTo>
                  <a:pt x="162011" y="5066270"/>
                  <a:pt x="160736" y="5075155"/>
                  <a:pt x="156519" y="5082746"/>
                </a:cubicBezTo>
                <a:cubicBezTo>
                  <a:pt x="115823" y="5156000"/>
                  <a:pt x="130124" y="5106555"/>
                  <a:pt x="98854" y="5181600"/>
                </a:cubicBezTo>
                <a:cubicBezTo>
                  <a:pt x="87413" y="5209059"/>
                  <a:pt x="74077" y="5261445"/>
                  <a:pt x="65903" y="5288692"/>
                </a:cubicBezTo>
                <a:cubicBezTo>
                  <a:pt x="63408" y="5297009"/>
                  <a:pt x="60160" y="5305088"/>
                  <a:pt x="57665" y="5313405"/>
                </a:cubicBezTo>
                <a:cubicBezTo>
                  <a:pt x="51921" y="5332553"/>
                  <a:pt x="46681" y="5351848"/>
                  <a:pt x="41189" y="5371070"/>
                </a:cubicBezTo>
                <a:cubicBezTo>
                  <a:pt x="20617" y="5535655"/>
                  <a:pt x="13673" y="5534320"/>
                  <a:pt x="32951" y="5733535"/>
                </a:cubicBezTo>
                <a:cubicBezTo>
                  <a:pt x="33905" y="5743390"/>
                  <a:pt x="43935" y="5750011"/>
                  <a:pt x="49427" y="5758249"/>
                </a:cubicBezTo>
                <a:cubicBezTo>
                  <a:pt x="52173" y="5769233"/>
                  <a:pt x="50297" y="5782604"/>
                  <a:pt x="57665" y="5791200"/>
                </a:cubicBezTo>
                <a:cubicBezTo>
                  <a:pt x="68085" y="5803357"/>
                  <a:pt x="85276" y="5807427"/>
                  <a:pt x="98854" y="5815913"/>
                </a:cubicBezTo>
                <a:cubicBezTo>
                  <a:pt x="142728" y="5843334"/>
                  <a:pt x="104135" y="5824616"/>
                  <a:pt x="164757" y="5848865"/>
                </a:cubicBezTo>
                <a:cubicBezTo>
                  <a:pt x="170249" y="5857103"/>
                  <a:pt x="173627" y="5867240"/>
                  <a:pt x="181233" y="5873578"/>
                </a:cubicBezTo>
                <a:cubicBezTo>
                  <a:pt x="243943" y="5925836"/>
                  <a:pt x="190519" y="5854558"/>
                  <a:pt x="230660" y="5914767"/>
                </a:cubicBezTo>
                <a:cubicBezTo>
                  <a:pt x="258365" y="5997891"/>
                  <a:pt x="216076" y="5868905"/>
                  <a:pt x="247135" y="5972432"/>
                </a:cubicBezTo>
                <a:cubicBezTo>
                  <a:pt x="252125" y="5989066"/>
                  <a:pt x="259399" y="6005011"/>
                  <a:pt x="263611" y="6021859"/>
                </a:cubicBezTo>
                <a:cubicBezTo>
                  <a:pt x="266251" y="6032419"/>
                  <a:pt x="274177" y="6067704"/>
                  <a:pt x="280087" y="6079524"/>
                </a:cubicBezTo>
                <a:cubicBezTo>
                  <a:pt x="284515" y="6088379"/>
                  <a:pt x="291070" y="6096000"/>
                  <a:pt x="296562" y="6104238"/>
                </a:cubicBezTo>
                <a:cubicBezTo>
                  <a:pt x="306289" y="6143146"/>
                  <a:pt x="299737" y="6127063"/>
                  <a:pt x="313038" y="6153665"/>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rgbClr val="4472C4">
                  <a:lumMod val="50000"/>
                </a:srgbClr>
              </a:solidFill>
              <a:latin typeface="Century Gothic" panose="020B0502020202020204" pitchFamily="34" charset="0"/>
            </a:endParaRPr>
          </a:p>
        </p:txBody>
      </p:sp>
      <p:sp>
        <p:nvSpPr>
          <p:cNvPr id="15" name="TextBox 14"/>
          <p:cNvSpPr txBox="1"/>
          <p:nvPr/>
        </p:nvSpPr>
        <p:spPr>
          <a:xfrm rot="522572">
            <a:off x="9369823" y="1008753"/>
            <a:ext cx="2066573" cy="461665"/>
          </a:xfrm>
          <a:prstGeom prst="rect">
            <a:avLst/>
          </a:prstGeom>
          <a:noFill/>
        </p:spPr>
        <p:txBody>
          <a:bodyPr wrap="square" rtlCol="0">
            <a:spAutoFit/>
          </a:bodyPr>
          <a:lstStyle/>
          <a:p>
            <a:r>
              <a:rPr lang="en-GB" sz="2400">
                <a:solidFill>
                  <a:srgbClr val="4472C4">
                    <a:lumMod val="50000"/>
                  </a:srgbClr>
                </a:solidFill>
                <a:latin typeface="Century Gothic" panose="020B0502020202020204" pitchFamily="34" charset="0"/>
              </a:rPr>
              <a:t>w</a:t>
            </a:r>
            <a:r>
              <a:rPr lang="en-GB" sz="2400" b="1">
                <a:solidFill>
                  <a:srgbClr val="4472C4">
                    <a:lumMod val="50000"/>
                  </a:srgbClr>
                </a:solidFill>
                <a:latin typeface="Century Gothic" panose="020B0502020202020204" pitchFamily="34" charset="0"/>
              </a:rPr>
              <a:t>ie</a:t>
            </a:r>
            <a:endParaRPr lang="en-GB" sz="2400" b="1" dirty="0">
              <a:solidFill>
                <a:srgbClr val="4472C4">
                  <a:lumMod val="50000"/>
                </a:srgbClr>
              </a:solidFill>
              <a:latin typeface="Century Gothic" panose="020B0502020202020204" pitchFamily="34" charset="0"/>
            </a:endParaRPr>
          </a:p>
        </p:txBody>
      </p:sp>
      <p:sp>
        <p:nvSpPr>
          <p:cNvPr id="16" name="TextBox 15"/>
          <p:cNvSpPr txBox="1"/>
          <p:nvPr/>
        </p:nvSpPr>
        <p:spPr>
          <a:xfrm rot="21268124">
            <a:off x="7034405" y="1494529"/>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schw</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rig</a:t>
            </a:r>
            <a:endParaRPr lang="en-GB" sz="2400" dirty="0">
              <a:solidFill>
                <a:srgbClr val="4472C4">
                  <a:lumMod val="50000"/>
                </a:srgbClr>
              </a:solidFill>
              <a:latin typeface="Century Gothic" panose="020B0502020202020204" pitchFamily="34" charset="0"/>
            </a:endParaRPr>
          </a:p>
        </p:txBody>
      </p:sp>
      <p:sp>
        <p:nvSpPr>
          <p:cNvPr id="17" name="TextBox 16"/>
          <p:cNvSpPr txBox="1"/>
          <p:nvPr/>
        </p:nvSpPr>
        <p:spPr>
          <a:xfrm rot="522572">
            <a:off x="8786266" y="2121147"/>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Schausp</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ler</a:t>
            </a:r>
            <a:endParaRPr lang="en-GB" sz="2400" dirty="0">
              <a:solidFill>
                <a:srgbClr val="4472C4">
                  <a:lumMod val="50000"/>
                </a:srgbClr>
              </a:solidFill>
              <a:latin typeface="Century Gothic" panose="020B0502020202020204" pitchFamily="34" charset="0"/>
            </a:endParaRPr>
          </a:p>
        </p:txBody>
      </p:sp>
      <p:sp>
        <p:nvSpPr>
          <p:cNvPr id="18" name="TextBox 17"/>
          <p:cNvSpPr txBox="1"/>
          <p:nvPr/>
        </p:nvSpPr>
        <p:spPr>
          <a:xfrm rot="21266981">
            <a:off x="9868482" y="3192358"/>
            <a:ext cx="885783" cy="461665"/>
          </a:xfrm>
          <a:prstGeom prst="rect">
            <a:avLst/>
          </a:prstGeom>
          <a:noFill/>
        </p:spPr>
        <p:txBody>
          <a:bodyPr wrap="square" rtlCol="0">
            <a:spAutoFit/>
          </a:bodyPr>
          <a:lstStyle/>
          <a:p>
            <a:r>
              <a:rPr lang="en-GB" sz="2400" dirty="0" err="1">
                <a:solidFill>
                  <a:srgbClr val="4472C4">
                    <a:lumMod val="50000"/>
                  </a:srgbClr>
                </a:solidFill>
                <a:latin typeface="Century Gothic" panose="020B0502020202020204" pitchFamily="34" charset="0"/>
              </a:rPr>
              <a:t>s</a:t>
            </a:r>
            <a:r>
              <a:rPr lang="en-GB" sz="2400" b="1" dirty="0" err="1">
                <a:solidFill>
                  <a:srgbClr val="4472C4">
                    <a:lumMod val="50000"/>
                  </a:srgbClr>
                </a:solidFill>
                <a:latin typeface="Century Gothic" panose="020B0502020202020204" pitchFamily="34" charset="0"/>
              </a:rPr>
              <a:t>ie</a:t>
            </a:r>
            <a:endParaRPr lang="en-GB" sz="2400" b="1" dirty="0">
              <a:solidFill>
                <a:srgbClr val="4472C4">
                  <a:lumMod val="50000"/>
                </a:srgbClr>
              </a:solidFill>
              <a:latin typeface="Century Gothic" panose="020B0502020202020204" pitchFamily="34" charset="0"/>
            </a:endParaRPr>
          </a:p>
        </p:txBody>
      </p:sp>
      <p:sp>
        <p:nvSpPr>
          <p:cNvPr id="19" name="TextBox 18"/>
          <p:cNvSpPr txBox="1"/>
          <p:nvPr/>
        </p:nvSpPr>
        <p:spPr>
          <a:xfrm rot="21020773">
            <a:off x="7287839" y="3547771"/>
            <a:ext cx="2221620"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schl</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ßlich </a:t>
            </a:r>
            <a:endParaRPr lang="en-GB" sz="2400" dirty="0">
              <a:solidFill>
                <a:srgbClr val="4472C4">
                  <a:lumMod val="50000"/>
                </a:srgbClr>
              </a:solidFill>
              <a:latin typeface="Century Gothic" panose="020B0502020202020204" pitchFamily="34" charset="0"/>
            </a:endParaRPr>
          </a:p>
        </p:txBody>
      </p:sp>
      <p:sp>
        <p:nvSpPr>
          <p:cNvPr id="20" name="TextBox 19"/>
          <p:cNvSpPr txBox="1"/>
          <p:nvPr/>
        </p:nvSpPr>
        <p:spPr>
          <a:xfrm rot="522572">
            <a:off x="6613214" y="4715286"/>
            <a:ext cx="2571438"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z</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hen </a:t>
            </a:r>
            <a:endParaRPr lang="en-GB" sz="2400" dirty="0">
              <a:solidFill>
                <a:srgbClr val="4472C4">
                  <a:lumMod val="50000"/>
                </a:srgbClr>
              </a:solidFill>
              <a:latin typeface="Century Gothic" panose="020B0502020202020204" pitchFamily="34" charset="0"/>
            </a:endParaRPr>
          </a:p>
        </p:txBody>
      </p:sp>
      <p:sp>
        <p:nvSpPr>
          <p:cNvPr id="21" name="TextBox 20"/>
          <p:cNvSpPr txBox="1"/>
          <p:nvPr/>
        </p:nvSpPr>
        <p:spPr>
          <a:xfrm rot="522572">
            <a:off x="9497267" y="4514212"/>
            <a:ext cx="2066573" cy="461665"/>
          </a:xfrm>
          <a:prstGeom prst="rect">
            <a:avLst/>
          </a:prstGeom>
          <a:noFill/>
        </p:spPr>
        <p:txBody>
          <a:bodyPr wrap="square" rtlCol="0">
            <a:spAutoFit/>
          </a:bodyPr>
          <a:lstStyle/>
          <a:p>
            <a:r>
              <a:rPr lang="en-GB" sz="2400" dirty="0">
                <a:solidFill>
                  <a:srgbClr val="4472C4">
                    <a:lumMod val="50000"/>
                  </a:srgbClr>
                </a:solidFill>
                <a:latin typeface="Century Gothic" panose="020B0502020202020204" pitchFamily="34" charset="0"/>
              </a:rPr>
              <a:t>L</a:t>
            </a:r>
            <a:r>
              <a:rPr lang="en-GB" sz="2400" b="1" dirty="0">
                <a:solidFill>
                  <a:srgbClr val="4472C4">
                    <a:lumMod val="50000"/>
                  </a:srgbClr>
                </a:solidFill>
                <a:latin typeface="Century Gothic" panose="020B0502020202020204" pitchFamily="34" charset="0"/>
              </a:rPr>
              <a:t>ie</a:t>
            </a:r>
            <a:r>
              <a:rPr lang="en-GB" sz="2400" dirty="0">
                <a:solidFill>
                  <a:srgbClr val="4472C4">
                    <a:lumMod val="50000"/>
                  </a:srgbClr>
                </a:solidFill>
                <a:latin typeface="Century Gothic" panose="020B0502020202020204" pitchFamily="34" charset="0"/>
              </a:rPr>
              <a:t>d</a:t>
            </a:r>
          </a:p>
        </p:txBody>
      </p:sp>
      <p:sp>
        <p:nvSpPr>
          <p:cNvPr id="22" name="TextBox 21"/>
          <p:cNvSpPr txBox="1"/>
          <p:nvPr/>
        </p:nvSpPr>
        <p:spPr>
          <a:xfrm rot="522572">
            <a:off x="6842118" y="440244"/>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Z</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l</a:t>
            </a:r>
            <a:endParaRPr lang="en-GB" sz="2400" dirty="0">
              <a:solidFill>
                <a:srgbClr val="4472C4">
                  <a:lumMod val="50000"/>
                </a:srgbClr>
              </a:solidFill>
              <a:latin typeface="Century Gothic" panose="020B0502020202020204" pitchFamily="34" charset="0"/>
            </a:endParaRPr>
          </a:p>
        </p:txBody>
      </p:sp>
      <p:sp>
        <p:nvSpPr>
          <p:cNvPr id="23" name="TextBox 22"/>
          <p:cNvSpPr txBox="1"/>
          <p:nvPr/>
        </p:nvSpPr>
        <p:spPr>
          <a:xfrm>
            <a:off x="251365" y="252349"/>
            <a:ext cx="1015160" cy="461665"/>
          </a:xfrm>
          <a:prstGeom prst="rect">
            <a:avLst/>
          </a:prstGeom>
          <a:solidFill>
            <a:schemeClr val="bg1"/>
          </a:solidFill>
          <a:ln w="57150">
            <a:solidFill>
              <a:schemeClr val="accent5">
                <a:lumMod val="50000"/>
              </a:schemeClr>
            </a:solidFill>
          </a:ln>
        </p:spPr>
        <p:txBody>
          <a:bodyPr wrap="square" rtlCol="0">
            <a:spAutoFit/>
          </a:bodyPr>
          <a:lstStyle/>
          <a:p>
            <a:pPr algn="ctr"/>
            <a:r>
              <a:rPr lang="en-GB" sz="2400" b="1" dirty="0" err="1">
                <a:solidFill>
                  <a:srgbClr val="4472C4">
                    <a:lumMod val="50000"/>
                  </a:srgbClr>
                </a:solidFill>
                <a:latin typeface="Century Gothic" panose="020B0502020202020204" pitchFamily="34" charset="0"/>
              </a:rPr>
              <a:t>ei</a:t>
            </a:r>
            <a:endParaRPr lang="en-GB" sz="2400" b="1" dirty="0">
              <a:solidFill>
                <a:srgbClr val="4472C4">
                  <a:lumMod val="50000"/>
                </a:srgbClr>
              </a:solidFill>
              <a:latin typeface="Century Gothic" panose="020B0502020202020204" pitchFamily="34" charset="0"/>
            </a:endParaRPr>
          </a:p>
        </p:txBody>
      </p:sp>
      <p:sp>
        <p:nvSpPr>
          <p:cNvPr id="24" name="TextBox 23"/>
          <p:cNvSpPr txBox="1"/>
          <p:nvPr/>
        </p:nvSpPr>
        <p:spPr>
          <a:xfrm>
            <a:off x="10881570" y="226745"/>
            <a:ext cx="1015160" cy="461665"/>
          </a:xfrm>
          <a:prstGeom prst="rect">
            <a:avLst/>
          </a:prstGeom>
          <a:solidFill>
            <a:schemeClr val="bg1"/>
          </a:solidFill>
          <a:ln w="57150">
            <a:solidFill>
              <a:schemeClr val="accent5">
                <a:lumMod val="50000"/>
              </a:schemeClr>
            </a:solidFill>
          </a:ln>
        </p:spPr>
        <p:txBody>
          <a:bodyPr wrap="square" rtlCol="0">
            <a:spAutoFit/>
          </a:bodyPr>
          <a:lstStyle/>
          <a:p>
            <a:pPr algn="ctr"/>
            <a:r>
              <a:rPr lang="en-GB" sz="2400" b="1" dirty="0" err="1">
                <a:solidFill>
                  <a:srgbClr val="4472C4">
                    <a:lumMod val="50000"/>
                  </a:srgbClr>
                </a:solidFill>
                <a:latin typeface="Century Gothic" panose="020B0502020202020204" pitchFamily="34" charset="0"/>
              </a:rPr>
              <a:t>ie</a:t>
            </a:r>
            <a:endParaRPr lang="en-GB" sz="2400" b="1" dirty="0">
              <a:solidFill>
                <a:srgbClr val="4472C4">
                  <a:lumMod val="50000"/>
                </a:srgbClr>
              </a:solidFill>
              <a:latin typeface="Century Gothic" panose="020B0502020202020204" pitchFamily="34" charset="0"/>
            </a:endParaRPr>
          </a:p>
        </p:txBody>
      </p:sp>
      <p:sp>
        <p:nvSpPr>
          <p:cNvPr id="25" name="TextBox 24"/>
          <p:cNvSpPr txBox="1"/>
          <p:nvPr/>
        </p:nvSpPr>
        <p:spPr>
          <a:xfrm rot="522572">
            <a:off x="972221" y="4587142"/>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s</a:t>
            </a:r>
            <a:r>
              <a:rPr lang="de-DE" sz="2400" b="1">
                <a:solidFill>
                  <a:srgbClr val="4472C4">
                    <a:lumMod val="50000"/>
                  </a:srgbClr>
                </a:solidFill>
                <a:latin typeface="Century Gothic" panose="020B0502020202020204" pitchFamily="34" charset="0"/>
              </a:rPr>
              <a:t>ei</a:t>
            </a:r>
            <a:r>
              <a:rPr lang="de-DE" sz="2400">
                <a:solidFill>
                  <a:srgbClr val="4472C4">
                    <a:lumMod val="50000"/>
                  </a:srgbClr>
                </a:solidFill>
                <a:latin typeface="Century Gothic" panose="020B0502020202020204" pitchFamily="34" charset="0"/>
              </a:rPr>
              <a:t>n</a:t>
            </a:r>
            <a:endParaRPr lang="en-GB" sz="2400" dirty="0">
              <a:solidFill>
                <a:srgbClr val="4472C4">
                  <a:lumMod val="50000"/>
                </a:srgbClr>
              </a:solidFill>
              <a:latin typeface="Century Gothic" panose="020B0502020202020204" pitchFamily="34" charset="0"/>
            </a:endParaRPr>
          </a:p>
        </p:txBody>
      </p:sp>
      <p:sp>
        <p:nvSpPr>
          <p:cNvPr id="2" name="Rectangle 1"/>
          <p:cNvSpPr/>
          <p:nvPr/>
        </p:nvSpPr>
        <p:spPr>
          <a:xfrm rot="21333234">
            <a:off x="8662641" y="5423141"/>
            <a:ext cx="3480937" cy="461665"/>
          </a:xfrm>
          <a:prstGeom prst="rect">
            <a:avLst/>
          </a:prstGeom>
        </p:spPr>
        <p:txBody>
          <a:bodyPr wrap="square">
            <a:spAutoFit/>
          </a:bodyPr>
          <a:lstStyle/>
          <a:p>
            <a:r>
              <a:rPr lang="de-DE" sz="2400">
                <a:solidFill>
                  <a:srgbClr val="4472C4">
                    <a:lumMod val="50000"/>
                  </a:srgbClr>
                </a:solidFill>
                <a:latin typeface="Century Gothic" panose="020B0502020202020204" pitchFamily="34" charset="0"/>
              </a:rPr>
              <a:t>Computersp</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l</a:t>
            </a:r>
            <a:endParaRPr lang="en-GB" sz="2400" dirty="0">
              <a:solidFill>
                <a:srgbClr val="4472C4">
                  <a:lumMod val="50000"/>
                </a:srgbClr>
              </a:solidFill>
              <a:latin typeface="Century Gothic" panose="020B0502020202020204" pitchFamily="34" charset="0"/>
            </a:endParaRPr>
          </a:p>
        </p:txBody>
      </p:sp>
      <p:sp>
        <p:nvSpPr>
          <p:cNvPr id="26" name="TextBox 25">
            <a:extLst>
              <a:ext uri="{FF2B5EF4-FFF2-40B4-BE49-F238E27FC236}">
                <a16:creationId xmlns:a16="http://schemas.microsoft.com/office/drawing/2014/main" id="{1A38B7C1-EAA6-48A6-9E41-678215A5C8E0}"/>
              </a:ext>
            </a:extLst>
          </p:cNvPr>
          <p:cNvSpPr txBox="1"/>
          <p:nvPr/>
        </p:nvSpPr>
        <p:spPr>
          <a:xfrm rot="522572">
            <a:off x="7239190" y="2673619"/>
            <a:ext cx="2066573" cy="461665"/>
          </a:xfrm>
          <a:prstGeom prst="rect">
            <a:avLst/>
          </a:prstGeom>
          <a:noFill/>
        </p:spPr>
        <p:txBody>
          <a:bodyPr wrap="square" rtlCol="0">
            <a:spAutoFit/>
          </a:bodyPr>
          <a:lstStyle/>
          <a:p>
            <a:r>
              <a:rPr lang="de-DE" sz="2400">
                <a:solidFill>
                  <a:srgbClr val="4472C4">
                    <a:lumMod val="50000"/>
                  </a:srgbClr>
                </a:solidFill>
                <a:latin typeface="Century Gothic" panose="020B0502020202020204" pitchFamily="34" charset="0"/>
              </a:rPr>
              <a:t>z</a:t>
            </a:r>
            <a:r>
              <a:rPr lang="de-DE" sz="2400" b="1">
                <a:solidFill>
                  <a:srgbClr val="4472C4">
                    <a:lumMod val="50000"/>
                  </a:srgbClr>
                </a:solidFill>
                <a:latin typeface="Century Gothic" panose="020B0502020202020204" pitchFamily="34" charset="0"/>
              </a:rPr>
              <a:t>ie</a:t>
            </a:r>
            <a:r>
              <a:rPr lang="de-DE" sz="2400">
                <a:solidFill>
                  <a:srgbClr val="4472C4">
                    <a:lumMod val="50000"/>
                  </a:srgbClr>
                </a:solidFill>
                <a:latin typeface="Century Gothic" panose="020B0502020202020204" pitchFamily="34" charset="0"/>
              </a:rPr>
              <a:t>mlich </a:t>
            </a:r>
            <a:endParaRPr lang="en-GB" sz="2400"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219867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31" name="Title 3"/>
          <p:cNvSpPr>
            <a:spLocks noGrp="1"/>
          </p:cNvSpPr>
          <p:nvPr>
            <p:ph type="title"/>
          </p:nvPr>
        </p:nvSpPr>
        <p:spPr>
          <a:xfrm>
            <a:off x="300038" y="338225"/>
            <a:ext cx="5368070" cy="707849"/>
          </a:xfrm>
        </p:spPr>
        <p:txBody>
          <a:bodyPr>
            <a:normAutofit/>
          </a:bodyPr>
          <a:lstStyle/>
          <a:p>
            <a:r>
              <a:rPr lang="en-GB" sz="3600" b="1" dirty="0">
                <a:solidFill>
                  <a:schemeClr val="bg1"/>
                </a:solidFill>
              </a:rPr>
              <a:t>Pirates!</a:t>
            </a:r>
          </a:p>
        </p:txBody>
      </p:sp>
      <p:grpSp>
        <p:nvGrpSpPr>
          <p:cNvPr id="19" name="Group 18"/>
          <p:cNvGrpSpPr/>
          <p:nvPr/>
        </p:nvGrpSpPr>
        <p:grpSpPr>
          <a:xfrm>
            <a:off x="4244443" y="126803"/>
            <a:ext cx="7783689" cy="6119674"/>
            <a:chOff x="4244443" y="126803"/>
            <a:chExt cx="7783689" cy="6119674"/>
          </a:xfrm>
        </p:grpSpPr>
        <p:pic>
          <p:nvPicPr>
            <p:cNvPr id="191"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934" y="126803"/>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2340" y="3353160"/>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090" y="1259163"/>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6192" y="5523923"/>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0211" y="559483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336" y="3394514"/>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oins Money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8318" y="4503167"/>
              <a:ext cx="495184" cy="457220"/>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207"/>
            <p:cNvGrpSpPr/>
            <p:nvPr/>
          </p:nvGrpSpPr>
          <p:grpSpPr>
            <a:xfrm>
              <a:off x="4397441" y="839366"/>
              <a:ext cx="7498344" cy="5407111"/>
              <a:chOff x="3744601" y="369525"/>
              <a:chExt cx="8137106" cy="5867727"/>
            </a:xfrm>
          </p:grpSpPr>
          <p:grpSp>
            <p:nvGrpSpPr>
              <p:cNvPr id="165" name="Group 164"/>
              <p:cNvGrpSpPr/>
              <p:nvPr/>
            </p:nvGrpSpPr>
            <p:grpSpPr>
              <a:xfrm>
                <a:off x="3744601" y="369525"/>
                <a:ext cx="7532550" cy="5867727"/>
                <a:chOff x="1353398" y="449681"/>
                <a:chExt cx="7492861" cy="5950533"/>
              </a:xfrm>
            </p:grpSpPr>
            <p:grpSp>
              <p:nvGrpSpPr>
                <p:cNvPr id="56" name="Group 55"/>
                <p:cNvGrpSpPr/>
                <p:nvPr/>
              </p:nvGrpSpPr>
              <p:grpSpPr>
                <a:xfrm>
                  <a:off x="2580254" y="4142015"/>
                  <a:ext cx="1171396" cy="1016826"/>
                  <a:chOff x="4896319" y="1831217"/>
                  <a:chExt cx="1171396" cy="1016826"/>
                </a:xfrm>
              </p:grpSpPr>
              <p:grpSp>
                <p:nvGrpSpPr>
                  <p:cNvPr id="57" name="Group 56"/>
                  <p:cNvGrpSpPr/>
                  <p:nvPr/>
                </p:nvGrpSpPr>
                <p:grpSpPr>
                  <a:xfrm>
                    <a:off x="4896319" y="1831217"/>
                    <a:ext cx="1171396" cy="1016826"/>
                    <a:chOff x="4892832" y="1814762"/>
                    <a:chExt cx="1209517" cy="1028404"/>
                  </a:xfrm>
                </p:grpSpPr>
                <p:sp>
                  <p:nvSpPr>
                    <p:cNvPr id="63" name="Right Triangle 6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TextBox 63"/>
                    <p:cNvSpPr txBox="1"/>
                    <p:nvPr/>
                  </p:nvSpPr>
                  <p:spPr>
                    <a:xfrm>
                      <a:off x="4892832" y="2497348"/>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65" name="TextBox 64"/>
                    <p:cNvSpPr txBox="1"/>
                    <p:nvPr/>
                  </p:nvSpPr>
                  <p:spPr>
                    <a:xfrm>
                      <a:off x="5186552" y="1814762"/>
                      <a:ext cx="915797"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58" name="Rectangle 5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6" name="Group 155"/>
                <p:cNvGrpSpPr/>
                <p:nvPr/>
              </p:nvGrpSpPr>
              <p:grpSpPr>
                <a:xfrm>
                  <a:off x="3616738" y="449681"/>
                  <a:ext cx="5229521" cy="4964526"/>
                  <a:chOff x="3245263" y="930992"/>
                  <a:chExt cx="5229521" cy="4964526"/>
                </a:xfrm>
              </p:grpSpPr>
              <p:grpSp>
                <p:nvGrpSpPr>
                  <p:cNvPr id="6" name="Group 5"/>
                  <p:cNvGrpSpPr/>
                  <p:nvPr/>
                </p:nvGrpSpPr>
                <p:grpSpPr>
                  <a:xfrm>
                    <a:off x="3479672" y="2190064"/>
                    <a:ext cx="1244405" cy="1237376"/>
                    <a:chOff x="4947142" y="1858996"/>
                    <a:chExt cx="1244405" cy="1237376"/>
                  </a:xfrm>
                </p:grpSpPr>
                <p:grpSp>
                  <p:nvGrpSpPr>
                    <p:cNvPr id="7" name="Group 6"/>
                    <p:cNvGrpSpPr/>
                    <p:nvPr/>
                  </p:nvGrpSpPr>
                  <p:grpSpPr>
                    <a:xfrm>
                      <a:off x="4947142" y="1865242"/>
                      <a:ext cx="985351" cy="982800"/>
                      <a:chOff x="4945306" y="1849175"/>
                      <a:chExt cx="1017417" cy="993991"/>
                    </a:xfrm>
                  </p:grpSpPr>
                  <p:sp>
                    <p:nvSpPr>
                      <p:cNvPr id="13" name="Right Triangle 12"/>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Wein</a:t>
                        </a:r>
                      </a:p>
                    </p:txBody>
                  </p:sp>
                  <p:sp>
                    <p:nvSpPr>
                      <p:cNvPr id="15" name="TextBox 14"/>
                      <p:cNvSpPr txBox="1"/>
                      <p:nvPr/>
                    </p:nvSpPr>
                    <p:spPr>
                      <a:xfrm>
                        <a:off x="5187787" y="1849175"/>
                        <a:ext cx="774936" cy="376821"/>
                      </a:xfrm>
                      <a:prstGeom prst="rect">
                        <a:avLst/>
                      </a:prstGeom>
                      <a:noFill/>
                    </p:spPr>
                    <p:txBody>
                      <a:bodyPr wrap="square" rtlCol="0">
                        <a:spAutoFit/>
                      </a:bodyPr>
                      <a:lstStyle/>
                      <a:p>
                        <a:r>
                          <a:rPr lang="en-GB" sz="1600" dirty="0">
                            <a:solidFill>
                              <a:srgbClr val="C00000"/>
                            </a:solidFill>
                            <a:latin typeface="Century Gothic" panose="020B0502020202020204" pitchFamily="34" charset="0"/>
                          </a:rPr>
                          <a:t>Wien</a:t>
                        </a:r>
                      </a:p>
                    </p:txBody>
                  </p:sp>
                </p:grpSp>
                <p:sp>
                  <p:nvSpPr>
                    <p:cNvPr id="8" name="Rectangle 7"/>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Arrow Connector 10"/>
                    <p:cNvCxnSpPr>
                      <a:stCxn id="8"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8711" y="2188134"/>
                    <a:ext cx="1244405" cy="1237376"/>
                    <a:chOff x="4947142" y="1858996"/>
                    <a:chExt cx="1244405" cy="1237376"/>
                  </a:xfrm>
                </p:grpSpPr>
                <p:grpSp>
                  <p:nvGrpSpPr>
                    <p:cNvPr id="17" name="Group 16"/>
                    <p:cNvGrpSpPr/>
                    <p:nvPr/>
                  </p:nvGrpSpPr>
                  <p:grpSpPr>
                    <a:xfrm>
                      <a:off x="4947142" y="1864242"/>
                      <a:ext cx="1062667" cy="983801"/>
                      <a:chOff x="4945306" y="1848163"/>
                      <a:chExt cx="1097249" cy="995003"/>
                    </a:xfrm>
                  </p:grpSpPr>
                  <p:sp>
                    <p:nvSpPr>
                      <p:cNvPr id="23" name="Right Triangle 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25" name="TextBox 24"/>
                      <p:cNvSpPr txBox="1"/>
                      <p:nvPr/>
                    </p:nvSpPr>
                    <p:spPr>
                      <a:xfrm>
                        <a:off x="5221946" y="1848163"/>
                        <a:ext cx="82060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18" name="Rectangle 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1" name="Straight Arrow Connector 20"/>
                    <p:cNvCxnSpPr>
                      <a:stCxn id="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510489" y="953664"/>
                    <a:ext cx="1286285" cy="1001783"/>
                    <a:chOff x="4712733" y="1846260"/>
                    <a:chExt cx="1286285" cy="1001783"/>
                  </a:xfrm>
                </p:grpSpPr>
                <p:grpSp>
                  <p:nvGrpSpPr>
                    <p:cNvPr id="27" name="Group 26"/>
                    <p:cNvGrpSpPr/>
                    <p:nvPr/>
                  </p:nvGrpSpPr>
                  <p:grpSpPr>
                    <a:xfrm>
                      <a:off x="4925237" y="1846260"/>
                      <a:ext cx="1073781" cy="1001783"/>
                      <a:chOff x="4922691" y="1829976"/>
                      <a:chExt cx="1108725" cy="1013190"/>
                    </a:xfrm>
                  </p:grpSpPr>
                  <p:sp>
                    <p:nvSpPr>
                      <p:cNvPr id="33" name="Right Triangle 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4922691" y="2474344"/>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35" name="TextBox 34"/>
                      <p:cNvSpPr txBox="1"/>
                      <p:nvPr/>
                    </p:nvSpPr>
                    <p:spPr>
                      <a:xfrm>
                        <a:off x="5211680" y="1829976"/>
                        <a:ext cx="819736" cy="34724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28" name="Rectangle 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0" name="Straight Arrow Connector 2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961567" y="1948406"/>
                    <a:ext cx="1013671" cy="1482554"/>
                    <a:chOff x="4925876" y="1613818"/>
                    <a:chExt cx="1013671" cy="1482554"/>
                  </a:xfrm>
                </p:grpSpPr>
                <p:grpSp>
                  <p:nvGrpSpPr>
                    <p:cNvPr id="37" name="Group 36"/>
                    <p:cNvGrpSpPr/>
                    <p:nvPr/>
                  </p:nvGrpSpPr>
                  <p:grpSpPr>
                    <a:xfrm>
                      <a:off x="4925876" y="1865242"/>
                      <a:ext cx="1006617" cy="982800"/>
                      <a:chOff x="4923348" y="1849175"/>
                      <a:chExt cx="1039375" cy="993991"/>
                    </a:xfrm>
                  </p:grpSpPr>
                  <p:sp>
                    <p:nvSpPr>
                      <p:cNvPr id="43" name="Right Triangle 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TextBox 43"/>
                      <p:cNvSpPr txBox="1"/>
                      <p:nvPr/>
                    </p:nvSpPr>
                    <p:spPr>
                      <a:xfrm>
                        <a:off x="4923348" y="2494888"/>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45" name="TextBox 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38" name="Rectangle 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9" name="Straight Arrow Connector 38"/>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738642" y="930992"/>
                    <a:ext cx="1478814" cy="1006552"/>
                    <a:chOff x="4712733" y="1841491"/>
                    <a:chExt cx="1478814" cy="1006552"/>
                  </a:xfrm>
                </p:grpSpPr>
                <p:grpSp>
                  <p:nvGrpSpPr>
                    <p:cNvPr id="47" name="Group 46"/>
                    <p:cNvGrpSpPr/>
                    <p:nvPr/>
                  </p:nvGrpSpPr>
                  <p:grpSpPr>
                    <a:xfrm>
                      <a:off x="4892568" y="1841491"/>
                      <a:ext cx="1196959" cy="1006552"/>
                      <a:chOff x="4888951" y="1825153"/>
                      <a:chExt cx="1235910" cy="1018013"/>
                    </a:xfrm>
                  </p:grpSpPr>
                  <p:sp>
                    <p:nvSpPr>
                      <p:cNvPr id="53" name="Right Triangle 5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TextBox 53"/>
                      <p:cNvSpPr txBox="1"/>
                      <p:nvPr/>
                    </p:nvSpPr>
                    <p:spPr>
                      <a:xfrm>
                        <a:off x="4888951" y="249728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55" name="TextBox 54"/>
                      <p:cNvSpPr txBox="1"/>
                      <p:nvPr/>
                    </p:nvSpPr>
                    <p:spPr>
                      <a:xfrm>
                        <a:off x="5197885" y="1825153"/>
                        <a:ext cx="92697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48" name="Rectangle 4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0" name="Straight Arrow Connector 4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188224" y="947246"/>
                    <a:ext cx="1286560" cy="1249064"/>
                    <a:chOff x="4904987" y="1847308"/>
                    <a:chExt cx="1286560" cy="1249064"/>
                  </a:xfrm>
                </p:grpSpPr>
                <p:grpSp>
                  <p:nvGrpSpPr>
                    <p:cNvPr id="67" name="Group 66"/>
                    <p:cNvGrpSpPr/>
                    <p:nvPr/>
                  </p:nvGrpSpPr>
                  <p:grpSpPr>
                    <a:xfrm>
                      <a:off x="4904987" y="1847308"/>
                      <a:ext cx="1104348" cy="1000733"/>
                      <a:chOff x="4901785" y="1831037"/>
                      <a:chExt cx="1140288" cy="1012129"/>
                    </a:xfrm>
                  </p:grpSpPr>
                  <p:sp>
                    <p:nvSpPr>
                      <p:cNvPr id="73" name="Right Triangle 7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TextBox 73"/>
                      <p:cNvSpPr txBox="1"/>
                      <p:nvPr/>
                    </p:nvSpPr>
                    <p:spPr>
                      <a:xfrm>
                        <a:off x="4901785" y="2478219"/>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75" name="TextBox 74"/>
                      <p:cNvSpPr txBox="1"/>
                      <p:nvPr/>
                    </p:nvSpPr>
                    <p:spPr>
                      <a:xfrm>
                        <a:off x="5239055" y="1831037"/>
                        <a:ext cx="803018" cy="34724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68" name="Rectangle 6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1" name="Straight Arrow Connector 70"/>
                    <p:cNvCxnSpPr>
                      <a:stCxn id="6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479673" y="3427441"/>
                    <a:ext cx="1244404" cy="1237376"/>
                    <a:chOff x="4947143" y="1858996"/>
                    <a:chExt cx="1244404" cy="1237376"/>
                  </a:xfrm>
                </p:grpSpPr>
                <p:grpSp>
                  <p:nvGrpSpPr>
                    <p:cNvPr id="77" name="Group 76"/>
                    <p:cNvGrpSpPr/>
                    <p:nvPr/>
                  </p:nvGrpSpPr>
                  <p:grpSpPr>
                    <a:xfrm>
                      <a:off x="4947143" y="1865242"/>
                      <a:ext cx="1111867" cy="982800"/>
                      <a:chOff x="4945306" y="1849175"/>
                      <a:chExt cx="1148050" cy="993991"/>
                    </a:xfrm>
                  </p:grpSpPr>
                  <p:sp>
                    <p:nvSpPr>
                      <p:cNvPr id="83" name="Right Triangle 8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TextBox 83"/>
                      <p:cNvSpPr txBox="1"/>
                      <p:nvPr/>
                    </p:nvSpPr>
                    <p:spPr>
                      <a:xfrm>
                        <a:off x="4945306" y="2485373"/>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85" name="TextBox 84"/>
                      <p:cNvSpPr txBox="1"/>
                      <p:nvPr/>
                    </p:nvSpPr>
                    <p:spPr>
                      <a:xfrm>
                        <a:off x="5187787" y="1849175"/>
                        <a:ext cx="90556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78" name="Rectangle 7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81" name="Straight Arrow Connector 80"/>
                    <p:cNvCxnSpPr>
                      <a:stCxn id="7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4725401" y="3425511"/>
                    <a:ext cx="1242000" cy="1237376"/>
                    <a:chOff x="4949547" y="1858996"/>
                    <a:chExt cx="1242000" cy="1237376"/>
                  </a:xfrm>
                </p:grpSpPr>
                <p:grpSp>
                  <p:nvGrpSpPr>
                    <p:cNvPr id="87" name="Group 86"/>
                    <p:cNvGrpSpPr/>
                    <p:nvPr/>
                  </p:nvGrpSpPr>
                  <p:grpSpPr>
                    <a:xfrm>
                      <a:off x="4952225" y="1865242"/>
                      <a:ext cx="999766" cy="982800"/>
                      <a:chOff x="4950554" y="1849175"/>
                      <a:chExt cx="1032301" cy="993991"/>
                    </a:xfrm>
                  </p:grpSpPr>
                  <p:sp>
                    <p:nvSpPr>
                      <p:cNvPr id="93" name="Right Triangle 9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TextBox 93"/>
                      <p:cNvSpPr txBox="1"/>
                      <p:nvPr/>
                    </p:nvSpPr>
                    <p:spPr>
                      <a:xfrm>
                        <a:off x="4967920" y="24867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95" name="TextBox 9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88" name="Rectangle 8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1" name="Straight Arrow Connector 90"/>
                    <p:cNvCxnSpPr>
                      <a:stCxn id="8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942339" y="3409477"/>
                    <a:ext cx="1280200" cy="1253410"/>
                    <a:chOff x="4911347" y="1842962"/>
                    <a:chExt cx="1280200" cy="1253410"/>
                  </a:xfrm>
                </p:grpSpPr>
                <p:grpSp>
                  <p:nvGrpSpPr>
                    <p:cNvPr id="97" name="Group 96"/>
                    <p:cNvGrpSpPr/>
                    <p:nvPr/>
                  </p:nvGrpSpPr>
                  <p:grpSpPr>
                    <a:xfrm>
                      <a:off x="4911347" y="1842962"/>
                      <a:ext cx="1125161" cy="1022993"/>
                      <a:chOff x="4908342" y="1826642"/>
                      <a:chExt cx="1161776" cy="1034642"/>
                    </a:xfrm>
                  </p:grpSpPr>
                  <p:sp>
                    <p:nvSpPr>
                      <p:cNvPr id="103" name="Right Triangle 10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TextBox 103"/>
                      <p:cNvSpPr txBox="1"/>
                      <p:nvPr/>
                    </p:nvSpPr>
                    <p:spPr>
                      <a:xfrm>
                        <a:off x="4908342" y="2518875"/>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05" name="TextBox 104"/>
                      <p:cNvSpPr txBox="1"/>
                      <p:nvPr/>
                    </p:nvSpPr>
                    <p:spPr>
                      <a:xfrm>
                        <a:off x="5148392" y="1826642"/>
                        <a:ext cx="92172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98" name="Rectangle 9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01" name="Straight Arrow Connector 100"/>
                    <p:cNvCxnSpPr>
                      <a:stCxn id="9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7212725" y="3397731"/>
                    <a:ext cx="1079847" cy="1263226"/>
                    <a:chOff x="4933344" y="1833146"/>
                    <a:chExt cx="1079847" cy="1263226"/>
                  </a:xfrm>
                </p:grpSpPr>
                <p:grpSp>
                  <p:nvGrpSpPr>
                    <p:cNvPr id="107" name="Group 106"/>
                    <p:cNvGrpSpPr/>
                    <p:nvPr/>
                  </p:nvGrpSpPr>
                  <p:grpSpPr>
                    <a:xfrm>
                      <a:off x="4933344" y="1833146"/>
                      <a:ext cx="1079847" cy="1014895"/>
                      <a:chOff x="4931059" y="1816714"/>
                      <a:chExt cx="1114988" cy="1026452"/>
                    </a:xfrm>
                  </p:grpSpPr>
                  <p:sp>
                    <p:nvSpPr>
                      <p:cNvPr id="113" name="Right Triangle 11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4" name="TextBox 113"/>
                      <p:cNvSpPr txBox="1"/>
                      <p:nvPr/>
                    </p:nvSpPr>
                    <p:spPr>
                      <a:xfrm>
                        <a:off x="4931059" y="2467701"/>
                        <a:ext cx="1014936"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15" name="TextBox 114"/>
                      <p:cNvSpPr txBox="1"/>
                      <p:nvPr/>
                    </p:nvSpPr>
                    <p:spPr>
                      <a:xfrm>
                        <a:off x="5194696" y="1816714"/>
                        <a:ext cx="851351"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08" name="Rectangle 10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2" name="Straight Arrow Connector 11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928752" y="4657078"/>
                    <a:ext cx="1267763" cy="1237382"/>
                    <a:chOff x="4923784" y="1858990"/>
                    <a:chExt cx="1267763" cy="1237382"/>
                  </a:xfrm>
                </p:grpSpPr>
                <p:grpSp>
                  <p:nvGrpSpPr>
                    <p:cNvPr id="117" name="Group 116"/>
                    <p:cNvGrpSpPr/>
                    <p:nvPr/>
                  </p:nvGrpSpPr>
                  <p:grpSpPr>
                    <a:xfrm>
                      <a:off x="4923784" y="1858990"/>
                      <a:ext cx="1081936" cy="989054"/>
                      <a:chOff x="4921193" y="1842850"/>
                      <a:chExt cx="1117146" cy="1000316"/>
                    </a:xfrm>
                  </p:grpSpPr>
                  <p:sp>
                    <p:nvSpPr>
                      <p:cNvPr id="123" name="Right Triangle 1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TextBox 123"/>
                      <p:cNvSpPr txBox="1"/>
                      <p:nvPr/>
                    </p:nvSpPr>
                    <p:spPr>
                      <a:xfrm>
                        <a:off x="4921193" y="2440115"/>
                        <a:ext cx="1014935" cy="347242"/>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25" name="TextBox 124"/>
                      <p:cNvSpPr txBox="1"/>
                      <p:nvPr/>
                    </p:nvSpPr>
                    <p:spPr>
                      <a:xfrm>
                        <a:off x="5239179" y="1842850"/>
                        <a:ext cx="799160"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18" name="Rectangle 1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1" name="Straight Arrow Connector 120"/>
                    <p:cNvCxnSpPr>
                      <a:stCxn id="1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652626" y="4655562"/>
                    <a:ext cx="1170280" cy="1239956"/>
                    <a:chOff x="4883375" y="1856416"/>
                    <a:chExt cx="1170280" cy="1239956"/>
                  </a:xfrm>
                </p:grpSpPr>
                <p:grpSp>
                  <p:nvGrpSpPr>
                    <p:cNvPr id="127" name="Group 126"/>
                    <p:cNvGrpSpPr/>
                    <p:nvPr/>
                  </p:nvGrpSpPr>
                  <p:grpSpPr>
                    <a:xfrm>
                      <a:off x="4883375" y="1856416"/>
                      <a:ext cx="1170280" cy="991627"/>
                      <a:chOff x="4879463" y="1840248"/>
                      <a:chExt cx="1208364" cy="1002918"/>
                    </a:xfrm>
                  </p:grpSpPr>
                  <p:sp>
                    <p:nvSpPr>
                      <p:cNvPr id="133" name="Right Triangle 1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4" name="TextBox 133"/>
                      <p:cNvSpPr txBox="1"/>
                      <p:nvPr/>
                    </p:nvSpPr>
                    <p:spPr>
                      <a:xfrm>
                        <a:off x="4879463" y="246299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35" name="TextBox 134"/>
                      <p:cNvSpPr txBox="1"/>
                      <p:nvPr/>
                    </p:nvSpPr>
                    <p:spPr>
                      <a:xfrm>
                        <a:off x="5187386" y="1840248"/>
                        <a:ext cx="900441"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128" name="Rectangle 1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2" name="Straight Arrow Connector 13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3245263" y="4651105"/>
                    <a:ext cx="1226814" cy="989046"/>
                    <a:chOff x="4712733" y="1858996"/>
                    <a:chExt cx="1226814" cy="989046"/>
                  </a:xfrm>
                </p:grpSpPr>
                <p:grpSp>
                  <p:nvGrpSpPr>
                    <p:cNvPr id="137" name="Group 136"/>
                    <p:cNvGrpSpPr/>
                    <p:nvPr/>
                  </p:nvGrpSpPr>
                  <p:grpSpPr>
                    <a:xfrm>
                      <a:off x="4928791" y="1865242"/>
                      <a:ext cx="1003703" cy="982800"/>
                      <a:chOff x="4926357" y="1849175"/>
                      <a:chExt cx="1036366" cy="993991"/>
                    </a:xfrm>
                  </p:grpSpPr>
                  <p:sp>
                    <p:nvSpPr>
                      <p:cNvPr id="143" name="Right Triangle 1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4" name="TextBox 143"/>
                      <p:cNvSpPr txBox="1"/>
                      <p:nvPr/>
                    </p:nvSpPr>
                    <p:spPr>
                      <a:xfrm>
                        <a:off x="4926357" y="24716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145" name="TextBox 1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138" name="Rectangle 1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0" name="Straight Arrow Connector 13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1353398" y="4159027"/>
                  <a:ext cx="1271652" cy="994713"/>
                  <a:chOff x="2462918" y="617883"/>
                  <a:chExt cx="1271652" cy="994713"/>
                </a:xfrm>
              </p:grpSpPr>
              <p:grpSp>
                <p:nvGrpSpPr>
                  <p:cNvPr id="147" name="Group 146"/>
                  <p:cNvGrpSpPr/>
                  <p:nvPr/>
                </p:nvGrpSpPr>
                <p:grpSpPr>
                  <a:xfrm>
                    <a:off x="2462918" y="617883"/>
                    <a:ext cx="1064343" cy="994713"/>
                    <a:chOff x="2380239" y="587613"/>
                    <a:chExt cx="1098980" cy="1006040"/>
                  </a:xfrm>
                </p:grpSpPr>
                <p:sp>
                  <p:nvSpPr>
                    <p:cNvPr id="153" name="Right Triangle 152"/>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TextBox 153"/>
                    <p:cNvSpPr txBox="1"/>
                    <p:nvPr/>
                  </p:nvSpPr>
                  <p:spPr>
                    <a:xfrm>
                      <a:off x="2380239" y="121235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55" name="TextBox 154"/>
                    <p:cNvSpPr txBox="1"/>
                    <p:nvPr/>
                  </p:nvSpPr>
                  <p:spPr>
                    <a:xfrm>
                      <a:off x="2674206" y="587613"/>
                      <a:ext cx="805013"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48" name="Rectangle 147"/>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0" name="Straight Arrow Connector 149"/>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843552" y="5403739"/>
                  <a:ext cx="1478814" cy="996475"/>
                  <a:chOff x="3467109" y="1862595"/>
                  <a:chExt cx="1478814" cy="996475"/>
                </a:xfrm>
              </p:grpSpPr>
              <p:grpSp>
                <p:nvGrpSpPr>
                  <p:cNvPr id="158" name="Group 157"/>
                  <p:cNvGrpSpPr/>
                  <p:nvPr/>
                </p:nvGrpSpPr>
                <p:grpSpPr>
                  <a:xfrm>
                    <a:off x="3690543" y="1862595"/>
                    <a:ext cx="1038336" cy="996474"/>
                    <a:chOff x="3647813" y="1846500"/>
                    <a:chExt cx="1072126" cy="1007821"/>
                  </a:xfrm>
                </p:grpSpPr>
                <p:sp>
                  <p:nvSpPr>
                    <p:cNvPr id="162" name="Right Triangle 161"/>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3" name="TextBox 162"/>
                    <p:cNvSpPr txBox="1"/>
                    <p:nvPr/>
                  </p:nvSpPr>
                  <p:spPr>
                    <a:xfrm>
                      <a:off x="3647813" y="245663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64" name="TextBox 163"/>
                    <p:cNvSpPr txBox="1"/>
                    <p:nvPr/>
                  </p:nvSpPr>
                  <p:spPr>
                    <a:xfrm>
                      <a:off x="3934133" y="1846500"/>
                      <a:ext cx="785806" cy="37682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59" name="Rectangle 158"/>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0" name="Straight Arrow Connector 159"/>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59"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9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5544" y="673297"/>
                <a:ext cx="466163" cy="44907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7" name="Straight Arrow Connector 166"/>
            <p:cNvCxnSpPr/>
            <p:nvPr/>
          </p:nvCxnSpPr>
          <p:spPr>
            <a:xfrm flipV="1">
              <a:off x="11120663" y="3562580"/>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16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266" y="2220312"/>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70" name="Straight Arrow Connector 169"/>
            <p:cNvCxnSpPr/>
            <p:nvPr/>
          </p:nvCxnSpPr>
          <p:spPr>
            <a:xfrm flipV="1">
              <a:off x="8770509" y="4689435"/>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622345" y="4668785"/>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6045068" y="3986128"/>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8366718" y="638634"/>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0800000" flipV="1">
              <a:off x="4876320" y="5122246"/>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4899284" y="3986847"/>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22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1184" y="5492943"/>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228" name="Right Triangle 227"/>
            <p:cNvSpPr/>
            <p:nvPr/>
          </p:nvSpPr>
          <p:spPr>
            <a:xfrm>
              <a:off x="5611734" y="3120773"/>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9" name="TextBox 228"/>
            <p:cNvSpPr txBox="1"/>
            <p:nvPr/>
          </p:nvSpPr>
          <p:spPr>
            <a:xfrm>
              <a:off x="5586982" y="3667660"/>
              <a:ext cx="910584" cy="311977"/>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233" name="TextBox 232"/>
            <p:cNvSpPr txBox="1"/>
            <p:nvPr/>
          </p:nvSpPr>
          <p:spPr>
            <a:xfrm>
              <a:off x="5850725" y="3106362"/>
              <a:ext cx="722245" cy="338553"/>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sp>
          <p:nvSpPr>
            <p:cNvPr id="234" name="Rectangle 233"/>
            <p:cNvSpPr/>
            <p:nvPr/>
          </p:nvSpPr>
          <p:spPr>
            <a:xfrm>
              <a:off x="5609256" y="3111513"/>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3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268" y="2347779"/>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236" name="Straight Arrow Connector 235"/>
            <p:cNvCxnSpPr/>
            <p:nvPr/>
          </p:nvCxnSpPr>
          <p:spPr>
            <a:xfrm flipV="1">
              <a:off x="6054771" y="2884702"/>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5392489" y="3591670"/>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539F0B-A12D-493C-83B4-92A535C87CD8}"/>
                </a:ext>
              </a:extLst>
            </p:cNvPr>
            <p:cNvSpPr txBox="1"/>
            <p:nvPr/>
          </p:nvSpPr>
          <p:spPr>
            <a:xfrm>
              <a:off x="7648297" y="244277"/>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c</a:t>
              </a:r>
            </a:p>
          </p:txBody>
        </p:sp>
        <p:sp>
          <p:nvSpPr>
            <p:cNvPr id="174" name="TextBox 173">
              <a:extLst>
                <a:ext uri="{FF2B5EF4-FFF2-40B4-BE49-F238E27FC236}">
                  <a16:creationId xmlns:a16="http://schemas.microsoft.com/office/drawing/2014/main" id="{FFA57D5A-6B74-452A-BC53-B85DBA13C271}"/>
                </a:ext>
              </a:extLst>
            </p:cNvPr>
            <p:cNvSpPr txBox="1"/>
            <p:nvPr/>
          </p:nvSpPr>
          <p:spPr>
            <a:xfrm>
              <a:off x="11624658" y="1615514"/>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h</a:t>
              </a:r>
            </a:p>
          </p:txBody>
        </p:sp>
        <p:sp>
          <p:nvSpPr>
            <p:cNvPr id="181" name="TextBox 180">
              <a:extLst>
                <a:ext uri="{FF2B5EF4-FFF2-40B4-BE49-F238E27FC236}">
                  <a16:creationId xmlns:a16="http://schemas.microsoft.com/office/drawing/2014/main" id="{8A2DE0C8-3A23-4F9C-A31C-DDEFA72F1909}"/>
                </a:ext>
              </a:extLst>
            </p:cNvPr>
            <p:cNvSpPr txBox="1"/>
            <p:nvPr/>
          </p:nvSpPr>
          <p:spPr>
            <a:xfrm>
              <a:off x="7026011" y="767544"/>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w</a:t>
              </a:r>
            </a:p>
          </p:txBody>
        </p:sp>
        <p:sp>
          <p:nvSpPr>
            <p:cNvPr id="176" name="TextBox 175">
              <a:extLst>
                <a:ext uri="{FF2B5EF4-FFF2-40B4-BE49-F238E27FC236}">
                  <a16:creationId xmlns:a16="http://schemas.microsoft.com/office/drawing/2014/main" id="{30B58085-494C-4A4F-BD3F-2847DF29E2AF}"/>
                </a:ext>
              </a:extLst>
            </p:cNvPr>
            <p:cNvSpPr txBox="1"/>
            <p:nvPr/>
          </p:nvSpPr>
          <p:spPr>
            <a:xfrm>
              <a:off x="4244443" y="3480765"/>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i</a:t>
              </a:r>
            </a:p>
          </p:txBody>
        </p:sp>
        <p:sp>
          <p:nvSpPr>
            <p:cNvPr id="178" name="TextBox 177">
              <a:extLst>
                <a:ext uri="{FF2B5EF4-FFF2-40B4-BE49-F238E27FC236}">
                  <a16:creationId xmlns:a16="http://schemas.microsoft.com/office/drawing/2014/main" id="{A783CAFB-2B24-4C21-A415-43177C8BB2B4}"/>
                </a:ext>
              </a:extLst>
            </p:cNvPr>
            <p:cNvSpPr txBox="1"/>
            <p:nvPr/>
          </p:nvSpPr>
          <p:spPr>
            <a:xfrm>
              <a:off x="5857342" y="1897838"/>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z</a:t>
              </a:r>
            </a:p>
          </p:txBody>
        </p:sp>
        <p:sp>
          <p:nvSpPr>
            <p:cNvPr id="179" name="TextBox 178">
              <a:extLst>
                <a:ext uri="{FF2B5EF4-FFF2-40B4-BE49-F238E27FC236}">
                  <a16:creationId xmlns:a16="http://schemas.microsoft.com/office/drawing/2014/main" id="{F2E360A3-08B8-4543-9407-1A72F14EFC25}"/>
                </a:ext>
              </a:extLst>
            </p:cNvPr>
            <p:cNvSpPr txBox="1"/>
            <p:nvPr/>
          </p:nvSpPr>
          <p:spPr>
            <a:xfrm>
              <a:off x="10935213" y="228643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v</a:t>
              </a:r>
            </a:p>
          </p:txBody>
        </p:sp>
        <p:sp>
          <p:nvSpPr>
            <p:cNvPr id="182" name="TextBox 181">
              <a:extLst>
                <a:ext uri="{FF2B5EF4-FFF2-40B4-BE49-F238E27FC236}">
                  <a16:creationId xmlns:a16="http://schemas.microsoft.com/office/drawing/2014/main" id="{1CF2CBE4-3FA7-4943-91D8-0C96134655FB}"/>
                </a:ext>
              </a:extLst>
            </p:cNvPr>
            <p:cNvSpPr txBox="1"/>
            <p:nvPr/>
          </p:nvSpPr>
          <p:spPr>
            <a:xfrm>
              <a:off x="11435387" y="2943946"/>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k</a:t>
              </a:r>
            </a:p>
          </p:txBody>
        </p:sp>
        <p:sp>
          <p:nvSpPr>
            <p:cNvPr id="184" name="TextBox 183">
              <a:extLst>
                <a:ext uri="{FF2B5EF4-FFF2-40B4-BE49-F238E27FC236}">
                  <a16:creationId xmlns:a16="http://schemas.microsoft.com/office/drawing/2014/main" id="{1B76D9CD-1A87-4B48-B53C-E88B6F280681}"/>
                </a:ext>
              </a:extLst>
            </p:cNvPr>
            <p:cNvSpPr txBox="1"/>
            <p:nvPr/>
          </p:nvSpPr>
          <p:spPr>
            <a:xfrm>
              <a:off x="9679420" y="5512857"/>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j</a:t>
              </a:r>
            </a:p>
          </p:txBody>
        </p:sp>
        <p:sp>
          <p:nvSpPr>
            <p:cNvPr id="186" name="TextBox 185">
              <a:extLst>
                <a:ext uri="{FF2B5EF4-FFF2-40B4-BE49-F238E27FC236}">
                  <a16:creationId xmlns:a16="http://schemas.microsoft.com/office/drawing/2014/main" id="{EA08E911-5192-4B2B-9A58-07AC7B87EB71}"/>
                </a:ext>
              </a:extLst>
            </p:cNvPr>
            <p:cNvSpPr txBox="1"/>
            <p:nvPr/>
          </p:nvSpPr>
          <p:spPr>
            <a:xfrm>
              <a:off x="5107657" y="5480650"/>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y</a:t>
              </a:r>
            </a:p>
          </p:txBody>
        </p:sp>
        <p:sp>
          <p:nvSpPr>
            <p:cNvPr id="187" name="TextBox 186">
              <a:extLst>
                <a:ext uri="{FF2B5EF4-FFF2-40B4-BE49-F238E27FC236}">
                  <a16:creationId xmlns:a16="http://schemas.microsoft.com/office/drawing/2014/main" id="{7C91A531-F5F1-4829-BD1D-B5870FE1DF21}"/>
                </a:ext>
              </a:extLst>
            </p:cNvPr>
            <p:cNvSpPr txBox="1"/>
            <p:nvPr/>
          </p:nvSpPr>
          <p:spPr>
            <a:xfrm>
              <a:off x="10903502" y="4447164"/>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r</a:t>
              </a:r>
            </a:p>
          </p:txBody>
        </p:sp>
        <p:sp>
          <p:nvSpPr>
            <p:cNvPr id="188" name="TextBox 187">
              <a:extLst>
                <a:ext uri="{FF2B5EF4-FFF2-40B4-BE49-F238E27FC236}">
                  <a16:creationId xmlns:a16="http://schemas.microsoft.com/office/drawing/2014/main" id="{57DBD5C3-F281-48CD-A701-E1DDB9715726}"/>
                </a:ext>
              </a:extLst>
            </p:cNvPr>
            <p:cNvSpPr txBox="1"/>
            <p:nvPr/>
          </p:nvSpPr>
          <p:spPr>
            <a:xfrm>
              <a:off x="6509572" y="5647618"/>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q</a:t>
              </a:r>
            </a:p>
          </p:txBody>
        </p:sp>
      </p:grpSp>
      <p:pic>
        <p:nvPicPr>
          <p:cNvPr id="4098" name="Picture 2" descr="Play Audio Button Set Clip Art">
            <a:hlinkClick r:id="" action="ppaction://noaction" highlightClick="1">
              <a:snd r:embed="rId6" name="Phonics 3.1.4.1.wav"/>
            </a:hlinkClick>
            <a:extLst>
              <a:ext uri="{FF2B5EF4-FFF2-40B4-BE49-F238E27FC236}">
                <a16:creationId xmlns:a16="http://schemas.microsoft.com/office/drawing/2014/main" id="{EEBC303D-A628-4359-A1CD-BC8727A5C3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9109" y="5126428"/>
            <a:ext cx="693899" cy="679235"/>
          </a:xfrm>
          <a:prstGeom prst="rect">
            <a:avLst/>
          </a:prstGeom>
          <a:noFill/>
          <a:extLst>
            <a:ext uri="{909E8E84-426E-40DD-AFC4-6F175D3DCCD1}">
              <a14:hiddenFill xmlns:a14="http://schemas.microsoft.com/office/drawing/2010/main">
                <a:solidFill>
                  <a:srgbClr val="FFFFFF"/>
                </a:solidFill>
              </a14:hiddenFill>
            </a:ext>
          </a:extLst>
        </p:spPr>
      </p:pic>
      <p:sp>
        <p:nvSpPr>
          <p:cNvPr id="224" name="TextBox 223">
            <a:extLst>
              <a:ext uri="{FF2B5EF4-FFF2-40B4-BE49-F238E27FC236}">
                <a16:creationId xmlns:a16="http://schemas.microsoft.com/office/drawing/2014/main" id="{AB207FB6-51D9-48DE-A827-03FBCE30FB0F}"/>
              </a:ext>
            </a:extLst>
          </p:cNvPr>
          <p:cNvSpPr txBox="1"/>
          <p:nvPr/>
        </p:nvSpPr>
        <p:spPr>
          <a:xfrm>
            <a:off x="382044" y="1550694"/>
            <a:ext cx="3736244" cy="3139321"/>
          </a:xfrm>
          <a:prstGeom prst="rect">
            <a:avLst/>
          </a:prstGeom>
          <a:noFill/>
        </p:spPr>
        <p:txBody>
          <a:bodyPr wrap="square" rtlCol="0">
            <a:spAutoFit/>
          </a:bodyPr>
          <a:lstStyle/>
          <a:p>
            <a:r>
              <a:rPr lang="en-GB" sz="2200" dirty="0">
                <a:solidFill>
                  <a:srgbClr val="115076"/>
                </a:solidFill>
                <a:latin typeface="Century Gothic" panose="020B0502020202020204" pitchFamily="34" charset="0"/>
              </a:rPr>
              <a:t>One of the chests contains buried treasure. All the others contain poison!</a:t>
            </a:r>
          </a:p>
          <a:p>
            <a:endParaRPr lang="en-GB" sz="2200" dirty="0">
              <a:solidFill>
                <a:srgbClr val="115076"/>
              </a:solidFill>
              <a:latin typeface="Century Gothic" panose="020B0502020202020204" pitchFamily="34" charset="0"/>
            </a:endParaRPr>
          </a:p>
          <a:p>
            <a:r>
              <a:rPr lang="en-GB" sz="2200" dirty="0">
                <a:solidFill>
                  <a:srgbClr val="115076"/>
                </a:solidFill>
                <a:latin typeface="Century Gothic" panose="020B0502020202020204" pitchFamily="34" charset="0"/>
              </a:rPr>
              <a:t>Listen carefully to the secret code and follow the arrows to find the treasure. </a:t>
            </a:r>
          </a:p>
        </p:txBody>
      </p:sp>
      <p:pic>
        <p:nvPicPr>
          <p:cNvPr id="192"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4521" y="5062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04512" y="104607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0656" y="215115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04512" y="328654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9626" y="4447791"/>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308" y="5462135"/>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586" y="555846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5367" y="545794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3839" y="3337993"/>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8259" y="229694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descr="Chest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4862" y="1224160"/>
            <a:ext cx="607323" cy="58303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685557" y="-137518"/>
            <a:ext cx="551753" cy="923330"/>
          </a:xfrm>
          <a:prstGeom prst="rect">
            <a:avLst/>
          </a:prstGeom>
          <a:noFill/>
        </p:spPr>
        <p:txBody>
          <a:bodyPr wrap="none" lIns="91440" tIns="45720" rIns="91440" bIns="45720">
            <a:spAutoFit/>
          </a:bodyPr>
          <a:lstStyle/>
          <a:p>
            <a:pPr algn="ct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1</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0463" y="4960387"/>
            <a:ext cx="1207412" cy="1207412"/>
          </a:xfrm>
          <a:prstGeom prst="rect">
            <a:avLst/>
          </a:prstGeom>
        </p:spPr>
      </p:pic>
      <p:pic>
        <p:nvPicPr>
          <p:cNvPr id="180" name="Picture 16" descr="Treasure Map Clip Art">
            <a:extLst>
              <a:ext uri="{FF2B5EF4-FFF2-40B4-BE49-F238E27FC236}">
                <a16:creationId xmlns:a16="http://schemas.microsoft.com/office/drawing/2014/main" id="{CA5CDD99-DD51-4A2C-ABAE-02F9F3FFCE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9807" y="5082093"/>
            <a:ext cx="765174" cy="75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2"/>
                                        </p:tgtEl>
                                      </p:cBhvr>
                                    </p:animEffect>
                                    <p:set>
                                      <p:cBhvr>
                                        <p:cTn id="12"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3" restart="whenNotActive" fill="hold" evtFilter="cancelBubble" nodeType="interactiveSeq">
                <p:stCondLst>
                  <p:cond evt="onClick" delay="0">
                    <p:tgtEl>
                      <p:spTgt spid="18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9"/>
                                        </p:tgtEl>
                                      </p:cBhvr>
                                    </p:animEffect>
                                    <p:set>
                                      <p:cBhvr>
                                        <p:cTn id="18" dur="1" fill="hold">
                                          <p:stCondLst>
                                            <p:cond delay="4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19" restart="whenNotActive" fill="hold" evtFilter="cancelBubble" nodeType="interactiveSeq">
                <p:stCondLst>
                  <p:cond evt="onClick" delay="0">
                    <p:tgtEl>
                      <p:spTgt spid="19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0"/>
                                        </p:tgtEl>
                                      </p:cBhvr>
                                    </p:animEffect>
                                    <p:set>
                                      <p:cBhvr>
                                        <p:cTn id="24"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25" restart="whenNotActive" fill="hold" evtFilter="cancelBubble" nodeType="interactiveSeq">
                <p:stCondLst>
                  <p:cond evt="onClick" delay="0">
                    <p:tgtEl>
                      <p:spTgt spid="19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3"/>
                                        </p:tgtEl>
                                      </p:cBhvr>
                                    </p:animEffect>
                                    <p:set>
                                      <p:cBhvr>
                                        <p:cTn id="30"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1" restart="whenNotActive" fill="hold" evtFilter="cancelBubble" nodeType="interactiveSeq">
                <p:stCondLst>
                  <p:cond evt="onClick" delay="0">
                    <p:tgtEl>
                      <p:spTgt spid="19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4"/>
                                        </p:tgtEl>
                                      </p:cBhvr>
                                    </p:animEffect>
                                    <p:set>
                                      <p:cBhvr>
                                        <p:cTn id="36"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37" restart="whenNotActive" fill="hold" evtFilter="cancelBubble" nodeType="interactiveSeq">
                <p:stCondLst>
                  <p:cond evt="onClick" delay="0">
                    <p:tgtEl>
                      <p:spTgt spid="19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5"/>
                                        </p:tgtEl>
                                      </p:cBhvr>
                                    </p:animEffect>
                                    <p:set>
                                      <p:cBhvr>
                                        <p:cTn id="42" dur="1" fill="hold">
                                          <p:stCondLst>
                                            <p:cond delay="4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43" restart="whenNotActive" fill="hold" evtFilter="cancelBubble" nodeType="interactiveSeq">
                <p:stCondLst>
                  <p:cond evt="onClick" delay="0">
                    <p:tgtEl>
                      <p:spTgt spid="19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96"/>
                                        </p:tgtEl>
                                      </p:cBhvr>
                                    </p:animEffect>
                                    <p:set>
                                      <p:cBhvr>
                                        <p:cTn id="48"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9" restart="whenNotActive" fill="hold" evtFilter="cancelBubble" nodeType="interactiveSeq">
                <p:stCondLst>
                  <p:cond evt="onClick" delay="0">
                    <p:tgtEl>
                      <p:spTgt spid="19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99"/>
                                        </p:tgtEl>
                                      </p:cBhvr>
                                    </p:animEffect>
                                    <p:set>
                                      <p:cBhvr>
                                        <p:cTn id="54"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55" restart="whenNotActive" fill="hold" evtFilter="cancelBubble" nodeType="interactiveSeq">
                <p:stCondLst>
                  <p:cond evt="onClick" delay="0">
                    <p:tgtEl>
                      <p:spTgt spid="20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00"/>
                                        </p:tgtEl>
                                      </p:cBhvr>
                                    </p:animEffect>
                                    <p:set>
                                      <p:cBhvr>
                                        <p:cTn id="60" dur="1" fill="hold">
                                          <p:stCondLst>
                                            <p:cond delay="4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61" restart="whenNotActive" fill="hold" evtFilter="cancelBubble" nodeType="interactiveSeq">
                <p:stCondLst>
                  <p:cond evt="onClick" delay="0">
                    <p:tgtEl>
                      <p:spTgt spid="20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7" restart="whenNotActive" fill="hold" evtFilter="cancelBubble" nodeType="interactiveSeq">
                <p:stCondLst>
                  <p:cond evt="onClick" delay="0">
                    <p:tgtEl>
                      <p:spTgt spid="20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2"/>
                                        </p:tgtEl>
                                      </p:cBhvr>
                                    </p:animEffect>
                                    <p:set>
                                      <p:cBhvr>
                                        <p:cTn id="72" dur="1" fill="hold">
                                          <p:stCondLst>
                                            <p:cond delay="4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31" name="Title 3"/>
          <p:cNvSpPr>
            <a:spLocks noGrp="1"/>
          </p:cNvSpPr>
          <p:nvPr>
            <p:ph type="title"/>
          </p:nvPr>
        </p:nvSpPr>
        <p:spPr>
          <a:xfrm>
            <a:off x="300038" y="338225"/>
            <a:ext cx="5368070" cy="707849"/>
          </a:xfrm>
        </p:spPr>
        <p:txBody>
          <a:bodyPr>
            <a:normAutofit/>
          </a:bodyPr>
          <a:lstStyle/>
          <a:p>
            <a:r>
              <a:rPr lang="en-GB" sz="3600" b="1" dirty="0">
                <a:solidFill>
                  <a:schemeClr val="bg1"/>
                </a:solidFill>
              </a:rPr>
              <a:t>Pirates!</a:t>
            </a:r>
          </a:p>
        </p:txBody>
      </p:sp>
      <p:pic>
        <p:nvPicPr>
          <p:cNvPr id="191"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777" y="9362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4183" y="3319978"/>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7316" y="443171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035" y="549074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089" y="548572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179" y="3361332"/>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oins Money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666" y="5477097"/>
            <a:ext cx="495184" cy="457220"/>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207"/>
          <p:cNvGrpSpPr/>
          <p:nvPr/>
        </p:nvGrpSpPr>
        <p:grpSpPr>
          <a:xfrm>
            <a:off x="4389284" y="806184"/>
            <a:ext cx="7498344" cy="5407111"/>
            <a:chOff x="3744601" y="369525"/>
            <a:chExt cx="8137106" cy="5867727"/>
          </a:xfrm>
        </p:grpSpPr>
        <p:grpSp>
          <p:nvGrpSpPr>
            <p:cNvPr id="165" name="Group 164"/>
            <p:cNvGrpSpPr/>
            <p:nvPr/>
          </p:nvGrpSpPr>
          <p:grpSpPr>
            <a:xfrm>
              <a:off x="3744601" y="369525"/>
              <a:ext cx="7532550" cy="5867727"/>
              <a:chOff x="1353398" y="449681"/>
              <a:chExt cx="7492861" cy="5950533"/>
            </a:xfrm>
          </p:grpSpPr>
          <p:grpSp>
            <p:nvGrpSpPr>
              <p:cNvPr id="56" name="Group 55"/>
              <p:cNvGrpSpPr/>
              <p:nvPr/>
            </p:nvGrpSpPr>
            <p:grpSpPr>
              <a:xfrm>
                <a:off x="2580254" y="4142015"/>
                <a:ext cx="1171396" cy="1016826"/>
                <a:chOff x="4896319" y="1831217"/>
                <a:chExt cx="1171396" cy="1016826"/>
              </a:xfrm>
            </p:grpSpPr>
            <p:grpSp>
              <p:nvGrpSpPr>
                <p:cNvPr id="57" name="Group 56"/>
                <p:cNvGrpSpPr/>
                <p:nvPr/>
              </p:nvGrpSpPr>
              <p:grpSpPr>
                <a:xfrm>
                  <a:off x="4896319" y="1831217"/>
                  <a:ext cx="1171396" cy="1016826"/>
                  <a:chOff x="4892832" y="1814762"/>
                  <a:chExt cx="1209517" cy="1028404"/>
                </a:xfrm>
              </p:grpSpPr>
              <p:sp>
                <p:nvSpPr>
                  <p:cNvPr id="63" name="Right Triangle 6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TextBox 63"/>
                  <p:cNvSpPr txBox="1"/>
                  <p:nvPr/>
                </p:nvSpPr>
                <p:spPr>
                  <a:xfrm>
                    <a:off x="4892832" y="2497348"/>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65" name="TextBox 64"/>
                  <p:cNvSpPr txBox="1"/>
                  <p:nvPr/>
                </p:nvSpPr>
                <p:spPr>
                  <a:xfrm>
                    <a:off x="5186552" y="1814762"/>
                    <a:ext cx="915797"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58" name="Rectangle 5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6" name="Group 155"/>
              <p:cNvGrpSpPr/>
              <p:nvPr/>
            </p:nvGrpSpPr>
            <p:grpSpPr>
              <a:xfrm>
                <a:off x="3616738" y="449681"/>
                <a:ext cx="5229521" cy="4964526"/>
                <a:chOff x="3245263" y="930992"/>
                <a:chExt cx="5229521" cy="4964526"/>
              </a:xfrm>
            </p:grpSpPr>
            <p:grpSp>
              <p:nvGrpSpPr>
                <p:cNvPr id="6" name="Group 5"/>
                <p:cNvGrpSpPr/>
                <p:nvPr/>
              </p:nvGrpSpPr>
              <p:grpSpPr>
                <a:xfrm>
                  <a:off x="3479672" y="2190064"/>
                  <a:ext cx="1244405" cy="1237376"/>
                  <a:chOff x="4947142" y="1858996"/>
                  <a:chExt cx="1244405" cy="1237376"/>
                </a:xfrm>
              </p:grpSpPr>
              <p:grpSp>
                <p:nvGrpSpPr>
                  <p:cNvPr id="7" name="Group 6"/>
                  <p:cNvGrpSpPr/>
                  <p:nvPr/>
                </p:nvGrpSpPr>
                <p:grpSpPr>
                  <a:xfrm>
                    <a:off x="4947142" y="1865242"/>
                    <a:ext cx="985351" cy="982800"/>
                    <a:chOff x="4945306" y="1849175"/>
                    <a:chExt cx="1017417" cy="993991"/>
                  </a:xfrm>
                </p:grpSpPr>
                <p:sp>
                  <p:nvSpPr>
                    <p:cNvPr id="13" name="Right Triangle 12"/>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Wein</a:t>
                      </a:r>
                    </a:p>
                  </p:txBody>
                </p:sp>
                <p:sp>
                  <p:nvSpPr>
                    <p:cNvPr id="15" name="TextBox 14"/>
                    <p:cNvSpPr txBox="1"/>
                    <p:nvPr/>
                  </p:nvSpPr>
                  <p:spPr>
                    <a:xfrm>
                      <a:off x="5187787" y="1849175"/>
                      <a:ext cx="774936" cy="376821"/>
                    </a:xfrm>
                    <a:prstGeom prst="rect">
                      <a:avLst/>
                    </a:prstGeom>
                    <a:noFill/>
                  </p:spPr>
                  <p:txBody>
                    <a:bodyPr wrap="square" rtlCol="0">
                      <a:spAutoFit/>
                    </a:bodyPr>
                    <a:lstStyle/>
                    <a:p>
                      <a:r>
                        <a:rPr lang="en-GB" sz="1600" dirty="0">
                          <a:solidFill>
                            <a:srgbClr val="C00000"/>
                          </a:solidFill>
                          <a:latin typeface="Century Gothic" panose="020B0502020202020204" pitchFamily="34" charset="0"/>
                        </a:rPr>
                        <a:t>Wien</a:t>
                      </a:r>
                    </a:p>
                  </p:txBody>
                </p:sp>
              </p:grpSp>
              <p:sp>
                <p:nvSpPr>
                  <p:cNvPr id="8" name="Rectangle 7"/>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Arrow Connector 10"/>
                  <p:cNvCxnSpPr>
                    <a:stCxn id="8"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8711" y="2188134"/>
                  <a:ext cx="1244405" cy="1237376"/>
                  <a:chOff x="4947142" y="1858996"/>
                  <a:chExt cx="1244405" cy="1237376"/>
                </a:xfrm>
              </p:grpSpPr>
              <p:grpSp>
                <p:nvGrpSpPr>
                  <p:cNvPr id="17" name="Group 16"/>
                  <p:cNvGrpSpPr/>
                  <p:nvPr/>
                </p:nvGrpSpPr>
                <p:grpSpPr>
                  <a:xfrm>
                    <a:off x="4947142" y="1864242"/>
                    <a:ext cx="1062667" cy="983801"/>
                    <a:chOff x="4945306" y="1848163"/>
                    <a:chExt cx="1097249" cy="995003"/>
                  </a:xfrm>
                </p:grpSpPr>
                <p:sp>
                  <p:nvSpPr>
                    <p:cNvPr id="23" name="Right Triangle 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25" name="TextBox 24"/>
                    <p:cNvSpPr txBox="1"/>
                    <p:nvPr/>
                  </p:nvSpPr>
                  <p:spPr>
                    <a:xfrm>
                      <a:off x="5221946" y="1848163"/>
                      <a:ext cx="82060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18" name="Rectangle 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1" name="Straight Arrow Connector 20"/>
                  <p:cNvCxnSpPr>
                    <a:stCxn id="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510489" y="953664"/>
                  <a:ext cx="1286285" cy="1001783"/>
                  <a:chOff x="4712733" y="1846260"/>
                  <a:chExt cx="1286285" cy="1001783"/>
                </a:xfrm>
              </p:grpSpPr>
              <p:grpSp>
                <p:nvGrpSpPr>
                  <p:cNvPr id="27" name="Group 26"/>
                  <p:cNvGrpSpPr/>
                  <p:nvPr/>
                </p:nvGrpSpPr>
                <p:grpSpPr>
                  <a:xfrm>
                    <a:off x="4925237" y="1846260"/>
                    <a:ext cx="1073781" cy="1001783"/>
                    <a:chOff x="4922691" y="1829976"/>
                    <a:chExt cx="1108725" cy="1013190"/>
                  </a:xfrm>
                </p:grpSpPr>
                <p:sp>
                  <p:nvSpPr>
                    <p:cNvPr id="33" name="Right Triangle 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4922691" y="2474344"/>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35" name="TextBox 34"/>
                    <p:cNvSpPr txBox="1"/>
                    <p:nvPr/>
                  </p:nvSpPr>
                  <p:spPr>
                    <a:xfrm>
                      <a:off x="5211680" y="1829976"/>
                      <a:ext cx="819736" cy="34724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28" name="Rectangle 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0" name="Straight Arrow Connector 2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961567" y="1948406"/>
                  <a:ext cx="1013671" cy="1482554"/>
                  <a:chOff x="4925876" y="1613818"/>
                  <a:chExt cx="1013671" cy="1482554"/>
                </a:xfrm>
              </p:grpSpPr>
              <p:grpSp>
                <p:nvGrpSpPr>
                  <p:cNvPr id="37" name="Group 36"/>
                  <p:cNvGrpSpPr/>
                  <p:nvPr/>
                </p:nvGrpSpPr>
                <p:grpSpPr>
                  <a:xfrm>
                    <a:off x="4925876" y="1865242"/>
                    <a:ext cx="1006617" cy="982800"/>
                    <a:chOff x="4923348" y="1849175"/>
                    <a:chExt cx="1039375" cy="993991"/>
                  </a:xfrm>
                </p:grpSpPr>
                <p:sp>
                  <p:nvSpPr>
                    <p:cNvPr id="43" name="Right Triangle 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TextBox 43"/>
                    <p:cNvSpPr txBox="1"/>
                    <p:nvPr/>
                  </p:nvSpPr>
                  <p:spPr>
                    <a:xfrm>
                      <a:off x="4923348" y="2494888"/>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45" name="TextBox 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38" name="Rectangle 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9" name="Straight Arrow Connector 38"/>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738642" y="930992"/>
                  <a:ext cx="1478814" cy="1006552"/>
                  <a:chOff x="4712733" y="1841491"/>
                  <a:chExt cx="1478814" cy="1006552"/>
                </a:xfrm>
              </p:grpSpPr>
              <p:grpSp>
                <p:nvGrpSpPr>
                  <p:cNvPr id="47" name="Group 46"/>
                  <p:cNvGrpSpPr/>
                  <p:nvPr/>
                </p:nvGrpSpPr>
                <p:grpSpPr>
                  <a:xfrm>
                    <a:off x="4892568" y="1841491"/>
                    <a:ext cx="1196959" cy="1006552"/>
                    <a:chOff x="4888951" y="1825153"/>
                    <a:chExt cx="1235910" cy="1018013"/>
                  </a:xfrm>
                </p:grpSpPr>
                <p:sp>
                  <p:nvSpPr>
                    <p:cNvPr id="53" name="Right Triangle 5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TextBox 53"/>
                    <p:cNvSpPr txBox="1"/>
                    <p:nvPr/>
                  </p:nvSpPr>
                  <p:spPr>
                    <a:xfrm>
                      <a:off x="4888951" y="249728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55" name="TextBox 54"/>
                    <p:cNvSpPr txBox="1"/>
                    <p:nvPr/>
                  </p:nvSpPr>
                  <p:spPr>
                    <a:xfrm>
                      <a:off x="5197885" y="1825153"/>
                      <a:ext cx="92697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48" name="Rectangle 4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0" name="Straight Arrow Connector 4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188224" y="947246"/>
                  <a:ext cx="1286560" cy="1249064"/>
                  <a:chOff x="4904987" y="1847308"/>
                  <a:chExt cx="1286560" cy="1249064"/>
                </a:xfrm>
              </p:grpSpPr>
              <p:grpSp>
                <p:nvGrpSpPr>
                  <p:cNvPr id="67" name="Group 66"/>
                  <p:cNvGrpSpPr/>
                  <p:nvPr/>
                </p:nvGrpSpPr>
                <p:grpSpPr>
                  <a:xfrm>
                    <a:off x="4904987" y="1847308"/>
                    <a:ext cx="1104348" cy="1000733"/>
                    <a:chOff x="4901785" y="1831037"/>
                    <a:chExt cx="1140288" cy="1012129"/>
                  </a:xfrm>
                </p:grpSpPr>
                <p:sp>
                  <p:nvSpPr>
                    <p:cNvPr id="73" name="Right Triangle 7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TextBox 73"/>
                    <p:cNvSpPr txBox="1"/>
                    <p:nvPr/>
                  </p:nvSpPr>
                  <p:spPr>
                    <a:xfrm>
                      <a:off x="4901785" y="2478219"/>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75" name="TextBox 74"/>
                    <p:cNvSpPr txBox="1"/>
                    <p:nvPr/>
                  </p:nvSpPr>
                  <p:spPr>
                    <a:xfrm>
                      <a:off x="5239055" y="1831037"/>
                      <a:ext cx="803018" cy="34724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68" name="Rectangle 6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1" name="Straight Arrow Connector 70"/>
                  <p:cNvCxnSpPr>
                    <a:stCxn id="6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479673" y="3427441"/>
                  <a:ext cx="1244404" cy="1237376"/>
                  <a:chOff x="4947143" y="1858996"/>
                  <a:chExt cx="1244404" cy="1237376"/>
                </a:xfrm>
              </p:grpSpPr>
              <p:grpSp>
                <p:nvGrpSpPr>
                  <p:cNvPr id="77" name="Group 76"/>
                  <p:cNvGrpSpPr/>
                  <p:nvPr/>
                </p:nvGrpSpPr>
                <p:grpSpPr>
                  <a:xfrm>
                    <a:off x="4947143" y="1865242"/>
                    <a:ext cx="1111867" cy="982800"/>
                    <a:chOff x="4945306" y="1849175"/>
                    <a:chExt cx="1148050" cy="993991"/>
                  </a:xfrm>
                </p:grpSpPr>
                <p:sp>
                  <p:nvSpPr>
                    <p:cNvPr id="83" name="Right Triangle 8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TextBox 83"/>
                    <p:cNvSpPr txBox="1"/>
                    <p:nvPr/>
                  </p:nvSpPr>
                  <p:spPr>
                    <a:xfrm>
                      <a:off x="4945306" y="2485373"/>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85" name="TextBox 84"/>
                    <p:cNvSpPr txBox="1"/>
                    <p:nvPr/>
                  </p:nvSpPr>
                  <p:spPr>
                    <a:xfrm>
                      <a:off x="5187787" y="1849175"/>
                      <a:ext cx="90556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78" name="Rectangle 7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81" name="Straight Arrow Connector 80"/>
                  <p:cNvCxnSpPr>
                    <a:stCxn id="7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4725401" y="3425511"/>
                  <a:ext cx="1242000" cy="1237376"/>
                  <a:chOff x="4949547" y="1858996"/>
                  <a:chExt cx="1242000" cy="1237376"/>
                </a:xfrm>
              </p:grpSpPr>
              <p:grpSp>
                <p:nvGrpSpPr>
                  <p:cNvPr id="87" name="Group 86"/>
                  <p:cNvGrpSpPr/>
                  <p:nvPr/>
                </p:nvGrpSpPr>
                <p:grpSpPr>
                  <a:xfrm>
                    <a:off x="4952225" y="1865242"/>
                    <a:ext cx="999766" cy="982800"/>
                    <a:chOff x="4950554" y="1849175"/>
                    <a:chExt cx="1032301" cy="993991"/>
                  </a:xfrm>
                </p:grpSpPr>
                <p:sp>
                  <p:nvSpPr>
                    <p:cNvPr id="93" name="Right Triangle 9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TextBox 93"/>
                    <p:cNvSpPr txBox="1"/>
                    <p:nvPr/>
                  </p:nvSpPr>
                  <p:spPr>
                    <a:xfrm>
                      <a:off x="4967920" y="24867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95" name="TextBox 9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88" name="Rectangle 8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1" name="Straight Arrow Connector 90"/>
                  <p:cNvCxnSpPr>
                    <a:stCxn id="8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942339" y="3409477"/>
                  <a:ext cx="1280200" cy="1253410"/>
                  <a:chOff x="4911347" y="1842962"/>
                  <a:chExt cx="1280200" cy="1253410"/>
                </a:xfrm>
              </p:grpSpPr>
              <p:grpSp>
                <p:nvGrpSpPr>
                  <p:cNvPr id="97" name="Group 96"/>
                  <p:cNvGrpSpPr/>
                  <p:nvPr/>
                </p:nvGrpSpPr>
                <p:grpSpPr>
                  <a:xfrm>
                    <a:off x="4911347" y="1842962"/>
                    <a:ext cx="1125161" cy="1022993"/>
                    <a:chOff x="4908342" y="1826642"/>
                    <a:chExt cx="1161776" cy="1034642"/>
                  </a:xfrm>
                </p:grpSpPr>
                <p:sp>
                  <p:nvSpPr>
                    <p:cNvPr id="103" name="Right Triangle 10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TextBox 103"/>
                    <p:cNvSpPr txBox="1"/>
                    <p:nvPr/>
                  </p:nvSpPr>
                  <p:spPr>
                    <a:xfrm>
                      <a:off x="4908342" y="2518875"/>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05" name="TextBox 104"/>
                    <p:cNvSpPr txBox="1"/>
                    <p:nvPr/>
                  </p:nvSpPr>
                  <p:spPr>
                    <a:xfrm>
                      <a:off x="5148392" y="1826642"/>
                      <a:ext cx="92172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98" name="Rectangle 9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01" name="Straight Arrow Connector 100"/>
                  <p:cNvCxnSpPr>
                    <a:stCxn id="9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7212725" y="3397731"/>
                  <a:ext cx="1079847" cy="1263226"/>
                  <a:chOff x="4933344" y="1833146"/>
                  <a:chExt cx="1079847" cy="1263226"/>
                </a:xfrm>
              </p:grpSpPr>
              <p:grpSp>
                <p:nvGrpSpPr>
                  <p:cNvPr id="107" name="Group 106"/>
                  <p:cNvGrpSpPr/>
                  <p:nvPr/>
                </p:nvGrpSpPr>
                <p:grpSpPr>
                  <a:xfrm>
                    <a:off x="4933344" y="1833146"/>
                    <a:ext cx="1079847" cy="1014895"/>
                    <a:chOff x="4931059" y="1816714"/>
                    <a:chExt cx="1114988" cy="1026452"/>
                  </a:xfrm>
                </p:grpSpPr>
                <p:sp>
                  <p:nvSpPr>
                    <p:cNvPr id="113" name="Right Triangle 11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4" name="TextBox 113"/>
                    <p:cNvSpPr txBox="1"/>
                    <p:nvPr/>
                  </p:nvSpPr>
                  <p:spPr>
                    <a:xfrm>
                      <a:off x="4931059" y="2467701"/>
                      <a:ext cx="1014936"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15" name="TextBox 114"/>
                    <p:cNvSpPr txBox="1"/>
                    <p:nvPr/>
                  </p:nvSpPr>
                  <p:spPr>
                    <a:xfrm>
                      <a:off x="5194696" y="1816714"/>
                      <a:ext cx="851351"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08" name="Rectangle 10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2" name="Straight Arrow Connector 11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928752" y="4657078"/>
                  <a:ext cx="1267763" cy="1237382"/>
                  <a:chOff x="4923784" y="1858990"/>
                  <a:chExt cx="1267763" cy="1237382"/>
                </a:xfrm>
              </p:grpSpPr>
              <p:grpSp>
                <p:nvGrpSpPr>
                  <p:cNvPr id="117" name="Group 116"/>
                  <p:cNvGrpSpPr/>
                  <p:nvPr/>
                </p:nvGrpSpPr>
                <p:grpSpPr>
                  <a:xfrm>
                    <a:off x="4923784" y="1858990"/>
                    <a:ext cx="1081936" cy="989054"/>
                    <a:chOff x="4921193" y="1842850"/>
                    <a:chExt cx="1117146" cy="1000316"/>
                  </a:xfrm>
                </p:grpSpPr>
                <p:sp>
                  <p:nvSpPr>
                    <p:cNvPr id="123" name="Right Triangle 1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TextBox 123"/>
                    <p:cNvSpPr txBox="1"/>
                    <p:nvPr/>
                  </p:nvSpPr>
                  <p:spPr>
                    <a:xfrm>
                      <a:off x="4921193" y="2440115"/>
                      <a:ext cx="1014935" cy="347242"/>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25" name="TextBox 124"/>
                    <p:cNvSpPr txBox="1"/>
                    <p:nvPr/>
                  </p:nvSpPr>
                  <p:spPr>
                    <a:xfrm>
                      <a:off x="5239179" y="1842850"/>
                      <a:ext cx="799160"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18" name="Rectangle 1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1" name="Straight Arrow Connector 120"/>
                  <p:cNvCxnSpPr>
                    <a:stCxn id="1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652626" y="4655562"/>
                  <a:ext cx="1170280" cy="1239956"/>
                  <a:chOff x="4883375" y="1856416"/>
                  <a:chExt cx="1170280" cy="1239956"/>
                </a:xfrm>
              </p:grpSpPr>
              <p:grpSp>
                <p:nvGrpSpPr>
                  <p:cNvPr id="127" name="Group 126"/>
                  <p:cNvGrpSpPr/>
                  <p:nvPr/>
                </p:nvGrpSpPr>
                <p:grpSpPr>
                  <a:xfrm>
                    <a:off x="4883375" y="1856416"/>
                    <a:ext cx="1170280" cy="991627"/>
                    <a:chOff x="4879463" y="1840248"/>
                    <a:chExt cx="1208364" cy="1002918"/>
                  </a:xfrm>
                </p:grpSpPr>
                <p:sp>
                  <p:nvSpPr>
                    <p:cNvPr id="133" name="Right Triangle 1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4" name="TextBox 133"/>
                    <p:cNvSpPr txBox="1"/>
                    <p:nvPr/>
                  </p:nvSpPr>
                  <p:spPr>
                    <a:xfrm>
                      <a:off x="4879463" y="246299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35" name="TextBox 134"/>
                    <p:cNvSpPr txBox="1"/>
                    <p:nvPr/>
                  </p:nvSpPr>
                  <p:spPr>
                    <a:xfrm>
                      <a:off x="5187386" y="1840248"/>
                      <a:ext cx="900441"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128" name="Rectangle 1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2" name="Straight Arrow Connector 13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3245263" y="4651105"/>
                  <a:ext cx="1226814" cy="989046"/>
                  <a:chOff x="4712733" y="1858996"/>
                  <a:chExt cx="1226814" cy="989046"/>
                </a:xfrm>
              </p:grpSpPr>
              <p:grpSp>
                <p:nvGrpSpPr>
                  <p:cNvPr id="137" name="Group 136"/>
                  <p:cNvGrpSpPr/>
                  <p:nvPr/>
                </p:nvGrpSpPr>
                <p:grpSpPr>
                  <a:xfrm>
                    <a:off x="4928791" y="1865242"/>
                    <a:ext cx="1003703" cy="982800"/>
                    <a:chOff x="4926357" y="1849175"/>
                    <a:chExt cx="1036366" cy="993991"/>
                  </a:xfrm>
                </p:grpSpPr>
                <p:sp>
                  <p:nvSpPr>
                    <p:cNvPr id="143" name="Right Triangle 1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4" name="TextBox 143"/>
                    <p:cNvSpPr txBox="1"/>
                    <p:nvPr/>
                  </p:nvSpPr>
                  <p:spPr>
                    <a:xfrm>
                      <a:off x="4926357" y="24716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145" name="TextBox 1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138" name="Rectangle 1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0" name="Straight Arrow Connector 13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1353398" y="4159027"/>
                <a:ext cx="1271652" cy="994713"/>
                <a:chOff x="2462918" y="617883"/>
                <a:chExt cx="1271652" cy="994713"/>
              </a:xfrm>
            </p:grpSpPr>
            <p:grpSp>
              <p:nvGrpSpPr>
                <p:cNvPr id="147" name="Group 146"/>
                <p:cNvGrpSpPr/>
                <p:nvPr/>
              </p:nvGrpSpPr>
              <p:grpSpPr>
                <a:xfrm>
                  <a:off x="2462918" y="617883"/>
                  <a:ext cx="1064343" cy="994713"/>
                  <a:chOff x="2380239" y="587613"/>
                  <a:chExt cx="1098980" cy="1006040"/>
                </a:xfrm>
              </p:grpSpPr>
              <p:sp>
                <p:nvSpPr>
                  <p:cNvPr id="153" name="Right Triangle 152"/>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TextBox 153"/>
                  <p:cNvSpPr txBox="1"/>
                  <p:nvPr/>
                </p:nvSpPr>
                <p:spPr>
                  <a:xfrm>
                    <a:off x="2380239" y="121235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55" name="TextBox 154"/>
                  <p:cNvSpPr txBox="1"/>
                  <p:nvPr/>
                </p:nvSpPr>
                <p:spPr>
                  <a:xfrm>
                    <a:off x="2674206" y="587613"/>
                    <a:ext cx="805013"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48" name="Rectangle 147"/>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0" name="Straight Arrow Connector 149"/>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843552" y="5403739"/>
                <a:ext cx="1478814" cy="996475"/>
                <a:chOff x="3467109" y="1862595"/>
                <a:chExt cx="1478814" cy="996475"/>
              </a:xfrm>
            </p:grpSpPr>
            <p:grpSp>
              <p:nvGrpSpPr>
                <p:cNvPr id="158" name="Group 157"/>
                <p:cNvGrpSpPr/>
                <p:nvPr/>
              </p:nvGrpSpPr>
              <p:grpSpPr>
                <a:xfrm>
                  <a:off x="3690543" y="1862595"/>
                  <a:ext cx="1038336" cy="996474"/>
                  <a:chOff x="3647813" y="1846500"/>
                  <a:chExt cx="1072126" cy="1007821"/>
                </a:xfrm>
              </p:grpSpPr>
              <p:sp>
                <p:nvSpPr>
                  <p:cNvPr id="162" name="Right Triangle 161"/>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3" name="TextBox 162"/>
                  <p:cNvSpPr txBox="1"/>
                  <p:nvPr/>
                </p:nvSpPr>
                <p:spPr>
                  <a:xfrm>
                    <a:off x="3647813" y="245663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64" name="TextBox 163"/>
                  <p:cNvSpPr txBox="1"/>
                  <p:nvPr/>
                </p:nvSpPr>
                <p:spPr>
                  <a:xfrm>
                    <a:off x="3934133" y="1846500"/>
                    <a:ext cx="785806" cy="37682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59" name="Rectangle 158"/>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0" name="Straight Arrow Connector 159"/>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59"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9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5544" y="673297"/>
              <a:ext cx="466163" cy="44907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7" name="Straight Arrow Connector 166"/>
          <p:cNvCxnSpPr/>
          <p:nvPr/>
        </p:nvCxnSpPr>
        <p:spPr>
          <a:xfrm flipV="1">
            <a:off x="11100145" y="3527580"/>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16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0109" y="2187130"/>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70" name="Straight Arrow Connector 169"/>
          <p:cNvCxnSpPr/>
          <p:nvPr/>
        </p:nvCxnSpPr>
        <p:spPr>
          <a:xfrm flipV="1">
            <a:off x="8771517" y="4611201"/>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614188" y="4635603"/>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6036911" y="3952946"/>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8358561" y="605452"/>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0800000" flipV="1">
            <a:off x="4868163" y="5089064"/>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4891127" y="3953665"/>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22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702" y="1153281"/>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228" name="Right Triangle 227"/>
          <p:cNvSpPr/>
          <p:nvPr/>
        </p:nvSpPr>
        <p:spPr>
          <a:xfrm>
            <a:off x="5603577" y="3087591"/>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9" name="TextBox 228"/>
          <p:cNvSpPr txBox="1"/>
          <p:nvPr/>
        </p:nvSpPr>
        <p:spPr>
          <a:xfrm>
            <a:off x="5578825" y="3634478"/>
            <a:ext cx="910584" cy="311977"/>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233" name="TextBox 232"/>
          <p:cNvSpPr txBox="1"/>
          <p:nvPr/>
        </p:nvSpPr>
        <p:spPr>
          <a:xfrm>
            <a:off x="5842568" y="3073180"/>
            <a:ext cx="722245" cy="338553"/>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sp>
        <p:nvSpPr>
          <p:cNvPr id="234" name="Rectangle 233"/>
          <p:cNvSpPr/>
          <p:nvPr/>
        </p:nvSpPr>
        <p:spPr>
          <a:xfrm>
            <a:off x="5601099" y="3078331"/>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3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111" y="2314597"/>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236" name="Straight Arrow Connector 235"/>
          <p:cNvCxnSpPr/>
          <p:nvPr/>
        </p:nvCxnSpPr>
        <p:spPr>
          <a:xfrm flipV="1">
            <a:off x="6046614" y="2851520"/>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5384332" y="3558488"/>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539F0B-A12D-493C-83B4-92A535C87CD8}"/>
              </a:ext>
            </a:extLst>
          </p:cNvPr>
          <p:cNvSpPr txBox="1"/>
          <p:nvPr/>
        </p:nvSpPr>
        <p:spPr>
          <a:xfrm>
            <a:off x="7640140" y="211095"/>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c</a:t>
            </a:r>
          </a:p>
        </p:txBody>
      </p:sp>
      <p:sp>
        <p:nvSpPr>
          <p:cNvPr id="174" name="TextBox 173">
            <a:extLst>
              <a:ext uri="{FF2B5EF4-FFF2-40B4-BE49-F238E27FC236}">
                <a16:creationId xmlns:a16="http://schemas.microsoft.com/office/drawing/2014/main" id="{FFA57D5A-6B74-452A-BC53-B85DBA13C271}"/>
              </a:ext>
            </a:extLst>
          </p:cNvPr>
          <p:cNvSpPr txBox="1"/>
          <p:nvPr/>
        </p:nvSpPr>
        <p:spPr>
          <a:xfrm>
            <a:off x="11616501" y="158233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h</a:t>
            </a:r>
          </a:p>
        </p:txBody>
      </p:sp>
      <p:sp>
        <p:nvSpPr>
          <p:cNvPr id="181" name="TextBox 180">
            <a:extLst>
              <a:ext uri="{FF2B5EF4-FFF2-40B4-BE49-F238E27FC236}">
                <a16:creationId xmlns:a16="http://schemas.microsoft.com/office/drawing/2014/main" id="{8A2DE0C8-3A23-4F9C-A31C-DDEFA72F1909}"/>
              </a:ext>
            </a:extLst>
          </p:cNvPr>
          <p:cNvSpPr txBox="1"/>
          <p:nvPr/>
        </p:nvSpPr>
        <p:spPr>
          <a:xfrm>
            <a:off x="7017854" y="73436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w</a:t>
            </a:r>
          </a:p>
        </p:txBody>
      </p:sp>
      <p:sp>
        <p:nvSpPr>
          <p:cNvPr id="176" name="TextBox 175">
            <a:extLst>
              <a:ext uri="{FF2B5EF4-FFF2-40B4-BE49-F238E27FC236}">
                <a16:creationId xmlns:a16="http://schemas.microsoft.com/office/drawing/2014/main" id="{30B58085-494C-4A4F-BD3F-2847DF29E2AF}"/>
              </a:ext>
            </a:extLst>
          </p:cNvPr>
          <p:cNvSpPr txBox="1"/>
          <p:nvPr/>
        </p:nvSpPr>
        <p:spPr>
          <a:xfrm>
            <a:off x="4236286" y="3447583"/>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i</a:t>
            </a:r>
          </a:p>
        </p:txBody>
      </p:sp>
      <p:sp>
        <p:nvSpPr>
          <p:cNvPr id="178" name="TextBox 177">
            <a:extLst>
              <a:ext uri="{FF2B5EF4-FFF2-40B4-BE49-F238E27FC236}">
                <a16:creationId xmlns:a16="http://schemas.microsoft.com/office/drawing/2014/main" id="{A783CAFB-2B24-4C21-A415-43177C8BB2B4}"/>
              </a:ext>
            </a:extLst>
          </p:cNvPr>
          <p:cNvSpPr txBox="1"/>
          <p:nvPr/>
        </p:nvSpPr>
        <p:spPr>
          <a:xfrm>
            <a:off x="5849185" y="1864656"/>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z</a:t>
            </a:r>
          </a:p>
        </p:txBody>
      </p:sp>
      <p:sp>
        <p:nvSpPr>
          <p:cNvPr id="179" name="TextBox 178">
            <a:extLst>
              <a:ext uri="{FF2B5EF4-FFF2-40B4-BE49-F238E27FC236}">
                <a16:creationId xmlns:a16="http://schemas.microsoft.com/office/drawing/2014/main" id="{F2E360A3-08B8-4543-9407-1A72F14EFC25}"/>
              </a:ext>
            </a:extLst>
          </p:cNvPr>
          <p:cNvSpPr txBox="1"/>
          <p:nvPr/>
        </p:nvSpPr>
        <p:spPr>
          <a:xfrm>
            <a:off x="10927056" y="2253250"/>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v</a:t>
            </a:r>
          </a:p>
        </p:txBody>
      </p:sp>
      <p:sp>
        <p:nvSpPr>
          <p:cNvPr id="182" name="TextBox 181">
            <a:extLst>
              <a:ext uri="{FF2B5EF4-FFF2-40B4-BE49-F238E27FC236}">
                <a16:creationId xmlns:a16="http://schemas.microsoft.com/office/drawing/2014/main" id="{1CF2CBE4-3FA7-4943-91D8-0C96134655FB}"/>
              </a:ext>
            </a:extLst>
          </p:cNvPr>
          <p:cNvSpPr txBox="1"/>
          <p:nvPr/>
        </p:nvSpPr>
        <p:spPr>
          <a:xfrm>
            <a:off x="11427230" y="2910764"/>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k</a:t>
            </a:r>
          </a:p>
        </p:txBody>
      </p:sp>
      <p:sp>
        <p:nvSpPr>
          <p:cNvPr id="184" name="TextBox 183">
            <a:extLst>
              <a:ext uri="{FF2B5EF4-FFF2-40B4-BE49-F238E27FC236}">
                <a16:creationId xmlns:a16="http://schemas.microsoft.com/office/drawing/2014/main" id="{1B76D9CD-1A87-4B48-B53C-E88B6F280681}"/>
              </a:ext>
            </a:extLst>
          </p:cNvPr>
          <p:cNvSpPr txBox="1"/>
          <p:nvPr/>
        </p:nvSpPr>
        <p:spPr>
          <a:xfrm>
            <a:off x="9671263" y="5479675"/>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j</a:t>
            </a:r>
          </a:p>
        </p:txBody>
      </p:sp>
      <p:sp>
        <p:nvSpPr>
          <p:cNvPr id="186" name="TextBox 185">
            <a:extLst>
              <a:ext uri="{FF2B5EF4-FFF2-40B4-BE49-F238E27FC236}">
                <a16:creationId xmlns:a16="http://schemas.microsoft.com/office/drawing/2014/main" id="{EA08E911-5192-4B2B-9A58-07AC7B87EB71}"/>
              </a:ext>
            </a:extLst>
          </p:cNvPr>
          <p:cNvSpPr txBox="1"/>
          <p:nvPr/>
        </p:nvSpPr>
        <p:spPr>
          <a:xfrm>
            <a:off x="5099500" y="5447468"/>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y</a:t>
            </a:r>
          </a:p>
        </p:txBody>
      </p:sp>
      <p:sp>
        <p:nvSpPr>
          <p:cNvPr id="187" name="TextBox 186">
            <a:extLst>
              <a:ext uri="{FF2B5EF4-FFF2-40B4-BE49-F238E27FC236}">
                <a16:creationId xmlns:a16="http://schemas.microsoft.com/office/drawing/2014/main" id="{7C91A531-F5F1-4829-BD1D-B5870FE1DF21}"/>
              </a:ext>
            </a:extLst>
          </p:cNvPr>
          <p:cNvSpPr txBox="1"/>
          <p:nvPr/>
        </p:nvSpPr>
        <p:spPr>
          <a:xfrm>
            <a:off x="10895345" y="441398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r</a:t>
            </a:r>
          </a:p>
        </p:txBody>
      </p:sp>
      <p:sp>
        <p:nvSpPr>
          <p:cNvPr id="188" name="TextBox 187">
            <a:extLst>
              <a:ext uri="{FF2B5EF4-FFF2-40B4-BE49-F238E27FC236}">
                <a16:creationId xmlns:a16="http://schemas.microsoft.com/office/drawing/2014/main" id="{57DBD5C3-F281-48CD-A701-E1DDB9715726}"/>
              </a:ext>
            </a:extLst>
          </p:cNvPr>
          <p:cNvSpPr txBox="1"/>
          <p:nvPr/>
        </p:nvSpPr>
        <p:spPr>
          <a:xfrm>
            <a:off x="6501415" y="5614436"/>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q</a:t>
            </a:r>
          </a:p>
        </p:txBody>
      </p:sp>
      <p:sp>
        <p:nvSpPr>
          <p:cNvPr id="224" name="TextBox 223">
            <a:extLst>
              <a:ext uri="{FF2B5EF4-FFF2-40B4-BE49-F238E27FC236}">
                <a16:creationId xmlns:a16="http://schemas.microsoft.com/office/drawing/2014/main" id="{AB207FB6-51D9-48DE-A827-03FBCE30FB0F}"/>
              </a:ext>
            </a:extLst>
          </p:cNvPr>
          <p:cNvSpPr txBox="1"/>
          <p:nvPr/>
        </p:nvSpPr>
        <p:spPr>
          <a:xfrm>
            <a:off x="382044" y="1550694"/>
            <a:ext cx="3736244" cy="3139321"/>
          </a:xfrm>
          <a:prstGeom prst="rect">
            <a:avLst/>
          </a:prstGeom>
          <a:noFill/>
        </p:spPr>
        <p:txBody>
          <a:bodyPr wrap="square" rtlCol="0">
            <a:spAutoFit/>
          </a:bodyPr>
          <a:lstStyle/>
          <a:p>
            <a:r>
              <a:rPr lang="en-GB" sz="2200" dirty="0">
                <a:solidFill>
                  <a:srgbClr val="115076"/>
                </a:solidFill>
                <a:latin typeface="Century Gothic" panose="020B0502020202020204" pitchFamily="34" charset="0"/>
              </a:rPr>
              <a:t>One of the chests contains buried treasure. All the others contain poison!</a:t>
            </a:r>
          </a:p>
          <a:p>
            <a:endParaRPr lang="en-GB" sz="2200" dirty="0">
              <a:solidFill>
                <a:srgbClr val="115076"/>
              </a:solidFill>
              <a:latin typeface="Century Gothic" panose="020B0502020202020204" pitchFamily="34" charset="0"/>
            </a:endParaRPr>
          </a:p>
          <a:p>
            <a:r>
              <a:rPr lang="en-GB" sz="2200" dirty="0">
                <a:solidFill>
                  <a:srgbClr val="115076"/>
                </a:solidFill>
                <a:latin typeface="Century Gothic" panose="020B0502020202020204" pitchFamily="34" charset="0"/>
              </a:rPr>
              <a:t>Listen carefully to the secret code and follow the arrows to find the treasure. </a:t>
            </a:r>
          </a:p>
        </p:txBody>
      </p:sp>
      <p:pic>
        <p:nvPicPr>
          <p:cNvPr id="192"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0501" y="4671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2652" y="99930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1382" y="212735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70956" y="323537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9733" y="4378545"/>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8352" y="541522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0541" y="542756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7900" y="543949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696" y="333062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5206" y="2250041"/>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9603" y="1088668"/>
            <a:ext cx="607323" cy="58303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567875" y="-154641"/>
            <a:ext cx="551754" cy="923330"/>
          </a:xfrm>
          <a:prstGeom prst="rect">
            <a:avLst/>
          </a:prstGeom>
          <a:noFill/>
        </p:spPr>
        <p:txBody>
          <a:bodyPr wrap="none" lIns="91440" tIns="45720" rIns="91440" bIns="45720">
            <a:spAutoFit/>
          </a:bodyPr>
          <a:lstStyle/>
          <a:p>
            <a:pPr algn="ct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2</a:t>
            </a:r>
          </a:p>
        </p:txBody>
      </p:sp>
      <p:pic>
        <p:nvPicPr>
          <p:cNvPr id="180" name="Picture 2" descr="Play Audio Button Set Clip Art">
            <a:hlinkClick r:id="" action="ppaction://noaction" highlightClick="1">
              <a:snd r:embed="rId7" name="Phonics 3.1.4.2.wav"/>
            </a:hlinkClick>
            <a:extLst>
              <a:ext uri="{FF2B5EF4-FFF2-40B4-BE49-F238E27FC236}">
                <a16:creationId xmlns:a16="http://schemas.microsoft.com/office/drawing/2014/main" id="{5997EB17-B53E-4E4A-9A67-97766077DC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4468" y="5113835"/>
            <a:ext cx="693899" cy="67923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0463" y="4960387"/>
            <a:ext cx="1207412" cy="1207412"/>
          </a:xfrm>
          <a:prstGeom prst="rect">
            <a:avLst/>
          </a:prstGeom>
        </p:spPr>
      </p:pic>
      <p:pic>
        <p:nvPicPr>
          <p:cNvPr id="204" name="Picture 16" descr="Treasure Map Clip Art">
            <a:extLst>
              <a:ext uri="{FF2B5EF4-FFF2-40B4-BE49-F238E27FC236}">
                <a16:creationId xmlns:a16="http://schemas.microsoft.com/office/drawing/2014/main" id="{CA5CDD99-DD51-4A2C-ABAE-02F9F3FFCE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9807" y="5082093"/>
            <a:ext cx="765174" cy="75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2"/>
                                        </p:tgtEl>
                                      </p:cBhvr>
                                    </p:animEffect>
                                    <p:set>
                                      <p:cBhvr>
                                        <p:cTn id="12"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3" restart="whenNotActive" fill="hold" evtFilter="cancelBubble" nodeType="interactiveSeq">
                <p:stCondLst>
                  <p:cond evt="onClick" delay="0">
                    <p:tgtEl>
                      <p:spTgt spid="18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9"/>
                                        </p:tgtEl>
                                      </p:cBhvr>
                                    </p:animEffect>
                                    <p:set>
                                      <p:cBhvr>
                                        <p:cTn id="18" dur="1" fill="hold">
                                          <p:stCondLst>
                                            <p:cond delay="4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19" restart="whenNotActive" fill="hold" evtFilter="cancelBubble" nodeType="interactiveSeq">
                <p:stCondLst>
                  <p:cond evt="onClick" delay="0">
                    <p:tgtEl>
                      <p:spTgt spid="19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0"/>
                                        </p:tgtEl>
                                      </p:cBhvr>
                                    </p:animEffect>
                                    <p:set>
                                      <p:cBhvr>
                                        <p:cTn id="24"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25" restart="whenNotActive" fill="hold" evtFilter="cancelBubble" nodeType="interactiveSeq">
                <p:stCondLst>
                  <p:cond evt="onClick" delay="0">
                    <p:tgtEl>
                      <p:spTgt spid="19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3"/>
                                        </p:tgtEl>
                                      </p:cBhvr>
                                    </p:animEffect>
                                    <p:set>
                                      <p:cBhvr>
                                        <p:cTn id="30"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1" restart="whenNotActive" fill="hold" evtFilter="cancelBubble" nodeType="interactiveSeq">
                <p:stCondLst>
                  <p:cond evt="onClick" delay="0">
                    <p:tgtEl>
                      <p:spTgt spid="19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4"/>
                                        </p:tgtEl>
                                      </p:cBhvr>
                                    </p:animEffect>
                                    <p:set>
                                      <p:cBhvr>
                                        <p:cTn id="36"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37" restart="whenNotActive" fill="hold" evtFilter="cancelBubble" nodeType="interactiveSeq">
                <p:stCondLst>
                  <p:cond evt="onClick" delay="0">
                    <p:tgtEl>
                      <p:spTgt spid="19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5"/>
                                        </p:tgtEl>
                                      </p:cBhvr>
                                    </p:animEffect>
                                    <p:set>
                                      <p:cBhvr>
                                        <p:cTn id="42" dur="1" fill="hold">
                                          <p:stCondLst>
                                            <p:cond delay="4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43" restart="whenNotActive" fill="hold" evtFilter="cancelBubble" nodeType="interactiveSeq">
                <p:stCondLst>
                  <p:cond evt="onClick" delay="0">
                    <p:tgtEl>
                      <p:spTgt spid="19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96"/>
                                        </p:tgtEl>
                                      </p:cBhvr>
                                    </p:animEffect>
                                    <p:set>
                                      <p:cBhvr>
                                        <p:cTn id="48"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9" restart="whenNotActive" fill="hold" evtFilter="cancelBubble" nodeType="interactiveSeq">
                <p:stCondLst>
                  <p:cond evt="onClick" delay="0">
                    <p:tgtEl>
                      <p:spTgt spid="19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99"/>
                                        </p:tgtEl>
                                      </p:cBhvr>
                                    </p:animEffect>
                                    <p:set>
                                      <p:cBhvr>
                                        <p:cTn id="54"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55" restart="whenNotActive" fill="hold" evtFilter="cancelBubble" nodeType="interactiveSeq">
                <p:stCondLst>
                  <p:cond evt="onClick" delay="0">
                    <p:tgtEl>
                      <p:spTgt spid="20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00"/>
                                        </p:tgtEl>
                                      </p:cBhvr>
                                    </p:animEffect>
                                    <p:set>
                                      <p:cBhvr>
                                        <p:cTn id="60" dur="1" fill="hold">
                                          <p:stCondLst>
                                            <p:cond delay="4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61" restart="whenNotActive" fill="hold" evtFilter="cancelBubble" nodeType="interactiveSeq">
                <p:stCondLst>
                  <p:cond evt="onClick" delay="0">
                    <p:tgtEl>
                      <p:spTgt spid="20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7" restart="whenNotActive" fill="hold" evtFilter="cancelBubble" nodeType="interactiveSeq">
                <p:stCondLst>
                  <p:cond evt="onClick" delay="0">
                    <p:tgtEl>
                      <p:spTgt spid="20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2"/>
                                        </p:tgtEl>
                                      </p:cBhvr>
                                    </p:animEffect>
                                    <p:set>
                                      <p:cBhvr>
                                        <p:cTn id="72" dur="1" fill="hold">
                                          <p:stCondLst>
                                            <p:cond delay="4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6" descr="Coins Money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102" y="5456032"/>
            <a:ext cx="495184" cy="4572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178077" y="86985"/>
            <a:ext cx="7783689" cy="6119674"/>
            <a:chOff x="4236286" y="93621"/>
            <a:chExt cx="7783689" cy="6119674"/>
          </a:xfrm>
        </p:grpSpPr>
        <p:pic>
          <p:nvPicPr>
            <p:cNvPr id="191"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777" y="9362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7316" y="443171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035" y="549074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2054" y="5561654"/>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179" y="3361332"/>
              <a:ext cx="429569" cy="413818"/>
            </a:xfrm>
            <a:prstGeom prst="rect">
              <a:avLst/>
            </a:prstGeom>
            <a:noFill/>
            <a:extLst>
              <a:ext uri="{909E8E84-426E-40DD-AFC4-6F175D3DCCD1}">
                <a14:hiddenFill xmlns:a14="http://schemas.microsoft.com/office/drawing/2010/main">
                  <a:solidFill>
                    <a:srgbClr val="FFFFFF"/>
                  </a:solidFill>
                </a14:hiddenFill>
              </a:ext>
            </a:extLst>
          </p:spPr>
        </p:pic>
        <p:grpSp>
          <p:nvGrpSpPr>
            <p:cNvPr id="165" name="Group 164"/>
            <p:cNvGrpSpPr/>
            <p:nvPr/>
          </p:nvGrpSpPr>
          <p:grpSpPr>
            <a:xfrm>
              <a:off x="4389284" y="806184"/>
              <a:ext cx="6941246" cy="5407111"/>
              <a:chOff x="1353398" y="449681"/>
              <a:chExt cx="7492861" cy="5950533"/>
            </a:xfrm>
          </p:grpSpPr>
          <p:grpSp>
            <p:nvGrpSpPr>
              <p:cNvPr id="56" name="Group 55"/>
              <p:cNvGrpSpPr/>
              <p:nvPr/>
            </p:nvGrpSpPr>
            <p:grpSpPr>
              <a:xfrm>
                <a:off x="2580254" y="4142015"/>
                <a:ext cx="1171396" cy="1016826"/>
                <a:chOff x="4896319" y="1831217"/>
                <a:chExt cx="1171396" cy="1016826"/>
              </a:xfrm>
            </p:grpSpPr>
            <p:grpSp>
              <p:nvGrpSpPr>
                <p:cNvPr id="57" name="Group 56"/>
                <p:cNvGrpSpPr/>
                <p:nvPr/>
              </p:nvGrpSpPr>
              <p:grpSpPr>
                <a:xfrm>
                  <a:off x="4896319" y="1831217"/>
                  <a:ext cx="1171396" cy="1016826"/>
                  <a:chOff x="4892832" y="1814762"/>
                  <a:chExt cx="1209517" cy="1028404"/>
                </a:xfrm>
              </p:grpSpPr>
              <p:sp>
                <p:nvSpPr>
                  <p:cNvPr id="63" name="Right Triangle 6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TextBox 63"/>
                  <p:cNvSpPr txBox="1"/>
                  <p:nvPr/>
                </p:nvSpPr>
                <p:spPr>
                  <a:xfrm>
                    <a:off x="4892832" y="2497348"/>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65" name="TextBox 64"/>
                  <p:cNvSpPr txBox="1"/>
                  <p:nvPr/>
                </p:nvSpPr>
                <p:spPr>
                  <a:xfrm>
                    <a:off x="5186552" y="1814762"/>
                    <a:ext cx="915797"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58" name="Rectangle 5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6" name="Group 155"/>
              <p:cNvGrpSpPr/>
              <p:nvPr/>
            </p:nvGrpSpPr>
            <p:grpSpPr>
              <a:xfrm>
                <a:off x="3616738" y="449681"/>
                <a:ext cx="5229521" cy="4964526"/>
                <a:chOff x="3245263" y="930992"/>
                <a:chExt cx="5229521" cy="4964526"/>
              </a:xfrm>
            </p:grpSpPr>
            <p:grpSp>
              <p:nvGrpSpPr>
                <p:cNvPr id="6" name="Group 5"/>
                <p:cNvGrpSpPr/>
                <p:nvPr/>
              </p:nvGrpSpPr>
              <p:grpSpPr>
                <a:xfrm>
                  <a:off x="3479672" y="2190064"/>
                  <a:ext cx="1244405" cy="1237376"/>
                  <a:chOff x="4947142" y="1858996"/>
                  <a:chExt cx="1244405" cy="1237376"/>
                </a:xfrm>
              </p:grpSpPr>
              <p:grpSp>
                <p:nvGrpSpPr>
                  <p:cNvPr id="7" name="Group 6"/>
                  <p:cNvGrpSpPr/>
                  <p:nvPr/>
                </p:nvGrpSpPr>
                <p:grpSpPr>
                  <a:xfrm>
                    <a:off x="4947142" y="1865242"/>
                    <a:ext cx="985351" cy="982800"/>
                    <a:chOff x="4945306" y="1849175"/>
                    <a:chExt cx="1017417" cy="993991"/>
                  </a:xfrm>
                </p:grpSpPr>
                <p:sp>
                  <p:nvSpPr>
                    <p:cNvPr id="13" name="Right Triangle 12"/>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Wein</a:t>
                      </a:r>
                    </a:p>
                  </p:txBody>
                </p:sp>
                <p:sp>
                  <p:nvSpPr>
                    <p:cNvPr id="15" name="TextBox 14"/>
                    <p:cNvSpPr txBox="1"/>
                    <p:nvPr/>
                  </p:nvSpPr>
                  <p:spPr>
                    <a:xfrm>
                      <a:off x="5187787" y="1849175"/>
                      <a:ext cx="774936" cy="376821"/>
                    </a:xfrm>
                    <a:prstGeom prst="rect">
                      <a:avLst/>
                    </a:prstGeom>
                    <a:noFill/>
                  </p:spPr>
                  <p:txBody>
                    <a:bodyPr wrap="square" rtlCol="0">
                      <a:spAutoFit/>
                    </a:bodyPr>
                    <a:lstStyle/>
                    <a:p>
                      <a:r>
                        <a:rPr lang="en-GB" sz="1600" dirty="0">
                          <a:solidFill>
                            <a:srgbClr val="C00000"/>
                          </a:solidFill>
                          <a:latin typeface="Century Gothic" panose="020B0502020202020204" pitchFamily="34" charset="0"/>
                        </a:rPr>
                        <a:t>Wien</a:t>
                      </a:r>
                    </a:p>
                  </p:txBody>
                </p:sp>
              </p:grpSp>
              <p:sp>
                <p:nvSpPr>
                  <p:cNvPr id="8" name="Rectangle 7"/>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Arrow Connector 10"/>
                  <p:cNvCxnSpPr>
                    <a:stCxn id="8"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8711" y="2188134"/>
                  <a:ext cx="1244405" cy="1237376"/>
                  <a:chOff x="4947142" y="1858996"/>
                  <a:chExt cx="1244405" cy="1237376"/>
                </a:xfrm>
              </p:grpSpPr>
              <p:grpSp>
                <p:nvGrpSpPr>
                  <p:cNvPr id="17" name="Group 16"/>
                  <p:cNvGrpSpPr/>
                  <p:nvPr/>
                </p:nvGrpSpPr>
                <p:grpSpPr>
                  <a:xfrm>
                    <a:off x="4947142" y="1864242"/>
                    <a:ext cx="1062667" cy="983801"/>
                    <a:chOff x="4945306" y="1848163"/>
                    <a:chExt cx="1097249" cy="995003"/>
                  </a:xfrm>
                </p:grpSpPr>
                <p:sp>
                  <p:nvSpPr>
                    <p:cNvPr id="23" name="Right Triangle 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4945306" y="2497349"/>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25" name="TextBox 24"/>
                    <p:cNvSpPr txBox="1"/>
                    <p:nvPr/>
                  </p:nvSpPr>
                  <p:spPr>
                    <a:xfrm>
                      <a:off x="5221946" y="1848163"/>
                      <a:ext cx="82060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18" name="Rectangle 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1" name="Straight Arrow Connector 20"/>
                  <p:cNvCxnSpPr>
                    <a:stCxn id="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510489" y="953664"/>
                  <a:ext cx="1286285" cy="1001783"/>
                  <a:chOff x="4712733" y="1846260"/>
                  <a:chExt cx="1286285" cy="1001783"/>
                </a:xfrm>
              </p:grpSpPr>
              <p:grpSp>
                <p:nvGrpSpPr>
                  <p:cNvPr id="27" name="Group 26"/>
                  <p:cNvGrpSpPr/>
                  <p:nvPr/>
                </p:nvGrpSpPr>
                <p:grpSpPr>
                  <a:xfrm>
                    <a:off x="4925237" y="1846260"/>
                    <a:ext cx="1073781" cy="1001783"/>
                    <a:chOff x="4922691" y="1829976"/>
                    <a:chExt cx="1108725" cy="1013190"/>
                  </a:xfrm>
                </p:grpSpPr>
                <p:sp>
                  <p:nvSpPr>
                    <p:cNvPr id="33" name="Right Triangle 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4922691" y="2474344"/>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35" name="TextBox 34"/>
                    <p:cNvSpPr txBox="1"/>
                    <p:nvPr/>
                  </p:nvSpPr>
                  <p:spPr>
                    <a:xfrm>
                      <a:off x="5211680" y="1829976"/>
                      <a:ext cx="819736" cy="34724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28" name="Rectangle 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0" name="Straight Arrow Connector 2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961567" y="1948406"/>
                  <a:ext cx="1013671" cy="1482554"/>
                  <a:chOff x="4925876" y="1613818"/>
                  <a:chExt cx="1013671" cy="1482554"/>
                </a:xfrm>
              </p:grpSpPr>
              <p:grpSp>
                <p:nvGrpSpPr>
                  <p:cNvPr id="37" name="Group 36"/>
                  <p:cNvGrpSpPr/>
                  <p:nvPr/>
                </p:nvGrpSpPr>
                <p:grpSpPr>
                  <a:xfrm>
                    <a:off x="4925876" y="1865242"/>
                    <a:ext cx="1006617" cy="982800"/>
                    <a:chOff x="4923348" y="1849175"/>
                    <a:chExt cx="1039375" cy="993991"/>
                  </a:xfrm>
                </p:grpSpPr>
                <p:sp>
                  <p:nvSpPr>
                    <p:cNvPr id="43" name="Right Triangle 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TextBox 43"/>
                    <p:cNvSpPr txBox="1"/>
                    <p:nvPr/>
                  </p:nvSpPr>
                  <p:spPr>
                    <a:xfrm>
                      <a:off x="4923348" y="2494888"/>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45" name="TextBox 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38" name="Rectangle 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9" name="Straight Arrow Connector 38"/>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738642" y="930992"/>
                  <a:ext cx="1478814" cy="1006552"/>
                  <a:chOff x="4712733" y="1841491"/>
                  <a:chExt cx="1478814" cy="1006552"/>
                </a:xfrm>
              </p:grpSpPr>
              <p:grpSp>
                <p:nvGrpSpPr>
                  <p:cNvPr id="47" name="Group 46"/>
                  <p:cNvGrpSpPr/>
                  <p:nvPr/>
                </p:nvGrpSpPr>
                <p:grpSpPr>
                  <a:xfrm>
                    <a:off x="4892568" y="1841491"/>
                    <a:ext cx="1196959" cy="1006552"/>
                    <a:chOff x="4888951" y="1825153"/>
                    <a:chExt cx="1235910" cy="1018013"/>
                  </a:xfrm>
                </p:grpSpPr>
                <p:sp>
                  <p:nvSpPr>
                    <p:cNvPr id="53" name="Right Triangle 5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TextBox 53"/>
                    <p:cNvSpPr txBox="1"/>
                    <p:nvPr/>
                  </p:nvSpPr>
                  <p:spPr>
                    <a:xfrm>
                      <a:off x="4888951" y="249728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55" name="TextBox 54"/>
                    <p:cNvSpPr txBox="1"/>
                    <p:nvPr/>
                  </p:nvSpPr>
                  <p:spPr>
                    <a:xfrm>
                      <a:off x="5197885" y="1825153"/>
                      <a:ext cx="92697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48" name="Rectangle 4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0" name="Straight Arrow Connector 4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188224" y="947246"/>
                  <a:ext cx="1286560" cy="1249064"/>
                  <a:chOff x="4904987" y="1847308"/>
                  <a:chExt cx="1286560" cy="1249064"/>
                </a:xfrm>
              </p:grpSpPr>
              <p:grpSp>
                <p:nvGrpSpPr>
                  <p:cNvPr id="67" name="Group 66"/>
                  <p:cNvGrpSpPr/>
                  <p:nvPr/>
                </p:nvGrpSpPr>
                <p:grpSpPr>
                  <a:xfrm>
                    <a:off x="4904987" y="1847308"/>
                    <a:ext cx="1104348" cy="1000733"/>
                    <a:chOff x="4901785" y="1831037"/>
                    <a:chExt cx="1140288" cy="1012129"/>
                  </a:xfrm>
                </p:grpSpPr>
                <p:sp>
                  <p:nvSpPr>
                    <p:cNvPr id="73" name="Right Triangle 7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TextBox 73"/>
                    <p:cNvSpPr txBox="1"/>
                    <p:nvPr/>
                  </p:nvSpPr>
                  <p:spPr>
                    <a:xfrm>
                      <a:off x="4901785" y="2478219"/>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75" name="TextBox 74"/>
                    <p:cNvSpPr txBox="1"/>
                    <p:nvPr/>
                  </p:nvSpPr>
                  <p:spPr>
                    <a:xfrm>
                      <a:off x="5239055" y="1831037"/>
                      <a:ext cx="803018" cy="34724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68" name="Rectangle 6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1" name="Straight Arrow Connector 70"/>
                  <p:cNvCxnSpPr>
                    <a:stCxn id="6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479673" y="3427441"/>
                  <a:ext cx="1244404" cy="1237376"/>
                  <a:chOff x="4947143" y="1858996"/>
                  <a:chExt cx="1244404" cy="1237376"/>
                </a:xfrm>
              </p:grpSpPr>
              <p:grpSp>
                <p:nvGrpSpPr>
                  <p:cNvPr id="77" name="Group 76"/>
                  <p:cNvGrpSpPr/>
                  <p:nvPr/>
                </p:nvGrpSpPr>
                <p:grpSpPr>
                  <a:xfrm>
                    <a:off x="4947143" y="1865242"/>
                    <a:ext cx="1111867" cy="982800"/>
                    <a:chOff x="4945306" y="1849175"/>
                    <a:chExt cx="1148050" cy="993991"/>
                  </a:xfrm>
                </p:grpSpPr>
                <p:sp>
                  <p:nvSpPr>
                    <p:cNvPr id="83" name="Right Triangle 8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TextBox 83"/>
                    <p:cNvSpPr txBox="1"/>
                    <p:nvPr/>
                  </p:nvSpPr>
                  <p:spPr>
                    <a:xfrm>
                      <a:off x="4945306" y="2485373"/>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Beine</a:t>
                      </a:r>
                    </a:p>
                  </p:txBody>
                </p:sp>
                <p:sp>
                  <p:nvSpPr>
                    <p:cNvPr id="85" name="TextBox 84"/>
                    <p:cNvSpPr txBox="1"/>
                    <p:nvPr/>
                  </p:nvSpPr>
                  <p:spPr>
                    <a:xfrm>
                      <a:off x="5187787" y="1849175"/>
                      <a:ext cx="905569" cy="376821"/>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Biene</a:t>
                      </a:r>
                    </a:p>
                  </p:txBody>
                </p:sp>
              </p:grpSp>
              <p:sp>
                <p:nvSpPr>
                  <p:cNvPr id="78" name="Rectangle 7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81" name="Straight Arrow Connector 80"/>
                  <p:cNvCxnSpPr>
                    <a:stCxn id="7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4725401" y="3425511"/>
                  <a:ext cx="1242000" cy="1237376"/>
                  <a:chOff x="4949547" y="1858996"/>
                  <a:chExt cx="1242000" cy="1237376"/>
                </a:xfrm>
              </p:grpSpPr>
              <p:grpSp>
                <p:nvGrpSpPr>
                  <p:cNvPr id="87" name="Group 86"/>
                  <p:cNvGrpSpPr/>
                  <p:nvPr/>
                </p:nvGrpSpPr>
                <p:grpSpPr>
                  <a:xfrm>
                    <a:off x="4952225" y="1865242"/>
                    <a:ext cx="999766" cy="982800"/>
                    <a:chOff x="4950554" y="1849175"/>
                    <a:chExt cx="1032301" cy="993991"/>
                  </a:xfrm>
                </p:grpSpPr>
                <p:sp>
                  <p:nvSpPr>
                    <p:cNvPr id="93" name="Right Triangle 9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TextBox 93"/>
                    <p:cNvSpPr txBox="1"/>
                    <p:nvPr/>
                  </p:nvSpPr>
                  <p:spPr>
                    <a:xfrm>
                      <a:off x="4967920" y="24867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95" name="TextBox 9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88" name="Rectangle 8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1" name="Straight Arrow Connector 90"/>
                  <p:cNvCxnSpPr>
                    <a:stCxn id="8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942339" y="3409477"/>
                  <a:ext cx="1280200" cy="1253410"/>
                  <a:chOff x="4911347" y="1842962"/>
                  <a:chExt cx="1280200" cy="1253410"/>
                </a:xfrm>
              </p:grpSpPr>
              <p:grpSp>
                <p:nvGrpSpPr>
                  <p:cNvPr id="97" name="Group 96"/>
                  <p:cNvGrpSpPr/>
                  <p:nvPr/>
                </p:nvGrpSpPr>
                <p:grpSpPr>
                  <a:xfrm>
                    <a:off x="4911347" y="1842962"/>
                    <a:ext cx="1125161" cy="1022993"/>
                    <a:chOff x="4908342" y="1826642"/>
                    <a:chExt cx="1161776" cy="1034642"/>
                  </a:xfrm>
                </p:grpSpPr>
                <p:sp>
                  <p:nvSpPr>
                    <p:cNvPr id="103" name="Right Triangle 10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TextBox 103"/>
                    <p:cNvSpPr txBox="1"/>
                    <p:nvPr/>
                  </p:nvSpPr>
                  <p:spPr>
                    <a:xfrm>
                      <a:off x="4908342" y="2518875"/>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05" name="TextBox 104"/>
                    <p:cNvSpPr txBox="1"/>
                    <p:nvPr/>
                  </p:nvSpPr>
                  <p:spPr>
                    <a:xfrm>
                      <a:off x="5148392" y="1826642"/>
                      <a:ext cx="921726"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98" name="Rectangle 9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01" name="Straight Arrow Connector 100"/>
                  <p:cNvCxnSpPr>
                    <a:stCxn id="9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7212725" y="3397731"/>
                  <a:ext cx="1079847" cy="1263226"/>
                  <a:chOff x="4933344" y="1833146"/>
                  <a:chExt cx="1079847" cy="1263226"/>
                </a:xfrm>
              </p:grpSpPr>
              <p:grpSp>
                <p:nvGrpSpPr>
                  <p:cNvPr id="107" name="Group 106"/>
                  <p:cNvGrpSpPr/>
                  <p:nvPr/>
                </p:nvGrpSpPr>
                <p:grpSpPr>
                  <a:xfrm>
                    <a:off x="4933344" y="1833146"/>
                    <a:ext cx="1079847" cy="1014895"/>
                    <a:chOff x="4931059" y="1816714"/>
                    <a:chExt cx="1114988" cy="1026452"/>
                  </a:xfrm>
                </p:grpSpPr>
                <p:sp>
                  <p:nvSpPr>
                    <p:cNvPr id="113" name="Right Triangle 11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4" name="TextBox 113"/>
                    <p:cNvSpPr txBox="1"/>
                    <p:nvPr/>
                  </p:nvSpPr>
                  <p:spPr>
                    <a:xfrm>
                      <a:off x="4931059" y="2467701"/>
                      <a:ext cx="1014936"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15" name="TextBox 114"/>
                    <p:cNvSpPr txBox="1"/>
                    <p:nvPr/>
                  </p:nvSpPr>
                  <p:spPr>
                    <a:xfrm>
                      <a:off x="5194696" y="1816714"/>
                      <a:ext cx="851351"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08" name="Rectangle 10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2" name="Straight Arrow Connector 11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928752" y="4657078"/>
                  <a:ext cx="1267763" cy="1237382"/>
                  <a:chOff x="4923784" y="1858990"/>
                  <a:chExt cx="1267763" cy="1237382"/>
                </a:xfrm>
              </p:grpSpPr>
              <p:grpSp>
                <p:nvGrpSpPr>
                  <p:cNvPr id="117" name="Group 116"/>
                  <p:cNvGrpSpPr/>
                  <p:nvPr/>
                </p:nvGrpSpPr>
                <p:grpSpPr>
                  <a:xfrm>
                    <a:off x="4923784" y="1858990"/>
                    <a:ext cx="1081936" cy="989054"/>
                    <a:chOff x="4921193" y="1842850"/>
                    <a:chExt cx="1117146" cy="1000316"/>
                  </a:xfrm>
                </p:grpSpPr>
                <p:sp>
                  <p:nvSpPr>
                    <p:cNvPr id="123" name="Right Triangle 12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TextBox 123"/>
                    <p:cNvSpPr txBox="1"/>
                    <p:nvPr/>
                  </p:nvSpPr>
                  <p:spPr>
                    <a:xfrm>
                      <a:off x="4921193" y="2440115"/>
                      <a:ext cx="1014935" cy="347242"/>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25" name="TextBox 124"/>
                    <p:cNvSpPr txBox="1"/>
                    <p:nvPr/>
                  </p:nvSpPr>
                  <p:spPr>
                    <a:xfrm>
                      <a:off x="5239179" y="1842850"/>
                      <a:ext cx="799160" cy="376822"/>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18" name="Rectangle 11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1" name="Straight Arrow Connector 120"/>
                  <p:cNvCxnSpPr>
                    <a:stCxn id="11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652626" y="4655562"/>
                  <a:ext cx="1170280" cy="1239956"/>
                  <a:chOff x="4883375" y="1856416"/>
                  <a:chExt cx="1170280" cy="1239956"/>
                </a:xfrm>
              </p:grpSpPr>
              <p:grpSp>
                <p:nvGrpSpPr>
                  <p:cNvPr id="127" name="Group 126"/>
                  <p:cNvGrpSpPr/>
                  <p:nvPr/>
                </p:nvGrpSpPr>
                <p:grpSpPr>
                  <a:xfrm>
                    <a:off x="4883375" y="1856416"/>
                    <a:ext cx="1170280" cy="991627"/>
                    <a:chOff x="4879463" y="1840248"/>
                    <a:chExt cx="1208364" cy="1002918"/>
                  </a:xfrm>
                </p:grpSpPr>
                <p:sp>
                  <p:nvSpPr>
                    <p:cNvPr id="133" name="Right Triangle 13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4" name="TextBox 133"/>
                    <p:cNvSpPr txBox="1"/>
                    <p:nvPr/>
                  </p:nvSpPr>
                  <p:spPr>
                    <a:xfrm>
                      <a:off x="4879463" y="2462992"/>
                      <a:ext cx="1014935" cy="342409"/>
                    </a:xfrm>
                    <a:prstGeom prst="rect">
                      <a:avLst/>
                    </a:prstGeom>
                    <a:noFill/>
                  </p:spPr>
                  <p:txBody>
                    <a:bodyPr wrap="square" rtlCol="0">
                      <a:spAutoFit/>
                    </a:bodyPr>
                    <a:lstStyle/>
                    <a:p>
                      <a:r>
                        <a:rPr lang="en-GB" sz="1600" dirty="0">
                          <a:solidFill>
                            <a:prstClr val="white"/>
                          </a:solidFill>
                          <a:latin typeface="Century Gothic" panose="020B0502020202020204" pitchFamily="34" charset="0"/>
                        </a:rPr>
                        <a:t>Lieder</a:t>
                      </a:r>
                    </a:p>
                  </p:txBody>
                </p:sp>
                <p:sp>
                  <p:nvSpPr>
                    <p:cNvPr id="135" name="TextBox 134"/>
                    <p:cNvSpPr txBox="1"/>
                    <p:nvPr/>
                  </p:nvSpPr>
                  <p:spPr>
                    <a:xfrm>
                      <a:off x="5187386" y="1840248"/>
                      <a:ext cx="900441"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leider</a:t>
                      </a:r>
                      <a:endParaRPr lang="en-GB" sz="1600" dirty="0">
                        <a:solidFill>
                          <a:srgbClr val="115076"/>
                        </a:solidFill>
                        <a:latin typeface="Century Gothic" panose="020B0502020202020204" pitchFamily="34" charset="0"/>
                      </a:endParaRPr>
                    </a:p>
                  </p:txBody>
                </p:sp>
              </p:grpSp>
              <p:sp>
                <p:nvSpPr>
                  <p:cNvPr id="128" name="Rectangle 12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2" name="Straight Arrow Connector 131"/>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3245263" y="4651105"/>
                  <a:ext cx="1226814" cy="989046"/>
                  <a:chOff x="4712733" y="1858996"/>
                  <a:chExt cx="1226814" cy="989046"/>
                </a:xfrm>
              </p:grpSpPr>
              <p:grpSp>
                <p:nvGrpSpPr>
                  <p:cNvPr id="137" name="Group 136"/>
                  <p:cNvGrpSpPr/>
                  <p:nvPr/>
                </p:nvGrpSpPr>
                <p:grpSpPr>
                  <a:xfrm>
                    <a:off x="4928791" y="1865242"/>
                    <a:ext cx="1003703" cy="982800"/>
                    <a:chOff x="4926357" y="1849175"/>
                    <a:chExt cx="1036366" cy="993991"/>
                  </a:xfrm>
                </p:grpSpPr>
                <p:sp>
                  <p:nvSpPr>
                    <p:cNvPr id="143" name="Right Triangle 142"/>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4" name="TextBox 143"/>
                    <p:cNvSpPr txBox="1"/>
                    <p:nvPr/>
                  </p:nvSpPr>
                  <p:spPr>
                    <a:xfrm>
                      <a:off x="4926357" y="2471663"/>
                      <a:ext cx="1014935" cy="342409"/>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viele</a:t>
                      </a:r>
                      <a:endParaRPr lang="en-GB" sz="1600" dirty="0">
                        <a:solidFill>
                          <a:prstClr val="white"/>
                        </a:solidFill>
                        <a:latin typeface="Century Gothic" panose="020B0502020202020204" pitchFamily="34" charset="0"/>
                      </a:endParaRPr>
                    </a:p>
                  </p:txBody>
                </p:sp>
                <p:sp>
                  <p:nvSpPr>
                    <p:cNvPr id="145" name="TextBox 144"/>
                    <p:cNvSpPr txBox="1"/>
                    <p:nvPr/>
                  </p:nvSpPr>
                  <p:spPr>
                    <a:xfrm>
                      <a:off x="5187787" y="1849175"/>
                      <a:ext cx="774936" cy="342409"/>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Feile</a:t>
                      </a:r>
                      <a:endParaRPr lang="en-GB" sz="1600" dirty="0">
                        <a:solidFill>
                          <a:srgbClr val="115076"/>
                        </a:solidFill>
                        <a:latin typeface="Century Gothic" panose="020B0502020202020204" pitchFamily="34" charset="0"/>
                      </a:endParaRPr>
                    </a:p>
                  </p:txBody>
                </p:sp>
              </p:grpSp>
              <p:sp>
                <p:nvSpPr>
                  <p:cNvPr id="138" name="Rectangle 137"/>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40" name="Straight Arrow Connector 139"/>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1353398" y="4159027"/>
                <a:ext cx="1271652" cy="994713"/>
                <a:chOff x="2462918" y="617883"/>
                <a:chExt cx="1271652" cy="994713"/>
              </a:xfrm>
            </p:grpSpPr>
            <p:grpSp>
              <p:nvGrpSpPr>
                <p:cNvPr id="147" name="Group 146"/>
                <p:cNvGrpSpPr/>
                <p:nvPr/>
              </p:nvGrpSpPr>
              <p:grpSpPr>
                <a:xfrm>
                  <a:off x="2462918" y="617883"/>
                  <a:ext cx="1064343" cy="994713"/>
                  <a:chOff x="2380239" y="587613"/>
                  <a:chExt cx="1098980" cy="1006040"/>
                </a:xfrm>
              </p:grpSpPr>
              <p:sp>
                <p:nvSpPr>
                  <p:cNvPr id="153" name="Right Triangle 152"/>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TextBox 153"/>
                  <p:cNvSpPr txBox="1"/>
                  <p:nvPr/>
                </p:nvSpPr>
                <p:spPr>
                  <a:xfrm>
                    <a:off x="2380239" y="121235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55" name="TextBox 154"/>
                  <p:cNvSpPr txBox="1"/>
                  <p:nvPr/>
                </p:nvSpPr>
                <p:spPr>
                  <a:xfrm>
                    <a:off x="2674206" y="587613"/>
                    <a:ext cx="805013" cy="376821"/>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48" name="Rectangle 147"/>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0" name="Straight Arrow Connector 149"/>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843552" y="5403739"/>
                <a:ext cx="1478814" cy="996475"/>
                <a:chOff x="3467109" y="1862595"/>
                <a:chExt cx="1478814" cy="996475"/>
              </a:xfrm>
            </p:grpSpPr>
            <p:grpSp>
              <p:nvGrpSpPr>
                <p:cNvPr id="158" name="Group 157"/>
                <p:cNvGrpSpPr/>
                <p:nvPr/>
              </p:nvGrpSpPr>
              <p:grpSpPr>
                <a:xfrm>
                  <a:off x="3690543" y="1862595"/>
                  <a:ext cx="1038336" cy="996474"/>
                  <a:chOff x="3647813" y="1846500"/>
                  <a:chExt cx="1072126" cy="1007821"/>
                </a:xfrm>
              </p:grpSpPr>
              <p:sp>
                <p:nvSpPr>
                  <p:cNvPr id="162" name="Right Triangle 161"/>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3" name="TextBox 162"/>
                  <p:cNvSpPr txBox="1"/>
                  <p:nvPr/>
                </p:nvSpPr>
                <p:spPr>
                  <a:xfrm>
                    <a:off x="3647813" y="2456636"/>
                    <a:ext cx="1014935" cy="347241"/>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164" name="TextBox 163"/>
                  <p:cNvSpPr txBox="1"/>
                  <p:nvPr/>
                </p:nvSpPr>
                <p:spPr>
                  <a:xfrm>
                    <a:off x="3934133" y="1846500"/>
                    <a:ext cx="785806" cy="376820"/>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grpSp>
            <p:sp>
              <p:nvSpPr>
                <p:cNvPr id="159" name="Rectangle 158"/>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0" name="Straight Arrow Connector 159"/>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59"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9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58059" y="1086110"/>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67" name="Straight Arrow Connector 166"/>
            <p:cNvCxnSpPr/>
            <p:nvPr/>
          </p:nvCxnSpPr>
          <p:spPr>
            <a:xfrm flipV="1">
              <a:off x="11097082" y="3525132"/>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168"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0109" y="2187130"/>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70" name="Straight Arrow Connector 169"/>
            <p:cNvCxnSpPr/>
            <p:nvPr/>
          </p:nvCxnSpPr>
          <p:spPr>
            <a:xfrm flipV="1">
              <a:off x="8768885" y="4594938"/>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614188" y="4635603"/>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6036911" y="3952946"/>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8358561" y="605452"/>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0800000" flipV="1">
              <a:off x="4868163" y="5089064"/>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4891127" y="3953665"/>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22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702" y="1153281"/>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228" name="Right Triangle 227"/>
            <p:cNvSpPr/>
            <p:nvPr/>
          </p:nvSpPr>
          <p:spPr>
            <a:xfrm>
              <a:off x="5603577" y="3087591"/>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9" name="TextBox 228"/>
            <p:cNvSpPr txBox="1"/>
            <p:nvPr/>
          </p:nvSpPr>
          <p:spPr>
            <a:xfrm>
              <a:off x="5578825" y="3634478"/>
              <a:ext cx="910584" cy="311977"/>
            </a:xfrm>
            <a:prstGeom prst="rect">
              <a:avLst/>
            </a:prstGeom>
            <a:noFill/>
          </p:spPr>
          <p:txBody>
            <a:bodyPr wrap="square" rtlCol="0">
              <a:spAutoFit/>
            </a:bodyPr>
            <a:lstStyle/>
            <a:p>
              <a:r>
                <a:rPr lang="en-GB" sz="1600" dirty="0" err="1">
                  <a:solidFill>
                    <a:prstClr val="white"/>
                  </a:solidFill>
                  <a:latin typeface="Century Gothic" panose="020B0502020202020204" pitchFamily="34" charset="0"/>
                </a:rPr>
                <a:t>Reise</a:t>
              </a:r>
              <a:endParaRPr lang="en-GB" sz="1600" dirty="0">
                <a:solidFill>
                  <a:prstClr val="white"/>
                </a:solidFill>
                <a:latin typeface="Century Gothic" panose="020B0502020202020204" pitchFamily="34" charset="0"/>
              </a:endParaRPr>
            </a:p>
          </p:txBody>
        </p:sp>
        <p:sp>
          <p:nvSpPr>
            <p:cNvPr id="233" name="TextBox 232"/>
            <p:cNvSpPr txBox="1"/>
            <p:nvPr/>
          </p:nvSpPr>
          <p:spPr>
            <a:xfrm>
              <a:off x="5842568" y="3073180"/>
              <a:ext cx="722245" cy="338553"/>
            </a:xfrm>
            <a:prstGeom prst="rect">
              <a:avLst/>
            </a:prstGeom>
            <a:noFill/>
          </p:spPr>
          <p:txBody>
            <a:bodyPr wrap="square" rtlCol="0">
              <a:spAutoFit/>
            </a:bodyPr>
            <a:lstStyle/>
            <a:p>
              <a:r>
                <a:rPr lang="en-GB" sz="1600" dirty="0" err="1">
                  <a:solidFill>
                    <a:srgbClr val="115076"/>
                  </a:solidFill>
                  <a:latin typeface="Century Gothic" panose="020B0502020202020204" pitchFamily="34" charset="0"/>
                </a:rPr>
                <a:t>Riese</a:t>
              </a:r>
              <a:endParaRPr lang="en-GB" sz="1600" dirty="0">
                <a:solidFill>
                  <a:srgbClr val="115076"/>
                </a:solidFill>
                <a:latin typeface="Century Gothic" panose="020B0502020202020204" pitchFamily="34" charset="0"/>
              </a:endParaRPr>
            </a:p>
          </p:txBody>
        </p:sp>
        <p:sp>
          <p:nvSpPr>
            <p:cNvPr id="234" name="Rectangle 233"/>
            <p:cNvSpPr/>
            <p:nvPr/>
          </p:nvSpPr>
          <p:spPr>
            <a:xfrm>
              <a:off x="5601099" y="3078331"/>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35"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111" y="2314597"/>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236" name="Straight Arrow Connector 235"/>
            <p:cNvCxnSpPr/>
            <p:nvPr/>
          </p:nvCxnSpPr>
          <p:spPr>
            <a:xfrm flipV="1">
              <a:off x="6046614" y="2851520"/>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5384332" y="3558488"/>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539F0B-A12D-493C-83B4-92A535C87CD8}"/>
                </a:ext>
              </a:extLst>
            </p:cNvPr>
            <p:cNvSpPr txBox="1"/>
            <p:nvPr/>
          </p:nvSpPr>
          <p:spPr>
            <a:xfrm>
              <a:off x="7640140" y="211095"/>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c</a:t>
              </a:r>
            </a:p>
          </p:txBody>
        </p:sp>
        <p:sp>
          <p:nvSpPr>
            <p:cNvPr id="174" name="TextBox 173">
              <a:extLst>
                <a:ext uri="{FF2B5EF4-FFF2-40B4-BE49-F238E27FC236}">
                  <a16:creationId xmlns:a16="http://schemas.microsoft.com/office/drawing/2014/main" id="{FFA57D5A-6B74-452A-BC53-B85DBA13C271}"/>
                </a:ext>
              </a:extLst>
            </p:cNvPr>
            <p:cNvSpPr txBox="1"/>
            <p:nvPr/>
          </p:nvSpPr>
          <p:spPr>
            <a:xfrm>
              <a:off x="11616501" y="158233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h</a:t>
              </a:r>
            </a:p>
          </p:txBody>
        </p:sp>
        <p:sp>
          <p:nvSpPr>
            <p:cNvPr id="181" name="TextBox 180">
              <a:extLst>
                <a:ext uri="{FF2B5EF4-FFF2-40B4-BE49-F238E27FC236}">
                  <a16:creationId xmlns:a16="http://schemas.microsoft.com/office/drawing/2014/main" id="{8A2DE0C8-3A23-4F9C-A31C-DDEFA72F1909}"/>
                </a:ext>
              </a:extLst>
            </p:cNvPr>
            <p:cNvSpPr txBox="1"/>
            <p:nvPr/>
          </p:nvSpPr>
          <p:spPr>
            <a:xfrm>
              <a:off x="7017854" y="73436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w</a:t>
              </a:r>
            </a:p>
          </p:txBody>
        </p:sp>
        <p:sp>
          <p:nvSpPr>
            <p:cNvPr id="176" name="TextBox 175">
              <a:extLst>
                <a:ext uri="{FF2B5EF4-FFF2-40B4-BE49-F238E27FC236}">
                  <a16:creationId xmlns:a16="http://schemas.microsoft.com/office/drawing/2014/main" id="{30B58085-494C-4A4F-BD3F-2847DF29E2AF}"/>
                </a:ext>
              </a:extLst>
            </p:cNvPr>
            <p:cNvSpPr txBox="1"/>
            <p:nvPr/>
          </p:nvSpPr>
          <p:spPr>
            <a:xfrm>
              <a:off x="4236286" y="3447583"/>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i</a:t>
              </a:r>
            </a:p>
          </p:txBody>
        </p:sp>
        <p:sp>
          <p:nvSpPr>
            <p:cNvPr id="178" name="TextBox 177">
              <a:extLst>
                <a:ext uri="{FF2B5EF4-FFF2-40B4-BE49-F238E27FC236}">
                  <a16:creationId xmlns:a16="http://schemas.microsoft.com/office/drawing/2014/main" id="{A783CAFB-2B24-4C21-A415-43177C8BB2B4}"/>
                </a:ext>
              </a:extLst>
            </p:cNvPr>
            <p:cNvSpPr txBox="1"/>
            <p:nvPr/>
          </p:nvSpPr>
          <p:spPr>
            <a:xfrm>
              <a:off x="5849185" y="1864656"/>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z</a:t>
              </a:r>
            </a:p>
          </p:txBody>
        </p:sp>
        <p:sp>
          <p:nvSpPr>
            <p:cNvPr id="179" name="TextBox 178">
              <a:extLst>
                <a:ext uri="{FF2B5EF4-FFF2-40B4-BE49-F238E27FC236}">
                  <a16:creationId xmlns:a16="http://schemas.microsoft.com/office/drawing/2014/main" id="{F2E360A3-08B8-4543-9407-1A72F14EFC25}"/>
                </a:ext>
              </a:extLst>
            </p:cNvPr>
            <p:cNvSpPr txBox="1"/>
            <p:nvPr/>
          </p:nvSpPr>
          <p:spPr>
            <a:xfrm>
              <a:off x="10927056" y="2253250"/>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v</a:t>
              </a:r>
            </a:p>
          </p:txBody>
        </p:sp>
        <p:sp>
          <p:nvSpPr>
            <p:cNvPr id="182" name="TextBox 181">
              <a:extLst>
                <a:ext uri="{FF2B5EF4-FFF2-40B4-BE49-F238E27FC236}">
                  <a16:creationId xmlns:a16="http://schemas.microsoft.com/office/drawing/2014/main" id="{1CF2CBE4-3FA7-4943-91D8-0C96134655FB}"/>
                </a:ext>
              </a:extLst>
            </p:cNvPr>
            <p:cNvSpPr txBox="1"/>
            <p:nvPr/>
          </p:nvSpPr>
          <p:spPr>
            <a:xfrm>
              <a:off x="11427230" y="2910764"/>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k</a:t>
              </a:r>
            </a:p>
          </p:txBody>
        </p:sp>
        <p:sp>
          <p:nvSpPr>
            <p:cNvPr id="184" name="TextBox 183">
              <a:extLst>
                <a:ext uri="{FF2B5EF4-FFF2-40B4-BE49-F238E27FC236}">
                  <a16:creationId xmlns:a16="http://schemas.microsoft.com/office/drawing/2014/main" id="{1B76D9CD-1A87-4B48-B53C-E88B6F280681}"/>
                </a:ext>
              </a:extLst>
            </p:cNvPr>
            <p:cNvSpPr txBox="1"/>
            <p:nvPr/>
          </p:nvSpPr>
          <p:spPr>
            <a:xfrm>
              <a:off x="9671263" y="5479675"/>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j</a:t>
              </a:r>
            </a:p>
          </p:txBody>
        </p:sp>
        <p:sp>
          <p:nvSpPr>
            <p:cNvPr id="186" name="TextBox 185">
              <a:extLst>
                <a:ext uri="{FF2B5EF4-FFF2-40B4-BE49-F238E27FC236}">
                  <a16:creationId xmlns:a16="http://schemas.microsoft.com/office/drawing/2014/main" id="{EA08E911-5192-4B2B-9A58-07AC7B87EB71}"/>
                </a:ext>
              </a:extLst>
            </p:cNvPr>
            <p:cNvSpPr txBox="1"/>
            <p:nvPr/>
          </p:nvSpPr>
          <p:spPr>
            <a:xfrm>
              <a:off x="5099500" y="5447468"/>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y</a:t>
              </a:r>
            </a:p>
          </p:txBody>
        </p:sp>
        <p:sp>
          <p:nvSpPr>
            <p:cNvPr id="187" name="TextBox 186">
              <a:extLst>
                <a:ext uri="{FF2B5EF4-FFF2-40B4-BE49-F238E27FC236}">
                  <a16:creationId xmlns:a16="http://schemas.microsoft.com/office/drawing/2014/main" id="{7C91A531-F5F1-4829-BD1D-B5870FE1DF21}"/>
                </a:ext>
              </a:extLst>
            </p:cNvPr>
            <p:cNvSpPr txBox="1"/>
            <p:nvPr/>
          </p:nvSpPr>
          <p:spPr>
            <a:xfrm>
              <a:off x="10895345" y="4413982"/>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r</a:t>
              </a:r>
            </a:p>
          </p:txBody>
        </p:sp>
        <p:sp>
          <p:nvSpPr>
            <p:cNvPr id="188" name="TextBox 187">
              <a:extLst>
                <a:ext uri="{FF2B5EF4-FFF2-40B4-BE49-F238E27FC236}">
                  <a16:creationId xmlns:a16="http://schemas.microsoft.com/office/drawing/2014/main" id="{57DBD5C3-F281-48CD-A701-E1DDB9715726}"/>
                </a:ext>
              </a:extLst>
            </p:cNvPr>
            <p:cNvSpPr txBox="1"/>
            <p:nvPr/>
          </p:nvSpPr>
          <p:spPr>
            <a:xfrm>
              <a:off x="6501415" y="5614436"/>
              <a:ext cx="403474" cy="369332"/>
            </a:xfrm>
            <a:prstGeom prst="rect">
              <a:avLst/>
            </a:prstGeom>
            <a:noFill/>
          </p:spPr>
          <p:txBody>
            <a:bodyPr wrap="square" rtlCol="0">
              <a:spAutoFit/>
            </a:bodyPr>
            <a:lstStyle/>
            <a:p>
              <a:pPr algn="ctr"/>
              <a:r>
                <a:rPr lang="en-GB" b="1" dirty="0">
                  <a:solidFill>
                    <a:srgbClr val="115076"/>
                  </a:solidFill>
                  <a:latin typeface="Century Gothic" panose="020B0502020202020204" pitchFamily="34" charset="0"/>
                </a:rPr>
                <a:t>q</a:t>
              </a:r>
            </a:p>
          </p:txBody>
        </p:sp>
      </p:grpSp>
      <p:pic>
        <p:nvPicPr>
          <p:cNvPr id="230" name="Picture 2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31" name="Title 3"/>
          <p:cNvSpPr>
            <a:spLocks noGrp="1"/>
          </p:cNvSpPr>
          <p:nvPr>
            <p:ph type="title"/>
          </p:nvPr>
        </p:nvSpPr>
        <p:spPr>
          <a:xfrm>
            <a:off x="300038" y="338225"/>
            <a:ext cx="5368070" cy="707849"/>
          </a:xfrm>
        </p:spPr>
        <p:txBody>
          <a:bodyPr>
            <a:normAutofit/>
          </a:bodyPr>
          <a:lstStyle/>
          <a:p>
            <a:r>
              <a:rPr lang="en-GB" sz="3600" b="1" dirty="0">
                <a:solidFill>
                  <a:schemeClr val="bg1"/>
                </a:solidFill>
              </a:rPr>
              <a:t>Pirates!</a:t>
            </a:r>
          </a:p>
        </p:txBody>
      </p:sp>
      <p:sp>
        <p:nvSpPr>
          <p:cNvPr id="224" name="TextBox 223">
            <a:extLst>
              <a:ext uri="{FF2B5EF4-FFF2-40B4-BE49-F238E27FC236}">
                <a16:creationId xmlns:a16="http://schemas.microsoft.com/office/drawing/2014/main" id="{AB207FB6-51D9-48DE-A827-03FBCE30FB0F}"/>
              </a:ext>
            </a:extLst>
          </p:cNvPr>
          <p:cNvSpPr txBox="1"/>
          <p:nvPr/>
        </p:nvSpPr>
        <p:spPr>
          <a:xfrm>
            <a:off x="382044" y="1550694"/>
            <a:ext cx="3736244" cy="3139321"/>
          </a:xfrm>
          <a:prstGeom prst="rect">
            <a:avLst/>
          </a:prstGeom>
          <a:noFill/>
        </p:spPr>
        <p:txBody>
          <a:bodyPr wrap="square" rtlCol="0">
            <a:spAutoFit/>
          </a:bodyPr>
          <a:lstStyle/>
          <a:p>
            <a:r>
              <a:rPr lang="en-GB" sz="2200" dirty="0">
                <a:solidFill>
                  <a:srgbClr val="115076"/>
                </a:solidFill>
                <a:latin typeface="Century Gothic" panose="020B0502020202020204" pitchFamily="34" charset="0"/>
              </a:rPr>
              <a:t>One of the chests contains buried treasure. All the others contain poison!</a:t>
            </a:r>
          </a:p>
          <a:p>
            <a:endParaRPr lang="en-GB" sz="2200" dirty="0">
              <a:solidFill>
                <a:srgbClr val="115076"/>
              </a:solidFill>
              <a:latin typeface="Century Gothic" panose="020B0502020202020204" pitchFamily="34" charset="0"/>
            </a:endParaRPr>
          </a:p>
          <a:p>
            <a:r>
              <a:rPr lang="en-GB" sz="2200" dirty="0">
                <a:solidFill>
                  <a:srgbClr val="115076"/>
                </a:solidFill>
                <a:latin typeface="Century Gothic" panose="020B0502020202020204" pitchFamily="34" charset="0"/>
              </a:rPr>
              <a:t>Listen carefully to the secret code and follow the arrows to find the treasure. </a:t>
            </a:r>
          </a:p>
        </p:txBody>
      </p:sp>
      <p:pic>
        <p:nvPicPr>
          <p:cNvPr id="192"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1867" y="4325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71361" y="98998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1382" y="213406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7673" y="434912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7540" y="544754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6476" y="5470461"/>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6699" y="539949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8190" y="325338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082" y="2257281"/>
            <a:ext cx="607323" cy="58303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567875" y="-154641"/>
            <a:ext cx="551754" cy="923330"/>
          </a:xfrm>
          <a:prstGeom prst="rect">
            <a:avLst/>
          </a:prstGeom>
          <a:noFill/>
        </p:spPr>
        <p:txBody>
          <a:bodyPr wrap="none" lIns="91440" tIns="45720" rIns="91440" bIns="45720">
            <a:spAutoFit/>
          </a:bodyPr>
          <a:lstStyle/>
          <a:p>
            <a:pPr algn="ct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3</a:t>
            </a:r>
          </a:p>
        </p:txBody>
      </p:sp>
      <p:pic>
        <p:nvPicPr>
          <p:cNvPr id="183" name="Picture 2" descr="Play Audio Button Set Clip Art">
            <a:hlinkClick r:id="" action="ppaction://noaction" highlightClick="1">
              <a:snd r:embed="rId7" name="Phonics 3.1.4.3.wav"/>
            </a:hlinkClick>
            <a:extLst>
              <a:ext uri="{FF2B5EF4-FFF2-40B4-BE49-F238E27FC236}">
                <a16:creationId xmlns:a16="http://schemas.microsoft.com/office/drawing/2014/main" id="{E371DA1B-D58B-4566-AEAB-2AC2141E7B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4468" y="5113835"/>
            <a:ext cx="693899" cy="679235"/>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2845" y="107585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0463" y="4960387"/>
            <a:ext cx="1207412" cy="1207412"/>
          </a:xfrm>
          <a:prstGeom prst="rect">
            <a:avLst/>
          </a:prstGeom>
        </p:spPr>
      </p:pic>
      <p:pic>
        <p:nvPicPr>
          <p:cNvPr id="202" name="Picture 16" descr="Treasure Map Clip Art">
            <a:extLst>
              <a:ext uri="{FF2B5EF4-FFF2-40B4-BE49-F238E27FC236}">
                <a16:creationId xmlns:a16="http://schemas.microsoft.com/office/drawing/2014/main" id="{CA5CDD99-DD51-4A2C-ABAE-02F9F3FFCE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9807" y="5082093"/>
            <a:ext cx="765174" cy="754972"/>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 descr="Skull And Crossbon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2395" y="3377344"/>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descr="Chest3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3554" y="3329649"/>
            <a:ext cx="607323" cy="58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2"/>
                                        </p:tgtEl>
                                      </p:cBhvr>
                                    </p:animEffect>
                                    <p:set>
                                      <p:cBhvr>
                                        <p:cTn id="12"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3" restart="whenNotActive" fill="hold" evtFilter="cancelBubble" nodeType="interactiveSeq">
                <p:stCondLst>
                  <p:cond evt="onClick" delay="0">
                    <p:tgtEl>
                      <p:spTgt spid="18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9"/>
                                        </p:tgtEl>
                                      </p:cBhvr>
                                    </p:animEffect>
                                    <p:set>
                                      <p:cBhvr>
                                        <p:cTn id="18" dur="1" fill="hold">
                                          <p:stCondLst>
                                            <p:cond delay="4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19" restart="whenNotActive" fill="hold" evtFilter="cancelBubble" nodeType="interactiveSeq">
                <p:stCondLst>
                  <p:cond evt="onClick" delay="0">
                    <p:tgtEl>
                      <p:spTgt spid="19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0"/>
                                        </p:tgtEl>
                                      </p:cBhvr>
                                    </p:animEffect>
                                    <p:set>
                                      <p:cBhvr>
                                        <p:cTn id="24"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25" restart="whenNotActive" fill="hold" evtFilter="cancelBubble" nodeType="interactiveSeq">
                <p:stCondLst>
                  <p:cond evt="onClick" delay="0">
                    <p:tgtEl>
                      <p:spTgt spid="19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3"/>
                                        </p:tgtEl>
                                      </p:cBhvr>
                                    </p:animEffect>
                                    <p:set>
                                      <p:cBhvr>
                                        <p:cTn id="30"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1" restart="whenNotActive" fill="hold" evtFilter="cancelBubble" nodeType="interactiveSeq">
                <p:stCondLst>
                  <p:cond evt="onClick" delay="0">
                    <p:tgtEl>
                      <p:spTgt spid="19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4"/>
                                        </p:tgtEl>
                                      </p:cBhvr>
                                    </p:animEffect>
                                    <p:set>
                                      <p:cBhvr>
                                        <p:cTn id="36"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37" restart="whenNotActive" fill="hold" evtFilter="cancelBubble" nodeType="interactiveSeq">
                <p:stCondLst>
                  <p:cond evt="onClick" delay="0">
                    <p:tgtEl>
                      <p:spTgt spid="19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5"/>
                                        </p:tgtEl>
                                      </p:cBhvr>
                                    </p:animEffect>
                                    <p:set>
                                      <p:cBhvr>
                                        <p:cTn id="42" dur="1" fill="hold">
                                          <p:stCondLst>
                                            <p:cond delay="4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43" restart="whenNotActive" fill="hold" evtFilter="cancelBubble" nodeType="interactiveSeq">
                <p:stCondLst>
                  <p:cond evt="onClick" delay="0">
                    <p:tgtEl>
                      <p:spTgt spid="19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96"/>
                                        </p:tgtEl>
                                      </p:cBhvr>
                                    </p:animEffect>
                                    <p:set>
                                      <p:cBhvr>
                                        <p:cTn id="48"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9" restart="whenNotActive" fill="hold" evtFilter="cancelBubble" nodeType="interactiveSeq">
                <p:stCondLst>
                  <p:cond evt="onClick" delay="0">
                    <p:tgtEl>
                      <p:spTgt spid="19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99"/>
                                        </p:tgtEl>
                                      </p:cBhvr>
                                    </p:animEffect>
                                    <p:set>
                                      <p:cBhvr>
                                        <p:cTn id="54"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55" restart="whenNotActive" fill="hold" evtFilter="cancelBubble" nodeType="interactiveSeq">
                <p:stCondLst>
                  <p:cond evt="onClick" delay="0">
                    <p:tgtEl>
                      <p:spTgt spid="20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00"/>
                                        </p:tgtEl>
                                      </p:cBhvr>
                                    </p:animEffect>
                                    <p:set>
                                      <p:cBhvr>
                                        <p:cTn id="60" dur="1" fill="hold">
                                          <p:stCondLst>
                                            <p:cond delay="4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61" restart="whenNotActive" fill="hold" evtFilter="cancelBubble" nodeType="interactiveSeq">
                <p:stCondLst>
                  <p:cond evt="onClick" delay="0">
                    <p:tgtEl>
                      <p:spTgt spid="20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7" restart="whenNotActive" fill="hold" evtFilter="cancelBubble" nodeType="interactiveSeq">
                <p:stCondLst>
                  <p:cond evt="onClick" delay="0">
                    <p:tgtEl>
                      <p:spTgt spid="203"/>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1" y="805853"/>
            <a:ext cx="10515600" cy="1325563"/>
          </a:xfrm>
        </p:spPr>
        <p:txBody>
          <a:bodyPr>
            <a:noAutofit/>
          </a:bodyPr>
          <a:lstStyle/>
          <a:p>
            <a:r>
              <a:rPr lang="en-GB" sz="24000" b="1" dirty="0" err="1">
                <a:solidFill>
                  <a:srgbClr val="FFCC00"/>
                </a:solidFill>
              </a:rPr>
              <a:t>ie</a:t>
            </a:r>
            <a:endParaRPr lang="en-GB" sz="24000" b="1" dirty="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0658" y="805853"/>
            <a:ext cx="3551463" cy="3216132"/>
          </a:xfrm>
          <a:prstGeom prst="rect">
            <a:avLst/>
          </a:prstGeom>
        </p:spPr>
      </p:pic>
      <p:sp>
        <p:nvSpPr>
          <p:cNvPr id="2" name="Rectangle 1"/>
          <p:cNvSpPr/>
          <p:nvPr/>
        </p:nvSpPr>
        <p:spPr>
          <a:xfrm>
            <a:off x="3969456" y="4274067"/>
            <a:ext cx="4253087"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a:t>
            </a:r>
            <a:endParaRPr kumimoji="0" lang="en-GB"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29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i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Liebe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Liebe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5AD6E12-F5D7-FE4D-A321-E2FE8415668C}"/>
              </a:ext>
            </a:extLst>
          </p:cNvPr>
          <p:cNvSpPr>
            <a:spLocks noGrp="1"/>
          </p:cNvSpPr>
          <p:nvPr>
            <p:ph type="title"/>
          </p:nvPr>
        </p:nvSpPr>
        <p:spPr>
          <a:xfrm>
            <a:off x="5110650" y="-3115"/>
            <a:ext cx="1970698" cy="1658441"/>
          </a:xfrm>
        </p:spPr>
        <p:txBody>
          <a:bodyPr>
            <a:noAutofit/>
          </a:bodyPr>
          <a:lstStyle/>
          <a:p>
            <a:pPr algn="ctr"/>
            <a:r>
              <a:rPr lang="en-GB" sz="12000" b="1" dirty="0" err="1">
                <a:solidFill>
                  <a:srgbClr val="002060"/>
                </a:solidFill>
                <a:cs typeface="Calibri" panose="020F0502020204030204" pitchFamily="34" charset="0"/>
              </a:rPr>
              <a:t>ie</a:t>
            </a:r>
            <a:endParaRPr lang="en-US" sz="12000" dirty="0"/>
          </a:p>
        </p:txBody>
      </p:sp>
      <p:sp>
        <p:nvSpPr>
          <p:cNvPr id="4" name="Rounded Rectangle 3"/>
          <p:cNvSpPr/>
          <p:nvPr/>
        </p:nvSpPr>
        <p:spPr>
          <a:xfrm>
            <a:off x="4284294" y="1642281"/>
            <a:ext cx="3802879" cy="283571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93192" y="317803"/>
            <a:ext cx="236154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329353" y="3488652"/>
            <a:ext cx="160973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a:t>
            </a:r>
            <a:r>
              <a:rPr kumimoji="0" lang="en-GB" sz="54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7" name="Rectangle 6"/>
          <p:cNvSpPr/>
          <p:nvPr/>
        </p:nvSpPr>
        <p:spPr>
          <a:xfrm>
            <a:off x="9613083" y="317803"/>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571059" y="3486690"/>
            <a:ext cx="123783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5061065" y="4477995"/>
            <a:ext cx="224933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364" y="1795188"/>
            <a:ext cx="1524311" cy="1380385"/>
          </a:xfrm>
          <a:prstGeom prst="rect">
            <a:avLst/>
          </a:prstGeom>
        </p:spPr>
      </p:pic>
      <p:pic>
        <p:nvPicPr>
          <p:cNvPr id="2" name="Picture 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017" y="873457"/>
            <a:ext cx="2217924" cy="2217924"/>
          </a:xfrm>
          <a:prstGeom prst="rect">
            <a:avLst/>
          </a:prstGeom>
        </p:spPr>
      </p:pic>
      <p:pic>
        <p:nvPicPr>
          <p:cNvPr id="11" name="Picture 2" descr="C:\Users\wdj\Google Drive\Primary\Y5 SoW\From Tracy\Pronouns\sh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36432" y="1322670"/>
            <a:ext cx="2317231" cy="176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89637" y="4585648"/>
            <a:ext cx="1934105" cy="1297410"/>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6324" y="5428320"/>
            <a:ext cx="1939351" cy="766044"/>
          </a:xfrm>
          <a:prstGeom prst="rect">
            <a:avLst/>
          </a:prstGeom>
        </p:spPr>
      </p:pic>
      <p:grpSp>
        <p:nvGrpSpPr>
          <p:cNvPr id="16" name="Group 15"/>
          <p:cNvGrpSpPr/>
          <p:nvPr/>
        </p:nvGrpSpPr>
        <p:grpSpPr>
          <a:xfrm>
            <a:off x="547419" y="4410020"/>
            <a:ext cx="2687616" cy="1631072"/>
            <a:chOff x="547419" y="4410020"/>
            <a:chExt cx="2687616" cy="1631072"/>
          </a:xfrm>
        </p:grpSpPr>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5227" y="4483180"/>
              <a:ext cx="1729808" cy="1484751"/>
            </a:xfrm>
            <a:prstGeom prst="rect">
              <a:avLst/>
            </a:prstGeom>
          </p:spPr>
        </p:pic>
        <p:cxnSp>
          <p:nvCxnSpPr>
            <p:cNvPr id="14" name="Straight Arrow Connector 13"/>
            <p:cNvCxnSpPr/>
            <p:nvPr/>
          </p:nvCxnSpPr>
          <p:spPr>
            <a:xfrm flipH="1">
              <a:off x="1228055" y="4410020"/>
              <a:ext cx="19667" cy="163107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121239" y="4904174"/>
              <a:ext cx="1405063" cy="552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2000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Kilometer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23970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i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Liebe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zieh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zie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si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6" name="si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tief.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subTnLst>
                                    <p:audio>
                                      <p:cMediaNode>
                                        <p:cTn display="0" masterRel="sameClick">
                                          <p:stCondLst>
                                            <p:cond evt="begin" delay="0">
                                              <p:tn val="43"/>
                                            </p:cond>
                                          </p:stCondLst>
                                          <p:endCondLst>
                                            <p:cond evt="onStopAudio" delay="0">
                                              <p:tgtEl>
                                                <p:sldTgt/>
                                              </p:tgtEl>
                                            </p:cond>
                                          </p:endCondLst>
                                        </p:cTn>
                                        <p:tgtEl>
                                          <p:sndTgt r:embed="rId7" name="tief.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liege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liegen.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Brief.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subTnLst>
                                    <p:audio>
                                      <p:cMediaNode>
                                        <p:cTn display="0" masterRel="sameClick">
                                          <p:stCondLst>
                                            <p:cond evt="begin" delay="0">
                                              <p:tn val="63"/>
                                            </p:cond>
                                          </p:stCondLst>
                                          <p:endCondLst>
                                            <p:cond evt="onStopAudio" delay="0">
                                              <p:tgtEl>
                                                <p:sldTgt/>
                                              </p:tgtEl>
                                            </p:cond>
                                          </p:endCondLst>
                                        </p:cTn>
                                        <p:tgtEl>
                                          <p:sndTgt r:embed="rId9" name="Brie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4A79-5980-3744-BD76-4CE1D3219A9D}"/>
              </a:ext>
            </a:extLst>
          </p:cNvPr>
          <p:cNvSpPr>
            <a:spLocks noGrp="1"/>
          </p:cNvSpPr>
          <p:nvPr>
            <p:ph type="title"/>
          </p:nvPr>
        </p:nvSpPr>
        <p:spPr>
          <a:xfrm>
            <a:off x="4727445" y="152231"/>
            <a:ext cx="2755232" cy="1352113"/>
          </a:xfrm>
        </p:spPr>
        <p:txBody>
          <a:bodyPr>
            <a:noAutofit/>
          </a:bodyPr>
          <a:lstStyle/>
          <a:p>
            <a:pPr algn="ctr"/>
            <a:r>
              <a:rPr lang="en-GB" sz="12000" b="1" dirty="0" err="1">
                <a:solidFill>
                  <a:srgbClr val="002060"/>
                </a:solidFill>
                <a:cs typeface="Calibri" panose="020F0502020204030204" pitchFamily="34" charset="0"/>
              </a:rPr>
              <a:t>ie</a:t>
            </a:r>
            <a:endParaRPr lang="en-US" sz="12000" dirty="0"/>
          </a:p>
        </p:txBody>
      </p:sp>
      <p:sp>
        <p:nvSpPr>
          <p:cNvPr id="4" name="Rounded Rectangle 3"/>
          <p:cNvSpPr/>
          <p:nvPr/>
        </p:nvSpPr>
        <p:spPr>
          <a:xfrm>
            <a:off x="4284294" y="1642281"/>
            <a:ext cx="3802879" cy="283571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93192" y="317803"/>
            <a:ext cx="236154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329353" y="3488652"/>
            <a:ext cx="160973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a:t>
            </a:r>
            <a:r>
              <a:rPr kumimoji="0" lang="en-GB" sz="54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7" name="Rectangle 6"/>
          <p:cNvSpPr/>
          <p:nvPr/>
        </p:nvSpPr>
        <p:spPr>
          <a:xfrm>
            <a:off x="9613083" y="317803"/>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571059" y="3486690"/>
            <a:ext cx="123783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5061065" y="4477995"/>
            <a:ext cx="224933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364" y="1795188"/>
            <a:ext cx="1524311" cy="1380385"/>
          </a:xfrm>
          <a:prstGeom prst="rect">
            <a:avLst/>
          </a:prstGeom>
        </p:spPr>
      </p:pic>
    </p:spTree>
    <p:extLst>
      <p:ext uri="{BB962C8B-B14F-4D97-AF65-F5344CB8AC3E}">
        <p14:creationId xmlns:p14="http://schemas.microsoft.com/office/powerpoint/2010/main" val="328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Liebe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zieh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si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tief.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lieg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Brie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4294" y="1642281"/>
            <a:ext cx="3802879" cy="283571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93192" y="317803"/>
            <a:ext cx="236154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329353" y="3488652"/>
            <a:ext cx="160973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a:t>
            </a:r>
            <a:r>
              <a:rPr kumimoji="0" lang="en-GB" sz="54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7" name="Rectangle 6"/>
          <p:cNvSpPr/>
          <p:nvPr/>
        </p:nvSpPr>
        <p:spPr>
          <a:xfrm>
            <a:off x="9613083" y="317803"/>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571059" y="3486690"/>
            <a:ext cx="123783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5061065" y="4477995"/>
            <a:ext cx="224933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364" y="1795188"/>
            <a:ext cx="1524311" cy="1380385"/>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017" y="873457"/>
            <a:ext cx="2217924" cy="2217924"/>
          </a:xfrm>
          <a:prstGeom prst="rect">
            <a:avLst/>
          </a:prstGeom>
        </p:spPr>
      </p:pic>
      <p:pic>
        <p:nvPicPr>
          <p:cNvPr id="11" name="Picture 2" descr="C:\Users\wdj\Google Drive\Primary\Y5 SoW\From Tracy\Pronouns\sh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6432" y="1322670"/>
            <a:ext cx="2317231" cy="176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9637" y="4585648"/>
            <a:ext cx="1934105" cy="129741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6324" y="5428320"/>
            <a:ext cx="1939351" cy="766044"/>
          </a:xfrm>
          <a:prstGeom prst="rect">
            <a:avLst/>
          </a:prstGeom>
        </p:spPr>
      </p:pic>
      <p:grpSp>
        <p:nvGrpSpPr>
          <p:cNvPr id="16" name="Group 15"/>
          <p:cNvGrpSpPr/>
          <p:nvPr/>
        </p:nvGrpSpPr>
        <p:grpSpPr>
          <a:xfrm>
            <a:off x="547419" y="4410020"/>
            <a:ext cx="2687616" cy="1631072"/>
            <a:chOff x="547419" y="4410020"/>
            <a:chExt cx="2687616" cy="1631072"/>
          </a:xfrm>
        </p:grpSpPr>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227" y="4483180"/>
              <a:ext cx="1729808" cy="1484751"/>
            </a:xfrm>
            <a:prstGeom prst="rect">
              <a:avLst/>
            </a:prstGeom>
          </p:spPr>
        </p:pic>
        <p:cxnSp>
          <p:nvCxnSpPr>
            <p:cNvPr id="14" name="Straight Arrow Connector 13"/>
            <p:cNvCxnSpPr/>
            <p:nvPr/>
          </p:nvCxnSpPr>
          <p:spPr>
            <a:xfrm flipH="1">
              <a:off x="1228055" y="4410020"/>
              <a:ext cx="19667" cy="163107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121239" y="4904174"/>
              <a:ext cx="1405063" cy="552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2000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Kilometer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sp>
        <p:nvSpPr>
          <p:cNvPr id="18" name="Title 17">
            <a:extLst>
              <a:ext uri="{FF2B5EF4-FFF2-40B4-BE49-F238E27FC236}">
                <a16:creationId xmlns:a16="http://schemas.microsoft.com/office/drawing/2014/main" id="{D164F66B-3860-5548-B7E0-A440E1531EB0}"/>
              </a:ext>
            </a:extLst>
          </p:cNvPr>
          <p:cNvSpPr>
            <a:spLocks noGrp="1"/>
          </p:cNvSpPr>
          <p:nvPr>
            <p:ph type="title"/>
          </p:nvPr>
        </p:nvSpPr>
        <p:spPr>
          <a:xfrm>
            <a:off x="4566723" y="93846"/>
            <a:ext cx="3058551" cy="1405064"/>
          </a:xfrm>
        </p:spPr>
        <p:txBody>
          <a:bodyPr>
            <a:noAutofit/>
          </a:bodyPr>
          <a:lstStyle/>
          <a:p>
            <a:pPr algn="ctr"/>
            <a:r>
              <a:rPr lang="en-GB" sz="12000" b="1" dirty="0" err="1">
                <a:solidFill>
                  <a:srgbClr val="002060"/>
                </a:solidFill>
                <a:cs typeface="Calibri" panose="020F0502020204030204" pitchFamily="34" charset="0"/>
              </a:rPr>
              <a:t>ie</a:t>
            </a:r>
            <a:endParaRPr lang="en-US" sz="12000" dirty="0"/>
          </a:p>
        </p:txBody>
      </p:sp>
    </p:spTree>
    <p:extLst>
      <p:ext uri="{BB962C8B-B14F-4D97-AF65-F5344CB8AC3E}">
        <p14:creationId xmlns:p14="http://schemas.microsoft.com/office/powerpoint/2010/main" val="34505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59" y="1020284"/>
            <a:ext cx="10515600" cy="1325563"/>
          </a:xfrm>
        </p:spPr>
        <p:txBody>
          <a:bodyPr>
            <a:normAutofit fontScale="90000"/>
          </a:bodyPr>
          <a:lstStyle/>
          <a:p>
            <a:r>
              <a:rPr lang="en-GB" sz="26700" b="1" dirty="0" err="1">
                <a:solidFill>
                  <a:srgbClr val="FFCC00"/>
                </a:solidFill>
              </a:rPr>
              <a:t>ei</a:t>
            </a:r>
            <a:br>
              <a:rPr lang="en-GB" sz="9600" b="1" dirty="0"/>
            </a:br>
            <a:endParaRPr lang="en-GB" dirty="0"/>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906" y="377949"/>
            <a:ext cx="5125930" cy="4589934"/>
          </a:xfrm>
          <a:prstGeom prst="rect">
            <a:avLst/>
          </a:prstGeom>
        </p:spPr>
      </p:pic>
      <p:sp>
        <p:nvSpPr>
          <p:cNvPr id="2" name="Rectangle 1"/>
          <p:cNvSpPr/>
          <p:nvPr/>
        </p:nvSpPr>
        <p:spPr>
          <a:xfrm>
            <a:off x="4876756" y="4313746"/>
            <a:ext cx="2438488"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120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402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frei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frei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C9694A0-E975-AA44-ADE1-4EB7B0DC3053}"/>
              </a:ext>
            </a:extLst>
          </p:cNvPr>
          <p:cNvSpPr>
            <a:spLocks noGrp="1"/>
          </p:cNvSpPr>
          <p:nvPr>
            <p:ph type="title"/>
          </p:nvPr>
        </p:nvSpPr>
        <p:spPr>
          <a:xfrm>
            <a:off x="4934986" y="-23760"/>
            <a:ext cx="2349497" cy="1531044"/>
          </a:xfrm>
        </p:spPr>
        <p:txBody>
          <a:bodyPr>
            <a:noAutofit/>
          </a:bodyPr>
          <a:lstStyle/>
          <a:p>
            <a:pPr lvl="0" algn="ctr">
              <a:lnSpc>
                <a:spcPct val="100000"/>
              </a:lnSpc>
              <a:spcBef>
                <a:spcPts val="0"/>
              </a:spcBef>
            </a:pPr>
            <a:r>
              <a:rPr lang="en-GB" sz="12000" b="1" dirty="0" err="1">
                <a:solidFill>
                  <a:srgbClr val="002060"/>
                </a:solidFill>
                <a:ea typeface="+mn-ea"/>
                <a:cs typeface="Calibri" panose="020F0502020204030204" pitchFamily="34" charset="0"/>
              </a:rPr>
              <a:t>ei</a:t>
            </a:r>
            <a:endParaRPr lang="en-US" sz="12000" dirty="0"/>
          </a:p>
        </p:txBody>
      </p:sp>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462" y="625285"/>
            <a:ext cx="204415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209443" y="3140920"/>
            <a:ext cx="194316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506323" y="625285"/>
            <a:ext cx="119455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079684" y="3104693"/>
            <a:ext cx="168026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t>
            </a:r>
            <a:r>
              <a:rPr kumimoji="0" lang="en-GB" sz="5400" b="0" i="1"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64068" y="4730176"/>
            <a:ext cx="146386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1515" y="4003342"/>
            <a:ext cx="984173" cy="1998473"/>
          </a:xfrm>
          <a:prstGeom prst="rect">
            <a:avLst/>
          </a:prstGeom>
        </p:spPr>
      </p:pic>
      <p:sp>
        <p:nvSpPr>
          <p:cNvPr id="15" name="TextBox 14"/>
          <p:cNvSpPr txBox="1"/>
          <p:nvPr/>
        </p:nvSpPr>
        <p:spPr>
          <a:xfrm>
            <a:off x="339799" y="1384828"/>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[unfortunately]</a:t>
            </a:r>
          </a:p>
        </p:txBody>
      </p:sp>
      <p:sp>
        <p:nvSpPr>
          <p:cNvPr id="17" name="TextBox 16"/>
          <p:cNvSpPr txBox="1"/>
          <p:nvPr/>
        </p:nvSpPr>
        <p:spPr>
          <a:xfrm>
            <a:off x="4468906" y="5486897"/>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be]</a:t>
            </a:r>
          </a:p>
        </p:txBody>
      </p:sp>
      <p:pic>
        <p:nvPicPr>
          <p:cNvPr id="18" name="Picture 1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grpSp>
        <p:nvGrpSpPr>
          <p:cNvPr id="13" name="Group 12"/>
          <p:cNvGrpSpPr/>
          <p:nvPr/>
        </p:nvGrpSpPr>
        <p:grpSpPr>
          <a:xfrm>
            <a:off x="9018496" y="1303926"/>
            <a:ext cx="2351893" cy="1569660"/>
            <a:chOff x="9018496" y="1303926"/>
            <a:chExt cx="2351893" cy="15696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6" name="TextBox 15"/>
            <p:cNvSpPr txBox="1"/>
            <p:nvPr/>
          </p:nvSpPr>
          <p:spPr>
            <a:xfrm>
              <a:off x="9689635" y="1303926"/>
              <a:ext cx="168075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grpSp>
        <p:nvGrpSpPr>
          <p:cNvPr id="10" name="Group 9"/>
          <p:cNvGrpSpPr/>
          <p:nvPr/>
        </p:nvGrpSpPr>
        <p:grpSpPr>
          <a:xfrm>
            <a:off x="856020" y="4171666"/>
            <a:ext cx="2651455" cy="1683884"/>
            <a:chOff x="892414" y="4135141"/>
            <a:chExt cx="3255007" cy="195697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4175" y="5457886"/>
              <a:ext cx="642796" cy="634225"/>
            </a:xfrm>
            <a:prstGeom prst="rect">
              <a:avLst/>
            </a:prstGeom>
          </p:spPr>
        </p:pic>
        <p:pic>
          <p:nvPicPr>
            <p:cNvPr id="3" name="Picture 2"/>
            <p:cNvPicPr>
              <a:picLocks noChangeAspect="1"/>
            </p:cNvPicPr>
            <p:nvPr/>
          </p:nvPicPr>
          <p:blipFill>
            <a:blip r:embed="rId1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2414" y="4135141"/>
              <a:ext cx="2369944" cy="1722159"/>
            </a:xfrm>
            <a:prstGeom prst="rect">
              <a:avLst/>
            </a:prstGeom>
          </p:spPr>
        </p:pic>
        <p:cxnSp>
          <p:nvCxnSpPr>
            <p:cNvPr id="11" name="Straight Arrow Connector 10"/>
            <p:cNvCxnSpPr/>
            <p:nvPr/>
          </p:nvCxnSpPr>
          <p:spPr>
            <a:xfrm flipH="1">
              <a:off x="3666971" y="5208477"/>
              <a:ext cx="480450"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9579687" y="5191841"/>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spTree>
    <p:extLst>
      <p:ext uri="{BB962C8B-B14F-4D97-AF65-F5344CB8AC3E}">
        <p14:creationId xmlns:p14="http://schemas.microsoft.com/office/powerpoint/2010/main" val="16047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frei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leid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leid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ei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6" name="ei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klei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7" name="klei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sei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subTnLst>
                                    <p:audio>
                                      <p:cMediaNode>
                                        <p:cTn display="0" masterRel="sameClick">
                                          <p:stCondLst>
                                            <p:cond evt="begin" delay="0">
                                              <p:tn val="53"/>
                                            </p:cond>
                                          </p:stCondLst>
                                          <p:endCondLst>
                                            <p:cond evt="onStopAudio" delay="0">
                                              <p:tgtEl>
                                                <p:sldTgt/>
                                              </p:tgtEl>
                                            </p:cond>
                                          </p:endCondLst>
                                        </p:cTn>
                                        <p:tgtEl>
                                          <p:sndTgt r:embed="rId8" name="sein.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allein.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subTnLst>
                                    <p:audio>
                                      <p:cMediaNode>
                                        <p:cTn display="0" masterRel="sameClick">
                                          <p:stCondLst>
                                            <p:cond evt="begin" delay="0">
                                              <p:tn val="63"/>
                                            </p:cond>
                                          </p:stCondLst>
                                          <p:endCondLst>
                                            <p:cond evt="onStopAudio" delay="0">
                                              <p:tgtEl>
                                                <p:sldTgt/>
                                              </p:tgtEl>
                                            </p:cond>
                                          </p:endCondLst>
                                        </p:cTn>
                                        <p:tgtEl>
                                          <p:sndTgt r:embed="rId9" name="allein.wav"/>
                                        </p:tgtEl>
                                      </p:cMediaNode>
                                    </p:audio>
                                  </p:sub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P spid="5" grpId="0"/>
      <p:bldP spid="6" grpId="0"/>
      <p:bldP spid="7" grpId="0"/>
      <p:bldP spid="8" grpId="0"/>
      <p:bldP spid="9" grpId="0"/>
      <p:bldP spid="15"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9953-F25C-534D-AB51-1897C9C126EA}"/>
              </a:ext>
            </a:extLst>
          </p:cNvPr>
          <p:cNvSpPr>
            <a:spLocks noGrp="1"/>
          </p:cNvSpPr>
          <p:nvPr>
            <p:ph type="title"/>
          </p:nvPr>
        </p:nvSpPr>
        <p:spPr>
          <a:xfrm>
            <a:off x="5152968" y="-112510"/>
            <a:ext cx="1921752" cy="1706567"/>
          </a:xfrm>
        </p:spPr>
        <p:txBody>
          <a:bodyPr>
            <a:noAutofit/>
          </a:bodyPr>
          <a:lstStyle/>
          <a:p>
            <a:pPr lvl="0" algn="ctr">
              <a:lnSpc>
                <a:spcPct val="100000"/>
              </a:lnSpc>
              <a:spcBef>
                <a:spcPts val="0"/>
              </a:spcBef>
            </a:pPr>
            <a:r>
              <a:rPr lang="en-GB" sz="12000" b="1" dirty="0" err="1">
                <a:solidFill>
                  <a:srgbClr val="002060"/>
                </a:solidFill>
                <a:ea typeface="+mn-ea"/>
                <a:cs typeface="Calibri" panose="020F0502020204030204" pitchFamily="34" charset="0"/>
              </a:rPr>
              <a:t>ei</a:t>
            </a:r>
            <a:endParaRPr lang="en-US" sz="12000" dirty="0"/>
          </a:p>
        </p:txBody>
      </p:sp>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462" y="625285"/>
            <a:ext cx="204415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209443" y="3140920"/>
            <a:ext cx="194316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506323" y="625285"/>
            <a:ext cx="119455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079684" y="3104693"/>
            <a:ext cx="168026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t>
            </a:r>
            <a:r>
              <a:rPr kumimoji="0" lang="en-GB" sz="5400" b="0" i="1"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64068" y="4730176"/>
            <a:ext cx="146386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spTree>
    <p:extLst>
      <p:ext uri="{BB962C8B-B14F-4D97-AF65-F5344CB8AC3E}">
        <p14:creationId xmlns:p14="http://schemas.microsoft.com/office/powerpoint/2010/main" val="28394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frei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leid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ei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klei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sei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alle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462" y="625285"/>
            <a:ext cx="204415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9209443" y="3140920"/>
            <a:ext cx="194316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506323" y="625285"/>
            <a:ext cx="119455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1079684" y="3104693"/>
            <a:ext cx="168026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64068" y="4730176"/>
            <a:ext cx="146386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515" y="4003342"/>
            <a:ext cx="984173" cy="1998473"/>
          </a:xfrm>
          <a:prstGeom prst="rect">
            <a:avLst/>
          </a:prstGeom>
        </p:spPr>
      </p:pic>
      <p:sp>
        <p:nvSpPr>
          <p:cNvPr id="15" name="TextBox 14"/>
          <p:cNvSpPr txBox="1"/>
          <p:nvPr/>
        </p:nvSpPr>
        <p:spPr>
          <a:xfrm>
            <a:off x="339799" y="1384828"/>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[unfortunately]</a:t>
            </a:r>
          </a:p>
        </p:txBody>
      </p:sp>
      <p:sp>
        <p:nvSpPr>
          <p:cNvPr id="17" name="TextBox 16"/>
          <p:cNvSpPr txBox="1"/>
          <p:nvPr/>
        </p:nvSpPr>
        <p:spPr>
          <a:xfrm>
            <a:off x="4468906" y="5486897"/>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be]</a:t>
            </a:r>
          </a:p>
        </p:txBody>
      </p:sp>
      <p:pic>
        <p:nvPicPr>
          <p:cNvPr id="18" name="Pictur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grpSp>
        <p:nvGrpSpPr>
          <p:cNvPr id="13" name="Group 12"/>
          <p:cNvGrpSpPr/>
          <p:nvPr/>
        </p:nvGrpSpPr>
        <p:grpSpPr>
          <a:xfrm>
            <a:off x="9018496" y="1303926"/>
            <a:ext cx="2351893" cy="1569660"/>
            <a:chOff x="9018496" y="1303926"/>
            <a:chExt cx="2351893" cy="1569660"/>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6" name="TextBox 15"/>
            <p:cNvSpPr txBox="1"/>
            <p:nvPr/>
          </p:nvSpPr>
          <p:spPr>
            <a:xfrm>
              <a:off x="9689635" y="1303926"/>
              <a:ext cx="168075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grpSp>
        <p:nvGrpSpPr>
          <p:cNvPr id="10" name="Group 9"/>
          <p:cNvGrpSpPr/>
          <p:nvPr/>
        </p:nvGrpSpPr>
        <p:grpSpPr>
          <a:xfrm>
            <a:off x="856020" y="4171666"/>
            <a:ext cx="2651455" cy="1683884"/>
            <a:chOff x="892414" y="4135141"/>
            <a:chExt cx="3255007" cy="195697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4175" y="5457886"/>
              <a:ext cx="642796" cy="634225"/>
            </a:xfrm>
            <a:prstGeom prst="rect">
              <a:avLst/>
            </a:prstGeom>
          </p:spPr>
        </p:pic>
        <p:pic>
          <p:nvPicPr>
            <p:cNvPr id="3" name="Picture 2"/>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2414" y="4135141"/>
              <a:ext cx="2369944" cy="1722159"/>
            </a:xfrm>
            <a:prstGeom prst="rect">
              <a:avLst/>
            </a:prstGeom>
          </p:spPr>
        </p:pic>
        <p:cxnSp>
          <p:nvCxnSpPr>
            <p:cNvPr id="11" name="Straight Arrow Connector 10"/>
            <p:cNvCxnSpPr/>
            <p:nvPr/>
          </p:nvCxnSpPr>
          <p:spPr>
            <a:xfrm flipH="1">
              <a:off x="3666971" y="5208477"/>
              <a:ext cx="480450"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itle 19">
            <a:extLst>
              <a:ext uri="{FF2B5EF4-FFF2-40B4-BE49-F238E27FC236}">
                <a16:creationId xmlns:a16="http://schemas.microsoft.com/office/drawing/2014/main" id="{1AE26600-634E-DC41-8BA9-D30E522D541B}"/>
              </a:ext>
            </a:extLst>
          </p:cNvPr>
          <p:cNvSpPr>
            <a:spLocks noGrp="1"/>
          </p:cNvSpPr>
          <p:nvPr>
            <p:ph type="title"/>
          </p:nvPr>
        </p:nvSpPr>
        <p:spPr>
          <a:xfrm>
            <a:off x="3704145" y="106044"/>
            <a:ext cx="4783708" cy="1442571"/>
          </a:xfrm>
        </p:spPr>
        <p:txBody>
          <a:bodyPr>
            <a:noAutofit/>
          </a:bodyPr>
          <a:lstStyle/>
          <a:p>
            <a:pPr algn="ctr"/>
            <a:r>
              <a:rPr lang="en-GB" sz="12000" b="1" dirty="0" err="1">
                <a:solidFill>
                  <a:srgbClr val="002060"/>
                </a:solidFill>
                <a:cs typeface="Calibri" panose="020F0502020204030204" pitchFamily="34" charset="0"/>
              </a:rPr>
              <a:t>ei</a:t>
            </a:r>
            <a:endParaRPr lang="en-US" sz="12000" dirty="0"/>
          </a:p>
        </p:txBody>
      </p:sp>
    </p:spTree>
    <p:extLst>
      <p:ext uri="{BB962C8B-B14F-4D97-AF65-F5344CB8AC3E}">
        <p14:creationId xmlns:p14="http://schemas.microsoft.com/office/powerpoint/2010/main" val="41975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7" grpId="0"/>
      <p:bldP spid="20" grpId="0"/>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Template>
  <TotalTime>2525</TotalTime>
  <Words>2031</Words>
  <Application>Microsoft Macintosh PowerPoint</Application>
  <PresentationFormat>Widescreen</PresentationFormat>
  <Paragraphs>330</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Century Gothic</vt:lpstr>
      <vt:lpstr>Tw Cen MT</vt:lpstr>
      <vt:lpstr>6_Office Theme</vt:lpstr>
      <vt:lpstr>2_Office Theme</vt:lpstr>
      <vt:lpstr>Office Theme</vt:lpstr>
      <vt:lpstr>Phonics</vt:lpstr>
      <vt:lpstr>ie</vt:lpstr>
      <vt:lpstr>ie</vt:lpstr>
      <vt:lpstr>ie</vt:lpstr>
      <vt:lpstr>ie</vt:lpstr>
      <vt:lpstr>ei </vt:lpstr>
      <vt:lpstr>ei</vt:lpstr>
      <vt:lpstr>ei</vt:lpstr>
      <vt:lpstr>ei</vt:lpstr>
      <vt:lpstr>PowerPoint Presentation</vt:lpstr>
      <vt:lpstr>Pirates!</vt:lpstr>
      <vt:lpstr>Pirates!</vt:lpstr>
      <vt:lpstr>Pirates!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Helen Thomas</cp:lastModifiedBy>
  <cp:revision>164</cp:revision>
  <dcterms:created xsi:type="dcterms:W3CDTF">2020-03-10T16:54:18Z</dcterms:created>
  <dcterms:modified xsi:type="dcterms:W3CDTF">2020-05-04T10:00:01Z</dcterms:modified>
</cp:coreProperties>
</file>