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62" r:id="rId2"/>
    <p:sldId id="412" r:id="rId3"/>
    <p:sldId id="365" r:id="rId4"/>
    <p:sldId id="363" r:id="rId5"/>
    <p:sldId id="414" r:id="rId6"/>
    <p:sldId id="367" r:id="rId7"/>
    <p:sldId id="368" r:id="rId8"/>
    <p:sldId id="369" r:id="rId9"/>
    <p:sldId id="3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767" autoAdjust="0"/>
  </p:normalViewPr>
  <p:slideViewPr>
    <p:cSldViewPr snapToGrid="0">
      <p:cViewPr varScale="1">
        <p:scale>
          <a:sx n="61" d="100"/>
          <a:sy n="61" d="100"/>
        </p:scale>
        <p:origin x="106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63E65-FB10-403E-BAF7-FDB934F09725}" type="datetimeFigureOut">
              <a:rPr lang="en-GB" smtClean="0"/>
              <a:t>19/09/2019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AE24E-8A31-409D-B16F-8A25579B8D5D}" type="slidenum">
              <a:rPr lang="en-GB" smtClean="0"/>
              <a:t>‹#›</a:t>
            </a:fld>
            <a:endParaRPr lang="en-GB"/>
          </a:p>
        </p:txBody>
      </p:sp>
    </p:spTree>
    <p:extLst>
      <p:ext uri="{BB962C8B-B14F-4D97-AF65-F5344CB8AC3E}">
        <p14:creationId xmlns:p14="http://schemas.microsoft.com/office/powerpoint/2010/main" val="4099569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audio appears with the letter/image.  If preferred, teachers can mute the audio and use their own voice to model the SSC and source/cluster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a:t>
            </a:r>
            <a:r>
              <a:rPr lang="en-GB" b="0" baseline="0" dirty="0"/>
              <a:t>of the individual SSC ‘L’ and then present and practise the pronunciation of the source word ‘</a:t>
            </a:r>
            <a:r>
              <a:rPr lang="en-GB" b="0" baseline="0" dirty="0" err="1"/>
              <a:t>libro</a:t>
            </a:r>
            <a:r>
              <a:rPr lang="en-GB" b="0" baseline="0" dirty="0"/>
              <a:t>’.</a:t>
            </a:r>
            <a:br>
              <a:rPr lang="en-GB" b="0" baseline="0" dirty="0"/>
            </a:br>
            <a:r>
              <a:rPr lang="en-GB" b="0" dirty="0"/>
              <a:t>A possible gesture for this source</a:t>
            </a:r>
            <a:r>
              <a:rPr lang="en-GB" b="0" baseline="0" dirty="0"/>
              <a:t> </a:t>
            </a:r>
            <a:r>
              <a:rPr lang="en-GB" b="0" dirty="0"/>
              <a:t>word</a:t>
            </a:r>
            <a:r>
              <a:rPr lang="en-GB" b="0" baseline="0" dirty="0"/>
              <a:t> </a:t>
            </a:r>
            <a:r>
              <a:rPr lang="en-GB" b="0" dirty="0"/>
              <a:t>would be</a:t>
            </a:r>
            <a:r>
              <a:rPr lang="en-GB" b="0" baseline="0" dirty="0"/>
              <a:t> to mime opening a book with both hands.</a:t>
            </a:r>
            <a:endParaRPr lang="en-GB" b="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97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Recap </a:t>
            </a:r>
            <a:r>
              <a:rPr lang="en-GB" b="0" baseline="0" dirty="0"/>
              <a:t>individual SSC ‘L’ and then the source word again (with gesture, if using).</a:t>
            </a:r>
            <a:br>
              <a:rPr lang="en-GB" b="0" baseline="0" dirty="0"/>
            </a:br>
            <a:r>
              <a:rPr lang="en-GB" b="0" baseline="0" dirty="0"/>
              <a:t>Then present and elicit the pronunciation of the five cluster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br>
              <a:rPr lang="en-GB" baseline="0" dirty="0"/>
            </a:br>
            <a:r>
              <a:rPr lang="en-GB" baseline="0" dirty="0"/>
              <a:t>Word frequency rankings</a:t>
            </a:r>
            <a:r>
              <a:rPr lang="en-GB" b="0" baseline="0" dirty="0"/>
              <a:t>: </a:t>
            </a:r>
            <a:r>
              <a:rPr lang="en-GB" b="0" baseline="0" dirty="0" err="1"/>
              <a:t>libro</a:t>
            </a:r>
            <a:r>
              <a:rPr lang="en-GB" b="0" baseline="0" dirty="0"/>
              <a:t> [230]; </a:t>
            </a:r>
            <a:r>
              <a:rPr lang="en-GB" b="0" baseline="0" dirty="0" err="1"/>
              <a:t>salir</a:t>
            </a:r>
            <a:r>
              <a:rPr lang="en-GB" b="0" baseline="0" dirty="0"/>
              <a:t> [114]; </a:t>
            </a:r>
            <a:r>
              <a:rPr lang="en-GB" b="0" baseline="0" dirty="0" err="1"/>
              <a:t>lista</a:t>
            </a:r>
            <a:r>
              <a:rPr lang="en-GB" b="0" baseline="0" dirty="0"/>
              <a:t> [1189]; </a:t>
            </a:r>
            <a:r>
              <a:rPr lang="en-GB" b="0" baseline="0" dirty="0" err="1"/>
              <a:t>luego</a:t>
            </a:r>
            <a:r>
              <a:rPr lang="en-GB" b="0" baseline="0" dirty="0"/>
              <a:t> [150]; palabra [192]; luz [278]</a:t>
            </a:r>
            <a:br>
              <a:rPr lang="en-GB" sz="1200" b="0" kern="1200" dirty="0">
                <a:solidFill>
                  <a:schemeClr val="tx1"/>
                </a:solidFill>
                <a:effectLst/>
                <a:ea typeface="+mn-ea"/>
                <a:cs typeface="+mn-cs"/>
              </a:rPr>
            </a:br>
            <a:r>
              <a:rPr lang="en-GB" sz="1200" b="0" i="0" kern="1200" dirty="0">
                <a:solidFill>
                  <a:schemeClr val="tx1"/>
                </a:solidFill>
                <a:effectLst/>
                <a:ea typeface="+mn-ea"/>
                <a:cs typeface="+mn-cs"/>
              </a:rPr>
              <a:t>Source: </a:t>
            </a:r>
            <a:r>
              <a:rPr lang="en-GB" sz="1200" kern="1200" dirty="0">
                <a:solidFill>
                  <a:schemeClr val="tx1"/>
                </a:solidFill>
                <a:effectLst/>
                <a:ea typeface="+mn-ea"/>
                <a:cs typeface="+mn-cs"/>
              </a:rPr>
              <a:t>Davies, M.</a:t>
            </a:r>
            <a:r>
              <a:rPr lang="en-GB" sz="1200" kern="1200" baseline="0" dirty="0">
                <a:solidFill>
                  <a:schemeClr val="tx1"/>
                </a:solidFill>
                <a:effectLst/>
                <a:ea typeface="+mn-ea"/>
                <a:cs typeface="+mn-cs"/>
              </a:rPr>
              <a:t> &amp; Davies, K</a:t>
            </a:r>
            <a:r>
              <a:rPr lang="en-GB" sz="1200" kern="1200" dirty="0">
                <a:solidFill>
                  <a:schemeClr val="tx1"/>
                </a:solidFill>
                <a:effectLst/>
                <a:ea typeface="+mn-ea"/>
                <a:cs typeface="+mn-cs"/>
              </a:rPr>
              <a:t>.  (2018). </a:t>
            </a:r>
            <a:r>
              <a:rPr lang="en-GB" sz="1200" i="1" kern="1200" dirty="0">
                <a:solidFill>
                  <a:schemeClr val="tx1"/>
                </a:solidFill>
                <a:effectLst/>
                <a:ea typeface="+mn-ea"/>
                <a:cs typeface="+mn-cs"/>
              </a:rPr>
              <a:t>A Frequency Dictionary of Spanish: Core vocabulary for learners </a:t>
            </a:r>
            <a:r>
              <a:rPr lang="en-GB" sz="1200" i="0" kern="1200" dirty="0">
                <a:solidFill>
                  <a:schemeClr val="tx1"/>
                </a:solidFill>
                <a:effectLst/>
                <a:ea typeface="+mn-ea"/>
                <a:cs typeface="+mn-cs"/>
              </a:rPr>
              <a:t>(2</a:t>
            </a:r>
            <a:r>
              <a:rPr lang="en-GB" sz="1200" i="0" kern="1200" baseline="30000" dirty="0">
                <a:solidFill>
                  <a:schemeClr val="tx1"/>
                </a:solidFill>
                <a:effectLst/>
                <a:ea typeface="+mn-ea"/>
                <a:cs typeface="+mn-cs"/>
              </a:rPr>
              <a:t>nd</a:t>
            </a:r>
            <a:r>
              <a:rPr lang="en-GB" sz="1200" i="0" kern="1200" baseline="0" dirty="0">
                <a:solidFill>
                  <a:schemeClr val="tx1"/>
                </a:solidFill>
                <a:effectLst/>
                <a:ea typeface="+mn-ea"/>
                <a:cs typeface="+mn-cs"/>
              </a:rPr>
              <a:t> ed.) </a:t>
            </a:r>
            <a:r>
              <a:rPr lang="en-GB" sz="1200" kern="1200" dirty="0">
                <a:solidFill>
                  <a:schemeClr val="tx1"/>
                </a:solidFill>
                <a:effectLst/>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3480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Picture-free version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a:t>
            </a:r>
            <a:r>
              <a:rPr lang="en-GB" b="0" baseline="0" dirty="0"/>
              <a:t>rankings: libro [230]; </a:t>
            </a:r>
            <a:r>
              <a:rPr lang="en-GB" b="0" baseline="0" dirty="0" err="1"/>
              <a:t>salir</a:t>
            </a:r>
            <a:r>
              <a:rPr lang="en-GB" b="0" baseline="0" dirty="0"/>
              <a:t> [114]; </a:t>
            </a:r>
            <a:r>
              <a:rPr lang="en-GB" b="0" baseline="0" dirty="0" err="1"/>
              <a:t>lista</a:t>
            </a:r>
            <a:r>
              <a:rPr lang="en-GB" b="0" baseline="0" dirty="0"/>
              <a:t> [1189]; </a:t>
            </a:r>
            <a:r>
              <a:rPr lang="en-GB" b="0" baseline="0" dirty="0" err="1"/>
              <a:t>luego</a:t>
            </a:r>
            <a:r>
              <a:rPr lang="en-GB" b="0" baseline="0" dirty="0"/>
              <a:t> [150]; palabra [192]; luz [278]</a:t>
            </a:r>
            <a:br>
              <a:rPr lang="en-GB" sz="1200" kern="1200" dirty="0">
                <a:solidFill>
                  <a:schemeClr val="tx1"/>
                </a:solidFill>
                <a:effectLst/>
                <a:ea typeface="+mn-ea"/>
                <a:cs typeface="+mn-cs"/>
              </a:rPr>
            </a:br>
            <a:r>
              <a:rPr lang="de-DE" sz="1200" b="0" i="0" kern="1200" dirty="0">
                <a:solidFill>
                  <a:schemeClr val="tx1"/>
                </a:solidFill>
                <a:effectLst/>
                <a:ea typeface="+mn-ea"/>
                <a:cs typeface="+mn-cs"/>
              </a:rPr>
              <a:t>Source: </a:t>
            </a:r>
            <a:r>
              <a:rPr lang="en-GB" sz="1200" kern="1200" dirty="0">
                <a:solidFill>
                  <a:schemeClr val="tx1"/>
                </a:solidFill>
                <a:effectLst/>
                <a:ea typeface="+mn-ea"/>
                <a:cs typeface="+mn-cs"/>
              </a:rPr>
              <a:t>Davies, M.</a:t>
            </a:r>
            <a:r>
              <a:rPr lang="en-GB" sz="1200" kern="1200" baseline="0" dirty="0">
                <a:solidFill>
                  <a:schemeClr val="tx1"/>
                </a:solidFill>
                <a:effectLst/>
                <a:ea typeface="+mn-ea"/>
                <a:cs typeface="+mn-cs"/>
              </a:rPr>
              <a:t> &amp; Davies, K</a:t>
            </a:r>
            <a:r>
              <a:rPr lang="en-GB" sz="1200" kern="1200" dirty="0">
                <a:solidFill>
                  <a:schemeClr val="tx1"/>
                </a:solidFill>
                <a:effectLst/>
                <a:ea typeface="+mn-ea"/>
                <a:cs typeface="+mn-cs"/>
              </a:rPr>
              <a:t>.  (2018). </a:t>
            </a:r>
            <a:r>
              <a:rPr lang="en-GB" sz="1200" i="1" kern="1200" dirty="0">
                <a:solidFill>
                  <a:schemeClr val="tx1"/>
                </a:solidFill>
                <a:effectLst/>
                <a:ea typeface="+mn-ea"/>
                <a:cs typeface="+mn-cs"/>
              </a:rPr>
              <a:t>A Frequency Dictionary of Spanish: Core vocabulary for learners </a:t>
            </a:r>
            <a:r>
              <a:rPr lang="en-GB" sz="1200" i="0" kern="1200" dirty="0">
                <a:solidFill>
                  <a:schemeClr val="tx1"/>
                </a:solidFill>
                <a:effectLst/>
                <a:ea typeface="+mn-ea"/>
                <a:cs typeface="+mn-cs"/>
              </a:rPr>
              <a:t>(2</a:t>
            </a:r>
            <a:r>
              <a:rPr lang="en-GB" sz="1200" i="0" kern="1200" baseline="30000" dirty="0">
                <a:solidFill>
                  <a:schemeClr val="tx1"/>
                </a:solidFill>
                <a:effectLst/>
                <a:ea typeface="+mn-ea"/>
                <a:cs typeface="+mn-cs"/>
              </a:rPr>
              <a:t>nd</a:t>
            </a:r>
            <a:r>
              <a:rPr lang="en-GB" sz="1200" i="0" kern="1200" baseline="0" dirty="0">
                <a:solidFill>
                  <a:schemeClr val="tx1"/>
                </a:solidFill>
                <a:effectLst/>
                <a:ea typeface="+mn-ea"/>
                <a:cs typeface="+mn-cs"/>
              </a:rPr>
              <a:t> ed.) </a:t>
            </a:r>
            <a:r>
              <a:rPr lang="en-GB" sz="1200" kern="1200" dirty="0">
                <a:solidFill>
                  <a:schemeClr val="tx1"/>
                </a:solidFill>
                <a:effectLst/>
                <a:ea typeface="+mn-ea"/>
                <a:cs typeface="+mn-cs"/>
              </a:rPr>
              <a:t>London: Routledge.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59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audio appears with the letter/image.  If preferred, teachers can mute the audio and use their own voice to model the SSC and source/cluster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a:t>
            </a:r>
            <a:r>
              <a:rPr lang="en-GB" b="0" baseline="0" dirty="0"/>
              <a:t>elicit the pronunciation of the individual SSC ‘LL’ and then present and practise the pronunciation of the source word ‘</a:t>
            </a:r>
            <a:r>
              <a:rPr lang="en-GB" b="0" baseline="0" dirty="0" err="1"/>
              <a:t>llamar</a:t>
            </a:r>
            <a:r>
              <a:rPr lang="en-GB" b="0" baseline="0" dirty="0"/>
              <a:t>’.</a:t>
            </a:r>
            <a:br>
              <a:rPr lang="en-GB" b="0" baseline="0" dirty="0"/>
            </a:br>
            <a:r>
              <a:rPr lang="en-GB" b="0" dirty="0"/>
              <a:t>A possible gesture for this source word</a:t>
            </a:r>
            <a:r>
              <a:rPr lang="en-GB" b="0" baseline="0" dirty="0"/>
              <a:t> </a:t>
            </a:r>
            <a:r>
              <a:rPr lang="en-GB" b="0" dirty="0"/>
              <a:t>would be</a:t>
            </a:r>
            <a:r>
              <a:rPr lang="en-GB" b="0" baseline="0" dirty="0"/>
              <a:t> to bring an imaginary phone to your ear.</a:t>
            </a: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847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Recap </a:t>
            </a:r>
            <a:r>
              <a:rPr lang="en-GB" b="0" baseline="0" dirty="0"/>
              <a:t>individual SSC ‘LL’ and then the source word again (with gesture, if using).</a:t>
            </a:r>
            <a:br>
              <a:rPr lang="en-GB" b="0" baseline="0" dirty="0"/>
            </a:br>
            <a:r>
              <a:rPr lang="en-GB" b="0" baseline="0" dirty="0"/>
              <a:t>Then present and elicit the pronunciation of the five cluster words.</a:t>
            </a:r>
            <a:br>
              <a:rPr lang="en-GB" b="0" baseline="0" dirty="0"/>
            </a:br>
            <a:r>
              <a:rPr lang="en-GB" b="0" baseline="0" dirty="0"/>
              <a:t>The cluster words have been chosen for their high-frequency, from a range of word classes, with the SSC (where possible) positioned within a variety of syllables within the words(e.g. initial, 2</a:t>
            </a:r>
            <a:r>
              <a:rPr lang="en-GB" b="0" baseline="30000" dirty="0"/>
              <a:t>nd</a:t>
            </a:r>
            <a:r>
              <a:rPr lang="en-GB" b="0"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br>
              <a:rPr lang="en-GB" baseline="0" dirty="0"/>
            </a:br>
            <a:r>
              <a:rPr lang="en-GB" baseline="0" dirty="0"/>
              <a:t>Word frequency </a:t>
            </a:r>
            <a:r>
              <a:rPr lang="en-GB" b="0" baseline="0" dirty="0"/>
              <a:t>rankings: </a:t>
            </a:r>
            <a:r>
              <a:rPr lang="en-GB" b="0" baseline="0" dirty="0" err="1"/>
              <a:t>llamar</a:t>
            </a:r>
            <a:r>
              <a:rPr lang="en-GB" b="0" baseline="0" dirty="0"/>
              <a:t> [122]; </a:t>
            </a:r>
            <a:r>
              <a:rPr lang="en-GB" b="0" baseline="0" dirty="0" err="1"/>
              <a:t>llegar</a:t>
            </a:r>
            <a:r>
              <a:rPr lang="en-GB" b="0" baseline="0" dirty="0"/>
              <a:t> [75]; </a:t>
            </a:r>
            <a:r>
              <a:rPr lang="en-GB" b="0" baseline="0" dirty="0" err="1"/>
              <a:t>llevar</a:t>
            </a:r>
            <a:r>
              <a:rPr lang="en-GB" b="0" baseline="0" dirty="0"/>
              <a:t> [101]; </a:t>
            </a:r>
            <a:r>
              <a:rPr lang="en-GB" b="0" baseline="0" dirty="0" err="1"/>
              <a:t>ella</a:t>
            </a:r>
            <a:r>
              <a:rPr lang="en-GB" b="0" baseline="0" dirty="0"/>
              <a:t> [72]; </a:t>
            </a:r>
            <a:r>
              <a:rPr lang="en-GB" b="0" baseline="0" dirty="0" err="1"/>
              <a:t>llave</a:t>
            </a:r>
            <a:r>
              <a:rPr lang="en-GB" b="0" baseline="0" dirty="0"/>
              <a:t> [1853]; </a:t>
            </a:r>
            <a:r>
              <a:rPr lang="en-GB" b="0" baseline="0" dirty="0" err="1"/>
              <a:t>amarillo</a:t>
            </a:r>
            <a:r>
              <a:rPr lang="en-GB" b="0" baseline="0" dirty="0"/>
              <a:t> [1381]</a:t>
            </a:r>
            <a:br>
              <a:rPr lang="en-GB" sz="1200" b="0" kern="1200" dirty="0">
                <a:solidFill>
                  <a:schemeClr val="tx1"/>
                </a:solidFill>
                <a:effectLst/>
                <a:ea typeface="+mn-ea"/>
                <a:cs typeface="+mn-cs"/>
              </a:rPr>
            </a:br>
            <a:r>
              <a:rPr lang="de-DE" sz="1200" b="0" i="0" kern="1200" dirty="0">
                <a:solidFill>
                  <a:schemeClr val="tx1"/>
                </a:solidFill>
                <a:effectLst/>
                <a:ea typeface="+mn-ea"/>
                <a:cs typeface="+mn-cs"/>
              </a:rPr>
              <a:t>Source: </a:t>
            </a:r>
            <a:r>
              <a:rPr lang="en-GB" sz="1200" kern="1200" dirty="0">
                <a:solidFill>
                  <a:schemeClr val="tx1"/>
                </a:solidFill>
                <a:effectLst/>
                <a:ea typeface="+mn-ea"/>
                <a:cs typeface="+mn-cs"/>
              </a:rPr>
              <a:t>Davies, M.</a:t>
            </a:r>
            <a:r>
              <a:rPr lang="en-GB" sz="1200" kern="1200" baseline="0" dirty="0">
                <a:solidFill>
                  <a:schemeClr val="tx1"/>
                </a:solidFill>
                <a:effectLst/>
                <a:ea typeface="+mn-ea"/>
                <a:cs typeface="+mn-cs"/>
              </a:rPr>
              <a:t> &amp; Davies, K</a:t>
            </a:r>
            <a:r>
              <a:rPr lang="en-GB" sz="1200" kern="1200" dirty="0">
                <a:solidFill>
                  <a:schemeClr val="tx1"/>
                </a:solidFill>
                <a:effectLst/>
                <a:ea typeface="+mn-ea"/>
                <a:cs typeface="+mn-cs"/>
              </a:rPr>
              <a:t>.  (2018). </a:t>
            </a:r>
            <a:r>
              <a:rPr lang="en-GB" sz="1200" i="1" kern="1200" dirty="0">
                <a:solidFill>
                  <a:schemeClr val="tx1"/>
                </a:solidFill>
                <a:effectLst/>
                <a:ea typeface="+mn-ea"/>
                <a:cs typeface="+mn-cs"/>
              </a:rPr>
              <a:t>A Frequency Dictionary of Spanish: Core vocabulary for learners </a:t>
            </a:r>
            <a:r>
              <a:rPr lang="en-GB" sz="1200" i="0" kern="1200" dirty="0">
                <a:solidFill>
                  <a:schemeClr val="tx1"/>
                </a:solidFill>
                <a:effectLst/>
                <a:ea typeface="+mn-ea"/>
                <a:cs typeface="+mn-cs"/>
              </a:rPr>
              <a:t>(2</a:t>
            </a:r>
            <a:r>
              <a:rPr lang="en-GB" sz="1200" i="0" kern="1200" baseline="30000" dirty="0">
                <a:solidFill>
                  <a:schemeClr val="tx1"/>
                </a:solidFill>
                <a:effectLst/>
                <a:ea typeface="+mn-ea"/>
                <a:cs typeface="+mn-cs"/>
              </a:rPr>
              <a:t>nd</a:t>
            </a:r>
            <a:r>
              <a:rPr lang="en-GB" sz="1200" i="0" kern="1200" baseline="0" dirty="0">
                <a:solidFill>
                  <a:schemeClr val="tx1"/>
                </a:solidFill>
                <a:effectLst/>
                <a:ea typeface="+mn-ea"/>
                <a:cs typeface="+mn-cs"/>
              </a:rPr>
              <a:t> ed.) </a:t>
            </a:r>
            <a:r>
              <a:rPr lang="en-GB" sz="1200" kern="1200" dirty="0">
                <a:solidFill>
                  <a:schemeClr val="tx1"/>
                </a:solidFill>
                <a:effectLst/>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745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Picture-free version</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Word frequency rankings</a:t>
            </a:r>
            <a:r>
              <a:rPr lang="en-GB" b="0" baseline="0" dirty="0"/>
              <a:t>: </a:t>
            </a:r>
            <a:r>
              <a:rPr lang="en-GB" b="0" baseline="0" dirty="0" err="1"/>
              <a:t>llamar</a:t>
            </a:r>
            <a:r>
              <a:rPr lang="en-GB" b="0" baseline="0" dirty="0"/>
              <a:t> [122]; </a:t>
            </a:r>
            <a:r>
              <a:rPr lang="en-GB" b="0" baseline="0" dirty="0" err="1"/>
              <a:t>llegar</a:t>
            </a:r>
            <a:r>
              <a:rPr lang="en-GB" b="0" baseline="0" dirty="0"/>
              <a:t> [75]; </a:t>
            </a:r>
            <a:r>
              <a:rPr lang="en-GB" b="0" baseline="0" dirty="0" err="1"/>
              <a:t>llevar</a:t>
            </a:r>
            <a:r>
              <a:rPr lang="en-GB" b="0" baseline="0" dirty="0"/>
              <a:t> [101]; </a:t>
            </a:r>
            <a:r>
              <a:rPr lang="en-GB" b="0" baseline="0" dirty="0" err="1"/>
              <a:t>ella</a:t>
            </a:r>
            <a:r>
              <a:rPr lang="en-GB" b="0" baseline="0" dirty="0"/>
              <a:t> [72]; </a:t>
            </a:r>
            <a:r>
              <a:rPr lang="en-GB" b="0" baseline="0" dirty="0" err="1"/>
              <a:t>llave</a:t>
            </a:r>
            <a:r>
              <a:rPr lang="en-GB" b="0" baseline="0" dirty="0"/>
              <a:t> [1853]; </a:t>
            </a:r>
            <a:r>
              <a:rPr lang="en-GB" b="0" baseline="0" dirty="0" err="1"/>
              <a:t>amarillo</a:t>
            </a:r>
            <a:r>
              <a:rPr lang="en-GB" b="0" baseline="0" dirty="0"/>
              <a:t> [1381]</a:t>
            </a:r>
            <a:br>
              <a:rPr lang="en-GB" sz="1200" kern="1200" dirty="0">
                <a:solidFill>
                  <a:schemeClr val="tx1"/>
                </a:solidFill>
                <a:effectLst/>
                <a:ea typeface="+mn-ea"/>
                <a:cs typeface="+mn-cs"/>
              </a:rPr>
            </a:br>
            <a:r>
              <a:rPr lang="de-DE" sz="1200" b="0" i="0" kern="1200" dirty="0">
                <a:solidFill>
                  <a:schemeClr val="tx1"/>
                </a:solidFill>
                <a:effectLst/>
                <a:ea typeface="+mn-ea"/>
                <a:cs typeface="+mn-cs"/>
              </a:rPr>
              <a:t>Source:</a:t>
            </a:r>
            <a:r>
              <a:rPr lang="de-DE" sz="1200" b="0" i="0" kern="1200" baseline="0" dirty="0">
                <a:solidFill>
                  <a:schemeClr val="tx1"/>
                </a:solidFill>
                <a:effectLst/>
                <a:ea typeface="+mn-ea"/>
                <a:cs typeface="+mn-cs"/>
              </a:rPr>
              <a:t> </a:t>
            </a:r>
            <a:r>
              <a:rPr lang="en-GB" sz="1200" kern="1200" dirty="0">
                <a:solidFill>
                  <a:schemeClr val="tx1"/>
                </a:solidFill>
                <a:effectLst/>
                <a:ea typeface="+mn-ea"/>
                <a:cs typeface="+mn-cs"/>
              </a:rPr>
              <a:t>Davies, M.</a:t>
            </a:r>
            <a:r>
              <a:rPr lang="en-GB" sz="1200" kern="1200" baseline="0" dirty="0">
                <a:solidFill>
                  <a:schemeClr val="tx1"/>
                </a:solidFill>
                <a:effectLst/>
                <a:ea typeface="+mn-ea"/>
                <a:cs typeface="+mn-cs"/>
              </a:rPr>
              <a:t> &amp; Davies, K</a:t>
            </a:r>
            <a:r>
              <a:rPr lang="en-GB" sz="1200" kern="1200" dirty="0">
                <a:solidFill>
                  <a:schemeClr val="tx1"/>
                </a:solidFill>
                <a:effectLst/>
                <a:ea typeface="+mn-ea"/>
                <a:cs typeface="+mn-cs"/>
              </a:rPr>
              <a:t>.  (2018). </a:t>
            </a:r>
            <a:r>
              <a:rPr lang="en-GB" sz="1200" i="1" kern="1200" dirty="0">
                <a:solidFill>
                  <a:schemeClr val="tx1"/>
                </a:solidFill>
                <a:effectLst/>
                <a:ea typeface="+mn-ea"/>
                <a:cs typeface="+mn-cs"/>
              </a:rPr>
              <a:t>A Frequency Dictionary of Spanish: Core vocabulary for learners </a:t>
            </a:r>
            <a:r>
              <a:rPr lang="en-GB" sz="1200" i="0" kern="1200" dirty="0">
                <a:solidFill>
                  <a:schemeClr val="tx1"/>
                </a:solidFill>
                <a:effectLst/>
                <a:ea typeface="+mn-ea"/>
                <a:cs typeface="+mn-cs"/>
              </a:rPr>
              <a:t>(2</a:t>
            </a:r>
            <a:r>
              <a:rPr lang="en-GB" sz="1200" i="0" kern="1200" baseline="30000" dirty="0">
                <a:solidFill>
                  <a:schemeClr val="tx1"/>
                </a:solidFill>
                <a:effectLst/>
                <a:ea typeface="+mn-ea"/>
                <a:cs typeface="+mn-cs"/>
              </a:rPr>
              <a:t>nd</a:t>
            </a:r>
            <a:r>
              <a:rPr lang="en-GB" sz="1200" i="0" kern="1200" baseline="0" dirty="0">
                <a:solidFill>
                  <a:schemeClr val="tx1"/>
                </a:solidFill>
                <a:effectLst/>
                <a:ea typeface="+mn-ea"/>
                <a:cs typeface="+mn-cs"/>
              </a:rPr>
              <a:t> ed.) </a:t>
            </a:r>
            <a:r>
              <a:rPr lang="en-GB" sz="1200" kern="1200" dirty="0">
                <a:solidFill>
                  <a:schemeClr val="tx1"/>
                </a:solidFill>
                <a:effectLst/>
                <a:ea typeface="+mn-ea"/>
                <a:cs typeface="+mn-cs"/>
              </a:rPr>
              <a:t>London: Routledge.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578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Slides 7-9 have three further</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practice</a:t>
            </a:r>
            <a:r>
              <a:rPr lang="en-GB" sz="1200" b="0" kern="1200" baseline="0" dirty="0">
                <a:solidFill>
                  <a:schemeClr val="tx1"/>
                </a:solidFill>
                <a:effectLst/>
                <a:latin typeface="+mn-lt"/>
                <a:ea typeface="+mn-ea"/>
                <a:cs typeface="+mn-cs"/>
              </a:rPr>
              <a:t> activities for L / LL. It may be best to choose one and consider the other two as optional extras.</a:t>
            </a: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err="1">
                <a:solidFill>
                  <a:schemeClr val="tx1"/>
                </a:solidFill>
                <a:effectLst/>
                <a:latin typeface="+mn-lt"/>
                <a:ea typeface="+mn-ea"/>
                <a:cs typeface="+mn-cs"/>
              </a:rPr>
              <a:t>Pairwork</a:t>
            </a:r>
            <a:r>
              <a:rPr lang="en-GB" sz="1200" b="1" kern="1200" dirty="0">
                <a:solidFill>
                  <a:schemeClr val="tx1"/>
                </a:solidFill>
                <a:effectLst/>
                <a:latin typeface="+mn-lt"/>
                <a:ea typeface="+mn-ea"/>
                <a:cs typeface="+mn-cs"/>
              </a:rPr>
              <a:t> ‘tennis’</a:t>
            </a:r>
            <a:r>
              <a:rPr lang="en-GB" sz="1200" kern="1200" dirty="0">
                <a:solidFill>
                  <a:schemeClr val="tx1"/>
                </a:solidFill>
                <a:effectLst/>
                <a:latin typeface="+mn-lt"/>
                <a:ea typeface="+mn-ea"/>
                <a:cs typeface="+mn-cs"/>
              </a:rPr>
              <a:t> – pupils say the words alternately out loud with a partner, building up speed, over 1 minute’s intensive practice.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They call in any order they like, pupils are not allowed to repeat the one they said in their last turn.</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Teacher can circulate to listen into their </a:t>
            </a:r>
            <a:r>
              <a:rPr lang="en-GB" sz="1200" kern="1200" dirty="0" err="1">
                <a:solidFill>
                  <a:schemeClr val="tx1"/>
                </a:solidFill>
                <a:effectLst/>
                <a:latin typeface="+mn-lt"/>
                <a:ea typeface="+mn-ea"/>
                <a:cs typeface="+mn-cs"/>
              </a:rPr>
              <a:t>SSC</a:t>
            </a:r>
            <a:r>
              <a:rPr lang="en-GB" sz="1200" kern="1200" dirty="0">
                <a:solidFill>
                  <a:schemeClr val="tx1"/>
                </a:solidFill>
                <a:effectLst/>
                <a:latin typeface="+mn-lt"/>
                <a:ea typeface="+mn-ea"/>
                <a:cs typeface="+mn-cs"/>
              </a:rPr>
              <a:t> knowledge.</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Click on </a:t>
            </a:r>
            <a:r>
              <a:rPr lang="en-GB" sz="1200" kern="1200" dirty="0" err="1">
                <a:solidFill>
                  <a:schemeClr val="tx1"/>
                </a:solidFill>
                <a:effectLst/>
                <a:latin typeface="+mn-lt"/>
                <a:ea typeface="+mn-ea"/>
                <a:cs typeface="+mn-cs"/>
              </a:rPr>
              <a:t>EMPEZAR</a:t>
            </a:r>
            <a:r>
              <a:rPr lang="en-GB" sz="1200" kern="1200" dirty="0">
                <a:solidFill>
                  <a:schemeClr val="tx1"/>
                </a:solidFill>
                <a:effectLst/>
                <a:latin typeface="+mn-lt"/>
                <a:ea typeface="+mn-ea"/>
                <a:cs typeface="+mn-cs"/>
              </a:rPr>
              <a:t> </a:t>
            </a:r>
            <a:r>
              <a:rPr lang="en-GB" sz="1200" kern="1200" baseline="0" dirty="0">
                <a:solidFill>
                  <a:schemeClr val="tx1"/>
                </a:solidFill>
                <a:effectLst/>
                <a:latin typeface="+mn-lt"/>
                <a:ea typeface="+mn-ea"/>
                <a:cs typeface="+mn-cs"/>
              </a:rPr>
              <a:t>to start a one minute timer on the screen.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191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Alphabetical</a:t>
            </a:r>
            <a:r>
              <a:rPr lang="en-GB" sz="1200" b="1" kern="1200" baseline="0" dirty="0">
                <a:solidFill>
                  <a:schemeClr val="tx1"/>
                </a:solidFill>
                <a:effectLst/>
                <a:latin typeface="+mn-lt"/>
                <a:ea typeface="+mn-ea"/>
                <a:cs typeface="+mn-cs"/>
              </a:rPr>
              <a:t> read aloud: </a:t>
            </a:r>
            <a:r>
              <a:rPr lang="en-GB" sz="1200" b="0" kern="1200" baseline="0" dirty="0">
                <a:solidFill>
                  <a:schemeClr val="tx1"/>
                </a:solidFill>
                <a:effectLst/>
                <a:latin typeface="+mn-lt"/>
                <a:ea typeface="+mn-ea"/>
                <a:cs typeface="+mn-cs"/>
              </a:rPr>
              <a:t>Individually (but all at once) pupils read out the words but in alphabetical order.  They keep going for one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Teacher can circulate to listen into their </a:t>
            </a:r>
            <a:r>
              <a:rPr lang="en-GB" sz="1200" kern="1200" dirty="0" err="1">
                <a:solidFill>
                  <a:schemeClr val="tx1"/>
                </a:solidFill>
                <a:effectLst/>
                <a:latin typeface="+mn-lt"/>
                <a:ea typeface="+mn-ea"/>
                <a:cs typeface="+mn-cs"/>
              </a:rPr>
              <a:t>SSC</a:t>
            </a:r>
            <a:r>
              <a:rPr lang="en-GB" sz="1200" kern="1200" dirty="0">
                <a:solidFill>
                  <a:schemeClr val="tx1"/>
                </a:solidFill>
                <a:effectLst/>
                <a:latin typeface="+mn-lt"/>
                <a:ea typeface="+mn-ea"/>
                <a:cs typeface="+mn-cs"/>
              </a:rPr>
              <a:t> knowledge.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270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Whole class: the</a:t>
            </a:r>
            <a:r>
              <a:rPr lang="en-GB" sz="1200" b="0" kern="1200" baseline="0" dirty="0">
                <a:solidFill>
                  <a:schemeClr val="tx1"/>
                </a:solidFill>
                <a:effectLst/>
                <a:latin typeface="+mn-lt"/>
                <a:ea typeface="+mn-ea"/>
                <a:cs typeface="+mn-cs"/>
              </a:rPr>
              <a:t> target SSC (L/ LL) is obscured. The teacher can say the word and ask students to write the missing letter(s) (L or LL). To challenge students more, ask students to try to remember which source/cluster words with L and LL </a:t>
            </a:r>
            <a:r>
              <a:rPr lang="en-GB" sz="1200" b="0" i="1" kern="1200" baseline="0" dirty="0">
                <a:solidFill>
                  <a:schemeClr val="tx1"/>
                </a:solidFill>
                <a:effectLst/>
                <a:latin typeface="+mn-lt"/>
                <a:ea typeface="+mn-ea"/>
                <a:cs typeface="+mn-cs"/>
              </a:rPr>
              <a:t>don’t</a:t>
            </a:r>
            <a:r>
              <a:rPr lang="en-GB" sz="1200" b="0" kern="1200" baseline="0" dirty="0">
                <a:solidFill>
                  <a:schemeClr val="tx1"/>
                </a:solidFill>
                <a:effectLst/>
                <a:latin typeface="+mn-lt"/>
                <a:ea typeface="+mn-ea"/>
                <a:cs typeface="+mn-cs"/>
              </a:rPr>
              <a:t> appear here (e.g. </a:t>
            </a:r>
            <a:r>
              <a:rPr lang="en-GB" sz="1200" b="0" kern="1200" baseline="0" dirty="0" err="1">
                <a:solidFill>
                  <a:schemeClr val="tx1"/>
                </a:solidFill>
                <a:effectLst/>
                <a:latin typeface="+mn-lt"/>
                <a:ea typeface="+mn-ea"/>
                <a:cs typeface="+mn-cs"/>
              </a:rPr>
              <a:t>amarillo</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llevar</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ella</a:t>
            </a:r>
            <a:r>
              <a:rPr lang="en-GB" sz="1200" b="0" kern="1200" baseline="0" dirty="0">
                <a:solidFill>
                  <a:schemeClr val="tx1"/>
                </a:solidFill>
                <a:effectLst/>
                <a:latin typeface="+mn-lt"/>
                <a:ea typeface="+mn-ea"/>
                <a:cs typeface="+mn-cs"/>
              </a:rPr>
              <a:t>, luz, </a:t>
            </a:r>
            <a:r>
              <a:rPr lang="en-GB" sz="1200" b="0" kern="1200" baseline="0" dirty="0" err="1">
                <a:solidFill>
                  <a:schemeClr val="tx1"/>
                </a:solidFill>
                <a:effectLst/>
                <a:latin typeface="+mn-lt"/>
                <a:ea typeface="+mn-ea"/>
                <a:cs typeface="+mn-cs"/>
              </a:rPr>
              <a:t>salir</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luego</a:t>
            </a:r>
            <a:r>
              <a:rPr lang="en-GB" sz="1200" b="0" kern="1200" baseline="0" dirty="0">
                <a:solidFill>
                  <a:schemeClr val="tx1"/>
                </a:solidFill>
                <a:effectLst/>
                <a:latin typeface="+mn-lt"/>
                <a:ea typeface="+mn-ea"/>
                <a:cs typeface="+mn-cs"/>
              </a:rPr>
              <a:t>), making sure to check their spelling and to also have students say them aloud.</a:t>
            </a: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575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06712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19/09/2019</a:t>
            </a:fld>
            <a:endParaRPr lang="en-GB">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9894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19/09/2019</a:t>
            </a:fld>
            <a:endParaRPr lang="en-GB">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7607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793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90305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188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923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9097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19/09/2019</a:t>
            </a:fld>
            <a:endParaRPr lang="en-GB">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689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19/09/2019</a:t>
            </a:fld>
            <a:endParaRPr lang="en-GB">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12680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19/09/2019</a:t>
            </a:fld>
            <a:endParaRPr lang="en-GB">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26497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rPr>
              <a:t>Material</a:t>
            </a:r>
            <a:r>
              <a:rPr lang="en-GB" sz="1100" dirty="0">
                <a:solidFill>
                  <a:srgbClr val="002060"/>
                </a:solidFill>
                <a:latin typeface="Century Gothic" panose="020B0502020202020204" pitchFamily="34" charset="0"/>
              </a:rPr>
              <a:t> </a:t>
            </a:r>
            <a:r>
              <a:rPr lang="en-GB" sz="1100" dirty="0">
                <a:solidFill>
                  <a:srgbClr val="002060"/>
                </a:solidFill>
              </a:rPr>
              <a:t>licensed as </a:t>
            </a:r>
            <a:r>
              <a:rPr lang="en-GB" sz="1100" b="1" u="sng" dirty="0">
                <a:solidFill>
                  <a:srgbClr val="FFFFFF"/>
                </a:solidFill>
                <a:hlinkClick r:id="rId16"/>
              </a:rPr>
              <a:t>CC BY-NC-SA 4.0</a:t>
            </a:r>
            <a:br>
              <a:rPr lang="en-GB" sz="1100" dirty="0">
                <a:solidFill>
                  <a:prstClr val="black"/>
                </a:solidFill>
              </a:rPr>
            </a:br>
            <a:endParaRPr lang="en-GB" sz="1100" dirty="0">
              <a:solidFill>
                <a:prstClr val="black"/>
              </a:solidFill>
            </a:endParaRPr>
          </a:p>
        </p:txBody>
      </p:sp>
      <p:sp>
        <p:nvSpPr>
          <p:cNvPr id="5" name="TextBox 4"/>
          <p:cNvSpPr txBox="1"/>
          <p:nvPr userDrawn="1"/>
        </p:nvSpPr>
        <p:spPr>
          <a:xfrm>
            <a:off x="76201" y="6515085"/>
            <a:ext cx="4622801" cy="276999"/>
          </a:xfrm>
          <a:prstGeom prst="rect">
            <a:avLst/>
          </a:prstGeom>
          <a:noFill/>
        </p:spPr>
        <p:txBody>
          <a:bodyPr wrap="square" rtlCol="0">
            <a:spAutoFit/>
          </a:bodyPr>
          <a:lstStyle/>
          <a:p>
            <a:r>
              <a:rPr lang="en-GB" sz="1200" dirty="0">
                <a:solidFill>
                  <a:srgbClr val="002060"/>
                </a:solidFill>
              </a:rPr>
              <a:t>Nick Avery</a:t>
            </a:r>
          </a:p>
        </p:txBody>
      </p:sp>
    </p:spTree>
    <p:extLst>
      <p:ext uri="{BB962C8B-B14F-4D97-AF65-F5344CB8AC3E}">
        <p14:creationId xmlns:p14="http://schemas.microsoft.com/office/powerpoint/2010/main" val="1070764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image" Target="../media/image6.png"/><Relationship Id="rId5" Type="http://schemas.openxmlformats.org/officeDocument/2006/relationships/audio" Target="../media/audio3.wav"/><Relationship Id="rId10" Type="http://schemas.openxmlformats.org/officeDocument/2006/relationships/image" Target="../media/image5.pn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audio" Target="../media/audio9.wav"/></Relationships>
</file>

<file path=ppt/slides/_rels/slide5.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13.png"/><Relationship Id="rId3" Type="http://schemas.openxmlformats.org/officeDocument/2006/relationships/audio" Target="../media/audio8.wav"/><Relationship Id="rId7" Type="http://schemas.openxmlformats.org/officeDocument/2006/relationships/audio" Target="../media/audio12.wav"/><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audio" Target="../media/audio11.wav"/><Relationship Id="rId11" Type="http://schemas.openxmlformats.org/officeDocument/2006/relationships/image" Target="../media/image11.png"/><Relationship Id="rId5" Type="http://schemas.openxmlformats.org/officeDocument/2006/relationships/audio" Target="../media/audio10.wav"/><Relationship Id="rId15" Type="http://schemas.openxmlformats.org/officeDocument/2006/relationships/image" Target="../media/image15.png"/><Relationship Id="rId10" Type="http://schemas.openxmlformats.org/officeDocument/2006/relationships/image" Target="../media/image10.jpg"/><Relationship Id="rId4" Type="http://schemas.openxmlformats.org/officeDocument/2006/relationships/audio" Target="../media/audio9.wav"/><Relationship Id="rId9" Type="http://schemas.openxmlformats.org/officeDocument/2006/relationships/audio" Target="../media/audio14.wav"/><Relationship Id="rId1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9.png"/><Relationship Id="rId7"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068457" y="6486521"/>
            <a:ext cx="491699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 / Juan Pedro Herrera</a:t>
            </a:r>
          </a:p>
        </p:txBody>
      </p:sp>
      <p:sp>
        <p:nvSpPr>
          <p:cNvPr id="7" name="TextBox 6"/>
          <p:cNvSpPr txBox="1"/>
          <p:nvPr/>
        </p:nvSpPr>
        <p:spPr>
          <a:xfrm>
            <a:off x="0" y="12006"/>
            <a:ext cx="3657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 </a:t>
            </a:r>
            <a:r>
              <a:rPr kumimoji="0" lang="en-GB" sz="28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pronunciar</a:t>
            </a: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p:txBody>
      </p:sp>
      <p:pic>
        <p:nvPicPr>
          <p:cNvPr id="8" name="Picture 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9" name="TextBox 8"/>
          <p:cNvSpPr txBox="1"/>
          <p:nvPr/>
        </p:nvSpPr>
        <p:spPr>
          <a:xfrm>
            <a:off x="11221420" y="12006"/>
            <a:ext cx="8324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a:t>
            </a:r>
          </a:p>
        </p:txBody>
      </p:sp>
      <p:sp>
        <p:nvSpPr>
          <p:cNvPr id="10" name="Rounded Rectangle 9"/>
          <p:cNvSpPr/>
          <p:nvPr/>
        </p:nvSpPr>
        <p:spPr>
          <a:xfrm>
            <a:off x="4589248" y="1724439"/>
            <a:ext cx="3039035" cy="2678678"/>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 name="TextBox 11"/>
          <p:cNvSpPr txBox="1"/>
          <p:nvPr/>
        </p:nvSpPr>
        <p:spPr>
          <a:xfrm>
            <a:off x="5101166" y="3387451"/>
            <a:ext cx="198966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ibro</a:t>
            </a:r>
          </a:p>
        </p:txBody>
      </p:sp>
      <p:pic>
        <p:nvPicPr>
          <p:cNvPr id="13" name="Picture 4" descr="http://www.clker.com/cliparts/a/1/3/8/11949859511240324938open_book_nae_02.svg.h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956" y="2037106"/>
            <a:ext cx="2563940" cy="135034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0" y="535226"/>
            <a:ext cx="1340069" cy="27546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3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
            </a:r>
          </a:p>
        </p:txBody>
      </p:sp>
    </p:spTree>
    <p:extLst>
      <p:ext uri="{BB962C8B-B14F-4D97-AF65-F5344CB8AC3E}">
        <p14:creationId xmlns:p14="http://schemas.microsoft.com/office/powerpoint/2010/main" val="12506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L_final.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subTnLst>
                                    <p:audio>
                                      <p:cMediaNode>
                                        <p:cTn display="0" masterRel="sameClick">
                                          <p:stCondLst>
                                            <p:cond evt="begin" delay="0">
                                              <p:tn val="13"/>
                                            </p:cond>
                                          </p:stCondLst>
                                          <p:endCondLst>
                                            <p:cond evt="onStopAudio" delay="0">
                                              <p:tgtEl>
                                                <p:sldTgt/>
                                              </p:tgtEl>
                                            </p:cond>
                                          </p:endCondLst>
                                        </p:cTn>
                                        <p:tgtEl>
                                          <p:sndTgt r:embed="rId4" name="libro.wav"/>
                                        </p:tgtEl>
                                      </p:cMediaNode>
                                    </p:audio>
                                  </p:sub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89248" y="1724439"/>
            <a:ext cx="3039035" cy="2678678"/>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5101166" y="3387451"/>
            <a:ext cx="198966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ibro</a:t>
            </a:r>
          </a:p>
        </p:txBody>
      </p:sp>
      <p:pic>
        <p:nvPicPr>
          <p:cNvPr id="6" name="Picture 4" descr="http://www.clker.com/cliparts/a/1/3/8/11949859511240324938open_book_nae_02.svg.hi.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956" y="2037106"/>
            <a:ext cx="2563940" cy="13503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247145" y="178264"/>
            <a:ext cx="335181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pa</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abra</a:t>
            </a:r>
          </a:p>
        </p:txBody>
      </p:sp>
      <p:sp>
        <p:nvSpPr>
          <p:cNvPr id="9" name="TextBox 8"/>
          <p:cNvSpPr txBox="1"/>
          <p:nvPr/>
        </p:nvSpPr>
        <p:spPr>
          <a:xfrm>
            <a:off x="9134474" y="3387451"/>
            <a:ext cx="146565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uz</a:t>
            </a:r>
          </a:p>
        </p:txBody>
      </p:sp>
      <p:sp>
        <p:nvSpPr>
          <p:cNvPr id="10" name="TextBox 9"/>
          <p:cNvSpPr txBox="1"/>
          <p:nvPr/>
        </p:nvSpPr>
        <p:spPr>
          <a:xfrm>
            <a:off x="1466747" y="134399"/>
            <a:ext cx="177699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sa</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ir</a:t>
            </a:r>
          </a:p>
        </p:txBody>
      </p:sp>
      <p:sp>
        <p:nvSpPr>
          <p:cNvPr id="11" name="TextBox 10"/>
          <p:cNvSpPr txBox="1"/>
          <p:nvPr/>
        </p:nvSpPr>
        <p:spPr>
          <a:xfrm>
            <a:off x="1344741" y="3387452"/>
            <a:ext cx="17383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ista</a:t>
            </a:r>
          </a:p>
        </p:txBody>
      </p:sp>
      <p:pic>
        <p:nvPicPr>
          <p:cNvPr id="12" name="Picture 6" descr="http://www.clker.com/cliparts/Z/K/t/v/5/o/check-list-hi.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99527" y="4476363"/>
            <a:ext cx="1100616" cy="134972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clker.com/cliparts/0/F/H/c/a/X/crossword-letter-tiles-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85062" y="1505350"/>
            <a:ext cx="2284874" cy="158798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clker.com/cliparts/e/3/0/f/11949896971812381266light_bulb_karl_bartel_01.svg.hi.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103097" y="4403114"/>
            <a:ext cx="1639916" cy="164543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clker.com/cliparts/d/5/a/2/1194984892354648651sortie_issue_de_secours_01.svg.med.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4185" y="1491356"/>
            <a:ext cx="2379427" cy="12135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617082" y="5420306"/>
            <a:ext cx="301120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[later; then]</a:t>
            </a:r>
          </a:p>
        </p:txBody>
      </p:sp>
      <p:sp>
        <p:nvSpPr>
          <p:cNvPr id="7" name="TextBox 6"/>
          <p:cNvSpPr txBox="1"/>
          <p:nvPr/>
        </p:nvSpPr>
        <p:spPr>
          <a:xfrm>
            <a:off x="4705488" y="4560309"/>
            <a:ext cx="278102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uego</a:t>
            </a:r>
          </a:p>
        </p:txBody>
      </p:sp>
      <p:sp>
        <p:nvSpPr>
          <p:cNvPr id="16" name="TextBox 15"/>
          <p:cNvSpPr txBox="1"/>
          <p:nvPr/>
        </p:nvSpPr>
        <p:spPr>
          <a:xfrm>
            <a:off x="5425965" y="-121052"/>
            <a:ext cx="13400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
            </a:r>
          </a:p>
        </p:txBody>
      </p:sp>
      <p:sp>
        <p:nvSpPr>
          <p:cNvPr id="17" name="TextBox 16"/>
          <p:cNvSpPr txBox="1"/>
          <p:nvPr/>
        </p:nvSpPr>
        <p:spPr>
          <a:xfrm>
            <a:off x="8536199" y="6486521"/>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Tree>
    <p:extLst>
      <p:ext uri="{BB962C8B-B14F-4D97-AF65-F5344CB8AC3E}">
        <p14:creationId xmlns:p14="http://schemas.microsoft.com/office/powerpoint/2010/main" val="357155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L_final.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libro.wav"/>
                                        </p:tgtEl>
                                      </p:cMediaNode>
                                    </p:audio>
                                  </p:sub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subTnLst>
                                    <p:audio>
                                      <p:cMediaNode>
                                        <p:cTn display="0" masterRel="sameClick">
                                          <p:stCondLst>
                                            <p:cond evt="begin" delay="0">
                                              <p:tn val="21"/>
                                            </p:cond>
                                          </p:stCondLst>
                                          <p:endCondLst>
                                            <p:cond evt="onStopAudio" delay="0">
                                              <p:tgtEl>
                                                <p:sldTgt/>
                                              </p:tgtEl>
                                            </p:cond>
                                          </p:endCondLst>
                                        </p:cTn>
                                        <p:tgtEl>
                                          <p:sndTgt r:embed="rId5" name="salir.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176"/>
                                        </p:tgtEl>
                                        <p:attrNameLst>
                                          <p:attrName>style.visibility</p:attrName>
                                        </p:attrNameLst>
                                      </p:cBhvr>
                                      <p:to>
                                        <p:strVal val="visible"/>
                                      </p:to>
                                    </p:set>
                                    <p:animEffect transition="in" filter="fade">
                                      <p:cBhvr>
                                        <p:cTn id="28" dur="500"/>
                                        <p:tgtEl>
                                          <p:spTgt spid="7176"/>
                                        </p:tgtEl>
                                      </p:cBhvr>
                                    </p:animEffect>
                                  </p:childTnLst>
                                  <p:subTnLst>
                                    <p:audio>
                                      <p:cMediaNode>
                                        <p:cTn display="0" masterRel="sameClick">
                                          <p:stCondLst>
                                            <p:cond evt="begin" delay="0">
                                              <p:tn val="26"/>
                                            </p:cond>
                                          </p:stCondLst>
                                          <p:endCondLst>
                                            <p:cond evt="onStopAudio" delay="0">
                                              <p:tgtEl>
                                                <p:sldTgt/>
                                              </p:tgtEl>
                                            </p:cond>
                                          </p:endCondLst>
                                        </p:cTn>
                                        <p:tgtEl>
                                          <p:sndTgt r:embed="rId5" name="salir.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subTnLst>
                                    <p:audio>
                                      <p:cMediaNode>
                                        <p:cTn display="0" masterRel="sameClick">
                                          <p:stCondLst>
                                            <p:cond evt="begin" delay="0">
                                              <p:tn val="31"/>
                                            </p:cond>
                                          </p:stCondLst>
                                          <p:endCondLst>
                                            <p:cond evt="onStopAudio" delay="0">
                                              <p:tgtEl>
                                                <p:sldTgt/>
                                              </p:tgtEl>
                                            </p:cond>
                                          </p:endCondLst>
                                        </p:cTn>
                                        <p:tgtEl>
                                          <p:sndTgt r:embed="rId6" name="palabra.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170"/>
                                        </p:tgtEl>
                                        <p:attrNameLst>
                                          <p:attrName>style.visibility</p:attrName>
                                        </p:attrNameLst>
                                      </p:cBhvr>
                                      <p:to>
                                        <p:strVal val="visible"/>
                                      </p:to>
                                    </p:set>
                                    <p:animEffect transition="in" filter="fade">
                                      <p:cBhvr>
                                        <p:cTn id="38" dur="500"/>
                                        <p:tgtEl>
                                          <p:spTgt spid="7170"/>
                                        </p:tgtEl>
                                      </p:cBhvr>
                                    </p:animEffect>
                                  </p:childTnLst>
                                  <p:subTnLst>
                                    <p:audio>
                                      <p:cMediaNode>
                                        <p:cTn display="0" masterRel="sameClick">
                                          <p:stCondLst>
                                            <p:cond evt="begin" delay="0">
                                              <p:tn val="36"/>
                                            </p:cond>
                                          </p:stCondLst>
                                          <p:endCondLst>
                                            <p:cond evt="onStopAudio" delay="0">
                                              <p:tgtEl>
                                                <p:sldTgt/>
                                              </p:tgtEl>
                                            </p:cond>
                                          </p:endCondLst>
                                        </p:cTn>
                                        <p:tgtEl>
                                          <p:sndTgt r:embed="rId6" name="palabra.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subTnLst>
                                    <p:audio>
                                      <p:cMediaNode>
                                        <p:cTn display="0" masterRel="sameClick">
                                          <p:stCondLst>
                                            <p:cond evt="begin" delay="0">
                                              <p:tn val="41"/>
                                            </p:cond>
                                          </p:stCondLst>
                                          <p:endCondLst>
                                            <p:cond evt="onStopAudio" delay="0">
                                              <p:tgtEl>
                                                <p:sldTgt/>
                                              </p:tgtEl>
                                            </p:cond>
                                          </p:endCondLst>
                                        </p:cTn>
                                        <p:tgtEl>
                                          <p:sndTgt r:embed="rId7" name="lista.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subTnLst>
                                    <p:audio>
                                      <p:cMediaNode>
                                        <p:cTn display="0" masterRel="sameClick">
                                          <p:stCondLst>
                                            <p:cond evt="begin" delay="0">
                                              <p:tn val="46"/>
                                            </p:cond>
                                          </p:stCondLst>
                                          <p:endCondLst>
                                            <p:cond evt="onStopAudio" delay="0">
                                              <p:tgtEl>
                                                <p:sldTgt/>
                                              </p:tgtEl>
                                            </p:cond>
                                          </p:endCondLst>
                                        </p:cTn>
                                        <p:tgtEl>
                                          <p:sndTgt r:embed="rId7" name="lista.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subTnLst>
                                    <p:audio>
                                      <p:cMediaNode>
                                        <p:cTn display="0" masterRel="sameClick">
                                          <p:stCondLst>
                                            <p:cond evt="begin" delay="0">
                                              <p:tn val="51"/>
                                            </p:cond>
                                          </p:stCondLst>
                                          <p:endCondLst>
                                            <p:cond evt="onStopAudio" delay="0">
                                              <p:tgtEl>
                                                <p:sldTgt/>
                                              </p:tgtEl>
                                            </p:cond>
                                          </p:endCondLst>
                                        </p:cTn>
                                        <p:tgtEl>
                                          <p:sndTgt r:embed="rId8" name="luego.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subTnLst>
                                    <p:audio>
                                      <p:cMediaNode>
                                        <p:cTn display="0" masterRel="sameClick">
                                          <p:stCondLst>
                                            <p:cond evt="begin" delay="0">
                                              <p:tn val="56"/>
                                            </p:cond>
                                          </p:stCondLst>
                                          <p:endCondLst>
                                            <p:cond evt="onStopAudio" delay="0">
                                              <p:tgtEl>
                                                <p:sldTgt/>
                                              </p:tgtEl>
                                            </p:cond>
                                          </p:endCondLst>
                                        </p:cTn>
                                        <p:tgtEl>
                                          <p:sndTgt r:embed="rId8" name="luego.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subTnLst>
                                    <p:audio>
                                      <p:cMediaNode>
                                        <p:cTn display="0" masterRel="sameClick">
                                          <p:stCondLst>
                                            <p:cond evt="begin" delay="0">
                                              <p:tn val="61"/>
                                            </p:cond>
                                          </p:stCondLst>
                                          <p:endCondLst>
                                            <p:cond evt="onStopAudio" delay="0">
                                              <p:tgtEl>
                                                <p:sldTgt/>
                                              </p:tgtEl>
                                            </p:cond>
                                          </p:endCondLst>
                                        </p:cTn>
                                        <p:tgtEl>
                                          <p:sndTgt r:embed="rId9" name="luz.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7174"/>
                                        </p:tgtEl>
                                        <p:attrNameLst>
                                          <p:attrName>style.visibility</p:attrName>
                                        </p:attrNameLst>
                                      </p:cBhvr>
                                      <p:to>
                                        <p:strVal val="visible"/>
                                      </p:to>
                                    </p:set>
                                    <p:animEffect transition="in" filter="fade">
                                      <p:cBhvr>
                                        <p:cTn id="68" dur="500"/>
                                        <p:tgtEl>
                                          <p:spTgt spid="7174"/>
                                        </p:tgtEl>
                                      </p:cBhvr>
                                    </p:animEffect>
                                  </p:childTnLst>
                                  <p:subTnLst>
                                    <p:audio>
                                      <p:cMediaNode>
                                        <p:cTn display="0" masterRel="sameClick">
                                          <p:stCondLst>
                                            <p:cond evt="begin" delay="0">
                                              <p:tn val="66"/>
                                            </p:cond>
                                          </p:stCondLst>
                                          <p:endCondLst>
                                            <p:cond evt="onStopAudio" delay="0">
                                              <p:tgtEl>
                                                <p:sldTgt/>
                                              </p:tgtEl>
                                            </p:cond>
                                          </p:endCondLst>
                                        </p:cTn>
                                        <p:tgtEl>
                                          <p:sndTgt r:embed="rId9" name="luz.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p:bldP spid="10" grpId="0"/>
      <p:bldP spid="11" grpId="0"/>
      <p:bldP spid="15" grpId="0"/>
      <p:bldP spid="7"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068457" y="6486521"/>
            <a:ext cx="491699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 / Juan Pedro Herrera</a:t>
            </a:r>
          </a:p>
        </p:txBody>
      </p:sp>
      <p:sp>
        <p:nvSpPr>
          <p:cNvPr id="33" name="Rounded Rectangle 3"/>
          <p:cNvSpPr/>
          <p:nvPr/>
        </p:nvSpPr>
        <p:spPr>
          <a:xfrm>
            <a:off x="4589248" y="1724439"/>
            <a:ext cx="3039035" cy="2678678"/>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B9BD5">
                  <a:lumMod val="50000"/>
                </a:srgbClr>
              </a:solidFill>
              <a:effectLst/>
              <a:uLnTx/>
              <a:uFillTx/>
              <a:latin typeface="Tw Cen MT" panose="020B0602020104020603"/>
              <a:ea typeface="+mn-ea"/>
              <a:cs typeface="+mn-cs"/>
            </a:endParaRPr>
          </a:p>
        </p:txBody>
      </p:sp>
      <p:sp>
        <p:nvSpPr>
          <p:cNvPr id="34" name="TextBox 4"/>
          <p:cNvSpPr txBox="1"/>
          <p:nvPr/>
        </p:nvSpPr>
        <p:spPr>
          <a:xfrm>
            <a:off x="5101166" y="3387451"/>
            <a:ext cx="198966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F6600"/>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ibro</a:t>
            </a:r>
          </a:p>
        </p:txBody>
      </p:sp>
      <p:sp>
        <p:nvSpPr>
          <p:cNvPr id="36" name="TextBox 7"/>
          <p:cNvSpPr txBox="1"/>
          <p:nvPr/>
        </p:nvSpPr>
        <p:spPr>
          <a:xfrm>
            <a:off x="8247145" y="178264"/>
            <a:ext cx="335181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pa</a:t>
            </a:r>
            <a:r>
              <a:rPr kumimoji="0" lang="en-GB" sz="6000" b="0" i="0" u="none" strike="noStrike" kern="1200" cap="none" spc="0" normalizeH="0" baseline="0" noProof="0" dirty="0">
                <a:ln>
                  <a:noFill/>
                </a:ln>
                <a:solidFill>
                  <a:srgbClr val="FF6600"/>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abra</a:t>
            </a:r>
          </a:p>
        </p:txBody>
      </p:sp>
      <p:sp>
        <p:nvSpPr>
          <p:cNvPr id="37" name="TextBox 8"/>
          <p:cNvSpPr txBox="1"/>
          <p:nvPr/>
        </p:nvSpPr>
        <p:spPr>
          <a:xfrm>
            <a:off x="9134474" y="3387451"/>
            <a:ext cx="146565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F6600"/>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uz</a:t>
            </a:r>
          </a:p>
        </p:txBody>
      </p:sp>
      <p:sp>
        <p:nvSpPr>
          <p:cNvPr id="38" name="TextBox 9"/>
          <p:cNvSpPr txBox="1"/>
          <p:nvPr/>
        </p:nvSpPr>
        <p:spPr>
          <a:xfrm>
            <a:off x="1466747" y="134399"/>
            <a:ext cx="177699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sa</a:t>
            </a:r>
            <a:r>
              <a:rPr kumimoji="0" lang="en-GB" sz="6000" b="0" i="0" u="none" strike="noStrike" kern="1200" cap="none" spc="0" normalizeH="0" baseline="0" noProof="0" dirty="0">
                <a:ln>
                  <a:noFill/>
                </a:ln>
                <a:solidFill>
                  <a:srgbClr val="FF6600"/>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ir</a:t>
            </a:r>
          </a:p>
        </p:txBody>
      </p:sp>
      <p:sp>
        <p:nvSpPr>
          <p:cNvPr id="39" name="TextBox 10"/>
          <p:cNvSpPr txBox="1"/>
          <p:nvPr/>
        </p:nvSpPr>
        <p:spPr>
          <a:xfrm>
            <a:off x="1344741" y="3387452"/>
            <a:ext cx="17383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F6600"/>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ista</a:t>
            </a:r>
          </a:p>
        </p:txBody>
      </p:sp>
      <p:sp>
        <p:nvSpPr>
          <p:cNvPr id="45" name="TextBox 6"/>
          <p:cNvSpPr txBox="1"/>
          <p:nvPr/>
        </p:nvSpPr>
        <p:spPr>
          <a:xfrm>
            <a:off x="4705488" y="4560309"/>
            <a:ext cx="278102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F6600"/>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uego</a:t>
            </a:r>
          </a:p>
        </p:txBody>
      </p:sp>
      <p:sp>
        <p:nvSpPr>
          <p:cNvPr id="46" name="TextBox 15"/>
          <p:cNvSpPr txBox="1"/>
          <p:nvPr/>
        </p:nvSpPr>
        <p:spPr>
          <a:xfrm>
            <a:off x="5425965" y="-121052"/>
            <a:ext cx="13400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l</a:t>
            </a:r>
          </a:p>
        </p:txBody>
      </p:sp>
    </p:spTree>
    <p:extLst>
      <p:ext uri="{BB962C8B-B14F-4D97-AF65-F5344CB8AC3E}">
        <p14:creationId xmlns:p14="http://schemas.microsoft.com/office/powerpoint/2010/main" val="93023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6" grpId="0"/>
      <p:bldP spid="37" grpId="0"/>
      <p:bldP spid="38" grpId="0"/>
      <p:bldP spid="39" grpId="0"/>
      <p:bldP spid="45"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068457" y="6486521"/>
            <a:ext cx="491699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 / Juan Pedro Herrera</a:t>
            </a:r>
          </a:p>
        </p:txBody>
      </p:sp>
      <p:sp>
        <p:nvSpPr>
          <p:cNvPr id="7" name="TextBox 6"/>
          <p:cNvSpPr txBox="1"/>
          <p:nvPr/>
        </p:nvSpPr>
        <p:spPr>
          <a:xfrm>
            <a:off x="0" y="12006"/>
            <a:ext cx="3657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pronunciar</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8" name="Picture 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11" name="TextBox 10"/>
          <p:cNvSpPr txBox="1"/>
          <p:nvPr/>
        </p:nvSpPr>
        <p:spPr>
          <a:xfrm>
            <a:off x="11153025" y="12006"/>
            <a:ext cx="8324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ll</a:t>
            </a:r>
            <a:endPar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10" name="Rounded Rectangle 9"/>
          <p:cNvSpPr/>
          <p:nvPr/>
        </p:nvSpPr>
        <p:spPr>
          <a:xfrm>
            <a:off x="4322233" y="1592945"/>
            <a:ext cx="3547533" cy="2535454"/>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4" name="TextBox 13"/>
          <p:cNvSpPr txBox="1"/>
          <p:nvPr/>
        </p:nvSpPr>
        <p:spPr>
          <a:xfrm>
            <a:off x="4816013" y="3062452"/>
            <a:ext cx="258863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amar</a:t>
            </a:r>
          </a:p>
        </p:txBody>
      </p:sp>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t="27482" r="38869" b="1"/>
          <a:stretch/>
        </p:blipFill>
        <p:spPr>
          <a:xfrm>
            <a:off x="5468744" y="1729654"/>
            <a:ext cx="1260513" cy="1495306"/>
          </a:xfrm>
          <a:prstGeom prst="rect">
            <a:avLst/>
          </a:prstGeom>
        </p:spPr>
      </p:pic>
      <p:sp>
        <p:nvSpPr>
          <p:cNvPr id="17" name="TextBox 16"/>
          <p:cNvSpPr txBox="1"/>
          <p:nvPr/>
        </p:nvSpPr>
        <p:spPr>
          <a:xfrm>
            <a:off x="124293" y="1323515"/>
            <a:ext cx="1340069" cy="27546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3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ll</a:t>
            </a:r>
            <a:endParaRPr kumimoji="0" lang="en-GB" sz="173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139814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3" name="LL_final.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subTnLst>
                                    <p:audio>
                                      <p:cMediaNode>
                                        <p:cTn display="0" masterRel="sameClick">
                                          <p:stCondLst>
                                            <p:cond evt="begin" delay="0">
                                              <p:tn val="13"/>
                                            </p:cond>
                                          </p:stCondLst>
                                          <p:endCondLst>
                                            <p:cond evt="onStopAudio" delay="0">
                                              <p:tgtEl>
                                                <p:sldTgt/>
                                              </p:tgtEl>
                                            </p:cond>
                                          </p:endCondLst>
                                        </p:cTn>
                                        <p:tgtEl>
                                          <p:sndTgt r:embed="rId4" name="llamar.wav"/>
                                        </p:tgtEl>
                                      </p:cMediaNode>
                                    </p:audio>
                                  </p:sub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22233" y="1592945"/>
            <a:ext cx="3547533" cy="2535454"/>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4816013" y="3062452"/>
            <a:ext cx="258863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amar</a:t>
            </a:r>
          </a:p>
        </p:txBody>
      </p:sp>
      <p:pic>
        <p:nvPicPr>
          <p:cNvPr id="6" name="Picture 5"/>
          <p:cNvPicPr>
            <a:picLocks noChangeAspect="1"/>
          </p:cNvPicPr>
          <p:nvPr/>
        </p:nvPicPr>
        <p:blipFill rotWithShape="1">
          <a:blip r:embed="rId10">
            <a:extLst>
              <a:ext uri="{28A0092B-C50C-407E-A947-70E740481C1C}">
                <a14:useLocalDpi xmlns:a14="http://schemas.microsoft.com/office/drawing/2010/main" val="0"/>
              </a:ext>
            </a:extLst>
          </a:blip>
          <a:srcRect t="27482" r="38869" b="1"/>
          <a:stretch/>
        </p:blipFill>
        <p:spPr>
          <a:xfrm>
            <a:off x="5468744" y="1729654"/>
            <a:ext cx="1260513" cy="1495306"/>
          </a:xfrm>
          <a:prstGeom prst="rect">
            <a:avLst/>
          </a:prstGeom>
        </p:spPr>
      </p:pic>
      <p:sp>
        <p:nvSpPr>
          <p:cNvPr id="7" name="TextBox 6"/>
          <p:cNvSpPr txBox="1"/>
          <p:nvPr/>
        </p:nvSpPr>
        <p:spPr>
          <a:xfrm>
            <a:off x="5124545" y="4128399"/>
            <a:ext cx="194290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a:t>
            </a:r>
          </a:p>
        </p:txBody>
      </p:sp>
      <p:sp>
        <p:nvSpPr>
          <p:cNvPr id="8" name="TextBox 7"/>
          <p:cNvSpPr txBox="1"/>
          <p:nvPr/>
        </p:nvSpPr>
        <p:spPr>
          <a:xfrm>
            <a:off x="8731281" y="173345"/>
            <a:ext cx="233631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ave</a:t>
            </a:r>
          </a:p>
        </p:txBody>
      </p:sp>
      <p:sp>
        <p:nvSpPr>
          <p:cNvPr id="9" name="TextBox 8"/>
          <p:cNvSpPr txBox="1"/>
          <p:nvPr/>
        </p:nvSpPr>
        <p:spPr>
          <a:xfrm>
            <a:off x="1172936" y="175646"/>
            <a:ext cx="230716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egar</a:t>
            </a:r>
          </a:p>
        </p:txBody>
      </p:sp>
      <p:sp>
        <p:nvSpPr>
          <p:cNvPr id="10" name="TextBox 9"/>
          <p:cNvSpPr txBox="1"/>
          <p:nvPr/>
        </p:nvSpPr>
        <p:spPr>
          <a:xfrm>
            <a:off x="8357755" y="3362155"/>
            <a:ext cx="323426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amari</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o</a:t>
            </a:r>
          </a:p>
        </p:txBody>
      </p:sp>
      <p:sp>
        <p:nvSpPr>
          <p:cNvPr id="11" name="TextBox 10"/>
          <p:cNvSpPr txBox="1"/>
          <p:nvPr/>
        </p:nvSpPr>
        <p:spPr>
          <a:xfrm>
            <a:off x="1199319" y="3337161"/>
            <a:ext cx="230716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evar</a:t>
            </a:r>
          </a:p>
        </p:txBody>
      </p:sp>
      <p:pic>
        <p:nvPicPr>
          <p:cNvPr id="6150" name="Picture 6" descr="http://www.clker.com/cliparts/x/q/G/d/m/X/paint-hi.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28700" y="4264012"/>
            <a:ext cx="1570043" cy="17328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12"/>
          <a:srcRect l="31902" t="44851" r="51621" b="32309"/>
          <a:stretch/>
        </p:blipFill>
        <p:spPr>
          <a:xfrm>
            <a:off x="5370607" y="4969111"/>
            <a:ext cx="1450786" cy="1131230"/>
          </a:xfrm>
          <a:prstGeom prst="rect">
            <a:avLst/>
          </a:prstGeom>
        </p:spPr>
      </p:pic>
      <p:pic>
        <p:nvPicPr>
          <p:cNvPr id="6154" name="Picture 10" descr="http://www.clker.com/cliparts/2/6/8/0/11949851981780930402Traslocatore02.svg.hi.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23709" y="4636231"/>
            <a:ext cx="902519" cy="143869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526941" y="1369299"/>
            <a:ext cx="1657580" cy="1844694"/>
            <a:chOff x="1560136" y="1205375"/>
            <a:chExt cx="2231774" cy="2483705"/>
          </a:xfrm>
        </p:grpSpPr>
        <p:pic>
          <p:nvPicPr>
            <p:cNvPr id="6156" name="Picture 12" descr="https://ingilizcebankasi.com/wp-content/uploads/arrive-at-school1.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9731" b="7189"/>
            <a:stretch/>
          </p:blipFill>
          <p:spPr bwMode="auto">
            <a:xfrm>
              <a:off x="1797456" y="1205375"/>
              <a:ext cx="1994454" cy="240989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rot="16200000">
              <a:off x="457706" y="2309651"/>
              <a:ext cx="24818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w Cen MT" panose="020B0602020104020603"/>
                  <a:ea typeface="+mn-ea"/>
                  <a:cs typeface="+mn-cs"/>
                </a:rPr>
                <a:t>© www.englishrescue.com</a:t>
              </a:r>
            </a:p>
          </p:txBody>
        </p:sp>
      </p:grpSp>
      <p:pic>
        <p:nvPicPr>
          <p:cNvPr id="21" name="Picture 6"/>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484033">
            <a:off x="8442113" y="1214280"/>
            <a:ext cx="2875875" cy="151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5425965" y="-196121"/>
            <a:ext cx="13400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ll</a:t>
            </a:r>
            <a:endPar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8" name="TextBox 17"/>
          <p:cNvSpPr txBox="1"/>
          <p:nvPr/>
        </p:nvSpPr>
        <p:spPr>
          <a:xfrm>
            <a:off x="8536199" y="6486521"/>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Tree>
    <p:extLst>
      <p:ext uri="{BB962C8B-B14F-4D97-AF65-F5344CB8AC3E}">
        <p14:creationId xmlns:p14="http://schemas.microsoft.com/office/powerpoint/2010/main" val="13660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3" name="LL_final.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llamar.wav"/>
                                        </p:tgtEl>
                                      </p:cMediaNode>
                                    </p:audio>
                                  </p:sub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subTnLst>
                                    <p:audio>
                                      <p:cMediaNode>
                                        <p:cTn display="0" masterRel="sameClick">
                                          <p:stCondLst>
                                            <p:cond evt="begin" delay="0">
                                              <p:tn val="21"/>
                                            </p:cond>
                                          </p:stCondLst>
                                          <p:endCondLst>
                                            <p:cond evt="onStopAudio" delay="0">
                                              <p:tgtEl>
                                                <p:sldTgt/>
                                              </p:tgtEl>
                                            </p:cond>
                                          </p:endCondLst>
                                        </p:cTn>
                                        <p:tgtEl>
                                          <p:sndTgt r:embed="rId5" name="llegar.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subTnLst>
                                    <p:audio>
                                      <p:cMediaNode>
                                        <p:cTn display="0" masterRel="sameClick">
                                          <p:stCondLst>
                                            <p:cond evt="begin" delay="0">
                                              <p:tn val="26"/>
                                            </p:cond>
                                          </p:stCondLst>
                                          <p:endCondLst>
                                            <p:cond evt="onStopAudio" delay="0">
                                              <p:tgtEl>
                                                <p:sldTgt/>
                                              </p:tgtEl>
                                            </p:cond>
                                          </p:endCondLst>
                                        </p:cTn>
                                        <p:tgtEl>
                                          <p:sndTgt r:embed="rId5" name="llegar.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subTnLst>
                                    <p:audio>
                                      <p:cMediaNode>
                                        <p:cTn display="0" masterRel="sameClick">
                                          <p:stCondLst>
                                            <p:cond evt="begin" delay="0">
                                              <p:tn val="31"/>
                                            </p:cond>
                                          </p:stCondLst>
                                          <p:endCondLst>
                                            <p:cond evt="onStopAudio" delay="0">
                                              <p:tgtEl>
                                                <p:sldTgt/>
                                              </p:tgtEl>
                                            </p:cond>
                                          </p:endCondLst>
                                        </p:cTn>
                                        <p:tgtEl>
                                          <p:sndTgt r:embed="rId6" name="llav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subTnLst>
                                    <p:audio>
                                      <p:cMediaNode>
                                        <p:cTn display="0" masterRel="sameClick">
                                          <p:stCondLst>
                                            <p:cond evt="begin" delay="0">
                                              <p:tn val="36"/>
                                            </p:cond>
                                          </p:stCondLst>
                                          <p:endCondLst>
                                            <p:cond evt="onStopAudio" delay="0">
                                              <p:tgtEl>
                                                <p:sldTgt/>
                                              </p:tgtEl>
                                            </p:cond>
                                          </p:endCondLst>
                                        </p:cTn>
                                        <p:tgtEl>
                                          <p:sndTgt r:embed="rId6" name="llave.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subTnLst>
                                    <p:audio>
                                      <p:cMediaNode>
                                        <p:cTn display="0" masterRel="sameClick">
                                          <p:stCondLst>
                                            <p:cond evt="begin" delay="0">
                                              <p:tn val="41"/>
                                            </p:cond>
                                          </p:stCondLst>
                                          <p:endCondLst>
                                            <p:cond evt="onStopAudio" delay="0">
                                              <p:tgtEl>
                                                <p:sldTgt/>
                                              </p:tgtEl>
                                            </p:cond>
                                          </p:endCondLst>
                                        </p:cTn>
                                        <p:tgtEl>
                                          <p:sndTgt r:embed="rId7" name="llevar.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154"/>
                                        </p:tgtEl>
                                        <p:attrNameLst>
                                          <p:attrName>style.visibility</p:attrName>
                                        </p:attrNameLst>
                                      </p:cBhvr>
                                      <p:to>
                                        <p:strVal val="visible"/>
                                      </p:to>
                                    </p:set>
                                    <p:animEffect transition="in" filter="fade">
                                      <p:cBhvr>
                                        <p:cTn id="48" dur="500"/>
                                        <p:tgtEl>
                                          <p:spTgt spid="6154"/>
                                        </p:tgtEl>
                                      </p:cBhvr>
                                    </p:animEffect>
                                  </p:childTnLst>
                                  <p:subTnLst>
                                    <p:audio>
                                      <p:cMediaNode>
                                        <p:cTn display="0" masterRel="sameClick">
                                          <p:stCondLst>
                                            <p:cond evt="begin" delay="0">
                                              <p:tn val="46"/>
                                            </p:cond>
                                          </p:stCondLst>
                                          <p:endCondLst>
                                            <p:cond evt="onStopAudio" delay="0">
                                              <p:tgtEl>
                                                <p:sldTgt/>
                                              </p:tgtEl>
                                            </p:cond>
                                          </p:endCondLst>
                                        </p:cTn>
                                        <p:tgtEl>
                                          <p:sndTgt r:embed="rId7" name="llevar.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subTnLst>
                                    <p:audio>
                                      <p:cMediaNode>
                                        <p:cTn display="0" masterRel="sameClick">
                                          <p:stCondLst>
                                            <p:cond evt="begin" delay="0">
                                              <p:tn val="51"/>
                                            </p:cond>
                                          </p:stCondLst>
                                          <p:endCondLst>
                                            <p:cond evt="onStopAudio" delay="0">
                                              <p:tgtEl>
                                                <p:sldTgt/>
                                              </p:tgtEl>
                                            </p:cond>
                                          </p:endCondLst>
                                        </p:cTn>
                                        <p:tgtEl>
                                          <p:sndTgt r:embed="rId8" name="ella.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subTnLst>
                                    <p:audio>
                                      <p:cMediaNode>
                                        <p:cTn display="0" masterRel="sameClick">
                                          <p:stCondLst>
                                            <p:cond evt="begin" delay="0">
                                              <p:tn val="56"/>
                                            </p:cond>
                                          </p:stCondLst>
                                          <p:endCondLst>
                                            <p:cond evt="onStopAudio" delay="0">
                                              <p:tgtEl>
                                                <p:sldTgt/>
                                              </p:tgtEl>
                                            </p:cond>
                                          </p:endCondLst>
                                        </p:cTn>
                                        <p:tgtEl>
                                          <p:sndTgt r:embed="rId8" name="ella.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subTnLst>
                                    <p:audio>
                                      <p:cMediaNode>
                                        <p:cTn display="0" masterRel="sameClick">
                                          <p:stCondLst>
                                            <p:cond evt="begin" delay="0">
                                              <p:tn val="61"/>
                                            </p:cond>
                                          </p:stCondLst>
                                          <p:endCondLst>
                                            <p:cond evt="onStopAudio" delay="0">
                                              <p:tgtEl>
                                                <p:sldTgt/>
                                              </p:tgtEl>
                                            </p:cond>
                                          </p:endCondLst>
                                        </p:cTn>
                                        <p:tgtEl>
                                          <p:sndTgt r:embed="rId9" name="amarillo.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150"/>
                                        </p:tgtEl>
                                        <p:attrNameLst>
                                          <p:attrName>style.visibility</p:attrName>
                                        </p:attrNameLst>
                                      </p:cBhvr>
                                      <p:to>
                                        <p:strVal val="visible"/>
                                      </p:to>
                                    </p:set>
                                    <p:animEffect transition="in" filter="fade">
                                      <p:cBhvr>
                                        <p:cTn id="68" dur="500"/>
                                        <p:tgtEl>
                                          <p:spTgt spid="6150"/>
                                        </p:tgtEl>
                                      </p:cBhvr>
                                    </p:animEffect>
                                  </p:childTnLst>
                                  <p:subTnLst>
                                    <p:audio>
                                      <p:cMediaNode>
                                        <p:cTn display="0" masterRel="sameClick">
                                          <p:stCondLst>
                                            <p:cond evt="begin" delay="0">
                                              <p:tn val="66"/>
                                            </p:cond>
                                          </p:stCondLst>
                                          <p:endCondLst>
                                            <p:cond evt="onStopAudio" delay="0">
                                              <p:tgtEl>
                                                <p:sldTgt/>
                                              </p:tgtEl>
                                            </p:cond>
                                          </p:endCondLst>
                                        </p:cTn>
                                        <p:tgtEl>
                                          <p:sndTgt r:embed="rId9" name="amarill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9" grpId="0"/>
      <p:bldP spid="10" grpId="0"/>
      <p:bldP spid="1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068457" y="6486521"/>
            <a:ext cx="491699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 / Juan Pedro Herrera</a:t>
            </a:r>
          </a:p>
        </p:txBody>
      </p:sp>
      <p:sp>
        <p:nvSpPr>
          <p:cNvPr id="33" name="Rounded Rectangle 3"/>
          <p:cNvSpPr/>
          <p:nvPr/>
        </p:nvSpPr>
        <p:spPr>
          <a:xfrm>
            <a:off x="4322233" y="1592945"/>
            <a:ext cx="3547533" cy="2535454"/>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4" name="TextBox 4"/>
          <p:cNvSpPr txBox="1"/>
          <p:nvPr/>
        </p:nvSpPr>
        <p:spPr>
          <a:xfrm>
            <a:off x="4816013" y="3062452"/>
            <a:ext cx="258863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amar</a:t>
            </a:r>
          </a:p>
        </p:txBody>
      </p:sp>
      <p:sp>
        <p:nvSpPr>
          <p:cNvPr id="36" name="TextBox 6"/>
          <p:cNvSpPr txBox="1"/>
          <p:nvPr/>
        </p:nvSpPr>
        <p:spPr>
          <a:xfrm>
            <a:off x="5124545" y="4128399"/>
            <a:ext cx="194290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a</a:t>
            </a:r>
          </a:p>
        </p:txBody>
      </p:sp>
      <p:sp>
        <p:nvSpPr>
          <p:cNvPr id="37" name="TextBox 7"/>
          <p:cNvSpPr txBox="1"/>
          <p:nvPr/>
        </p:nvSpPr>
        <p:spPr>
          <a:xfrm>
            <a:off x="8731281" y="173345"/>
            <a:ext cx="233631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ave</a:t>
            </a:r>
          </a:p>
        </p:txBody>
      </p:sp>
      <p:sp>
        <p:nvSpPr>
          <p:cNvPr id="38" name="TextBox 8"/>
          <p:cNvSpPr txBox="1"/>
          <p:nvPr/>
        </p:nvSpPr>
        <p:spPr>
          <a:xfrm>
            <a:off x="1172936" y="175646"/>
            <a:ext cx="230716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egar</a:t>
            </a:r>
          </a:p>
        </p:txBody>
      </p:sp>
      <p:sp>
        <p:nvSpPr>
          <p:cNvPr id="39" name="TextBox 9"/>
          <p:cNvSpPr txBox="1"/>
          <p:nvPr/>
        </p:nvSpPr>
        <p:spPr>
          <a:xfrm>
            <a:off x="8357755" y="3362155"/>
            <a:ext cx="323426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amari</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o</a:t>
            </a:r>
          </a:p>
        </p:txBody>
      </p:sp>
      <p:sp>
        <p:nvSpPr>
          <p:cNvPr id="40" name="TextBox 10"/>
          <p:cNvSpPr txBox="1"/>
          <p:nvPr/>
        </p:nvSpPr>
        <p:spPr>
          <a:xfrm>
            <a:off x="1199319" y="3337161"/>
            <a:ext cx="230716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evar</a:t>
            </a:r>
          </a:p>
        </p:txBody>
      </p:sp>
      <p:sp>
        <p:nvSpPr>
          <p:cNvPr id="48" name="TextBox 16"/>
          <p:cNvSpPr txBox="1"/>
          <p:nvPr/>
        </p:nvSpPr>
        <p:spPr>
          <a:xfrm>
            <a:off x="5425965" y="-196121"/>
            <a:ext cx="13400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ll</a:t>
            </a:r>
            <a:endPar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71189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6" grpId="0"/>
      <p:bldP spid="37" grpId="0"/>
      <p:bldP spid="38" grpId="0"/>
      <p:bldP spid="39" grpId="0"/>
      <p:bldP spid="40"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068457" y="6486521"/>
            <a:ext cx="491699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 / Juan Pedro Herrera</a:t>
            </a:r>
          </a:p>
        </p:txBody>
      </p:sp>
      <p:pic>
        <p:nvPicPr>
          <p:cNvPr id="26" name="Picture 7"/>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43613" y="453418"/>
            <a:ext cx="1381525" cy="103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7162" y="644307"/>
            <a:ext cx="883686" cy="857176"/>
          </a:xfrm>
          <a:prstGeom prst="rect">
            <a:avLst/>
          </a:prstGeom>
        </p:spPr>
      </p:pic>
      <p:sp>
        <p:nvSpPr>
          <p:cNvPr id="28" name="TextBox 5"/>
          <p:cNvSpPr txBox="1"/>
          <p:nvPr/>
        </p:nvSpPr>
        <p:spPr>
          <a:xfrm>
            <a:off x="1620220" y="4557733"/>
            <a:ext cx="227023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l</a:t>
            </a:r>
            <a:r>
              <a:rPr kumimoji="0" lang="en-GB" sz="6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uz</a:t>
            </a:r>
            <a:endParaRPr kumimoji="0" lang="en-GB" sz="6000" b="1" i="0" u="none" strike="sng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29" name="TextBox 6"/>
          <p:cNvSpPr txBox="1"/>
          <p:nvPr/>
        </p:nvSpPr>
        <p:spPr>
          <a:xfrm flipH="1">
            <a:off x="2899966" y="3400872"/>
            <a:ext cx="322220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amari</a:t>
            </a:r>
            <a:r>
              <a:rPr kumimoji="0" lang="en-GB" sz="6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Calibri" panose="020F0502020204030204" pitchFamily="34" charset="0"/>
              </a:rPr>
              <a:t>ll</a:t>
            </a:r>
            <a:r>
              <a:rPr kumimoji="0" lang="en-GB" sz="60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o</a:t>
            </a:r>
            <a:endParaRPr kumimoji="0" lang="en-GB" sz="6000" b="1" i="0" u="none" strike="sng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30" name="TextBox 7"/>
          <p:cNvSpPr txBox="1"/>
          <p:nvPr/>
        </p:nvSpPr>
        <p:spPr>
          <a:xfrm>
            <a:off x="1841102" y="1770444"/>
            <a:ext cx="27434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Calibri" panose="020F0502020204030204" pitchFamily="34" charset="0"/>
              </a:rPr>
              <a:t>ll</a:t>
            </a:r>
            <a:r>
              <a:rPr kumimoji="0" lang="en-GB" sz="60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amar</a:t>
            </a:r>
            <a:endParaRPr kumimoji="0" lang="en-GB" sz="6000" b="1" i="0" u="none" strike="sng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endParaRPr>
          </a:p>
        </p:txBody>
      </p:sp>
      <p:sp>
        <p:nvSpPr>
          <p:cNvPr id="31" name="TextBox 8"/>
          <p:cNvSpPr txBox="1"/>
          <p:nvPr/>
        </p:nvSpPr>
        <p:spPr>
          <a:xfrm>
            <a:off x="5494816" y="4647953"/>
            <a:ext cx="31539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pa</a:t>
            </a:r>
            <a:r>
              <a:rPr kumimoji="0" lang="en-GB" sz="6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l</a:t>
            </a:r>
            <a:r>
              <a:rPr kumimoji="0" lang="en-GB" sz="6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abra</a:t>
            </a:r>
            <a:endParaRPr kumimoji="0" lang="en-GB" sz="6000" b="1" i="0" u="none" strike="sng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32" name="TextBox 9"/>
          <p:cNvSpPr txBox="1"/>
          <p:nvPr/>
        </p:nvSpPr>
        <p:spPr>
          <a:xfrm>
            <a:off x="5598377" y="1613868"/>
            <a:ext cx="236482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sa</a:t>
            </a:r>
            <a:r>
              <a:rPr kumimoji="0" lang="en-GB" sz="6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Calibri" panose="020F0502020204030204" pitchFamily="34" charset="0"/>
              </a:rPr>
              <a:t>l</a:t>
            </a:r>
            <a:r>
              <a:rPr kumimoji="0" lang="en-GB" sz="60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ir</a:t>
            </a:r>
            <a:endParaRPr kumimoji="0" lang="en-GB" sz="6000" b="1" i="0" u="none" strike="sng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endParaRPr>
          </a:p>
        </p:txBody>
      </p:sp>
      <p:sp>
        <p:nvSpPr>
          <p:cNvPr id="33" name="Rectangle 3"/>
          <p:cNvSpPr>
            <a:spLocks noChangeArrowheads="1"/>
          </p:cNvSpPr>
          <p:nvPr/>
        </p:nvSpPr>
        <p:spPr bwMode="auto">
          <a:xfrm>
            <a:off x="9587255" y="628965"/>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4" name="Line 4"/>
          <p:cNvSpPr>
            <a:spLocks noChangeShapeType="1"/>
          </p:cNvSpPr>
          <p:nvPr/>
        </p:nvSpPr>
        <p:spPr bwMode="auto">
          <a:xfrm>
            <a:off x="10272994" y="617539"/>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35" name="Text Box 10"/>
          <p:cNvSpPr txBox="1">
            <a:spLocks noChangeArrowheads="1"/>
          </p:cNvSpPr>
          <p:nvPr/>
        </p:nvSpPr>
        <p:spPr bwMode="auto">
          <a:xfrm>
            <a:off x="10272994" y="2601441"/>
            <a:ext cx="1439862" cy="369332"/>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charset="0"/>
              </a:rPr>
              <a:t>Segundos</a:t>
            </a:r>
            <a:endParaRPr kumimoji="0" lang="en-GB" sz="1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endParaRPr>
          </a:p>
        </p:txBody>
      </p:sp>
      <p:sp>
        <p:nvSpPr>
          <p:cNvPr id="36" name="Text Box 12"/>
          <p:cNvSpPr txBox="1">
            <a:spLocks noChangeArrowheads="1"/>
          </p:cNvSpPr>
          <p:nvPr/>
        </p:nvSpPr>
        <p:spPr bwMode="auto">
          <a:xfrm>
            <a:off x="10514473" y="459688"/>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60</a:t>
            </a:r>
          </a:p>
        </p:txBody>
      </p:sp>
      <p:sp>
        <p:nvSpPr>
          <p:cNvPr id="37" name="Text Box 14"/>
          <p:cNvSpPr txBox="1">
            <a:spLocks noChangeArrowheads="1"/>
          </p:cNvSpPr>
          <p:nvPr/>
        </p:nvSpPr>
        <p:spPr bwMode="auto">
          <a:xfrm>
            <a:off x="10489785" y="4593270"/>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0</a:t>
            </a:r>
          </a:p>
        </p:txBody>
      </p:sp>
      <p:sp>
        <p:nvSpPr>
          <p:cNvPr id="38" name="AutoShape 11">
            <a:hlinkClick r:id="" action="ppaction://noaction" highlightClick="1"/>
          </p:cNvPr>
          <p:cNvSpPr>
            <a:spLocks noChangeArrowheads="1"/>
          </p:cNvSpPr>
          <p:nvPr/>
        </p:nvSpPr>
        <p:spPr bwMode="auto">
          <a:xfrm>
            <a:off x="9309653" y="4828726"/>
            <a:ext cx="1058732" cy="382082"/>
          </a:xfrm>
          <a:prstGeom prst="actionButtonBlank">
            <a:avLst/>
          </a:prstGeom>
          <a:solidFill>
            <a:schemeClr val="accent2"/>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EMPEZAR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7" name="TextBox 5"/>
          <p:cNvSpPr txBox="1"/>
          <p:nvPr/>
        </p:nvSpPr>
        <p:spPr>
          <a:xfrm>
            <a:off x="3707076" y="473387"/>
            <a:ext cx="227023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e</a:t>
            </a:r>
            <a:r>
              <a:rPr kumimoji="0" lang="en-GB" sz="6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Calibri" panose="020F0502020204030204" pitchFamily="34" charset="0"/>
              </a:rPr>
              <a:t>ll</a:t>
            </a:r>
            <a:r>
              <a:rPr kumimoji="0" lang="en-GB" sz="60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a</a:t>
            </a:r>
            <a:endParaRPr kumimoji="0" lang="en-GB" sz="6000" b="1" i="0" u="none" strike="sng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endParaRPr>
          </a:p>
        </p:txBody>
      </p:sp>
      <p:sp>
        <p:nvSpPr>
          <p:cNvPr id="18" name="TextBox 6"/>
          <p:cNvSpPr txBox="1"/>
          <p:nvPr/>
        </p:nvSpPr>
        <p:spPr>
          <a:xfrm flipH="1">
            <a:off x="314034" y="2963640"/>
            <a:ext cx="322220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Calibri" panose="020F0502020204030204" pitchFamily="34" charset="0"/>
              </a:rPr>
              <a:t>ll</a:t>
            </a:r>
            <a:r>
              <a:rPr kumimoji="0" lang="en-GB" sz="60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evar</a:t>
            </a:r>
            <a:endParaRPr kumimoji="0" lang="en-GB" sz="6000" b="1" i="0" u="none" strike="sng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endParaRPr>
          </a:p>
        </p:txBody>
      </p:sp>
      <p:sp>
        <p:nvSpPr>
          <p:cNvPr id="19" name="TextBox 5"/>
          <p:cNvSpPr txBox="1"/>
          <p:nvPr/>
        </p:nvSpPr>
        <p:spPr>
          <a:xfrm>
            <a:off x="6520456" y="2970773"/>
            <a:ext cx="227023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Calibri" panose="020F0502020204030204" pitchFamily="34" charset="0"/>
              </a:rPr>
              <a:t>l</a:t>
            </a:r>
            <a:r>
              <a:rPr kumimoji="0" lang="en-GB" sz="60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ista</a:t>
            </a:r>
            <a:endParaRPr kumimoji="0" lang="en-GB" sz="6000" b="1" i="0" u="none" strike="sng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15736094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59000"/>
                                        <p:tgtEl>
                                          <p:spTgt spid="33"/>
                                        </p:tgtEl>
                                      </p:cBhvr>
                                    </p:animEffect>
                                    <p:set>
                                      <p:cBhvr>
                                        <p:cTn id="7" dur="1" fill="hold">
                                          <p:stCondLst>
                                            <p:cond delay="58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068457" y="6486521"/>
            <a:ext cx="491699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 / Juan Pedro Herrera</a:t>
            </a:r>
          </a:p>
        </p:txBody>
      </p:sp>
      <p:pic>
        <p:nvPicPr>
          <p:cNvPr id="3" name="Picture 7"/>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4319" y="265391"/>
            <a:ext cx="1275901" cy="1410579"/>
          </a:xfrm>
          <a:prstGeom prst="rect">
            <a:avLst/>
          </a:prstGeom>
        </p:spPr>
      </p:pic>
      <p:sp>
        <p:nvSpPr>
          <p:cNvPr id="9" name="Rectangle 3"/>
          <p:cNvSpPr>
            <a:spLocks noChangeArrowheads="1"/>
          </p:cNvSpPr>
          <p:nvPr/>
        </p:nvSpPr>
        <p:spPr bwMode="auto">
          <a:xfrm>
            <a:off x="9587255" y="628965"/>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 name="Line 4"/>
          <p:cNvSpPr>
            <a:spLocks noChangeShapeType="1"/>
          </p:cNvSpPr>
          <p:nvPr/>
        </p:nvSpPr>
        <p:spPr bwMode="auto">
          <a:xfrm>
            <a:off x="10272994" y="617539"/>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1" name="Text Box 10"/>
          <p:cNvSpPr txBox="1">
            <a:spLocks noChangeArrowheads="1"/>
          </p:cNvSpPr>
          <p:nvPr/>
        </p:nvSpPr>
        <p:spPr bwMode="auto">
          <a:xfrm>
            <a:off x="10272994" y="2601441"/>
            <a:ext cx="1439862" cy="369332"/>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charset="0"/>
              </a:rPr>
              <a:t>Segundos</a:t>
            </a:r>
            <a:endParaRPr kumimoji="0" lang="en-GB" sz="1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endParaRPr>
          </a:p>
        </p:txBody>
      </p:sp>
      <p:sp>
        <p:nvSpPr>
          <p:cNvPr id="12" name="Text Box 12"/>
          <p:cNvSpPr txBox="1">
            <a:spLocks noChangeArrowheads="1"/>
          </p:cNvSpPr>
          <p:nvPr/>
        </p:nvSpPr>
        <p:spPr bwMode="auto">
          <a:xfrm>
            <a:off x="10514473" y="459688"/>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60</a:t>
            </a:r>
          </a:p>
        </p:txBody>
      </p:sp>
      <p:sp>
        <p:nvSpPr>
          <p:cNvPr id="13" name="Text Box 14"/>
          <p:cNvSpPr txBox="1">
            <a:spLocks noChangeArrowheads="1"/>
          </p:cNvSpPr>
          <p:nvPr/>
        </p:nvSpPr>
        <p:spPr bwMode="auto">
          <a:xfrm>
            <a:off x="10489785" y="4593270"/>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0</a:t>
            </a:r>
          </a:p>
        </p:txBody>
      </p:sp>
      <p:sp>
        <p:nvSpPr>
          <p:cNvPr id="14" name="AutoShape 11">
            <a:hlinkClick r:id="" action="ppaction://noaction" highlightClick="1"/>
          </p:cNvPr>
          <p:cNvSpPr>
            <a:spLocks noChangeArrowheads="1"/>
          </p:cNvSpPr>
          <p:nvPr/>
        </p:nvSpPr>
        <p:spPr bwMode="auto">
          <a:xfrm>
            <a:off x="9322658" y="4834448"/>
            <a:ext cx="1058732" cy="382082"/>
          </a:xfrm>
          <a:prstGeom prst="actionButtonBlank">
            <a:avLst/>
          </a:prstGeom>
          <a:solidFill>
            <a:schemeClr val="accent2"/>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EMPEZAR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5" name="TextBox 5"/>
          <p:cNvSpPr txBox="1"/>
          <p:nvPr/>
        </p:nvSpPr>
        <p:spPr>
          <a:xfrm>
            <a:off x="1620220" y="4557733"/>
            <a:ext cx="227023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l</a:t>
            </a:r>
            <a:r>
              <a:rPr kumimoji="0" lang="en-GB" sz="6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uz</a:t>
            </a:r>
            <a:endParaRPr kumimoji="0" lang="en-GB" sz="6000" b="1" i="0" u="none" strike="sng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7" name="TextBox 6"/>
          <p:cNvSpPr txBox="1"/>
          <p:nvPr/>
        </p:nvSpPr>
        <p:spPr>
          <a:xfrm flipH="1">
            <a:off x="2899966" y="3400872"/>
            <a:ext cx="322220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amari</a:t>
            </a:r>
            <a:r>
              <a:rPr kumimoji="0" lang="en-GB" sz="6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Calibri" panose="020F0502020204030204" pitchFamily="34" charset="0"/>
              </a:rPr>
              <a:t>ll</a:t>
            </a:r>
            <a:r>
              <a:rPr kumimoji="0" lang="en-GB" sz="60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o</a:t>
            </a:r>
            <a:endParaRPr kumimoji="0" lang="en-GB" sz="6000" b="1" i="0" u="none" strike="sng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8" name="TextBox 7"/>
          <p:cNvSpPr txBox="1"/>
          <p:nvPr/>
        </p:nvSpPr>
        <p:spPr>
          <a:xfrm>
            <a:off x="1841102" y="1770444"/>
            <a:ext cx="27434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Calibri" panose="020F0502020204030204" pitchFamily="34" charset="0"/>
              </a:rPr>
              <a:t>ll</a:t>
            </a:r>
            <a:r>
              <a:rPr kumimoji="0" lang="en-GB" sz="60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amar</a:t>
            </a:r>
            <a:endParaRPr kumimoji="0" lang="en-GB" sz="6000" b="1" i="0" u="none" strike="sng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9" name="TextBox 8"/>
          <p:cNvSpPr txBox="1"/>
          <p:nvPr/>
        </p:nvSpPr>
        <p:spPr>
          <a:xfrm>
            <a:off x="5494816" y="4647953"/>
            <a:ext cx="31539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pa</a:t>
            </a:r>
            <a:r>
              <a:rPr kumimoji="0" lang="en-GB" sz="6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l</a:t>
            </a:r>
            <a:r>
              <a:rPr kumimoji="0" lang="en-GB" sz="6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abra</a:t>
            </a:r>
            <a:endParaRPr kumimoji="0" lang="en-GB" sz="6000" b="1" i="0" u="none" strike="sng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20" name="TextBox 9"/>
          <p:cNvSpPr txBox="1"/>
          <p:nvPr/>
        </p:nvSpPr>
        <p:spPr>
          <a:xfrm>
            <a:off x="5598377" y="1613868"/>
            <a:ext cx="236482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sa</a:t>
            </a:r>
            <a:r>
              <a:rPr kumimoji="0" lang="en-GB" sz="6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Calibri" panose="020F0502020204030204" pitchFamily="34" charset="0"/>
              </a:rPr>
              <a:t>l</a:t>
            </a:r>
            <a:r>
              <a:rPr kumimoji="0" lang="en-GB" sz="60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ir</a:t>
            </a:r>
            <a:endParaRPr kumimoji="0" lang="en-GB" sz="6000" b="1" i="0" u="none" strike="sng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21" name="TextBox 5"/>
          <p:cNvSpPr txBox="1"/>
          <p:nvPr/>
        </p:nvSpPr>
        <p:spPr>
          <a:xfrm>
            <a:off x="3707076" y="473387"/>
            <a:ext cx="227023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e</a:t>
            </a:r>
            <a:r>
              <a:rPr kumimoji="0" lang="en-GB" sz="6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Calibri" panose="020F0502020204030204" pitchFamily="34" charset="0"/>
              </a:rPr>
              <a:t>ll</a:t>
            </a:r>
            <a:r>
              <a:rPr kumimoji="0" lang="en-GB" sz="60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a</a:t>
            </a:r>
            <a:endParaRPr kumimoji="0" lang="en-GB" sz="6000" b="1" i="0" u="none" strike="sng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endParaRPr>
          </a:p>
        </p:txBody>
      </p:sp>
      <p:sp>
        <p:nvSpPr>
          <p:cNvPr id="22" name="TextBox 6"/>
          <p:cNvSpPr txBox="1"/>
          <p:nvPr/>
        </p:nvSpPr>
        <p:spPr>
          <a:xfrm flipH="1">
            <a:off x="314034" y="2963640"/>
            <a:ext cx="322220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Calibri" panose="020F0502020204030204" pitchFamily="34" charset="0"/>
              </a:rPr>
              <a:t>ll</a:t>
            </a:r>
            <a:r>
              <a:rPr kumimoji="0" lang="en-GB" sz="60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evar</a:t>
            </a:r>
            <a:endParaRPr kumimoji="0" lang="en-GB" sz="6000" b="1" i="0" u="none" strike="sng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23" name="TextBox 5"/>
          <p:cNvSpPr txBox="1"/>
          <p:nvPr/>
        </p:nvSpPr>
        <p:spPr>
          <a:xfrm>
            <a:off x="6520456" y="2970773"/>
            <a:ext cx="227023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Calibri" panose="020F0502020204030204" pitchFamily="34" charset="0"/>
              </a:rPr>
              <a:t>l</a:t>
            </a:r>
            <a:r>
              <a:rPr kumimoji="0" lang="en-GB" sz="60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ista</a:t>
            </a:r>
            <a:endParaRPr kumimoji="0" lang="en-GB" sz="6000" b="1" i="0" u="none" strike="sng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20975500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59000"/>
                                        <p:tgtEl>
                                          <p:spTgt spid="9"/>
                                        </p:tgtEl>
                                      </p:cBhvr>
                                    </p:animEffect>
                                    <p:set>
                                      <p:cBhvr>
                                        <p:cTn id="7" dur="1" fill="hold">
                                          <p:stCondLst>
                                            <p:cond delay="58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p:nvPr/>
        </p:nvSpPr>
        <p:spPr>
          <a:xfrm flipH="1">
            <a:off x="5762171" y="1192065"/>
            <a:ext cx="268550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ave</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6" name="TextBox 15"/>
          <p:cNvSpPr txBox="1"/>
          <p:nvPr/>
        </p:nvSpPr>
        <p:spPr>
          <a:xfrm>
            <a:off x="7068457" y="6486521"/>
            <a:ext cx="491699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 / Juan Pedro Herrera</a:t>
            </a:r>
          </a:p>
        </p:txBody>
      </p:sp>
      <p:sp>
        <p:nvSpPr>
          <p:cNvPr id="8" name="TextBox 6"/>
          <p:cNvSpPr txBox="1"/>
          <p:nvPr/>
        </p:nvSpPr>
        <p:spPr>
          <a:xfrm>
            <a:off x="2532330" y="331931"/>
            <a:ext cx="201798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ista</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pic>
        <p:nvPicPr>
          <p:cNvPr id="9" name="Picture 20"/>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518948" y="172605"/>
            <a:ext cx="1826328" cy="1501302"/>
          </a:xfrm>
          <a:prstGeom prst="rect">
            <a:avLst/>
          </a:prstGeom>
        </p:spPr>
      </p:pic>
      <p:sp>
        <p:nvSpPr>
          <p:cNvPr id="10" name="TextBox 2"/>
          <p:cNvSpPr txBox="1"/>
          <p:nvPr/>
        </p:nvSpPr>
        <p:spPr>
          <a:xfrm>
            <a:off x="8187450" y="539186"/>
            <a:ext cx="328465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pa</a:t>
            </a:r>
            <a:r>
              <a:rPr kumimoji="0" lang="en-GB"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abra</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pic>
        <p:nvPicPr>
          <p:cNvPr id="12" name="Picture 22"/>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519770" y="895385"/>
            <a:ext cx="2286624" cy="1755643"/>
          </a:xfrm>
          <a:prstGeom prst="rect">
            <a:avLst/>
          </a:prstGeom>
        </p:spPr>
      </p:pic>
      <p:sp>
        <p:nvSpPr>
          <p:cNvPr id="15" name="TextBox 4"/>
          <p:cNvSpPr txBox="1"/>
          <p:nvPr/>
        </p:nvSpPr>
        <p:spPr>
          <a:xfrm>
            <a:off x="383831" y="3501521"/>
            <a:ext cx="227023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ibro</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pic>
        <p:nvPicPr>
          <p:cNvPr id="14" name="Picture 23"/>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85491" y="3354073"/>
            <a:ext cx="1725407" cy="1501302"/>
          </a:xfrm>
          <a:prstGeom prst="rect">
            <a:avLst/>
          </a:prstGeom>
        </p:spPr>
      </p:pic>
      <p:sp>
        <p:nvSpPr>
          <p:cNvPr id="19" name="TextBox 7"/>
          <p:cNvSpPr txBox="1"/>
          <p:nvPr/>
        </p:nvSpPr>
        <p:spPr>
          <a:xfrm>
            <a:off x="9048531" y="3886388"/>
            <a:ext cx="274659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amar</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pic>
        <p:nvPicPr>
          <p:cNvPr id="20" name="Picture 2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889546" y="3766533"/>
            <a:ext cx="2455957" cy="1501302"/>
          </a:xfrm>
          <a:prstGeom prst="rect">
            <a:avLst/>
          </a:prstGeom>
        </p:spPr>
      </p:pic>
      <p:pic>
        <p:nvPicPr>
          <p:cNvPr id="21" name="Picture 4" descr="http://www.clker.com/cliparts/a/1/3/8/11949859511240324938open_book_nae_02.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029" y="4655729"/>
            <a:ext cx="2563940" cy="135034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www.clker.com/cliparts/Z/K/t/v/5/o/check-list-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2922" y="1391661"/>
            <a:ext cx="1100616" cy="134972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www.clker.com/cliparts/0/F/H/c/a/X/crossword-letter-tiles-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62326" y="1493232"/>
            <a:ext cx="2284874" cy="158798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p:cNvPicPr>
            <a:picLocks noChangeAspect="1"/>
          </p:cNvPicPr>
          <p:nvPr/>
        </p:nvPicPr>
        <p:blipFill rotWithShape="1">
          <a:blip r:embed="rId7">
            <a:extLst>
              <a:ext uri="{28A0092B-C50C-407E-A947-70E740481C1C}">
                <a14:useLocalDpi xmlns:a14="http://schemas.microsoft.com/office/drawing/2010/main" val="0"/>
              </a:ext>
            </a:extLst>
          </a:blip>
          <a:srcRect t="27482" r="38869" b="1"/>
          <a:stretch/>
        </p:blipFill>
        <p:spPr>
          <a:xfrm>
            <a:off x="10243975" y="4831860"/>
            <a:ext cx="1260513" cy="1495306"/>
          </a:xfrm>
          <a:prstGeom prst="rect">
            <a:avLst/>
          </a:prstGeom>
        </p:spPr>
      </p:pic>
      <p:pic>
        <p:nvPicPr>
          <p:cNvPr id="25" name="Picture 6"/>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484033">
            <a:off x="5527211" y="1976191"/>
            <a:ext cx="2875875" cy="151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0"/>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782049" y="433901"/>
            <a:ext cx="1826328" cy="1501302"/>
          </a:xfrm>
          <a:prstGeom prst="rect">
            <a:avLst/>
          </a:prstGeom>
        </p:spPr>
      </p:pic>
      <p:sp>
        <p:nvSpPr>
          <p:cNvPr id="27" name="TextBox 6"/>
          <p:cNvSpPr txBox="1"/>
          <p:nvPr/>
        </p:nvSpPr>
        <p:spPr>
          <a:xfrm>
            <a:off x="5075915" y="5020869"/>
            <a:ext cx="303127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llegar</a:t>
            </a:r>
            <a:endPar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endParaRPr>
          </a:p>
        </p:txBody>
      </p:sp>
      <p:pic>
        <p:nvPicPr>
          <p:cNvPr id="28" name="Picture 20"/>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83295" y="4805773"/>
            <a:ext cx="1826328" cy="1501302"/>
          </a:xfrm>
          <a:prstGeom prst="rect">
            <a:avLst/>
          </a:prstGeom>
        </p:spPr>
      </p:pic>
      <p:grpSp>
        <p:nvGrpSpPr>
          <p:cNvPr id="29" name="Group 1"/>
          <p:cNvGrpSpPr/>
          <p:nvPr/>
        </p:nvGrpSpPr>
        <p:grpSpPr>
          <a:xfrm>
            <a:off x="6010954" y="3549271"/>
            <a:ext cx="1657580" cy="1844694"/>
            <a:chOff x="1560136" y="1205375"/>
            <a:chExt cx="2231774" cy="2483705"/>
          </a:xfrm>
        </p:grpSpPr>
        <p:pic>
          <p:nvPicPr>
            <p:cNvPr id="30" name="Picture 12" descr="https://ingilizcebankasi.com/wp-content/uploads/arrive-at-school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9731" b="7189"/>
            <a:stretch/>
          </p:blipFill>
          <p:spPr bwMode="auto">
            <a:xfrm>
              <a:off x="1797456" y="1205375"/>
              <a:ext cx="1994454" cy="240989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13"/>
            <p:cNvSpPr txBox="1"/>
            <p:nvPr/>
          </p:nvSpPr>
          <p:spPr>
            <a:xfrm rot="16200000">
              <a:off x="457706" y="2309651"/>
              <a:ext cx="24818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w Cen MT" panose="020B0602020104020603"/>
                  <a:ea typeface="+mn-ea"/>
                  <a:cs typeface="+mn-cs"/>
                </a:rPr>
                <a:t>© www.englishrescue.com</a:t>
              </a:r>
            </a:p>
          </p:txBody>
        </p:sp>
      </p:grpSp>
    </p:spTree>
    <p:extLst>
      <p:ext uri="{BB962C8B-B14F-4D97-AF65-F5344CB8AC3E}">
        <p14:creationId xmlns:p14="http://schemas.microsoft.com/office/powerpoint/2010/main" val="1454637980"/>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108026-7802-4716-A6E9-3A2715866025}" vid="{7624A450-32DA-4AC6-AB1B-9FBBDE09E0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513</Words>
  <Application>Microsoft Office PowerPoint</Application>
  <PresentationFormat>Widescreen</PresentationFormat>
  <Paragraphs>107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Tw Cen MT</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Avery</dc:creator>
  <cp:lastModifiedBy>Rachel Hawkes</cp:lastModifiedBy>
  <cp:revision>2</cp:revision>
  <dcterms:created xsi:type="dcterms:W3CDTF">2019-09-18T15:24:20Z</dcterms:created>
  <dcterms:modified xsi:type="dcterms:W3CDTF">2019-09-19T13:59:37Z</dcterms:modified>
</cp:coreProperties>
</file>