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85" r:id="rId2"/>
    <p:sldMasterId id="2147483698" r:id="rId3"/>
  </p:sldMasterIdLst>
  <p:notesMasterIdLst>
    <p:notesMasterId r:id="rId58"/>
  </p:notesMasterIdLst>
  <p:sldIdLst>
    <p:sldId id="418" r:id="rId4"/>
    <p:sldId id="429" r:id="rId5"/>
    <p:sldId id="430" r:id="rId6"/>
    <p:sldId id="431" r:id="rId7"/>
    <p:sldId id="432" r:id="rId8"/>
    <p:sldId id="433" r:id="rId9"/>
    <p:sldId id="434" r:id="rId10"/>
    <p:sldId id="377" r:id="rId11"/>
    <p:sldId id="378" r:id="rId12"/>
    <p:sldId id="379" r:id="rId13"/>
    <p:sldId id="380" r:id="rId14"/>
    <p:sldId id="381" r:id="rId15"/>
    <p:sldId id="382" r:id="rId16"/>
    <p:sldId id="383" r:id="rId17"/>
    <p:sldId id="384" r:id="rId18"/>
    <p:sldId id="385" r:id="rId19"/>
    <p:sldId id="386" r:id="rId20"/>
    <p:sldId id="387" r:id="rId21"/>
    <p:sldId id="388" r:id="rId22"/>
    <p:sldId id="402" r:id="rId23"/>
    <p:sldId id="403" r:id="rId24"/>
    <p:sldId id="404" r:id="rId25"/>
    <p:sldId id="389" r:id="rId26"/>
    <p:sldId id="390" r:id="rId27"/>
    <p:sldId id="391" r:id="rId28"/>
    <p:sldId id="392" r:id="rId29"/>
    <p:sldId id="393" r:id="rId30"/>
    <p:sldId id="394" r:id="rId31"/>
    <p:sldId id="395" r:id="rId32"/>
    <p:sldId id="396" r:id="rId33"/>
    <p:sldId id="414" r:id="rId34"/>
    <p:sldId id="398" r:id="rId35"/>
    <p:sldId id="419" r:id="rId36"/>
    <p:sldId id="415" r:id="rId37"/>
    <p:sldId id="416" r:id="rId38"/>
    <p:sldId id="268" r:id="rId39"/>
    <p:sldId id="360" r:id="rId40"/>
    <p:sldId id="361" r:id="rId41"/>
    <p:sldId id="362" r:id="rId42"/>
    <p:sldId id="363" r:id="rId43"/>
    <p:sldId id="364" r:id="rId44"/>
    <p:sldId id="365" r:id="rId45"/>
    <p:sldId id="367" r:id="rId46"/>
    <p:sldId id="399" r:id="rId47"/>
    <p:sldId id="405" r:id="rId48"/>
    <p:sldId id="406" r:id="rId49"/>
    <p:sldId id="417" r:id="rId50"/>
    <p:sldId id="422" r:id="rId51"/>
    <p:sldId id="425" r:id="rId52"/>
    <p:sldId id="426" r:id="rId53"/>
    <p:sldId id="427" r:id="rId54"/>
    <p:sldId id="428" r:id="rId55"/>
    <p:sldId id="321" r:id="rId56"/>
    <p:sldId id="298" r:id="rId57"/>
  </p:sldIdLst>
  <p:sldSz cx="12192000" cy="6858000"/>
  <p:notesSz cx="6858000" cy="9144000"/>
  <p:embeddedFontLst>
    <p:embeddedFont>
      <p:font typeface="Calibri" panose="020F0502020204030204" pitchFamily="34" charset="0"/>
      <p:regular r:id="rId59"/>
      <p:bold r:id="rId60"/>
      <p:italic r:id="rId61"/>
      <p:boldItalic r:id="rId62"/>
    </p:embeddedFont>
    <p:embeddedFont>
      <p:font typeface="Century Gothic" panose="020B0502020202020204" pitchFamily="34"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228" userDrawn="1">
          <p15:clr>
            <a:srgbClr val="A4A3A4"/>
          </p15:clr>
        </p15:guide>
        <p15:guide id="2" pos="3840"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70" roundtripDataSignature="AMtx7mjs1SypBlt9hvXMQudas1JK2CjvE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Owen" initials="SO" lastIdx="1" clrIdx="0">
    <p:extLst>
      <p:ext uri="{19B8F6BF-5375-455C-9EA6-DF929625EA0E}">
        <p15:presenceInfo xmlns:p15="http://schemas.microsoft.com/office/powerpoint/2012/main" userId="Stephen Ow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C100"/>
    <a:srgbClr val="376072"/>
    <a:srgbClr val="DAA520"/>
    <a:srgbClr val="FF6600"/>
    <a:srgbClr val="335BA3"/>
    <a:srgbClr val="C2931C"/>
    <a:srgbClr val="FFD2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96BAC6D-A865-435B-B571-F8410709C444}">
  <a:tblStyle styleId="{896BAC6D-A865-435B-B571-F8410709C444}"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885" autoAdjust="0"/>
    <p:restoredTop sz="46065" autoAdjust="0"/>
  </p:normalViewPr>
  <p:slideViewPr>
    <p:cSldViewPr snapToGrid="0">
      <p:cViewPr varScale="1">
        <p:scale>
          <a:sx n="47" d="100"/>
          <a:sy n="47" d="100"/>
        </p:scale>
        <p:origin x="2320" y="200"/>
      </p:cViewPr>
      <p:guideLst>
        <p:guide orient="horz" pos="2228"/>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1035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5.fntdata"/><Relationship Id="rId7" Type="http://schemas.openxmlformats.org/officeDocument/2006/relationships/slide" Target="slides/slide4.xml"/><Relationship Id="rId71"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66" Type="http://schemas.openxmlformats.org/officeDocument/2006/relationships/font" Target="fonts/font8.fntdata"/><Relationship Id="rId74"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font" Target="fonts/font3.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6.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4.fntdata"/><Relationship Id="rId70" Type="http://customschemas.google.com/relationships/presentationmetadata" Target="meta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461684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rtl="0">
              <a:lnSpc>
                <a:spcPct val="100000"/>
              </a:lnSpc>
              <a:spcBef>
                <a:spcPts val="0"/>
              </a:spcBef>
              <a:spcAft>
                <a:spcPts val="0"/>
              </a:spcAft>
              <a:buClr>
                <a:schemeClr val="dk1"/>
              </a:buClr>
              <a:buSzPts val="1200"/>
              <a:buFont typeface="Calibri"/>
              <a:buNone/>
            </a:pPr>
            <a:r>
              <a:rPr lang="en-GB" sz="1200" b="0" dirty="0"/>
              <a:t>Introduction of SSC </a:t>
            </a:r>
            <a:r>
              <a:rPr lang="en-GB" sz="1200" b="1" dirty="0"/>
              <a:t>[</a:t>
            </a:r>
            <a:r>
              <a:rPr lang="en-GB" sz="1200" b="1" dirty="0" err="1"/>
              <a:t>st</a:t>
            </a:r>
            <a:r>
              <a:rPr lang="en-GB" sz="1200" b="1" dirty="0"/>
              <a:t>]</a:t>
            </a:r>
            <a:endParaRPr lang="en-GB" b="1" dirty="0"/>
          </a:p>
          <a:p>
            <a:pPr marL="0" lvl="0" indent="0" algn="l" rtl="0">
              <a:lnSpc>
                <a:spcPct val="90000"/>
              </a:lnSpc>
              <a:spcBef>
                <a:spcPts val="0"/>
              </a:spcBef>
              <a:spcAft>
                <a:spcPts val="0"/>
              </a:spcAft>
              <a:buClr>
                <a:schemeClr val="lt1"/>
              </a:buClr>
              <a:buSzPts val="1800"/>
              <a:buNone/>
            </a:pPr>
            <a:r>
              <a:rPr lang="en-GB" sz="1200" b="0" dirty="0"/>
              <a:t>Introduction of </a:t>
            </a:r>
            <a:r>
              <a:rPr lang="en-GB" sz="1200" b="0" dirty="0">
                <a:solidFill>
                  <a:schemeClr val="lt1"/>
                </a:solidFill>
              </a:rPr>
              <a:t>p</a:t>
            </a:r>
            <a:r>
              <a:rPr lang="en-GB" sz="1200" dirty="0">
                <a:solidFill>
                  <a:schemeClr val="lt1"/>
                </a:solidFill>
              </a:rPr>
              <a:t>repositions in and auf + R2 (</a:t>
            </a:r>
            <a:r>
              <a:rPr lang="en-GB" sz="1200" dirty="0" err="1">
                <a:solidFill>
                  <a:schemeClr val="lt1"/>
                </a:solidFill>
              </a:rPr>
              <a:t>acc</a:t>
            </a:r>
            <a:r>
              <a:rPr lang="en-GB" sz="1200" dirty="0">
                <a:solidFill>
                  <a:schemeClr val="lt1"/>
                </a:solidFill>
              </a:rPr>
              <a:t>) + movement, R3(</a:t>
            </a:r>
            <a:r>
              <a:rPr lang="en-GB" sz="1200" dirty="0" err="1">
                <a:solidFill>
                  <a:schemeClr val="lt1"/>
                </a:solidFill>
              </a:rPr>
              <a:t>dat</a:t>
            </a:r>
            <a:r>
              <a:rPr lang="en-GB" sz="1200" dirty="0">
                <a:solidFill>
                  <a:schemeClr val="lt1"/>
                </a:solidFill>
              </a:rPr>
              <a:t>) + location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7.3.1.3 (introduce)</a:t>
            </a:r>
            <a:r>
              <a:rPr lang="en-GB" sz="1200" b="0" i="0" u="none" strike="noStrike" cap="none" dirty="0">
                <a:solidFill>
                  <a:schemeClr val="dk1"/>
                </a:solidFill>
                <a:latin typeface="Calibri"/>
                <a:ea typeface="Calibri"/>
                <a:cs typeface="Calibri"/>
                <a:sym typeface="Calibri"/>
              </a:rPr>
              <a:t> fallen [332] </a:t>
            </a:r>
            <a:r>
              <a:rPr lang="en-GB" sz="1200" b="0" i="0" u="none" strike="noStrike" cap="none" dirty="0" err="1">
                <a:solidFill>
                  <a:schemeClr val="dk1"/>
                </a:solidFill>
                <a:latin typeface="Calibri"/>
                <a:ea typeface="Calibri"/>
                <a:cs typeface="Calibri"/>
                <a:sym typeface="Calibri"/>
              </a:rPr>
              <a:t>springen</a:t>
            </a:r>
            <a:r>
              <a:rPr lang="en-GB" sz="1200" b="0" i="0" u="none" strike="noStrike" cap="none" dirty="0">
                <a:solidFill>
                  <a:schemeClr val="dk1"/>
                </a:solidFill>
                <a:latin typeface="Calibri"/>
                <a:ea typeface="Calibri"/>
                <a:cs typeface="Calibri"/>
                <a:sym typeface="Calibri"/>
              </a:rPr>
              <a:t> [1431] </a:t>
            </a:r>
            <a:r>
              <a:rPr lang="en-GB" sz="1200" b="0" i="0" u="none" strike="noStrike" cap="none" dirty="0" err="1">
                <a:solidFill>
                  <a:schemeClr val="dk1"/>
                </a:solidFill>
                <a:latin typeface="Calibri"/>
                <a:ea typeface="Calibri"/>
                <a:cs typeface="Calibri"/>
                <a:sym typeface="Calibri"/>
              </a:rPr>
              <a:t>Geschäft</a:t>
            </a:r>
            <a:r>
              <a:rPr lang="en-GB" sz="1200" b="0" i="0" u="none" strike="noStrike" cap="none" dirty="0">
                <a:solidFill>
                  <a:schemeClr val="dk1"/>
                </a:solidFill>
                <a:latin typeface="Calibri"/>
                <a:ea typeface="Calibri"/>
                <a:cs typeface="Calibri"/>
                <a:sym typeface="Calibri"/>
              </a:rPr>
              <a:t> [765] Kino [2020] </a:t>
            </a:r>
            <a:r>
              <a:rPr lang="en-GB" sz="1200" b="0" i="0" u="none" strike="noStrike" cap="none" dirty="0" err="1">
                <a:solidFill>
                  <a:schemeClr val="dk1"/>
                </a:solidFill>
                <a:latin typeface="Calibri"/>
                <a:ea typeface="Calibri"/>
                <a:cs typeface="Calibri"/>
                <a:sym typeface="Calibri"/>
              </a:rPr>
              <a:t>Konzert</a:t>
            </a:r>
            <a:r>
              <a:rPr lang="en-GB" sz="1200" b="0" i="0" u="none" strike="noStrike" cap="none" dirty="0">
                <a:solidFill>
                  <a:schemeClr val="dk1"/>
                </a:solidFill>
                <a:latin typeface="Calibri"/>
                <a:ea typeface="Calibri"/>
                <a:cs typeface="Calibri"/>
                <a:sym typeface="Calibri"/>
              </a:rPr>
              <a:t> [2350] </a:t>
            </a:r>
            <a:r>
              <a:rPr lang="en-GB" sz="1200" b="0" i="0" u="none" strike="noStrike" cap="none" dirty="0" err="1">
                <a:solidFill>
                  <a:schemeClr val="dk1"/>
                </a:solidFill>
                <a:latin typeface="Calibri"/>
                <a:ea typeface="Calibri"/>
                <a:cs typeface="Calibri"/>
                <a:sym typeface="Calibri"/>
              </a:rPr>
              <a:t>Markt</a:t>
            </a:r>
            <a:r>
              <a:rPr lang="en-GB" sz="1200" b="0" i="0" u="none" strike="noStrike" cap="none" dirty="0">
                <a:solidFill>
                  <a:schemeClr val="dk1"/>
                </a:solidFill>
                <a:latin typeface="Calibri"/>
                <a:ea typeface="Calibri"/>
                <a:cs typeface="Calibri"/>
                <a:sym typeface="Calibri"/>
              </a:rPr>
              <a:t> [476] Museum [1078] Party [2809] Stadt [204] </a:t>
            </a:r>
            <a:r>
              <a:rPr lang="en-GB" sz="1200" b="0" i="0" u="none" strike="noStrike" cap="none" dirty="0" err="1">
                <a:solidFill>
                  <a:schemeClr val="dk1"/>
                </a:solidFill>
                <a:latin typeface="Calibri"/>
                <a:ea typeface="Calibri"/>
                <a:cs typeface="Calibri"/>
                <a:sym typeface="Calibri"/>
              </a:rPr>
              <a:t>Straße</a:t>
            </a:r>
            <a:r>
              <a:rPr lang="en-GB" sz="1200" b="0" i="0" u="none" strike="noStrike" cap="none" dirty="0">
                <a:solidFill>
                  <a:schemeClr val="dk1"/>
                </a:solidFill>
                <a:latin typeface="Calibri"/>
                <a:ea typeface="Calibri"/>
                <a:cs typeface="Calibri"/>
                <a:sym typeface="Calibri"/>
              </a:rPr>
              <a:t> [391] </a:t>
            </a:r>
            <a:r>
              <a:rPr lang="en-GB" sz="1200" b="0" i="0" u="none" strike="noStrike" cap="none" dirty="0" err="1">
                <a:solidFill>
                  <a:schemeClr val="dk1"/>
                </a:solidFill>
                <a:latin typeface="Calibri"/>
                <a:ea typeface="Calibri"/>
                <a:cs typeface="Calibri"/>
                <a:sym typeface="Calibri"/>
              </a:rPr>
              <a:t>angenehm</a:t>
            </a:r>
            <a:r>
              <a:rPr lang="en-GB" sz="1200" b="0" i="0" u="none" strike="noStrike" cap="none" dirty="0">
                <a:solidFill>
                  <a:schemeClr val="dk1"/>
                </a:solidFill>
                <a:latin typeface="Calibri"/>
                <a:ea typeface="Calibri"/>
                <a:cs typeface="Calibri"/>
                <a:sym typeface="Calibri"/>
              </a:rPr>
              <a:t> [2214] auf</a:t>
            </a:r>
            <a:r>
              <a:rPr lang="en-GB" sz="1200" b="0" i="0" u="none" strike="noStrike" cap="none" baseline="30000" dirty="0">
                <a:solidFill>
                  <a:schemeClr val="dk1"/>
                </a:solidFill>
                <a:latin typeface="Calibri"/>
                <a:ea typeface="Calibri"/>
                <a:cs typeface="Calibri"/>
                <a:sym typeface="Calibri"/>
              </a:rPr>
              <a:t>1 2</a:t>
            </a:r>
            <a:r>
              <a:rPr lang="en-GB" sz="1200" b="0" i="0" u="none" strike="noStrike" cap="none" dirty="0">
                <a:solidFill>
                  <a:schemeClr val="dk1"/>
                </a:solidFill>
                <a:latin typeface="Calibri"/>
                <a:ea typeface="Calibri"/>
                <a:cs typeface="Calibri"/>
                <a:sym typeface="Calibri"/>
              </a:rPr>
              <a:t> [16] in [3]</a:t>
            </a: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7.2.2.4 (revisit)</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Fahrrad</a:t>
            </a:r>
            <a:r>
              <a:rPr lang="en-GB" sz="1200" b="0" i="0" u="none" strike="noStrike" cap="none" dirty="0">
                <a:solidFill>
                  <a:schemeClr val="dk1"/>
                </a:solidFill>
                <a:latin typeface="Calibri"/>
                <a:ea typeface="Calibri"/>
                <a:cs typeface="Calibri"/>
                <a:sym typeface="Calibri"/>
              </a:rPr>
              <a:t>/Rad </a:t>
            </a:r>
            <a:r>
              <a:rPr lang="en-GB" sz="1200" b="0" i="0" u="none" strike="noStrike" cap="none" dirty="0" err="1">
                <a:solidFill>
                  <a:schemeClr val="dk1"/>
                </a:solidFill>
                <a:latin typeface="Calibri"/>
                <a:ea typeface="Calibri"/>
                <a:cs typeface="Calibri"/>
                <a:sym typeface="Calibri"/>
              </a:rPr>
              <a:t>fahren</a:t>
            </a:r>
            <a:r>
              <a:rPr lang="en-GB" sz="1200" b="0" i="0" u="none" strike="noStrike" cap="none" dirty="0">
                <a:solidFill>
                  <a:schemeClr val="dk1"/>
                </a:solidFill>
                <a:latin typeface="Calibri"/>
                <a:ea typeface="Calibri"/>
                <a:cs typeface="Calibri"/>
                <a:sym typeface="Calibri"/>
              </a:rPr>
              <a:t> [n/a] Abend [342] </a:t>
            </a:r>
            <a:r>
              <a:rPr lang="en-GB" sz="1200" b="0" i="0" u="none" strike="noStrike" cap="none" dirty="0" err="1">
                <a:solidFill>
                  <a:schemeClr val="dk1"/>
                </a:solidFill>
                <a:latin typeface="Calibri"/>
                <a:ea typeface="Calibri"/>
                <a:cs typeface="Calibri"/>
                <a:sym typeface="Calibri"/>
              </a:rPr>
              <a:t>Eis</a:t>
            </a:r>
            <a:r>
              <a:rPr lang="en-GB" sz="1200" b="0" i="0" u="none" strike="noStrike" cap="none" dirty="0">
                <a:solidFill>
                  <a:schemeClr val="dk1"/>
                </a:solidFill>
                <a:latin typeface="Calibri"/>
                <a:ea typeface="Calibri"/>
                <a:cs typeface="Calibri"/>
                <a:sym typeface="Calibri"/>
              </a:rPr>
              <a:t> [1874] </a:t>
            </a:r>
            <a:r>
              <a:rPr lang="en-GB" sz="1200" b="0" i="0" u="none" strike="noStrike" cap="none" dirty="0" err="1">
                <a:solidFill>
                  <a:schemeClr val="dk1"/>
                </a:solidFill>
                <a:latin typeface="Calibri"/>
                <a:ea typeface="Calibri"/>
                <a:cs typeface="Calibri"/>
                <a:sym typeface="Calibri"/>
              </a:rPr>
              <a:t>Fleisch</a:t>
            </a:r>
            <a:r>
              <a:rPr lang="en-GB" sz="1200" b="0" i="0" u="none" strike="noStrike" cap="none" dirty="0">
                <a:solidFill>
                  <a:schemeClr val="dk1"/>
                </a:solidFill>
                <a:latin typeface="Calibri"/>
                <a:ea typeface="Calibri"/>
                <a:cs typeface="Calibri"/>
                <a:sym typeface="Calibri"/>
              </a:rPr>
              <a:t> [1790] </a:t>
            </a:r>
            <a:r>
              <a:rPr lang="en-GB" sz="1200" b="0" i="0" u="none" strike="noStrike" cap="none" dirty="0" err="1">
                <a:solidFill>
                  <a:schemeClr val="dk1"/>
                </a:solidFill>
                <a:latin typeface="Calibri"/>
                <a:ea typeface="Calibri"/>
                <a:cs typeface="Calibri"/>
                <a:sym typeface="Calibri"/>
              </a:rPr>
              <a:t>Gemüse</a:t>
            </a:r>
            <a:r>
              <a:rPr lang="en-GB" sz="1200" b="0" i="0" u="none" strike="noStrike" cap="none" dirty="0">
                <a:solidFill>
                  <a:schemeClr val="dk1"/>
                </a:solidFill>
                <a:latin typeface="Calibri"/>
                <a:ea typeface="Calibri"/>
                <a:cs typeface="Calibri"/>
                <a:sym typeface="Calibri"/>
              </a:rPr>
              <a:t> [3650] </a:t>
            </a:r>
            <a:r>
              <a:rPr lang="en-GB" sz="1200" b="0" i="0" u="none" strike="noStrike" cap="none" dirty="0" err="1">
                <a:solidFill>
                  <a:schemeClr val="dk1"/>
                </a:solidFill>
                <a:latin typeface="Calibri"/>
                <a:ea typeface="Calibri"/>
                <a:cs typeface="Calibri"/>
                <a:sym typeface="Calibri"/>
              </a:rPr>
              <a:t>Nachmittag</a:t>
            </a:r>
            <a:r>
              <a:rPr lang="en-GB" sz="1200" b="0" i="0" u="none" strike="noStrike" cap="none" dirty="0">
                <a:solidFill>
                  <a:schemeClr val="dk1"/>
                </a:solidFill>
                <a:latin typeface="Calibri"/>
                <a:ea typeface="Calibri"/>
                <a:cs typeface="Calibri"/>
                <a:sym typeface="Calibri"/>
              </a:rPr>
              <a:t> [1464] </a:t>
            </a:r>
            <a:r>
              <a:rPr lang="en-GB" sz="1200" b="0" i="0" u="none" strike="noStrike" cap="none" dirty="0" err="1">
                <a:solidFill>
                  <a:schemeClr val="dk1"/>
                </a:solidFill>
                <a:latin typeface="Calibri"/>
                <a:ea typeface="Calibri"/>
                <a:cs typeface="Calibri"/>
                <a:sym typeface="Calibri"/>
              </a:rPr>
              <a:t>Wochenende</a:t>
            </a:r>
            <a:r>
              <a:rPr lang="en-GB" sz="1200" b="0" i="0" u="none" strike="noStrike" cap="none" dirty="0">
                <a:solidFill>
                  <a:schemeClr val="dk1"/>
                </a:solidFill>
                <a:latin typeface="Calibri"/>
                <a:ea typeface="Calibri"/>
                <a:cs typeface="Calibri"/>
                <a:sym typeface="Calibri"/>
              </a:rPr>
              <a:t> [1243] </a:t>
            </a:r>
            <a:r>
              <a:rPr lang="en-GB" sz="1200" b="0" i="0" u="none" strike="noStrike" cap="none" dirty="0" err="1">
                <a:solidFill>
                  <a:schemeClr val="dk1"/>
                </a:solidFill>
                <a:latin typeface="Calibri"/>
                <a:ea typeface="Calibri"/>
                <a:cs typeface="Calibri"/>
                <a:sym typeface="Calibri"/>
              </a:rPr>
              <a:t>heute</a:t>
            </a:r>
            <a:r>
              <a:rPr lang="en-GB" sz="1200" b="0" i="0" u="none" strike="noStrike" cap="none" dirty="0">
                <a:solidFill>
                  <a:schemeClr val="dk1"/>
                </a:solidFill>
                <a:latin typeface="Calibri"/>
                <a:ea typeface="Calibri"/>
                <a:cs typeface="Calibri"/>
                <a:sym typeface="Calibri"/>
              </a:rPr>
              <a:t> [116] am Abend [n/a] am </a:t>
            </a:r>
            <a:r>
              <a:rPr lang="en-GB" sz="1200" b="0" i="0" u="none" strike="noStrike" cap="none" dirty="0" err="1">
                <a:solidFill>
                  <a:schemeClr val="dk1"/>
                </a:solidFill>
                <a:latin typeface="Calibri"/>
                <a:ea typeface="Calibri"/>
                <a:cs typeface="Calibri"/>
                <a:sym typeface="Calibri"/>
              </a:rPr>
              <a:t>Nachmittag</a:t>
            </a:r>
            <a:r>
              <a:rPr lang="en-GB" sz="1200" b="0" i="0" u="none" strike="noStrike" cap="none" dirty="0">
                <a:solidFill>
                  <a:schemeClr val="dk1"/>
                </a:solidFill>
                <a:latin typeface="Calibri"/>
                <a:ea typeface="Calibri"/>
                <a:cs typeface="Calibri"/>
                <a:sym typeface="Calibri"/>
              </a:rPr>
              <a:t> [n/a] am </a:t>
            </a:r>
            <a:r>
              <a:rPr lang="en-GB" sz="1200" b="0" i="0" u="none" strike="noStrike" cap="none" dirty="0" err="1">
                <a:solidFill>
                  <a:schemeClr val="dk1"/>
                </a:solidFill>
                <a:latin typeface="Calibri"/>
                <a:ea typeface="Calibri"/>
                <a:cs typeface="Calibri"/>
                <a:sym typeface="Calibri"/>
              </a:rPr>
              <a:t>Wochenende</a:t>
            </a:r>
            <a:r>
              <a:rPr lang="en-GB" sz="1200" b="0" i="0" u="none" strike="noStrike" cap="none" dirty="0">
                <a:solidFill>
                  <a:schemeClr val="dk1"/>
                </a:solidFill>
                <a:latin typeface="Calibri"/>
                <a:ea typeface="Calibri"/>
                <a:cs typeface="Calibri"/>
                <a:sym typeface="Calibri"/>
              </a:rPr>
              <a:t> [n/a] </a:t>
            </a:r>
            <a:r>
              <a:rPr lang="en-GB" sz="1200" b="0" i="0" u="none" strike="noStrike" cap="none" dirty="0" err="1">
                <a:solidFill>
                  <a:schemeClr val="dk1"/>
                </a:solidFill>
                <a:latin typeface="Calibri"/>
                <a:ea typeface="Calibri"/>
                <a:cs typeface="Calibri"/>
                <a:sym typeface="Calibri"/>
              </a:rPr>
              <a:t>mit</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wem</a:t>
            </a:r>
            <a:r>
              <a:rPr lang="en-GB" sz="1200" b="0" i="0" u="none" strike="noStrike" cap="none" dirty="0">
                <a:solidFill>
                  <a:schemeClr val="dk1"/>
                </a:solidFill>
                <a:latin typeface="Calibri"/>
                <a:ea typeface="Calibri"/>
                <a:cs typeface="Calibri"/>
                <a:sym typeface="Calibri"/>
              </a:rPr>
              <a:t>? [n/a]</a:t>
            </a: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7.2.1.3 (revisit)</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mögen</a:t>
            </a:r>
            <a:r>
              <a:rPr lang="en-GB" sz="1200" b="0" i="0" u="none" strike="noStrike" cap="none" dirty="0">
                <a:solidFill>
                  <a:schemeClr val="dk1"/>
                </a:solidFill>
                <a:latin typeface="Calibri"/>
                <a:ea typeface="Calibri"/>
                <a:cs typeface="Calibri"/>
                <a:sym typeface="Calibri"/>
              </a:rPr>
              <a:t>, mag, </a:t>
            </a:r>
            <a:r>
              <a:rPr lang="en-GB" sz="1200" b="0" i="0" u="none" strike="noStrike" cap="none" dirty="0" err="1">
                <a:solidFill>
                  <a:schemeClr val="dk1"/>
                </a:solidFill>
                <a:latin typeface="Calibri"/>
                <a:ea typeface="Calibri"/>
                <a:cs typeface="Calibri"/>
                <a:sym typeface="Calibri"/>
              </a:rPr>
              <a:t>magst</a:t>
            </a:r>
            <a:r>
              <a:rPr lang="en-GB" sz="1200" b="0" i="0" u="none" strike="noStrike" cap="none" dirty="0">
                <a:solidFill>
                  <a:schemeClr val="dk1"/>
                </a:solidFill>
                <a:latin typeface="Calibri"/>
                <a:ea typeface="Calibri"/>
                <a:cs typeface="Calibri"/>
                <a:sym typeface="Calibri"/>
              </a:rPr>
              <a:t> [168] </a:t>
            </a:r>
            <a:r>
              <a:rPr lang="en-GB" sz="1200" b="0" i="0" u="none" strike="noStrike" cap="none" dirty="0" err="1">
                <a:solidFill>
                  <a:schemeClr val="dk1"/>
                </a:solidFill>
                <a:latin typeface="Calibri"/>
                <a:ea typeface="Calibri"/>
                <a:cs typeface="Calibri"/>
                <a:sym typeface="Calibri"/>
              </a:rPr>
              <a:t>ihn</a:t>
            </a:r>
            <a:r>
              <a:rPr lang="en-GB" sz="1200" b="0" i="0" u="none" strike="noStrike" cap="none" dirty="0">
                <a:solidFill>
                  <a:schemeClr val="dk1"/>
                </a:solidFill>
                <a:latin typeface="Calibri"/>
                <a:ea typeface="Calibri"/>
                <a:cs typeface="Calibri"/>
                <a:sym typeface="Calibri"/>
              </a:rPr>
              <a:t> [92] </a:t>
            </a:r>
            <a:r>
              <a:rPr lang="en-GB" sz="1200" b="0" i="0" u="none" strike="noStrike" cap="none" dirty="0" err="1">
                <a:solidFill>
                  <a:schemeClr val="dk1"/>
                </a:solidFill>
                <a:latin typeface="Calibri"/>
                <a:ea typeface="Calibri"/>
                <a:cs typeface="Calibri"/>
                <a:sym typeface="Calibri"/>
              </a:rPr>
              <a:t>sie</a:t>
            </a:r>
            <a:r>
              <a:rPr lang="en-GB" sz="1200" b="0" i="0" u="none" strike="noStrike" cap="none" dirty="0">
                <a:solidFill>
                  <a:schemeClr val="dk1"/>
                </a:solidFill>
                <a:latin typeface="Calibri"/>
                <a:ea typeface="Calibri"/>
                <a:cs typeface="Calibri"/>
                <a:sym typeface="Calibri"/>
              </a:rPr>
              <a:t> [7] Deutsch [112] </a:t>
            </a:r>
            <a:r>
              <a:rPr lang="en-GB" sz="1200" b="0" i="0" u="none" strike="noStrike" cap="none" dirty="0" err="1">
                <a:solidFill>
                  <a:schemeClr val="dk1"/>
                </a:solidFill>
                <a:latin typeface="Calibri"/>
                <a:ea typeface="Calibri"/>
                <a:cs typeface="Calibri"/>
                <a:sym typeface="Calibri"/>
              </a:rPr>
              <a:t>Fach</a:t>
            </a:r>
            <a:r>
              <a:rPr lang="en-GB" sz="1200" b="0" i="0" u="none" strike="noStrike" cap="none" dirty="0">
                <a:solidFill>
                  <a:schemeClr val="dk1"/>
                </a:solidFill>
                <a:latin typeface="Calibri"/>
                <a:ea typeface="Calibri"/>
                <a:cs typeface="Calibri"/>
                <a:sym typeface="Calibri"/>
              </a:rPr>
              <a:t> [1731] </a:t>
            </a:r>
            <a:r>
              <a:rPr lang="en-GB" sz="1200" b="0" i="0" u="none" strike="noStrike" cap="none" dirty="0" err="1">
                <a:solidFill>
                  <a:schemeClr val="dk1"/>
                </a:solidFill>
                <a:latin typeface="Calibri"/>
                <a:ea typeface="Calibri"/>
                <a:cs typeface="Calibri"/>
                <a:sym typeface="Calibri"/>
              </a:rPr>
              <a:t>Fremdsprache</a:t>
            </a:r>
            <a:r>
              <a:rPr lang="en-GB" sz="1200" b="0" i="0" u="none" strike="noStrike" cap="none" dirty="0">
                <a:solidFill>
                  <a:schemeClr val="dk1"/>
                </a:solidFill>
                <a:latin typeface="Calibri"/>
                <a:ea typeface="Calibri"/>
                <a:cs typeface="Calibri"/>
                <a:sym typeface="Calibri"/>
              </a:rPr>
              <a:t> [3770] Kunst [554] </a:t>
            </a:r>
            <a:r>
              <a:rPr lang="en-GB" sz="1200" b="0" i="0" u="none" strike="noStrike" cap="none" dirty="0" err="1">
                <a:solidFill>
                  <a:schemeClr val="dk1"/>
                </a:solidFill>
                <a:latin typeface="Calibri"/>
                <a:ea typeface="Calibri"/>
                <a:cs typeface="Calibri"/>
                <a:sym typeface="Calibri"/>
              </a:rPr>
              <a:t>Mathematik</a:t>
            </a:r>
            <a:r>
              <a:rPr lang="en-GB" sz="1200" b="0" i="0" u="none" strike="noStrike" cap="none" dirty="0">
                <a:solidFill>
                  <a:schemeClr val="dk1"/>
                </a:solidFill>
                <a:latin typeface="Calibri"/>
                <a:ea typeface="Calibri"/>
                <a:cs typeface="Calibri"/>
                <a:sym typeface="Calibri"/>
              </a:rPr>
              <a:t> [1636] </a:t>
            </a:r>
            <a:r>
              <a:rPr lang="en-GB" sz="1200" b="0" i="0" u="none" strike="noStrike" cap="none" dirty="0" err="1">
                <a:solidFill>
                  <a:schemeClr val="dk1"/>
                </a:solidFill>
                <a:latin typeface="Calibri"/>
                <a:ea typeface="Calibri"/>
                <a:cs typeface="Calibri"/>
                <a:sym typeface="Calibri"/>
              </a:rPr>
              <a:t>Naturwissenschaft</a:t>
            </a:r>
            <a:r>
              <a:rPr lang="en-GB" sz="1200" b="0" i="0" u="none" strike="noStrike" cap="none" dirty="0">
                <a:solidFill>
                  <a:schemeClr val="dk1"/>
                </a:solidFill>
                <a:latin typeface="Calibri"/>
                <a:ea typeface="Calibri"/>
                <a:cs typeface="Calibri"/>
                <a:sym typeface="Calibri"/>
              </a:rPr>
              <a:t> [4425]</a:t>
            </a:r>
          </a:p>
          <a:p>
            <a:pPr marL="0" marR="0" lvl="0" indent="0" algn="l" rtl="0">
              <a:lnSpc>
                <a:spcPct val="100000"/>
              </a:lnSpc>
              <a:spcBef>
                <a:spcPts val="0"/>
              </a:spcBef>
              <a:spcAft>
                <a:spcPts val="0"/>
              </a:spcAft>
              <a:buClr>
                <a:schemeClr val="dk1"/>
              </a:buClr>
              <a:buSzPts val="1200"/>
              <a:buFont typeface="Calibri"/>
              <a:buNone/>
            </a:pPr>
            <a:endParaRPr lang="en-GB" i="1" dirty="0"/>
          </a:p>
          <a:p>
            <a:pPr marL="0" lvl="0" indent="0" algn="l" rtl="0">
              <a:lnSpc>
                <a:spcPct val="100000"/>
              </a:lnSpc>
              <a:spcBef>
                <a:spcPts val="0"/>
              </a:spcBef>
              <a:spcAft>
                <a:spcPts val="0"/>
              </a:spcAft>
              <a:buClr>
                <a:schemeClr val="dk1"/>
              </a:buClr>
              <a:buSzPts val="1400"/>
              <a:buFont typeface="Calibri"/>
              <a:buNone/>
            </a:pPr>
            <a:r>
              <a:rPr lang="en-GB" b="1" dirty="0"/>
              <a:t>Additional known vocabulary or cognates to recycle</a:t>
            </a:r>
            <a:r>
              <a:rPr lang="en-GB" dirty="0"/>
              <a:t>:</a:t>
            </a:r>
          </a:p>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en-GB" dirty="0" err="1"/>
              <a:t>kommen</a:t>
            </a:r>
            <a:r>
              <a:rPr lang="en-GB" dirty="0"/>
              <a:t> [62] </a:t>
            </a:r>
            <a:r>
              <a:rPr lang="en-GB" dirty="0" err="1"/>
              <a:t>stehen</a:t>
            </a:r>
            <a:r>
              <a:rPr lang="en-GB" dirty="0"/>
              <a:t> [85] </a:t>
            </a:r>
            <a:r>
              <a:rPr lang="en-GB" dirty="0" err="1"/>
              <a:t>sitzen</a:t>
            </a:r>
            <a:r>
              <a:rPr lang="en-GB" dirty="0"/>
              <a:t> [231] Café [2492] </a:t>
            </a:r>
            <a:r>
              <a:rPr lang="en-GB" dirty="0" err="1"/>
              <a:t>Bibliothek</a:t>
            </a:r>
            <a:r>
              <a:rPr lang="en-GB" dirty="0"/>
              <a:t> [2366] Boden [536] </a:t>
            </a:r>
            <a:r>
              <a:rPr lang="en-GB" dirty="0" err="1"/>
              <a:t>Klassenzimmer</a:t>
            </a:r>
            <a:r>
              <a:rPr lang="en-GB" dirty="0"/>
              <a:t> [&gt;5009] </a:t>
            </a:r>
            <a:r>
              <a:rPr lang="en-GB" dirty="0" err="1"/>
              <a:t>Markt</a:t>
            </a:r>
            <a:r>
              <a:rPr lang="en-GB" dirty="0"/>
              <a:t> [476] Park [2141] Schule [359] </a:t>
            </a:r>
            <a:r>
              <a:rPr lang="en-GB" dirty="0" err="1"/>
              <a:t>Theater</a:t>
            </a:r>
            <a:r>
              <a:rPr lang="en-GB" dirty="0"/>
              <a:t> [1086] still [1301]</a:t>
            </a:r>
          </a:p>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endParaRPr lang="en-GB" sz="1200" b="0" i="1"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en-GB" sz="1200" b="0" i="1" u="none" strike="noStrike" cap="none" dirty="0">
                <a:solidFill>
                  <a:schemeClr val="dk1"/>
                </a:solidFill>
                <a:effectLst/>
                <a:latin typeface="Calibri"/>
                <a:ea typeface="Calibri"/>
                <a:cs typeface="Calibri"/>
                <a:sym typeface="Calibri"/>
              </a:rPr>
              <a:t>Source:  Jones, R.L &amp; </a:t>
            </a:r>
            <a:r>
              <a:rPr lang="en-GB" sz="1200" b="0" i="1" u="none" strike="noStrike" cap="none" dirty="0" err="1">
                <a:solidFill>
                  <a:schemeClr val="dk1"/>
                </a:solidFill>
                <a:effectLst/>
                <a:latin typeface="Calibri"/>
                <a:ea typeface="Calibri"/>
                <a:cs typeface="Calibri"/>
                <a:sym typeface="Calibri"/>
              </a:rPr>
              <a:t>Tschirner</a:t>
            </a:r>
            <a:r>
              <a:rPr lang="en-GB" sz="1200" b="0" i="1" u="none" strike="noStrike" cap="none" dirty="0">
                <a:solidFill>
                  <a:schemeClr val="dk1"/>
                </a:solidFill>
                <a:effectLst/>
                <a:latin typeface="Calibri"/>
                <a:ea typeface="Calibri"/>
                <a:cs typeface="Calibri"/>
                <a:sym typeface="Calibri"/>
              </a:rPr>
              <a:t>, E. (2019). A frequency dictionary of German: Core vocabulary for learners. London: Routledge.</a:t>
            </a:r>
            <a:endParaRPr lang="en-GB"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br>
              <a:rPr lang="en-GB" dirty="0"/>
            </a:br>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a:t>
            </a:r>
            <a:r>
              <a:rPr lang="en-CA" sz="1200" b="0" i="0" u="none" strike="noStrike" kern="1200" baseline="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that first introduced and formally re-visited those words. 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latin typeface="Calibri" panose="020F0502020204030204"/>
              </a:rPr>
              <a:pPr/>
              <a:t>1</a:t>
            </a:fld>
            <a:endParaRPr lang="en-GB">
              <a:solidFill>
                <a:prstClr val="black"/>
              </a:solidFill>
              <a:latin typeface="Calibri" panose="020F0502020204030204"/>
            </a:endParaRPr>
          </a:p>
        </p:txBody>
      </p:sp>
    </p:spTree>
    <p:extLst>
      <p:ext uri="{BB962C8B-B14F-4D97-AF65-F5344CB8AC3E}">
        <p14:creationId xmlns:p14="http://schemas.microsoft.com/office/powerpoint/2010/main" val="2724727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3/6</a:t>
            </a:r>
          </a:p>
          <a:p>
            <a:pPr marL="0" lvl="0" indent="0" algn="l" rtl="0">
              <a:lnSpc>
                <a:spcPct val="100000"/>
              </a:lnSpc>
              <a:spcBef>
                <a:spcPts val="0"/>
              </a:spcBef>
              <a:spcAft>
                <a:spcPts val="0"/>
              </a:spcAft>
              <a:buClr>
                <a:schemeClr val="dk1"/>
              </a:buClr>
              <a:buSzPts val="1400"/>
              <a:buFont typeface="Calibri"/>
              <a:buNone/>
            </a:pPr>
            <a:endParaRPr lang="en-GB" baseline="0" dirty="0"/>
          </a:p>
          <a:p>
            <a:pPr marL="0" lvl="0" indent="0" algn="l" rtl="0">
              <a:lnSpc>
                <a:spcPct val="100000"/>
              </a:lnSpc>
              <a:spcBef>
                <a:spcPts val="0"/>
              </a:spcBef>
              <a:spcAft>
                <a:spcPts val="0"/>
              </a:spcAft>
              <a:buClr>
                <a:schemeClr val="dk1"/>
              </a:buClr>
              <a:buSzPts val="1400"/>
              <a:buFont typeface="Calibri"/>
              <a:buNone/>
            </a:pPr>
            <a:endParaRPr lang="en-GB" dirty="0"/>
          </a:p>
          <a:p>
            <a:pPr marL="0" lvl="0" indent="0" algn="l" rtl="0">
              <a:lnSpc>
                <a:spcPct val="100000"/>
              </a:lnSpc>
              <a:spcBef>
                <a:spcPts val="0"/>
              </a:spcBef>
              <a:spcAft>
                <a:spcPts val="0"/>
              </a:spcAft>
              <a:buClr>
                <a:schemeClr val="dk1"/>
              </a:buClr>
              <a:buSzPts val="1400"/>
              <a:buFont typeface="Calibri"/>
              <a:buNone/>
            </a:pPr>
            <a:endParaRPr lang="en-GB" dirty="0"/>
          </a:p>
        </p:txBody>
      </p:sp>
      <p:sp>
        <p:nvSpPr>
          <p:cNvPr id="85" name="Google Shape;8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extLst>
      <p:ext uri="{BB962C8B-B14F-4D97-AF65-F5344CB8AC3E}">
        <p14:creationId xmlns:p14="http://schemas.microsoft.com/office/powerpoint/2010/main" val="2900835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4/6</a:t>
            </a:r>
          </a:p>
          <a:p>
            <a:pPr marL="0" lvl="0" indent="0" algn="l" rtl="0">
              <a:lnSpc>
                <a:spcPct val="100000"/>
              </a:lnSpc>
              <a:spcBef>
                <a:spcPts val="0"/>
              </a:spcBef>
              <a:spcAft>
                <a:spcPts val="0"/>
              </a:spcAft>
              <a:buClr>
                <a:schemeClr val="dk1"/>
              </a:buClr>
              <a:buSzPts val="1400"/>
              <a:buFont typeface="Calibri"/>
              <a:buNone/>
            </a:pPr>
            <a:endParaRPr lang="en-GB" baseline="0" dirty="0"/>
          </a:p>
          <a:p>
            <a:pPr marL="0" lvl="0" indent="0" algn="l" rtl="0">
              <a:lnSpc>
                <a:spcPct val="100000"/>
              </a:lnSpc>
              <a:spcBef>
                <a:spcPts val="0"/>
              </a:spcBef>
              <a:spcAft>
                <a:spcPts val="0"/>
              </a:spcAft>
              <a:buClr>
                <a:schemeClr val="dk1"/>
              </a:buClr>
              <a:buSzPts val="1400"/>
              <a:buFont typeface="Calibri"/>
              <a:buNone/>
            </a:pPr>
            <a:endParaRPr lang="en-GB" dirty="0"/>
          </a:p>
          <a:p>
            <a:pPr marL="0" lvl="0" indent="0" algn="l" rtl="0">
              <a:lnSpc>
                <a:spcPct val="100000"/>
              </a:lnSpc>
              <a:spcBef>
                <a:spcPts val="0"/>
              </a:spcBef>
              <a:spcAft>
                <a:spcPts val="0"/>
              </a:spcAft>
              <a:buClr>
                <a:schemeClr val="dk1"/>
              </a:buClr>
              <a:buSzPts val="1400"/>
              <a:buFont typeface="Calibri"/>
              <a:buNone/>
            </a:pPr>
            <a:endParaRPr lang="en-GB" dirty="0"/>
          </a:p>
        </p:txBody>
      </p:sp>
      <p:sp>
        <p:nvSpPr>
          <p:cNvPr id="85" name="Google Shape;8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extLst>
      <p:ext uri="{BB962C8B-B14F-4D97-AF65-F5344CB8AC3E}">
        <p14:creationId xmlns:p14="http://schemas.microsoft.com/office/powerpoint/2010/main" val="551319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5/6</a:t>
            </a:r>
          </a:p>
          <a:p>
            <a:pPr marL="0" lvl="0" indent="0" algn="l" rtl="0">
              <a:lnSpc>
                <a:spcPct val="100000"/>
              </a:lnSpc>
              <a:spcBef>
                <a:spcPts val="0"/>
              </a:spcBef>
              <a:spcAft>
                <a:spcPts val="0"/>
              </a:spcAft>
              <a:buClr>
                <a:schemeClr val="dk1"/>
              </a:buClr>
              <a:buSzPts val="1400"/>
              <a:buFont typeface="Calibri"/>
              <a:buNone/>
            </a:pPr>
            <a:endParaRPr lang="en-GB" dirty="0"/>
          </a:p>
          <a:p>
            <a:pPr marL="0" lvl="0" indent="0" algn="l" rtl="0">
              <a:lnSpc>
                <a:spcPct val="100000"/>
              </a:lnSpc>
              <a:spcBef>
                <a:spcPts val="0"/>
              </a:spcBef>
              <a:spcAft>
                <a:spcPts val="0"/>
              </a:spcAft>
              <a:buClr>
                <a:schemeClr val="dk1"/>
              </a:buClr>
              <a:buSzPts val="1400"/>
              <a:buFont typeface="Calibri"/>
              <a:buNone/>
            </a:pPr>
            <a:endParaRPr lang="en-GB" dirty="0"/>
          </a:p>
        </p:txBody>
      </p:sp>
      <p:sp>
        <p:nvSpPr>
          <p:cNvPr id="85" name="Google Shape;8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extLst>
      <p:ext uri="{BB962C8B-B14F-4D97-AF65-F5344CB8AC3E}">
        <p14:creationId xmlns:p14="http://schemas.microsoft.com/office/powerpoint/2010/main" val="808366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6/6</a:t>
            </a:r>
          </a:p>
          <a:p>
            <a:pPr marL="0" lvl="0" indent="0" algn="l" rtl="0">
              <a:lnSpc>
                <a:spcPct val="100000"/>
              </a:lnSpc>
              <a:spcBef>
                <a:spcPts val="0"/>
              </a:spcBef>
              <a:spcAft>
                <a:spcPts val="0"/>
              </a:spcAft>
              <a:buClr>
                <a:schemeClr val="dk1"/>
              </a:buClr>
              <a:buSzPts val="1400"/>
              <a:buFont typeface="Calibri"/>
              <a:buNone/>
            </a:pPr>
            <a:endParaRPr lang="en-GB" dirty="0"/>
          </a:p>
          <a:p>
            <a:pPr marL="0" lvl="0" indent="0" algn="l" rtl="0">
              <a:lnSpc>
                <a:spcPct val="100000"/>
              </a:lnSpc>
              <a:spcBef>
                <a:spcPts val="0"/>
              </a:spcBef>
              <a:spcAft>
                <a:spcPts val="0"/>
              </a:spcAft>
              <a:buClr>
                <a:schemeClr val="dk1"/>
              </a:buClr>
              <a:buSzPts val="1400"/>
              <a:buFont typeface="Calibri"/>
              <a:buNone/>
            </a:pPr>
            <a:endParaRPr lang="en-GB" dirty="0"/>
          </a:p>
        </p:txBody>
      </p:sp>
      <p:sp>
        <p:nvSpPr>
          <p:cNvPr id="85" name="Google Shape;8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extLst>
      <p:ext uri="{BB962C8B-B14F-4D97-AF65-F5344CB8AC3E}">
        <p14:creationId xmlns:p14="http://schemas.microsoft.com/office/powerpoint/2010/main" val="1351354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lvl="0" indent="0" algn="l" rtl="0">
              <a:spcBef>
                <a:spcPts val="0"/>
              </a:spcBef>
              <a:spcAft>
                <a:spcPts val="0"/>
              </a:spcAft>
              <a:buNone/>
            </a:pPr>
            <a:r>
              <a:rPr lang="en-GB" b="1" baseline="0" dirty="0"/>
              <a:t>Aim: </a:t>
            </a:r>
            <a:r>
              <a:rPr lang="en-GB" dirty="0"/>
              <a:t>To draw attention to the use of the ‘</a:t>
            </a:r>
            <a:r>
              <a:rPr lang="en-GB" dirty="0" err="1"/>
              <a:t>wir</a:t>
            </a:r>
            <a:r>
              <a:rPr lang="en-GB" dirty="0"/>
              <a:t>’ form and associated verb endings.</a:t>
            </a:r>
          </a:p>
          <a:p>
            <a:pPr marL="0" lvl="0" indent="0" algn="l" rtl="0">
              <a:spcBef>
                <a:spcPts val="0"/>
              </a:spcBef>
              <a:spcAft>
                <a:spcPts val="0"/>
              </a:spcAft>
              <a:buNone/>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lvl="0" indent="0" algn="l" rtl="0">
              <a:lnSpc>
                <a:spcPct val="100000"/>
              </a:lnSpc>
              <a:spcBef>
                <a:spcPts val="0"/>
              </a:spcBef>
              <a:spcAft>
                <a:spcPts val="0"/>
              </a:spcAft>
              <a:buClr>
                <a:schemeClr val="dk1"/>
              </a:buClr>
              <a:buSzPts val="1400"/>
              <a:buFont typeface="Calibri"/>
              <a:buNone/>
            </a:pPr>
            <a:r>
              <a:rPr lang="en-GB" dirty="0"/>
              <a:t>1. Cycle through the information on the slide using the animation sequence.</a:t>
            </a:r>
          </a:p>
          <a:p>
            <a:pPr marL="0" lvl="0" indent="0" algn="l" rtl="0">
              <a:lnSpc>
                <a:spcPct val="100000"/>
              </a:lnSpc>
              <a:spcBef>
                <a:spcPts val="0"/>
              </a:spcBef>
              <a:spcAft>
                <a:spcPts val="0"/>
              </a:spcAft>
              <a:buClr>
                <a:schemeClr val="dk1"/>
              </a:buClr>
              <a:buSzPts val="1400"/>
              <a:buFont typeface="Calibri"/>
              <a:buNone/>
            </a:pPr>
            <a:r>
              <a:rPr lang="en-GB" dirty="0"/>
              <a:t>2. Draw students’ attention to the ‘we’ forms in sentences 3,5 and 6;</a:t>
            </a:r>
            <a:r>
              <a:rPr lang="en-GB" baseline="0" dirty="0"/>
              <a:t> it is useful to take every opportunity to compel learners to notice different verb inflections (endings) and connect them to their meanings.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rtl="0">
              <a:lnSpc>
                <a:spcPct val="100000"/>
              </a:lnSpc>
              <a:spcBef>
                <a:spcPts val="0"/>
              </a:spcBef>
              <a:spcAft>
                <a:spcPts val="0"/>
              </a:spcAft>
              <a:buClr>
                <a:schemeClr val="dk1"/>
              </a:buClr>
              <a:buSzPts val="1200"/>
              <a:buFont typeface="Calibri"/>
              <a:buNone/>
            </a:pPr>
            <a:endParaRPr lang="en-GB" sz="1200" baseline="0" dirty="0">
              <a:solidFill>
                <a:sysClr val="windowText" lastClr="000000"/>
              </a:solidFill>
            </a:endParaRPr>
          </a:p>
        </p:txBody>
      </p:sp>
      <p:sp>
        <p:nvSpPr>
          <p:cNvPr id="85" name="Google Shape;8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extLst>
      <p:ext uri="{BB962C8B-B14F-4D97-AF65-F5344CB8AC3E}">
        <p14:creationId xmlns:p14="http://schemas.microsoft.com/office/powerpoint/2010/main" val="3652490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 (13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Aim: </a:t>
            </a:r>
            <a:r>
              <a:rPr lang="en-GB" sz="1200" b="0" i="0" u="none" strike="noStrike" kern="1200" cap="none" dirty="0">
                <a:solidFill>
                  <a:schemeClr val="tx1"/>
                </a:solidFill>
                <a:effectLst/>
                <a:latin typeface="Calibri"/>
                <a:ea typeface="Calibri"/>
                <a:cs typeface="Calibri"/>
                <a:sym typeface="Calibri"/>
              </a:rPr>
              <a:t>Set of revision slides for </a:t>
            </a:r>
            <a:r>
              <a:rPr lang="en-GB" sz="1200" b="1" i="0" u="none" strike="noStrike" kern="1200" cap="none" dirty="0">
                <a:solidFill>
                  <a:schemeClr val="tx1"/>
                </a:solidFill>
                <a:effectLst/>
                <a:latin typeface="Calibri"/>
                <a:ea typeface="Calibri"/>
                <a:cs typeface="Calibri"/>
                <a:sym typeface="Calibri"/>
              </a:rPr>
              <a:t>all</a:t>
            </a:r>
            <a:r>
              <a:rPr lang="en-GB" sz="1200" b="0" i="0" u="none" strike="noStrike" kern="1200" cap="none" dirty="0">
                <a:solidFill>
                  <a:schemeClr val="tx1"/>
                </a:solidFill>
                <a:effectLst/>
                <a:latin typeface="Calibri"/>
                <a:ea typeface="Calibri"/>
                <a:cs typeface="Calibri"/>
                <a:sym typeface="Calibri"/>
              </a:rPr>
              <a:t> new</a:t>
            </a:r>
            <a:r>
              <a:rPr lang="en-GB" sz="1200" b="0" i="0" u="none" strike="noStrike" kern="1200" cap="none" baseline="0" dirty="0">
                <a:solidFill>
                  <a:schemeClr val="tx1"/>
                </a:solidFill>
                <a:effectLst/>
                <a:latin typeface="Calibri"/>
                <a:ea typeface="Calibri"/>
                <a:cs typeface="Calibri"/>
                <a:sym typeface="Calibri"/>
              </a:rPr>
              <a:t> vocabulary from this week’s sequence.  Focus as above for gender to make it as salient as possible.</a:t>
            </a:r>
          </a:p>
          <a:p>
            <a:pPr marL="0" marR="0" lvl="0" indent="0" algn="l" rtl="0">
              <a:lnSpc>
                <a:spcPct val="100000"/>
              </a:lnSpc>
              <a:spcBef>
                <a:spcPts val="0"/>
              </a:spcBef>
              <a:spcAft>
                <a:spcPts val="0"/>
              </a:spcAft>
              <a:buClr>
                <a:schemeClr val="dk1"/>
              </a:buClr>
              <a:buSzPts val="1200"/>
              <a:buFont typeface="Calibri"/>
              <a:buNone/>
            </a:pPr>
            <a:endParaRPr lang="en-GB" b="1" baseline="0" dirty="0"/>
          </a:p>
          <a:p>
            <a:pPr marL="0" marR="0" lvl="0" indent="0" algn="l" rtl="0">
              <a:lnSpc>
                <a:spcPct val="100000"/>
              </a:lnSpc>
              <a:spcBef>
                <a:spcPts val="0"/>
              </a:spcBef>
              <a:spcAft>
                <a:spcPts val="0"/>
              </a:spcAft>
              <a:buClr>
                <a:schemeClr val="dk1"/>
              </a:buClr>
              <a:buSzPts val="1200"/>
              <a:buFont typeface="Calibri"/>
              <a:buNone/>
            </a:pPr>
            <a:r>
              <a:rPr lang="en-GB" b="1" baseline="0" dirty="0"/>
              <a:t>Procedure:</a:t>
            </a:r>
            <a:br>
              <a:rPr lang="en-GB" b="0" dirty="0"/>
            </a:br>
            <a:r>
              <a:rPr lang="en-GB" b="0" dirty="0"/>
              <a:t>1. Students name the place shown in the picture and choose the correct form</a:t>
            </a:r>
            <a:r>
              <a:rPr lang="en-GB" b="0" baseline="0" dirty="0"/>
              <a:t> f the definite article according to its gender.</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baseline="0" dirty="0">
                <a:solidFill>
                  <a:schemeClr val="dk1"/>
                </a:solidFill>
                <a:latin typeface="Calibri"/>
                <a:ea typeface="Calibri"/>
                <a:cs typeface="Calibri"/>
                <a:sym typeface="Calibri"/>
              </a:rPr>
              <a:t>2. Click to reveal the name and correct form of the definite article.</a:t>
            </a:r>
            <a:endParaRPr lang="en-GB" sz="1200" b="1"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None/>
            </a:pPr>
            <a:endParaRPr lang="en-GB" sz="1200" dirty="0"/>
          </a:p>
        </p:txBody>
      </p:sp>
      <p:sp>
        <p:nvSpPr>
          <p:cNvPr id="4" name="Slide Number Placeholder 3"/>
          <p:cNvSpPr>
            <a:spLocks noGrp="1"/>
          </p:cNvSpPr>
          <p:nvPr>
            <p:ph type="sldNum" sz="quarter" idx="10"/>
          </p:nvPr>
        </p:nvSpPr>
        <p:spPr/>
        <p:txBody>
          <a:bodyPr/>
          <a:lstStyle/>
          <a:p>
            <a:fld id="{1E43764D-CAD4-4614-B1FD-A9C92153AD29}" type="slidenum">
              <a:rPr lang="en-GB" smtClean="0"/>
              <a:t>15</a:t>
            </a:fld>
            <a:endParaRPr lang="en-GB"/>
          </a:p>
        </p:txBody>
      </p:sp>
    </p:spTree>
    <p:extLst>
      <p:ext uri="{BB962C8B-B14F-4D97-AF65-F5344CB8AC3E}">
        <p14:creationId xmlns:p14="http://schemas.microsoft.com/office/powerpoint/2010/main" val="933129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cap="none" dirty="0">
              <a:solidFill>
                <a:schemeClr val="dk1"/>
              </a:solidFill>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1E43764D-CAD4-4614-B1FD-A9C92153AD29}" type="slidenum">
              <a:rPr lang="en-GB" smtClean="0"/>
              <a:t>16</a:t>
            </a:fld>
            <a:endParaRPr lang="en-GB"/>
          </a:p>
        </p:txBody>
      </p:sp>
    </p:spTree>
    <p:extLst>
      <p:ext uri="{BB962C8B-B14F-4D97-AF65-F5344CB8AC3E}">
        <p14:creationId xmlns:p14="http://schemas.microsoft.com/office/powerpoint/2010/main" val="3128268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(3/13)</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cap="none" dirty="0">
              <a:solidFill>
                <a:schemeClr val="dk1"/>
              </a:solidFill>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1E43764D-CAD4-4614-B1FD-A9C92153AD29}" type="slidenum">
              <a:rPr lang="en-GB" smtClean="0"/>
              <a:t>17</a:t>
            </a:fld>
            <a:endParaRPr lang="en-GB"/>
          </a:p>
        </p:txBody>
      </p:sp>
    </p:spTree>
    <p:extLst>
      <p:ext uri="{BB962C8B-B14F-4D97-AF65-F5344CB8AC3E}">
        <p14:creationId xmlns:p14="http://schemas.microsoft.com/office/powerpoint/2010/main" val="2473125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(4/13)</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cap="none" dirty="0">
              <a:solidFill>
                <a:schemeClr val="dk1"/>
              </a:solidFill>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1E43764D-CAD4-4614-B1FD-A9C92153AD29}" type="slidenum">
              <a:rPr lang="en-GB" smtClean="0"/>
              <a:t>18</a:t>
            </a:fld>
            <a:endParaRPr lang="en-GB"/>
          </a:p>
        </p:txBody>
      </p:sp>
    </p:spTree>
    <p:extLst>
      <p:ext uri="{BB962C8B-B14F-4D97-AF65-F5344CB8AC3E}">
        <p14:creationId xmlns:p14="http://schemas.microsoft.com/office/powerpoint/2010/main" val="423183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(5/13)</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cap="none" dirty="0">
              <a:solidFill>
                <a:schemeClr val="dk1"/>
              </a:solidFill>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1E43764D-CAD4-4614-B1FD-A9C92153AD29}" type="slidenum">
              <a:rPr lang="en-GB" smtClean="0"/>
              <a:t>19</a:t>
            </a:fld>
            <a:endParaRPr lang="en-GB"/>
          </a:p>
        </p:txBody>
      </p:sp>
    </p:spTree>
    <p:extLst>
      <p:ext uri="{BB962C8B-B14F-4D97-AF65-F5344CB8AC3E}">
        <p14:creationId xmlns:p14="http://schemas.microsoft.com/office/powerpoint/2010/main" val="4016940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st</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st</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stark</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r>
              <a:rPr lang="en-GB" b="0" baseline="0" dirty="0"/>
              <a:t>3. </a:t>
            </a:r>
            <a:r>
              <a:rPr lang="en-GB" dirty="0"/>
              <a:t>A</a:t>
            </a:r>
            <a:r>
              <a:rPr lang="en-GB" baseline="0" dirty="0"/>
              <a:t> possible gesture for this would be to mime lifting </a:t>
            </a:r>
            <a:r>
              <a:rPr lang="en-GB" baseline="0" dirty="0" err="1"/>
              <a:t>dumbells</a:t>
            </a:r>
            <a:r>
              <a:rPr lang="en-GB" baseline="0" dirty="0"/>
              <a:t> by clenching your fists and raising them above your head.</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st</a:t>
            </a:r>
            <a:r>
              <a:rPr lang="en-GB" b="1" dirty="0"/>
              <a:t>-] </a:t>
            </a:r>
            <a:r>
              <a:rPr lang="en-GB" baseline="0" dirty="0"/>
              <a:t>sound, pronouncing </a:t>
            </a:r>
            <a:r>
              <a:rPr lang="en-GB" b="0" baseline="0" dirty="0"/>
              <a:t>”</a:t>
            </a:r>
            <a:r>
              <a:rPr lang="en-GB" b="1" baseline="0" dirty="0"/>
              <a:t>stark</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a:t>stark</a:t>
            </a:r>
            <a:r>
              <a:rPr lang="en-GB" sz="1200" b="0" baseline="0" dirty="0"/>
              <a:t> [207</a:t>
            </a:r>
            <a:r>
              <a:rPr lang="en-GB" sz="1200" baseline="0" dirty="0"/>
              <a:t>]</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501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(6/13)</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cap="none" dirty="0">
              <a:solidFill>
                <a:schemeClr val="dk1"/>
              </a:solidFill>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1E43764D-CAD4-4614-B1FD-A9C92153AD29}" type="slidenum">
              <a:rPr lang="en-GB" smtClean="0"/>
              <a:pPr/>
              <a:t>20</a:t>
            </a:fld>
            <a:endParaRPr lang="en-GB"/>
          </a:p>
        </p:txBody>
      </p:sp>
    </p:spTree>
    <p:extLst>
      <p:ext uri="{BB962C8B-B14F-4D97-AF65-F5344CB8AC3E}">
        <p14:creationId xmlns:p14="http://schemas.microsoft.com/office/powerpoint/2010/main" val="1216285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(7/13)</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cap="none" dirty="0">
              <a:solidFill>
                <a:schemeClr val="dk1"/>
              </a:solidFill>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1E43764D-CAD4-4614-B1FD-A9C92153AD29}" type="slidenum">
              <a:rPr lang="en-GB" smtClean="0"/>
              <a:pPr/>
              <a:t>21</a:t>
            </a:fld>
            <a:endParaRPr lang="en-GB"/>
          </a:p>
        </p:txBody>
      </p:sp>
    </p:spTree>
    <p:extLst>
      <p:ext uri="{BB962C8B-B14F-4D97-AF65-F5344CB8AC3E}">
        <p14:creationId xmlns:p14="http://schemas.microsoft.com/office/powerpoint/2010/main" val="37818340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(8/13)</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cap="none" dirty="0">
              <a:solidFill>
                <a:schemeClr val="dk1"/>
              </a:solidFill>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1E43764D-CAD4-4614-B1FD-A9C92153AD29}" type="slidenum">
              <a:rPr lang="en-GB" smtClean="0"/>
              <a:pPr/>
              <a:t>22</a:t>
            </a:fld>
            <a:endParaRPr lang="en-GB"/>
          </a:p>
        </p:txBody>
      </p:sp>
    </p:spTree>
    <p:extLst>
      <p:ext uri="{BB962C8B-B14F-4D97-AF65-F5344CB8AC3E}">
        <p14:creationId xmlns:p14="http://schemas.microsoft.com/office/powerpoint/2010/main" val="32622373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(9/13)</a:t>
            </a:r>
            <a:br>
              <a:rPr lang="en-GB" b="1" baseline="0" dirty="0"/>
            </a:br>
            <a:r>
              <a:rPr lang="en-GB" b="0" baseline="0" dirty="0"/>
              <a:t>Slides 9-13 give the English meaning first to support the picture prompt, and elicit student responses.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cap="none" dirty="0">
              <a:solidFill>
                <a:schemeClr val="dk1"/>
              </a:solidFill>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1E43764D-CAD4-4614-B1FD-A9C92153AD29}" type="slidenum">
              <a:rPr lang="en-GB" smtClean="0"/>
              <a:t>23</a:t>
            </a:fld>
            <a:endParaRPr lang="en-GB"/>
          </a:p>
        </p:txBody>
      </p:sp>
    </p:spTree>
    <p:extLst>
      <p:ext uri="{BB962C8B-B14F-4D97-AF65-F5344CB8AC3E}">
        <p14:creationId xmlns:p14="http://schemas.microsoft.com/office/powerpoint/2010/main" val="2726749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(10/13)</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cap="none" dirty="0">
              <a:solidFill>
                <a:schemeClr val="dk1"/>
              </a:solidFill>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1E43764D-CAD4-4614-B1FD-A9C92153AD29}" type="slidenum">
              <a:rPr lang="en-GB" smtClean="0"/>
              <a:t>24</a:t>
            </a:fld>
            <a:endParaRPr lang="en-GB"/>
          </a:p>
        </p:txBody>
      </p:sp>
    </p:spTree>
    <p:extLst>
      <p:ext uri="{BB962C8B-B14F-4D97-AF65-F5344CB8AC3E}">
        <p14:creationId xmlns:p14="http://schemas.microsoft.com/office/powerpoint/2010/main" val="24991564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(11/13)</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cap="none" dirty="0">
              <a:solidFill>
                <a:schemeClr val="dk1"/>
              </a:solidFill>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1E43764D-CAD4-4614-B1FD-A9C92153AD29}" type="slidenum">
              <a:rPr lang="en-GB" smtClean="0"/>
              <a:t>25</a:t>
            </a:fld>
            <a:endParaRPr lang="en-GB"/>
          </a:p>
        </p:txBody>
      </p:sp>
    </p:spTree>
    <p:extLst>
      <p:ext uri="{BB962C8B-B14F-4D97-AF65-F5344CB8AC3E}">
        <p14:creationId xmlns:p14="http://schemas.microsoft.com/office/powerpoint/2010/main" val="7769704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(12/13)</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cap="none" dirty="0">
              <a:solidFill>
                <a:schemeClr val="dk1"/>
              </a:solidFill>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1E43764D-CAD4-4614-B1FD-A9C92153AD29}" type="slidenum">
              <a:rPr lang="en-GB" smtClean="0"/>
              <a:t>26</a:t>
            </a:fld>
            <a:endParaRPr lang="en-GB"/>
          </a:p>
        </p:txBody>
      </p:sp>
    </p:spTree>
    <p:extLst>
      <p:ext uri="{BB962C8B-B14F-4D97-AF65-F5344CB8AC3E}">
        <p14:creationId xmlns:p14="http://schemas.microsoft.com/office/powerpoint/2010/main" val="18867220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(13/13)</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cap="none" dirty="0">
              <a:solidFill>
                <a:schemeClr val="dk1"/>
              </a:solidFill>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1E43764D-CAD4-4614-B1FD-A9C92153AD29}" type="slidenum">
              <a:rPr lang="en-GB" smtClean="0"/>
              <a:t>27</a:t>
            </a:fld>
            <a:endParaRPr lang="en-GB"/>
          </a:p>
        </p:txBody>
      </p:sp>
    </p:spTree>
    <p:extLst>
      <p:ext uri="{BB962C8B-B14F-4D97-AF65-F5344CB8AC3E}">
        <p14:creationId xmlns:p14="http://schemas.microsoft.com/office/powerpoint/2010/main" val="3066310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a:t>This explanation expands the students’ knowledge of the</a:t>
            </a:r>
            <a:r>
              <a:rPr lang="en-GB" baseline="0"/>
              <a:t> Row 2 (accusative) </a:t>
            </a:r>
            <a:r>
              <a:rPr lang="en-GB"/>
              <a:t>definite article to their use following these two high-frequency prepositions.</a:t>
            </a:r>
            <a:r>
              <a:rPr lang="en-GB" baseline="0"/>
              <a:t> </a:t>
            </a:r>
            <a:r>
              <a:rPr lang="en-GB"/>
              <a:t>A listening and reading activity to practise this will follow.</a:t>
            </a:r>
          </a:p>
          <a:p>
            <a:pPr marL="0" lvl="0" indent="0" algn="l" rtl="0">
              <a:spcBef>
                <a:spcPts val="0"/>
              </a:spcBef>
              <a:spcAft>
                <a:spcPts val="0"/>
              </a:spcAft>
              <a:buNone/>
            </a:pPr>
            <a:endParaRPr lang="en-GB" b="1" baseline="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a:t>Note: </a:t>
            </a:r>
            <a:r>
              <a:rPr lang="en-GB" b="0"/>
              <a:t>Students</a:t>
            </a:r>
            <a:r>
              <a:rPr lang="en-GB" b="0" baseline="0"/>
              <a:t> have been taught definite (and indefinite) article in Row 2 (accusative) in Term 1.1 Weeks 5 &amp; 6. </a:t>
            </a:r>
          </a:p>
          <a:p>
            <a:pPr marL="0" lvl="0" indent="0" algn="l" rtl="0">
              <a:spcBef>
                <a:spcPts val="0"/>
              </a:spcBef>
              <a:spcAft>
                <a:spcPts val="0"/>
              </a:spcAft>
              <a:buNone/>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p>
          <a:p>
            <a:pPr marL="0" lvl="0" indent="0" algn="l" rtl="0">
              <a:lnSpc>
                <a:spcPct val="100000"/>
              </a:lnSpc>
              <a:spcBef>
                <a:spcPts val="0"/>
              </a:spcBef>
              <a:spcAft>
                <a:spcPts val="0"/>
              </a:spcAft>
              <a:buClr>
                <a:schemeClr val="dk1"/>
              </a:buClr>
              <a:buSzPts val="1400"/>
              <a:buFont typeface="Calibri"/>
              <a:buNone/>
            </a:pPr>
            <a:r>
              <a:rPr lang="en-GB"/>
              <a:t>1. Cycle through the information on the slide using the animation sequence.</a:t>
            </a:r>
          </a:p>
          <a:p>
            <a:pPr marL="0" lvl="0" indent="0" algn="l" rtl="0">
              <a:lnSpc>
                <a:spcPct val="100000"/>
              </a:lnSpc>
              <a:spcBef>
                <a:spcPts val="0"/>
              </a:spcBef>
              <a:spcAft>
                <a:spcPts val="0"/>
              </a:spcAft>
              <a:buClr>
                <a:schemeClr val="dk1"/>
              </a:buClr>
              <a:buSzPts val="1400"/>
              <a:buFont typeface="Calibri"/>
              <a:buNone/>
            </a:pPr>
            <a:r>
              <a:rPr lang="en-GB" baseline="0"/>
              <a:t>2. Teachers should elicit the English meanings of each sentence from students, stressing the directional movement involved: ‘I go / I’m going’ and ‘The cat jumps / is jumping’.</a:t>
            </a:r>
            <a:endParaRPr lang="en-GB"/>
          </a:p>
          <a:p>
            <a:pPr marL="0" lvl="0" indent="0" algn="l" rtl="0">
              <a:lnSpc>
                <a:spcPct val="100000"/>
              </a:lnSpc>
              <a:spcBef>
                <a:spcPts val="0"/>
              </a:spcBef>
              <a:spcAft>
                <a:spcPts val="0"/>
              </a:spcAft>
              <a:buClr>
                <a:schemeClr val="dk1"/>
              </a:buClr>
              <a:buSzPts val="1400"/>
              <a:buFont typeface="Calibri"/>
              <a:buNone/>
            </a:pPr>
            <a:endParaRPr lang="en-GB" b="1"/>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1160010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a:t>This explanation expands the students knowledge of the</a:t>
            </a:r>
            <a:r>
              <a:rPr lang="en-GB" baseline="0"/>
              <a:t> </a:t>
            </a:r>
            <a:r>
              <a:rPr lang="en-GB"/>
              <a:t>definite article to the dative (Row 3). A listening and reading activity to practise this will follow.</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a:t>Note: </a:t>
            </a:r>
            <a:r>
              <a:rPr lang="en-GB" b="0"/>
              <a:t>Students</a:t>
            </a:r>
            <a:r>
              <a:rPr lang="en-GB" b="0" baseline="0"/>
              <a:t> have been taught definite (and indefinite) article in Row 2 (accusative) in Term 1.1 Weeks 5 &amp; 6. </a:t>
            </a:r>
          </a:p>
          <a:p>
            <a:pPr marL="0" lvl="0" indent="0" algn="l" rtl="0">
              <a:spcBef>
                <a:spcPts val="0"/>
              </a:spcBef>
              <a:spcAft>
                <a:spcPts val="0"/>
              </a:spcAft>
              <a:buNone/>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p>
          <a:p>
            <a:pPr marL="0" lvl="0" indent="0" algn="l" rtl="0">
              <a:lnSpc>
                <a:spcPct val="100000"/>
              </a:lnSpc>
              <a:spcBef>
                <a:spcPts val="0"/>
              </a:spcBef>
              <a:spcAft>
                <a:spcPts val="0"/>
              </a:spcAft>
              <a:buClr>
                <a:schemeClr val="dk1"/>
              </a:buClr>
              <a:buSzPts val="1400"/>
              <a:buFont typeface="Calibri"/>
              <a:buNone/>
            </a:pPr>
            <a:r>
              <a:rPr lang="en-GB"/>
              <a:t>1. Cycle through the information on the slide using the animation sequence.</a:t>
            </a:r>
          </a:p>
          <a:p>
            <a:pPr marL="0" lvl="0" indent="0" algn="l" rtl="0">
              <a:lnSpc>
                <a:spcPct val="100000"/>
              </a:lnSpc>
              <a:spcBef>
                <a:spcPts val="0"/>
              </a:spcBef>
              <a:spcAft>
                <a:spcPts val="0"/>
              </a:spcAft>
              <a:buClr>
                <a:schemeClr val="dk1"/>
              </a:buClr>
              <a:buSzPts val="1400"/>
              <a:buFont typeface="Calibri"/>
              <a:buNone/>
            </a:pPr>
            <a:r>
              <a:rPr lang="en-GB" baseline="0"/>
              <a:t>2. Teachers should elicit the English meanings of each sentence from students, stressing the static position implicated by ‘I am’ and ‘The book is’, as well as the difference in prepositional meaning between ‘into’ and ‘in’, ‘onto’ and ‘on’.</a:t>
            </a:r>
            <a:endParaRPr lang="en-GB"/>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3130668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1574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lvl="0" indent="0" algn="l" rtl="0">
              <a:lnSpc>
                <a:spcPct val="100000"/>
              </a:lnSpc>
              <a:spcBef>
                <a:spcPts val="0"/>
              </a:spcBef>
              <a:spcAft>
                <a:spcPts val="0"/>
              </a:spcAft>
              <a:buClr>
                <a:schemeClr val="dk1"/>
              </a:buClr>
              <a:buSzPts val="1400"/>
              <a:buFont typeface="Calibri"/>
              <a:buNone/>
            </a:pPr>
            <a:r>
              <a:rPr lang="en-GB" b="1" baseline="0"/>
              <a:t>Aim: </a:t>
            </a:r>
            <a:r>
              <a:rPr lang="en-GB" baseline="0"/>
              <a:t>This slide summarises the changes to the article for Row 2 and Row 3, reiterating when to use each.</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p>
          <a:p>
            <a:pPr marL="0" lvl="0" indent="0" algn="l" rtl="0">
              <a:lnSpc>
                <a:spcPct val="100000"/>
              </a:lnSpc>
              <a:spcBef>
                <a:spcPts val="0"/>
              </a:spcBef>
              <a:spcAft>
                <a:spcPts val="0"/>
              </a:spcAft>
              <a:buClr>
                <a:schemeClr val="dk1"/>
              </a:buClr>
              <a:buSzPts val="1400"/>
              <a:buFont typeface="Calibri"/>
              <a:buNone/>
            </a:pPr>
            <a:r>
              <a:rPr lang="en-GB"/>
              <a:t>1. Cycle through the information on the slide using the animation sequence.</a:t>
            </a:r>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3177971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lvl="0" indent="0" algn="l" rtl="0">
              <a:spcBef>
                <a:spcPts val="0"/>
              </a:spcBef>
              <a:spcAft>
                <a:spcPts val="0"/>
              </a:spcAft>
              <a:buNone/>
            </a:pPr>
            <a:r>
              <a:rPr lang="en-GB" b="1" baseline="0" dirty="0"/>
              <a:t>Aim: </a:t>
            </a:r>
            <a:r>
              <a:rPr lang="en-GB" dirty="0"/>
              <a:t>This reading activity requires students to pay attention to the case used for the definite article,</a:t>
            </a:r>
            <a:r>
              <a:rPr lang="en-GB" baseline="0" dirty="0"/>
              <a:t> in order to choose the correct verb – location or motion.</a:t>
            </a:r>
          </a:p>
          <a:p>
            <a:pPr marL="0" lvl="0" indent="0" algn="l" rtl="0">
              <a:spcBef>
                <a:spcPts val="0"/>
              </a:spcBef>
              <a:spcAft>
                <a:spcPts val="0"/>
              </a:spcAft>
              <a:buNone/>
            </a:pPr>
            <a:endParaRPr lang="en-GB" b="1" baseline="0" dirty="0"/>
          </a:p>
          <a:p>
            <a:pPr marL="0" lvl="0" indent="0" algn="l" rtl="0">
              <a:spcBef>
                <a:spcPts val="0"/>
              </a:spcBef>
              <a:spcAft>
                <a:spcPts val="0"/>
              </a:spcAft>
              <a:buNone/>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Students read the sentences and indicate the correct verb </a:t>
            </a:r>
            <a:r>
              <a:rPr lang="en-GB" baseline="0" dirty="0" err="1"/>
              <a:t>fr</a:t>
            </a:r>
            <a:r>
              <a:rPr lang="en-GB" baseline="0" dirty="0"/>
              <a:t> each.</a:t>
            </a:r>
          </a:p>
          <a:p>
            <a:pPr marL="0"/>
            <a:r>
              <a:rPr lang="en-GB" baseline="0" dirty="0"/>
              <a:t>2. The answers are animated and appear upon successive clicks of the mouse.</a:t>
            </a:r>
          </a:p>
          <a:p>
            <a:pPr marL="0"/>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a:ea typeface="Calibri"/>
                <a:cs typeface="Calibri"/>
                <a:sym typeface="Calibri"/>
              </a:rPr>
              <a:t>Word frequency of unknown words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Calibri"/>
                <a:ea typeface="Calibri"/>
                <a:cs typeface="Calibri"/>
                <a:sym typeface="Calibri"/>
              </a:rPr>
              <a:t>SMS [&gt;5009]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u="none" strike="noStrike" cap="none" dirty="0">
                <a:solidFill>
                  <a:schemeClr val="dk1"/>
                </a:solidFill>
                <a:effectLst/>
                <a:latin typeface="Calibri"/>
                <a:ea typeface="Calibri"/>
                <a:cs typeface="Calibri"/>
                <a:sym typeface="Calibri"/>
              </a:rPr>
              <a:t>Source:  Jones, R.L &amp; </a:t>
            </a:r>
            <a:r>
              <a:rPr lang="en-GB" sz="1200" b="0" i="1" u="none" strike="noStrike" cap="none" dirty="0" err="1">
                <a:solidFill>
                  <a:schemeClr val="dk1"/>
                </a:solidFill>
                <a:effectLst/>
                <a:latin typeface="Calibri"/>
                <a:ea typeface="Calibri"/>
                <a:cs typeface="Calibri"/>
                <a:sym typeface="Calibri"/>
              </a:rPr>
              <a:t>Tschirner</a:t>
            </a:r>
            <a:r>
              <a:rPr lang="en-GB" sz="1200" b="0" i="1" u="none" strike="noStrike" cap="none" dirty="0">
                <a:solidFill>
                  <a:schemeClr val="dk1"/>
                </a:solidFill>
                <a:effectLst/>
                <a:latin typeface="Calibri"/>
                <a:ea typeface="Calibri"/>
                <a:cs typeface="Calibri"/>
                <a:sym typeface="Calibri"/>
              </a:rPr>
              <a:t>, E. (2011). A frequency dictionary of German: Core vocabulary for learners. London: Routledge.</a:t>
            </a:r>
            <a:endParaRPr lang="en-GB"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algn="r"/>
            <a:fld id="{00000000-1234-1234-1234-123412341234}" type="slidenum">
              <a:rPr lang="en-GB" sz="1200" smtClean="0">
                <a:latin typeface="Calibri"/>
                <a:ea typeface="Calibri"/>
                <a:cs typeface="Calibri"/>
                <a:sym typeface="Calibri"/>
              </a:rPr>
              <a:pPr algn="r"/>
              <a:t>31</a:t>
            </a:fld>
            <a:endParaRPr lang="en-GB" sz="1200">
              <a:latin typeface="Calibri"/>
              <a:ea typeface="Calibri"/>
              <a:cs typeface="Calibri"/>
              <a:sym typeface="Calibri"/>
            </a:endParaRPr>
          </a:p>
        </p:txBody>
      </p:sp>
    </p:spTree>
    <p:extLst>
      <p:ext uri="{BB962C8B-B14F-4D97-AF65-F5344CB8AC3E}">
        <p14:creationId xmlns:p14="http://schemas.microsoft.com/office/powerpoint/2010/main" val="41927470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lvl="0" indent="0" algn="l" rtl="0">
              <a:spcBef>
                <a:spcPts val="0"/>
              </a:spcBef>
              <a:spcAft>
                <a:spcPts val="0"/>
              </a:spcAft>
              <a:buNone/>
            </a:pPr>
            <a:r>
              <a:rPr lang="en-GB" b="1" baseline="0" dirty="0"/>
              <a:t>Aim: </a:t>
            </a:r>
            <a:r>
              <a:rPr lang="en-GB" dirty="0"/>
              <a:t>This listening activity requires students to pay attention to the case used for the definite article,</a:t>
            </a:r>
            <a:r>
              <a:rPr lang="en-GB" baseline="0" dirty="0"/>
              <a:t> in order to choose the correct verb – location or motion.</a:t>
            </a:r>
            <a:br>
              <a:rPr lang="en-GB" baseline="0" dirty="0"/>
            </a:br>
            <a:endParaRPr lang="en-GB" b="1" baseline="0" dirty="0"/>
          </a:p>
          <a:p>
            <a:pPr marL="0" lvl="0" indent="0" algn="l" rtl="0">
              <a:spcBef>
                <a:spcPts val="0"/>
              </a:spcBef>
              <a:spcAft>
                <a:spcPts val="0"/>
              </a:spcAft>
              <a:buNone/>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Click on the numbered buttons to play the audio (the verb is omitted).</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2. Students need only write 1-8 and either </a:t>
            </a:r>
            <a:r>
              <a:rPr lang="en-GB" i="1" baseline="0" dirty="0" err="1"/>
              <a:t>gehe</a:t>
            </a:r>
            <a:r>
              <a:rPr lang="en-GB" i="1" baseline="0" dirty="0"/>
              <a:t> </a:t>
            </a:r>
            <a:r>
              <a:rPr lang="en-GB" baseline="0" dirty="0"/>
              <a:t>or </a:t>
            </a:r>
            <a:r>
              <a:rPr lang="en-GB" i="1" baseline="0" dirty="0"/>
              <a:t>bin</a:t>
            </a:r>
            <a:r>
              <a:rPr lang="en-GB" baseline="0" dirty="0"/>
              <a:t>.</a:t>
            </a:r>
          </a:p>
          <a:p>
            <a:pPr marL="0"/>
            <a:r>
              <a:rPr lang="en-GB" baseline="0" dirty="0"/>
              <a:t>3. The answers are animated and appear upon successive clicks of the mouse.</a:t>
            </a:r>
          </a:p>
          <a:p>
            <a:pPr marL="0"/>
            <a:endParaRPr lang="en-GB" baseline="0" dirty="0"/>
          </a:p>
          <a:p>
            <a:pPr marL="0" lvl="0" indent="0" algn="l" rtl="0">
              <a:spcBef>
                <a:spcPts val="0"/>
              </a:spcBef>
              <a:spcAft>
                <a:spcPts val="0"/>
              </a:spcAft>
              <a:buNone/>
            </a:pPr>
            <a:r>
              <a:rPr lang="en-GB" b="1" dirty="0"/>
              <a:t>Transcript:</a:t>
            </a:r>
          </a:p>
          <a:p>
            <a:pPr marL="0" lvl="0" indent="0" algn="l" rtl="0">
              <a:spcBef>
                <a:spcPts val="0"/>
              </a:spcBef>
              <a:spcAft>
                <a:spcPts val="0"/>
              </a:spcAft>
              <a:buNone/>
            </a:pPr>
            <a:r>
              <a:rPr lang="en-GB" b="0" dirty="0"/>
              <a:t>1. Ich [</a:t>
            </a:r>
            <a:r>
              <a:rPr lang="en-GB" b="0" dirty="0" err="1"/>
              <a:t>gehe</a:t>
            </a:r>
            <a:r>
              <a:rPr lang="en-GB" b="0" dirty="0"/>
              <a:t>] ins Kino.</a:t>
            </a:r>
          </a:p>
          <a:p>
            <a:pPr marL="0" lvl="0" indent="0" algn="l" rtl="0">
              <a:spcBef>
                <a:spcPts val="0"/>
              </a:spcBef>
              <a:spcAft>
                <a:spcPts val="0"/>
              </a:spcAft>
              <a:buNone/>
            </a:pPr>
            <a:r>
              <a:rPr lang="en-GB" b="0" dirty="0"/>
              <a:t>2. Ich</a:t>
            </a:r>
            <a:r>
              <a:rPr lang="en-GB" b="0" baseline="0" dirty="0"/>
              <a:t> [bin] </a:t>
            </a:r>
            <a:r>
              <a:rPr lang="en-GB" b="0" baseline="0" dirty="0" err="1"/>
              <a:t>im</a:t>
            </a:r>
            <a:r>
              <a:rPr lang="en-GB" b="0" baseline="0" dirty="0"/>
              <a:t> </a:t>
            </a:r>
            <a:r>
              <a:rPr lang="en-GB" b="0" baseline="0" dirty="0" err="1"/>
              <a:t>Konzert</a:t>
            </a:r>
            <a:r>
              <a:rPr lang="en-GB" b="0" baseline="0" dirty="0"/>
              <a:t>. </a:t>
            </a:r>
          </a:p>
          <a:p>
            <a:pPr marL="0" lvl="0" indent="0" algn="l" rtl="0">
              <a:spcBef>
                <a:spcPts val="0"/>
              </a:spcBef>
              <a:spcAft>
                <a:spcPts val="0"/>
              </a:spcAft>
              <a:buNone/>
            </a:pPr>
            <a:r>
              <a:rPr lang="en-GB" b="0" baseline="0" dirty="0"/>
              <a:t>3. Ich [</a:t>
            </a:r>
            <a:r>
              <a:rPr lang="en-GB" b="0" baseline="0" dirty="0" err="1"/>
              <a:t>gehe</a:t>
            </a:r>
            <a:r>
              <a:rPr lang="en-GB" b="0" baseline="0" dirty="0"/>
              <a:t>] in die </a:t>
            </a:r>
            <a:r>
              <a:rPr lang="en-GB" b="0" baseline="0" dirty="0" err="1"/>
              <a:t>Bibliothek</a:t>
            </a:r>
            <a:r>
              <a:rPr lang="en-GB" b="0" baseline="0" dirty="0"/>
              <a:t>.</a:t>
            </a:r>
            <a:endParaRPr lang="en-GB" b="0" dirty="0"/>
          </a:p>
          <a:p>
            <a:pPr marL="0" lvl="0" indent="0" algn="l" rtl="0">
              <a:spcBef>
                <a:spcPts val="0"/>
              </a:spcBef>
              <a:spcAft>
                <a:spcPts val="0"/>
              </a:spcAft>
              <a:buNone/>
            </a:pPr>
            <a:r>
              <a:rPr lang="en-GB" b="0" dirty="0"/>
              <a:t>4. Ich [</a:t>
            </a:r>
            <a:r>
              <a:rPr lang="en-GB" b="0" dirty="0" err="1"/>
              <a:t>gehe</a:t>
            </a:r>
            <a:r>
              <a:rPr lang="en-GB" b="0" dirty="0"/>
              <a:t>] in den Park.</a:t>
            </a:r>
          </a:p>
          <a:p>
            <a:pPr marL="0" lvl="0" indent="0" algn="l" rtl="0">
              <a:spcBef>
                <a:spcPts val="0"/>
              </a:spcBef>
              <a:spcAft>
                <a:spcPts val="0"/>
              </a:spcAft>
              <a:buNone/>
            </a:pPr>
            <a:r>
              <a:rPr lang="en-GB" b="0" dirty="0"/>
              <a:t>5. Ich [bin] </a:t>
            </a:r>
            <a:r>
              <a:rPr lang="en-GB" b="0" dirty="0" err="1"/>
              <a:t>im</a:t>
            </a:r>
            <a:r>
              <a:rPr lang="en-GB" b="0" dirty="0"/>
              <a:t> Museum.</a:t>
            </a:r>
          </a:p>
          <a:p>
            <a:pPr marL="0" lvl="0" indent="0" algn="l" rtl="0">
              <a:spcBef>
                <a:spcPts val="0"/>
              </a:spcBef>
              <a:spcAft>
                <a:spcPts val="0"/>
              </a:spcAft>
              <a:buNone/>
            </a:pPr>
            <a:r>
              <a:rPr lang="en-GB" b="0" dirty="0"/>
              <a:t>6. Ich [</a:t>
            </a:r>
            <a:r>
              <a:rPr lang="en-GB" b="0" dirty="0" err="1"/>
              <a:t>gehe</a:t>
            </a:r>
            <a:r>
              <a:rPr lang="en-GB" b="0" dirty="0"/>
              <a:t>] in die Stadt.</a:t>
            </a:r>
          </a:p>
          <a:p>
            <a:pPr marL="0" lvl="0" indent="0" algn="l" rtl="0">
              <a:spcBef>
                <a:spcPts val="0"/>
              </a:spcBef>
              <a:spcAft>
                <a:spcPts val="0"/>
              </a:spcAft>
              <a:buNone/>
            </a:pPr>
            <a:r>
              <a:rPr lang="en-GB" b="0" dirty="0"/>
              <a:t>7. Ich [</a:t>
            </a:r>
            <a:r>
              <a:rPr lang="en-GB" b="0" dirty="0" err="1"/>
              <a:t>gehe</a:t>
            </a:r>
            <a:r>
              <a:rPr lang="en-GB" b="0" dirty="0"/>
              <a:t>] in</a:t>
            </a:r>
            <a:r>
              <a:rPr lang="en-GB" b="0" baseline="0" dirty="0"/>
              <a:t> den</a:t>
            </a:r>
            <a:r>
              <a:rPr lang="en-GB" b="0" dirty="0"/>
              <a:t> Garten.</a:t>
            </a:r>
          </a:p>
          <a:p>
            <a:pPr marL="0" lvl="0" indent="0" algn="l" rtl="0">
              <a:spcBef>
                <a:spcPts val="0"/>
              </a:spcBef>
              <a:spcAft>
                <a:spcPts val="0"/>
              </a:spcAft>
              <a:buNone/>
            </a:pPr>
            <a:r>
              <a:rPr lang="en-GB" b="0" dirty="0"/>
              <a:t>8. Ich [bin] </a:t>
            </a:r>
            <a:r>
              <a:rPr lang="en-GB" b="0" dirty="0" err="1"/>
              <a:t>im</a:t>
            </a:r>
            <a:r>
              <a:rPr lang="en-GB" b="0" dirty="0"/>
              <a:t> </a:t>
            </a:r>
            <a:r>
              <a:rPr lang="en-GB" b="0" dirty="0" err="1"/>
              <a:t>Theater</a:t>
            </a:r>
            <a:r>
              <a:rPr lang="en-GB" b="0" dirty="0"/>
              <a:t>.</a:t>
            </a:r>
          </a:p>
          <a:p>
            <a:pPr marL="0" lvl="0" indent="0" algn="l" rtl="0">
              <a:spcBef>
                <a:spcPts val="0"/>
              </a:spcBef>
              <a:spcAft>
                <a:spcPts val="0"/>
              </a:spcAft>
              <a:buNone/>
            </a:pPr>
            <a:r>
              <a:rPr lang="en-GB" b="0" dirty="0"/>
              <a:t>9.</a:t>
            </a:r>
            <a:r>
              <a:rPr lang="en-GB" b="0" baseline="0" dirty="0"/>
              <a:t> </a:t>
            </a:r>
            <a:r>
              <a:rPr lang="en-GB" b="0" dirty="0"/>
              <a:t>Ich [</a:t>
            </a:r>
            <a:r>
              <a:rPr lang="en-GB" b="0" dirty="0" err="1"/>
              <a:t>gehe</a:t>
            </a:r>
            <a:r>
              <a:rPr lang="en-GB" b="0" dirty="0"/>
              <a:t>] ins </a:t>
            </a:r>
            <a:r>
              <a:rPr lang="en-GB" dirty="0"/>
              <a:t>Café.</a:t>
            </a:r>
          </a:p>
          <a:p>
            <a:pPr marL="0" lvl="0" indent="0" algn="l" rtl="0">
              <a:spcBef>
                <a:spcPts val="0"/>
              </a:spcBef>
              <a:spcAft>
                <a:spcPts val="0"/>
              </a:spcAft>
              <a:buNone/>
            </a:pPr>
            <a:r>
              <a:rPr lang="en-GB" b="0" dirty="0"/>
              <a:t>10. Ich [</a:t>
            </a:r>
            <a:r>
              <a:rPr lang="en-GB" b="0" dirty="0" err="1"/>
              <a:t>gehe</a:t>
            </a:r>
            <a:r>
              <a:rPr lang="en-GB" b="0" dirty="0"/>
              <a:t>] in</a:t>
            </a:r>
            <a:r>
              <a:rPr lang="en-GB" b="0" baseline="0" dirty="0"/>
              <a:t> die Schule.</a:t>
            </a:r>
          </a:p>
          <a:p>
            <a:pPr marL="0" lvl="0" indent="0" algn="l" rtl="0">
              <a:spcBef>
                <a:spcPts val="0"/>
              </a:spcBef>
              <a:spcAft>
                <a:spcPts val="0"/>
              </a:spcAft>
              <a:buNone/>
            </a:pPr>
            <a:r>
              <a:rPr lang="en-GB" b="0" baseline="0" dirty="0"/>
              <a:t>11. Ich [bin] </a:t>
            </a:r>
            <a:r>
              <a:rPr lang="en-GB" b="0" baseline="0" dirty="0" err="1"/>
              <a:t>im</a:t>
            </a:r>
            <a:r>
              <a:rPr lang="en-GB" b="0" baseline="0" dirty="0"/>
              <a:t> </a:t>
            </a:r>
            <a:r>
              <a:rPr lang="en-GB" b="0" baseline="0" dirty="0" err="1"/>
              <a:t>Klassenzimmer</a:t>
            </a:r>
            <a:r>
              <a:rPr lang="en-GB" b="0" baseline="0" dirty="0"/>
              <a:t>.</a:t>
            </a:r>
          </a:p>
          <a:p>
            <a:pPr marL="0" lvl="0" indent="0" algn="l" rtl="0">
              <a:spcBef>
                <a:spcPts val="0"/>
              </a:spcBef>
              <a:spcAft>
                <a:spcPts val="0"/>
              </a:spcAft>
              <a:buNone/>
            </a:pPr>
            <a:r>
              <a:rPr lang="en-GB" b="0" baseline="0" dirty="0"/>
              <a:t>12. </a:t>
            </a:r>
            <a:r>
              <a:rPr lang="en-GB" b="0" dirty="0"/>
              <a:t>Ich [</a:t>
            </a:r>
            <a:r>
              <a:rPr lang="en-GB" b="0" dirty="0" err="1"/>
              <a:t>gehe</a:t>
            </a:r>
            <a:r>
              <a:rPr lang="en-GB" b="0" dirty="0"/>
              <a:t>] ins </a:t>
            </a:r>
            <a:r>
              <a:rPr lang="en-GB" sz="1200" b="0" i="0" u="none" strike="noStrike" cap="none" dirty="0" err="1">
                <a:solidFill>
                  <a:schemeClr val="dk1"/>
                </a:solidFill>
                <a:latin typeface="Calibri"/>
                <a:ea typeface="Calibri"/>
                <a:cs typeface="Calibri"/>
                <a:sym typeface="Calibri"/>
              </a:rPr>
              <a:t>Geschäft</a:t>
            </a:r>
            <a:r>
              <a:rPr lang="en-GB" sz="1200" b="0" i="0" u="none" strike="noStrike" cap="none" dirty="0">
                <a:solidFill>
                  <a:schemeClr val="dk1"/>
                </a:solidFill>
                <a:latin typeface="Calibri"/>
                <a:ea typeface="Calibri"/>
                <a:cs typeface="Calibri"/>
                <a:sym typeface="Calibri"/>
              </a:rPr>
              <a:t>.</a:t>
            </a:r>
            <a:endParaRPr lang="en-GB" b="0" dirty="0"/>
          </a:p>
          <a:p>
            <a:pPr marL="0"/>
            <a:endParaRPr lang="en-GB" baseline="0" dirty="0"/>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lvl="0" indent="0" algn="l" rtl="0">
              <a:spcBef>
                <a:spcPts val="0"/>
              </a:spcBef>
              <a:spcAft>
                <a:spcPts val="0"/>
              </a:spcAft>
              <a:buNone/>
            </a:pPr>
            <a:endParaRPr b="0" dirty="0"/>
          </a:p>
        </p:txBody>
      </p:sp>
      <p:sp>
        <p:nvSpPr>
          <p:cNvPr id="531" name="Google Shape;531;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651903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rtl="0">
              <a:lnSpc>
                <a:spcPct val="100000"/>
              </a:lnSpc>
              <a:spcBef>
                <a:spcPts val="0"/>
              </a:spcBef>
              <a:spcAft>
                <a:spcPts val="0"/>
              </a:spcAft>
              <a:buClr>
                <a:schemeClr val="dk1"/>
              </a:buClr>
              <a:buSzPts val="1200"/>
              <a:buFont typeface="Calibri"/>
              <a:buNone/>
            </a:pPr>
            <a:r>
              <a:rPr lang="en-GB" sz="1200" b="0" dirty="0"/>
              <a:t>Consolidation</a:t>
            </a:r>
            <a:r>
              <a:rPr lang="en-GB" sz="1200" b="0" baseline="0" dirty="0"/>
              <a:t> </a:t>
            </a:r>
            <a:r>
              <a:rPr lang="en-GB" sz="1200" b="0" dirty="0"/>
              <a:t>of SSC </a:t>
            </a:r>
            <a:r>
              <a:rPr lang="en-GB" sz="1200" b="1" dirty="0"/>
              <a:t>[</a:t>
            </a:r>
            <a:r>
              <a:rPr lang="en-GB" sz="1200" b="1" dirty="0" err="1"/>
              <a:t>st</a:t>
            </a:r>
            <a:r>
              <a:rPr lang="en-GB" sz="1200" b="1" dirty="0"/>
              <a:t>]</a:t>
            </a:r>
            <a:endParaRPr lang="en-GB" b="1" dirty="0"/>
          </a:p>
          <a:p>
            <a:pPr marL="0" lvl="0" indent="0" algn="l" rtl="0">
              <a:lnSpc>
                <a:spcPct val="90000"/>
              </a:lnSpc>
              <a:spcBef>
                <a:spcPts val="0"/>
              </a:spcBef>
              <a:spcAft>
                <a:spcPts val="0"/>
              </a:spcAft>
              <a:buClr>
                <a:schemeClr val="lt1"/>
              </a:buClr>
              <a:buSzPts val="1800"/>
              <a:buNone/>
            </a:pPr>
            <a:r>
              <a:rPr lang="en-GB" sz="1200" b="0" dirty="0"/>
              <a:t>Consolidation</a:t>
            </a:r>
            <a:r>
              <a:rPr lang="en-GB" sz="1200" b="0" baseline="0" dirty="0"/>
              <a:t> </a:t>
            </a:r>
            <a:r>
              <a:rPr lang="en-GB" sz="1200" b="0" dirty="0"/>
              <a:t>of </a:t>
            </a:r>
            <a:r>
              <a:rPr lang="en-GB" sz="1200" b="0" dirty="0">
                <a:solidFill>
                  <a:schemeClr val="lt1"/>
                </a:solidFill>
              </a:rPr>
              <a:t>p</a:t>
            </a:r>
            <a:r>
              <a:rPr lang="en-GB" sz="1200" dirty="0">
                <a:solidFill>
                  <a:schemeClr val="lt1"/>
                </a:solidFill>
              </a:rPr>
              <a:t>repositions in and auf + R2 (</a:t>
            </a:r>
            <a:r>
              <a:rPr lang="en-GB" sz="1200" dirty="0" err="1">
                <a:solidFill>
                  <a:schemeClr val="lt1"/>
                </a:solidFill>
              </a:rPr>
              <a:t>acc</a:t>
            </a:r>
            <a:r>
              <a:rPr lang="en-GB" sz="1200" dirty="0">
                <a:solidFill>
                  <a:schemeClr val="lt1"/>
                </a:solidFill>
              </a:rPr>
              <a:t>) + movement, R3(</a:t>
            </a:r>
            <a:r>
              <a:rPr lang="en-GB" sz="1200" dirty="0" err="1">
                <a:solidFill>
                  <a:schemeClr val="lt1"/>
                </a:solidFill>
              </a:rPr>
              <a:t>dat</a:t>
            </a:r>
            <a:r>
              <a:rPr lang="en-GB" sz="1200" dirty="0">
                <a:solidFill>
                  <a:schemeClr val="lt1"/>
                </a:solidFill>
              </a:rPr>
              <a:t>) + location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a:ea typeface="Calibri"/>
                <a:cs typeface="Calibri"/>
                <a:sym typeface="Calibri"/>
              </a:rPr>
              <a:t>Word frequency (1 is the most frequent word in German): </a:t>
            </a:r>
            <a:endParaRPr lang="en-GB" sz="1200" b="0" i="0" u="none" strike="noStrike" kern="1200" cap="none" dirty="0">
              <a:solidFill>
                <a:schemeClr val="tx1"/>
              </a:solidFill>
              <a:effectLst/>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7.3.1.3 (introduce)</a:t>
            </a:r>
            <a:r>
              <a:rPr lang="en-GB" sz="1200" b="0" i="0" u="none" strike="noStrike" cap="none" dirty="0">
                <a:solidFill>
                  <a:schemeClr val="dk1"/>
                </a:solidFill>
                <a:latin typeface="Calibri"/>
                <a:ea typeface="Calibri"/>
                <a:cs typeface="Calibri"/>
                <a:sym typeface="Calibri"/>
              </a:rPr>
              <a:t> fallen [332] </a:t>
            </a:r>
            <a:r>
              <a:rPr lang="en-GB" sz="1200" b="0" i="0" u="none" strike="noStrike" cap="none" dirty="0" err="1">
                <a:solidFill>
                  <a:schemeClr val="dk1"/>
                </a:solidFill>
                <a:latin typeface="Calibri"/>
                <a:ea typeface="Calibri"/>
                <a:cs typeface="Calibri"/>
                <a:sym typeface="Calibri"/>
              </a:rPr>
              <a:t>springen</a:t>
            </a:r>
            <a:r>
              <a:rPr lang="en-GB" sz="1200" b="0" i="0" u="none" strike="noStrike" cap="none" dirty="0">
                <a:solidFill>
                  <a:schemeClr val="dk1"/>
                </a:solidFill>
                <a:latin typeface="Calibri"/>
                <a:ea typeface="Calibri"/>
                <a:cs typeface="Calibri"/>
                <a:sym typeface="Calibri"/>
              </a:rPr>
              <a:t> [1431] </a:t>
            </a:r>
            <a:r>
              <a:rPr lang="en-GB" sz="1200" b="0" i="0" u="none" strike="noStrike" cap="none" dirty="0" err="1">
                <a:solidFill>
                  <a:schemeClr val="dk1"/>
                </a:solidFill>
                <a:latin typeface="Calibri"/>
                <a:ea typeface="Calibri"/>
                <a:cs typeface="Calibri"/>
                <a:sym typeface="Calibri"/>
              </a:rPr>
              <a:t>Geschäft</a:t>
            </a:r>
            <a:r>
              <a:rPr lang="en-GB" sz="1200" b="0" i="0" u="none" strike="noStrike" cap="none" dirty="0">
                <a:solidFill>
                  <a:schemeClr val="dk1"/>
                </a:solidFill>
                <a:latin typeface="Calibri"/>
                <a:ea typeface="Calibri"/>
                <a:cs typeface="Calibri"/>
                <a:sym typeface="Calibri"/>
              </a:rPr>
              <a:t> [765] Kino [2020] </a:t>
            </a:r>
            <a:r>
              <a:rPr lang="en-GB" sz="1200" b="0" i="0" u="none" strike="noStrike" cap="none" dirty="0" err="1">
                <a:solidFill>
                  <a:schemeClr val="dk1"/>
                </a:solidFill>
                <a:latin typeface="Calibri"/>
                <a:ea typeface="Calibri"/>
                <a:cs typeface="Calibri"/>
                <a:sym typeface="Calibri"/>
              </a:rPr>
              <a:t>Konzert</a:t>
            </a:r>
            <a:r>
              <a:rPr lang="en-GB" sz="1200" b="0" i="0" u="none" strike="noStrike" cap="none" dirty="0">
                <a:solidFill>
                  <a:schemeClr val="dk1"/>
                </a:solidFill>
                <a:latin typeface="Calibri"/>
                <a:ea typeface="Calibri"/>
                <a:cs typeface="Calibri"/>
                <a:sym typeface="Calibri"/>
              </a:rPr>
              <a:t> [2350] </a:t>
            </a:r>
            <a:r>
              <a:rPr lang="en-GB" sz="1200" b="0" i="0" u="none" strike="noStrike" cap="none" dirty="0" err="1">
                <a:solidFill>
                  <a:schemeClr val="dk1"/>
                </a:solidFill>
                <a:latin typeface="Calibri"/>
                <a:ea typeface="Calibri"/>
                <a:cs typeface="Calibri"/>
                <a:sym typeface="Calibri"/>
              </a:rPr>
              <a:t>Markt</a:t>
            </a:r>
            <a:r>
              <a:rPr lang="en-GB" sz="1200" b="0" i="0" u="none" strike="noStrike" cap="none" dirty="0">
                <a:solidFill>
                  <a:schemeClr val="dk1"/>
                </a:solidFill>
                <a:latin typeface="Calibri"/>
                <a:ea typeface="Calibri"/>
                <a:cs typeface="Calibri"/>
                <a:sym typeface="Calibri"/>
              </a:rPr>
              <a:t> [476] Museum [1078] Party [2809] Stadt [204] </a:t>
            </a:r>
            <a:r>
              <a:rPr lang="en-GB" sz="1200" b="0" i="0" u="none" strike="noStrike" cap="none" dirty="0" err="1">
                <a:solidFill>
                  <a:schemeClr val="dk1"/>
                </a:solidFill>
                <a:latin typeface="Calibri"/>
                <a:ea typeface="Calibri"/>
                <a:cs typeface="Calibri"/>
                <a:sym typeface="Calibri"/>
              </a:rPr>
              <a:t>Straße</a:t>
            </a:r>
            <a:r>
              <a:rPr lang="en-GB" sz="1200" b="0" i="0" u="none" strike="noStrike" cap="none" dirty="0">
                <a:solidFill>
                  <a:schemeClr val="dk1"/>
                </a:solidFill>
                <a:latin typeface="Calibri"/>
                <a:ea typeface="Calibri"/>
                <a:cs typeface="Calibri"/>
                <a:sym typeface="Calibri"/>
              </a:rPr>
              <a:t> [391] </a:t>
            </a:r>
            <a:r>
              <a:rPr lang="en-GB" sz="1200" b="0" i="0" u="none" strike="noStrike" cap="none" dirty="0" err="1">
                <a:solidFill>
                  <a:schemeClr val="dk1"/>
                </a:solidFill>
                <a:latin typeface="Calibri"/>
                <a:ea typeface="Calibri"/>
                <a:cs typeface="Calibri"/>
                <a:sym typeface="Calibri"/>
              </a:rPr>
              <a:t>angenehm</a:t>
            </a:r>
            <a:r>
              <a:rPr lang="en-GB" sz="1200" b="0" i="0" u="none" strike="noStrike" cap="none" dirty="0">
                <a:solidFill>
                  <a:schemeClr val="dk1"/>
                </a:solidFill>
                <a:latin typeface="Calibri"/>
                <a:ea typeface="Calibri"/>
                <a:cs typeface="Calibri"/>
                <a:sym typeface="Calibri"/>
              </a:rPr>
              <a:t> [2214] auf</a:t>
            </a:r>
            <a:r>
              <a:rPr lang="en-GB" sz="1200" b="0" i="0" u="none" strike="noStrike" cap="none" baseline="30000" dirty="0">
                <a:solidFill>
                  <a:schemeClr val="dk1"/>
                </a:solidFill>
                <a:latin typeface="Calibri"/>
                <a:ea typeface="Calibri"/>
                <a:cs typeface="Calibri"/>
                <a:sym typeface="Calibri"/>
              </a:rPr>
              <a:t>1 2</a:t>
            </a:r>
            <a:r>
              <a:rPr lang="en-GB" sz="1200" b="0" i="0" u="none" strike="noStrike" cap="none" dirty="0">
                <a:solidFill>
                  <a:schemeClr val="dk1"/>
                </a:solidFill>
                <a:latin typeface="Calibri"/>
                <a:ea typeface="Calibri"/>
                <a:cs typeface="Calibri"/>
                <a:sym typeface="Calibri"/>
              </a:rPr>
              <a:t> [16] in [3]</a:t>
            </a: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7.2.2.4 (revisit)</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Fahrrad</a:t>
            </a:r>
            <a:r>
              <a:rPr lang="en-GB" sz="1200" b="0" i="0" u="none" strike="noStrike" cap="none" dirty="0">
                <a:solidFill>
                  <a:schemeClr val="dk1"/>
                </a:solidFill>
                <a:latin typeface="Calibri"/>
                <a:ea typeface="Calibri"/>
                <a:cs typeface="Calibri"/>
                <a:sym typeface="Calibri"/>
              </a:rPr>
              <a:t>/Rad </a:t>
            </a:r>
            <a:r>
              <a:rPr lang="en-GB" sz="1200" b="0" i="0" u="none" strike="noStrike" cap="none" dirty="0" err="1">
                <a:solidFill>
                  <a:schemeClr val="dk1"/>
                </a:solidFill>
                <a:latin typeface="Calibri"/>
                <a:ea typeface="Calibri"/>
                <a:cs typeface="Calibri"/>
                <a:sym typeface="Calibri"/>
              </a:rPr>
              <a:t>fahren</a:t>
            </a:r>
            <a:r>
              <a:rPr lang="en-GB" sz="1200" b="0" i="0" u="none" strike="noStrike" cap="none" dirty="0">
                <a:solidFill>
                  <a:schemeClr val="dk1"/>
                </a:solidFill>
                <a:latin typeface="Calibri"/>
                <a:ea typeface="Calibri"/>
                <a:cs typeface="Calibri"/>
                <a:sym typeface="Calibri"/>
              </a:rPr>
              <a:t> [n/a] Abend [342] </a:t>
            </a:r>
            <a:r>
              <a:rPr lang="en-GB" sz="1200" b="0" i="0" u="none" strike="noStrike" cap="none" dirty="0" err="1">
                <a:solidFill>
                  <a:schemeClr val="dk1"/>
                </a:solidFill>
                <a:latin typeface="Calibri"/>
                <a:ea typeface="Calibri"/>
                <a:cs typeface="Calibri"/>
                <a:sym typeface="Calibri"/>
              </a:rPr>
              <a:t>Eis</a:t>
            </a:r>
            <a:r>
              <a:rPr lang="en-GB" sz="1200" b="0" i="0" u="none" strike="noStrike" cap="none" dirty="0">
                <a:solidFill>
                  <a:schemeClr val="dk1"/>
                </a:solidFill>
                <a:latin typeface="Calibri"/>
                <a:ea typeface="Calibri"/>
                <a:cs typeface="Calibri"/>
                <a:sym typeface="Calibri"/>
              </a:rPr>
              <a:t> [1874] </a:t>
            </a:r>
            <a:r>
              <a:rPr lang="en-GB" sz="1200" b="0" i="0" u="none" strike="noStrike" cap="none" dirty="0" err="1">
                <a:solidFill>
                  <a:schemeClr val="dk1"/>
                </a:solidFill>
                <a:latin typeface="Calibri"/>
                <a:ea typeface="Calibri"/>
                <a:cs typeface="Calibri"/>
                <a:sym typeface="Calibri"/>
              </a:rPr>
              <a:t>Fleisch</a:t>
            </a:r>
            <a:r>
              <a:rPr lang="en-GB" sz="1200" b="0" i="0" u="none" strike="noStrike" cap="none" dirty="0">
                <a:solidFill>
                  <a:schemeClr val="dk1"/>
                </a:solidFill>
                <a:latin typeface="Calibri"/>
                <a:ea typeface="Calibri"/>
                <a:cs typeface="Calibri"/>
                <a:sym typeface="Calibri"/>
              </a:rPr>
              <a:t> [1790] </a:t>
            </a:r>
            <a:r>
              <a:rPr lang="en-GB" sz="1200" b="0" i="0" u="none" strike="noStrike" cap="none" dirty="0" err="1">
                <a:solidFill>
                  <a:schemeClr val="dk1"/>
                </a:solidFill>
                <a:latin typeface="Calibri"/>
                <a:ea typeface="Calibri"/>
                <a:cs typeface="Calibri"/>
                <a:sym typeface="Calibri"/>
              </a:rPr>
              <a:t>Gemüse</a:t>
            </a:r>
            <a:r>
              <a:rPr lang="en-GB" sz="1200" b="0" i="0" u="none" strike="noStrike" cap="none" dirty="0">
                <a:solidFill>
                  <a:schemeClr val="dk1"/>
                </a:solidFill>
                <a:latin typeface="Calibri"/>
                <a:ea typeface="Calibri"/>
                <a:cs typeface="Calibri"/>
                <a:sym typeface="Calibri"/>
              </a:rPr>
              <a:t> [3650] </a:t>
            </a:r>
            <a:r>
              <a:rPr lang="en-GB" sz="1200" b="0" i="0" u="none" strike="noStrike" cap="none" dirty="0" err="1">
                <a:solidFill>
                  <a:schemeClr val="dk1"/>
                </a:solidFill>
                <a:latin typeface="Calibri"/>
                <a:ea typeface="Calibri"/>
                <a:cs typeface="Calibri"/>
                <a:sym typeface="Calibri"/>
              </a:rPr>
              <a:t>Nachmittag</a:t>
            </a:r>
            <a:r>
              <a:rPr lang="en-GB" sz="1200" b="0" i="0" u="none" strike="noStrike" cap="none" dirty="0">
                <a:solidFill>
                  <a:schemeClr val="dk1"/>
                </a:solidFill>
                <a:latin typeface="Calibri"/>
                <a:ea typeface="Calibri"/>
                <a:cs typeface="Calibri"/>
                <a:sym typeface="Calibri"/>
              </a:rPr>
              <a:t> [1464] </a:t>
            </a:r>
            <a:r>
              <a:rPr lang="en-GB" sz="1200" b="0" i="0" u="none" strike="noStrike" cap="none" dirty="0" err="1">
                <a:solidFill>
                  <a:schemeClr val="dk1"/>
                </a:solidFill>
                <a:latin typeface="Calibri"/>
                <a:ea typeface="Calibri"/>
                <a:cs typeface="Calibri"/>
                <a:sym typeface="Calibri"/>
              </a:rPr>
              <a:t>Wochenende</a:t>
            </a:r>
            <a:r>
              <a:rPr lang="en-GB" sz="1200" b="0" i="0" u="none" strike="noStrike" cap="none" dirty="0">
                <a:solidFill>
                  <a:schemeClr val="dk1"/>
                </a:solidFill>
                <a:latin typeface="Calibri"/>
                <a:ea typeface="Calibri"/>
                <a:cs typeface="Calibri"/>
                <a:sym typeface="Calibri"/>
              </a:rPr>
              <a:t> [1243] </a:t>
            </a:r>
            <a:r>
              <a:rPr lang="en-GB" sz="1200" b="0" i="0" u="none" strike="noStrike" cap="none" dirty="0" err="1">
                <a:solidFill>
                  <a:schemeClr val="dk1"/>
                </a:solidFill>
                <a:latin typeface="Calibri"/>
                <a:ea typeface="Calibri"/>
                <a:cs typeface="Calibri"/>
                <a:sym typeface="Calibri"/>
              </a:rPr>
              <a:t>heute</a:t>
            </a:r>
            <a:r>
              <a:rPr lang="en-GB" sz="1200" b="0" i="0" u="none" strike="noStrike" cap="none" dirty="0">
                <a:solidFill>
                  <a:schemeClr val="dk1"/>
                </a:solidFill>
                <a:latin typeface="Calibri"/>
                <a:ea typeface="Calibri"/>
                <a:cs typeface="Calibri"/>
                <a:sym typeface="Calibri"/>
              </a:rPr>
              <a:t> [116] am Abend [n/a] am </a:t>
            </a:r>
            <a:r>
              <a:rPr lang="en-GB" sz="1200" b="0" i="0" u="none" strike="noStrike" cap="none" dirty="0" err="1">
                <a:solidFill>
                  <a:schemeClr val="dk1"/>
                </a:solidFill>
                <a:latin typeface="Calibri"/>
                <a:ea typeface="Calibri"/>
                <a:cs typeface="Calibri"/>
                <a:sym typeface="Calibri"/>
              </a:rPr>
              <a:t>Nachmittag</a:t>
            </a:r>
            <a:r>
              <a:rPr lang="en-GB" sz="1200" b="0" i="0" u="none" strike="noStrike" cap="none" dirty="0">
                <a:solidFill>
                  <a:schemeClr val="dk1"/>
                </a:solidFill>
                <a:latin typeface="Calibri"/>
                <a:ea typeface="Calibri"/>
                <a:cs typeface="Calibri"/>
                <a:sym typeface="Calibri"/>
              </a:rPr>
              <a:t> [n/a] am </a:t>
            </a:r>
            <a:r>
              <a:rPr lang="en-GB" sz="1200" b="0" i="0" u="none" strike="noStrike" cap="none" dirty="0" err="1">
                <a:solidFill>
                  <a:schemeClr val="dk1"/>
                </a:solidFill>
                <a:latin typeface="Calibri"/>
                <a:ea typeface="Calibri"/>
                <a:cs typeface="Calibri"/>
                <a:sym typeface="Calibri"/>
              </a:rPr>
              <a:t>Wochenende</a:t>
            </a:r>
            <a:r>
              <a:rPr lang="en-GB" sz="1200" b="0" i="0" u="none" strike="noStrike" cap="none" dirty="0">
                <a:solidFill>
                  <a:schemeClr val="dk1"/>
                </a:solidFill>
                <a:latin typeface="Calibri"/>
                <a:ea typeface="Calibri"/>
                <a:cs typeface="Calibri"/>
                <a:sym typeface="Calibri"/>
              </a:rPr>
              <a:t> [n/a] </a:t>
            </a:r>
            <a:r>
              <a:rPr lang="en-GB" sz="1200" b="0" i="0" u="none" strike="noStrike" cap="none" dirty="0" err="1">
                <a:solidFill>
                  <a:schemeClr val="dk1"/>
                </a:solidFill>
                <a:latin typeface="Calibri"/>
                <a:ea typeface="Calibri"/>
                <a:cs typeface="Calibri"/>
                <a:sym typeface="Calibri"/>
              </a:rPr>
              <a:t>mit</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wem</a:t>
            </a:r>
            <a:r>
              <a:rPr lang="en-GB" sz="1200" b="0" i="0" u="none" strike="noStrike" cap="none" dirty="0">
                <a:solidFill>
                  <a:schemeClr val="dk1"/>
                </a:solidFill>
                <a:latin typeface="Calibri"/>
                <a:ea typeface="Calibri"/>
                <a:cs typeface="Calibri"/>
                <a:sym typeface="Calibri"/>
              </a:rPr>
              <a:t>? [n/a]</a:t>
            </a: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7.2.1.3 (revisit)</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mögen</a:t>
            </a:r>
            <a:r>
              <a:rPr lang="en-GB" sz="1200" b="0" i="0" u="none" strike="noStrike" cap="none" dirty="0">
                <a:solidFill>
                  <a:schemeClr val="dk1"/>
                </a:solidFill>
                <a:latin typeface="Calibri"/>
                <a:ea typeface="Calibri"/>
                <a:cs typeface="Calibri"/>
                <a:sym typeface="Calibri"/>
              </a:rPr>
              <a:t>, mag, </a:t>
            </a:r>
            <a:r>
              <a:rPr lang="en-GB" sz="1200" b="0" i="0" u="none" strike="noStrike" cap="none" dirty="0" err="1">
                <a:solidFill>
                  <a:schemeClr val="dk1"/>
                </a:solidFill>
                <a:latin typeface="Calibri"/>
                <a:ea typeface="Calibri"/>
                <a:cs typeface="Calibri"/>
                <a:sym typeface="Calibri"/>
              </a:rPr>
              <a:t>magst</a:t>
            </a:r>
            <a:r>
              <a:rPr lang="en-GB" sz="1200" b="0" i="0" u="none" strike="noStrike" cap="none" dirty="0">
                <a:solidFill>
                  <a:schemeClr val="dk1"/>
                </a:solidFill>
                <a:latin typeface="Calibri"/>
                <a:ea typeface="Calibri"/>
                <a:cs typeface="Calibri"/>
                <a:sym typeface="Calibri"/>
              </a:rPr>
              <a:t> [168] </a:t>
            </a:r>
            <a:r>
              <a:rPr lang="en-GB" sz="1200" b="0" i="0" u="none" strike="noStrike" cap="none" dirty="0" err="1">
                <a:solidFill>
                  <a:schemeClr val="dk1"/>
                </a:solidFill>
                <a:latin typeface="Calibri"/>
                <a:ea typeface="Calibri"/>
                <a:cs typeface="Calibri"/>
                <a:sym typeface="Calibri"/>
              </a:rPr>
              <a:t>ihn</a:t>
            </a:r>
            <a:r>
              <a:rPr lang="en-GB" sz="1200" b="0" i="0" u="none" strike="noStrike" cap="none" dirty="0">
                <a:solidFill>
                  <a:schemeClr val="dk1"/>
                </a:solidFill>
                <a:latin typeface="Calibri"/>
                <a:ea typeface="Calibri"/>
                <a:cs typeface="Calibri"/>
                <a:sym typeface="Calibri"/>
              </a:rPr>
              <a:t> [92] </a:t>
            </a:r>
            <a:r>
              <a:rPr lang="en-GB" sz="1200" b="0" i="0" u="none" strike="noStrike" cap="none" dirty="0" err="1">
                <a:solidFill>
                  <a:schemeClr val="dk1"/>
                </a:solidFill>
                <a:latin typeface="Calibri"/>
                <a:ea typeface="Calibri"/>
                <a:cs typeface="Calibri"/>
                <a:sym typeface="Calibri"/>
              </a:rPr>
              <a:t>sie</a:t>
            </a:r>
            <a:r>
              <a:rPr lang="en-GB" sz="1200" b="0" i="0" u="none" strike="noStrike" cap="none" dirty="0">
                <a:solidFill>
                  <a:schemeClr val="dk1"/>
                </a:solidFill>
                <a:latin typeface="Calibri"/>
                <a:ea typeface="Calibri"/>
                <a:cs typeface="Calibri"/>
                <a:sym typeface="Calibri"/>
              </a:rPr>
              <a:t> [7] Deutsch [112] </a:t>
            </a:r>
            <a:r>
              <a:rPr lang="en-GB" sz="1200" b="0" i="0" u="none" strike="noStrike" cap="none" dirty="0" err="1">
                <a:solidFill>
                  <a:schemeClr val="dk1"/>
                </a:solidFill>
                <a:latin typeface="Calibri"/>
                <a:ea typeface="Calibri"/>
                <a:cs typeface="Calibri"/>
                <a:sym typeface="Calibri"/>
              </a:rPr>
              <a:t>Fach</a:t>
            </a:r>
            <a:r>
              <a:rPr lang="en-GB" sz="1200" b="0" i="0" u="none" strike="noStrike" cap="none" dirty="0">
                <a:solidFill>
                  <a:schemeClr val="dk1"/>
                </a:solidFill>
                <a:latin typeface="Calibri"/>
                <a:ea typeface="Calibri"/>
                <a:cs typeface="Calibri"/>
                <a:sym typeface="Calibri"/>
              </a:rPr>
              <a:t> [1731] </a:t>
            </a:r>
            <a:r>
              <a:rPr lang="en-GB" sz="1200" b="0" i="0" u="none" strike="noStrike" cap="none" dirty="0" err="1">
                <a:solidFill>
                  <a:schemeClr val="dk1"/>
                </a:solidFill>
                <a:latin typeface="Calibri"/>
                <a:ea typeface="Calibri"/>
                <a:cs typeface="Calibri"/>
                <a:sym typeface="Calibri"/>
              </a:rPr>
              <a:t>Fremdsprache</a:t>
            </a:r>
            <a:r>
              <a:rPr lang="en-GB" sz="1200" b="0" i="0" u="none" strike="noStrike" cap="none" dirty="0">
                <a:solidFill>
                  <a:schemeClr val="dk1"/>
                </a:solidFill>
                <a:latin typeface="Calibri"/>
                <a:ea typeface="Calibri"/>
                <a:cs typeface="Calibri"/>
                <a:sym typeface="Calibri"/>
              </a:rPr>
              <a:t> [3770] Kunst [554] </a:t>
            </a:r>
            <a:r>
              <a:rPr lang="en-GB" sz="1200" b="0" i="0" u="none" strike="noStrike" cap="none" dirty="0" err="1">
                <a:solidFill>
                  <a:schemeClr val="dk1"/>
                </a:solidFill>
                <a:latin typeface="Calibri"/>
                <a:ea typeface="Calibri"/>
                <a:cs typeface="Calibri"/>
                <a:sym typeface="Calibri"/>
              </a:rPr>
              <a:t>Mathematik</a:t>
            </a:r>
            <a:r>
              <a:rPr lang="en-GB" sz="1200" b="0" i="0" u="none" strike="noStrike" cap="none" dirty="0">
                <a:solidFill>
                  <a:schemeClr val="dk1"/>
                </a:solidFill>
                <a:latin typeface="Calibri"/>
                <a:ea typeface="Calibri"/>
                <a:cs typeface="Calibri"/>
                <a:sym typeface="Calibri"/>
              </a:rPr>
              <a:t> [1636] </a:t>
            </a:r>
            <a:r>
              <a:rPr lang="en-GB" sz="1200" b="0" i="0" u="none" strike="noStrike" cap="none" dirty="0" err="1">
                <a:solidFill>
                  <a:schemeClr val="dk1"/>
                </a:solidFill>
                <a:latin typeface="Calibri"/>
                <a:ea typeface="Calibri"/>
                <a:cs typeface="Calibri"/>
                <a:sym typeface="Calibri"/>
              </a:rPr>
              <a:t>Naturwissenschaft</a:t>
            </a:r>
            <a:r>
              <a:rPr lang="en-GB" sz="1200" b="0" i="0" u="none" strike="noStrike" cap="none" dirty="0">
                <a:solidFill>
                  <a:schemeClr val="dk1"/>
                </a:solidFill>
                <a:latin typeface="Calibri"/>
                <a:ea typeface="Calibri"/>
                <a:cs typeface="Calibri"/>
                <a:sym typeface="Calibri"/>
              </a:rPr>
              <a:t> [4425]</a:t>
            </a:r>
          </a:p>
          <a:p>
            <a:pPr marL="0" marR="0" lvl="0" indent="0" algn="l" rtl="0">
              <a:lnSpc>
                <a:spcPct val="100000"/>
              </a:lnSpc>
              <a:spcBef>
                <a:spcPts val="0"/>
              </a:spcBef>
              <a:spcAft>
                <a:spcPts val="0"/>
              </a:spcAft>
              <a:buClr>
                <a:schemeClr val="dk1"/>
              </a:buClr>
              <a:buSzPts val="1200"/>
              <a:buFont typeface="Calibri"/>
              <a:buNone/>
            </a:pPr>
            <a:endParaRPr lang="en-GB" i="1" dirty="0"/>
          </a:p>
          <a:p>
            <a:pPr marL="0" lvl="0" indent="0" algn="l" rtl="0">
              <a:lnSpc>
                <a:spcPct val="100000"/>
              </a:lnSpc>
              <a:spcBef>
                <a:spcPts val="0"/>
              </a:spcBef>
              <a:spcAft>
                <a:spcPts val="0"/>
              </a:spcAft>
              <a:buClr>
                <a:schemeClr val="dk1"/>
              </a:buClr>
              <a:buSzPts val="1400"/>
              <a:buFont typeface="Calibri"/>
              <a:buNone/>
            </a:pPr>
            <a:r>
              <a:rPr lang="en-GB" b="1" dirty="0"/>
              <a:t>Additional known vocabulary or cognates to recycle</a:t>
            </a:r>
            <a:r>
              <a:rPr lang="en-GB" dirty="0"/>
              <a:t>:</a:t>
            </a:r>
          </a:p>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en-GB" dirty="0" err="1"/>
              <a:t>kommen</a:t>
            </a:r>
            <a:r>
              <a:rPr lang="en-GB" dirty="0"/>
              <a:t> [62] </a:t>
            </a:r>
            <a:r>
              <a:rPr lang="en-GB" dirty="0" err="1"/>
              <a:t>stehen</a:t>
            </a:r>
            <a:r>
              <a:rPr lang="en-GB" dirty="0"/>
              <a:t> [85] </a:t>
            </a:r>
            <a:r>
              <a:rPr lang="en-GB" dirty="0" err="1"/>
              <a:t>sitzen</a:t>
            </a:r>
            <a:r>
              <a:rPr lang="en-GB" dirty="0"/>
              <a:t> [231] Café [2492] </a:t>
            </a:r>
            <a:r>
              <a:rPr lang="en-GB" dirty="0" err="1"/>
              <a:t>Bibliothek</a:t>
            </a:r>
            <a:r>
              <a:rPr lang="en-GB" dirty="0"/>
              <a:t> [2366] Boden [536] </a:t>
            </a:r>
            <a:r>
              <a:rPr lang="en-GB" dirty="0" err="1"/>
              <a:t>Klassenzimmer</a:t>
            </a:r>
            <a:r>
              <a:rPr lang="en-GB" dirty="0"/>
              <a:t> [&gt;5009] </a:t>
            </a:r>
            <a:r>
              <a:rPr lang="en-GB" dirty="0" err="1"/>
              <a:t>Markt</a:t>
            </a:r>
            <a:r>
              <a:rPr lang="en-GB" dirty="0"/>
              <a:t> [476] Park [2141] Schule [359] </a:t>
            </a:r>
            <a:r>
              <a:rPr lang="en-GB" dirty="0" err="1"/>
              <a:t>Theater</a:t>
            </a:r>
            <a:r>
              <a:rPr lang="en-GB" dirty="0"/>
              <a:t> [1086] still [1301]</a:t>
            </a:r>
          </a:p>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endParaRPr lang="en-GB" sz="1200" b="0" i="1"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en-GB" sz="1200" b="0" i="1" u="none" strike="noStrike" cap="none" dirty="0">
                <a:solidFill>
                  <a:schemeClr val="dk1"/>
                </a:solidFill>
                <a:effectLst/>
                <a:latin typeface="Calibri"/>
                <a:ea typeface="Calibri"/>
                <a:cs typeface="Calibri"/>
                <a:sym typeface="Calibri"/>
              </a:rPr>
              <a:t>Source:  Jones, R.L &amp; </a:t>
            </a:r>
            <a:r>
              <a:rPr lang="en-GB" sz="1200" b="0" i="1" u="none" strike="noStrike" cap="none" dirty="0" err="1">
                <a:solidFill>
                  <a:schemeClr val="dk1"/>
                </a:solidFill>
                <a:effectLst/>
                <a:latin typeface="Calibri"/>
                <a:ea typeface="Calibri"/>
                <a:cs typeface="Calibri"/>
                <a:sym typeface="Calibri"/>
              </a:rPr>
              <a:t>Tschirner</a:t>
            </a:r>
            <a:r>
              <a:rPr lang="en-GB" sz="1200" b="0" i="1" u="none" strike="noStrike" cap="none" dirty="0">
                <a:solidFill>
                  <a:schemeClr val="dk1"/>
                </a:solidFill>
                <a:effectLst/>
                <a:latin typeface="Calibri"/>
                <a:ea typeface="Calibri"/>
                <a:cs typeface="Calibri"/>
                <a:sym typeface="Calibri"/>
              </a:rPr>
              <a:t>, E. (2019). A frequency dictionary of German: Core vocabulary for learners. </a:t>
            </a:r>
            <a:r>
              <a:rPr lang="en-GB" sz="1200" b="0" i="1" u="none" strike="noStrike" cap="none">
                <a:solidFill>
                  <a:schemeClr val="dk1"/>
                </a:solidFill>
                <a:effectLst/>
                <a:latin typeface="Calibri"/>
                <a:ea typeface="Calibri"/>
                <a:cs typeface="Calibri"/>
                <a:sym typeface="Calibri"/>
              </a:rPr>
              <a:t>London: Routledge.</a:t>
            </a:r>
            <a:endParaRPr lang="en-GB" sz="1200" b="0" i="0" u="none" strike="noStrike" cap="none">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a:t>
            </a:r>
            <a:r>
              <a:rPr lang="en-CA" sz="1200" b="0" i="0" u="none" strike="noStrike" kern="1200" baseline="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that first introduced and formally re-visited those words. 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latin typeface="Calibri" panose="020F0502020204030204"/>
              </a:rPr>
              <a:pPr/>
              <a:t>33</a:t>
            </a:fld>
            <a:endParaRPr lang="en-GB">
              <a:solidFill>
                <a:prstClr val="black"/>
              </a:solidFill>
              <a:latin typeface="Calibri" panose="020F0502020204030204"/>
            </a:endParaRPr>
          </a:p>
        </p:txBody>
      </p:sp>
    </p:spTree>
    <p:extLst>
      <p:ext uri="{BB962C8B-B14F-4D97-AF65-F5344CB8AC3E}">
        <p14:creationId xmlns:p14="http://schemas.microsoft.com/office/powerpoint/2010/main" val="22521426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lvl="0" indent="0" algn="l" rtl="0">
              <a:spcBef>
                <a:spcPts val="0"/>
              </a:spcBef>
              <a:spcAft>
                <a:spcPts val="0"/>
              </a:spcAft>
              <a:buNone/>
            </a:pPr>
            <a:r>
              <a:rPr lang="en-GB" b="1" baseline="0" dirty="0"/>
              <a:t>Aim: </a:t>
            </a:r>
            <a:r>
              <a:rPr lang="en-GB" b="0" baseline="0" dirty="0"/>
              <a:t>To p</a:t>
            </a:r>
            <a:r>
              <a:rPr lang="en-GB" b="0" dirty="0"/>
              <a:t>ractise </a:t>
            </a:r>
            <a:r>
              <a:rPr lang="en-GB" dirty="0"/>
              <a:t>distinguishing aurally between</a:t>
            </a:r>
            <a:r>
              <a:rPr lang="en-GB" baseline="0" dirty="0"/>
              <a:t> [</a:t>
            </a:r>
            <a:r>
              <a:rPr lang="en-GB" baseline="0" dirty="0" err="1"/>
              <a:t>sch</a:t>
            </a:r>
            <a:r>
              <a:rPr lang="en-GB" baseline="0" dirty="0"/>
              <a:t>] and [</a:t>
            </a:r>
            <a:r>
              <a:rPr lang="en-GB" baseline="0" dirty="0" err="1"/>
              <a:t>st</a:t>
            </a:r>
            <a:r>
              <a:rPr lang="en-GB" baseline="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Note: </a:t>
            </a:r>
            <a:r>
              <a:rPr lang="en-GB" dirty="0"/>
              <a:t>A more challenging version of this task, in which the</a:t>
            </a:r>
            <a:r>
              <a:rPr lang="en-GB" baseline="0" dirty="0"/>
              <a:t> answers appear as a whole word, rather than just the target graphemes, is one the next slide.</a:t>
            </a:r>
          </a:p>
          <a:p>
            <a:pPr marL="0" lvl="0" indent="0" algn="l" rtl="0">
              <a:spcBef>
                <a:spcPts val="0"/>
              </a:spcBef>
              <a:spcAft>
                <a:spcPts val="0"/>
              </a:spcAft>
              <a:buNone/>
            </a:pPr>
            <a:endParaRPr lang="en-GB" b="1" baseline="0" dirty="0"/>
          </a:p>
          <a:p>
            <a:pPr marL="0" lvl="0" indent="0" algn="l" rtl="0">
              <a:spcBef>
                <a:spcPts val="0"/>
              </a:spcBef>
              <a:spcAft>
                <a:spcPts val="0"/>
              </a:spcAft>
              <a:buNone/>
            </a:pPr>
            <a:r>
              <a:rPr lang="en-GB" b="1" baseline="0" dirty="0"/>
              <a:t>Procedure:</a:t>
            </a:r>
          </a:p>
          <a:p>
            <a:pPr marL="0" lvl="0" indent="0" algn="l" rtl="0">
              <a:spcBef>
                <a:spcPts val="0"/>
              </a:spcBef>
              <a:spcAft>
                <a:spcPts val="0"/>
              </a:spcAft>
              <a:buNone/>
            </a:pPr>
            <a:r>
              <a:rPr lang="en-GB" b="0" baseline="0" dirty="0"/>
              <a:t>1. Click on the numbered buttons to play the audio.</a:t>
            </a:r>
          </a:p>
          <a:p>
            <a:pPr marL="0" lvl="0" indent="0" algn="l" rtl="0">
              <a:spcBef>
                <a:spcPts val="0"/>
              </a:spcBef>
              <a:spcAft>
                <a:spcPts val="0"/>
              </a:spcAft>
              <a:buNone/>
            </a:pPr>
            <a:r>
              <a:rPr lang="en-GB" b="0" baseline="0" dirty="0"/>
              <a:t>2. Students determine the correct SSC in each case.</a:t>
            </a:r>
          </a:p>
          <a:p>
            <a:pPr marL="0" lvl="0" indent="0" algn="l" rtl="0">
              <a:spcBef>
                <a:spcPts val="0"/>
              </a:spcBef>
              <a:spcAft>
                <a:spcPts val="0"/>
              </a:spcAft>
              <a:buNone/>
            </a:pPr>
            <a:r>
              <a:rPr lang="en-GB" b="0" baseline="0" dirty="0"/>
              <a:t>3. Click to reveal the answer.</a:t>
            </a:r>
          </a:p>
          <a:p>
            <a:pPr marL="0" lvl="0" indent="0" algn="l" rtl="0">
              <a:spcBef>
                <a:spcPts val="0"/>
              </a:spcBef>
              <a:spcAft>
                <a:spcPts val="0"/>
              </a:spcAft>
              <a:buNone/>
            </a:pPr>
            <a:r>
              <a:rPr lang="en-GB" sz="1200" b="0" i="0" u="none" strike="noStrike" cap="none" dirty="0">
                <a:solidFill>
                  <a:schemeClr val="dk1"/>
                </a:solidFill>
                <a:effectLst/>
                <a:latin typeface="Calibri"/>
                <a:ea typeface="Calibri"/>
                <a:cs typeface="Calibri"/>
                <a:sym typeface="Calibri"/>
              </a:rPr>
              <a:t>4. Teachers should elicit meanings to confirm vocabulary knowledge. </a:t>
            </a:r>
            <a:br>
              <a:rPr lang="en-GB" sz="1200" b="0" i="0" u="none" strike="noStrike" cap="none" dirty="0">
                <a:solidFill>
                  <a:schemeClr val="dk1"/>
                </a:solidFill>
                <a:effectLst/>
                <a:latin typeface="Calibri"/>
                <a:ea typeface="Calibri"/>
                <a:cs typeface="Calibri"/>
                <a:sym typeface="Calibri"/>
              </a:rPr>
            </a:br>
            <a:r>
              <a:rPr lang="en-GB" sz="1200" b="1" i="1" u="none" strike="noStrike" cap="none" dirty="0">
                <a:solidFill>
                  <a:schemeClr val="dk1"/>
                </a:solidFill>
                <a:effectLst/>
                <a:latin typeface="Calibri"/>
                <a:ea typeface="Calibri"/>
                <a:cs typeface="Calibri"/>
                <a:sym typeface="Calibri"/>
              </a:rPr>
              <a:t>NB: Also point out that the –</a:t>
            </a:r>
            <a:r>
              <a:rPr lang="en-GB" sz="1200" b="1" i="1" u="none" strike="noStrike" cap="none" dirty="0" err="1">
                <a:solidFill>
                  <a:schemeClr val="dk1"/>
                </a:solidFill>
                <a:effectLst/>
                <a:latin typeface="Calibri"/>
                <a:ea typeface="Calibri"/>
                <a:cs typeface="Calibri"/>
                <a:sym typeface="Calibri"/>
              </a:rPr>
              <a:t>st</a:t>
            </a:r>
            <a:r>
              <a:rPr lang="en-GB" sz="1200" b="1" i="1" u="none" strike="noStrike" cap="none" dirty="0">
                <a:solidFill>
                  <a:schemeClr val="dk1"/>
                </a:solidFill>
                <a:effectLst/>
                <a:latin typeface="Calibri"/>
                <a:ea typeface="Calibri"/>
                <a:cs typeface="Calibri"/>
                <a:sym typeface="Calibri"/>
              </a:rPr>
              <a:t> in Kunst is pronounced as in English, to reinforce the fact that it is only a ‘</a:t>
            </a:r>
            <a:r>
              <a:rPr lang="en-GB" sz="1200" b="1" i="1" u="none" strike="noStrike" cap="none" dirty="0" err="1">
                <a:solidFill>
                  <a:schemeClr val="dk1"/>
                </a:solidFill>
                <a:effectLst/>
                <a:latin typeface="Calibri"/>
                <a:ea typeface="Calibri"/>
                <a:cs typeface="Calibri"/>
                <a:sym typeface="Calibri"/>
              </a:rPr>
              <a:t>sht</a:t>
            </a:r>
            <a:r>
              <a:rPr lang="en-GB" sz="1200" b="1" i="1" u="none" strike="noStrike" cap="none" dirty="0">
                <a:solidFill>
                  <a:schemeClr val="dk1"/>
                </a:solidFill>
                <a:effectLst/>
                <a:latin typeface="Calibri"/>
                <a:ea typeface="Calibri"/>
                <a:cs typeface="Calibri"/>
                <a:sym typeface="Calibri"/>
              </a:rPr>
              <a:t>’ sound at the beginning of a word.</a:t>
            </a:r>
            <a:endParaRPr lang="en-GB" b="1" i="1"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5. To challenge students further, </a:t>
            </a:r>
            <a:r>
              <a:rPr lang="en-GB" baseline="0" dirty="0"/>
              <a:t>ask them to turn away from the board to complete the task and write the whole word independently. This allows for differentiation through more/less support. If the whole class is high attaining, then the prompts can be removed from the slide, of course (a more challenging version of the activity is on the next slide).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0" i="0" u="none" strike="noStrike" cap="none" dirty="0">
              <a:solidFill>
                <a:schemeClr val="dk1"/>
              </a:solidFill>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21848225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Aim: </a:t>
            </a:r>
            <a:r>
              <a:rPr lang="en-GB" b="0" dirty="0"/>
              <a:t>To practise distinguishing aurally between</a:t>
            </a:r>
            <a:r>
              <a:rPr lang="en-GB" b="0" baseline="0" dirty="0"/>
              <a:t> [</a:t>
            </a:r>
            <a:r>
              <a:rPr lang="en-GB" b="0" baseline="0" dirty="0" err="1"/>
              <a:t>sch</a:t>
            </a:r>
            <a:r>
              <a:rPr lang="en-GB" b="0" baseline="0" dirty="0"/>
              <a:t>] and [</a:t>
            </a:r>
            <a:r>
              <a:rPr lang="en-GB" b="0" baseline="0" dirty="0" err="1"/>
              <a:t>st</a:t>
            </a:r>
            <a:r>
              <a:rPr lang="en-GB" b="0" baseline="0" dirty="0"/>
              <a:t>], and in addition to practise transcription of whole words.</a:t>
            </a:r>
            <a:endParaRPr lang="en-GB"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Note: </a:t>
            </a:r>
            <a:r>
              <a:rPr lang="en-GB" dirty="0"/>
              <a:t>This</a:t>
            </a:r>
            <a:r>
              <a:rPr lang="en-GB" baseline="0" dirty="0"/>
              <a:t> is the s</a:t>
            </a:r>
            <a:r>
              <a:rPr lang="en-GB" dirty="0"/>
              <a:t>ame</a:t>
            </a:r>
            <a:r>
              <a:rPr lang="en-GB" baseline="0" dirty="0"/>
              <a:t> task as on the previous slide, but answers appear as a whole word, rather than just the target graphemes.</a:t>
            </a:r>
          </a:p>
          <a:p>
            <a:pPr marL="0" lvl="0" indent="0" algn="l" rtl="0">
              <a:spcBef>
                <a:spcPts val="0"/>
              </a:spcBef>
              <a:spcAft>
                <a:spcPts val="0"/>
              </a:spcAft>
              <a:buNone/>
            </a:pPr>
            <a:r>
              <a:rPr lang="en-GB" b="0" dirty="0"/>
              <a:t> </a:t>
            </a:r>
            <a:endParaRPr lang="en-GB" b="1" baseline="0" dirty="0"/>
          </a:p>
          <a:p>
            <a:pPr marL="0" lvl="0" indent="0" algn="l" rtl="0">
              <a:spcBef>
                <a:spcPts val="0"/>
              </a:spcBef>
              <a:spcAft>
                <a:spcPts val="0"/>
              </a:spcAft>
              <a:buNone/>
            </a:pPr>
            <a:r>
              <a:rPr lang="en-GB" b="1" baseline="0" dirty="0"/>
              <a:t>Procedure:</a:t>
            </a:r>
          </a:p>
          <a:p>
            <a:pPr marL="0" lvl="0" indent="0" algn="l" rtl="0">
              <a:spcBef>
                <a:spcPts val="0"/>
              </a:spcBef>
              <a:spcAft>
                <a:spcPts val="0"/>
              </a:spcAft>
              <a:buNone/>
            </a:pPr>
            <a:r>
              <a:rPr lang="en-GB" b="0" baseline="0" dirty="0"/>
              <a:t>1. Click on the numbered buttons to play the audio.</a:t>
            </a:r>
          </a:p>
          <a:p>
            <a:pPr marL="0" lvl="0" indent="0" algn="l" rtl="0">
              <a:spcBef>
                <a:spcPts val="0"/>
              </a:spcBef>
              <a:spcAft>
                <a:spcPts val="0"/>
              </a:spcAft>
              <a:buNone/>
            </a:pPr>
            <a:r>
              <a:rPr lang="en-GB" b="0" baseline="0" dirty="0"/>
              <a:t>2. Students determine the word featuring the correct SSC in each case.</a:t>
            </a:r>
          </a:p>
          <a:p>
            <a:pPr marL="0" lvl="0" indent="0" algn="l" rtl="0">
              <a:spcBef>
                <a:spcPts val="0"/>
              </a:spcBef>
              <a:spcAft>
                <a:spcPts val="0"/>
              </a:spcAft>
              <a:buNone/>
            </a:pPr>
            <a:r>
              <a:rPr lang="en-GB" b="0" baseline="0" dirty="0"/>
              <a:t>3. Click to reveal the answer.</a:t>
            </a:r>
          </a:p>
          <a:p>
            <a:pPr marL="0" lvl="0" indent="0" algn="l" rtl="0">
              <a:spcBef>
                <a:spcPts val="0"/>
              </a:spcBef>
              <a:spcAft>
                <a:spcPts val="0"/>
              </a:spcAft>
              <a:buNone/>
            </a:pPr>
            <a:r>
              <a:rPr lang="en-GB" sz="1200" b="0" i="0" u="none" strike="noStrike" cap="none" dirty="0">
                <a:solidFill>
                  <a:schemeClr val="dk1"/>
                </a:solidFill>
                <a:effectLst/>
                <a:latin typeface="Calibri"/>
                <a:ea typeface="Calibri"/>
                <a:cs typeface="Calibri"/>
                <a:sym typeface="Calibri"/>
              </a:rPr>
              <a:t>4. Teachers should elicit meanings to confirm vocabulary knowledge. </a:t>
            </a:r>
            <a:r>
              <a:rPr lang="en-GB" sz="1200" b="1" i="1" u="none" strike="noStrike" cap="none" dirty="0">
                <a:solidFill>
                  <a:schemeClr val="dk1"/>
                </a:solidFill>
                <a:effectLst/>
                <a:latin typeface="Calibri"/>
                <a:ea typeface="Calibri"/>
                <a:cs typeface="Calibri"/>
                <a:sym typeface="Calibri"/>
              </a:rPr>
              <a:t>NB: Also point out that the –</a:t>
            </a:r>
            <a:r>
              <a:rPr lang="en-GB" sz="1200" b="1" i="1" u="none" strike="noStrike" cap="none" dirty="0" err="1">
                <a:solidFill>
                  <a:schemeClr val="dk1"/>
                </a:solidFill>
                <a:effectLst/>
                <a:latin typeface="Calibri"/>
                <a:ea typeface="Calibri"/>
                <a:cs typeface="Calibri"/>
                <a:sym typeface="Calibri"/>
              </a:rPr>
              <a:t>st</a:t>
            </a:r>
            <a:r>
              <a:rPr lang="en-GB" sz="1200" b="1" i="1" u="none" strike="noStrike" cap="none" dirty="0">
                <a:solidFill>
                  <a:schemeClr val="dk1"/>
                </a:solidFill>
                <a:effectLst/>
                <a:latin typeface="Calibri"/>
                <a:ea typeface="Calibri"/>
                <a:cs typeface="Calibri"/>
                <a:sym typeface="Calibri"/>
              </a:rPr>
              <a:t> in Kunst is pronounced as in English, to reinforce the fact that it is only a ‘</a:t>
            </a:r>
            <a:r>
              <a:rPr lang="en-GB" sz="1200" b="1" i="1" u="none" strike="noStrike" cap="none" dirty="0" err="1">
                <a:solidFill>
                  <a:schemeClr val="dk1"/>
                </a:solidFill>
                <a:effectLst/>
                <a:latin typeface="Calibri"/>
                <a:ea typeface="Calibri"/>
                <a:cs typeface="Calibri"/>
                <a:sym typeface="Calibri"/>
              </a:rPr>
              <a:t>sht</a:t>
            </a:r>
            <a:r>
              <a:rPr lang="en-GB" sz="1200" b="1" i="1" u="none" strike="noStrike" cap="none" dirty="0">
                <a:solidFill>
                  <a:schemeClr val="dk1"/>
                </a:solidFill>
                <a:effectLst/>
                <a:latin typeface="Calibri"/>
                <a:ea typeface="Calibri"/>
                <a:cs typeface="Calibri"/>
                <a:sym typeface="Calibri"/>
              </a:rPr>
              <a:t>’ sound at the beginning of a word.</a:t>
            </a:r>
            <a:endParaRPr lang="en-GB" b="1" i="1" baseline="0" dirty="0"/>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0" i="0" u="none" strike="noStrike" cap="none" dirty="0">
              <a:solidFill>
                <a:schemeClr val="dk1"/>
              </a:solidFill>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13207488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10 minutes (</a:t>
            </a:r>
            <a:r>
              <a:rPr lang="en-GB" b="1" dirty="0"/>
              <a:t>8 slides</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Aim: </a:t>
            </a:r>
            <a:r>
              <a:rPr lang="en-GB" dirty="0"/>
              <a:t>This task revises all</a:t>
            </a:r>
            <a:r>
              <a:rPr lang="en-GB" baseline="0" dirty="0"/>
              <a:t> of the vocabulary items not yet incorporated into the sequence from the sets to be revisited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dirty="0"/>
              <a:t> </a:t>
            </a:r>
            <a:endParaRPr lang="en-GB" b="1" baseline="0" dirty="0"/>
          </a:p>
          <a:p>
            <a:pPr marL="0" lvl="0" indent="0" algn="l" rtl="0">
              <a:spcBef>
                <a:spcPts val="0"/>
              </a:spcBef>
              <a:spcAft>
                <a:spcPts val="0"/>
              </a:spcAft>
              <a:buNone/>
            </a:pPr>
            <a:r>
              <a:rPr lang="en-GB" b="1" baseline="0" dirty="0"/>
              <a:t>Procedure:</a:t>
            </a:r>
          </a:p>
          <a:p>
            <a:pPr marL="0" lvl="0" indent="0" algn="l" rtl="0">
              <a:spcBef>
                <a:spcPts val="0"/>
              </a:spcBef>
              <a:spcAft>
                <a:spcPts val="0"/>
              </a:spcAft>
              <a:buNone/>
            </a:pPr>
            <a:r>
              <a:rPr lang="en-GB" baseline="0" dirty="0"/>
              <a:t>1. Students choose a word/words from those displayed to write the full sentence, replacing the English word(s) of the same meaning.</a:t>
            </a:r>
          </a:p>
          <a:p>
            <a:pPr marL="0" lvl="0" indent="0" algn="l" rtl="0">
              <a:spcBef>
                <a:spcPts val="0"/>
              </a:spcBef>
              <a:spcAft>
                <a:spcPts val="0"/>
              </a:spcAft>
              <a:buNone/>
            </a:pPr>
            <a:r>
              <a:rPr lang="en-GB" baseline="0" dirty="0"/>
              <a:t>2. The answers appear upon clicking the mouse, and the correct option is highlighted from the list.</a:t>
            </a:r>
          </a:p>
          <a:p>
            <a:pPr marL="0" lvl="0" indent="0" algn="l" rtl="0">
              <a:spcBef>
                <a:spcPts val="0"/>
              </a:spcBef>
              <a:spcAft>
                <a:spcPts val="0"/>
              </a:spcAft>
              <a:buNone/>
            </a:pPr>
            <a:endParaRPr lang="en-GB" baseline="0" dirty="0"/>
          </a:p>
          <a:p>
            <a:pPr marL="0" lvl="0" indent="0" algn="l" rtl="0">
              <a:spcBef>
                <a:spcPts val="0"/>
              </a:spcBef>
              <a:spcAft>
                <a:spcPts val="0"/>
              </a:spcAft>
              <a:buNone/>
            </a:pPr>
            <a:endParaRPr lang="en-GB" dirty="0"/>
          </a:p>
        </p:txBody>
      </p:sp>
      <p:sp>
        <p:nvSpPr>
          <p:cNvPr id="189" name="Google Shape;18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solidFill>
                  <a:srgbClr val="000000"/>
                </a:solidFill>
              </a:rPr>
              <a:t>36</a:t>
            </a:fld>
            <a:endParaRPr>
              <a:solidFill>
                <a:srgbClr val="000000"/>
              </a:solidFill>
            </a:endParaRPr>
          </a:p>
        </p:txBody>
      </p:sp>
    </p:spTree>
    <p:extLst>
      <p:ext uri="{BB962C8B-B14F-4D97-AF65-F5344CB8AC3E}">
        <p14:creationId xmlns:p14="http://schemas.microsoft.com/office/powerpoint/2010/main" val="10976950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(2/8)</a:t>
            </a:r>
          </a:p>
        </p:txBody>
      </p:sp>
      <p:sp>
        <p:nvSpPr>
          <p:cNvPr id="189" name="Google Shape;18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solidFill>
                  <a:srgbClr val="000000"/>
                </a:solidFill>
              </a:rPr>
              <a:t>37</a:t>
            </a:fld>
            <a:endParaRPr>
              <a:solidFill>
                <a:srgbClr val="000000"/>
              </a:solidFill>
            </a:endParaRPr>
          </a:p>
        </p:txBody>
      </p:sp>
    </p:spTree>
    <p:extLst>
      <p:ext uri="{BB962C8B-B14F-4D97-AF65-F5344CB8AC3E}">
        <p14:creationId xmlns:p14="http://schemas.microsoft.com/office/powerpoint/2010/main" val="18038160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1" u="none" strike="noStrike" cap="none" baseline="0" dirty="0">
              <a:solidFill>
                <a:sysClr val="windowText" lastClr="000000"/>
              </a:solidFill>
              <a:effectLst/>
              <a:latin typeface="Calibri"/>
              <a:ea typeface="Calibri"/>
              <a:cs typeface="Calibri"/>
              <a:sym typeface="Calibri"/>
            </a:endParaRPr>
          </a:p>
        </p:txBody>
      </p:sp>
      <p:sp>
        <p:nvSpPr>
          <p:cNvPr id="189" name="Google Shape;18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solidFill>
                  <a:srgbClr val="000000"/>
                </a:solidFill>
              </a:rPr>
              <a:t>38</a:t>
            </a:fld>
            <a:endParaRPr>
              <a:solidFill>
                <a:srgbClr val="000000"/>
              </a:solidFill>
            </a:endParaRPr>
          </a:p>
        </p:txBody>
      </p:sp>
    </p:spTree>
    <p:extLst>
      <p:ext uri="{BB962C8B-B14F-4D97-AF65-F5344CB8AC3E}">
        <p14:creationId xmlns:p14="http://schemas.microsoft.com/office/powerpoint/2010/main" val="33475711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(4/8)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1" u="none" strike="noStrike" cap="none" baseline="0" dirty="0">
              <a:solidFill>
                <a:sysClr val="windowText" lastClr="000000"/>
              </a:solidFill>
              <a:effectLst/>
              <a:latin typeface="Calibri"/>
              <a:ea typeface="Calibri"/>
              <a:cs typeface="Calibri"/>
              <a:sym typeface="Calibri"/>
            </a:endParaRPr>
          </a:p>
        </p:txBody>
      </p:sp>
      <p:sp>
        <p:nvSpPr>
          <p:cNvPr id="189" name="Google Shape;18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solidFill>
                  <a:srgbClr val="000000"/>
                </a:solidFill>
              </a:rPr>
              <a:t>39</a:t>
            </a:fld>
            <a:endParaRPr>
              <a:solidFill>
                <a:srgbClr val="000000"/>
              </a:solidFill>
            </a:endParaRPr>
          </a:p>
        </p:txBody>
      </p:sp>
    </p:spTree>
    <p:extLst>
      <p:ext uri="{BB962C8B-B14F-4D97-AF65-F5344CB8AC3E}">
        <p14:creationId xmlns:p14="http://schemas.microsoft.com/office/powerpoint/2010/main" val="2694163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20026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(5/8)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1" u="none" strike="noStrike" cap="none" baseline="0" dirty="0">
              <a:solidFill>
                <a:sysClr val="windowText" lastClr="000000"/>
              </a:solidFill>
              <a:effectLst/>
              <a:latin typeface="Calibri"/>
              <a:ea typeface="Calibri"/>
              <a:cs typeface="Calibri"/>
              <a:sym typeface="Calibri"/>
            </a:endParaRPr>
          </a:p>
        </p:txBody>
      </p:sp>
      <p:sp>
        <p:nvSpPr>
          <p:cNvPr id="189" name="Google Shape;18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solidFill>
                  <a:srgbClr val="000000"/>
                </a:solidFill>
              </a:rPr>
              <a:t>40</a:t>
            </a:fld>
            <a:endParaRPr>
              <a:solidFill>
                <a:srgbClr val="000000"/>
              </a:solidFill>
            </a:endParaRPr>
          </a:p>
        </p:txBody>
      </p:sp>
    </p:spTree>
    <p:extLst>
      <p:ext uri="{BB962C8B-B14F-4D97-AF65-F5344CB8AC3E}">
        <p14:creationId xmlns:p14="http://schemas.microsoft.com/office/powerpoint/2010/main" val="26185543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(6/8)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1" u="none" strike="noStrike" cap="none" baseline="0" dirty="0">
              <a:solidFill>
                <a:sysClr val="windowText" lastClr="000000"/>
              </a:solidFill>
              <a:effectLst/>
              <a:latin typeface="Calibri"/>
              <a:ea typeface="Calibri"/>
              <a:cs typeface="Calibri"/>
              <a:sym typeface="Calibri"/>
            </a:endParaRPr>
          </a:p>
        </p:txBody>
      </p:sp>
      <p:sp>
        <p:nvSpPr>
          <p:cNvPr id="189" name="Google Shape;18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solidFill>
                  <a:srgbClr val="000000"/>
                </a:solidFill>
              </a:rPr>
              <a:t>41</a:t>
            </a:fld>
            <a:endParaRPr>
              <a:solidFill>
                <a:srgbClr val="000000"/>
              </a:solidFill>
            </a:endParaRPr>
          </a:p>
        </p:txBody>
      </p:sp>
    </p:spTree>
    <p:extLst>
      <p:ext uri="{BB962C8B-B14F-4D97-AF65-F5344CB8AC3E}">
        <p14:creationId xmlns:p14="http://schemas.microsoft.com/office/powerpoint/2010/main" val="9137969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(7/8)</a:t>
            </a:r>
          </a:p>
          <a:p>
            <a:pPr marL="0" lvl="0" indent="0" algn="l" rtl="0">
              <a:spcBef>
                <a:spcPts val="0"/>
              </a:spcBef>
              <a:spcAft>
                <a:spcPts val="0"/>
              </a:spcAft>
              <a:buNone/>
            </a:pPr>
            <a:endParaRPr lang="en-GB" dirty="0"/>
          </a:p>
        </p:txBody>
      </p:sp>
      <p:sp>
        <p:nvSpPr>
          <p:cNvPr id="189" name="Google Shape;18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solidFill>
                  <a:srgbClr val="000000"/>
                </a:solidFill>
              </a:rPr>
              <a:t>42</a:t>
            </a:fld>
            <a:endParaRPr>
              <a:solidFill>
                <a:srgbClr val="000000"/>
              </a:solidFill>
            </a:endParaRPr>
          </a:p>
        </p:txBody>
      </p:sp>
    </p:spTree>
    <p:extLst>
      <p:ext uri="{BB962C8B-B14F-4D97-AF65-F5344CB8AC3E}">
        <p14:creationId xmlns:p14="http://schemas.microsoft.com/office/powerpoint/2010/main" val="39517294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(8/8)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1" u="none" strike="noStrike" cap="none" baseline="0" dirty="0">
              <a:solidFill>
                <a:sysClr val="windowText" lastClr="000000"/>
              </a:solidFill>
              <a:effectLst/>
              <a:latin typeface="Calibri"/>
              <a:ea typeface="Calibri"/>
              <a:cs typeface="Calibri"/>
              <a:sym typeface="Calibri"/>
            </a:endParaRPr>
          </a:p>
        </p:txBody>
      </p:sp>
      <p:sp>
        <p:nvSpPr>
          <p:cNvPr id="189" name="Google Shape;18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solidFill>
                  <a:srgbClr val="000000"/>
                </a:solidFill>
              </a:rPr>
              <a:t>43</a:t>
            </a:fld>
            <a:endParaRPr>
              <a:solidFill>
                <a:srgbClr val="000000"/>
              </a:solidFill>
            </a:endParaRPr>
          </a:p>
        </p:txBody>
      </p:sp>
    </p:spTree>
    <p:extLst>
      <p:ext uri="{BB962C8B-B14F-4D97-AF65-F5344CB8AC3E}">
        <p14:creationId xmlns:p14="http://schemas.microsoft.com/office/powerpoint/2010/main" val="29309701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US" b="0" baseline="0" dirty="0"/>
              <a:t>This slide explains the use of </a:t>
            </a:r>
            <a:r>
              <a:rPr lang="en-US" b="0" i="1" baseline="0" dirty="0"/>
              <a:t>auf</a:t>
            </a:r>
            <a:r>
              <a:rPr lang="en-US" b="0" i="0" baseline="0" dirty="0"/>
              <a:t> to mean ‘at’ or ‘to’ (we have previously seen it meaning ‘on’ or ‘onto’).</a:t>
            </a:r>
            <a:endParaRPr lang="en-US" b="0" baseline="0" dirty="0"/>
          </a:p>
          <a:p>
            <a:pPr marL="0" lvl="0" indent="0" algn="l" rtl="0">
              <a:spcBef>
                <a:spcPts val="0"/>
              </a:spcBef>
              <a:spcAft>
                <a:spcPts val="0"/>
              </a:spcAft>
              <a:buNone/>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lvl="0" indent="0" algn="l" rtl="0">
              <a:lnSpc>
                <a:spcPct val="100000"/>
              </a:lnSpc>
              <a:spcBef>
                <a:spcPts val="0"/>
              </a:spcBef>
              <a:spcAft>
                <a:spcPts val="0"/>
              </a:spcAft>
              <a:buClr>
                <a:schemeClr val="dk1"/>
              </a:buClr>
              <a:buSzPts val="1400"/>
              <a:buFont typeface="Calibri"/>
              <a:buNone/>
            </a:pPr>
            <a:r>
              <a:rPr lang="en-GB" dirty="0"/>
              <a:t>1. Cycle through the information on the slide using the animation sequence.</a:t>
            </a:r>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44</a:t>
            </a:fld>
            <a:endParaRPr lang="en-GB">
              <a:solidFill>
                <a:prstClr val="black"/>
              </a:solidFill>
            </a:endParaRPr>
          </a:p>
        </p:txBody>
      </p:sp>
    </p:spTree>
    <p:extLst>
      <p:ext uri="{BB962C8B-B14F-4D97-AF65-F5344CB8AC3E}">
        <p14:creationId xmlns:p14="http://schemas.microsoft.com/office/powerpoint/2010/main" val="26182319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 (both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dirty="0"/>
              <a:t>This reading activity practises the different translation of the preposition</a:t>
            </a:r>
            <a:r>
              <a:rPr lang="en-GB" b="0" baseline="0" dirty="0"/>
              <a:t> </a:t>
            </a:r>
            <a:r>
              <a:rPr lang="en-GB" b="0" i="1" baseline="0" dirty="0"/>
              <a:t>auf </a:t>
            </a:r>
            <a:r>
              <a:rPr lang="en-GB" b="0" dirty="0"/>
              <a:t>with verbs of movement and location. Attention should be drawn to the fact that the same preposition can be translated differently depending on the context.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baseline="0" dirty="0"/>
          </a:p>
          <a:p>
            <a:pPr marL="0" lvl="0" indent="0" algn="l" rtl="0">
              <a:spcBef>
                <a:spcPts val="0"/>
              </a:spcBef>
              <a:spcAft>
                <a:spcPts val="0"/>
              </a:spcAft>
              <a:buNone/>
            </a:pPr>
            <a:r>
              <a:rPr lang="en-GB" b="1" baseline="0" dirty="0"/>
              <a:t>Procedure:</a:t>
            </a:r>
          </a:p>
          <a:p>
            <a:pPr marL="0" lvl="0" indent="0" algn="l" rtl="0">
              <a:spcBef>
                <a:spcPts val="0"/>
              </a:spcBef>
              <a:spcAft>
                <a:spcPts val="0"/>
              </a:spcAft>
              <a:buNone/>
            </a:pPr>
            <a:r>
              <a:rPr lang="en-GB" baseline="0" dirty="0"/>
              <a:t>1. Students choose the correct translation of the preposition for each sentence.</a:t>
            </a:r>
          </a:p>
          <a:p>
            <a:pPr marL="0" lvl="0" indent="0" algn="l" rtl="0">
              <a:spcBef>
                <a:spcPts val="0"/>
              </a:spcBef>
              <a:spcAft>
                <a:spcPts val="0"/>
              </a:spcAft>
              <a:buNone/>
            </a:pPr>
            <a:r>
              <a:rPr lang="en-GB" baseline="0" dirty="0"/>
              <a:t>2. The answers appear upon clicking the mouse.</a:t>
            </a:r>
          </a:p>
          <a:p>
            <a:pPr marL="0" lvl="0" indent="0" algn="l" rtl="0">
              <a:spcBef>
                <a:spcPts val="0"/>
              </a:spcBef>
              <a:spcAft>
                <a:spcPts val="0"/>
              </a:spcAft>
              <a:buNone/>
            </a:pPr>
            <a:r>
              <a:rPr lang="en-GB" baseline="0" dirty="0"/>
              <a:t>3. The activity is continued on the next slide.</a:t>
            </a:r>
          </a:p>
          <a:p>
            <a:pPr marL="0" lvl="0" indent="0" algn="l" rtl="0">
              <a:spcBef>
                <a:spcPts val="0"/>
              </a:spcBef>
              <a:spcAft>
                <a:spcPts val="0"/>
              </a:spcAft>
              <a:buNone/>
            </a:pPr>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975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8297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i="0" dirty="0"/>
              <a:t>This segmentation exercise, which consists of known words and cognates,</a:t>
            </a:r>
            <a:r>
              <a:rPr lang="en-GB" i="0" baseline="0" dirty="0"/>
              <a:t> with a small number of (glossed) exceptions, can be treated as a reading exercise, a listening exercise, or a multimodal exercise, as described below.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Note: </a:t>
            </a:r>
            <a:r>
              <a:rPr lang="en-GB" i="0" baseline="0" dirty="0"/>
              <a:t>The word </a:t>
            </a:r>
            <a:r>
              <a:rPr lang="en-GB" sz="1200" i="1" dirty="0" err="1">
                <a:solidFill>
                  <a:schemeClr val="accent1">
                    <a:lumMod val="50000"/>
                  </a:schemeClr>
                </a:solidFill>
                <a:latin typeface="Century Gothic" panose="020B0502020202020204" pitchFamily="34" charset="0"/>
              </a:rPr>
              <a:t>Schauspieler</a:t>
            </a:r>
            <a:r>
              <a:rPr lang="en-GB" sz="1200" i="1" dirty="0">
                <a:solidFill>
                  <a:schemeClr val="accent1">
                    <a:lumMod val="50000"/>
                  </a:schemeClr>
                </a:solidFill>
                <a:latin typeface="Century Gothic" panose="020B0502020202020204" pitchFamily="34" charset="0"/>
              </a:rPr>
              <a:t> </a:t>
            </a:r>
            <a:r>
              <a:rPr lang="en-GB" sz="1200" i="0" dirty="0">
                <a:solidFill>
                  <a:schemeClr val="accent1">
                    <a:lumMod val="50000"/>
                  </a:schemeClr>
                </a:solidFill>
                <a:latin typeface="Century Gothic" panose="020B0502020202020204" pitchFamily="34" charset="0"/>
              </a:rPr>
              <a:t>features in</a:t>
            </a:r>
            <a:r>
              <a:rPr lang="en-GB" sz="1200" i="0" baseline="0" dirty="0">
                <a:solidFill>
                  <a:schemeClr val="accent1">
                    <a:lumMod val="50000"/>
                  </a:schemeClr>
                </a:solidFill>
                <a:latin typeface="Century Gothic" panose="020B0502020202020204" pitchFamily="34" charset="0"/>
              </a:rPr>
              <a:t> next week’s vocabulary list. </a:t>
            </a:r>
            <a:r>
              <a:rPr lang="en-GB" sz="1200" b="0" i="0" u="none" strike="noStrike" cap="none" baseline="0" dirty="0">
                <a:solidFill>
                  <a:schemeClr val="dk1"/>
                </a:solidFill>
                <a:effectLst/>
                <a:latin typeface="Calibri"/>
                <a:cs typeface="Calibri"/>
                <a:sym typeface="Calibri"/>
              </a:rPr>
              <a:t>T</a:t>
            </a:r>
            <a:r>
              <a:rPr lang="en-GB" sz="1200" b="0" i="0" u="none" strike="noStrike" cap="none" dirty="0">
                <a:solidFill>
                  <a:schemeClr val="dk1"/>
                </a:solidFill>
                <a:effectLst/>
                <a:latin typeface="Calibri"/>
                <a:ea typeface="Calibri"/>
                <a:cs typeface="Calibri"/>
                <a:sym typeface="Calibri"/>
              </a:rPr>
              <a:t>eachers should flag the compounds for times of day – e.g. </a:t>
            </a:r>
            <a:r>
              <a:rPr lang="en-GB" sz="1200" b="0" i="0" u="none" strike="noStrike" cap="none" dirty="0" err="1">
                <a:solidFill>
                  <a:schemeClr val="dk1"/>
                </a:solidFill>
                <a:effectLst/>
                <a:latin typeface="Calibri"/>
                <a:ea typeface="Calibri"/>
                <a:cs typeface="Calibri"/>
                <a:sym typeface="Calibri"/>
              </a:rPr>
              <a:t>Samstagnachmittag</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Sonntagabend</a:t>
            </a:r>
            <a:r>
              <a:rPr lang="en-GB" sz="1200" b="0" i="0" u="none" strike="noStrike" cap="none" dirty="0">
                <a:solidFill>
                  <a:schemeClr val="dk1"/>
                </a:solidFill>
                <a:effectLst/>
                <a:latin typeface="Calibri"/>
                <a:ea typeface="Calibri"/>
                <a:cs typeface="Calibri"/>
                <a:sym typeface="Calibri"/>
              </a:rPr>
              <a:t>, reminding students to try to break down longer words into more familiar single words.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baseline="0" dirty="0"/>
          </a:p>
          <a:p>
            <a:pPr marL="0" lvl="0" indent="0" algn="l" rtl="0">
              <a:spcBef>
                <a:spcPts val="0"/>
              </a:spcBef>
              <a:spcAft>
                <a:spcPts val="0"/>
              </a:spcAft>
              <a:buNone/>
            </a:pPr>
            <a:r>
              <a:rPr lang="en-GB" b="1" baseline="0" dirty="0"/>
              <a:t>Procedure:</a:t>
            </a:r>
          </a:p>
          <a:p>
            <a:pPr marL="0" lvl="0" indent="0" algn="l" rtl="0">
              <a:spcBef>
                <a:spcPts val="0"/>
              </a:spcBef>
              <a:spcAft>
                <a:spcPts val="0"/>
              </a:spcAft>
              <a:buNone/>
            </a:pPr>
            <a:r>
              <a:rPr lang="en-GB" b="0" i="0" baseline="0" dirty="0"/>
              <a:t>1. </a:t>
            </a:r>
            <a:r>
              <a:rPr lang="en-GB" i="0" dirty="0"/>
              <a:t>Teacher presses play. Students listen</a:t>
            </a:r>
            <a:r>
              <a:rPr lang="en-GB" i="0" baseline="0" dirty="0"/>
              <a:t> to the audio and read along. Alternatively the teacher can read the text him/herself.</a:t>
            </a:r>
          </a:p>
          <a:p>
            <a:pPr marL="0" lvl="0" indent="0" algn="l" rtl="0">
              <a:spcBef>
                <a:spcPts val="0"/>
              </a:spcBef>
              <a:spcAft>
                <a:spcPts val="0"/>
              </a:spcAft>
              <a:buNone/>
            </a:pPr>
            <a:r>
              <a:rPr lang="en-GB" i="0" baseline="0" dirty="0"/>
              <a:t>2. </a:t>
            </a:r>
            <a:r>
              <a:rPr lang="en-GB" i="0" dirty="0"/>
              <a:t>Teacher pauses the audio before the gaps.</a:t>
            </a:r>
            <a:r>
              <a:rPr lang="en-GB" i="0" baseline="0" dirty="0"/>
              <a:t> </a:t>
            </a:r>
          </a:p>
          <a:p>
            <a:pPr marL="0" lvl="0" indent="0" algn="l" rtl="0">
              <a:spcBef>
                <a:spcPts val="0"/>
              </a:spcBef>
              <a:spcAft>
                <a:spcPts val="0"/>
              </a:spcAft>
              <a:buNone/>
            </a:pPr>
            <a:r>
              <a:rPr lang="en-GB" i="0" baseline="0" dirty="0"/>
              <a:t>3. </a:t>
            </a:r>
            <a:r>
              <a:rPr lang="en-GB" i="0" dirty="0"/>
              <a:t>Students and teacher summarise the meaning of what has come before as a class.</a:t>
            </a:r>
          </a:p>
          <a:p>
            <a:pPr marL="0" lvl="0" indent="0" algn="l" rtl="0">
              <a:spcBef>
                <a:spcPts val="0"/>
              </a:spcBef>
              <a:spcAft>
                <a:spcPts val="0"/>
              </a:spcAft>
              <a:buNone/>
            </a:pPr>
            <a:r>
              <a:rPr lang="en-GB" i="0" dirty="0"/>
              <a:t>4.</a:t>
            </a:r>
            <a:r>
              <a:rPr lang="en-GB" i="0" baseline="0" dirty="0"/>
              <a:t> </a:t>
            </a:r>
            <a:r>
              <a:rPr lang="en-GB" i="0" dirty="0"/>
              <a:t>Students are then given 10 seconds to propose a sensible word (or phrase) which could</a:t>
            </a:r>
            <a:r>
              <a:rPr lang="en-GB" i="0" baseline="0" dirty="0"/>
              <a:t> </a:t>
            </a:r>
            <a:r>
              <a:rPr lang="en-GB" i="0" dirty="0"/>
              <a:t>come next, and to write it down.</a:t>
            </a:r>
          </a:p>
          <a:p>
            <a:pPr marL="0" lvl="0" indent="0" algn="l" rtl="0">
              <a:spcBef>
                <a:spcPts val="0"/>
              </a:spcBef>
              <a:spcAft>
                <a:spcPts val="0"/>
              </a:spcAft>
              <a:buNone/>
            </a:pPr>
            <a:r>
              <a:rPr lang="en-GB" i="0" dirty="0"/>
              <a:t>5.</a:t>
            </a:r>
            <a:r>
              <a:rPr lang="en-GB" i="0" baseline="0" dirty="0"/>
              <a:t> </a:t>
            </a:r>
            <a:r>
              <a:rPr lang="en-GB" i="0" dirty="0"/>
              <a:t>Teacher elicits suggestions from the class.</a:t>
            </a:r>
            <a:r>
              <a:rPr lang="en-GB" i="0" baseline="0" dirty="0"/>
              <a:t> </a:t>
            </a:r>
            <a:r>
              <a:rPr lang="en-GB" i="0" dirty="0"/>
              <a:t>Multiple suggestions are possible. Students should be encouraged to be creative, and recap vocabulary from previous learning. </a:t>
            </a:r>
          </a:p>
          <a:p>
            <a:pPr marL="0" lvl="0" indent="0" algn="l" rtl="0">
              <a:spcBef>
                <a:spcPts val="0"/>
              </a:spcBef>
              <a:spcAft>
                <a:spcPts val="0"/>
              </a:spcAft>
              <a:buNone/>
            </a:pPr>
            <a:r>
              <a:rPr lang="en-GB" i="0" dirty="0"/>
              <a:t>6.</a:t>
            </a:r>
            <a:r>
              <a:rPr lang="en-GB" i="0" baseline="0" dirty="0"/>
              <a:t> T</a:t>
            </a:r>
            <a:r>
              <a:rPr lang="en-GB" i="0" dirty="0"/>
              <a:t>eacher reveals the written</a:t>
            </a:r>
            <a:r>
              <a:rPr lang="en-GB" i="0" baseline="0" dirty="0"/>
              <a:t> </a:t>
            </a:r>
            <a:r>
              <a:rPr lang="en-GB" i="0" dirty="0"/>
              <a:t>solution by clicking</a:t>
            </a:r>
            <a:r>
              <a:rPr lang="en-GB" i="0" baseline="0" dirty="0"/>
              <a:t> on the gap, and</a:t>
            </a:r>
            <a:r>
              <a:rPr lang="en-GB" i="0" dirty="0"/>
              <a:t> presses play to continue.</a:t>
            </a:r>
            <a:endParaRPr lang="en-GB" b="1" i="0" dirty="0"/>
          </a:p>
          <a:p>
            <a:pPr marL="0" lvl="0" indent="0" algn="l" rtl="0">
              <a:spcBef>
                <a:spcPts val="0"/>
              </a:spcBef>
              <a:spcAft>
                <a:spcPts val="0"/>
              </a:spcAft>
              <a:buNone/>
            </a:pPr>
            <a:endParaRPr lang="en-GB" b="1" i="0" dirty="0"/>
          </a:p>
          <a:p>
            <a:pPr marL="0" lvl="0" indent="0" algn="l" rtl="0">
              <a:spcBef>
                <a:spcPts val="0"/>
              </a:spcBef>
              <a:spcAft>
                <a:spcPts val="0"/>
              </a:spcAft>
              <a:buNone/>
            </a:pPr>
            <a:r>
              <a:rPr lang="en-GB" b="1" i="0" dirty="0"/>
              <a:t>Note:</a:t>
            </a:r>
            <a:r>
              <a:rPr lang="en-GB" b="1" i="0" baseline="0" dirty="0"/>
              <a:t> </a:t>
            </a:r>
            <a:r>
              <a:rPr lang="en-GB" i="0" dirty="0"/>
              <a:t>If time permits, students can write a summary from audio only, or work with the written text to produce a summary or full translation.</a:t>
            </a:r>
          </a:p>
          <a:p>
            <a:pPr marL="0" lvl="0" indent="0" algn="l" rtl="0">
              <a:spcBef>
                <a:spcPts val="0"/>
              </a:spcBef>
              <a:spcAft>
                <a:spcPts val="0"/>
              </a:spcAft>
              <a:buNone/>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a:ea typeface="Calibri"/>
                <a:cs typeface="Calibri"/>
                <a:sym typeface="Calibri"/>
              </a:rPr>
              <a:t>Word frequency (1 is the most frequent word in German): </a:t>
            </a:r>
            <a:endParaRPr lang="en-GB" sz="1200" b="0"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err="1"/>
              <a:t>Vegetarier</a:t>
            </a:r>
            <a:r>
              <a:rPr lang="en-US" b="0" baseline="0" dirty="0"/>
              <a:t> [&gt;5009] </a:t>
            </a:r>
            <a:r>
              <a:rPr lang="en-US" b="0" baseline="0" dirty="0" err="1"/>
              <a:t>Schauspieler</a:t>
            </a:r>
            <a:r>
              <a:rPr lang="en-US" b="0" baseline="0" dirty="0"/>
              <a:t> [1704]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u="none" strike="noStrike" cap="none" dirty="0">
                <a:solidFill>
                  <a:schemeClr val="dk1"/>
                </a:solidFill>
                <a:effectLst/>
                <a:latin typeface="Calibri"/>
                <a:ea typeface="Calibri"/>
                <a:cs typeface="Calibri"/>
                <a:sym typeface="Calibri"/>
              </a:rPr>
              <a:t>Source:  Jones, R.L &amp; </a:t>
            </a:r>
            <a:r>
              <a:rPr lang="en-GB" sz="1200" b="0" i="1" u="none" strike="noStrike" cap="none" dirty="0" err="1">
                <a:solidFill>
                  <a:schemeClr val="dk1"/>
                </a:solidFill>
                <a:effectLst/>
                <a:latin typeface="Calibri"/>
                <a:ea typeface="Calibri"/>
                <a:cs typeface="Calibri"/>
                <a:sym typeface="Calibri"/>
              </a:rPr>
              <a:t>Tschirner</a:t>
            </a:r>
            <a:r>
              <a:rPr lang="en-GB" sz="1200" b="0" i="1" u="none" strike="noStrike" cap="none" dirty="0">
                <a:solidFill>
                  <a:schemeClr val="dk1"/>
                </a:solidFill>
                <a:effectLst/>
                <a:latin typeface="Calibri"/>
                <a:ea typeface="Calibri"/>
                <a:cs typeface="Calibri"/>
                <a:sym typeface="Calibri"/>
              </a:rPr>
              <a:t>, E. (2011). A frequency dictionary of German: Core vocabulary for learners. London: Routledge.</a:t>
            </a:r>
            <a:endParaRPr lang="en-GB"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lang="en-GB" baseline="0" dirty="0"/>
          </a:p>
          <a:p>
            <a:endParaRPr lang="en-GB" i="0" dirty="0"/>
          </a:p>
          <a:p>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47</a:t>
            </a:fld>
            <a:endParaRPr lang="en-GB"/>
          </a:p>
        </p:txBody>
      </p:sp>
    </p:spTree>
    <p:extLst>
      <p:ext uri="{BB962C8B-B14F-4D97-AF65-F5344CB8AC3E}">
        <p14:creationId xmlns:p14="http://schemas.microsoft.com/office/powerpoint/2010/main" val="18668815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12 minutes (five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Speaking task modelling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Aim: </a:t>
            </a:r>
            <a:r>
              <a:rPr lang="en-GB" b="0" baseline="0" dirty="0"/>
              <a:t>To practise spoken production of sentences using prepositions ‘in’ and ‘auf’ with R2(acc.) and R3(dat.) to talk about movement to and location in.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dirty="0"/>
              <a:t>This activity requires</a:t>
            </a:r>
            <a:r>
              <a:rPr lang="en-GB" b="0" baseline="0" dirty="0"/>
              <a:t> partners to listen to the information from each other about where Wolfgang and Mia (a) are going, and (b) are already situated. Partners have complementary information, making this a genuine information-gap exercise.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Note:</a:t>
            </a:r>
            <a:r>
              <a:rPr lang="en-GB" b="1" i="0" baseline="0" dirty="0"/>
              <a:t> </a:t>
            </a:r>
            <a:r>
              <a:rPr lang="en-GB" b="0" baseline="0" dirty="0"/>
              <a:t>Partners note their answers in English on the </a:t>
            </a:r>
            <a:r>
              <a:rPr lang="en-GB" b="1" baseline="0" dirty="0"/>
              <a:t>printed version of the exercise (which shows the different information for each partner) – this is available to download as a Word file from the NCELP Resource Portal.</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1. Click through the slide animation, which highlights each stage of the process below in sequence.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a:t>2. </a:t>
            </a:r>
            <a:r>
              <a:rPr lang="en-GB" b="0" baseline="0" dirty="0"/>
              <a:t> Person A </a:t>
            </a:r>
            <a:r>
              <a:rPr lang="en-GB" sz="1200" b="0" i="0" u="none" strike="noStrike" cap="none" dirty="0">
                <a:solidFill>
                  <a:schemeClr val="dk1"/>
                </a:solidFill>
                <a:effectLst/>
                <a:latin typeface="Calibri"/>
                <a:ea typeface="Calibri"/>
                <a:cs typeface="Calibri"/>
                <a:sym typeface="Calibri"/>
              </a:rPr>
              <a:t>is compelled to use the correct verb</a:t>
            </a:r>
            <a:r>
              <a:rPr lang="en-GB" sz="1200" b="0" i="0" u="none" strike="noStrike" cap="none" baseline="0" dirty="0">
                <a:solidFill>
                  <a:schemeClr val="dk1"/>
                </a:solidFill>
                <a:effectLst/>
                <a:latin typeface="Calibri"/>
                <a:ea typeface="Calibri"/>
                <a:cs typeface="Calibri"/>
                <a:sym typeface="Calibri"/>
              </a:rPr>
              <a:t> – </a:t>
            </a:r>
            <a:r>
              <a:rPr lang="en-GB" sz="1200" b="0" i="1" u="none" strike="noStrike" cap="none" baseline="0" dirty="0" err="1">
                <a:solidFill>
                  <a:schemeClr val="dk1"/>
                </a:solidFill>
                <a:effectLst/>
                <a:latin typeface="Calibri"/>
                <a:ea typeface="Calibri"/>
                <a:cs typeface="Calibri"/>
                <a:sym typeface="Calibri"/>
              </a:rPr>
              <a:t>gehen</a:t>
            </a:r>
            <a:r>
              <a:rPr lang="en-GB" sz="1200" b="0" i="1" u="none" strike="noStrike" cap="none" baseline="0" dirty="0">
                <a:solidFill>
                  <a:schemeClr val="dk1"/>
                </a:solidFill>
                <a:effectLst/>
                <a:latin typeface="Calibri"/>
                <a:ea typeface="Calibri"/>
                <a:cs typeface="Calibri"/>
                <a:sym typeface="Calibri"/>
              </a:rPr>
              <a:t> </a:t>
            </a:r>
            <a:r>
              <a:rPr lang="en-GB" sz="1200" b="0" i="0" u="none" strike="noStrike" cap="none" baseline="0" dirty="0">
                <a:solidFill>
                  <a:schemeClr val="dk1"/>
                </a:solidFill>
                <a:effectLst/>
                <a:latin typeface="Calibri"/>
                <a:ea typeface="Calibri"/>
                <a:cs typeface="Calibri"/>
                <a:sym typeface="Calibri"/>
              </a:rPr>
              <a:t>or </a:t>
            </a:r>
            <a:r>
              <a:rPr lang="en-GB" sz="1200" b="0" i="1" u="none" strike="noStrike" cap="none" baseline="0" dirty="0">
                <a:solidFill>
                  <a:schemeClr val="dk1"/>
                </a:solidFill>
                <a:effectLst/>
                <a:latin typeface="Calibri"/>
                <a:ea typeface="Calibri"/>
                <a:cs typeface="Calibri"/>
                <a:sym typeface="Calibri"/>
              </a:rPr>
              <a:t>sein</a:t>
            </a:r>
            <a:r>
              <a:rPr lang="en-GB" sz="1200" b="0" i="0" u="none" strike="noStrike" cap="none" baseline="0" dirty="0">
                <a:solidFill>
                  <a:schemeClr val="dk1"/>
                </a:solidFill>
                <a:effectLst/>
                <a:latin typeface="Calibri"/>
                <a:ea typeface="Calibri"/>
                <a:cs typeface="Calibri"/>
                <a:sym typeface="Calibri"/>
              </a:rPr>
              <a:t> – together with the appropriate subject pronoun (</a:t>
            </a:r>
            <a:r>
              <a:rPr lang="en-GB" sz="1200" b="0" i="1" u="none" strike="noStrike" cap="none" baseline="0" dirty="0" err="1">
                <a:solidFill>
                  <a:schemeClr val="dk1"/>
                </a:solidFill>
                <a:effectLst/>
                <a:latin typeface="Calibri"/>
                <a:ea typeface="Calibri"/>
                <a:cs typeface="Calibri"/>
                <a:sym typeface="Calibri"/>
              </a:rPr>
              <a:t>er</a:t>
            </a:r>
            <a:r>
              <a:rPr lang="en-GB" sz="1200" b="0" i="1" u="none" strike="noStrike" cap="none" baseline="0" dirty="0">
                <a:solidFill>
                  <a:schemeClr val="dk1"/>
                </a:solidFill>
                <a:effectLst/>
                <a:latin typeface="Calibri"/>
                <a:ea typeface="Calibri"/>
                <a:cs typeface="Calibri"/>
                <a:sym typeface="Calibri"/>
              </a:rPr>
              <a:t> </a:t>
            </a:r>
            <a:r>
              <a:rPr lang="en-GB" sz="1200" b="0" i="0" u="none" strike="noStrike" cap="none" baseline="0" dirty="0">
                <a:solidFill>
                  <a:schemeClr val="dk1"/>
                </a:solidFill>
                <a:effectLst/>
                <a:latin typeface="Calibri"/>
                <a:ea typeface="Calibri"/>
                <a:cs typeface="Calibri"/>
                <a:sym typeface="Calibri"/>
              </a:rPr>
              <a:t>or </a:t>
            </a:r>
            <a:r>
              <a:rPr lang="en-GB" sz="1200" b="0" i="1" u="none" strike="noStrike" cap="none" baseline="0" dirty="0" err="1">
                <a:solidFill>
                  <a:schemeClr val="dk1"/>
                </a:solidFill>
                <a:effectLst/>
                <a:latin typeface="Calibri"/>
                <a:ea typeface="Calibri"/>
                <a:cs typeface="Calibri"/>
                <a:sym typeface="Calibri"/>
              </a:rPr>
              <a:t>sie</a:t>
            </a:r>
            <a:r>
              <a:rPr lang="en-GB" sz="1200" b="0" i="0" u="none" strike="noStrike" cap="none" baseline="0" dirty="0">
                <a:solidFill>
                  <a:schemeClr val="dk1"/>
                </a:solidFill>
                <a:effectLst/>
                <a:latin typeface="Calibri"/>
                <a:ea typeface="Calibri"/>
                <a:cs typeface="Calibri"/>
                <a:sym typeface="Calibri"/>
              </a:rPr>
              <a:t>) to produce the first part of the sentence, as shown in the first speech bubble.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baseline="0" dirty="0">
                <a:solidFill>
                  <a:schemeClr val="dk1"/>
                </a:solidFill>
                <a:effectLst/>
                <a:latin typeface="Calibri"/>
                <a:ea typeface="Calibri"/>
                <a:cs typeface="Calibri"/>
                <a:sym typeface="Calibri"/>
              </a:rPr>
              <a:t>2. Person B processes the verb </a:t>
            </a:r>
            <a:r>
              <a:rPr lang="en-GB" sz="1200" b="0" i="0" u="none" strike="noStrike" cap="none" baseline="0" dirty="0" err="1">
                <a:solidFill>
                  <a:schemeClr val="dk1"/>
                </a:solidFill>
                <a:effectLst/>
                <a:latin typeface="Calibri"/>
                <a:ea typeface="Calibri"/>
                <a:cs typeface="Calibri"/>
                <a:sym typeface="Calibri"/>
              </a:rPr>
              <a:t>infomation</a:t>
            </a:r>
            <a:r>
              <a:rPr lang="en-GB" sz="1200" b="0" i="0" u="none" strike="noStrike" cap="none" baseline="0" dirty="0">
                <a:solidFill>
                  <a:schemeClr val="dk1"/>
                </a:solidFill>
                <a:effectLst/>
                <a:latin typeface="Calibri"/>
                <a:ea typeface="Calibri"/>
                <a:cs typeface="Calibri"/>
                <a:sym typeface="Calibri"/>
              </a:rPr>
              <a:t> to </a:t>
            </a:r>
            <a:r>
              <a:rPr lang="en-GB" sz="1200" b="0" i="0" u="none" strike="noStrike" cap="none" dirty="0">
                <a:solidFill>
                  <a:schemeClr val="dk1"/>
                </a:solidFill>
                <a:effectLst/>
                <a:latin typeface="Calibri"/>
                <a:ea typeface="Calibri"/>
                <a:cs typeface="Calibri"/>
                <a:sym typeface="Calibri"/>
              </a:rPr>
              <a:t>select the correct case</a:t>
            </a:r>
            <a:r>
              <a:rPr lang="en-GB" sz="1200" b="0" i="0" u="none" strike="noStrike" cap="none" baseline="0" dirty="0">
                <a:solidFill>
                  <a:schemeClr val="dk1"/>
                </a:solidFill>
                <a:effectLst/>
                <a:latin typeface="Calibri"/>
                <a:ea typeface="Calibri"/>
                <a:cs typeface="Calibri"/>
                <a:sym typeface="Calibri"/>
              </a:rPr>
              <a:t> of the definite article with the </a:t>
            </a:r>
            <a:r>
              <a:rPr lang="en-GB" sz="1200" b="0" i="0" u="none" strike="noStrike" cap="none" dirty="0">
                <a:solidFill>
                  <a:schemeClr val="dk1"/>
                </a:solidFill>
                <a:effectLst/>
                <a:latin typeface="Calibri"/>
                <a:ea typeface="Calibri"/>
                <a:cs typeface="Calibri"/>
                <a:sym typeface="Calibri"/>
              </a:rPr>
              <a:t>preposition, adding the destination specified to produce</a:t>
            </a:r>
            <a:r>
              <a:rPr lang="en-GB" sz="1200" b="0" i="0" u="none" strike="noStrike" cap="none" baseline="0" dirty="0">
                <a:solidFill>
                  <a:schemeClr val="dk1"/>
                </a:solidFill>
                <a:effectLst/>
                <a:latin typeface="Calibri"/>
                <a:ea typeface="Calibri"/>
                <a:cs typeface="Calibri"/>
                <a:sym typeface="Calibri"/>
              </a:rPr>
              <a:t> the second part of the sentence, as shown in the second speech bubble. Person B also notes whether it is Wolfgang or Mia to whom the sentence refers (based on the subject pronoun information).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effectLst/>
                <a:latin typeface="Calibri"/>
                <a:ea typeface="Calibri"/>
                <a:cs typeface="Calibri"/>
                <a:sym typeface="Calibri"/>
              </a:rPr>
              <a:t>3. Person A processes the preposition and noun meaning of the destination specified,</a:t>
            </a:r>
            <a:r>
              <a:rPr lang="en-GB" sz="1200" b="0" i="0" u="none" strike="noStrike" cap="none" baseline="0" dirty="0">
                <a:solidFill>
                  <a:schemeClr val="dk1"/>
                </a:solidFill>
                <a:effectLst/>
                <a:latin typeface="Calibri"/>
                <a:ea typeface="Calibri"/>
                <a:cs typeface="Calibri"/>
                <a:sym typeface="Calibri"/>
              </a:rPr>
              <a:t> noting this down in English.</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a:t>4. </a:t>
            </a:r>
            <a:r>
              <a:rPr lang="en-GB" b="0" baseline="0" dirty="0"/>
              <a:t>Partners swap roles halfway through the exercise.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5. Advance to the next slide to show the answers.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7739179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ROUND 1: ANSWERS 1-3</a:t>
            </a:r>
            <a:br>
              <a:rPr lang="en-GB" b="1" baseline="0" dirty="0"/>
            </a:br>
            <a:br>
              <a:rPr lang="en-GB" b="1" baseline="0" dirty="0"/>
            </a:br>
            <a:r>
              <a:rPr lang="en-GB" b="1" baseline="0" dirty="0"/>
              <a:t>Partner A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1. </a:t>
            </a:r>
            <a:r>
              <a:rPr lang="en-GB" b="0" baseline="0" dirty="0" err="1"/>
              <a:t>Er</a:t>
            </a:r>
            <a:r>
              <a:rPr lang="en-GB" b="0" baseline="0" dirty="0"/>
              <a:t> </a:t>
            </a:r>
            <a:r>
              <a:rPr lang="en-GB" b="0" baseline="0" dirty="0" err="1"/>
              <a:t>geht</a:t>
            </a:r>
            <a:r>
              <a:rPr lang="en-GB" b="0" baseline="0" dirty="0"/>
              <a:t> ...</a:t>
            </a:r>
            <a:br>
              <a:rPr lang="en-GB" b="0" baseline="0" dirty="0"/>
            </a:br>
            <a:r>
              <a:rPr lang="en-GB" b="0" baseline="0" dirty="0"/>
              <a:t>2. Sie </a:t>
            </a:r>
            <a:r>
              <a:rPr lang="en-GB" b="0" baseline="0" dirty="0" err="1"/>
              <a:t>geht</a:t>
            </a:r>
            <a:r>
              <a:rPr lang="en-GB" b="0" baseline="0" dirty="0"/>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3. Sie </a:t>
            </a:r>
            <a:r>
              <a:rPr lang="en-GB" b="0" baseline="0" dirty="0" err="1"/>
              <a:t>ist</a:t>
            </a:r>
            <a:r>
              <a:rPr lang="en-GB" b="0" baseline="0" dirty="0"/>
              <a:t> ...</a:t>
            </a:r>
            <a:br>
              <a:rPr lang="en-GB" b="0" baseline="0" dirty="0"/>
            </a:br>
            <a:r>
              <a:rPr lang="en-GB" b="0" baseline="0" dirty="0"/>
              <a:t>4. ... </a:t>
            </a:r>
            <a:r>
              <a:rPr lang="en-GB" b="0" baseline="0" dirty="0" err="1"/>
              <a:t>im</a:t>
            </a:r>
            <a:r>
              <a:rPr lang="en-GB" b="0" baseline="0" dirty="0"/>
              <a:t> </a:t>
            </a:r>
            <a:r>
              <a:rPr lang="en-GB" b="0" baseline="0" dirty="0" err="1"/>
              <a:t>Theater</a:t>
            </a:r>
            <a:r>
              <a:rPr lang="en-GB" b="0" baseline="0" dirty="0"/>
              <a:t>.</a:t>
            </a:r>
            <a:br>
              <a:rPr lang="en-GB" b="0" baseline="0" dirty="0"/>
            </a:br>
            <a:r>
              <a:rPr lang="en-GB" b="0" baseline="0" dirty="0"/>
              <a:t>5. ... </a:t>
            </a:r>
            <a:r>
              <a:rPr lang="en-GB" b="0" baseline="0" dirty="0" err="1"/>
              <a:t>im</a:t>
            </a:r>
            <a:r>
              <a:rPr lang="en-GB" b="0" baseline="0" dirty="0"/>
              <a:t> Museum.</a:t>
            </a:r>
            <a:br>
              <a:rPr lang="en-GB" b="0" baseline="0" dirty="0"/>
            </a:br>
            <a:r>
              <a:rPr lang="en-GB" b="0" baseline="0" dirty="0"/>
              <a:t>6. ... in die Schule.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Partner B</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1. ... ins </a:t>
            </a:r>
            <a:r>
              <a:rPr lang="en-GB" b="0" baseline="0" dirty="0" err="1"/>
              <a:t>Geschäft</a:t>
            </a:r>
            <a:r>
              <a:rPr lang="en-GB" b="0" baseline="0" dirty="0"/>
              <a:t>.</a:t>
            </a:r>
            <a:br>
              <a:rPr lang="en-GB" b="0" baseline="0" dirty="0"/>
            </a:br>
            <a:r>
              <a:rPr lang="en-GB" b="0" baseline="0" dirty="0"/>
              <a:t>2. ... ins Café.</a:t>
            </a:r>
            <a:br>
              <a:rPr lang="en-GB" b="0" baseline="0" dirty="0"/>
            </a:br>
            <a:r>
              <a:rPr lang="en-GB" b="0" baseline="0" dirty="0"/>
              <a:t>3. ... </a:t>
            </a:r>
            <a:r>
              <a:rPr lang="en-GB" b="0" baseline="0" dirty="0" err="1"/>
              <a:t>im</a:t>
            </a:r>
            <a:r>
              <a:rPr lang="en-GB" b="0" baseline="0" dirty="0"/>
              <a:t> Kino.</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4. </a:t>
            </a:r>
            <a:r>
              <a:rPr lang="en-GB" b="0" baseline="0" dirty="0" err="1"/>
              <a:t>Er</a:t>
            </a:r>
            <a:r>
              <a:rPr lang="en-GB" b="0" baseline="0" dirty="0"/>
              <a:t> </a:t>
            </a:r>
            <a:r>
              <a:rPr lang="en-GB" b="0" baseline="0" dirty="0" err="1"/>
              <a:t>ist</a:t>
            </a:r>
            <a:r>
              <a:rPr lang="en-GB" b="0" baseline="0" dirty="0"/>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5. </a:t>
            </a:r>
            <a:r>
              <a:rPr lang="en-GB" b="0" baseline="0" dirty="0" err="1"/>
              <a:t>Er</a:t>
            </a:r>
            <a:r>
              <a:rPr lang="en-GB" b="0" baseline="0" dirty="0"/>
              <a:t> </a:t>
            </a:r>
            <a:r>
              <a:rPr lang="en-GB" b="0" baseline="0" dirty="0" err="1"/>
              <a:t>ist</a:t>
            </a:r>
            <a:r>
              <a:rPr lang="en-GB" b="0" baseline="0" dirty="0"/>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6. Sie </a:t>
            </a:r>
            <a:r>
              <a:rPr lang="en-GB" b="0" baseline="0" dirty="0" err="1"/>
              <a:t>geht</a:t>
            </a:r>
            <a:r>
              <a:rPr lang="en-GB" b="0" baseline="0" dirty="0"/>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Possible Round 2 (change prompt cards accordingly):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Partner A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1. </a:t>
            </a:r>
            <a:r>
              <a:rPr lang="en-GB" b="0" baseline="0" dirty="0" err="1"/>
              <a:t>Er</a:t>
            </a:r>
            <a:r>
              <a:rPr lang="en-GB" b="0" baseline="0" dirty="0"/>
              <a:t> </a:t>
            </a:r>
            <a:r>
              <a:rPr lang="en-GB" b="0" baseline="0" dirty="0" err="1"/>
              <a:t>ist</a:t>
            </a:r>
            <a:r>
              <a:rPr lang="en-GB" b="0" baseline="0" dirty="0"/>
              <a:t> ...</a:t>
            </a:r>
            <a:br>
              <a:rPr lang="en-GB" b="0" baseline="0" dirty="0"/>
            </a:br>
            <a:r>
              <a:rPr lang="en-GB" b="0" baseline="0" dirty="0"/>
              <a:t>2. Sie </a:t>
            </a:r>
            <a:r>
              <a:rPr lang="en-GB" b="0" baseline="0" dirty="0" err="1"/>
              <a:t>geht</a:t>
            </a:r>
            <a:r>
              <a:rPr lang="en-GB" b="0" baseline="0" dirty="0"/>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3. </a:t>
            </a:r>
            <a:r>
              <a:rPr lang="en-GB" b="0" baseline="0" dirty="0" err="1"/>
              <a:t>Er</a:t>
            </a:r>
            <a:r>
              <a:rPr lang="en-GB" b="0" baseline="0" dirty="0"/>
              <a:t> </a:t>
            </a:r>
            <a:r>
              <a:rPr lang="en-GB" b="0" baseline="0" dirty="0" err="1"/>
              <a:t>geht</a:t>
            </a:r>
            <a:r>
              <a:rPr lang="en-GB" b="0" baseline="0" dirty="0"/>
              <a:t> ...</a:t>
            </a:r>
            <a:br>
              <a:rPr lang="en-GB" b="0" baseline="0" dirty="0"/>
            </a:br>
            <a:r>
              <a:rPr lang="en-GB" b="0" baseline="0" dirty="0"/>
              <a:t>4. ... in den Park.</a:t>
            </a:r>
            <a:br>
              <a:rPr lang="en-GB" b="0" baseline="0" dirty="0"/>
            </a:br>
            <a:r>
              <a:rPr lang="en-GB" b="0" baseline="0" dirty="0"/>
              <a:t>5. ... in der </a:t>
            </a:r>
            <a:r>
              <a:rPr lang="en-GB" b="0" baseline="0" dirty="0" err="1"/>
              <a:t>Bibliothek</a:t>
            </a:r>
            <a:r>
              <a:rPr lang="en-GB" b="0" baseline="0" dirty="0"/>
              <a:t>.</a:t>
            </a:r>
            <a:br>
              <a:rPr lang="en-GB" b="0" baseline="0" dirty="0"/>
            </a:br>
            <a:r>
              <a:rPr lang="en-GB" b="0" baseline="0" dirty="0"/>
              <a:t>6. ... </a:t>
            </a:r>
            <a:r>
              <a:rPr lang="en-GB" b="0" baseline="0" dirty="0" err="1"/>
              <a:t>im</a:t>
            </a:r>
            <a:r>
              <a:rPr lang="en-GB" b="0" baseline="0" dirty="0"/>
              <a:t> </a:t>
            </a:r>
            <a:r>
              <a:rPr lang="en-GB" b="0" baseline="0" dirty="0" err="1"/>
              <a:t>Klassenzimmer</a:t>
            </a:r>
            <a:r>
              <a:rPr lang="en-GB" b="0" baseline="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Partner B</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1. ... auf </a:t>
            </a:r>
            <a:r>
              <a:rPr lang="en-GB" b="0" baseline="0" dirty="0" err="1"/>
              <a:t>dem</a:t>
            </a:r>
            <a:r>
              <a:rPr lang="en-GB" b="0" baseline="0" dirty="0"/>
              <a:t> </a:t>
            </a:r>
            <a:r>
              <a:rPr lang="en-GB" b="0" baseline="0" dirty="0" err="1"/>
              <a:t>Konzert</a:t>
            </a:r>
            <a:r>
              <a:rPr lang="en-GB" b="0" baseline="0" dirty="0"/>
              <a:t>.</a:t>
            </a:r>
            <a:br>
              <a:rPr lang="en-GB" b="0" baseline="0" dirty="0"/>
            </a:br>
            <a:r>
              <a:rPr lang="en-GB" b="0" baseline="0" dirty="0"/>
              <a:t>2. ... auf den </a:t>
            </a:r>
            <a:r>
              <a:rPr lang="en-GB" b="0" baseline="0" dirty="0" err="1"/>
              <a:t>Markt</a:t>
            </a:r>
            <a:r>
              <a:rPr lang="en-GB" b="0" baseline="0" dirty="0"/>
              <a:t>.</a:t>
            </a:r>
            <a:br>
              <a:rPr lang="en-GB" b="0" baseline="0" dirty="0"/>
            </a:br>
            <a:r>
              <a:rPr lang="en-GB" b="0" baseline="0" dirty="0"/>
              <a:t>3. ... in die Stadt.</a:t>
            </a:r>
            <a:br>
              <a:rPr lang="en-GB" b="0" baseline="0" dirty="0"/>
            </a:br>
            <a:r>
              <a:rPr lang="en-GB" b="0" baseline="0" dirty="0"/>
              <a:t>4. Sie </a:t>
            </a:r>
            <a:r>
              <a:rPr lang="en-GB" b="0" baseline="0" dirty="0" err="1"/>
              <a:t>geht</a:t>
            </a:r>
            <a:r>
              <a:rPr lang="en-GB" b="0" baseline="0" dirty="0"/>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5. </a:t>
            </a:r>
            <a:r>
              <a:rPr lang="en-GB" b="0" baseline="0" dirty="0" err="1"/>
              <a:t>Er</a:t>
            </a:r>
            <a:r>
              <a:rPr lang="en-GB" b="0" baseline="0" dirty="0"/>
              <a:t> </a:t>
            </a:r>
            <a:r>
              <a:rPr lang="en-GB" b="0" baseline="0" dirty="0" err="1"/>
              <a:t>ist</a:t>
            </a:r>
            <a:r>
              <a:rPr lang="en-GB" b="0" baseline="0" dirty="0"/>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6. Sie </a:t>
            </a:r>
            <a:r>
              <a:rPr lang="en-GB" b="0" baseline="0" dirty="0" err="1"/>
              <a:t>ist</a:t>
            </a:r>
            <a:r>
              <a:rPr lang="en-GB" b="0" baseline="0" dirty="0"/>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baseline="0" dirty="0"/>
          </a:p>
          <a:p>
            <a:pPr marL="0" lvl="0" indent="0" algn="l" rtl="0">
              <a:spcBef>
                <a:spcPts val="0"/>
              </a:spcBef>
              <a:spcAft>
                <a:spcPts val="0"/>
              </a:spcAft>
              <a:buNone/>
            </a:pPr>
            <a:endParaRPr lang="en-GB" b="0" baseline="0" dirty="0"/>
          </a:p>
        </p:txBody>
      </p:sp>
      <p:sp>
        <p:nvSpPr>
          <p:cNvPr id="531" name="Google Shape;531;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800929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st</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st</a:t>
            </a:r>
            <a:r>
              <a:rPr lang="en-GB" b="1" baseline="0" dirty="0"/>
              <a:t>-] </a:t>
            </a:r>
            <a:r>
              <a:rPr lang="en-GB" baseline="0" dirty="0"/>
              <a:t>and then the </a:t>
            </a:r>
            <a:r>
              <a:rPr lang="en-GB" b="1" baseline="0" dirty="0"/>
              <a:t>source</a:t>
            </a:r>
            <a:r>
              <a:rPr lang="en-GB" baseline="0" dirty="0"/>
              <a:t> word again ‘</a:t>
            </a:r>
            <a:r>
              <a:rPr lang="en-GB" b="1" baseline="0" dirty="0"/>
              <a:t>stark</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a:t>stark</a:t>
            </a:r>
            <a:r>
              <a:rPr lang="en-GB" sz="1200" b="0" baseline="0" dirty="0"/>
              <a:t> [207</a:t>
            </a:r>
            <a:r>
              <a:rPr lang="en-GB" sz="1200" baseline="0" dirty="0"/>
              <a:t>]; </a:t>
            </a:r>
            <a:r>
              <a:rPr lang="en-GB" sz="1200" b="1" baseline="0" dirty="0" err="1"/>
              <a:t>Straße</a:t>
            </a:r>
            <a:r>
              <a:rPr lang="en-GB" sz="1200" b="1" baseline="0" dirty="0"/>
              <a:t> </a:t>
            </a:r>
            <a:r>
              <a:rPr lang="en-GB" sz="1200" b="0" baseline="0" dirty="0"/>
              <a:t>[355] </a:t>
            </a:r>
            <a:r>
              <a:rPr lang="en-GB" sz="1200" b="1" baseline="0" dirty="0" err="1"/>
              <a:t>stehen</a:t>
            </a:r>
            <a:r>
              <a:rPr lang="en-GB" sz="1200" b="1" baseline="0" dirty="0"/>
              <a:t> </a:t>
            </a:r>
            <a:r>
              <a:rPr lang="en-GB" sz="1200" baseline="0" dirty="0"/>
              <a:t>[87]; </a:t>
            </a:r>
            <a:r>
              <a:rPr lang="en-GB" sz="1200" b="1" baseline="0" dirty="0"/>
              <a:t>verstehen </a:t>
            </a:r>
            <a:r>
              <a:rPr lang="en-GB" sz="1200" baseline="0" dirty="0"/>
              <a:t>[222]; </a:t>
            </a:r>
            <a:r>
              <a:rPr lang="en-GB" sz="1200" b="1" baseline="0" dirty="0" err="1"/>
              <a:t>bestimmt</a:t>
            </a:r>
            <a:r>
              <a:rPr lang="en-GB" sz="1200" b="1" baseline="0" dirty="0"/>
              <a:t> </a:t>
            </a:r>
            <a:r>
              <a:rPr lang="en-GB" sz="1200" baseline="0" dirty="0"/>
              <a:t>[226]; </a:t>
            </a:r>
            <a:r>
              <a:rPr lang="en-GB" sz="1200" b="1" baseline="0" dirty="0"/>
              <a:t>Stadt </a:t>
            </a:r>
            <a:r>
              <a:rPr lang="en-GB" sz="1200" baseline="0" dirty="0"/>
              <a:t>[186].</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16187713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ROUND 1: ANSWERS 4-6</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br>
              <a:rPr lang="en-GB" b="1" baseline="0" dirty="0"/>
            </a:br>
            <a:r>
              <a:rPr lang="en-GB" b="1" baseline="0" dirty="0"/>
              <a:t>Partner A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1. </a:t>
            </a:r>
            <a:r>
              <a:rPr lang="en-GB" b="0" baseline="0" dirty="0" err="1"/>
              <a:t>Er</a:t>
            </a:r>
            <a:r>
              <a:rPr lang="en-GB" b="0" baseline="0" dirty="0"/>
              <a:t> </a:t>
            </a:r>
            <a:r>
              <a:rPr lang="en-GB" b="0" baseline="0" dirty="0" err="1"/>
              <a:t>geht</a:t>
            </a:r>
            <a:r>
              <a:rPr lang="en-GB" b="0" baseline="0" dirty="0"/>
              <a:t> ...</a:t>
            </a:r>
            <a:br>
              <a:rPr lang="en-GB" b="0" baseline="0" dirty="0"/>
            </a:br>
            <a:r>
              <a:rPr lang="en-GB" b="0" baseline="0" dirty="0"/>
              <a:t>2. Sie </a:t>
            </a:r>
            <a:r>
              <a:rPr lang="en-GB" b="0" baseline="0" dirty="0" err="1"/>
              <a:t>geht</a:t>
            </a:r>
            <a:r>
              <a:rPr lang="en-GB" b="0" baseline="0" dirty="0"/>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3. Sie </a:t>
            </a:r>
            <a:r>
              <a:rPr lang="en-GB" b="0" baseline="0" dirty="0" err="1"/>
              <a:t>ist</a:t>
            </a:r>
            <a:r>
              <a:rPr lang="en-GB" b="0" baseline="0" dirty="0"/>
              <a:t> ...</a:t>
            </a:r>
            <a:br>
              <a:rPr lang="en-GB" b="0" baseline="0" dirty="0"/>
            </a:br>
            <a:r>
              <a:rPr lang="en-GB" b="0" baseline="0" dirty="0"/>
              <a:t>4. ... </a:t>
            </a:r>
            <a:r>
              <a:rPr lang="en-GB" b="0" baseline="0" dirty="0" err="1"/>
              <a:t>im</a:t>
            </a:r>
            <a:r>
              <a:rPr lang="en-GB" b="0" baseline="0" dirty="0"/>
              <a:t> </a:t>
            </a:r>
            <a:r>
              <a:rPr lang="en-GB" b="0" baseline="0" dirty="0" err="1"/>
              <a:t>Theater</a:t>
            </a:r>
            <a:r>
              <a:rPr lang="en-GB" b="0" baseline="0" dirty="0"/>
              <a:t>.</a:t>
            </a:r>
            <a:br>
              <a:rPr lang="en-GB" b="0" baseline="0" dirty="0"/>
            </a:br>
            <a:r>
              <a:rPr lang="en-GB" b="0" baseline="0" dirty="0"/>
              <a:t>5. ... </a:t>
            </a:r>
            <a:r>
              <a:rPr lang="en-GB" b="0" baseline="0" dirty="0" err="1"/>
              <a:t>im</a:t>
            </a:r>
            <a:r>
              <a:rPr lang="en-GB" b="0" baseline="0" dirty="0"/>
              <a:t> Museum.</a:t>
            </a:r>
            <a:br>
              <a:rPr lang="en-GB" b="0" baseline="0" dirty="0"/>
            </a:br>
            <a:r>
              <a:rPr lang="en-GB" b="0" baseline="0" dirty="0"/>
              <a:t>6. ... in die Schule.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Partner B</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1. ... ins </a:t>
            </a:r>
            <a:r>
              <a:rPr lang="en-GB" b="0" baseline="0" dirty="0" err="1"/>
              <a:t>Geschäft</a:t>
            </a:r>
            <a:r>
              <a:rPr lang="en-GB" b="0" baseline="0" dirty="0"/>
              <a:t>.</a:t>
            </a:r>
            <a:br>
              <a:rPr lang="en-GB" b="0" baseline="0" dirty="0"/>
            </a:br>
            <a:r>
              <a:rPr lang="en-GB" b="0" baseline="0" dirty="0"/>
              <a:t>2. ... ins Café.</a:t>
            </a:r>
            <a:br>
              <a:rPr lang="en-GB" b="0" baseline="0" dirty="0"/>
            </a:br>
            <a:r>
              <a:rPr lang="en-GB" b="0" baseline="0" dirty="0"/>
              <a:t>3. ... </a:t>
            </a:r>
            <a:r>
              <a:rPr lang="en-GB" b="0" baseline="0" dirty="0" err="1"/>
              <a:t>im</a:t>
            </a:r>
            <a:r>
              <a:rPr lang="en-GB" b="0" baseline="0" dirty="0"/>
              <a:t> Kino.</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4. </a:t>
            </a:r>
            <a:r>
              <a:rPr lang="en-GB" b="0" baseline="0" dirty="0" err="1"/>
              <a:t>Er</a:t>
            </a:r>
            <a:r>
              <a:rPr lang="en-GB" b="0" baseline="0" dirty="0"/>
              <a:t> </a:t>
            </a:r>
            <a:r>
              <a:rPr lang="en-GB" b="0" baseline="0" dirty="0" err="1"/>
              <a:t>ist</a:t>
            </a:r>
            <a:r>
              <a:rPr lang="en-GB" b="0" baseline="0" dirty="0"/>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5. </a:t>
            </a:r>
            <a:r>
              <a:rPr lang="en-GB" b="0" baseline="0" dirty="0" err="1"/>
              <a:t>Er</a:t>
            </a:r>
            <a:r>
              <a:rPr lang="en-GB" b="0" baseline="0" dirty="0"/>
              <a:t> </a:t>
            </a:r>
            <a:r>
              <a:rPr lang="en-GB" b="0" baseline="0" dirty="0" err="1"/>
              <a:t>ist</a:t>
            </a:r>
            <a:r>
              <a:rPr lang="en-GB" b="0" baseline="0" dirty="0"/>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6. Sie </a:t>
            </a:r>
            <a:r>
              <a:rPr lang="en-GB" b="0" baseline="0" dirty="0" err="1"/>
              <a:t>geht</a:t>
            </a:r>
            <a:r>
              <a:rPr lang="en-GB" b="0" baseline="0" dirty="0"/>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Possible Round 2 (change prompt cards accordingly):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Partner A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1. </a:t>
            </a:r>
            <a:r>
              <a:rPr lang="en-GB" b="0" baseline="0" dirty="0" err="1"/>
              <a:t>Er</a:t>
            </a:r>
            <a:r>
              <a:rPr lang="en-GB" b="0" baseline="0" dirty="0"/>
              <a:t> </a:t>
            </a:r>
            <a:r>
              <a:rPr lang="en-GB" b="0" baseline="0" dirty="0" err="1"/>
              <a:t>ist</a:t>
            </a:r>
            <a:r>
              <a:rPr lang="en-GB" b="0" baseline="0" dirty="0"/>
              <a:t> ...</a:t>
            </a:r>
            <a:br>
              <a:rPr lang="en-GB" b="0" baseline="0" dirty="0"/>
            </a:br>
            <a:r>
              <a:rPr lang="en-GB" b="0" baseline="0" dirty="0"/>
              <a:t>2. Sie </a:t>
            </a:r>
            <a:r>
              <a:rPr lang="en-GB" b="0" baseline="0" dirty="0" err="1"/>
              <a:t>geht</a:t>
            </a:r>
            <a:r>
              <a:rPr lang="en-GB" b="0" baseline="0" dirty="0"/>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3. </a:t>
            </a:r>
            <a:r>
              <a:rPr lang="en-GB" b="0" baseline="0" dirty="0" err="1"/>
              <a:t>Er</a:t>
            </a:r>
            <a:r>
              <a:rPr lang="en-GB" b="0" baseline="0" dirty="0"/>
              <a:t> </a:t>
            </a:r>
            <a:r>
              <a:rPr lang="en-GB" b="0" baseline="0" dirty="0" err="1"/>
              <a:t>geht</a:t>
            </a:r>
            <a:r>
              <a:rPr lang="en-GB" b="0" baseline="0" dirty="0"/>
              <a:t> ...</a:t>
            </a:r>
            <a:br>
              <a:rPr lang="en-GB" b="0" baseline="0" dirty="0"/>
            </a:br>
            <a:r>
              <a:rPr lang="en-GB" b="0" baseline="0" dirty="0"/>
              <a:t>4. ... in den Park.</a:t>
            </a:r>
            <a:br>
              <a:rPr lang="en-GB" b="0" baseline="0" dirty="0"/>
            </a:br>
            <a:r>
              <a:rPr lang="en-GB" b="0" baseline="0" dirty="0"/>
              <a:t>5. ... in der </a:t>
            </a:r>
            <a:r>
              <a:rPr lang="en-GB" b="0" baseline="0" dirty="0" err="1"/>
              <a:t>Bibliothek</a:t>
            </a:r>
            <a:r>
              <a:rPr lang="en-GB" b="0" baseline="0" dirty="0"/>
              <a:t>.</a:t>
            </a:r>
            <a:br>
              <a:rPr lang="en-GB" b="0" baseline="0" dirty="0"/>
            </a:br>
            <a:r>
              <a:rPr lang="en-GB" b="0" baseline="0" dirty="0"/>
              <a:t>6. ... </a:t>
            </a:r>
            <a:r>
              <a:rPr lang="en-GB" b="0" baseline="0" dirty="0" err="1"/>
              <a:t>im</a:t>
            </a:r>
            <a:r>
              <a:rPr lang="en-GB" b="0" baseline="0" dirty="0"/>
              <a:t> </a:t>
            </a:r>
            <a:r>
              <a:rPr lang="en-GB" b="0" baseline="0" dirty="0" err="1"/>
              <a:t>Klassenzimmer</a:t>
            </a:r>
            <a:r>
              <a:rPr lang="en-GB" b="0" baseline="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Partner B</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1. ... auf </a:t>
            </a:r>
            <a:r>
              <a:rPr lang="en-GB" b="0" baseline="0" dirty="0" err="1"/>
              <a:t>dem</a:t>
            </a:r>
            <a:r>
              <a:rPr lang="en-GB" b="0" baseline="0" dirty="0"/>
              <a:t> </a:t>
            </a:r>
            <a:r>
              <a:rPr lang="en-GB" b="0" baseline="0" dirty="0" err="1"/>
              <a:t>Konzert</a:t>
            </a:r>
            <a:r>
              <a:rPr lang="en-GB" b="0" baseline="0" dirty="0"/>
              <a:t>.</a:t>
            </a:r>
            <a:br>
              <a:rPr lang="en-GB" b="0" baseline="0" dirty="0"/>
            </a:br>
            <a:r>
              <a:rPr lang="en-GB" b="0" baseline="0" dirty="0"/>
              <a:t>2. ... auf den </a:t>
            </a:r>
            <a:r>
              <a:rPr lang="en-GB" b="0" baseline="0" dirty="0" err="1"/>
              <a:t>Markt</a:t>
            </a:r>
            <a:r>
              <a:rPr lang="en-GB" b="0" baseline="0" dirty="0"/>
              <a:t>.</a:t>
            </a:r>
            <a:br>
              <a:rPr lang="en-GB" b="0" baseline="0" dirty="0"/>
            </a:br>
            <a:r>
              <a:rPr lang="en-GB" b="0" baseline="0" dirty="0"/>
              <a:t>3. ... in die Stadt.</a:t>
            </a:r>
            <a:br>
              <a:rPr lang="en-GB" b="0" baseline="0" dirty="0"/>
            </a:br>
            <a:r>
              <a:rPr lang="en-GB" b="0" baseline="0" dirty="0"/>
              <a:t>4. Sie </a:t>
            </a:r>
            <a:r>
              <a:rPr lang="en-GB" b="0" baseline="0" dirty="0" err="1"/>
              <a:t>geht</a:t>
            </a:r>
            <a:r>
              <a:rPr lang="en-GB" b="0" baseline="0" dirty="0"/>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5. </a:t>
            </a:r>
            <a:r>
              <a:rPr lang="en-GB" b="0" baseline="0" dirty="0" err="1"/>
              <a:t>Er</a:t>
            </a:r>
            <a:r>
              <a:rPr lang="en-GB" b="0" baseline="0" dirty="0"/>
              <a:t> </a:t>
            </a:r>
            <a:r>
              <a:rPr lang="en-GB" b="0" baseline="0" dirty="0" err="1"/>
              <a:t>ist</a:t>
            </a:r>
            <a:r>
              <a:rPr lang="en-GB" b="0" baseline="0" dirty="0"/>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6. Sie </a:t>
            </a:r>
            <a:r>
              <a:rPr lang="en-GB" b="0" baseline="0" dirty="0" err="1"/>
              <a:t>ist</a:t>
            </a:r>
            <a:r>
              <a:rPr lang="en-GB" b="0" baseline="0" dirty="0"/>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baseline="0" dirty="0"/>
          </a:p>
          <a:p>
            <a:pPr marL="0" lvl="0" indent="0" algn="l" rtl="0">
              <a:spcBef>
                <a:spcPts val="0"/>
              </a:spcBef>
              <a:spcAft>
                <a:spcPts val="0"/>
              </a:spcAft>
              <a:buNone/>
            </a:pPr>
            <a:endParaRPr lang="en-GB" b="0" baseline="0" dirty="0"/>
          </a:p>
        </p:txBody>
      </p:sp>
      <p:sp>
        <p:nvSpPr>
          <p:cNvPr id="531" name="Google Shape;531;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7481161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ROUND 2: ANSWERS 1-3</a:t>
            </a:r>
            <a:br>
              <a:rPr lang="en-GB" b="1" baseline="0" dirty="0"/>
            </a:br>
            <a:br>
              <a:rPr lang="en-GB" b="1" baseline="0" dirty="0"/>
            </a:br>
            <a:r>
              <a:rPr lang="en-GB" b="1" baseline="0" dirty="0"/>
              <a:t>Round 2 (change prompt cards accordingly):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Partner A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1. </a:t>
            </a:r>
            <a:r>
              <a:rPr lang="en-GB" b="0" baseline="0" dirty="0" err="1"/>
              <a:t>Er</a:t>
            </a:r>
            <a:r>
              <a:rPr lang="en-GB" b="0" baseline="0" dirty="0"/>
              <a:t> </a:t>
            </a:r>
            <a:r>
              <a:rPr lang="en-GB" b="0" baseline="0" dirty="0" err="1"/>
              <a:t>ist</a:t>
            </a:r>
            <a:r>
              <a:rPr lang="en-GB" b="0" baseline="0" dirty="0"/>
              <a:t> ...</a:t>
            </a:r>
            <a:br>
              <a:rPr lang="en-GB" b="0" baseline="0" dirty="0"/>
            </a:br>
            <a:r>
              <a:rPr lang="en-GB" b="0" baseline="0" dirty="0"/>
              <a:t>2. Sie </a:t>
            </a:r>
            <a:r>
              <a:rPr lang="en-GB" b="0" baseline="0" dirty="0" err="1"/>
              <a:t>geht</a:t>
            </a:r>
            <a:r>
              <a:rPr lang="en-GB" b="0" baseline="0" dirty="0"/>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3. </a:t>
            </a:r>
            <a:r>
              <a:rPr lang="en-GB" b="0" baseline="0" dirty="0" err="1"/>
              <a:t>Er</a:t>
            </a:r>
            <a:r>
              <a:rPr lang="en-GB" b="0" baseline="0" dirty="0"/>
              <a:t> </a:t>
            </a:r>
            <a:r>
              <a:rPr lang="en-GB" b="0" baseline="0" dirty="0" err="1"/>
              <a:t>geht</a:t>
            </a:r>
            <a:r>
              <a:rPr lang="en-GB" b="0" baseline="0" dirty="0"/>
              <a:t> ...</a:t>
            </a:r>
            <a:br>
              <a:rPr lang="en-GB" b="0" baseline="0" dirty="0"/>
            </a:br>
            <a:r>
              <a:rPr lang="en-GB" b="0" baseline="0" dirty="0"/>
              <a:t>4. ... in den Park.</a:t>
            </a:r>
            <a:br>
              <a:rPr lang="en-GB" b="0" baseline="0" dirty="0"/>
            </a:br>
            <a:r>
              <a:rPr lang="en-GB" b="0" baseline="0" dirty="0"/>
              <a:t>5. ... in der </a:t>
            </a:r>
            <a:r>
              <a:rPr lang="en-GB" b="0" baseline="0" dirty="0" err="1"/>
              <a:t>Bibliothek</a:t>
            </a:r>
            <a:r>
              <a:rPr lang="en-GB" b="0" baseline="0" dirty="0"/>
              <a:t>.</a:t>
            </a:r>
            <a:br>
              <a:rPr lang="en-GB" b="0" baseline="0" dirty="0"/>
            </a:br>
            <a:r>
              <a:rPr lang="en-GB" b="0" baseline="0" dirty="0"/>
              <a:t>6. ... </a:t>
            </a:r>
            <a:r>
              <a:rPr lang="en-GB" b="0" baseline="0" dirty="0" err="1"/>
              <a:t>im</a:t>
            </a:r>
            <a:r>
              <a:rPr lang="en-GB" b="0" baseline="0" dirty="0"/>
              <a:t> </a:t>
            </a:r>
            <a:r>
              <a:rPr lang="en-GB" b="0" baseline="0" dirty="0" err="1"/>
              <a:t>Klassenzimmer</a:t>
            </a:r>
            <a:r>
              <a:rPr lang="en-GB" b="0" baseline="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Partner B</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1. ... auf </a:t>
            </a:r>
            <a:r>
              <a:rPr lang="en-GB" b="0" baseline="0" dirty="0" err="1"/>
              <a:t>dem</a:t>
            </a:r>
            <a:r>
              <a:rPr lang="en-GB" b="0" baseline="0" dirty="0"/>
              <a:t> </a:t>
            </a:r>
            <a:r>
              <a:rPr lang="en-GB" b="0" baseline="0" dirty="0" err="1"/>
              <a:t>Konzert</a:t>
            </a:r>
            <a:r>
              <a:rPr lang="en-GB" b="0" baseline="0" dirty="0"/>
              <a:t>.</a:t>
            </a:r>
            <a:br>
              <a:rPr lang="en-GB" b="0" baseline="0" dirty="0"/>
            </a:br>
            <a:r>
              <a:rPr lang="en-GB" b="0" baseline="0" dirty="0"/>
              <a:t>2. ... auf den </a:t>
            </a:r>
            <a:r>
              <a:rPr lang="en-GB" b="0" baseline="0" dirty="0" err="1"/>
              <a:t>Markt</a:t>
            </a:r>
            <a:r>
              <a:rPr lang="en-GB" b="0" baseline="0" dirty="0"/>
              <a:t>.</a:t>
            </a:r>
            <a:br>
              <a:rPr lang="en-GB" b="0" baseline="0" dirty="0"/>
            </a:br>
            <a:r>
              <a:rPr lang="en-GB" b="0" baseline="0" dirty="0"/>
              <a:t>3. ... in die Stadt.</a:t>
            </a:r>
            <a:br>
              <a:rPr lang="en-GB" b="0" baseline="0" dirty="0"/>
            </a:br>
            <a:r>
              <a:rPr lang="en-GB" b="0" baseline="0" dirty="0"/>
              <a:t>4. Sie </a:t>
            </a:r>
            <a:r>
              <a:rPr lang="en-GB" b="0" baseline="0" dirty="0" err="1"/>
              <a:t>geht</a:t>
            </a:r>
            <a:r>
              <a:rPr lang="en-GB" b="0" baseline="0" dirty="0"/>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5. </a:t>
            </a:r>
            <a:r>
              <a:rPr lang="en-GB" b="0" baseline="0" dirty="0" err="1"/>
              <a:t>Er</a:t>
            </a:r>
            <a:r>
              <a:rPr lang="en-GB" b="0" baseline="0" dirty="0"/>
              <a:t> </a:t>
            </a:r>
            <a:r>
              <a:rPr lang="en-GB" b="0" baseline="0" dirty="0" err="1"/>
              <a:t>ist</a:t>
            </a:r>
            <a:r>
              <a:rPr lang="en-GB" b="0" baseline="0" dirty="0"/>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6. Sie </a:t>
            </a:r>
            <a:r>
              <a:rPr lang="en-GB" b="0" baseline="0" dirty="0" err="1"/>
              <a:t>ist</a:t>
            </a:r>
            <a:r>
              <a:rPr lang="en-GB" b="0" baseline="0" dirty="0"/>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baseline="0" dirty="0"/>
          </a:p>
          <a:p>
            <a:pPr marL="0" lvl="0" indent="0" algn="l" rtl="0">
              <a:spcBef>
                <a:spcPts val="0"/>
              </a:spcBef>
              <a:spcAft>
                <a:spcPts val="0"/>
              </a:spcAft>
              <a:buNone/>
            </a:pPr>
            <a:endParaRPr lang="en-GB" b="0" baseline="0" dirty="0"/>
          </a:p>
        </p:txBody>
      </p:sp>
      <p:sp>
        <p:nvSpPr>
          <p:cNvPr id="531" name="Google Shape;531;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913465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ROUND 2: ANSWERS 4-6</a:t>
            </a:r>
            <a:br>
              <a:rPr lang="en-GB" b="1" baseline="0" dirty="0"/>
            </a:br>
            <a:br>
              <a:rPr lang="en-GB" b="1" baseline="0" dirty="0"/>
            </a:br>
            <a:r>
              <a:rPr lang="en-GB" b="1" baseline="0" dirty="0"/>
              <a:t>Round 2 (change prompt cards accordingly):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Partner A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1. </a:t>
            </a:r>
            <a:r>
              <a:rPr lang="en-GB" b="0" baseline="0" dirty="0" err="1"/>
              <a:t>Er</a:t>
            </a:r>
            <a:r>
              <a:rPr lang="en-GB" b="0" baseline="0" dirty="0"/>
              <a:t> </a:t>
            </a:r>
            <a:r>
              <a:rPr lang="en-GB" b="0" baseline="0" dirty="0" err="1"/>
              <a:t>ist</a:t>
            </a:r>
            <a:r>
              <a:rPr lang="en-GB" b="0" baseline="0" dirty="0"/>
              <a:t> ...</a:t>
            </a:r>
            <a:br>
              <a:rPr lang="en-GB" b="0" baseline="0" dirty="0"/>
            </a:br>
            <a:r>
              <a:rPr lang="en-GB" b="0" baseline="0" dirty="0"/>
              <a:t>2. Sie </a:t>
            </a:r>
            <a:r>
              <a:rPr lang="en-GB" b="0" baseline="0" dirty="0" err="1"/>
              <a:t>geht</a:t>
            </a:r>
            <a:r>
              <a:rPr lang="en-GB" b="0" baseline="0" dirty="0"/>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3. </a:t>
            </a:r>
            <a:r>
              <a:rPr lang="en-GB" b="0" baseline="0" dirty="0" err="1"/>
              <a:t>Er</a:t>
            </a:r>
            <a:r>
              <a:rPr lang="en-GB" b="0" baseline="0" dirty="0"/>
              <a:t> </a:t>
            </a:r>
            <a:r>
              <a:rPr lang="en-GB" b="0" baseline="0" dirty="0" err="1"/>
              <a:t>geht</a:t>
            </a:r>
            <a:r>
              <a:rPr lang="en-GB" b="0" baseline="0" dirty="0"/>
              <a:t> ...</a:t>
            </a:r>
            <a:br>
              <a:rPr lang="en-GB" b="0" baseline="0" dirty="0"/>
            </a:br>
            <a:r>
              <a:rPr lang="en-GB" b="0" baseline="0" dirty="0"/>
              <a:t>4. ... in den Park.</a:t>
            </a:r>
            <a:br>
              <a:rPr lang="en-GB" b="0" baseline="0" dirty="0"/>
            </a:br>
            <a:r>
              <a:rPr lang="en-GB" b="0" baseline="0" dirty="0"/>
              <a:t>5. ... in der </a:t>
            </a:r>
            <a:r>
              <a:rPr lang="en-GB" b="0" baseline="0" dirty="0" err="1"/>
              <a:t>Bibliothek</a:t>
            </a:r>
            <a:r>
              <a:rPr lang="en-GB" b="0" baseline="0" dirty="0"/>
              <a:t>.</a:t>
            </a:r>
            <a:br>
              <a:rPr lang="en-GB" b="0" baseline="0" dirty="0"/>
            </a:br>
            <a:r>
              <a:rPr lang="en-GB" b="0" baseline="0" dirty="0"/>
              <a:t>6. ... </a:t>
            </a:r>
            <a:r>
              <a:rPr lang="en-GB" b="0" baseline="0" dirty="0" err="1"/>
              <a:t>im</a:t>
            </a:r>
            <a:r>
              <a:rPr lang="en-GB" b="0" baseline="0" dirty="0"/>
              <a:t> </a:t>
            </a:r>
            <a:r>
              <a:rPr lang="en-GB" b="0" baseline="0" dirty="0" err="1"/>
              <a:t>Klassenzimmer</a:t>
            </a:r>
            <a:r>
              <a:rPr lang="en-GB" b="0" baseline="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Partner B</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1. ... auf </a:t>
            </a:r>
            <a:r>
              <a:rPr lang="en-GB" b="0" baseline="0" dirty="0" err="1"/>
              <a:t>dem</a:t>
            </a:r>
            <a:r>
              <a:rPr lang="en-GB" b="0" baseline="0" dirty="0"/>
              <a:t> </a:t>
            </a:r>
            <a:r>
              <a:rPr lang="en-GB" b="0" baseline="0" dirty="0" err="1"/>
              <a:t>Konzert</a:t>
            </a:r>
            <a:r>
              <a:rPr lang="en-GB" b="0" baseline="0" dirty="0"/>
              <a:t>.</a:t>
            </a:r>
            <a:br>
              <a:rPr lang="en-GB" b="0" baseline="0" dirty="0"/>
            </a:br>
            <a:r>
              <a:rPr lang="en-GB" b="0" baseline="0" dirty="0"/>
              <a:t>2. ... auf den </a:t>
            </a:r>
            <a:r>
              <a:rPr lang="en-GB" b="0" baseline="0" dirty="0" err="1"/>
              <a:t>Markt</a:t>
            </a:r>
            <a:r>
              <a:rPr lang="en-GB" b="0" baseline="0" dirty="0"/>
              <a:t>.</a:t>
            </a:r>
            <a:br>
              <a:rPr lang="en-GB" b="0" baseline="0" dirty="0"/>
            </a:br>
            <a:r>
              <a:rPr lang="en-GB" b="0" baseline="0" dirty="0"/>
              <a:t>3. ... in die Stadt.</a:t>
            </a:r>
            <a:br>
              <a:rPr lang="en-GB" b="0" baseline="0" dirty="0"/>
            </a:br>
            <a:r>
              <a:rPr lang="en-GB" b="0" baseline="0" dirty="0"/>
              <a:t>4. Sie </a:t>
            </a:r>
            <a:r>
              <a:rPr lang="en-GB" b="0" baseline="0" dirty="0" err="1"/>
              <a:t>geht</a:t>
            </a:r>
            <a:r>
              <a:rPr lang="en-GB" b="0" baseline="0" dirty="0"/>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5. </a:t>
            </a:r>
            <a:r>
              <a:rPr lang="en-GB" b="0" baseline="0" dirty="0" err="1"/>
              <a:t>Er</a:t>
            </a:r>
            <a:r>
              <a:rPr lang="en-GB" b="0" baseline="0" dirty="0"/>
              <a:t> </a:t>
            </a:r>
            <a:r>
              <a:rPr lang="en-GB" b="0" baseline="0" dirty="0" err="1"/>
              <a:t>ist</a:t>
            </a:r>
            <a:r>
              <a:rPr lang="en-GB" b="0" baseline="0" dirty="0"/>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6. Sie </a:t>
            </a:r>
            <a:r>
              <a:rPr lang="en-GB" b="0" baseline="0" dirty="0" err="1"/>
              <a:t>ist</a:t>
            </a:r>
            <a:r>
              <a:rPr lang="en-GB" b="0" baseline="0" dirty="0"/>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baseline="0" dirty="0"/>
          </a:p>
          <a:p>
            <a:pPr marL="0" lvl="0" indent="0" algn="l" rtl="0">
              <a:spcBef>
                <a:spcPts val="0"/>
              </a:spcBef>
              <a:spcAft>
                <a:spcPts val="0"/>
              </a:spcAft>
              <a:buNone/>
            </a:pPr>
            <a:endParaRPr lang="en-GB" b="0" baseline="0" dirty="0"/>
          </a:p>
        </p:txBody>
      </p:sp>
      <p:sp>
        <p:nvSpPr>
          <p:cNvPr id="531" name="Google Shape;531;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66676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written production of sentences with </a:t>
            </a:r>
            <a:r>
              <a:rPr lang="en-GB" b="0" i="1" baseline="0" dirty="0" err="1"/>
              <a:t>gehen</a:t>
            </a:r>
            <a:r>
              <a:rPr lang="en-GB" b="0" i="1" baseline="0" dirty="0"/>
              <a:t> </a:t>
            </a:r>
            <a:r>
              <a:rPr lang="en-GB" b="0" baseline="0" dirty="0"/>
              <a:t>and</a:t>
            </a:r>
            <a:r>
              <a:rPr lang="en-GB" b="0" i="1" baseline="0" dirty="0"/>
              <a:t> sein</a:t>
            </a:r>
            <a:r>
              <a:rPr lang="en-GB" b="0" i="1" dirty="0"/>
              <a:t> </a:t>
            </a:r>
            <a:r>
              <a:rPr lang="en-GB" b="0" dirty="0"/>
              <a:t>with the correct preposition</a:t>
            </a:r>
            <a:r>
              <a:rPr lang="en-GB" b="0" baseline="0" dirty="0"/>
              <a:t> and</a:t>
            </a:r>
            <a:r>
              <a:rPr lang="en-GB" b="0" dirty="0"/>
              <a:t> case of the definite article to talk about where you are going/are.</a:t>
            </a:r>
            <a:br>
              <a:rPr lang="en-GB" b="0" baseline="0" dirty="0"/>
            </a:br>
            <a:endParaRPr lang="en-GB" b="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1.</a:t>
            </a:r>
            <a:r>
              <a:rPr lang="en-GB" b="1" baseline="0" dirty="0"/>
              <a:t> </a:t>
            </a:r>
            <a:r>
              <a:rPr lang="en-GB" dirty="0"/>
              <a:t>Students</a:t>
            </a:r>
            <a:r>
              <a:rPr lang="en-GB" baseline="0" dirty="0"/>
              <a:t> write the sentences implied by the pictures in each thought bubble, taking care to use the Row 2 and Row 3 articles correctly.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2. Each student writes three extended sentences, choosing to be either Wolfgang OR Heidi.</a:t>
            </a:r>
            <a:endParaRPr lang="en-GB" b="1"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Note:  </a:t>
            </a:r>
            <a:r>
              <a:rPr lang="en-GB" baseline="0" dirty="0"/>
              <a:t>they won’t all be the same sentences as students can choose which combination of places to talk about in each sentence.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3. Students can be encouraged to share their texts with each other.  They can orally translate these into English, and peer check answers for meaning.</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4. Clearly, teachers will want to circulate as students are writing to check accuracy of Row 2/Row 3 articles.</a:t>
            </a:r>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53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290866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sz="1200" i="0">
                <a:latin typeface="Calibri"/>
                <a:ea typeface="Calibri"/>
                <a:cs typeface="Calibri"/>
                <a:sym typeface="Calibri"/>
              </a:rPr>
              <a:t>Use this slide to set the homework.</a:t>
            </a:r>
            <a:endParaRPr sz="1200" i="0" dirty="0">
              <a:latin typeface="Calibri"/>
              <a:ea typeface="Calibri"/>
              <a:cs typeface="Calibri"/>
              <a:sym typeface="Calibri"/>
            </a:endParaRPr>
          </a:p>
        </p:txBody>
      </p:sp>
      <p:sp>
        <p:nvSpPr>
          <p:cNvPr id="678" name="Google Shape;678;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54</a:t>
            </a:fld>
            <a:endParaRPr/>
          </a:p>
        </p:txBody>
      </p:sp>
    </p:spTree>
    <p:extLst>
      <p:ext uri="{BB962C8B-B14F-4D97-AF65-F5344CB8AC3E}">
        <p14:creationId xmlns:p14="http://schemas.microsoft.com/office/powerpoint/2010/main" val="419374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4258211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3565033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1/6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 (six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lvl="0" indent="0" algn="l" rtl="0">
              <a:spcBef>
                <a:spcPts val="0"/>
              </a:spcBef>
              <a:spcAft>
                <a:spcPts val="0"/>
              </a:spcAft>
              <a:buNone/>
            </a:pPr>
            <a:r>
              <a:rPr lang="en-GB" b="1" baseline="0" dirty="0"/>
              <a:t>Aim: </a:t>
            </a:r>
            <a:r>
              <a:rPr lang="en-GB" dirty="0"/>
              <a:t>This vocabulary</a:t>
            </a:r>
            <a:r>
              <a:rPr lang="en-GB" baseline="0" dirty="0"/>
              <a:t> starter activity revisits the following vocabulary from this, and previous, weeks.  The words in </a:t>
            </a:r>
            <a:r>
              <a:rPr lang="en-GB" b="1" baseline="0" dirty="0"/>
              <a:t>bold</a:t>
            </a:r>
            <a:r>
              <a:rPr lang="en-GB" baseline="0" dirty="0"/>
              <a:t> type are revisited in this task.</a:t>
            </a:r>
            <a:br>
              <a:rPr lang="en-GB" baseline="0" dirty="0"/>
            </a:b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Students read the sentence,</a:t>
            </a:r>
            <a:r>
              <a:rPr lang="en-GB" b="0" baseline="0" dirty="0"/>
              <a:t> then suggest the name of the place where it applies.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cap="none" baseline="0" dirty="0">
                <a:solidFill>
                  <a:schemeClr val="dk1"/>
                </a:solidFill>
                <a:latin typeface="Calibri"/>
                <a:ea typeface="Calibri"/>
                <a:cs typeface="Calibri"/>
                <a:sym typeface="Calibri"/>
              </a:rPr>
              <a:t>2. Click to confirm the name of the place.</a:t>
            </a:r>
            <a:endParaRPr lang="en-GB" sz="1200" b="1"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cap="none" dirty="0">
              <a:solidFill>
                <a:schemeClr val="dk1"/>
              </a:solidFill>
              <a:latin typeface="Calibri"/>
              <a:ea typeface="Calibri"/>
              <a:cs typeface="Calibri"/>
              <a:sym typeface="Calibri"/>
            </a:endParaRPr>
          </a:p>
        </p:txBody>
      </p:sp>
      <p:sp>
        <p:nvSpPr>
          <p:cNvPr id="85" name="Google Shape;8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extLst>
      <p:ext uri="{BB962C8B-B14F-4D97-AF65-F5344CB8AC3E}">
        <p14:creationId xmlns:p14="http://schemas.microsoft.com/office/powerpoint/2010/main" val="474914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2/6</a:t>
            </a:r>
          </a:p>
          <a:p>
            <a:pPr marL="0" lvl="0" indent="0" algn="l" rtl="0">
              <a:lnSpc>
                <a:spcPct val="100000"/>
              </a:lnSpc>
              <a:spcBef>
                <a:spcPts val="0"/>
              </a:spcBef>
              <a:spcAft>
                <a:spcPts val="0"/>
              </a:spcAft>
              <a:buClr>
                <a:schemeClr val="dk1"/>
              </a:buClr>
              <a:buSzPts val="1400"/>
              <a:buFont typeface="Calibri"/>
              <a:buNone/>
            </a:pPr>
            <a:endParaRPr lang="en-GB" baseline="0" dirty="0"/>
          </a:p>
          <a:p>
            <a:pPr marL="0" lvl="0" indent="0" algn="l" rtl="0">
              <a:lnSpc>
                <a:spcPct val="100000"/>
              </a:lnSpc>
              <a:spcBef>
                <a:spcPts val="0"/>
              </a:spcBef>
              <a:spcAft>
                <a:spcPts val="0"/>
              </a:spcAft>
              <a:buClr>
                <a:schemeClr val="dk1"/>
              </a:buClr>
              <a:buSzPts val="1400"/>
              <a:buFont typeface="Calibri"/>
              <a:buNone/>
            </a:pPr>
            <a:endParaRPr lang="en-GB" dirty="0"/>
          </a:p>
        </p:txBody>
      </p:sp>
      <p:sp>
        <p:nvSpPr>
          <p:cNvPr id="85" name="Google Shape;8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extLst>
      <p:ext uri="{BB962C8B-B14F-4D97-AF65-F5344CB8AC3E}">
        <p14:creationId xmlns:p14="http://schemas.microsoft.com/office/powerpoint/2010/main" val="1467090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16"/>
        <p:cNvGrpSpPr/>
        <p:nvPr/>
      </p:nvGrpSpPr>
      <p:grpSpPr>
        <a:xfrm>
          <a:off x="0" y="0"/>
          <a:ext cx="0" cy="0"/>
          <a:chOff x="0" y="0"/>
          <a:chExt cx="0" cy="0"/>
        </a:xfrm>
      </p:grpSpPr>
      <p:sp>
        <p:nvSpPr>
          <p:cNvPr id="17" name="Google Shape;17;p4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50"/>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pPr>
              <a:buClrTx/>
              <a:buFontTx/>
              <a:buNone/>
            </a:pPr>
            <a:r>
              <a:rPr lang="en-GB" sz="1200" kern="1200" dirty="0">
                <a:solidFill>
                  <a:prstClr val="white"/>
                </a:solidFill>
                <a:latin typeface="Century Gothic" panose="020B0502020202020204" pitchFamily="34" charset="0"/>
                <a:ea typeface="+mn-ea"/>
                <a:cs typeface="+mn-cs"/>
              </a:rPr>
              <a:t>Rachel Hawkes</a:t>
            </a:r>
          </a:p>
        </p:txBody>
      </p:sp>
    </p:spTree>
    <p:extLst>
      <p:ext uri="{BB962C8B-B14F-4D97-AF65-F5344CB8AC3E}">
        <p14:creationId xmlns:p14="http://schemas.microsoft.com/office/powerpoint/2010/main" val="30515301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82517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908424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6205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1434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68646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567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77516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pPr>
              <a:buClrTx/>
              <a:buFontTx/>
              <a:buNone/>
            </a:pPr>
            <a:r>
              <a:rPr lang="en-GB" sz="1200" kern="1200" dirty="0">
                <a:solidFill>
                  <a:prstClr val="white"/>
                </a:solidFill>
                <a:latin typeface="Century Gothic" panose="020B0502020202020204" pitchFamily="34" charset="0"/>
                <a:ea typeface="+mn-ea"/>
                <a:cs typeface="+mn-cs"/>
              </a:rPr>
              <a:t>Rachel Hawkes</a:t>
            </a:r>
          </a:p>
        </p:txBody>
      </p:sp>
    </p:spTree>
    <p:extLst>
      <p:ext uri="{BB962C8B-B14F-4D97-AF65-F5344CB8AC3E}">
        <p14:creationId xmlns:p14="http://schemas.microsoft.com/office/powerpoint/2010/main" val="114422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8"/>
        <p:cNvGrpSpPr/>
        <p:nvPr/>
      </p:nvGrpSpPr>
      <p:grpSpPr>
        <a:xfrm>
          <a:off x="0" y="0"/>
          <a:ext cx="0" cy="0"/>
          <a:chOff x="0" y="0"/>
          <a:chExt cx="0" cy="0"/>
        </a:xfrm>
      </p:grpSpPr>
      <p:sp>
        <p:nvSpPr>
          <p:cNvPr id="19" name="Google Shape;19;p47"/>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77598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21423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6036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7972105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77900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68188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24891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62102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010998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9205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22"/>
        <p:cNvGrpSpPr/>
        <p:nvPr/>
      </p:nvGrpSpPr>
      <p:grpSpPr>
        <a:xfrm>
          <a:off x="0" y="0"/>
          <a:ext cx="0" cy="0"/>
          <a:chOff x="0" y="0"/>
          <a:chExt cx="0" cy="0"/>
        </a:xfrm>
      </p:grpSpPr>
      <p:sp>
        <p:nvSpPr>
          <p:cNvPr id="23" name="Google Shape;23;p49"/>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49"/>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6718057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550709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937001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26307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2629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25"/>
        <p:cNvGrpSpPr/>
        <p:nvPr/>
      </p:nvGrpSpPr>
      <p:grpSpPr>
        <a:xfrm>
          <a:off x="0" y="0"/>
          <a:ext cx="0" cy="0"/>
          <a:chOff x="0" y="0"/>
          <a:chExt cx="0" cy="0"/>
        </a:xfrm>
      </p:grpSpPr>
      <p:sp>
        <p:nvSpPr>
          <p:cNvPr id="26" name="Google Shape;26;p5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5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5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29"/>
        <p:cNvGrpSpPr/>
        <p:nvPr/>
      </p:nvGrpSpPr>
      <p:grpSpPr>
        <a:xfrm>
          <a:off x="0" y="0"/>
          <a:ext cx="0" cy="0"/>
          <a:chOff x="0" y="0"/>
          <a:chExt cx="0" cy="0"/>
        </a:xfrm>
      </p:grpSpPr>
      <p:sp>
        <p:nvSpPr>
          <p:cNvPr id="30" name="Google Shape;30;p51"/>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1"/>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 name="Google Shape;32;p51"/>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1"/>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51"/>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35"/>
        <p:cNvGrpSpPr/>
        <p:nvPr/>
      </p:nvGrpSpPr>
      <p:grpSpPr>
        <a:xfrm>
          <a:off x="0" y="0"/>
          <a:ext cx="0" cy="0"/>
          <a:chOff x="0" y="0"/>
          <a:chExt cx="0" cy="0"/>
        </a:xfrm>
      </p:grpSpPr>
      <p:sp>
        <p:nvSpPr>
          <p:cNvPr id="36" name="Google Shape;36;p5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52"/>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8" name="Google Shape;38;p5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39"/>
        <p:cNvGrpSpPr/>
        <p:nvPr/>
      </p:nvGrpSpPr>
      <p:grpSpPr>
        <a:xfrm>
          <a:off x="0" y="0"/>
          <a:ext cx="0" cy="0"/>
          <a:chOff x="0" y="0"/>
          <a:chExt cx="0" cy="0"/>
        </a:xfrm>
      </p:grpSpPr>
      <p:sp>
        <p:nvSpPr>
          <p:cNvPr id="40" name="Google Shape;40;p5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53"/>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2" name="Google Shape;42;p5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3" name="Google Shape;43;p53"/>
          <p:cNvSpPr txBox="1"/>
          <p:nvPr/>
        </p:nvSpPr>
        <p:spPr>
          <a:xfrm>
            <a:off x="8240891" y="6494075"/>
            <a:ext cx="198684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a:solidFill>
                  <a:schemeClr val="lt1"/>
                </a:solidFill>
                <a:latin typeface="Century Gothic"/>
                <a:ea typeface="Century Gothic"/>
                <a:cs typeface="Century Gothic"/>
                <a:sym typeface="Century Gothic"/>
              </a:rPr>
              <a:t>Rachel Hawkes</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44"/>
        <p:cNvGrpSpPr/>
        <p:nvPr/>
      </p:nvGrpSpPr>
      <p:grpSpPr>
        <a:xfrm>
          <a:off x="0" y="0"/>
          <a:ext cx="0" cy="0"/>
          <a:chOff x="0" y="0"/>
          <a:chExt cx="0" cy="0"/>
        </a:xfrm>
      </p:grpSpPr>
      <p:sp>
        <p:nvSpPr>
          <p:cNvPr id="45" name="Google Shape;45;p5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5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47"/>
        <p:cNvGrpSpPr/>
        <p:nvPr/>
      </p:nvGrpSpPr>
      <p:grpSpPr>
        <a:xfrm>
          <a:off x="0" y="0"/>
          <a:ext cx="0" cy="0"/>
          <a:chOff x="0" y="0"/>
          <a:chExt cx="0" cy="0"/>
        </a:xfrm>
      </p:grpSpPr>
      <p:sp>
        <p:nvSpPr>
          <p:cNvPr id="48" name="Google Shape;48;p55"/>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55"/>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4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5014047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5899578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3.gif"/><Relationship Id="rId4" Type="http://schemas.openxmlformats.org/officeDocument/2006/relationships/image" Target="../media/image12.tiff"/></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3.gif"/><Relationship Id="rId4" Type="http://schemas.openxmlformats.org/officeDocument/2006/relationships/image" Target="../media/image12.tiff"/></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3.gif"/><Relationship Id="rId4" Type="http://schemas.openxmlformats.org/officeDocument/2006/relationships/image" Target="../media/image12.tiff"/></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3.gif"/><Relationship Id="rId4" Type="http://schemas.openxmlformats.org/officeDocument/2006/relationships/image" Target="../media/image12.tiff"/></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image" Target="../media/image12.tiff"/></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3.jpe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9.gif"/><Relationship Id="rId5" Type="http://schemas.openxmlformats.org/officeDocument/2006/relationships/image" Target="../media/image27.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7.gif"/><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6.gif"/><Relationship Id="rId5" Type="http://schemas.openxmlformats.org/officeDocument/2006/relationships/image" Target="../media/image35.gif"/><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audio" Target="../media/audio17.wav"/><Relationship Id="rId3" Type="http://schemas.openxmlformats.org/officeDocument/2006/relationships/image" Target="../media/image11.png"/><Relationship Id="rId7" Type="http://schemas.openxmlformats.org/officeDocument/2006/relationships/audio" Target="../media/audio11.wav"/><Relationship Id="rId12" Type="http://schemas.openxmlformats.org/officeDocument/2006/relationships/audio" Target="../media/audio16.wav"/><Relationship Id="rId2" Type="http://schemas.openxmlformats.org/officeDocument/2006/relationships/notesSlide" Target="../notesSlides/notesSlide32.xml"/><Relationship Id="rId16"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audio" Target="../media/audio9.wav"/><Relationship Id="rId15" Type="http://schemas.openxmlformats.org/officeDocument/2006/relationships/audio" Target="../media/audio19.wav"/><Relationship Id="rId10" Type="http://schemas.openxmlformats.org/officeDocument/2006/relationships/audio" Target="../media/audio14.wav"/><Relationship Id="rId4" Type="http://schemas.openxmlformats.org/officeDocument/2006/relationships/audio" Target="../media/audio8.wav"/><Relationship Id="rId9" Type="http://schemas.openxmlformats.org/officeDocument/2006/relationships/audio" Target="../media/audio13.wav"/><Relationship Id="rId14" Type="http://schemas.openxmlformats.org/officeDocument/2006/relationships/audio" Target="../media/audio18.wav"/></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audio" Target="../media/audio20.wav"/><Relationship Id="rId7" Type="http://schemas.openxmlformats.org/officeDocument/2006/relationships/audio" Target="../media/audio24.wav"/><Relationship Id="rId12" Type="http://schemas.openxmlformats.org/officeDocument/2006/relationships/audio" Target="../media/audio29.wav"/><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audio" Target="../media/audio23.wav"/><Relationship Id="rId11" Type="http://schemas.openxmlformats.org/officeDocument/2006/relationships/audio" Target="../media/audio28.wav"/><Relationship Id="rId5" Type="http://schemas.openxmlformats.org/officeDocument/2006/relationships/audio" Target="../media/audio22.wav"/><Relationship Id="rId10" Type="http://schemas.openxmlformats.org/officeDocument/2006/relationships/audio" Target="../media/audio27.wav"/><Relationship Id="rId4" Type="http://schemas.openxmlformats.org/officeDocument/2006/relationships/audio" Target="../media/audio21.wav"/><Relationship Id="rId9" Type="http://schemas.openxmlformats.org/officeDocument/2006/relationships/audio" Target="../media/audio26.wav"/></Relationships>
</file>

<file path=ppt/slides/_rels/slide35.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audio" Target="../media/audio20.wav"/><Relationship Id="rId7" Type="http://schemas.openxmlformats.org/officeDocument/2006/relationships/audio" Target="../media/audio24.wav"/><Relationship Id="rId12" Type="http://schemas.openxmlformats.org/officeDocument/2006/relationships/audio" Target="../media/audio29.wav"/><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audio" Target="../media/audio23.wav"/><Relationship Id="rId11" Type="http://schemas.openxmlformats.org/officeDocument/2006/relationships/audio" Target="../media/audio28.wav"/><Relationship Id="rId5" Type="http://schemas.openxmlformats.org/officeDocument/2006/relationships/audio" Target="../media/audio22.wav"/><Relationship Id="rId10" Type="http://schemas.openxmlformats.org/officeDocument/2006/relationships/audio" Target="../media/audio27.wav"/><Relationship Id="rId4" Type="http://schemas.openxmlformats.org/officeDocument/2006/relationships/audio" Target="../media/audio21.wav"/><Relationship Id="rId9" Type="http://schemas.openxmlformats.org/officeDocument/2006/relationships/audio" Target="../media/audio26.wav"/></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7.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media" Target="../media/media2.wav"/><Relationship Id="rId7" Type="http://schemas.openxmlformats.org/officeDocument/2006/relationships/image" Target="../media/image1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47.xml"/><Relationship Id="rId5" Type="http://schemas.openxmlformats.org/officeDocument/2006/relationships/slideLayout" Target="../slideLayouts/slideLayout2.xml"/><Relationship Id="rId4" Type="http://schemas.openxmlformats.org/officeDocument/2006/relationships/audio" Target="../media/media2.wav"/></Relationships>
</file>

<file path=ppt/slides/_rels/slide48.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image" Target="../media/image11.png"/><Relationship Id="rId7"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24.xml"/><Relationship Id="rId6" Type="http://schemas.openxmlformats.org/officeDocument/2006/relationships/image" Target="../media/image37.gif"/><Relationship Id="rId5" Type="http://schemas.openxmlformats.org/officeDocument/2006/relationships/image" Target="../media/image41.gif"/><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11.png"/><Relationship Id="rId7"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37.gif"/><Relationship Id="rId10" Type="http://schemas.openxmlformats.org/officeDocument/2006/relationships/image" Target="../media/image48.png"/><Relationship Id="rId4" Type="http://schemas.openxmlformats.org/officeDocument/2006/relationships/image" Target="../media/image43.gif"/><Relationship Id="rId9" Type="http://schemas.openxmlformats.org/officeDocument/2006/relationships/image" Target="../media/image47.png"/></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6.gif"/><Relationship Id="rId2" Type="http://schemas.openxmlformats.org/officeDocument/2006/relationships/notesSlide" Target="../notesSlides/notesSlide5.xml"/><Relationship Id="rId16" Type="http://schemas.openxmlformats.org/officeDocument/2006/relationships/image" Target="../media/image10.png"/><Relationship Id="rId1" Type="http://schemas.openxmlformats.org/officeDocument/2006/relationships/slideLayout" Target="../slideLayouts/slideLayout16.xml"/><Relationship Id="rId6" Type="http://schemas.openxmlformats.org/officeDocument/2006/relationships/audio" Target="../media/audio4.wav"/><Relationship Id="rId11" Type="http://schemas.openxmlformats.org/officeDocument/2006/relationships/image" Target="../media/image5.png"/><Relationship Id="rId5" Type="http://schemas.openxmlformats.org/officeDocument/2006/relationships/audio" Target="../media/audio3.wav"/><Relationship Id="rId15" Type="http://schemas.openxmlformats.org/officeDocument/2006/relationships/image" Target="../media/image9.png"/><Relationship Id="rId10" Type="http://schemas.openxmlformats.org/officeDocument/2006/relationships/image" Target="../media/image4.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8.png"/></Relationships>
</file>

<file path=ppt/slides/_rels/slide5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11.png"/><Relationship Id="rId7"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37.gif"/><Relationship Id="rId10" Type="http://schemas.openxmlformats.org/officeDocument/2006/relationships/image" Target="../media/image48.png"/><Relationship Id="rId4" Type="http://schemas.openxmlformats.org/officeDocument/2006/relationships/image" Target="../media/image43.gif"/><Relationship Id="rId9" Type="http://schemas.openxmlformats.org/officeDocument/2006/relationships/image" Target="../media/image47.png"/></Relationships>
</file>

<file path=ppt/slides/_rels/slide51.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11.png"/><Relationship Id="rId7"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37.gif"/><Relationship Id="rId10" Type="http://schemas.openxmlformats.org/officeDocument/2006/relationships/image" Target="../media/image48.png"/><Relationship Id="rId4" Type="http://schemas.openxmlformats.org/officeDocument/2006/relationships/image" Target="../media/image43.gif"/><Relationship Id="rId9" Type="http://schemas.openxmlformats.org/officeDocument/2006/relationships/image" Target="../media/image47.png"/></Relationships>
</file>

<file path=ppt/slides/_rels/slide52.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11.png"/><Relationship Id="rId7"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37.gif"/><Relationship Id="rId10" Type="http://schemas.openxmlformats.org/officeDocument/2006/relationships/image" Target="../media/image48.png"/><Relationship Id="rId4" Type="http://schemas.openxmlformats.org/officeDocument/2006/relationships/image" Target="../media/image43.gif"/><Relationship Id="rId9" Type="http://schemas.openxmlformats.org/officeDocument/2006/relationships/image" Target="../media/image47.png"/></Relationships>
</file>

<file path=ppt/slides/_rels/slide53.xml.rels><?xml version="1.0" encoding="UTF-8" standalone="yes"?>
<Relationships xmlns="http://schemas.openxmlformats.org/package/2006/relationships"><Relationship Id="rId8" Type="http://schemas.openxmlformats.org/officeDocument/2006/relationships/image" Target="../media/image43.gif"/><Relationship Id="rId13" Type="http://schemas.openxmlformats.org/officeDocument/2006/relationships/image" Target="../media/image51.png"/><Relationship Id="rId3" Type="http://schemas.openxmlformats.org/officeDocument/2006/relationships/image" Target="../media/image11.png"/><Relationship Id="rId7" Type="http://schemas.openxmlformats.org/officeDocument/2006/relationships/image" Target="../media/image49.png"/><Relationship Id="rId12"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48.png"/><Relationship Id="rId11" Type="http://schemas.openxmlformats.org/officeDocument/2006/relationships/image" Target="../media/image47.png"/><Relationship Id="rId5" Type="http://schemas.openxmlformats.org/officeDocument/2006/relationships/image" Target="../media/image46.jpeg"/><Relationship Id="rId15" Type="http://schemas.openxmlformats.org/officeDocument/2006/relationships/image" Target="../media/image53.png"/><Relationship Id="rId10" Type="http://schemas.openxmlformats.org/officeDocument/2006/relationships/image" Target="../media/image44.png"/><Relationship Id="rId4" Type="http://schemas.openxmlformats.org/officeDocument/2006/relationships/image" Target="../media/image45.png"/><Relationship Id="rId9" Type="http://schemas.openxmlformats.org/officeDocument/2006/relationships/image" Target="../media/image13.gif"/><Relationship Id="rId14" Type="http://schemas.openxmlformats.org/officeDocument/2006/relationships/image" Target="../media/image52.png"/></Relationships>
</file>

<file path=ppt/slides/_rels/slide54.xml.rels><?xml version="1.0" encoding="UTF-8" standalone="yes"?>
<Relationships xmlns="http://schemas.openxmlformats.org/package/2006/relationships"><Relationship Id="rId8" Type="http://schemas.openxmlformats.org/officeDocument/2006/relationships/hyperlink" Target="https://quizlet.com/gb/486550087/year-7-german-term-22-week-4-flash-cards/" TargetMode="External"/><Relationship Id="rId3" Type="http://schemas.openxmlformats.org/officeDocument/2006/relationships/image" Target="../media/image11.png"/><Relationship Id="rId7" Type="http://schemas.openxmlformats.org/officeDocument/2006/relationships/hyperlink" Target="https://quizlet.com/gb/499226693/year-7-german-term-31-week-4-flash-cards/"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hyperlink" Target="https://resources.ncelp.org/concern/resources/0p096723d?locale=en" TargetMode="External"/><Relationship Id="rId11" Type="http://schemas.openxmlformats.org/officeDocument/2006/relationships/image" Target="../media/image56.png"/><Relationship Id="rId5" Type="http://schemas.openxmlformats.org/officeDocument/2006/relationships/hyperlink" Target="http://www.ncelp.org/audio/GY7T3-1W4" TargetMode="External"/><Relationship Id="rId10"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hyperlink" Target="https://quizlet.com/gb/460048692/year-7-german-term-21-week-3-flash-cards/" TargetMode="Externa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4.jpeg"/><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gif"/><Relationship Id="rId4" Type="http://schemas.openxmlformats.org/officeDocument/2006/relationships/image" Target="../media/image12.tiff"/></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3.gif"/><Relationship Id="rId4"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GB" sz="1600" kern="12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GB" sz="1600" kern="12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GB" sz="1600" kern="12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GB" sz="1600" kern="12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58675" y="2429594"/>
            <a:ext cx="7953908" cy="1485422"/>
          </a:xfrm>
        </p:spPr>
        <p:txBody>
          <a:bodyPr>
            <a:normAutofit fontScale="90000"/>
          </a:bodyPr>
          <a:lstStyle/>
          <a:p>
            <a:pPr algn="l"/>
            <a:r>
              <a:rPr lang="en-GB" sz="4000" b="1" dirty="0">
                <a:solidFill>
                  <a:prstClr val="white"/>
                </a:solidFill>
              </a:rPr>
              <a:t>Talking about movement into and location in places</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12198"/>
            <a:ext cx="7382608" cy="571756"/>
          </a:xfrm>
        </p:spPr>
        <p:txBody>
          <a:bodyPr>
            <a:noAutofit/>
          </a:bodyPr>
          <a:lstStyle/>
          <a:p>
            <a:pPr lvl="0" algn="l">
              <a:spcBef>
                <a:spcPts val="0"/>
              </a:spcBef>
              <a:buClr>
                <a:schemeClr val="lt1"/>
              </a:buClr>
              <a:buSzPts val="1800"/>
            </a:pPr>
            <a:r>
              <a:rPr lang="en-GB" dirty="0">
                <a:solidFill>
                  <a:schemeClr val="lt1"/>
                </a:solidFill>
              </a:rPr>
              <a:t>Prepositions </a:t>
            </a:r>
            <a:r>
              <a:rPr lang="en-GB" b="1" dirty="0">
                <a:solidFill>
                  <a:schemeClr val="lt1"/>
                </a:solidFill>
              </a:rPr>
              <a:t>in</a:t>
            </a:r>
            <a:r>
              <a:rPr lang="en-GB" dirty="0">
                <a:solidFill>
                  <a:schemeClr val="lt1"/>
                </a:solidFill>
              </a:rPr>
              <a:t> and </a:t>
            </a:r>
            <a:r>
              <a:rPr lang="en-GB" b="1" dirty="0">
                <a:solidFill>
                  <a:schemeClr val="lt1"/>
                </a:solidFill>
              </a:rPr>
              <a:t>auf </a:t>
            </a:r>
            <a:br>
              <a:rPr lang="en-GB" dirty="0">
                <a:solidFill>
                  <a:schemeClr val="lt1"/>
                </a:solidFill>
              </a:rPr>
            </a:br>
            <a:r>
              <a:rPr lang="en-GB" dirty="0">
                <a:solidFill>
                  <a:schemeClr val="lt1"/>
                </a:solidFill>
              </a:rPr>
              <a:t>R2 (</a:t>
            </a:r>
            <a:r>
              <a:rPr lang="en-GB" dirty="0" err="1">
                <a:solidFill>
                  <a:schemeClr val="lt1"/>
                </a:solidFill>
              </a:rPr>
              <a:t>acc</a:t>
            </a:r>
            <a:r>
              <a:rPr lang="en-GB" dirty="0">
                <a:solidFill>
                  <a:schemeClr val="lt1"/>
                </a:solidFill>
              </a:rPr>
              <a:t>) + movement</a:t>
            </a:r>
            <a:br>
              <a:rPr lang="en-GB" dirty="0">
                <a:solidFill>
                  <a:schemeClr val="lt1"/>
                </a:solidFill>
              </a:rPr>
            </a:br>
            <a:r>
              <a:rPr lang="en-GB" dirty="0">
                <a:solidFill>
                  <a:schemeClr val="lt1"/>
                </a:solidFill>
              </a:rPr>
              <a:t>R3(</a:t>
            </a:r>
            <a:r>
              <a:rPr lang="en-GB" dirty="0" err="1">
                <a:solidFill>
                  <a:schemeClr val="lt1"/>
                </a:solidFill>
              </a:rPr>
              <a:t>dat</a:t>
            </a:r>
            <a:r>
              <a:rPr lang="en-GB" dirty="0">
                <a:solidFill>
                  <a:schemeClr val="lt1"/>
                </a:solidFill>
              </a:rPr>
              <a:t>) + location</a:t>
            </a:r>
          </a:p>
          <a:p>
            <a:pPr algn="l"/>
            <a:endParaRPr lang="en-US" sz="1800"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4233047"/>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Tx/>
            </a:pPr>
            <a:r>
              <a:rPr lang="en-GB" sz="3000" dirty="0">
                <a:solidFill>
                  <a:prstClr val="white"/>
                </a:solidFill>
              </a:rPr>
              <a:t>SSC [</a:t>
            </a:r>
            <a:r>
              <a:rPr lang="en-GB" sz="3000" dirty="0" err="1">
                <a:solidFill>
                  <a:prstClr val="white"/>
                </a:solidFill>
              </a:rPr>
              <a:t>st</a:t>
            </a:r>
            <a:r>
              <a:rPr lang="en-GB" sz="3000" dirty="0">
                <a:solidFill>
                  <a:prstClr val="white"/>
                </a:solidFill>
              </a:rPr>
              <a:t>]</a:t>
            </a:r>
          </a:p>
          <a:p>
            <a:pPr>
              <a:buClrTx/>
            </a:pPr>
            <a:endParaRPr lang="en-US"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buClrTx/>
              <a:buFontTx/>
              <a:buNone/>
              <a:defRPr/>
            </a:pPr>
            <a:r>
              <a:rPr lang="en-GB" sz="2000" b="1" dirty="0">
                <a:solidFill>
                  <a:prstClr val="white"/>
                </a:solidFill>
                <a:latin typeface="Century Gothic" panose="020B0502020202020204" pitchFamily="34" charset="0"/>
              </a:rPr>
              <a:t>Y7 German </a:t>
            </a:r>
          </a:p>
          <a:p>
            <a:pPr>
              <a:buClrTx/>
              <a:buFontTx/>
              <a:buNone/>
              <a:defRPr/>
            </a:pPr>
            <a:r>
              <a:rPr lang="en-GB" sz="2000" dirty="0">
                <a:solidFill>
                  <a:prstClr val="white"/>
                </a:solidFill>
                <a:latin typeface="Century Gothic" panose="020B0502020202020204" pitchFamily="34" charset="0"/>
              </a:rPr>
              <a:t>Term 3.1 - Week 3 - Lesson 53</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buClrTx/>
              <a:defRPr/>
            </a:pPr>
            <a:r>
              <a:rPr lang="en-GB" sz="1400" dirty="0">
                <a:solidFill>
                  <a:srgbClr val="FFFFFF"/>
                </a:solidFill>
                <a:latin typeface="Century Gothic"/>
                <a:ea typeface="Century Gothic"/>
                <a:cs typeface="Century Gothic"/>
                <a:sym typeface="Century Gothic"/>
              </a:rPr>
              <a:t>Mel Yates / Stephen Owen / Rachel Hawkes</a:t>
            </a:r>
            <a:endParaRPr lang="en-GB" sz="1400" dirty="0">
              <a:solidFill>
                <a:prstClr val="white"/>
              </a:solidFill>
              <a:latin typeface="Century Gothic" panose="020B0502020202020204" pitchFamily="34" charset="0"/>
            </a:endParaRPr>
          </a:p>
          <a:p>
            <a:pPr>
              <a:buClrTx/>
              <a:buFontTx/>
              <a:buNone/>
              <a:defRPr/>
            </a:pPr>
            <a:r>
              <a:rPr lang="en-GB" sz="1400" dirty="0">
                <a:solidFill>
                  <a:prstClr val="white"/>
                </a:solidFill>
                <a:latin typeface="Century Gothic" panose="020B0502020202020204" pitchFamily="34" charset="0"/>
              </a:rPr>
              <a:t>Artwork: Steve Clarke</a:t>
            </a:r>
          </a:p>
          <a:p>
            <a:pPr>
              <a:buClrTx/>
              <a:buFontTx/>
              <a:buNone/>
              <a:defRPr/>
            </a:pPr>
            <a:endParaRPr lang="en-GB" sz="1400" dirty="0">
              <a:solidFill>
                <a:prstClr val="white"/>
              </a:solidFill>
              <a:latin typeface="Century Gothic" panose="020B0502020202020204" pitchFamily="34" charset="0"/>
            </a:endParaRPr>
          </a:p>
          <a:p>
            <a:pPr>
              <a:buClrTx/>
              <a:buFontTx/>
              <a:buNone/>
              <a:defRPr/>
            </a:pPr>
            <a:r>
              <a:rPr lang="en-GB" sz="1400" dirty="0">
                <a:solidFill>
                  <a:prstClr val="white"/>
                </a:solidFill>
                <a:latin typeface="Century Gothic" panose="020B0502020202020204" pitchFamily="34" charset="0"/>
              </a:rPr>
              <a:t>Date updated: 20/12/21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231189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3" name="Oval Callout 2"/>
          <p:cNvSpPr/>
          <p:nvPr/>
        </p:nvSpPr>
        <p:spPr>
          <a:xfrm>
            <a:off x="560301" y="1428291"/>
            <a:ext cx="4579669" cy="1638264"/>
          </a:xfrm>
          <a:prstGeom prst="wedgeEllipseCallout">
            <a:avLst>
              <a:gd name="adj1" fmla="val 49261"/>
              <a:gd name="adj2" fmla="val 58513"/>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400" dirty="0" err="1">
                <a:solidFill>
                  <a:srgbClr val="FFFFFF"/>
                </a:solidFill>
                <a:latin typeface="Century Gothic" panose="020B0502020202020204" pitchFamily="34" charset="0"/>
                <a:cs typeface="Arial"/>
              </a:rPr>
              <a:t>Wir</a:t>
            </a:r>
            <a:r>
              <a:rPr lang="en-GB" sz="2400" dirty="0">
                <a:solidFill>
                  <a:srgbClr val="FFFFFF"/>
                </a:solidFill>
                <a:latin typeface="Century Gothic" panose="020B0502020202020204" pitchFamily="34" charset="0"/>
                <a:cs typeface="Arial"/>
              </a:rPr>
              <a:t> </a:t>
            </a:r>
            <a:r>
              <a:rPr lang="en-GB" sz="2400" dirty="0" err="1">
                <a:solidFill>
                  <a:srgbClr val="FFFFFF"/>
                </a:solidFill>
                <a:latin typeface="Century Gothic" panose="020B0502020202020204" pitchFamily="34" charset="0"/>
                <a:cs typeface="Arial"/>
              </a:rPr>
              <a:t>fahren</a:t>
            </a:r>
            <a:r>
              <a:rPr lang="en-GB" sz="2400" dirty="0">
                <a:solidFill>
                  <a:srgbClr val="FFFFFF"/>
                </a:solidFill>
                <a:latin typeface="Century Gothic" panose="020B0502020202020204" pitchFamily="34" charset="0"/>
                <a:cs typeface="Arial"/>
              </a:rPr>
              <a:t> am </a:t>
            </a:r>
          </a:p>
          <a:p>
            <a:pPr lvl="0" algn="ctr"/>
            <a:r>
              <a:rPr lang="en-GB" sz="2400" dirty="0" err="1">
                <a:solidFill>
                  <a:srgbClr val="FFFFFF"/>
                </a:solidFill>
                <a:latin typeface="Century Gothic" panose="020B0502020202020204" pitchFamily="34" charset="0"/>
                <a:cs typeface="Arial"/>
              </a:rPr>
              <a:t>Wochenende</a:t>
            </a:r>
            <a:r>
              <a:rPr lang="en-GB" sz="2400" dirty="0">
                <a:solidFill>
                  <a:srgbClr val="FFFFFF"/>
                </a:solidFill>
                <a:latin typeface="Century Gothic" panose="020B0502020202020204" pitchFamily="34" charset="0"/>
                <a:cs typeface="Arial"/>
              </a:rPr>
              <a:t> </a:t>
            </a:r>
            <a:r>
              <a:rPr lang="en-GB" sz="2400" dirty="0" err="1">
                <a:solidFill>
                  <a:srgbClr val="FFFFFF"/>
                </a:solidFill>
                <a:latin typeface="Century Gothic" panose="020B0502020202020204" pitchFamily="34" charset="0"/>
                <a:cs typeface="Arial"/>
              </a:rPr>
              <a:t>dort</a:t>
            </a:r>
            <a:r>
              <a:rPr lang="en-GB" sz="2400" dirty="0">
                <a:solidFill>
                  <a:srgbClr val="FFFFFF"/>
                </a:solidFill>
                <a:latin typeface="Century Gothic" panose="020B0502020202020204" pitchFamily="34" charset="0"/>
                <a:cs typeface="Arial"/>
              </a:rPr>
              <a:t> Rad.</a:t>
            </a:r>
            <a:endParaRPr lang="en-GB" sz="4000" dirty="0">
              <a:solidFill>
                <a:srgbClr val="FFFFFF"/>
              </a:solidFill>
              <a:latin typeface="Century Gothic" panose="020B0502020202020204" pitchFamily="34" charset="0"/>
              <a:cs typeface="Arial"/>
            </a:endParaRPr>
          </a:p>
        </p:txBody>
      </p:sp>
      <p:pic>
        <p:nvPicPr>
          <p:cNvPr id="87" name="Google Shape;87;p3" descr="background rectangle"/>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88" name="Google Shape;88;p3"/>
          <p:cNvSpPr txBox="1">
            <a:spLocks noGrp="1"/>
          </p:cNvSpPr>
          <p:nvPr>
            <p:ph type="title"/>
          </p:nvPr>
        </p:nvSpPr>
        <p:spPr>
          <a:xfrm>
            <a:off x="0" y="294041"/>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sp>
        <p:nvSpPr>
          <p:cNvPr id="90" name="Google Shape;90;p3"/>
          <p:cNvSpPr/>
          <p:nvPr/>
        </p:nvSpPr>
        <p:spPr>
          <a:xfrm>
            <a:off x="3048000" y="2828836"/>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21" name="Picture 20">
            <a:extLst>
              <a:ext uri="{FF2B5EF4-FFF2-40B4-BE49-F238E27FC236}">
                <a16:creationId xmlns:a16="http://schemas.microsoft.com/office/drawing/2014/main" id="{0CF36FA6-52A2-5A49-B929-9F5050187088}"/>
              </a:ext>
            </a:extLst>
          </p:cNvPr>
          <p:cNvPicPr>
            <a:picLocks noChangeAspect="1"/>
          </p:cNvPicPr>
          <p:nvPr/>
        </p:nvPicPr>
        <p:blipFill>
          <a:blip r:embed="rId4"/>
          <a:stretch>
            <a:fillRect/>
          </a:stretch>
        </p:blipFill>
        <p:spPr>
          <a:xfrm>
            <a:off x="4156276" y="2326818"/>
            <a:ext cx="3802457" cy="4099048"/>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97509" y="835692"/>
            <a:ext cx="1341446" cy="1804462"/>
          </a:xfrm>
          <a:prstGeom prst="rect">
            <a:avLst/>
          </a:prstGeom>
        </p:spPr>
      </p:pic>
      <p:sp>
        <p:nvSpPr>
          <p:cNvPr id="4" name="Oval Callout 3"/>
          <p:cNvSpPr/>
          <p:nvPr/>
        </p:nvSpPr>
        <p:spPr>
          <a:xfrm>
            <a:off x="7095456" y="647965"/>
            <a:ext cx="3420566" cy="903633"/>
          </a:xfrm>
          <a:prstGeom prst="wedgeEllipseCallout">
            <a:avLst>
              <a:gd name="adj1" fmla="val 59400"/>
              <a:gd name="adj2" fmla="val 55728"/>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die </a:t>
            </a:r>
            <a:r>
              <a:rPr lang="en-GB" sz="2400" dirty="0" err="1">
                <a:latin typeface="Century Gothic" panose="020B0502020202020204" pitchFamily="34" charset="0"/>
              </a:rPr>
              <a:t>Stadt</a:t>
            </a:r>
            <a:r>
              <a:rPr lang="en-GB" sz="2400" dirty="0">
                <a:latin typeface="Century Gothic" panose="020B0502020202020204" pitchFamily="34" charset="0"/>
              </a:rPr>
              <a:t>!</a:t>
            </a:r>
          </a:p>
        </p:txBody>
      </p:sp>
      <p:sp>
        <p:nvSpPr>
          <p:cNvPr id="5" name="TextBox 4"/>
          <p:cNvSpPr txBox="1"/>
          <p:nvPr/>
        </p:nvSpPr>
        <p:spPr>
          <a:xfrm>
            <a:off x="7698194" y="868948"/>
            <a:ext cx="2530508" cy="461665"/>
          </a:xfrm>
          <a:prstGeom prst="rect">
            <a:avLst/>
          </a:prstGeom>
          <a:solidFill>
            <a:schemeClr val="accent1">
              <a:lumMod val="50000"/>
            </a:schemeClr>
          </a:solidFill>
        </p:spPr>
        <p:txBody>
          <a:bodyPr wrap="square" rtlCol="0">
            <a:spAutoFit/>
          </a:bodyPr>
          <a:lstStyle/>
          <a:p>
            <a:r>
              <a:rPr lang="en-GB" sz="2400" dirty="0">
                <a:solidFill>
                  <a:schemeClr val="bg1"/>
                </a:solidFill>
                <a:latin typeface="Century Gothic" panose="020B0502020202020204" pitchFamily="34" charset="0"/>
              </a:rPr>
              <a:t>d_ _ S _ _ _ _ !</a:t>
            </a:r>
          </a:p>
        </p:txBody>
      </p:sp>
      <p:pic>
        <p:nvPicPr>
          <p:cNvPr id="25" name="Picture 8" descr="city buildings during night ti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54509" y="2827881"/>
            <a:ext cx="2286000" cy="3422142"/>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7490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3" name="Oval Callout 2"/>
          <p:cNvSpPr/>
          <p:nvPr/>
        </p:nvSpPr>
        <p:spPr>
          <a:xfrm>
            <a:off x="8076257" y="2738078"/>
            <a:ext cx="3797099" cy="1638264"/>
          </a:xfrm>
          <a:prstGeom prst="wedgeEllipseCallout">
            <a:avLst>
              <a:gd name="adj1" fmla="val -65556"/>
              <a:gd name="adj2" fmla="val -26207"/>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entury Gothic" panose="020B0502020202020204" pitchFamily="34" charset="0"/>
              </a:rPr>
              <a:t>Ich</a:t>
            </a:r>
            <a:r>
              <a:rPr lang="en-GB" sz="2400" dirty="0">
                <a:latin typeface="Century Gothic" panose="020B0502020202020204" pitchFamily="34" charset="0"/>
              </a:rPr>
              <a:t> </a:t>
            </a:r>
            <a:r>
              <a:rPr lang="en-GB" sz="2400" dirty="0" err="1">
                <a:latin typeface="Century Gothic" panose="020B0502020202020204" pitchFamily="34" charset="0"/>
              </a:rPr>
              <a:t>spiele</a:t>
            </a:r>
            <a:r>
              <a:rPr lang="en-GB" sz="2400" dirty="0">
                <a:latin typeface="Century Gothic" panose="020B0502020202020204" pitchFamily="34" charset="0"/>
              </a:rPr>
              <a:t> am Abend </a:t>
            </a:r>
            <a:r>
              <a:rPr lang="en-GB" sz="2400" dirty="0" err="1">
                <a:latin typeface="Century Gothic" panose="020B0502020202020204" pitchFamily="34" charset="0"/>
              </a:rPr>
              <a:t>Klarinette</a:t>
            </a:r>
            <a:endParaRPr lang="en-GB" sz="2400" dirty="0">
              <a:latin typeface="Century Gothic" panose="020B0502020202020204" pitchFamily="34" charset="0"/>
            </a:endParaRPr>
          </a:p>
        </p:txBody>
      </p:sp>
      <p:pic>
        <p:nvPicPr>
          <p:cNvPr id="87" name="Google Shape;87;p3" descr="background rectangle"/>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88" name="Google Shape;88;p3"/>
          <p:cNvSpPr txBox="1">
            <a:spLocks noGrp="1"/>
          </p:cNvSpPr>
          <p:nvPr>
            <p:ph type="title"/>
          </p:nvPr>
        </p:nvSpPr>
        <p:spPr>
          <a:xfrm>
            <a:off x="0" y="294041"/>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sp>
        <p:nvSpPr>
          <p:cNvPr id="90" name="Google Shape;90;p3"/>
          <p:cNvSpPr/>
          <p:nvPr/>
        </p:nvSpPr>
        <p:spPr>
          <a:xfrm>
            <a:off x="3048000" y="2828836"/>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21" name="Picture 20">
            <a:extLst>
              <a:ext uri="{FF2B5EF4-FFF2-40B4-BE49-F238E27FC236}">
                <a16:creationId xmlns:a16="http://schemas.microsoft.com/office/drawing/2014/main" id="{0CF36FA6-52A2-5A49-B929-9F5050187088}"/>
              </a:ext>
            </a:extLst>
          </p:cNvPr>
          <p:cNvPicPr>
            <a:picLocks noChangeAspect="1"/>
          </p:cNvPicPr>
          <p:nvPr/>
        </p:nvPicPr>
        <p:blipFill>
          <a:blip r:embed="rId4"/>
          <a:stretch>
            <a:fillRect/>
          </a:stretch>
        </p:blipFill>
        <p:spPr>
          <a:xfrm>
            <a:off x="4156276" y="2326818"/>
            <a:ext cx="3802457" cy="4099048"/>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97509" y="835692"/>
            <a:ext cx="1341446" cy="1804462"/>
          </a:xfrm>
          <a:prstGeom prst="rect">
            <a:avLst/>
          </a:prstGeom>
        </p:spPr>
      </p:pic>
      <p:sp>
        <p:nvSpPr>
          <p:cNvPr id="23" name="TextBox 22"/>
          <p:cNvSpPr txBox="1"/>
          <p:nvPr/>
        </p:nvSpPr>
        <p:spPr>
          <a:xfrm>
            <a:off x="1200128" y="1699834"/>
            <a:ext cx="3589762" cy="830997"/>
          </a:xfrm>
          <a:prstGeom prst="rect">
            <a:avLst/>
          </a:prstGeom>
          <a:noFill/>
        </p:spPr>
        <p:txBody>
          <a:bodyPr wrap="square" rtlCol="0">
            <a:spAutoFit/>
          </a:bodyPr>
          <a:lstStyle/>
          <a:p>
            <a:r>
              <a:rPr lang="en-GB" sz="2400">
                <a:solidFill>
                  <a:schemeClr val="bg1"/>
                </a:solidFill>
                <a:latin typeface="Century Gothic" panose="020B0502020202020204" pitchFamily="34" charset="0"/>
              </a:rPr>
              <a:t>Ich mag Naturwissenschaften.</a:t>
            </a:r>
            <a:endParaRPr lang="en-GB" sz="4000">
              <a:solidFill>
                <a:schemeClr val="bg1"/>
              </a:solidFill>
              <a:latin typeface="Century Gothic" panose="020B0502020202020204" pitchFamily="34" charset="0"/>
            </a:endParaRPr>
          </a:p>
        </p:txBody>
      </p:sp>
      <p:sp>
        <p:nvSpPr>
          <p:cNvPr id="4" name="Oval Callout 3"/>
          <p:cNvSpPr/>
          <p:nvPr/>
        </p:nvSpPr>
        <p:spPr>
          <a:xfrm>
            <a:off x="6483866" y="835692"/>
            <a:ext cx="3893152" cy="954944"/>
          </a:xfrm>
          <a:prstGeom prst="wedgeEllipseCallout">
            <a:avLst>
              <a:gd name="adj1" fmla="val 62499"/>
              <a:gd name="adj2" fmla="val 35769"/>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das </a:t>
            </a:r>
            <a:r>
              <a:rPr lang="en-GB" sz="2400" dirty="0" err="1">
                <a:latin typeface="Century Gothic" panose="020B0502020202020204" pitchFamily="34" charset="0"/>
              </a:rPr>
              <a:t>Konzert</a:t>
            </a:r>
            <a:r>
              <a:rPr lang="en-GB" sz="2400" dirty="0">
                <a:latin typeface="Century Gothic" panose="020B0502020202020204" pitchFamily="34" charset="0"/>
              </a:rPr>
              <a:t>!</a:t>
            </a:r>
          </a:p>
        </p:txBody>
      </p:sp>
      <p:sp>
        <p:nvSpPr>
          <p:cNvPr id="5" name="TextBox 4"/>
          <p:cNvSpPr txBox="1"/>
          <p:nvPr/>
        </p:nvSpPr>
        <p:spPr>
          <a:xfrm>
            <a:off x="6823825" y="1098239"/>
            <a:ext cx="3104384" cy="461665"/>
          </a:xfrm>
          <a:prstGeom prst="rect">
            <a:avLst/>
          </a:prstGeom>
          <a:solidFill>
            <a:schemeClr val="accent1">
              <a:lumMod val="50000"/>
            </a:schemeClr>
          </a:solidFill>
        </p:spPr>
        <p:txBody>
          <a:bodyPr wrap="square" rtlCol="0">
            <a:spAutoFit/>
          </a:bodyPr>
          <a:lstStyle/>
          <a:p>
            <a:r>
              <a:rPr lang="en-GB" sz="2400" dirty="0">
                <a:solidFill>
                  <a:schemeClr val="bg1"/>
                </a:solidFill>
                <a:latin typeface="Century Gothic" panose="020B0502020202020204" pitchFamily="34" charset="0"/>
              </a:rPr>
              <a:t>d _ _ K _ _ _ _ _ _ _ !</a:t>
            </a:r>
          </a:p>
        </p:txBody>
      </p:sp>
      <p:pic>
        <p:nvPicPr>
          <p:cNvPr id="26" name="Picture 2" descr="people watching band on the st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714" y="1379476"/>
            <a:ext cx="3175000" cy="475615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0856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3" name="Oval Callout 2"/>
          <p:cNvSpPr/>
          <p:nvPr/>
        </p:nvSpPr>
        <p:spPr>
          <a:xfrm>
            <a:off x="75158" y="1359987"/>
            <a:ext cx="4788130" cy="1638264"/>
          </a:xfrm>
          <a:prstGeom prst="wedgeEllipseCallout">
            <a:avLst>
              <a:gd name="adj1" fmla="val 49261"/>
              <a:gd name="adj2" fmla="val 58513"/>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bg1"/>
                </a:solidFill>
                <a:latin typeface="Century Gothic" panose="020B0502020202020204" pitchFamily="34" charset="0"/>
              </a:rPr>
              <a:t>Wir</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mögen</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Naturwissenschaften</a:t>
            </a:r>
            <a:r>
              <a:rPr lang="en-GB" sz="2400" dirty="0">
                <a:solidFill>
                  <a:schemeClr val="bg1"/>
                </a:solidFill>
                <a:latin typeface="Century Gothic" panose="020B0502020202020204" pitchFamily="34" charset="0"/>
              </a:rPr>
              <a:t>.</a:t>
            </a:r>
          </a:p>
        </p:txBody>
      </p:sp>
      <p:pic>
        <p:nvPicPr>
          <p:cNvPr id="87" name="Google Shape;87;p3" descr="background rectangle"/>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88" name="Google Shape;88;p3"/>
          <p:cNvSpPr txBox="1">
            <a:spLocks noGrp="1"/>
          </p:cNvSpPr>
          <p:nvPr>
            <p:ph type="title"/>
          </p:nvPr>
        </p:nvSpPr>
        <p:spPr>
          <a:xfrm>
            <a:off x="0" y="294041"/>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sp>
        <p:nvSpPr>
          <p:cNvPr id="90" name="Google Shape;90;p3"/>
          <p:cNvSpPr/>
          <p:nvPr/>
        </p:nvSpPr>
        <p:spPr>
          <a:xfrm>
            <a:off x="3048000" y="2828836"/>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21" name="Picture 20">
            <a:extLst>
              <a:ext uri="{FF2B5EF4-FFF2-40B4-BE49-F238E27FC236}">
                <a16:creationId xmlns:a16="http://schemas.microsoft.com/office/drawing/2014/main" id="{0CF36FA6-52A2-5A49-B929-9F5050187088}"/>
              </a:ext>
            </a:extLst>
          </p:cNvPr>
          <p:cNvPicPr>
            <a:picLocks noChangeAspect="1"/>
          </p:cNvPicPr>
          <p:nvPr/>
        </p:nvPicPr>
        <p:blipFill>
          <a:blip r:embed="rId4"/>
          <a:stretch>
            <a:fillRect/>
          </a:stretch>
        </p:blipFill>
        <p:spPr>
          <a:xfrm>
            <a:off x="4156276" y="2326818"/>
            <a:ext cx="3802457" cy="4099048"/>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97509" y="835692"/>
            <a:ext cx="1341446" cy="1804462"/>
          </a:xfrm>
          <a:prstGeom prst="rect">
            <a:avLst/>
          </a:prstGeom>
        </p:spPr>
      </p:pic>
      <p:sp>
        <p:nvSpPr>
          <p:cNvPr id="4" name="Oval Callout 3"/>
          <p:cNvSpPr/>
          <p:nvPr/>
        </p:nvSpPr>
        <p:spPr>
          <a:xfrm>
            <a:off x="6923096" y="647965"/>
            <a:ext cx="3592925" cy="903633"/>
          </a:xfrm>
          <a:prstGeom prst="wedgeEllipseCallout">
            <a:avLst>
              <a:gd name="adj1" fmla="val 59400"/>
              <a:gd name="adj2" fmla="val 55728"/>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die </a:t>
            </a:r>
            <a:r>
              <a:rPr lang="en-GB" sz="2400" dirty="0" err="1">
                <a:latin typeface="Century Gothic" panose="020B0502020202020204" pitchFamily="34" charset="0"/>
              </a:rPr>
              <a:t>Schule</a:t>
            </a:r>
            <a:r>
              <a:rPr lang="en-GB" sz="2400" dirty="0">
                <a:latin typeface="Century Gothic" panose="020B0502020202020204" pitchFamily="34" charset="0"/>
              </a:rPr>
              <a:t>!</a:t>
            </a:r>
          </a:p>
        </p:txBody>
      </p:sp>
      <p:sp>
        <p:nvSpPr>
          <p:cNvPr id="5" name="TextBox 4"/>
          <p:cNvSpPr txBox="1"/>
          <p:nvPr/>
        </p:nvSpPr>
        <p:spPr>
          <a:xfrm>
            <a:off x="7532102" y="903903"/>
            <a:ext cx="2530508" cy="461665"/>
          </a:xfrm>
          <a:prstGeom prst="rect">
            <a:avLst/>
          </a:prstGeom>
          <a:solidFill>
            <a:schemeClr val="accent1">
              <a:lumMod val="50000"/>
            </a:schemeClr>
          </a:solidFill>
        </p:spPr>
        <p:txBody>
          <a:bodyPr wrap="square" rtlCol="0">
            <a:spAutoFit/>
          </a:bodyPr>
          <a:lstStyle/>
          <a:p>
            <a:r>
              <a:rPr lang="en-GB" sz="2400">
                <a:solidFill>
                  <a:schemeClr val="bg1"/>
                </a:solidFill>
                <a:latin typeface="Century Gothic" panose="020B0502020202020204" pitchFamily="34" charset="0"/>
              </a:rPr>
              <a:t>d_ _ S_ _ _ _ _ !</a:t>
            </a:r>
          </a:p>
        </p:txBody>
      </p:sp>
      <p:pic>
        <p:nvPicPr>
          <p:cNvPr id="2050" name="Picture 2" descr="photography of school ro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2345" y="3198168"/>
            <a:ext cx="3683000" cy="2449195"/>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5589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3" name="Oval Callout 2"/>
          <p:cNvSpPr/>
          <p:nvPr/>
        </p:nvSpPr>
        <p:spPr>
          <a:xfrm>
            <a:off x="7852536" y="3250851"/>
            <a:ext cx="4085784" cy="1638264"/>
          </a:xfrm>
          <a:prstGeom prst="wedgeEllipseCallout">
            <a:avLst>
              <a:gd name="adj1" fmla="val -59695"/>
              <a:gd name="adj2" fmla="val -48711"/>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bg1"/>
                </a:solidFill>
                <a:latin typeface="Century Gothic" panose="020B0502020202020204" pitchFamily="34" charset="0"/>
              </a:rPr>
              <a:t>Ich</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brauche</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eine</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Tasche</a:t>
            </a:r>
            <a:r>
              <a:rPr lang="en-GB" sz="2400" dirty="0">
                <a:solidFill>
                  <a:schemeClr val="bg1"/>
                </a:solidFill>
                <a:latin typeface="Century Gothic" panose="020B0502020202020204" pitchFamily="34" charset="0"/>
              </a:rPr>
              <a:t>.</a:t>
            </a:r>
          </a:p>
        </p:txBody>
      </p:sp>
      <p:pic>
        <p:nvPicPr>
          <p:cNvPr id="87" name="Google Shape;87;p3" descr="background rectangle"/>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88" name="Google Shape;88;p3"/>
          <p:cNvSpPr txBox="1">
            <a:spLocks noGrp="1"/>
          </p:cNvSpPr>
          <p:nvPr>
            <p:ph type="title"/>
          </p:nvPr>
        </p:nvSpPr>
        <p:spPr>
          <a:xfrm>
            <a:off x="0" y="294041"/>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sp>
        <p:nvSpPr>
          <p:cNvPr id="90" name="Google Shape;90;p3"/>
          <p:cNvSpPr/>
          <p:nvPr/>
        </p:nvSpPr>
        <p:spPr>
          <a:xfrm>
            <a:off x="3048000" y="2828836"/>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21" name="Picture 20">
            <a:extLst>
              <a:ext uri="{FF2B5EF4-FFF2-40B4-BE49-F238E27FC236}">
                <a16:creationId xmlns:a16="http://schemas.microsoft.com/office/drawing/2014/main" id="{0CF36FA6-52A2-5A49-B929-9F5050187088}"/>
              </a:ext>
            </a:extLst>
          </p:cNvPr>
          <p:cNvPicPr>
            <a:picLocks noChangeAspect="1"/>
          </p:cNvPicPr>
          <p:nvPr/>
        </p:nvPicPr>
        <p:blipFill>
          <a:blip r:embed="rId4"/>
          <a:stretch>
            <a:fillRect/>
          </a:stretch>
        </p:blipFill>
        <p:spPr>
          <a:xfrm>
            <a:off x="4156276" y="2326818"/>
            <a:ext cx="3802457" cy="4099048"/>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97509" y="835692"/>
            <a:ext cx="1341446" cy="1804462"/>
          </a:xfrm>
          <a:prstGeom prst="rect">
            <a:avLst/>
          </a:prstGeom>
        </p:spPr>
      </p:pic>
      <p:sp>
        <p:nvSpPr>
          <p:cNvPr id="4" name="Oval Callout 3"/>
          <p:cNvSpPr/>
          <p:nvPr/>
        </p:nvSpPr>
        <p:spPr>
          <a:xfrm>
            <a:off x="6234541" y="532015"/>
            <a:ext cx="4223761" cy="1035856"/>
          </a:xfrm>
          <a:prstGeom prst="wedgeEllipseCallout">
            <a:avLst>
              <a:gd name="adj1" fmla="val 59400"/>
              <a:gd name="adj2" fmla="val 55728"/>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das </a:t>
            </a:r>
            <a:r>
              <a:rPr lang="en-GB" sz="2400" dirty="0" err="1">
                <a:latin typeface="Century Gothic" panose="020B0502020202020204" pitchFamily="34" charset="0"/>
              </a:rPr>
              <a:t>Geschäft</a:t>
            </a:r>
            <a:r>
              <a:rPr lang="en-GB" sz="2400" dirty="0">
                <a:latin typeface="Century Gothic" panose="020B0502020202020204" pitchFamily="34" charset="0"/>
              </a:rPr>
              <a:t>!</a:t>
            </a:r>
          </a:p>
        </p:txBody>
      </p:sp>
      <p:sp>
        <p:nvSpPr>
          <p:cNvPr id="5" name="TextBox 4"/>
          <p:cNvSpPr txBox="1"/>
          <p:nvPr/>
        </p:nvSpPr>
        <p:spPr>
          <a:xfrm>
            <a:off x="6750172" y="819110"/>
            <a:ext cx="3125346" cy="461665"/>
          </a:xfrm>
          <a:prstGeom prst="rect">
            <a:avLst/>
          </a:prstGeom>
          <a:solidFill>
            <a:schemeClr val="accent1">
              <a:lumMod val="50000"/>
            </a:schemeClr>
          </a:solidFill>
        </p:spPr>
        <p:txBody>
          <a:bodyPr wrap="square" rtlCol="0">
            <a:spAutoFit/>
          </a:bodyPr>
          <a:lstStyle/>
          <a:p>
            <a:r>
              <a:rPr lang="en-GB" sz="2400">
                <a:solidFill>
                  <a:schemeClr val="bg1"/>
                </a:solidFill>
                <a:latin typeface="Century Gothic" panose="020B0502020202020204" pitchFamily="34" charset="0"/>
              </a:rPr>
              <a:t>d _ _ G _ _ _ _ _ _ _ !</a:t>
            </a:r>
          </a:p>
        </p:txBody>
      </p:sp>
      <p:pic>
        <p:nvPicPr>
          <p:cNvPr id="25" name="Picture 2" descr="gray and blue Open sign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276" y="2326818"/>
            <a:ext cx="3810000" cy="2541270"/>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4268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3" name="Oval Callout 2"/>
          <p:cNvSpPr/>
          <p:nvPr/>
        </p:nvSpPr>
        <p:spPr>
          <a:xfrm>
            <a:off x="0" y="1264830"/>
            <a:ext cx="6400467" cy="4390382"/>
          </a:xfrm>
          <a:prstGeom prst="wedgeEllipseCallout">
            <a:avLst>
              <a:gd name="adj1" fmla="val 63713"/>
              <a:gd name="adj2" fmla="val -8868"/>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entury Gothic" panose="020B0502020202020204" pitchFamily="34" charset="0"/>
            </a:endParaRPr>
          </a:p>
        </p:txBody>
      </p:sp>
      <p:pic>
        <p:nvPicPr>
          <p:cNvPr id="87" name="Google Shape;87;p3" descr="background rectangle"/>
          <p:cNvPicPr preferRelativeResize="0"/>
          <p:nvPr/>
        </p:nvPicPr>
        <p:blipFill rotWithShape="1">
          <a:blip r:embed="rId3">
            <a:alphaModFix/>
          </a:blip>
          <a:srcRect/>
          <a:stretch/>
        </p:blipFill>
        <p:spPr>
          <a:xfrm>
            <a:off x="0" y="294041"/>
            <a:ext cx="2834640" cy="869950"/>
          </a:xfrm>
          <a:prstGeom prst="rect">
            <a:avLst/>
          </a:prstGeom>
          <a:noFill/>
          <a:ln>
            <a:noFill/>
          </a:ln>
        </p:spPr>
      </p:pic>
      <p:sp>
        <p:nvSpPr>
          <p:cNvPr id="88" name="Google Shape;88;p3"/>
          <p:cNvSpPr txBox="1">
            <a:spLocks noGrp="1"/>
          </p:cNvSpPr>
          <p:nvPr>
            <p:ph type="title"/>
          </p:nvPr>
        </p:nvSpPr>
        <p:spPr>
          <a:xfrm>
            <a:off x="0" y="294041"/>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Vokabeln</a:t>
            </a:r>
            <a:endParaRPr sz="3600" b="1" dirty="0">
              <a:solidFill>
                <a:schemeClr val="lt1"/>
              </a:solidFill>
            </a:endParaRPr>
          </a:p>
        </p:txBody>
      </p:sp>
      <p:sp>
        <p:nvSpPr>
          <p:cNvPr id="90" name="Google Shape;90;p3"/>
          <p:cNvSpPr/>
          <p:nvPr/>
        </p:nvSpPr>
        <p:spPr>
          <a:xfrm>
            <a:off x="3048000" y="2828836"/>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 name="TextBox 6"/>
          <p:cNvSpPr txBox="1"/>
          <p:nvPr/>
        </p:nvSpPr>
        <p:spPr>
          <a:xfrm>
            <a:off x="695718" y="2221326"/>
            <a:ext cx="5746348" cy="2308324"/>
          </a:xfrm>
          <a:prstGeom prst="rect">
            <a:avLst/>
          </a:prstGeom>
          <a:noFill/>
        </p:spPr>
        <p:txBody>
          <a:bodyPr wrap="square" rtlCol="0">
            <a:spAutoFit/>
          </a:bodyPr>
          <a:lstStyle/>
          <a:p>
            <a:r>
              <a:rPr lang="en-GB" sz="2400">
                <a:solidFill>
                  <a:schemeClr val="bg1"/>
                </a:solidFill>
                <a:latin typeface="Century Gothic" panose="020B0502020202020204" pitchFamily="34" charset="0"/>
              </a:rPr>
              <a:t>1. Ich mag Naturwissenschaften.  </a:t>
            </a:r>
            <a:br>
              <a:rPr lang="en-GB" sz="2400">
                <a:solidFill>
                  <a:schemeClr val="bg1"/>
                </a:solidFill>
                <a:latin typeface="Century Gothic" panose="020B0502020202020204" pitchFamily="34" charset="0"/>
              </a:rPr>
            </a:br>
            <a:r>
              <a:rPr lang="en-GB" sz="2400">
                <a:solidFill>
                  <a:schemeClr val="bg1"/>
                </a:solidFill>
                <a:latin typeface="Century Gothic" panose="020B0502020202020204" pitchFamily="34" charset="0"/>
              </a:rPr>
              <a:t>2. Ich brauche eine Tasche.</a:t>
            </a:r>
          </a:p>
          <a:p>
            <a:r>
              <a:rPr lang="en-GB" sz="2400">
                <a:solidFill>
                  <a:schemeClr val="bg1"/>
                </a:solidFill>
                <a:latin typeface="Century Gothic" panose="020B0502020202020204" pitchFamily="34" charset="0"/>
              </a:rPr>
              <a:t>3. Wir essen Eis. </a:t>
            </a:r>
            <a:br>
              <a:rPr lang="en-GB" sz="2400">
                <a:solidFill>
                  <a:schemeClr val="bg1"/>
                </a:solidFill>
                <a:latin typeface="Century Gothic" panose="020B0502020202020204" pitchFamily="34" charset="0"/>
              </a:rPr>
            </a:br>
            <a:r>
              <a:rPr lang="en-GB" sz="2400">
                <a:solidFill>
                  <a:schemeClr val="bg1"/>
                </a:solidFill>
                <a:latin typeface="Century Gothic" panose="020B0502020202020204" pitchFamily="34" charset="0"/>
              </a:rPr>
              <a:t>4. Ich spiele am Abend Klarinette. </a:t>
            </a:r>
            <a:br>
              <a:rPr lang="en-GB" sz="2400">
                <a:solidFill>
                  <a:schemeClr val="bg1"/>
                </a:solidFill>
                <a:latin typeface="Century Gothic" panose="020B0502020202020204" pitchFamily="34" charset="0"/>
              </a:rPr>
            </a:br>
            <a:r>
              <a:rPr lang="en-GB" sz="2400">
                <a:solidFill>
                  <a:schemeClr val="bg1"/>
                </a:solidFill>
                <a:latin typeface="Century Gothic" panose="020B0502020202020204" pitchFamily="34" charset="0"/>
              </a:rPr>
              <a:t>5. Wir fahren am Wochenende Rad.</a:t>
            </a:r>
            <a:br>
              <a:rPr lang="en-GB" sz="2400">
                <a:solidFill>
                  <a:schemeClr val="bg1"/>
                </a:solidFill>
                <a:latin typeface="Century Gothic" panose="020B0502020202020204" pitchFamily="34" charset="0"/>
              </a:rPr>
            </a:br>
            <a:r>
              <a:rPr lang="en-GB" sz="2400">
                <a:solidFill>
                  <a:schemeClr val="bg1"/>
                </a:solidFill>
                <a:latin typeface="Century Gothic" panose="020B0502020202020204" pitchFamily="34" charset="0"/>
              </a:rPr>
              <a:t>6. Wir mögen Mathematik. </a:t>
            </a:r>
            <a:endParaRPr lang="en-GB" sz="6000">
              <a:solidFill>
                <a:schemeClr val="bg1"/>
              </a:solidFill>
              <a:latin typeface="Century Gothic" panose="020B0502020202020204" pitchFamily="34" charset="0"/>
            </a:endParaRPr>
          </a:p>
        </p:txBody>
      </p:sp>
      <p:pic>
        <p:nvPicPr>
          <p:cNvPr id="21" name="Picture 20">
            <a:extLst>
              <a:ext uri="{FF2B5EF4-FFF2-40B4-BE49-F238E27FC236}">
                <a16:creationId xmlns:a16="http://schemas.microsoft.com/office/drawing/2014/main" id="{0CF36FA6-52A2-5A49-B929-9F5050187088}"/>
              </a:ext>
            </a:extLst>
          </p:cNvPr>
          <p:cNvPicPr>
            <a:picLocks noChangeAspect="1"/>
          </p:cNvPicPr>
          <p:nvPr/>
        </p:nvPicPr>
        <p:blipFill>
          <a:blip r:embed="rId4"/>
          <a:stretch>
            <a:fillRect/>
          </a:stretch>
        </p:blipFill>
        <p:spPr>
          <a:xfrm>
            <a:off x="6636482" y="2221326"/>
            <a:ext cx="3802457" cy="4099048"/>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97509" y="835692"/>
            <a:ext cx="1341446" cy="1804462"/>
          </a:xfrm>
          <a:prstGeom prst="rect">
            <a:avLst/>
          </a:prstGeom>
        </p:spPr>
      </p:pic>
      <p:sp>
        <p:nvSpPr>
          <p:cNvPr id="4" name="Oval Callout 3"/>
          <p:cNvSpPr/>
          <p:nvPr/>
        </p:nvSpPr>
        <p:spPr>
          <a:xfrm>
            <a:off x="6832726" y="294041"/>
            <a:ext cx="3657932" cy="1826444"/>
          </a:xfrm>
          <a:prstGeom prst="wedgeEllipseCallout">
            <a:avLst>
              <a:gd name="adj1" fmla="val 59974"/>
              <a:gd name="adj2" fmla="val 24108"/>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400" b="1" dirty="0" err="1">
                <a:solidFill>
                  <a:srgbClr val="FFFFFF"/>
                </a:solidFill>
                <a:latin typeface="Century Gothic" panose="020B0502020202020204" pitchFamily="34" charset="0"/>
                <a:cs typeface="Arial"/>
              </a:rPr>
              <a:t>Eine</a:t>
            </a:r>
            <a:r>
              <a:rPr lang="en-GB" sz="2400" b="1" dirty="0">
                <a:solidFill>
                  <a:srgbClr val="FFFFFF"/>
                </a:solidFill>
                <a:latin typeface="Century Gothic" panose="020B0502020202020204" pitchFamily="34" charset="0"/>
                <a:cs typeface="Arial"/>
              </a:rPr>
              <a:t> Person </a:t>
            </a:r>
            <a:r>
              <a:rPr lang="en-GB" sz="2400" b="1" dirty="0" err="1">
                <a:solidFill>
                  <a:srgbClr val="FFFFFF"/>
                </a:solidFill>
                <a:latin typeface="Century Gothic" panose="020B0502020202020204" pitchFamily="34" charset="0"/>
                <a:cs typeface="Arial"/>
              </a:rPr>
              <a:t>oder</a:t>
            </a:r>
            <a:r>
              <a:rPr lang="en-GB" sz="2400" b="1" dirty="0">
                <a:solidFill>
                  <a:srgbClr val="FFFFFF"/>
                </a:solidFill>
                <a:latin typeface="Century Gothic" panose="020B0502020202020204" pitchFamily="34" charset="0"/>
                <a:cs typeface="Arial"/>
              </a:rPr>
              <a:t> </a:t>
            </a:r>
            <a:r>
              <a:rPr lang="en-GB" sz="2400" b="1" dirty="0" err="1">
                <a:solidFill>
                  <a:srgbClr val="FFFFFF"/>
                </a:solidFill>
                <a:latin typeface="Century Gothic" panose="020B0502020202020204" pitchFamily="34" charset="0"/>
                <a:cs typeface="Arial"/>
              </a:rPr>
              <a:t>zwei</a:t>
            </a:r>
            <a:r>
              <a:rPr lang="en-GB" sz="2400" b="1" dirty="0">
                <a:solidFill>
                  <a:srgbClr val="FFFFFF"/>
                </a:solidFill>
                <a:latin typeface="Century Gothic" panose="020B0502020202020204" pitchFamily="34" charset="0"/>
                <a:cs typeface="Arial"/>
              </a:rPr>
              <a:t>?</a:t>
            </a:r>
          </a:p>
        </p:txBody>
      </p:sp>
      <p:sp>
        <p:nvSpPr>
          <p:cNvPr id="13" name="TextBox 12"/>
          <p:cNvSpPr txBox="1"/>
          <p:nvPr/>
        </p:nvSpPr>
        <p:spPr>
          <a:xfrm>
            <a:off x="695718" y="2221326"/>
            <a:ext cx="5551932" cy="2308324"/>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1. </a:t>
            </a:r>
            <a:r>
              <a:rPr lang="en-GB" sz="2400" dirty="0" err="1">
                <a:solidFill>
                  <a:schemeClr val="bg1"/>
                </a:solidFill>
                <a:latin typeface="Century Gothic" panose="020B0502020202020204" pitchFamily="34" charset="0"/>
              </a:rPr>
              <a:t>Ich</a:t>
            </a:r>
            <a:r>
              <a:rPr lang="en-GB" sz="2400" dirty="0">
                <a:solidFill>
                  <a:schemeClr val="bg1"/>
                </a:solidFill>
                <a:latin typeface="Century Gothic" panose="020B0502020202020204" pitchFamily="34" charset="0"/>
              </a:rPr>
              <a:t> mag </a:t>
            </a:r>
            <a:r>
              <a:rPr lang="en-GB" sz="2400" dirty="0" err="1">
                <a:solidFill>
                  <a:schemeClr val="bg1"/>
                </a:solidFill>
                <a:latin typeface="Century Gothic" panose="020B0502020202020204" pitchFamily="34" charset="0"/>
              </a:rPr>
              <a:t>Naturwissenschaften</a:t>
            </a:r>
            <a:r>
              <a:rPr lang="en-GB" sz="2400" dirty="0">
                <a:solidFill>
                  <a:schemeClr val="bg1"/>
                </a:solidFill>
                <a:latin typeface="Century Gothic" panose="020B0502020202020204" pitchFamily="34" charset="0"/>
              </a:rPr>
              <a:t>.  </a:t>
            </a:r>
            <a:br>
              <a:rPr lang="en-GB" sz="2400" dirty="0">
                <a:solidFill>
                  <a:schemeClr val="bg1"/>
                </a:solidFill>
                <a:latin typeface="Century Gothic" panose="020B0502020202020204" pitchFamily="34" charset="0"/>
              </a:rPr>
            </a:br>
            <a:r>
              <a:rPr lang="en-GB" sz="2400" dirty="0">
                <a:solidFill>
                  <a:schemeClr val="bg1"/>
                </a:solidFill>
                <a:latin typeface="Century Gothic" panose="020B0502020202020204" pitchFamily="34" charset="0"/>
              </a:rPr>
              <a:t>2. </a:t>
            </a:r>
            <a:r>
              <a:rPr lang="en-GB" sz="2400" dirty="0" err="1">
                <a:solidFill>
                  <a:schemeClr val="bg1"/>
                </a:solidFill>
                <a:latin typeface="Century Gothic" panose="020B0502020202020204" pitchFamily="34" charset="0"/>
              </a:rPr>
              <a:t>Ich</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brauche</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eine</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Tasche</a:t>
            </a:r>
            <a:r>
              <a:rPr lang="en-GB" sz="2400" dirty="0">
                <a:solidFill>
                  <a:schemeClr val="bg1"/>
                </a:solidFill>
                <a:latin typeface="Century Gothic" panose="020B0502020202020204" pitchFamily="34" charset="0"/>
              </a:rPr>
              <a:t>.</a:t>
            </a:r>
          </a:p>
          <a:p>
            <a:r>
              <a:rPr lang="en-GB" sz="2400" dirty="0">
                <a:solidFill>
                  <a:schemeClr val="bg1"/>
                </a:solidFill>
                <a:latin typeface="Century Gothic" panose="020B0502020202020204" pitchFamily="34" charset="0"/>
              </a:rPr>
              <a:t>3. </a:t>
            </a:r>
            <a:r>
              <a:rPr lang="en-GB" sz="2400" b="1" dirty="0" err="1">
                <a:solidFill>
                  <a:srgbClr val="DAA520"/>
                </a:solidFill>
                <a:latin typeface="Century Gothic" panose="020B0502020202020204" pitchFamily="34" charset="0"/>
              </a:rPr>
              <a:t>Wir</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ess</a:t>
            </a:r>
            <a:r>
              <a:rPr lang="en-GB" sz="2400" b="1" dirty="0" err="1">
                <a:solidFill>
                  <a:srgbClr val="DAA520"/>
                </a:solidFill>
                <a:latin typeface="Century Gothic" panose="020B0502020202020204" pitchFamily="34" charset="0"/>
              </a:rPr>
              <a:t>en</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Eis</a:t>
            </a:r>
            <a:r>
              <a:rPr lang="en-GB" sz="2400" dirty="0">
                <a:solidFill>
                  <a:schemeClr val="bg1"/>
                </a:solidFill>
                <a:latin typeface="Century Gothic" panose="020B0502020202020204" pitchFamily="34" charset="0"/>
              </a:rPr>
              <a:t>. </a:t>
            </a:r>
            <a:br>
              <a:rPr lang="en-GB" sz="2400" dirty="0">
                <a:solidFill>
                  <a:schemeClr val="bg1"/>
                </a:solidFill>
                <a:latin typeface="Century Gothic" panose="020B0502020202020204" pitchFamily="34" charset="0"/>
              </a:rPr>
            </a:br>
            <a:r>
              <a:rPr lang="en-GB" sz="2400" dirty="0">
                <a:solidFill>
                  <a:schemeClr val="bg1"/>
                </a:solidFill>
                <a:latin typeface="Century Gothic" panose="020B0502020202020204" pitchFamily="34" charset="0"/>
              </a:rPr>
              <a:t>4. </a:t>
            </a:r>
            <a:r>
              <a:rPr lang="en-GB" sz="2400" dirty="0" err="1">
                <a:solidFill>
                  <a:schemeClr val="bg1"/>
                </a:solidFill>
                <a:latin typeface="Century Gothic" panose="020B0502020202020204" pitchFamily="34" charset="0"/>
              </a:rPr>
              <a:t>Ich</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spiele</a:t>
            </a:r>
            <a:r>
              <a:rPr lang="en-GB" sz="2400" dirty="0">
                <a:solidFill>
                  <a:schemeClr val="bg1"/>
                </a:solidFill>
                <a:latin typeface="Century Gothic" panose="020B0502020202020204" pitchFamily="34" charset="0"/>
              </a:rPr>
              <a:t> am Abend </a:t>
            </a:r>
            <a:r>
              <a:rPr lang="en-GB" sz="2400" dirty="0" err="1">
                <a:solidFill>
                  <a:schemeClr val="bg1"/>
                </a:solidFill>
                <a:latin typeface="Century Gothic" panose="020B0502020202020204" pitchFamily="34" charset="0"/>
              </a:rPr>
              <a:t>Klarinette</a:t>
            </a:r>
            <a:r>
              <a:rPr lang="en-GB" sz="2400" dirty="0">
                <a:solidFill>
                  <a:schemeClr val="bg1"/>
                </a:solidFill>
                <a:latin typeface="Century Gothic" panose="020B0502020202020204" pitchFamily="34" charset="0"/>
              </a:rPr>
              <a:t>. </a:t>
            </a:r>
            <a:br>
              <a:rPr lang="en-GB" sz="2400" dirty="0">
                <a:solidFill>
                  <a:schemeClr val="bg1"/>
                </a:solidFill>
                <a:latin typeface="Century Gothic" panose="020B0502020202020204" pitchFamily="34" charset="0"/>
              </a:rPr>
            </a:br>
            <a:r>
              <a:rPr lang="en-GB" sz="2400" dirty="0">
                <a:solidFill>
                  <a:schemeClr val="bg1"/>
                </a:solidFill>
                <a:latin typeface="Century Gothic" panose="020B0502020202020204" pitchFamily="34" charset="0"/>
              </a:rPr>
              <a:t>5. </a:t>
            </a:r>
            <a:r>
              <a:rPr lang="en-GB" sz="2400" b="1" dirty="0" err="1">
                <a:solidFill>
                  <a:srgbClr val="DAA520"/>
                </a:solidFill>
                <a:latin typeface="Century Gothic" panose="020B0502020202020204" pitchFamily="34" charset="0"/>
              </a:rPr>
              <a:t>Wir</a:t>
            </a:r>
            <a:r>
              <a:rPr lang="en-GB" sz="2400" b="1" dirty="0">
                <a:solidFill>
                  <a:srgbClr val="FFD243"/>
                </a:solidFill>
                <a:latin typeface="Century Gothic" panose="020B0502020202020204" pitchFamily="34" charset="0"/>
              </a:rPr>
              <a:t> </a:t>
            </a:r>
            <a:r>
              <a:rPr lang="en-GB" sz="2400" dirty="0" err="1">
                <a:solidFill>
                  <a:schemeClr val="bg1"/>
                </a:solidFill>
                <a:latin typeface="Century Gothic" panose="020B0502020202020204" pitchFamily="34" charset="0"/>
              </a:rPr>
              <a:t>fahr</a:t>
            </a:r>
            <a:r>
              <a:rPr lang="en-GB" sz="2400" b="1" dirty="0" err="1">
                <a:solidFill>
                  <a:srgbClr val="DAA520"/>
                </a:solidFill>
                <a:latin typeface="Century Gothic" panose="020B0502020202020204" pitchFamily="34" charset="0"/>
              </a:rPr>
              <a:t>en</a:t>
            </a:r>
            <a:r>
              <a:rPr lang="en-GB" sz="2400" dirty="0">
                <a:solidFill>
                  <a:schemeClr val="bg1"/>
                </a:solidFill>
                <a:latin typeface="Century Gothic" panose="020B0502020202020204" pitchFamily="34" charset="0"/>
              </a:rPr>
              <a:t> am </a:t>
            </a:r>
            <a:r>
              <a:rPr lang="en-GB" sz="2400" dirty="0" err="1">
                <a:solidFill>
                  <a:schemeClr val="bg1"/>
                </a:solidFill>
                <a:latin typeface="Century Gothic" panose="020B0502020202020204" pitchFamily="34" charset="0"/>
              </a:rPr>
              <a:t>Wochenende</a:t>
            </a:r>
            <a:r>
              <a:rPr lang="en-GB" sz="2400" dirty="0">
                <a:solidFill>
                  <a:schemeClr val="bg1"/>
                </a:solidFill>
                <a:latin typeface="Century Gothic" panose="020B0502020202020204" pitchFamily="34" charset="0"/>
              </a:rPr>
              <a:t> Rad.</a:t>
            </a:r>
            <a:br>
              <a:rPr lang="en-GB" sz="2400" dirty="0">
                <a:solidFill>
                  <a:schemeClr val="bg1"/>
                </a:solidFill>
                <a:latin typeface="Century Gothic" panose="020B0502020202020204" pitchFamily="34" charset="0"/>
              </a:rPr>
            </a:br>
            <a:r>
              <a:rPr lang="en-GB" sz="2400" dirty="0">
                <a:solidFill>
                  <a:schemeClr val="bg1"/>
                </a:solidFill>
                <a:latin typeface="Century Gothic" panose="020B0502020202020204" pitchFamily="34" charset="0"/>
              </a:rPr>
              <a:t>6. </a:t>
            </a:r>
            <a:r>
              <a:rPr lang="en-GB" sz="2400" b="1" dirty="0" err="1">
                <a:solidFill>
                  <a:srgbClr val="DAA520"/>
                </a:solidFill>
                <a:latin typeface="Century Gothic" panose="020B0502020202020204" pitchFamily="34" charset="0"/>
              </a:rPr>
              <a:t>Wir</a:t>
            </a:r>
            <a:r>
              <a:rPr lang="en-GB" sz="2400" dirty="0">
                <a:solidFill>
                  <a:schemeClr val="accent2"/>
                </a:solidFill>
                <a:latin typeface="Century Gothic" panose="020B0502020202020204" pitchFamily="34" charset="0"/>
              </a:rPr>
              <a:t> </a:t>
            </a:r>
            <a:r>
              <a:rPr lang="en-GB" sz="2400" dirty="0" err="1">
                <a:solidFill>
                  <a:schemeClr val="bg1"/>
                </a:solidFill>
                <a:latin typeface="Century Gothic" panose="020B0502020202020204" pitchFamily="34" charset="0"/>
              </a:rPr>
              <a:t>mög</a:t>
            </a:r>
            <a:r>
              <a:rPr lang="en-GB" sz="2400" b="1" dirty="0" err="1">
                <a:solidFill>
                  <a:srgbClr val="DAA520"/>
                </a:solidFill>
                <a:latin typeface="Century Gothic" panose="020B0502020202020204" pitchFamily="34" charset="0"/>
              </a:rPr>
              <a:t>en</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Mathematik</a:t>
            </a:r>
            <a:r>
              <a:rPr lang="en-GB" sz="2400" dirty="0">
                <a:solidFill>
                  <a:schemeClr val="bg1"/>
                </a:solidFill>
                <a:latin typeface="Century Gothic" panose="020B0502020202020204" pitchFamily="34" charset="0"/>
              </a:rPr>
              <a:t>. </a:t>
            </a:r>
            <a:endParaRPr lang="en-GB" sz="6000" dirty="0">
              <a:solidFill>
                <a:schemeClr val="bg1"/>
              </a:solidFill>
              <a:latin typeface="Century Gothic" panose="020B0502020202020204" pitchFamily="34" charset="0"/>
            </a:endParaRPr>
          </a:p>
        </p:txBody>
      </p:sp>
      <p:sp>
        <p:nvSpPr>
          <p:cNvPr id="6" name="Oval Callout 5"/>
          <p:cNvSpPr/>
          <p:nvPr/>
        </p:nvSpPr>
        <p:spPr>
          <a:xfrm>
            <a:off x="10438939" y="3066758"/>
            <a:ext cx="1688907" cy="1266092"/>
          </a:xfrm>
          <a:prstGeom prst="wedgeEllipseCallout">
            <a:avLst>
              <a:gd name="adj1" fmla="val -79962"/>
              <a:gd name="adj2" fmla="val -43164"/>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3, 5 und 6 </a:t>
            </a:r>
            <a:r>
              <a:rPr lang="en-GB" sz="2000" dirty="0" err="1">
                <a:latin typeface="Century Gothic" panose="020B0502020202020204" pitchFamily="34" charset="0"/>
              </a:rPr>
              <a:t>sind</a:t>
            </a:r>
            <a:r>
              <a:rPr lang="en-GB" sz="2000" dirty="0">
                <a:latin typeface="Century Gothic" panose="020B0502020202020204" pitchFamily="34" charset="0"/>
              </a:rPr>
              <a:t> ‘we’.</a:t>
            </a:r>
          </a:p>
        </p:txBody>
      </p:sp>
      <p:sp>
        <p:nvSpPr>
          <p:cNvPr id="5" name="TextBox 4"/>
          <p:cNvSpPr txBox="1"/>
          <p:nvPr/>
        </p:nvSpPr>
        <p:spPr>
          <a:xfrm>
            <a:off x="0" y="5994231"/>
            <a:ext cx="9450407" cy="369332"/>
          </a:xfrm>
          <a:prstGeom prst="rect">
            <a:avLst/>
          </a:prstGeom>
          <a:noFill/>
        </p:spPr>
        <p:txBody>
          <a:bodyPr wrap="square" rtlCol="0">
            <a:spAutoFit/>
          </a:bodyPr>
          <a:lstStyle/>
          <a:p>
            <a:r>
              <a:rPr lang="en-GB" sz="1800" dirty="0">
                <a:solidFill>
                  <a:srgbClr val="335BA3"/>
                </a:solidFill>
                <a:latin typeface="Century Gothic" panose="020B0502020202020204" pitchFamily="34" charset="0"/>
              </a:rPr>
              <a:t>Remember!  The ‘</a:t>
            </a:r>
            <a:r>
              <a:rPr lang="en-GB" sz="1800" b="1" dirty="0" err="1">
                <a:solidFill>
                  <a:srgbClr val="335BA3"/>
                </a:solidFill>
                <a:latin typeface="Century Gothic" panose="020B0502020202020204" pitchFamily="34" charset="0"/>
              </a:rPr>
              <a:t>wir</a:t>
            </a:r>
            <a:r>
              <a:rPr lang="en-GB" sz="1800" dirty="0">
                <a:solidFill>
                  <a:srgbClr val="335BA3"/>
                </a:solidFill>
                <a:latin typeface="Century Gothic" panose="020B0502020202020204" pitchFamily="34" charset="0"/>
              </a:rPr>
              <a:t>’ form of the verb is always the same as the </a:t>
            </a:r>
            <a:r>
              <a:rPr lang="en-GB" sz="1800" b="1" dirty="0">
                <a:solidFill>
                  <a:srgbClr val="335BA3"/>
                </a:solidFill>
                <a:latin typeface="Century Gothic" panose="020B0502020202020204" pitchFamily="34" charset="0"/>
              </a:rPr>
              <a:t>infinitive</a:t>
            </a:r>
            <a:r>
              <a:rPr lang="en-GB" sz="1800" dirty="0">
                <a:solidFill>
                  <a:srgbClr val="335BA3"/>
                </a:solidFill>
                <a:latin typeface="Century Gothic" panose="020B0502020202020204" pitchFamily="34" charset="0"/>
              </a:rPr>
              <a:t>.</a:t>
            </a:r>
          </a:p>
        </p:txBody>
      </p:sp>
      <p:sp>
        <p:nvSpPr>
          <p:cNvPr id="14"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1800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6"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1" name="Google Shape;88;p3"/>
          <p:cNvSpPr txBox="1">
            <a:spLocks noGrp="1"/>
          </p:cNvSpPr>
          <p:nvPr>
            <p:ph type="title"/>
          </p:nvPr>
        </p:nvSpPr>
        <p:spPr>
          <a:xfrm>
            <a:off x="0" y="291850"/>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pic>
        <p:nvPicPr>
          <p:cNvPr id="4098" name="Picture 2" descr="gray and blue Open sign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015" y="1280160"/>
            <a:ext cx="5692151" cy="37966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120293" y="2400035"/>
            <a:ext cx="4996876" cy="1200329"/>
          </a:xfrm>
          <a:prstGeom prst="rect">
            <a:avLst/>
          </a:prstGeom>
          <a:noFill/>
        </p:spPr>
        <p:txBody>
          <a:bodyPr wrap="square" rtlCol="0">
            <a:spAutoFit/>
          </a:bodyPr>
          <a:lstStyle/>
          <a:p>
            <a:r>
              <a:rPr lang="es-CO" sz="7200" dirty="0">
                <a:solidFill>
                  <a:schemeClr val="accent1">
                    <a:lumMod val="50000"/>
                  </a:schemeClr>
                </a:solidFill>
                <a:latin typeface="Century Gothic" panose="020B0502020202020204" pitchFamily="34" charset="0"/>
                <a:cs typeface="Calibri" panose="020F0502020204030204" pitchFamily="34" charset="0"/>
              </a:rPr>
              <a:t>__________</a:t>
            </a:r>
          </a:p>
        </p:txBody>
      </p:sp>
      <p:sp>
        <p:nvSpPr>
          <p:cNvPr id="6" name="TextBox 5"/>
          <p:cNvSpPr txBox="1"/>
          <p:nvPr/>
        </p:nvSpPr>
        <p:spPr>
          <a:xfrm>
            <a:off x="6466114" y="1280160"/>
            <a:ext cx="1651705" cy="707886"/>
          </a:xfrm>
          <a:prstGeom prst="rect">
            <a:avLst/>
          </a:prstGeom>
          <a:noFill/>
        </p:spPr>
        <p:txBody>
          <a:bodyPr wrap="square" rtlCol="0">
            <a:spAutoFit/>
          </a:bodyPr>
          <a:lstStyle/>
          <a:p>
            <a:pPr algn="ctr"/>
            <a:r>
              <a:rPr lang="en-GB" sz="4000" b="1" dirty="0">
                <a:solidFill>
                  <a:srgbClr val="0070C0"/>
                </a:solidFill>
                <a:latin typeface="Century Gothic" panose="020B0502020202020204" pitchFamily="34" charset="0"/>
              </a:rPr>
              <a:t>der</a:t>
            </a:r>
          </a:p>
        </p:txBody>
      </p:sp>
      <p:sp>
        <p:nvSpPr>
          <p:cNvPr id="7" name="Oval 6"/>
          <p:cNvSpPr/>
          <p:nvPr/>
        </p:nvSpPr>
        <p:spPr>
          <a:xfrm>
            <a:off x="10466018" y="1033010"/>
            <a:ext cx="1214651" cy="1147312"/>
          </a:xfrm>
          <a:prstGeom prst="ellipse">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8622444" y="1280160"/>
            <a:ext cx="996287" cy="707886"/>
          </a:xfrm>
          <a:prstGeom prst="rect">
            <a:avLst/>
          </a:prstGeom>
          <a:noFill/>
        </p:spPr>
        <p:txBody>
          <a:bodyPr wrap="square" rtlCol="0">
            <a:spAutoFit/>
          </a:bodyPr>
          <a:lstStyle/>
          <a:p>
            <a:r>
              <a:rPr lang="en-GB" sz="4000" b="1" dirty="0">
                <a:solidFill>
                  <a:srgbClr val="FF0000"/>
                </a:solidFill>
                <a:latin typeface="Century Gothic" panose="020B0502020202020204" pitchFamily="34" charset="0"/>
              </a:rPr>
              <a:t>die</a:t>
            </a:r>
          </a:p>
        </p:txBody>
      </p:sp>
      <p:sp>
        <p:nvSpPr>
          <p:cNvPr id="9" name="TextBox 8"/>
          <p:cNvSpPr txBox="1"/>
          <p:nvPr/>
        </p:nvSpPr>
        <p:spPr>
          <a:xfrm>
            <a:off x="10520608" y="1252723"/>
            <a:ext cx="1105470" cy="707886"/>
          </a:xfrm>
          <a:prstGeom prst="rect">
            <a:avLst/>
          </a:prstGeom>
          <a:noFill/>
        </p:spPr>
        <p:txBody>
          <a:bodyPr wrap="square" rtlCol="0">
            <a:spAutoFit/>
          </a:bodyPr>
          <a:lstStyle/>
          <a:p>
            <a:r>
              <a:rPr lang="en-GB" sz="4000" b="1" dirty="0">
                <a:solidFill>
                  <a:srgbClr val="DAA520"/>
                </a:solidFill>
                <a:latin typeface="Century Gothic" panose="020B0502020202020204" pitchFamily="34" charset="0"/>
              </a:rPr>
              <a:t>das</a:t>
            </a:r>
          </a:p>
        </p:txBody>
      </p:sp>
      <p:sp>
        <p:nvSpPr>
          <p:cNvPr id="2" name="TextBox 1"/>
          <p:cNvSpPr txBox="1"/>
          <p:nvPr/>
        </p:nvSpPr>
        <p:spPr>
          <a:xfrm>
            <a:off x="7133750" y="2646256"/>
            <a:ext cx="4334112" cy="830997"/>
          </a:xfrm>
          <a:prstGeom prst="rect">
            <a:avLst/>
          </a:prstGeom>
          <a:noFill/>
        </p:spPr>
        <p:txBody>
          <a:bodyPr wrap="square" rtlCol="0">
            <a:spAutoFit/>
          </a:bodyPr>
          <a:lstStyle/>
          <a:p>
            <a:pPr algn="ctr"/>
            <a:r>
              <a:rPr lang="en-GB" sz="4800" b="1" dirty="0" err="1">
                <a:solidFill>
                  <a:srgbClr val="DAA520"/>
                </a:solidFill>
                <a:latin typeface="Century Gothic" panose="020B0502020202020204" pitchFamily="34" charset="0"/>
              </a:rPr>
              <a:t>Geschäft</a:t>
            </a:r>
            <a:endParaRPr lang="en-GB" sz="4800" b="1" dirty="0">
              <a:solidFill>
                <a:srgbClr val="DAA520"/>
              </a:solidFill>
              <a:latin typeface="Century Gothic" panose="020B0502020202020204" pitchFamily="34" charset="0"/>
            </a:endParaRPr>
          </a:p>
        </p:txBody>
      </p:sp>
      <p:sp>
        <p:nvSpPr>
          <p:cNvPr id="12" name="TextBox 11"/>
          <p:cNvSpPr txBox="1"/>
          <p:nvPr/>
        </p:nvSpPr>
        <p:spPr>
          <a:xfrm>
            <a:off x="6454952" y="1280160"/>
            <a:ext cx="1651705" cy="707886"/>
          </a:xfrm>
          <a:prstGeom prst="rect">
            <a:avLst/>
          </a:prstGeom>
          <a:noFill/>
        </p:spPr>
        <p:txBody>
          <a:bodyPr wrap="square" rtlCol="0">
            <a:spAutoFit/>
          </a:bodyPr>
          <a:lstStyle/>
          <a:p>
            <a:pPr algn="ctr"/>
            <a:r>
              <a:rPr lang="en-GB" sz="4000" b="1" dirty="0">
                <a:solidFill>
                  <a:schemeClr val="accent1">
                    <a:lumMod val="50000"/>
                  </a:schemeClr>
                </a:solidFill>
                <a:latin typeface="Century Gothic" panose="020B0502020202020204" pitchFamily="34" charset="0"/>
              </a:rPr>
              <a:t>der</a:t>
            </a:r>
          </a:p>
        </p:txBody>
      </p:sp>
    </p:spTree>
    <p:extLst>
      <p:ext uri="{BB962C8B-B14F-4D97-AF65-F5344CB8AC3E}">
        <p14:creationId xmlns:p14="http://schemas.microsoft.com/office/powerpoint/2010/main" val="365040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20293" y="2400035"/>
            <a:ext cx="4996876" cy="1200329"/>
          </a:xfrm>
          <a:prstGeom prst="rect">
            <a:avLst/>
          </a:prstGeom>
          <a:noFill/>
        </p:spPr>
        <p:txBody>
          <a:bodyPr wrap="square" rtlCol="0">
            <a:spAutoFit/>
          </a:bodyPr>
          <a:lstStyle/>
          <a:p>
            <a:r>
              <a:rPr lang="es-CO" sz="7200" dirty="0">
                <a:solidFill>
                  <a:schemeClr val="accent1">
                    <a:lumMod val="50000"/>
                  </a:schemeClr>
                </a:solidFill>
                <a:latin typeface="Century Gothic" panose="020B0502020202020204" pitchFamily="34" charset="0"/>
                <a:cs typeface="Calibri" panose="020F0502020204030204" pitchFamily="34" charset="0"/>
              </a:rPr>
              <a:t>__________</a:t>
            </a:r>
          </a:p>
        </p:txBody>
      </p:sp>
      <p:sp>
        <p:nvSpPr>
          <p:cNvPr id="6" name="TextBox 5"/>
          <p:cNvSpPr txBox="1"/>
          <p:nvPr/>
        </p:nvSpPr>
        <p:spPr>
          <a:xfrm>
            <a:off x="6466114" y="1280160"/>
            <a:ext cx="1651705" cy="707886"/>
          </a:xfrm>
          <a:prstGeom prst="rect">
            <a:avLst/>
          </a:prstGeom>
          <a:noFill/>
        </p:spPr>
        <p:txBody>
          <a:bodyPr wrap="square" rtlCol="0">
            <a:spAutoFit/>
          </a:bodyPr>
          <a:lstStyle/>
          <a:p>
            <a:pPr algn="ctr"/>
            <a:r>
              <a:rPr lang="en-GB" sz="4000" b="1" dirty="0">
                <a:solidFill>
                  <a:schemeClr val="accent1">
                    <a:lumMod val="50000"/>
                  </a:schemeClr>
                </a:solidFill>
                <a:latin typeface="Century Gothic" panose="020B0502020202020204" pitchFamily="34" charset="0"/>
              </a:rPr>
              <a:t>der</a:t>
            </a:r>
          </a:p>
        </p:txBody>
      </p:sp>
      <p:sp>
        <p:nvSpPr>
          <p:cNvPr id="7" name="Oval 6"/>
          <p:cNvSpPr/>
          <p:nvPr/>
        </p:nvSpPr>
        <p:spPr>
          <a:xfrm>
            <a:off x="10466018" y="1033010"/>
            <a:ext cx="1214651" cy="1147312"/>
          </a:xfrm>
          <a:prstGeom prst="ellipse">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8622444" y="1280160"/>
            <a:ext cx="996287" cy="707886"/>
          </a:xfrm>
          <a:prstGeom prst="rect">
            <a:avLst/>
          </a:prstGeom>
          <a:noFill/>
        </p:spPr>
        <p:txBody>
          <a:bodyPr wrap="square" rtlCol="0">
            <a:spAutoFit/>
          </a:bodyPr>
          <a:lstStyle/>
          <a:p>
            <a:r>
              <a:rPr lang="en-GB" sz="4000" b="1" dirty="0">
                <a:solidFill>
                  <a:srgbClr val="FF0000"/>
                </a:solidFill>
                <a:latin typeface="Century Gothic" panose="020B0502020202020204" pitchFamily="34" charset="0"/>
              </a:rPr>
              <a:t>die</a:t>
            </a:r>
          </a:p>
        </p:txBody>
      </p:sp>
      <p:sp>
        <p:nvSpPr>
          <p:cNvPr id="9" name="TextBox 8"/>
          <p:cNvSpPr txBox="1"/>
          <p:nvPr/>
        </p:nvSpPr>
        <p:spPr>
          <a:xfrm>
            <a:off x="10520608" y="1252723"/>
            <a:ext cx="1105470" cy="707886"/>
          </a:xfrm>
          <a:prstGeom prst="rect">
            <a:avLst/>
          </a:prstGeom>
          <a:noFill/>
        </p:spPr>
        <p:txBody>
          <a:bodyPr wrap="square" rtlCol="0">
            <a:spAutoFit/>
          </a:bodyPr>
          <a:lstStyle/>
          <a:p>
            <a:r>
              <a:rPr lang="en-GB" sz="4000" b="1" dirty="0">
                <a:solidFill>
                  <a:srgbClr val="DAA520"/>
                </a:solidFill>
                <a:latin typeface="Century Gothic" panose="020B0502020202020204" pitchFamily="34" charset="0"/>
              </a:rPr>
              <a:t>das</a:t>
            </a:r>
          </a:p>
        </p:txBody>
      </p:sp>
      <p:sp>
        <p:nvSpPr>
          <p:cNvPr id="2" name="TextBox 1"/>
          <p:cNvSpPr txBox="1"/>
          <p:nvPr/>
        </p:nvSpPr>
        <p:spPr>
          <a:xfrm>
            <a:off x="7133750" y="2646256"/>
            <a:ext cx="4334112" cy="830997"/>
          </a:xfrm>
          <a:prstGeom prst="rect">
            <a:avLst/>
          </a:prstGeom>
          <a:noFill/>
        </p:spPr>
        <p:txBody>
          <a:bodyPr wrap="square" rtlCol="0">
            <a:spAutoFit/>
          </a:bodyPr>
          <a:lstStyle/>
          <a:p>
            <a:pPr algn="ctr"/>
            <a:r>
              <a:rPr lang="en-GB" sz="4800" b="1" dirty="0">
                <a:solidFill>
                  <a:srgbClr val="DAA520"/>
                </a:solidFill>
                <a:latin typeface="Century Gothic" panose="020B0502020202020204" pitchFamily="34" charset="0"/>
              </a:rPr>
              <a:t>Kino</a:t>
            </a:r>
          </a:p>
        </p:txBody>
      </p:sp>
      <p:sp>
        <p:nvSpPr>
          <p:cNvPr id="11" name="Google Shape;88;p3"/>
          <p:cNvSpPr txBox="1">
            <a:spLocks noGrp="1"/>
          </p:cNvSpPr>
          <p:nvPr>
            <p:ph type="title"/>
          </p:nvPr>
        </p:nvSpPr>
        <p:spPr>
          <a:xfrm>
            <a:off x="0" y="163060"/>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pic>
        <p:nvPicPr>
          <p:cNvPr id="1026" name="Picture 2" descr="blue concrete building during day 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650" y="1060999"/>
            <a:ext cx="3810000" cy="5078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33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20293" y="2400035"/>
            <a:ext cx="4996876" cy="1200329"/>
          </a:xfrm>
          <a:prstGeom prst="rect">
            <a:avLst/>
          </a:prstGeom>
          <a:noFill/>
        </p:spPr>
        <p:txBody>
          <a:bodyPr wrap="square" rtlCol="0">
            <a:spAutoFit/>
          </a:bodyPr>
          <a:lstStyle/>
          <a:p>
            <a:r>
              <a:rPr lang="es-CO" sz="7200" dirty="0">
                <a:solidFill>
                  <a:schemeClr val="accent1">
                    <a:lumMod val="50000"/>
                  </a:schemeClr>
                </a:solidFill>
                <a:latin typeface="Century Gothic" panose="020B0502020202020204" pitchFamily="34" charset="0"/>
                <a:cs typeface="Calibri" panose="020F0502020204030204" pitchFamily="34" charset="0"/>
              </a:rPr>
              <a:t>__________</a:t>
            </a:r>
          </a:p>
        </p:txBody>
      </p:sp>
      <p:sp>
        <p:nvSpPr>
          <p:cNvPr id="6" name="TextBox 5"/>
          <p:cNvSpPr txBox="1"/>
          <p:nvPr/>
        </p:nvSpPr>
        <p:spPr>
          <a:xfrm>
            <a:off x="6466114" y="1280160"/>
            <a:ext cx="1651705" cy="707886"/>
          </a:xfrm>
          <a:prstGeom prst="rect">
            <a:avLst/>
          </a:prstGeom>
          <a:noFill/>
        </p:spPr>
        <p:txBody>
          <a:bodyPr wrap="square" rtlCol="0">
            <a:spAutoFit/>
          </a:bodyPr>
          <a:lstStyle/>
          <a:p>
            <a:pPr algn="ctr"/>
            <a:r>
              <a:rPr lang="en-GB" sz="4000" b="1" dirty="0">
                <a:solidFill>
                  <a:schemeClr val="accent1">
                    <a:lumMod val="50000"/>
                  </a:schemeClr>
                </a:solidFill>
                <a:latin typeface="Century Gothic" panose="020B0502020202020204" pitchFamily="34" charset="0"/>
              </a:rPr>
              <a:t>der</a:t>
            </a:r>
          </a:p>
        </p:txBody>
      </p:sp>
      <p:sp>
        <p:nvSpPr>
          <p:cNvPr id="7" name="Oval 6"/>
          <p:cNvSpPr/>
          <p:nvPr/>
        </p:nvSpPr>
        <p:spPr>
          <a:xfrm>
            <a:off x="8513261" y="1060447"/>
            <a:ext cx="1214651" cy="1147312"/>
          </a:xfrm>
          <a:prstGeom prst="ellipse">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8622444" y="1280160"/>
            <a:ext cx="996287" cy="707886"/>
          </a:xfrm>
          <a:prstGeom prst="rect">
            <a:avLst/>
          </a:prstGeom>
          <a:noFill/>
        </p:spPr>
        <p:txBody>
          <a:bodyPr wrap="square" rtlCol="0">
            <a:spAutoFit/>
          </a:bodyPr>
          <a:lstStyle/>
          <a:p>
            <a:r>
              <a:rPr lang="en-GB" sz="4000" b="1" dirty="0">
                <a:solidFill>
                  <a:srgbClr val="FF0000"/>
                </a:solidFill>
                <a:latin typeface="Century Gothic" panose="020B0502020202020204" pitchFamily="34" charset="0"/>
              </a:rPr>
              <a:t>die</a:t>
            </a:r>
          </a:p>
        </p:txBody>
      </p:sp>
      <p:sp>
        <p:nvSpPr>
          <p:cNvPr id="9" name="TextBox 8"/>
          <p:cNvSpPr txBox="1"/>
          <p:nvPr/>
        </p:nvSpPr>
        <p:spPr>
          <a:xfrm>
            <a:off x="10520608" y="1252723"/>
            <a:ext cx="1105470" cy="707886"/>
          </a:xfrm>
          <a:prstGeom prst="rect">
            <a:avLst/>
          </a:prstGeom>
          <a:noFill/>
        </p:spPr>
        <p:txBody>
          <a:bodyPr wrap="square" rtlCol="0">
            <a:spAutoFit/>
          </a:bodyPr>
          <a:lstStyle/>
          <a:p>
            <a:r>
              <a:rPr lang="en-GB" sz="4000" b="1" dirty="0">
                <a:solidFill>
                  <a:srgbClr val="DAA520"/>
                </a:solidFill>
                <a:latin typeface="Century Gothic" panose="020B0502020202020204" pitchFamily="34" charset="0"/>
              </a:rPr>
              <a:t>das</a:t>
            </a:r>
          </a:p>
        </p:txBody>
      </p:sp>
      <p:sp>
        <p:nvSpPr>
          <p:cNvPr id="2" name="TextBox 1"/>
          <p:cNvSpPr txBox="1"/>
          <p:nvPr/>
        </p:nvSpPr>
        <p:spPr>
          <a:xfrm>
            <a:off x="7133750" y="2646256"/>
            <a:ext cx="4334112" cy="830997"/>
          </a:xfrm>
          <a:prstGeom prst="rect">
            <a:avLst/>
          </a:prstGeom>
          <a:noFill/>
        </p:spPr>
        <p:txBody>
          <a:bodyPr wrap="square" rtlCol="0">
            <a:spAutoFit/>
          </a:bodyPr>
          <a:lstStyle/>
          <a:p>
            <a:pPr algn="ctr"/>
            <a:r>
              <a:rPr lang="en-GB" sz="4800" b="1" dirty="0" err="1">
                <a:solidFill>
                  <a:srgbClr val="DAA520"/>
                </a:solidFill>
                <a:latin typeface="Century Gothic" panose="020B0502020202020204" pitchFamily="34" charset="0"/>
              </a:rPr>
              <a:t>Stadt</a:t>
            </a:r>
            <a:endParaRPr lang="en-GB" sz="4800" b="1" dirty="0">
              <a:solidFill>
                <a:srgbClr val="DAA520"/>
              </a:solidFill>
              <a:latin typeface="Century Gothic" panose="020B0502020202020204" pitchFamily="34" charset="0"/>
            </a:endParaRPr>
          </a:p>
        </p:txBody>
      </p:sp>
      <p:sp>
        <p:nvSpPr>
          <p:cNvPr id="11" name="Google Shape;88;p3"/>
          <p:cNvSpPr txBox="1">
            <a:spLocks noGrp="1"/>
          </p:cNvSpPr>
          <p:nvPr>
            <p:ph type="title"/>
          </p:nvPr>
        </p:nvSpPr>
        <p:spPr>
          <a:xfrm>
            <a:off x="0" y="163060"/>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pic>
        <p:nvPicPr>
          <p:cNvPr id="2056" name="Picture 8" descr="city buildings during night 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386" y="516984"/>
            <a:ext cx="3810000" cy="5703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34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20293" y="2400035"/>
            <a:ext cx="4996876" cy="1200329"/>
          </a:xfrm>
          <a:prstGeom prst="rect">
            <a:avLst/>
          </a:prstGeom>
          <a:noFill/>
        </p:spPr>
        <p:txBody>
          <a:bodyPr wrap="square" rtlCol="0">
            <a:spAutoFit/>
          </a:bodyPr>
          <a:lstStyle/>
          <a:p>
            <a:r>
              <a:rPr lang="es-CO" sz="7200" dirty="0">
                <a:solidFill>
                  <a:schemeClr val="accent1">
                    <a:lumMod val="50000"/>
                  </a:schemeClr>
                </a:solidFill>
                <a:latin typeface="Century Gothic" panose="020B0502020202020204" pitchFamily="34" charset="0"/>
                <a:cs typeface="Calibri" panose="020F0502020204030204" pitchFamily="34" charset="0"/>
              </a:rPr>
              <a:t>__________</a:t>
            </a:r>
          </a:p>
        </p:txBody>
      </p:sp>
      <p:sp>
        <p:nvSpPr>
          <p:cNvPr id="6" name="TextBox 5"/>
          <p:cNvSpPr txBox="1"/>
          <p:nvPr/>
        </p:nvSpPr>
        <p:spPr>
          <a:xfrm>
            <a:off x="6466114" y="1280160"/>
            <a:ext cx="1651705" cy="707886"/>
          </a:xfrm>
          <a:prstGeom prst="rect">
            <a:avLst/>
          </a:prstGeom>
          <a:noFill/>
        </p:spPr>
        <p:txBody>
          <a:bodyPr wrap="square" rtlCol="0">
            <a:spAutoFit/>
          </a:bodyPr>
          <a:lstStyle/>
          <a:p>
            <a:pPr algn="ctr"/>
            <a:r>
              <a:rPr lang="en-GB" sz="4000" b="1" dirty="0">
                <a:solidFill>
                  <a:schemeClr val="accent1">
                    <a:lumMod val="50000"/>
                  </a:schemeClr>
                </a:solidFill>
                <a:latin typeface="Century Gothic" panose="020B0502020202020204" pitchFamily="34" charset="0"/>
              </a:rPr>
              <a:t>der</a:t>
            </a:r>
          </a:p>
        </p:txBody>
      </p:sp>
      <p:sp>
        <p:nvSpPr>
          <p:cNvPr id="7" name="Oval 6"/>
          <p:cNvSpPr/>
          <p:nvPr/>
        </p:nvSpPr>
        <p:spPr>
          <a:xfrm>
            <a:off x="10466018" y="1033010"/>
            <a:ext cx="1214651" cy="1147312"/>
          </a:xfrm>
          <a:prstGeom prst="ellipse">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8622444" y="1280160"/>
            <a:ext cx="996287" cy="707886"/>
          </a:xfrm>
          <a:prstGeom prst="rect">
            <a:avLst/>
          </a:prstGeom>
          <a:noFill/>
        </p:spPr>
        <p:txBody>
          <a:bodyPr wrap="square" rtlCol="0">
            <a:spAutoFit/>
          </a:bodyPr>
          <a:lstStyle/>
          <a:p>
            <a:r>
              <a:rPr lang="en-GB" sz="4000" b="1" dirty="0">
                <a:solidFill>
                  <a:srgbClr val="FF0000"/>
                </a:solidFill>
                <a:latin typeface="Century Gothic" panose="020B0502020202020204" pitchFamily="34" charset="0"/>
              </a:rPr>
              <a:t>die</a:t>
            </a:r>
          </a:p>
        </p:txBody>
      </p:sp>
      <p:sp>
        <p:nvSpPr>
          <p:cNvPr id="9" name="TextBox 8"/>
          <p:cNvSpPr txBox="1"/>
          <p:nvPr/>
        </p:nvSpPr>
        <p:spPr>
          <a:xfrm>
            <a:off x="10520608" y="1252723"/>
            <a:ext cx="1105470" cy="707886"/>
          </a:xfrm>
          <a:prstGeom prst="rect">
            <a:avLst/>
          </a:prstGeom>
          <a:noFill/>
        </p:spPr>
        <p:txBody>
          <a:bodyPr wrap="square" rtlCol="0">
            <a:spAutoFit/>
          </a:bodyPr>
          <a:lstStyle/>
          <a:p>
            <a:r>
              <a:rPr lang="en-GB" sz="4000" b="1" dirty="0">
                <a:solidFill>
                  <a:srgbClr val="DAA520"/>
                </a:solidFill>
                <a:latin typeface="Century Gothic" panose="020B0502020202020204" pitchFamily="34" charset="0"/>
              </a:rPr>
              <a:t>das</a:t>
            </a:r>
          </a:p>
        </p:txBody>
      </p:sp>
      <p:sp>
        <p:nvSpPr>
          <p:cNvPr id="2" name="TextBox 1"/>
          <p:cNvSpPr txBox="1"/>
          <p:nvPr/>
        </p:nvSpPr>
        <p:spPr>
          <a:xfrm>
            <a:off x="7133750" y="2646256"/>
            <a:ext cx="4334112" cy="830997"/>
          </a:xfrm>
          <a:prstGeom prst="rect">
            <a:avLst/>
          </a:prstGeom>
          <a:noFill/>
        </p:spPr>
        <p:txBody>
          <a:bodyPr wrap="square" rtlCol="0">
            <a:spAutoFit/>
          </a:bodyPr>
          <a:lstStyle/>
          <a:p>
            <a:pPr algn="ctr"/>
            <a:r>
              <a:rPr lang="en-GB" sz="4800" b="1" dirty="0" err="1">
                <a:solidFill>
                  <a:srgbClr val="DAA520"/>
                </a:solidFill>
                <a:latin typeface="Century Gothic" panose="020B0502020202020204" pitchFamily="34" charset="0"/>
              </a:rPr>
              <a:t>Konzert</a:t>
            </a:r>
            <a:endParaRPr lang="en-GB" sz="4800" b="1" dirty="0">
              <a:solidFill>
                <a:srgbClr val="DAA520"/>
              </a:solidFill>
              <a:latin typeface="Century Gothic" panose="020B0502020202020204" pitchFamily="34" charset="0"/>
            </a:endParaRPr>
          </a:p>
        </p:txBody>
      </p:sp>
      <p:sp>
        <p:nvSpPr>
          <p:cNvPr id="11" name="Google Shape;88;p3"/>
          <p:cNvSpPr txBox="1">
            <a:spLocks noGrp="1"/>
          </p:cNvSpPr>
          <p:nvPr>
            <p:ph type="title"/>
          </p:nvPr>
        </p:nvSpPr>
        <p:spPr>
          <a:xfrm>
            <a:off x="0" y="163060"/>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pic>
        <p:nvPicPr>
          <p:cNvPr id="3074" name="Picture 2" descr="people watching band on the st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376" y="437973"/>
            <a:ext cx="3810000" cy="5707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20293" y="2400035"/>
            <a:ext cx="4996876" cy="1200329"/>
          </a:xfrm>
          <a:prstGeom prst="rect">
            <a:avLst/>
          </a:prstGeom>
          <a:noFill/>
        </p:spPr>
        <p:txBody>
          <a:bodyPr wrap="square" rtlCol="0">
            <a:spAutoFit/>
          </a:bodyPr>
          <a:lstStyle/>
          <a:p>
            <a:r>
              <a:rPr lang="es-CO" sz="7200" dirty="0">
                <a:solidFill>
                  <a:schemeClr val="accent1">
                    <a:lumMod val="50000"/>
                  </a:schemeClr>
                </a:solidFill>
                <a:latin typeface="Century Gothic" panose="020B0502020202020204" pitchFamily="34" charset="0"/>
                <a:cs typeface="Calibri" panose="020F0502020204030204" pitchFamily="34" charset="0"/>
              </a:rPr>
              <a:t>__________</a:t>
            </a:r>
          </a:p>
        </p:txBody>
      </p:sp>
      <p:sp>
        <p:nvSpPr>
          <p:cNvPr id="6" name="TextBox 5"/>
          <p:cNvSpPr txBox="1"/>
          <p:nvPr/>
        </p:nvSpPr>
        <p:spPr>
          <a:xfrm>
            <a:off x="6466114" y="1280160"/>
            <a:ext cx="1651705" cy="707886"/>
          </a:xfrm>
          <a:prstGeom prst="rect">
            <a:avLst/>
          </a:prstGeom>
          <a:noFill/>
        </p:spPr>
        <p:txBody>
          <a:bodyPr wrap="square" rtlCol="0">
            <a:spAutoFit/>
          </a:bodyPr>
          <a:lstStyle/>
          <a:p>
            <a:pPr algn="ctr"/>
            <a:r>
              <a:rPr lang="en-GB" sz="4000" b="1" dirty="0">
                <a:solidFill>
                  <a:schemeClr val="accent1">
                    <a:lumMod val="50000"/>
                  </a:schemeClr>
                </a:solidFill>
                <a:latin typeface="Century Gothic" panose="020B0502020202020204" pitchFamily="34" charset="0"/>
              </a:rPr>
              <a:t>der</a:t>
            </a:r>
          </a:p>
        </p:txBody>
      </p:sp>
      <p:sp>
        <p:nvSpPr>
          <p:cNvPr id="7" name="Oval 6"/>
          <p:cNvSpPr/>
          <p:nvPr/>
        </p:nvSpPr>
        <p:spPr>
          <a:xfrm>
            <a:off x="10466018" y="1033010"/>
            <a:ext cx="1214651" cy="1147312"/>
          </a:xfrm>
          <a:prstGeom prst="ellipse">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8622444" y="1280160"/>
            <a:ext cx="996287" cy="707886"/>
          </a:xfrm>
          <a:prstGeom prst="rect">
            <a:avLst/>
          </a:prstGeom>
          <a:noFill/>
        </p:spPr>
        <p:txBody>
          <a:bodyPr wrap="square" rtlCol="0">
            <a:spAutoFit/>
          </a:bodyPr>
          <a:lstStyle/>
          <a:p>
            <a:r>
              <a:rPr lang="en-GB" sz="4000" b="1" dirty="0">
                <a:solidFill>
                  <a:srgbClr val="FF0000"/>
                </a:solidFill>
                <a:latin typeface="Century Gothic" panose="020B0502020202020204" pitchFamily="34" charset="0"/>
              </a:rPr>
              <a:t>die</a:t>
            </a:r>
          </a:p>
        </p:txBody>
      </p:sp>
      <p:sp>
        <p:nvSpPr>
          <p:cNvPr id="9" name="TextBox 8"/>
          <p:cNvSpPr txBox="1"/>
          <p:nvPr/>
        </p:nvSpPr>
        <p:spPr>
          <a:xfrm>
            <a:off x="10520608" y="1252723"/>
            <a:ext cx="1105470" cy="707886"/>
          </a:xfrm>
          <a:prstGeom prst="rect">
            <a:avLst/>
          </a:prstGeom>
          <a:noFill/>
        </p:spPr>
        <p:txBody>
          <a:bodyPr wrap="square" rtlCol="0">
            <a:spAutoFit/>
          </a:bodyPr>
          <a:lstStyle/>
          <a:p>
            <a:r>
              <a:rPr lang="en-GB" sz="4000" b="1" dirty="0">
                <a:solidFill>
                  <a:srgbClr val="DAA520"/>
                </a:solidFill>
                <a:latin typeface="Century Gothic" panose="020B0502020202020204" pitchFamily="34" charset="0"/>
              </a:rPr>
              <a:t>das</a:t>
            </a:r>
          </a:p>
        </p:txBody>
      </p:sp>
      <p:sp>
        <p:nvSpPr>
          <p:cNvPr id="2" name="TextBox 1"/>
          <p:cNvSpPr txBox="1"/>
          <p:nvPr/>
        </p:nvSpPr>
        <p:spPr>
          <a:xfrm>
            <a:off x="7133750" y="2646256"/>
            <a:ext cx="4334112" cy="830997"/>
          </a:xfrm>
          <a:prstGeom prst="rect">
            <a:avLst/>
          </a:prstGeom>
          <a:noFill/>
        </p:spPr>
        <p:txBody>
          <a:bodyPr wrap="square" rtlCol="0">
            <a:spAutoFit/>
          </a:bodyPr>
          <a:lstStyle/>
          <a:p>
            <a:pPr algn="ctr"/>
            <a:r>
              <a:rPr lang="en-GB" sz="4800" b="1" dirty="0">
                <a:solidFill>
                  <a:srgbClr val="DAA520"/>
                </a:solidFill>
                <a:latin typeface="Century Gothic" panose="020B0502020202020204" pitchFamily="34" charset="0"/>
              </a:rPr>
              <a:t>Museum</a:t>
            </a:r>
          </a:p>
        </p:txBody>
      </p:sp>
      <p:sp>
        <p:nvSpPr>
          <p:cNvPr id="11" name="Google Shape;88;p3"/>
          <p:cNvSpPr txBox="1">
            <a:spLocks noGrp="1"/>
          </p:cNvSpPr>
          <p:nvPr>
            <p:ph type="title"/>
          </p:nvPr>
        </p:nvSpPr>
        <p:spPr>
          <a:xfrm>
            <a:off x="0" y="163060"/>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pic>
        <p:nvPicPr>
          <p:cNvPr id="3" name="Picture 2" descr="people inside dinosaur fossil museum during day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819" y="870909"/>
            <a:ext cx="3810000" cy="5078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46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8902" y="780777"/>
            <a:ext cx="10515600" cy="1325563"/>
          </a:xfrm>
        </p:spPr>
        <p:txBody>
          <a:bodyPr>
            <a:normAutofit fontScale="90000"/>
          </a:bodyPr>
          <a:lstStyle/>
          <a:p>
            <a:r>
              <a:rPr lang="en-GB" sz="22200" b="1" dirty="0" err="1">
                <a:solidFill>
                  <a:srgbClr val="FFCC00"/>
                </a:solidFill>
              </a:rPr>
              <a:t>st</a:t>
            </a:r>
            <a:r>
              <a:rPr lang="en-GB" sz="22200" b="1" dirty="0">
                <a:solidFill>
                  <a:srgbClr val="FFCC00"/>
                </a:solidFill>
              </a:rPr>
              <a:t>-</a:t>
            </a:r>
            <a:br>
              <a:rPr lang="en-GB" sz="9600" b="1" dirty="0"/>
            </a:br>
            <a:endParaRPr lang="en-GB" dirty="0"/>
          </a:p>
        </p:txBody>
      </p:sp>
      <p:pic>
        <p:nvPicPr>
          <p:cNvPr id="4" name="Picture 3" descr="man lifting a dumbell"/>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73395" y="413684"/>
            <a:ext cx="3334373" cy="3959568"/>
          </a:xfrm>
          <a:prstGeom prst="rect">
            <a:avLst/>
          </a:prstGeom>
        </p:spPr>
      </p:pic>
      <p:sp>
        <p:nvSpPr>
          <p:cNvPr id="2" name="Rectangle 1"/>
          <p:cNvSpPr/>
          <p:nvPr/>
        </p:nvSpPr>
        <p:spPr>
          <a:xfrm>
            <a:off x="4300476" y="4209604"/>
            <a:ext cx="359104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st</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ark</a:t>
            </a:r>
          </a:p>
        </p:txBody>
      </p:sp>
    </p:spTree>
    <p:extLst>
      <p:ext uri="{BB962C8B-B14F-4D97-AF65-F5344CB8AC3E}">
        <p14:creationId xmlns:p14="http://schemas.microsoft.com/office/powerpoint/2010/main" val="34609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s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stark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stark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20293" y="2400035"/>
            <a:ext cx="4996876" cy="1200329"/>
          </a:xfrm>
          <a:prstGeom prst="rect">
            <a:avLst/>
          </a:prstGeom>
          <a:noFill/>
        </p:spPr>
        <p:txBody>
          <a:bodyPr wrap="square" rtlCol="0">
            <a:spAutoFit/>
          </a:bodyPr>
          <a:lstStyle/>
          <a:p>
            <a:r>
              <a:rPr lang="es-CO" sz="7200" dirty="0">
                <a:solidFill>
                  <a:schemeClr val="accent1">
                    <a:lumMod val="50000"/>
                  </a:schemeClr>
                </a:solidFill>
                <a:latin typeface="Century Gothic" panose="020B0502020202020204" pitchFamily="34" charset="0"/>
                <a:cs typeface="Calibri" panose="020F0502020204030204" pitchFamily="34" charset="0"/>
              </a:rPr>
              <a:t>__________</a:t>
            </a:r>
          </a:p>
        </p:txBody>
      </p:sp>
      <p:sp>
        <p:nvSpPr>
          <p:cNvPr id="6" name="TextBox 5"/>
          <p:cNvSpPr txBox="1"/>
          <p:nvPr/>
        </p:nvSpPr>
        <p:spPr>
          <a:xfrm>
            <a:off x="6466114" y="1280160"/>
            <a:ext cx="1651705" cy="707886"/>
          </a:xfrm>
          <a:prstGeom prst="rect">
            <a:avLst/>
          </a:prstGeom>
          <a:noFill/>
        </p:spPr>
        <p:txBody>
          <a:bodyPr wrap="square" rtlCol="0">
            <a:spAutoFit/>
          </a:bodyPr>
          <a:lstStyle/>
          <a:p>
            <a:pPr algn="ctr"/>
            <a:r>
              <a:rPr lang="en-GB" sz="4000" b="1" dirty="0">
                <a:solidFill>
                  <a:schemeClr val="accent1">
                    <a:lumMod val="50000"/>
                  </a:schemeClr>
                </a:solidFill>
                <a:latin typeface="Century Gothic" panose="020B0502020202020204" pitchFamily="34" charset="0"/>
              </a:rPr>
              <a:t>der</a:t>
            </a:r>
          </a:p>
        </p:txBody>
      </p:sp>
      <p:sp>
        <p:nvSpPr>
          <p:cNvPr id="7" name="Oval 6"/>
          <p:cNvSpPr/>
          <p:nvPr/>
        </p:nvSpPr>
        <p:spPr>
          <a:xfrm>
            <a:off x="8513261" y="1126950"/>
            <a:ext cx="1214651" cy="1147312"/>
          </a:xfrm>
          <a:prstGeom prst="ellipse">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8622444" y="1280160"/>
            <a:ext cx="996287" cy="707886"/>
          </a:xfrm>
          <a:prstGeom prst="rect">
            <a:avLst/>
          </a:prstGeom>
          <a:noFill/>
        </p:spPr>
        <p:txBody>
          <a:bodyPr wrap="square" rtlCol="0">
            <a:spAutoFit/>
          </a:bodyPr>
          <a:lstStyle/>
          <a:p>
            <a:r>
              <a:rPr lang="en-GB" sz="4000" b="1" dirty="0">
                <a:solidFill>
                  <a:srgbClr val="FF0000"/>
                </a:solidFill>
                <a:latin typeface="Century Gothic" panose="020B0502020202020204" pitchFamily="34" charset="0"/>
              </a:rPr>
              <a:t>die</a:t>
            </a:r>
          </a:p>
        </p:txBody>
      </p:sp>
      <p:sp>
        <p:nvSpPr>
          <p:cNvPr id="9" name="TextBox 8"/>
          <p:cNvSpPr txBox="1"/>
          <p:nvPr/>
        </p:nvSpPr>
        <p:spPr>
          <a:xfrm>
            <a:off x="10520608" y="1252723"/>
            <a:ext cx="1105470" cy="707886"/>
          </a:xfrm>
          <a:prstGeom prst="rect">
            <a:avLst/>
          </a:prstGeom>
          <a:noFill/>
        </p:spPr>
        <p:txBody>
          <a:bodyPr wrap="square" rtlCol="0">
            <a:spAutoFit/>
          </a:bodyPr>
          <a:lstStyle/>
          <a:p>
            <a:r>
              <a:rPr lang="en-GB" sz="4000" b="1" dirty="0">
                <a:solidFill>
                  <a:srgbClr val="DAA520"/>
                </a:solidFill>
                <a:latin typeface="Century Gothic" panose="020B0502020202020204" pitchFamily="34" charset="0"/>
              </a:rPr>
              <a:t>das</a:t>
            </a:r>
          </a:p>
        </p:txBody>
      </p:sp>
      <p:sp>
        <p:nvSpPr>
          <p:cNvPr id="2" name="TextBox 1"/>
          <p:cNvSpPr txBox="1"/>
          <p:nvPr/>
        </p:nvSpPr>
        <p:spPr>
          <a:xfrm>
            <a:off x="7133750" y="2646256"/>
            <a:ext cx="4334112" cy="830997"/>
          </a:xfrm>
          <a:prstGeom prst="rect">
            <a:avLst/>
          </a:prstGeom>
          <a:noFill/>
        </p:spPr>
        <p:txBody>
          <a:bodyPr wrap="square" rtlCol="0">
            <a:spAutoFit/>
          </a:bodyPr>
          <a:lstStyle/>
          <a:p>
            <a:pPr algn="ctr"/>
            <a:r>
              <a:rPr lang="en-GB" sz="4800" b="1" dirty="0" err="1">
                <a:solidFill>
                  <a:srgbClr val="DAA520"/>
                </a:solidFill>
                <a:latin typeface="Century Gothic" panose="020B0502020202020204" pitchFamily="34" charset="0"/>
              </a:rPr>
              <a:t>Straße</a:t>
            </a:r>
            <a:endParaRPr lang="en-GB" sz="4800" b="1" dirty="0">
              <a:solidFill>
                <a:srgbClr val="DAA520"/>
              </a:solidFill>
              <a:latin typeface="Century Gothic" panose="020B0502020202020204" pitchFamily="34" charset="0"/>
            </a:endParaRPr>
          </a:p>
        </p:txBody>
      </p:sp>
      <p:sp>
        <p:nvSpPr>
          <p:cNvPr id="11" name="Google Shape;88;p3"/>
          <p:cNvSpPr txBox="1">
            <a:spLocks noGrp="1"/>
          </p:cNvSpPr>
          <p:nvPr>
            <p:ph type="title"/>
          </p:nvPr>
        </p:nvSpPr>
        <p:spPr>
          <a:xfrm>
            <a:off x="0" y="163060"/>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101" y="403412"/>
            <a:ext cx="3691534" cy="5536740"/>
          </a:xfrm>
          <a:prstGeom prst="rect">
            <a:avLst/>
          </a:prstGeom>
        </p:spPr>
      </p:pic>
    </p:spTree>
    <p:extLst>
      <p:ext uri="{BB962C8B-B14F-4D97-AF65-F5344CB8AC3E}">
        <p14:creationId xmlns:p14="http://schemas.microsoft.com/office/powerpoint/2010/main" val="417023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20293" y="2400035"/>
            <a:ext cx="4996876" cy="1200329"/>
          </a:xfrm>
          <a:prstGeom prst="rect">
            <a:avLst/>
          </a:prstGeom>
          <a:noFill/>
        </p:spPr>
        <p:txBody>
          <a:bodyPr wrap="square" rtlCol="0">
            <a:spAutoFit/>
          </a:bodyPr>
          <a:lstStyle/>
          <a:p>
            <a:r>
              <a:rPr lang="es-CO" sz="7200" dirty="0">
                <a:solidFill>
                  <a:schemeClr val="accent1">
                    <a:lumMod val="50000"/>
                  </a:schemeClr>
                </a:solidFill>
                <a:latin typeface="Century Gothic" panose="020B0502020202020204" pitchFamily="34" charset="0"/>
                <a:cs typeface="Calibri" panose="020F0502020204030204" pitchFamily="34" charset="0"/>
              </a:rPr>
              <a:t>__________</a:t>
            </a:r>
          </a:p>
        </p:txBody>
      </p:sp>
      <p:sp>
        <p:nvSpPr>
          <p:cNvPr id="6" name="TextBox 5"/>
          <p:cNvSpPr txBox="1"/>
          <p:nvPr/>
        </p:nvSpPr>
        <p:spPr>
          <a:xfrm>
            <a:off x="6466114" y="1280160"/>
            <a:ext cx="1651705" cy="707886"/>
          </a:xfrm>
          <a:prstGeom prst="rect">
            <a:avLst/>
          </a:prstGeom>
          <a:noFill/>
        </p:spPr>
        <p:txBody>
          <a:bodyPr wrap="square" rtlCol="0">
            <a:spAutoFit/>
          </a:bodyPr>
          <a:lstStyle/>
          <a:p>
            <a:pPr algn="ctr"/>
            <a:r>
              <a:rPr lang="en-GB" sz="4000" b="1" dirty="0">
                <a:solidFill>
                  <a:schemeClr val="accent1">
                    <a:lumMod val="50000"/>
                  </a:schemeClr>
                </a:solidFill>
                <a:latin typeface="Century Gothic" panose="020B0502020202020204" pitchFamily="34" charset="0"/>
              </a:rPr>
              <a:t>der</a:t>
            </a:r>
          </a:p>
        </p:txBody>
      </p:sp>
      <p:sp>
        <p:nvSpPr>
          <p:cNvPr id="7" name="Oval 6"/>
          <p:cNvSpPr/>
          <p:nvPr/>
        </p:nvSpPr>
        <p:spPr>
          <a:xfrm>
            <a:off x="6746781" y="1060447"/>
            <a:ext cx="1214651" cy="1147312"/>
          </a:xfrm>
          <a:prstGeom prst="ellipse">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8622444" y="1280160"/>
            <a:ext cx="996287" cy="707886"/>
          </a:xfrm>
          <a:prstGeom prst="rect">
            <a:avLst/>
          </a:prstGeom>
          <a:noFill/>
        </p:spPr>
        <p:txBody>
          <a:bodyPr wrap="square" rtlCol="0">
            <a:spAutoFit/>
          </a:bodyPr>
          <a:lstStyle/>
          <a:p>
            <a:r>
              <a:rPr lang="en-GB" sz="4000" b="1" dirty="0">
                <a:solidFill>
                  <a:srgbClr val="FF0000"/>
                </a:solidFill>
                <a:latin typeface="Century Gothic" panose="020B0502020202020204" pitchFamily="34" charset="0"/>
              </a:rPr>
              <a:t>die</a:t>
            </a:r>
          </a:p>
        </p:txBody>
      </p:sp>
      <p:sp>
        <p:nvSpPr>
          <p:cNvPr id="9" name="TextBox 8"/>
          <p:cNvSpPr txBox="1"/>
          <p:nvPr/>
        </p:nvSpPr>
        <p:spPr>
          <a:xfrm>
            <a:off x="10520608" y="1252723"/>
            <a:ext cx="1105470" cy="707886"/>
          </a:xfrm>
          <a:prstGeom prst="rect">
            <a:avLst/>
          </a:prstGeom>
          <a:noFill/>
        </p:spPr>
        <p:txBody>
          <a:bodyPr wrap="square" rtlCol="0">
            <a:spAutoFit/>
          </a:bodyPr>
          <a:lstStyle/>
          <a:p>
            <a:r>
              <a:rPr lang="en-GB" sz="4000" b="1" dirty="0">
                <a:solidFill>
                  <a:srgbClr val="DAA520"/>
                </a:solidFill>
                <a:latin typeface="Century Gothic" panose="020B0502020202020204" pitchFamily="34" charset="0"/>
              </a:rPr>
              <a:t>das</a:t>
            </a:r>
          </a:p>
        </p:txBody>
      </p:sp>
      <p:sp>
        <p:nvSpPr>
          <p:cNvPr id="2" name="TextBox 1"/>
          <p:cNvSpPr txBox="1"/>
          <p:nvPr/>
        </p:nvSpPr>
        <p:spPr>
          <a:xfrm>
            <a:off x="7133750" y="2646256"/>
            <a:ext cx="4334112" cy="830997"/>
          </a:xfrm>
          <a:prstGeom prst="rect">
            <a:avLst/>
          </a:prstGeom>
          <a:noFill/>
        </p:spPr>
        <p:txBody>
          <a:bodyPr wrap="square" rtlCol="0">
            <a:spAutoFit/>
          </a:bodyPr>
          <a:lstStyle/>
          <a:p>
            <a:pPr algn="ctr"/>
            <a:r>
              <a:rPr lang="en-GB" sz="4800" b="1" dirty="0" err="1">
                <a:solidFill>
                  <a:srgbClr val="DAA520"/>
                </a:solidFill>
                <a:latin typeface="Century Gothic" panose="020B0502020202020204" pitchFamily="34" charset="0"/>
              </a:rPr>
              <a:t>Markt</a:t>
            </a:r>
            <a:endParaRPr lang="en-GB" sz="4800" b="1" dirty="0">
              <a:solidFill>
                <a:srgbClr val="DAA520"/>
              </a:solidFill>
              <a:latin typeface="Century Gothic" panose="020B0502020202020204" pitchFamily="34" charset="0"/>
            </a:endParaRPr>
          </a:p>
        </p:txBody>
      </p:sp>
      <p:sp>
        <p:nvSpPr>
          <p:cNvPr id="11" name="Google Shape;88;p3"/>
          <p:cNvSpPr txBox="1">
            <a:spLocks noGrp="1"/>
          </p:cNvSpPr>
          <p:nvPr>
            <p:ph type="title"/>
          </p:nvPr>
        </p:nvSpPr>
        <p:spPr>
          <a:xfrm>
            <a:off x="0" y="163060"/>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478" y="1151762"/>
            <a:ext cx="5542426" cy="3699863"/>
          </a:xfrm>
          <a:prstGeom prst="rect">
            <a:avLst/>
          </a:prstGeom>
        </p:spPr>
      </p:pic>
    </p:spTree>
    <p:extLst>
      <p:ext uri="{BB962C8B-B14F-4D97-AF65-F5344CB8AC3E}">
        <p14:creationId xmlns:p14="http://schemas.microsoft.com/office/powerpoint/2010/main" val="85110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20293" y="2400035"/>
            <a:ext cx="4996876" cy="1200329"/>
          </a:xfrm>
          <a:prstGeom prst="rect">
            <a:avLst/>
          </a:prstGeom>
          <a:noFill/>
        </p:spPr>
        <p:txBody>
          <a:bodyPr wrap="square" rtlCol="0">
            <a:spAutoFit/>
          </a:bodyPr>
          <a:lstStyle/>
          <a:p>
            <a:r>
              <a:rPr lang="es-CO" sz="7200" dirty="0">
                <a:solidFill>
                  <a:schemeClr val="accent1">
                    <a:lumMod val="50000"/>
                  </a:schemeClr>
                </a:solidFill>
                <a:latin typeface="Century Gothic" panose="020B0502020202020204" pitchFamily="34" charset="0"/>
                <a:cs typeface="Calibri" panose="020F0502020204030204" pitchFamily="34" charset="0"/>
              </a:rPr>
              <a:t>__________</a:t>
            </a:r>
          </a:p>
        </p:txBody>
      </p:sp>
      <p:sp>
        <p:nvSpPr>
          <p:cNvPr id="6" name="TextBox 5"/>
          <p:cNvSpPr txBox="1"/>
          <p:nvPr/>
        </p:nvSpPr>
        <p:spPr>
          <a:xfrm>
            <a:off x="6466114" y="1280160"/>
            <a:ext cx="1651705" cy="707886"/>
          </a:xfrm>
          <a:prstGeom prst="rect">
            <a:avLst/>
          </a:prstGeom>
          <a:noFill/>
        </p:spPr>
        <p:txBody>
          <a:bodyPr wrap="square" rtlCol="0">
            <a:spAutoFit/>
          </a:bodyPr>
          <a:lstStyle/>
          <a:p>
            <a:pPr algn="ctr"/>
            <a:r>
              <a:rPr lang="en-GB" sz="4000" b="1" dirty="0">
                <a:solidFill>
                  <a:schemeClr val="accent1">
                    <a:lumMod val="50000"/>
                  </a:schemeClr>
                </a:solidFill>
                <a:latin typeface="Century Gothic" panose="020B0502020202020204" pitchFamily="34" charset="0"/>
              </a:rPr>
              <a:t>der</a:t>
            </a:r>
          </a:p>
        </p:txBody>
      </p:sp>
      <p:sp>
        <p:nvSpPr>
          <p:cNvPr id="7" name="Oval 6"/>
          <p:cNvSpPr/>
          <p:nvPr/>
        </p:nvSpPr>
        <p:spPr>
          <a:xfrm>
            <a:off x="8513261" y="1046729"/>
            <a:ext cx="1214651" cy="1147312"/>
          </a:xfrm>
          <a:prstGeom prst="ellipse">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8622444" y="1280160"/>
            <a:ext cx="996287" cy="707886"/>
          </a:xfrm>
          <a:prstGeom prst="rect">
            <a:avLst/>
          </a:prstGeom>
          <a:noFill/>
        </p:spPr>
        <p:txBody>
          <a:bodyPr wrap="square" rtlCol="0">
            <a:spAutoFit/>
          </a:bodyPr>
          <a:lstStyle/>
          <a:p>
            <a:r>
              <a:rPr lang="en-GB" sz="4000" b="1" dirty="0">
                <a:solidFill>
                  <a:srgbClr val="FF0000"/>
                </a:solidFill>
                <a:latin typeface="Century Gothic" panose="020B0502020202020204" pitchFamily="34" charset="0"/>
              </a:rPr>
              <a:t>die</a:t>
            </a:r>
          </a:p>
        </p:txBody>
      </p:sp>
      <p:sp>
        <p:nvSpPr>
          <p:cNvPr id="9" name="TextBox 8"/>
          <p:cNvSpPr txBox="1"/>
          <p:nvPr/>
        </p:nvSpPr>
        <p:spPr>
          <a:xfrm>
            <a:off x="10520608" y="1252723"/>
            <a:ext cx="1105470" cy="707886"/>
          </a:xfrm>
          <a:prstGeom prst="rect">
            <a:avLst/>
          </a:prstGeom>
          <a:noFill/>
        </p:spPr>
        <p:txBody>
          <a:bodyPr wrap="square" rtlCol="0">
            <a:spAutoFit/>
          </a:bodyPr>
          <a:lstStyle/>
          <a:p>
            <a:r>
              <a:rPr lang="en-GB" sz="4000" b="1" dirty="0">
                <a:solidFill>
                  <a:srgbClr val="DAA520"/>
                </a:solidFill>
                <a:latin typeface="Century Gothic" panose="020B0502020202020204" pitchFamily="34" charset="0"/>
              </a:rPr>
              <a:t>das</a:t>
            </a:r>
          </a:p>
        </p:txBody>
      </p:sp>
      <p:sp>
        <p:nvSpPr>
          <p:cNvPr id="2" name="TextBox 1"/>
          <p:cNvSpPr txBox="1"/>
          <p:nvPr/>
        </p:nvSpPr>
        <p:spPr>
          <a:xfrm>
            <a:off x="7133750" y="2646256"/>
            <a:ext cx="4334112" cy="830997"/>
          </a:xfrm>
          <a:prstGeom prst="rect">
            <a:avLst/>
          </a:prstGeom>
          <a:noFill/>
        </p:spPr>
        <p:txBody>
          <a:bodyPr wrap="square" rtlCol="0">
            <a:spAutoFit/>
          </a:bodyPr>
          <a:lstStyle/>
          <a:p>
            <a:pPr algn="ctr"/>
            <a:r>
              <a:rPr lang="en-GB" sz="4800" b="1" dirty="0">
                <a:solidFill>
                  <a:srgbClr val="DAA520"/>
                </a:solidFill>
                <a:latin typeface="Century Gothic" panose="020B0502020202020204" pitchFamily="34" charset="0"/>
              </a:rPr>
              <a:t>Party</a:t>
            </a:r>
          </a:p>
        </p:txBody>
      </p:sp>
      <p:sp>
        <p:nvSpPr>
          <p:cNvPr id="11" name="Google Shape;88;p3"/>
          <p:cNvSpPr txBox="1">
            <a:spLocks noGrp="1"/>
          </p:cNvSpPr>
          <p:nvPr>
            <p:ph type="title"/>
          </p:nvPr>
        </p:nvSpPr>
        <p:spPr>
          <a:xfrm>
            <a:off x="0" y="163060"/>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169" y="1280160"/>
            <a:ext cx="5628494" cy="3757319"/>
          </a:xfrm>
          <a:prstGeom prst="rect">
            <a:avLst/>
          </a:prstGeom>
        </p:spPr>
      </p:pic>
    </p:spTree>
    <p:extLst>
      <p:ext uri="{BB962C8B-B14F-4D97-AF65-F5344CB8AC3E}">
        <p14:creationId xmlns:p14="http://schemas.microsoft.com/office/powerpoint/2010/main" val="134391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987876" y="2400035"/>
            <a:ext cx="4996876" cy="1200329"/>
          </a:xfrm>
          <a:prstGeom prst="rect">
            <a:avLst/>
          </a:prstGeom>
          <a:noFill/>
        </p:spPr>
        <p:txBody>
          <a:bodyPr wrap="square" rtlCol="0">
            <a:spAutoFit/>
          </a:bodyPr>
          <a:lstStyle/>
          <a:p>
            <a:pPr algn="ctr"/>
            <a:r>
              <a:rPr lang="es-CO" sz="7200" dirty="0">
                <a:solidFill>
                  <a:schemeClr val="accent1">
                    <a:lumMod val="50000"/>
                  </a:schemeClr>
                </a:solidFill>
                <a:latin typeface="Century Gothic" panose="020B0502020202020204" pitchFamily="34" charset="0"/>
                <a:cs typeface="Calibri" panose="020F0502020204030204" pitchFamily="34" charset="0"/>
              </a:rPr>
              <a:t>__________</a:t>
            </a:r>
          </a:p>
        </p:txBody>
      </p:sp>
      <p:sp>
        <p:nvSpPr>
          <p:cNvPr id="2" name="TextBox 1"/>
          <p:cNvSpPr txBox="1"/>
          <p:nvPr/>
        </p:nvSpPr>
        <p:spPr>
          <a:xfrm>
            <a:off x="6987876" y="2696995"/>
            <a:ext cx="4996876" cy="830997"/>
          </a:xfrm>
          <a:prstGeom prst="rect">
            <a:avLst/>
          </a:prstGeom>
          <a:noFill/>
        </p:spPr>
        <p:txBody>
          <a:bodyPr wrap="square" rtlCol="0">
            <a:spAutoFit/>
          </a:bodyPr>
          <a:lstStyle/>
          <a:p>
            <a:pPr algn="ctr"/>
            <a:r>
              <a:rPr lang="en-GB" sz="4800" b="1" dirty="0" err="1">
                <a:solidFill>
                  <a:srgbClr val="DAA520"/>
                </a:solidFill>
                <a:latin typeface="Century Gothic" panose="020B0502020202020204" pitchFamily="34" charset="0"/>
              </a:rPr>
              <a:t>angenehm</a:t>
            </a:r>
            <a:endParaRPr lang="en-GB" sz="4800" b="1" dirty="0">
              <a:solidFill>
                <a:srgbClr val="DAA520"/>
              </a:solidFill>
              <a:latin typeface="Century Gothic" panose="020B0502020202020204" pitchFamily="34" charset="0"/>
            </a:endParaRPr>
          </a:p>
        </p:txBody>
      </p:sp>
      <p:sp>
        <p:nvSpPr>
          <p:cNvPr id="11" name="Google Shape;88;p3"/>
          <p:cNvSpPr txBox="1">
            <a:spLocks noGrp="1"/>
          </p:cNvSpPr>
          <p:nvPr>
            <p:ph type="title"/>
          </p:nvPr>
        </p:nvSpPr>
        <p:spPr>
          <a:xfrm>
            <a:off x="0" y="163060"/>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pic>
        <p:nvPicPr>
          <p:cNvPr id="5122" name="Picture 2" descr="woman reading book on sof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819" y="1280160"/>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987877" y="3600364"/>
            <a:ext cx="4996876" cy="707886"/>
          </a:xfrm>
          <a:prstGeom prst="rect">
            <a:avLst/>
          </a:prstGeom>
          <a:noFill/>
        </p:spPr>
        <p:txBody>
          <a:bodyPr wrap="square" rtlCol="0">
            <a:spAutoFit/>
          </a:bodyPr>
          <a:lstStyle/>
          <a:p>
            <a:pPr algn="ctr"/>
            <a:r>
              <a:rPr lang="en-GB" sz="4000" dirty="0">
                <a:solidFill>
                  <a:schemeClr val="accent1">
                    <a:lumMod val="50000"/>
                  </a:schemeClr>
                </a:solidFill>
                <a:latin typeface="Century Gothic" panose="020B0502020202020204" pitchFamily="34" charset="0"/>
              </a:rPr>
              <a:t>[pleasant]</a:t>
            </a:r>
          </a:p>
        </p:txBody>
      </p:sp>
    </p:spTree>
    <p:extLst>
      <p:ext uri="{BB962C8B-B14F-4D97-AF65-F5344CB8AC3E}">
        <p14:creationId xmlns:p14="http://schemas.microsoft.com/office/powerpoint/2010/main" val="24815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88;p3"/>
          <p:cNvSpPr txBox="1">
            <a:spLocks noGrp="1"/>
          </p:cNvSpPr>
          <p:nvPr>
            <p:ph type="title"/>
          </p:nvPr>
        </p:nvSpPr>
        <p:spPr>
          <a:xfrm>
            <a:off x="0" y="163060"/>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pic>
        <p:nvPicPr>
          <p:cNvPr id="6146" name="Picture 2" descr="man jumping on the middle of the street during day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771" y="1613090"/>
            <a:ext cx="5080000" cy="33782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987876" y="2400035"/>
            <a:ext cx="4996876" cy="1200329"/>
          </a:xfrm>
          <a:prstGeom prst="rect">
            <a:avLst/>
          </a:prstGeom>
          <a:noFill/>
        </p:spPr>
        <p:txBody>
          <a:bodyPr wrap="square" rtlCol="0">
            <a:spAutoFit/>
          </a:bodyPr>
          <a:lstStyle/>
          <a:p>
            <a:pPr algn="ctr"/>
            <a:r>
              <a:rPr lang="es-CO" sz="7200" dirty="0">
                <a:solidFill>
                  <a:schemeClr val="accent1">
                    <a:lumMod val="50000"/>
                  </a:schemeClr>
                </a:solidFill>
                <a:latin typeface="Century Gothic" panose="020B0502020202020204" pitchFamily="34" charset="0"/>
                <a:cs typeface="Calibri" panose="020F0502020204030204" pitchFamily="34" charset="0"/>
              </a:rPr>
              <a:t>__________</a:t>
            </a:r>
          </a:p>
        </p:txBody>
      </p:sp>
      <p:sp>
        <p:nvSpPr>
          <p:cNvPr id="13" name="TextBox 12"/>
          <p:cNvSpPr txBox="1"/>
          <p:nvPr/>
        </p:nvSpPr>
        <p:spPr>
          <a:xfrm>
            <a:off x="6987876" y="2696995"/>
            <a:ext cx="4996876" cy="830997"/>
          </a:xfrm>
          <a:prstGeom prst="rect">
            <a:avLst/>
          </a:prstGeom>
          <a:noFill/>
        </p:spPr>
        <p:txBody>
          <a:bodyPr wrap="square" rtlCol="0">
            <a:spAutoFit/>
          </a:bodyPr>
          <a:lstStyle/>
          <a:p>
            <a:pPr algn="ctr"/>
            <a:r>
              <a:rPr lang="en-GB" sz="4800" b="1" dirty="0" err="1">
                <a:solidFill>
                  <a:srgbClr val="DAA520"/>
                </a:solidFill>
                <a:latin typeface="Century Gothic" panose="020B0502020202020204" pitchFamily="34" charset="0"/>
              </a:rPr>
              <a:t>springen</a:t>
            </a:r>
            <a:endParaRPr lang="en-GB" sz="4800" b="1" dirty="0">
              <a:solidFill>
                <a:srgbClr val="DAA520"/>
              </a:solidFill>
              <a:latin typeface="Century Gothic" panose="020B0502020202020204" pitchFamily="34" charset="0"/>
            </a:endParaRPr>
          </a:p>
        </p:txBody>
      </p:sp>
      <p:sp>
        <p:nvSpPr>
          <p:cNvPr id="6" name="TextBox 5">
            <a:extLst>
              <a:ext uri="{FF2B5EF4-FFF2-40B4-BE49-F238E27FC236}">
                <a16:creationId xmlns:a16="http://schemas.microsoft.com/office/drawing/2014/main" id="{B4B9041D-3A2B-4871-9DCC-12FCB912CC20}"/>
              </a:ext>
            </a:extLst>
          </p:cNvPr>
          <p:cNvSpPr txBox="1"/>
          <p:nvPr/>
        </p:nvSpPr>
        <p:spPr>
          <a:xfrm>
            <a:off x="6987877" y="3600364"/>
            <a:ext cx="4996876" cy="707886"/>
          </a:xfrm>
          <a:prstGeom prst="rect">
            <a:avLst/>
          </a:prstGeom>
          <a:noFill/>
        </p:spPr>
        <p:txBody>
          <a:bodyPr wrap="square" rtlCol="0">
            <a:spAutoFit/>
          </a:bodyPr>
          <a:lstStyle/>
          <a:p>
            <a:pPr algn="ctr"/>
            <a:r>
              <a:rPr lang="en-GB" sz="4000" dirty="0">
                <a:solidFill>
                  <a:schemeClr val="accent1">
                    <a:lumMod val="50000"/>
                  </a:schemeClr>
                </a:solidFill>
                <a:latin typeface="Century Gothic" panose="020B0502020202020204" pitchFamily="34" charset="0"/>
              </a:rPr>
              <a:t>[to jump, jumping]</a:t>
            </a:r>
          </a:p>
        </p:txBody>
      </p:sp>
    </p:spTree>
    <p:extLst>
      <p:ext uri="{BB962C8B-B14F-4D97-AF65-F5344CB8AC3E}">
        <p14:creationId xmlns:p14="http://schemas.microsoft.com/office/powerpoint/2010/main" val="19351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88;p3"/>
          <p:cNvSpPr txBox="1">
            <a:spLocks noGrp="1"/>
          </p:cNvSpPr>
          <p:nvPr>
            <p:ph type="title"/>
          </p:nvPr>
        </p:nvSpPr>
        <p:spPr>
          <a:xfrm>
            <a:off x="0" y="163060"/>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pic>
        <p:nvPicPr>
          <p:cNvPr id="7170" name="Picture 2" descr="person riding white hor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679" y="1543878"/>
            <a:ext cx="5080000" cy="33883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987876" y="2400035"/>
            <a:ext cx="4996876" cy="1200329"/>
          </a:xfrm>
          <a:prstGeom prst="rect">
            <a:avLst/>
          </a:prstGeom>
          <a:noFill/>
        </p:spPr>
        <p:txBody>
          <a:bodyPr wrap="square" rtlCol="0">
            <a:spAutoFit/>
          </a:bodyPr>
          <a:lstStyle/>
          <a:p>
            <a:pPr algn="ctr"/>
            <a:r>
              <a:rPr lang="es-CO" sz="7200" dirty="0">
                <a:solidFill>
                  <a:schemeClr val="accent1">
                    <a:lumMod val="50000"/>
                  </a:schemeClr>
                </a:solidFill>
                <a:latin typeface="Century Gothic" panose="020B0502020202020204" pitchFamily="34" charset="0"/>
                <a:cs typeface="Calibri" panose="020F0502020204030204" pitchFamily="34" charset="0"/>
              </a:rPr>
              <a:t>__________</a:t>
            </a:r>
          </a:p>
        </p:txBody>
      </p:sp>
      <p:sp>
        <p:nvSpPr>
          <p:cNvPr id="7" name="TextBox 6"/>
          <p:cNvSpPr txBox="1"/>
          <p:nvPr/>
        </p:nvSpPr>
        <p:spPr>
          <a:xfrm>
            <a:off x="6987876" y="2696995"/>
            <a:ext cx="4996876" cy="830997"/>
          </a:xfrm>
          <a:prstGeom prst="rect">
            <a:avLst/>
          </a:prstGeom>
          <a:noFill/>
        </p:spPr>
        <p:txBody>
          <a:bodyPr wrap="square" rtlCol="0">
            <a:spAutoFit/>
          </a:bodyPr>
          <a:lstStyle/>
          <a:p>
            <a:pPr algn="ctr"/>
            <a:r>
              <a:rPr lang="en-GB" sz="4800" b="1" dirty="0">
                <a:solidFill>
                  <a:srgbClr val="DAA520"/>
                </a:solidFill>
                <a:latin typeface="Century Gothic" panose="020B0502020202020204" pitchFamily="34" charset="0"/>
              </a:rPr>
              <a:t>fallen</a:t>
            </a:r>
          </a:p>
        </p:txBody>
      </p:sp>
      <p:sp>
        <p:nvSpPr>
          <p:cNvPr id="8" name="TextBox 7">
            <a:extLst>
              <a:ext uri="{FF2B5EF4-FFF2-40B4-BE49-F238E27FC236}">
                <a16:creationId xmlns:a16="http://schemas.microsoft.com/office/drawing/2014/main" id="{C608AE1B-85E1-4633-BA15-7A0E15B770E4}"/>
              </a:ext>
            </a:extLst>
          </p:cNvPr>
          <p:cNvSpPr txBox="1"/>
          <p:nvPr/>
        </p:nvSpPr>
        <p:spPr>
          <a:xfrm>
            <a:off x="6987877" y="3600364"/>
            <a:ext cx="4996876" cy="707886"/>
          </a:xfrm>
          <a:prstGeom prst="rect">
            <a:avLst/>
          </a:prstGeom>
          <a:noFill/>
        </p:spPr>
        <p:txBody>
          <a:bodyPr wrap="square" rtlCol="0">
            <a:spAutoFit/>
          </a:bodyPr>
          <a:lstStyle/>
          <a:p>
            <a:pPr algn="ctr"/>
            <a:r>
              <a:rPr lang="en-GB" sz="4000" dirty="0">
                <a:solidFill>
                  <a:schemeClr val="accent1">
                    <a:lumMod val="50000"/>
                  </a:schemeClr>
                </a:solidFill>
                <a:latin typeface="Century Gothic" panose="020B0502020202020204" pitchFamily="34" charset="0"/>
              </a:rPr>
              <a:t>[to fall, falling]</a:t>
            </a:r>
          </a:p>
        </p:txBody>
      </p:sp>
    </p:spTree>
    <p:extLst>
      <p:ext uri="{BB962C8B-B14F-4D97-AF65-F5344CB8AC3E}">
        <p14:creationId xmlns:p14="http://schemas.microsoft.com/office/powerpoint/2010/main" val="390115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88;p3"/>
          <p:cNvSpPr txBox="1">
            <a:spLocks noGrp="1"/>
          </p:cNvSpPr>
          <p:nvPr>
            <p:ph type="title"/>
          </p:nvPr>
        </p:nvSpPr>
        <p:spPr>
          <a:xfrm>
            <a:off x="0" y="163060"/>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9270" y="2400035"/>
            <a:ext cx="3543307" cy="3118110"/>
          </a:xfrm>
          <a:prstGeom prst="rect">
            <a:avLst/>
          </a:prstGeom>
        </p:spPr>
      </p:pic>
      <p:sp>
        <p:nvSpPr>
          <p:cNvPr id="4" name="Down Arrow 3"/>
          <p:cNvSpPr/>
          <p:nvPr/>
        </p:nvSpPr>
        <p:spPr>
          <a:xfrm>
            <a:off x="2728683" y="1885528"/>
            <a:ext cx="564479" cy="10290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6987876" y="2400035"/>
            <a:ext cx="4996876" cy="1200329"/>
          </a:xfrm>
          <a:prstGeom prst="rect">
            <a:avLst/>
          </a:prstGeom>
          <a:noFill/>
        </p:spPr>
        <p:txBody>
          <a:bodyPr wrap="square" rtlCol="0">
            <a:spAutoFit/>
          </a:bodyPr>
          <a:lstStyle/>
          <a:p>
            <a:pPr algn="ctr"/>
            <a:r>
              <a:rPr lang="es-CO" sz="7200" dirty="0">
                <a:solidFill>
                  <a:schemeClr val="accent1">
                    <a:lumMod val="50000"/>
                  </a:schemeClr>
                </a:solidFill>
                <a:latin typeface="Century Gothic" panose="020B0502020202020204" pitchFamily="34" charset="0"/>
                <a:cs typeface="Calibri" panose="020F0502020204030204" pitchFamily="34" charset="0"/>
              </a:rPr>
              <a:t>__________</a:t>
            </a:r>
          </a:p>
        </p:txBody>
      </p:sp>
      <p:sp>
        <p:nvSpPr>
          <p:cNvPr id="9" name="TextBox 8"/>
          <p:cNvSpPr txBox="1"/>
          <p:nvPr/>
        </p:nvSpPr>
        <p:spPr>
          <a:xfrm>
            <a:off x="6987876" y="2696995"/>
            <a:ext cx="4996876" cy="830997"/>
          </a:xfrm>
          <a:prstGeom prst="rect">
            <a:avLst/>
          </a:prstGeom>
          <a:noFill/>
        </p:spPr>
        <p:txBody>
          <a:bodyPr wrap="square" rtlCol="0">
            <a:spAutoFit/>
          </a:bodyPr>
          <a:lstStyle/>
          <a:p>
            <a:pPr algn="ctr"/>
            <a:r>
              <a:rPr lang="en-GB" sz="4800" b="1" dirty="0">
                <a:solidFill>
                  <a:srgbClr val="DAA520"/>
                </a:solidFill>
                <a:latin typeface="Century Gothic" panose="020B0502020202020204" pitchFamily="34" charset="0"/>
              </a:rPr>
              <a:t>in</a:t>
            </a:r>
          </a:p>
        </p:txBody>
      </p:sp>
      <p:sp>
        <p:nvSpPr>
          <p:cNvPr id="10" name="TextBox 9"/>
          <p:cNvSpPr txBox="1"/>
          <p:nvPr/>
        </p:nvSpPr>
        <p:spPr>
          <a:xfrm>
            <a:off x="6987877" y="3600364"/>
            <a:ext cx="4996876" cy="707886"/>
          </a:xfrm>
          <a:prstGeom prst="rect">
            <a:avLst/>
          </a:prstGeom>
          <a:noFill/>
        </p:spPr>
        <p:txBody>
          <a:bodyPr wrap="square" rtlCol="0">
            <a:spAutoFit/>
          </a:bodyPr>
          <a:lstStyle/>
          <a:p>
            <a:pPr algn="ctr"/>
            <a:r>
              <a:rPr lang="en-GB" sz="4000" dirty="0">
                <a:solidFill>
                  <a:schemeClr val="accent1">
                    <a:lumMod val="50000"/>
                  </a:schemeClr>
                </a:solidFill>
                <a:latin typeface="Century Gothic" panose="020B0502020202020204" pitchFamily="34" charset="0"/>
              </a:rPr>
              <a:t>[in | into]</a:t>
            </a:r>
          </a:p>
        </p:txBody>
      </p:sp>
    </p:spTree>
    <p:extLst>
      <p:ext uri="{BB962C8B-B14F-4D97-AF65-F5344CB8AC3E}">
        <p14:creationId xmlns:p14="http://schemas.microsoft.com/office/powerpoint/2010/main" val="68093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88;p3"/>
          <p:cNvSpPr txBox="1">
            <a:spLocks noGrp="1"/>
          </p:cNvSpPr>
          <p:nvPr>
            <p:ph type="title"/>
          </p:nvPr>
        </p:nvSpPr>
        <p:spPr>
          <a:xfrm>
            <a:off x="0" y="163060"/>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204" y="2400035"/>
            <a:ext cx="4102008" cy="2502224"/>
          </a:xfrm>
          <a:prstGeom prst="rect">
            <a:avLst/>
          </a:prstGeom>
        </p:spPr>
      </p:pic>
      <p:sp>
        <p:nvSpPr>
          <p:cNvPr id="6" name="Down Arrow 5"/>
          <p:cNvSpPr/>
          <p:nvPr/>
        </p:nvSpPr>
        <p:spPr>
          <a:xfrm>
            <a:off x="3072132" y="1871394"/>
            <a:ext cx="596348" cy="10572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6987876" y="2400035"/>
            <a:ext cx="4996876" cy="1200329"/>
          </a:xfrm>
          <a:prstGeom prst="rect">
            <a:avLst/>
          </a:prstGeom>
          <a:noFill/>
        </p:spPr>
        <p:txBody>
          <a:bodyPr wrap="square" rtlCol="0">
            <a:spAutoFit/>
          </a:bodyPr>
          <a:lstStyle/>
          <a:p>
            <a:pPr algn="ctr"/>
            <a:r>
              <a:rPr lang="es-CO" sz="7200" dirty="0">
                <a:solidFill>
                  <a:schemeClr val="accent1">
                    <a:lumMod val="50000"/>
                  </a:schemeClr>
                </a:solidFill>
                <a:latin typeface="Century Gothic" panose="020B0502020202020204" pitchFamily="34" charset="0"/>
                <a:cs typeface="Calibri" panose="020F0502020204030204" pitchFamily="34" charset="0"/>
              </a:rPr>
              <a:t>__________</a:t>
            </a:r>
          </a:p>
        </p:txBody>
      </p:sp>
      <p:sp>
        <p:nvSpPr>
          <p:cNvPr id="9" name="TextBox 8"/>
          <p:cNvSpPr txBox="1"/>
          <p:nvPr/>
        </p:nvSpPr>
        <p:spPr>
          <a:xfrm>
            <a:off x="6987876" y="2696995"/>
            <a:ext cx="4996876" cy="830997"/>
          </a:xfrm>
          <a:prstGeom prst="rect">
            <a:avLst/>
          </a:prstGeom>
          <a:noFill/>
        </p:spPr>
        <p:txBody>
          <a:bodyPr wrap="square" rtlCol="0">
            <a:spAutoFit/>
          </a:bodyPr>
          <a:lstStyle/>
          <a:p>
            <a:pPr algn="ctr"/>
            <a:r>
              <a:rPr lang="en-GB" sz="4800" b="1" dirty="0">
                <a:solidFill>
                  <a:srgbClr val="DAA520"/>
                </a:solidFill>
                <a:latin typeface="Century Gothic" panose="020B0502020202020204" pitchFamily="34" charset="0"/>
              </a:rPr>
              <a:t>auf</a:t>
            </a:r>
          </a:p>
        </p:txBody>
      </p:sp>
      <p:sp>
        <p:nvSpPr>
          <p:cNvPr id="10" name="TextBox 9"/>
          <p:cNvSpPr txBox="1"/>
          <p:nvPr/>
        </p:nvSpPr>
        <p:spPr>
          <a:xfrm>
            <a:off x="6987877" y="3600364"/>
            <a:ext cx="4996876" cy="707886"/>
          </a:xfrm>
          <a:prstGeom prst="rect">
            <a:avLst/>
          </a:prstGeom>
          <a:noFill/>
        </p:spPr>
        <p:txBody>
          <a:bodyPr wrap="square" rtlCol="0">
            <a:spAutoFit/>
          </a:bodyPr>
          <a:lstStyle/>
          <a:p>
            <a:pPr algn="ctr"/>
            <a:r>
              <a:rPr lang="en-GB" sz="4000" dirty="0">
                <a:solidFill>
                  <a:schemeClr val="accent1">
                    <a:lumMod val="50000"/>
                  </a:schemeClr>
                </a:solidFill>
                <a:latin typeface="Century Gothic" panose="020B0502020202020204" pitchFamily="34" charset="0"/>
              </a:rPr>
              <a:t>[on | onto]</a:t>
            </a:r>
          </a:p>
        </p:txBody>
      </p:sp>
    </p:spTree>
    <p:extLst>
      <p:ext uri="{BB962C8B-B14F-4D97-AF65-F5344CB8AC3E}">
        <p14:creationId xmlns:p14="http://schemas.microsoft.com/office/powerpoint/2010/main" val="65571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6822" y="5262464"/>
            <a:ext cx="729342" cy="708449"/>
          </a:xfrm>
          <a:prstGeom prst="rect">
            <a:avLst/>
          </a:prstGeom>
        </p:spPr>
      </p:pic>
      <p:sp>
        <p:nvSpPr>
          <p:cNvPr id="29" name="Oval Callout 28"/>
          <p:cNvSpPr/>
          <p:nvPr/>
        </p:nvSpPr>
        <p:spPr>
          <a:xfrm>
            <a:off x="262989" y="218796"/>
            <a:ext cx="3623835" cy="1438499"/>
          </a:xfrm>
          <a:prstGeom prst="wedgeEllipseCallout">
            <a:avLst>
              <a:gd name="adj1" fmla="val 55640"/>
              <a:gd name="adj2" fmla="val 250796"/>
            </a:avLst>
          </a:prstGeom>
          <a:solidFill>
            <a:schemeClr val="accent1">
              <a:lumMod val="50000"/>
            </a:schemeClr>
          </a:solidFill>
          <a:ln w="12700">
            <a:solidFill>
              <a:srgbClr val="DAA520"/>
            </a:solid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2000" dirty="0">
              <a:solidFill>
                <a:schemeClr val="bg1"/>
              </a:solidFill>
              <a:latin typeface="Century Gothic" panose="020B0502020202020204" pitchFamily="34" charset="0"/>
            </a:endParaRPr>
          </a:p>
        </p:txBody>
      </p:sp>
      <p:pic>
        <p:nvPicPr>
          <p:cNvPr id="5" name="Picture 4">
            <a:extLst>
              <a:ext uri="{FF2B5EF4-FFF2-40B4-BE49-F238E27FC236}">
                <a16:creationId xmlns:a16="http://schemas.microsoft.com/office/drawing/2014/main" id="{9F4CA6FC-E75B-7F46-9DE4-133DC2DBBE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8" name="Title 7">
            <a:extLst>
              <a:ext uri="{FF2B5EF4-FFF2-40B4-BE49-F238E27FC236}">
                <a16:creationId xmlns:a16="http://schemas.microsoft.com/office/drawing/2014/main" id="{681DBDD7-92F6-194E-841F-222291A2C937}"/>
              </a:ext>
            </a:extLst>
          </p:cNvPr>
          <p:cNvSpPr>
            <a:spLocks noGrp="1"/>
          </p:cNvSpPr>
          <p:nvPr>
            <p:ph type="title"/>
          </p:nvPr>
        </p:nvSpPr>
        <p:spPr>
          <a:xfrm>
            <a:off x="0" y="222906"/>
            <a:ext cx="6579604" cy="941085"/>
          </a:xfrm>
        </p:spPr>
        <p:txBody>
          <a:bodyPr>
            <a:normAutofit/>
          </a:bodyPr>
          <a:lstStyle/>
          <a:p>
            <a:r>
              <a:rPr lang="en-GB" sz="2800" b="1" dirty="0">
                <a:solidFill>
                  <a:prstClr val="white"/>
                </a:solidFill>
              </a:rPr>
              <a:t>Talking about where something or someone is moving to</a:t>
            </a:r>
            <a:endParaRPr lang="en-US" sz="2800" dirty="0"/>
          </a:p>
        </p:txBody>
      </p:sp>
      <p:sp>
        <p:nvSpPr>
          <p:cNvPr id="16" name="TextBox 15">
            <a:extLst>
              <a:ext uri="{FF2B5EF4-FFF2-40B4-BE49-F238E27FC236}">
                <a16:creationId xmlns:a16="http://schemas.microsoft.com/office/drawing/2014/main" id="{61CFBD48-3016-684F-B62B-1963494DD7B0}"/>
              </a:ext>
            </a:extLst>
          </p:cNvPr>
          <p:cNvSpPr txBox="1"/>
          <p:nvPr/>
        </p:nvSpPr>
        <p:spPr>
          <a:xfrm>
            <a:off x="409976" y="2031012"/>
            <a:ext cx="992579"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       </a:t>
            </a:r>
            <a:endParaRPr lang="en-US" sz="3200" dirty="0">
              <a:solidFill>
                <a:srgbClr val="115076"/>
              </a:solidFill>
              <a:latin typeface="Century Gothic" panose="020B0502020202020204" pitchFamily="34" charset="0"/>
            </a:endParaRPr>
          </a:p>
        </p:txBody>
      </p:sp>
      <p:sp>
        <p:nvSpPr>
          <p:cNvPr id="20" name="TextBox 19">
            <a:extLst>
              <a:ext uri="{FF2B5EF4-FFF2-40B4-BE49-F238E27FC236}">
                <a16:creationId xmlns:a16="http://schemas.microsoft.com/office/drawing/2014/main" id="{B7021E3A-B685-2447-BC8D-7B2ED2DFE52C}"/>
              </a:ext>
            </a:extLst>
          </p:cNvPr>
          <p:cNvSpPr txBox="1"/>
          <p:nvPr/>
        </p:nvSpPr>
        <p:spPr>
          <a:xfrm>
            <a:off x="3886824" y="2085469"/>
            <a:ext cx="300082"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 </a:t>
            </a:r>
            <a:endParaRPr lang="en-US" sz="3200" dirty="0">
              <a:solidFill>
                <a:srgbClr val="115076"/>
              </a:solidFill>
              <a:latin typeface="Century Gothic" panose="020B0502020202020204" pitchFamily="34" charset="0"/>
            </a:endParaRPr>
          </a:p>
        </p:txBody>
      </p:sp>
      <p:sp>
        <p:nvSpPr>
          <p:cNvPr id="4" name="TextBox 3"/>
          <p:cNvSpPr txBox="1"/>
          <p:nvPr/>
        </p:nvSpPr>
        <p:spPr>
          <a:xfrm>
            <a:off x="307705" y="1248440"/>
            <a:ext cx="10391470" cy="707886"/>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say where something or someone </a:t>
            </a:r>
            <a:r>
              <a:rPr lang="en-GB" sz="2000" b="1" dirty="0">
                <a:solidFill>
                  <a:schemeClr val="accent1">
                    <a:lumMod val="50000"/>
                  </a:schemeClr>
                </a:solidFill>
                <a:latin typeface="Century Gothic" panose="020B0502020202020204" pitchFamily="34" charset="0"/>
              </a:rPr>
              <a:t>is moving to</a:t>
            </a:r>
            <a:r>
              <a:rPr lang="en-GB" sz="2000" dirty="0">
                <a:solidFill>
                  <a:schemeClr val="accent1">
                    <a:lumMod val="50000"/>
                  </a:schemeClr>
                </a:solidFill>
                <a:latin typeface="Century Gothic" panose="020B0502020202020204" pitchFamily="34" charset="0"/>
              </a:rPr>
              <a:t>, use the prepositions </a:t>
            </a:r>
            <a:r>
              <a:rPr lang="en-GB" sz="2000" b="1" dirty="0">
                <a:solidFill>
                  <a:schemeClr val="accent1">
                    <a:lumMod val="50000"/>
                  </a:schemeClr>
                </a:solidFill>
                <a:latin typeface="Century Gothic" panose="020B0502020202020204" pitchFamily="34" charset="0"/>
              </a:rPr>
              <a:t>‘in’ </a:t>
            </a:r>
            <a:r>
              <a:rPr lang="en-GB" sz="2000" dirty="0">
                <a:solidFill>
                  <a:schemeClr val="accent1">
                    <a:lumMod val="50000"/>
                  </a:schemeClr>
                </a:solidFill>
                <a:latin typeface="Century Gothic" panose="020B0502020202020204" pitchFamily="34" charset="0"/>
              </a:rPr>
              <a:t>(into) and </a:t>
            </a:r>
            <a:r>
              <a:rPr lang="en-GB" sz="2000" b="1" dirty="0">
                <a:solidFill>
                  <a:schemeClr val="accent1">
                    <a:lumMod val="50000"/>
                  </a:schemeClr>
                </a:solidFill>
                <a:latin typeface="Century Gothic" panose="020B0502020202020204" pitchFamily="34" charset="0"/>
              </a:rPr>
              <a:t>‘auf’ </a:t>
            </a:r>
            <a:r>
              <a:rPr lang="en-GB" sz="2000" dirty="0">
                <a:solidFill>
                  <a:schemeClr val="accent1">
                    <a:lumMod val="50000"/>
                  </a:schemeClr>
                </a:solidFill>
                <a:latin typeface="Century Gothic" panose="020B0502020202020204" pitchFamily="34" charset="0"/>
              </a:rPr>
              <a:t>(onto):</a:t>
            </a:r>
          </a:p>
        </p:txBody>
      </p:sp>
      <p:sp>
        <p:nvSpPr>
          <p:cNvPr id="10" name="TextBox 9"/>
          <p:cNvSpPr txBox="1"/>
          <p:nvPr/>
        </p:nvSpPr>
        <p:spPr>
          <a:xfrm>
            <a:off x="6579604" y="1688362"/>
            <a:ext cx="2969002" cy="584775"/>
          </a:xfrm>
          <a:prstGeom prst="rect">
            <a:avLst/>
          </a:prstGeom>
          <a:noFill/>
        </p:spPr>
        <p:txBody>
          <a:bodyPr wrap="square" rtlCol="0">
            <a:spAutoFit/>
          </a:bodyPr>
          <a:lstStyle/>
          <a:p>
            <a:r>
              <a:rPr lang="en-GB" sz="3200" b="1" dirty="0">
                <a:solidFill>
                  <a:srgbClr val="FF0000"/>
                </a:solidFill>
                <a:latin typeface="Century Gothic" panose="020B0502020202020204" pitchFamily="34" charset="0"/>
              </a:rPr>
              <a:t>die </a:t>
            </a:r>
            <a:r>
              <a:rPr lang="en-GB" sz="3200" dirty="0" err="1">
                <a:solidFill>
                  <a:schemeClr val="accent1">
                    <a:lumMod val="50000"/>
                  </a:schemeClr>
                </a:solidFill>
                <a:latin typeface="Century Gothic" panose="020B0502020202020204" pitchFamily="34" charset="0"/>
              </a:rPr>
              <a:t>Stadt</a:t>
            </a:r>
            <a:endParaRPr lang="en-GB" sz="3200" dirty="0">
              <a:solidFill>
                <a:schemeClr val="accent1">
                  <a:lumMod val="50000"/>
                </a:schemeClr>
              </a:solidFill>
              <a:latin typeface="Century Gothic" panose="020B0502020202020204" pitchFamily="34" charset="0"/>
            </a:endParaRPr>
          </a:p>
        </p:txBody>
      </p:sp>
      <p:sp>
        <p:nvSpPr>
          <p:cNvPr id="11" name="TextBox 10"/>
          <p:cNvSpPr txBox="1"/>
          <p:nvPr/>
        </p:nvSpPr>
        <p:spPr>
          <a:xfrm>
            <a:off x="10078756" y="1674827"/>
            <a:ext cx="2582912" cy="584775"/>
          </a:xfrm>
          <a:prstGeom prst="rect">
            <a:avLst/>
          </a:prstGeom>
          <a:noFill/>
        </p:spPr>
        <p:txBody>
          <a:bodyPr wrap="square" rtlCol="0">
            <a:spAutoFit/>
          </a:bodyPr>
          <a:lstStyle/>
          <a:p>
            <a:r>
              <a:rPr lang="en-GB" sz="3200" b="1" dirty="0">
                <a:solidFill>
                  <a:srgbClr val="DAA520"/>
                </a:solidFill>
                <a:latin typeface="Century Gothic" panose="020B0502020202020204" pitchFamily="34" charset="0"/>
              </a:rPr>
              <a:t>das</a:t>
            </a:r>
            <a:r>
              <a:rPr lang="en-GB" sz="3200" b="1" dirty="0">
                <a:solidFill>
                  <a:srgbClr val="C2931C"/>
                </a:solidFill>
                <a:latin typeface="Century Gothic" panose="020B0502020202020204" pitchFamily="34" charset="0"/>
              </a:rPr>
              <a:t> </a:t>
            </a:r>
            <a:r>
              <a:rPr lang="en-GB" sz="3200" dirty="0">
                <a:solidFill>
                  <a:schemeClr val="accent1">
                    <a:lumMod val="50000"/>
                  </a:schemeClr>
                </a:solidFill>
                <a:latin typeface="Century Gothic" panose="020B0502020202020204" pitchFamily="34" charset="0"/>
              </a:rPr>
              <a:t>Kino</a:t>
            </a:r>
          </a:p>
        </p:txBody>
      </p:sp>
      <p:sp>
        <p:nvSpPr>
          <p:cNvPr id="12" name="TextBox 11"/>
          <p:cNvSpPr txBox="1"/>
          <p:nvPr/>
        </p:nvSpPr>
        <p:spPr>
          <a:xfrm>
            <a:off x="2406180" y="1708413"/>
            <a:ext cx="3561452" cy="584775"/>
          </a:xfrm>
          <a:prstGeom prst="rect">
            <a:avLst/>
          </a:prstGeom>
          <a:noFill/>
        </p:spPr>
        <p:txBody>
          <a:bodyPr wrap="square" rtlCol="0">
            <a:spAutoFit/>
          </a:bodyPr>
          <a:lstStyle/>
          <a:p>
            <a:pPr algn="ctr"/>
            <a:r>
              <a:rPr lang="en-GB" sz="3200" b="1" dirty="0">
                <a:solidFill>
                  <a:schemeClr val="accent1">
                    <a:lumMod val="50000"/>
                  </a:schemeClr>
                </a:solidFill>
                <a:latin typeface="Century Gothic" panose="020B0502020202020204" pitchFamily="34" charset="0"/>
              </a:rPr>
              <a:t>der </a:t>
            </a:r>
            <a:r>
              <a:rPr lang="en-GB" sz="3200" dirty="0">
                <a:solidFill>
                  <a:schemeClr val="accent1">
                    <a:lumMod val="50000"/>
                  </a:schemeClr>
                </a:solidFill>
                <a:latin typeface="Century Gothic" panose="020B0502020202020204" pitchFamily="34" charset="0"/>
              </a:rPr>
              <a:t>Park</a:t>
            </a:r>
          </a:p>
        </p:txBody>
      </p:sp>
      <p:sp>
        <p:nvSpPr>
          <p:cNvPr id="13" name="TextBox 12"/>
          <p:cNvSpPr txBox="1"/>
          <p:nvPr/>
        </p:nvSpPr>
        <p:spPr>
          <a:xfrm>
            <a:off x="-247488" y="2319054"/>
            <a:ext cx="3561452" cy="584775"/>
          </a:xfrm>
          <a:prstGeom prst="rect">
            <a:avLst/>
          </a:prstGeom>
          <a:noFill/>
        </p:spPr>
        <p:txBody>
          <a:bodyPr wrap="square" rtlCol="0">
            <a:spAutoFit/>
          </a:bodyPr>
          <a:lstStyle/>
          <a:p>
            <a:pPr algn="ctr"/>
            <a:r>
              <a:rPr lang="en-GB" sz="3200" dirty="0" err="1">
                <a:solidFill>
                  <a:schemeClr val="accent1">
                    <a:lumMod val="50000"/>
                  </a:schemeClr>
                </a:solidFill>
                <a:latin typeface="Century Gothic" panose="020B0502020202020204" pitchFamily="34" charset="0"/>
              </a:rPr>
              <a:t>Ich</a:t>
            </a:r>
            <a:r>
              <a:rPr lang="en-GB" sz="3200" dirty="0">
                <a:solidFill>
                  <a:schemeClr val="accent5">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gehe</a:t>
            </a:r>
            <a:r>
              <a:rPr lang="en-GB" sz="3200" dirty="0">
                <a:solidFill>
                  <a:schemeClr val="accent1">
                    <a:lumMod val="50000"/>
                  </a:schemeClr>
                </a:solidFill>
                <a:latin typeface="Century Gothic" panose="020B0502020202020204" pitchFamily="34" charset="0"/>
              </a:rPr>
              <a:t>…</a:t>
            </a:r>
          </a:p>
        </p:txBody>
      </p:sp>
      <p:sp>
        <p:nvSpPr>
          <p:cNvPr id="19" name="TextBox 18"/>
          <p:cNvSpPr txBox="1"/>
          <p:nvPr/>
        </p:nvSpPr>
        <p:spPr>
          <a:xfrm>
            <a:off x="6177328" y="2297539"/>
            <a:ext cx="2969002" cy="584775"/>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in</a:t>
            </a:r>
            <a:r>
              <a:rPr lang="en-GB" sz="3200" dirty="0">
                <a:solidFill>
                  <a:schemeClr val="accent5">
                    <a:lumMod val="50000"/>
                  </a:schemeClr>
                </a:solidFill>
                <a:latin typeface="Century Gothic" panose="020B0502020202020204" pitchFamily="34" charset="0"/>
              </a:rPr>
              <a:t> </a:t>
            </a:r>
            <a:r>
              <a:rPr lang="en-GB" sz="3200" b="1" u="sng" dirty="0">
                <a:solidFill>
                  <a:srgbClr val="FF0000"/>
                </a:solidFill>
                <a:latin typeface="Century Gothic" panose="020B0502020202020204" pitchFamily="34" charset="0"/>
              </a:rPr>
              <a:t>die</a:t>
            </a:r>
            <a:r>
              <a:rPr lang="en-GB" sz="3200" b="1" dirty="0">
                <a:solidFill>
                  <a:srgbClr val="FF0000"/>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Stadt</a:t>
            </a:r>
            <a:endParaRPr lang="en-GB" sz="3200" dirty="0">
              <a:solidFill>
                <a:schemeClr val="accent1">
                  <a:lumMod val="50000"/>
                </a:schemeClr>
              </a:solidFill>
              <a:latin typeface="Century Gothic" panose="020B0502020202020204" pitchFamily="34" charset="0"/>
            </a:endParaRPr>
          </a:p>
        </p:txBody>
      </p:sp>
      <p:sp>
        <p:nvSpPr>
          <p:cNvPr id="21" name="TextBox 20"/>
          <p:cNvSpPr txBox="1"/>
          <p:nvPr/>
        </p:nvSpPr>
        <p:spPr>
          <a:xfrm>
            <a:off x="9646230" y="2293188"/>
            <a:ext cx="3476019" cy="584775"/>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in</a:t>
            </a:r>
            <a:r>
              <a:rPr lang="en-GB" sz="3200" b="1" dirty="0">
                <a:solidFill>
                  <a:schemeClr val="accent5">
                    <a:lumMod val="50000"/>
                  </a:schemeClr>
                </a:solidFill>
                <a:latin typeface="Century Gothic" panose="020B0502020202020204" pitchFamily="34" charset="0"/>
              </a:rPr>
              <a:t> </a:t>
            </a:r>
            <a:r>
              <a:rPr lang="en-GB" sz="3200" b="1" u="sng" dirty="0">
                <a:solidFill>
                  <a:srgbClr val="DAA520"/>
                </a:solidFill>
                <a:latin typeface="Century Gothic" panose="020B0502020202020204" pitchFamily="34" charset="0"/>
              </a:rPr>
              <a:t>das</a:t>
            </a:r>
            <a:r>
              <a:rPr lang="en-GB" sz="3200" b="1" dirty="0">
                <a:solidFill>
                  <a:srgbClr val="C2931C"/>
                </a:solidFill>
                <a:latin typeface="Century Gothic" panose="020B0502020202020204" pitchFamily="34" charset="0"/>
              </a:rPr>
              <a:t> </a:t>
            </a:r>
            <a:r>
              <a:rPr lang="en-GB" sz="3200" dirty="0">
                <a:solidFill>
                  <a:schemeClr val="accent1">
                    <a:lumMod val="50000"/>
                  </a:schemeClr>
                </a:solidFill>
                <a:latin typeface="Century Gothic" panose="020B0502020202020204" pitchFamily="34" charset="0"/>
              </a:rPr>
              <a:t>Kino</a:t>
            </a:r>
          </a:p>
        </p:txBody>
      </p:sp>
      <p:sp>
        <p:nvSpPr>
          <p:cNvPr id="22" name="TextBox 21"/>
          <p:cNvSpPr txBox="1"/>
          <p:nvPr/>
        </p:nvSpPr>
        <p:spPr>
          <a:xfrm>
            <a:off x="2228479" y="2333937"/>
            <a:ext cx="3561452" cy="584775"/>
          </a:xfrm>
          <a:prstGeom prst="rect">
            <a:avLst/>
          </a:prstGeom>
          <a:noFill/>
        </p:spPr>
        <p:txBody>
          <a:bodyPr wrap="square" rtlCol="0">
            <a:spAutoFit/>
          </a:bodyPr>
          <a:lstStyle/>
          <a:p>
            <a:pPr algn="ctr"/>
            <a:r>
              <a:rPr lang="en-GB" sz="3200" b="1" dirty="0">
                <a:solidFill>
                  <a:schemeClr val="accent1">
                    <a:lumMod val="50000"/>
                  </a:schemeClr>
                </a:solidFill>
                <a:latin typeface="Century Gothic" panose="020B0502020202020204" pitchFamily="34" charset="0"/>
              </a:rPr>
              <a:t>in </a:t>
            </a:r>
            <a:r>
              <a:rPr lang="en-GB" sz="3200" b="1" u="sng" dirty="0">
                <a:solidFill>
                  <a:schemeClr val="accent1">
                    <a:lumMod val="50000"/>
                  </a:schemeClr>
                </a:solidFill>
                <a:latin typeface="Century Gothic" panose="020B0502020202020204" pitchFamily="34" charset="0"/>
              </a:rPr>
              <a:t>den</a:t>
            </a:r>
            <a:r>
              <a:rPr lang="en-GB" sz="3200" b="1" dirty="0">
                <a:solidFill>
                  <a:schemeClr val="accent1">
                    <a:lumMod val="50000"/>
                  </a:schemeClr>
                </a:solidFill>
                <a:latin typeface="Century Gothic" panose="020B0502020202020204" pitchFamily="34" charset="0"/>
              </a:rPr>
              <a:t> </a:t>
            </a:r>
            <a:r>
              <a:rPr lang="en-GB" sz="3200" dirty="0">
                <a:solidFill>
                  <a:schemeClr val="accent1">
                    <a:lumMod val="50000"/>
                  </a:schemeClr>
                </a:solidFill>
                <a:latin typeface="Century Gothic" panose="020B0502020202020204" pitchFamily="34" charset="0"/>
              </a:rPr>
              <a:t>Park</a:t>
            </a:r>
          </a:p>
        </p:txBody>
      </p:sp>
      <p:sp>
        <p:nvSpPr>
          <p:cNvPr id="23" name="TextBox 22"/>
          <p:cNvSpPr txBox="1"/>
          <p:nvPr/>
        </p:nvSpPr>
        <p:spPr>
          <a:xfrm>
            <a:off x="2555673" y="5969965"/>
            <a:ext cx="10391470"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These are the </a:t>
            </a:r>
            <a:r>
              <a:rPr lang="en-GB" sz="2200" b="1" dirty="0">
                <a:solidFill>
                  <a:schemeClr val="accent1">
                    <a:lumMod val="50000"/>
                  </a:schemeClr>
                </a:solidFill>
                <a:latin typeface="Century Gothic" panose="020B0502020202020204" pitchFamily="34" charset="0"/>
              </a:rPr>
              <a:t>Row 2 </a:t>
            </a:r>
            <a:r>
              <a:rPr lang="en-GB" sz="2200" dirty="0">
                <a:solidFill>
                  <a:schemeClr val="accent1">
                    <a:lumMod val="50000"/>
                  </a:schemeClr>
                </a:solidFill>
                <a:latin typeface="Century Gothic" panose="020B0502020202020204" pitchFamily="34" charset="0"/>
              </a:rPr>
              <a:t>(or </a:t>
            </a:r>
            <a:r>
              <a:rPr lang="en-GB" sz="2200" b="1" i="1" dirty="0">
                <a:solidFill>
                  <a:schemeClr val="accent1">
                    <a:lumMod val="50000"/>
                  </a:schemeClr>
                </a:solidFill>
                <a:latin typeface="Century Gothic" panose="020B0502020202020204" pitchFamily="34" charset="0"/>
              </a:rPr>
              <a:t>accusative</a:t>
            </a:r>
            <a:r>
              <a:rPr lang="en-GB" sz="2200" i="1" dirty="0">
                <a:solidFill>
                  <a:schemeClr val="accent1">
                    <a:lumMod val="50000"/>
                  </a:schemeClr>
                </a:solidFill>
                <a:latin typeface="Century Gothic" panose="020B0502020202020204" pitchFamily="34" charset="0"/>
              </a:rPr>
              <a:t> </a:t>
            </a:r>
            <a:r>
              <a:rPr lang="en-GB" sz="2200" b="1" i="1" dirty="0">
                <a:solidFill>
                  <a:schemeClr val="accent1">
                    <a:lumMod val="50000"/>
                  </a:schemeClr>
                </a:solidFill>
                <a:latin typeface="Century Gothic" panose="020B0502020202020204" pitchFamily="34" charset="0"/>
              </a:rPr>
              <a:t>case</a:t>
            </a:r>
            <a:r>
              <a:rPr lang="en-GB" sz="2200" dirty="0">
                <a:solidFill>
                  <a:schemeClr val="accent1">
                    <a:lumMod val="50000"/>
                  </a:schemeClr>
                </a:solidFill>
                <a:latin typeface="Century Gothic" panose="020B0502020202020204" pitchFamily="34" charset="0"/>
              </a:rPr>
              <a:t>) forms of the definite article. </a:t>
            </a:r>
          </a:p>
        </p:txBody>
      </p:sp>
      <p:sp>
        <p:nvSpPr>
          <p:cNvPr id="26" name="TextBox 25"/>
          <p:cNvSpPr txBox="1"/>
          <p:nvPr/>
        </p:nvSpPr>
        <p:spPr>
          <a:xfrm>
            <a:off x="3149090" y="3833923"/>
            <a:ext cx="3561452" cy="584775"/>
          </a:xfrm>
          <a:prstGeom prst="rect">
            <a:avLst/>
          </a:prstGeom>
          <a:noFill/>
        </p:spPr>
        <p:txBody>
          <a:bodyPr wrap="square" rtlCol="0">
            <a:spAutoFit/>
          </a:bodyPr>
          <a:lstStyle/>
          <a:p>
            <a:pPr algn="ctr"/>
            <a:r>
              <a:rPr lang="en-GB" sz="3200" b="1" dirty="0">
                <a:solidFill>
                  <a:schemeClr val="accent1">
                    <a:lumMod val="50000"/>
                  </a:schemeClr>
                </a:solidFill>
                <a:latin typeface="Century Gothic" panose="020B0502020202020204" pitchFamily="34" charset="0"/>
              </a:rPr>
              <a:t>der </a:t>
            </a:r>
            <a:r>
              <a:rPr lang="en-GB" sz="3200" dirty="0" err="1">
                <a:solidFill>
                  <a:schemeClr val="accent1">
                    <a:lumMod val="50000"/>
                  </a:schemeClr>
                </a:solidFill>
                <a:latin typeface="Century Gothic" panose="020B0502020202020204" pitchFamily="34" charset="0"/>
              </a:rPr>
              <a:t>Tisch</a:t>
            </a:r>
            <a:endParaRPr lang="en-GB" sz="3200" dirty="0">
              <a:solidFill>
                <a:schemeClr val="accent1">
                  <a:lumMod val="50000"/>
                </a:schemeClr>
              </a:solidFill>
              <a:latin typeface="Century Gothic" panose="020B0502020202020204" pitchFamily="34" charset="0"/>
            </a:endParaRPr>
          </a:p>
        </p:txBody>
      </p:sp>
      <p:sp>
        <p:nvSpPr>
          <p:cNvPr id="27" name="TextBox 26"/>
          <p:cNvSpPr txBox="1"/>
          <p:nvPr/>
        </p:nvSpPr>
        <p:spPr>
          <a:xfrm>
            <a:off x="-377836" y="4455096"/>
            <a:ext cx="4024120" cy="523220"/>
          </a:xfrm>
          <a:prstGeom prst="rect">
            <a:avLst/>
          </a:prstGeom>
          <a:no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Die </a:t>
            </a:r>
            <a:r>
              <a:rPr lang="en-GB" sz="2800" dirty="0" err="1">
                <a:solidFill>
                  <a:schemeClr val="accent1">
                    <a:lumMod val="50000"/>
                  </a:schemeClr>
                </a:solidFill>
                <a:latin typeface="Century Gothic" panose="020B0502020202020204" pitchFamily="34" charset="0"/>
              </a:rPr>
              <a:t>Katze</a:t>
            </a:r>
            <a:r>
              <a:rPr lang="en-GB" sz="2800" dirty="0">
                <a:solidFill>
                  <a:schemeClr val="accent1">
                    <a:lumMod val="50000"/>
                  </a:schemeClr>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springt</a:t>
            </a:r>
            <a:r>
              <a:rPr lang="en-GB" sz="2800" dirty="0">
                <a:solidFill>
                  <a:schemeClr val="accent1">
                    <a:lumMod val="50000"/>
                  </a:schemeClr>
                </a:solidFill>
                <a:latin typeface="Century Gothic" panose="020B0502020202020204" pitchFamily="34" charset="0"/>
              </a:rPr>
              <a:t>... </a:t>
            </a:r>
          </a:p>
        </p:txBody>
      </p:sp>
      <p:sp>
        <p:nvSpPr>
          <p:cNvPr id="30" name="TextBox 29"/>
          <p:cNvSpPr txBox="1"/>
          <p:nvPr/>
        </p:nvSpPr>
        <p:spPr>
          <a:xfrm>
            <a:off x="2765918" y="4422725"/>
            <a:ext cx="3561452" cy="584775"/>
          </a:xfrm>
          <a:prstGeom prst="rect">
            <a:avLst/>
          </a:prstGeom>
          <a:noFill/>
        </p:spPr>
        <p:txBody>
          <a:bodyPr wrap="square" rtlCol="0">
            <a:spAutoFit/>
          </a:bodyPr>
          <a:lstStyle/>
          <a:p>
            <a:pPr algn="ctr"/>
            <a:r>
              <a:rPr lang="en-GB" sz="3200" dirty="0">
                <a:solidFill>
                  <a:schemeClr val="accent1">
                    <a:lumMod val="50000"/>
                  </a:schemeClr>
                </a:solidFill>
                <a:latin typeface="Century Gothic" panose="020B0502020202020204" pitchFamily="34" charset="0"/>
              </a:rPr>
              <a:t>auf</a:t>
            </a:r>
            <a:r>
              <a:rPr lang="en-GB" sz="3200" b="1" dirty="0">
                <a:solidFill>
                  <a:schemeClr val="accent1">
                    <a:lumMod val="50000"/>
                  </a:schemeClr>
                </a:solidFill>
                <a:latin typeface="Century Gothic" panose="020B0502020202020204" pitchFamily="34" charset="0"/>
              </a:rPr>
              <a:t> </a:t>
            </a:r>
            <a:r>
              <a:rPr lang="en-GB" sz="3200" b="1" u="sng" dirty="0">
                <a:solidFill>
                  <a:schemeClr val="accent1">
                    <a:lumMod val="50000"/>
                  </a:schemeClr>
                </a:solidFill>
                <a:latin typeface="Century Gothic" panose="020B0502020202020204" pitchFamily="34" charset="0"/>
              </a:rPr>
              <a:t>den</a:t>
            </a:r>
            <a:r>
              <a:rPr lang="en-GB" sz="3200" b="1"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Tisch</a:t>
            </a:r>
            <a:endParaRPr lang="en-GB" sz="3200" dirty="0">
              <a:solidFill>
                <a:schemeClr val="accent1">
                  <a:lumMod val="50000"/>
                </a:schemeClr>
              </a:solidFill>
              <a:latin typeface="Century Gothic" panose="020B0502020202020204" pitchFamily="34" charset="0"/>
            </a:endParaRPr>
          </a:p>
        </p:txBody>
      </p:sp>
      <p:sp>
        <p:nvSpPr>
          <p:cNvPr id="31" name="TextBox 30"/>
          <p:cNvSpPr txBox="1"/>
          <p:nvPr/>
        </p:nvSpPr>
        <p:spPr>
          <a:xfrm>
            <a:off x="6765380" y="3837949"/>
            <a:ext cx="2969002" cy="584775"/>
          </a:xfrm>
          <a:prstGeom prst="rect">
            <a:avLst/>
          </a:prstGeom>
          <a:noFill/>
        </p:spPr>
        <p:txBody>
          <a:bodyPr wrap="square" rtlCol="0">
            <a:spAutoFit/>
          </a:bodyPr>
          <a:lstStyle/>
          <a:p>
            <a:r>
              <a:rPr lang="en-GB" sz="3200" b="1" dirty="0">
                <a:solidFill>
                  <a:srgbClr val="FF0000"/>
                </a:solidFill>
                <a:latin typeface="Century Gothic" panose="020B0502020202020204" pitchFamily="34" charset="0"/>
              </a:rPr>
              <a:t>die </a:t>
            </a:r>
            <a:r>
              <a:rPr lang="en-GB" sz="3200" dirty="0" err="1">
                <a:solidFill>
                  <a:schemeClr val="accent1">
                    <a:lumMod val="50000"/>
                  </a:schemeClr>
                </a:solidFill>
                <a:latin typeface="Century Gothic" panose="020B0502020202020204" pitchFamily="34" charset="0"/>
              </a:rPr>
              <a:t>Zeitung</a:t>
            </a:r>
            <a:endParaRPr lang="en-GB" sz="3200" dirty="0">
              <a:solidFill>
                <a:schemeClr val="accent1">
                  <a:lumMod val="50000"/>
                </a:schemeClr>
              </a:solidFill>
              <a:latin typeface="Century Gothic" panose="020B0502020202020204" pitchFamily="34" charset="0"/>
            </a:endParaRPr>
          </a:p>
        </p:txBody>
      </p:sp>
      <p:sp>
        <p:nvSpPr>
          <p:cNvPr id="32" name="TextBox 31"/>
          <p:cNvSpPr txBox="1"/>
          <p:nvPr/>
        </p:nvSpPr>
        <p:spPr>
          <a:xfrm>
            <a:off x="10177192" y="3865056"/>
            <a:ext cx="2582912" cy="584775"/>
          </a:xfrm>
          <a:prstGeom prst="rect">
            <a:avLst/>
          </a:prstGeom>
          <a:noFill/>
        </p:spPr>
        <p:txBody>
          <a:bodyPr wrap="square" rtlCol="0">
            <a:spAutoFit/>
          </a:bodyPr>
          <a:lstStyle/>
          <a:p>
            <a:r>
              <a:rPr lang="en-GB" sz="3200" b="1" dirty="0">
                <a:solidFill>
                  <a:srgbClr val="DAA520"/>
                </a:solidFill>
                <a:latin typeface="Century Gothic" panose="020B0502020202020204" pitchFamily="34" charset="0"/>
              </a:rPr>
              <a:t>das</a:t>
            </a:r>
            <a:r>
              <a:rPr lang="en-GB" sz="3200" b="1" dirty="0">
                <a:solidFill>
                  <a:srgbClr val="C2931C"/>
                </a:solidFill>
                <a:latin typeface="Century Gothic" panose="020B0502020202020204" pitchFamily="34" charset="0"/>
              </a:rPr>
              <a:t> </a:t>
            </a:r>
            <a:r>
              <a:rPr lang="en-GB" sz="3200" dirty="0">
                <a:solidFill>
                  <a:schemeClr val="accent1">
                    <a:lumMod val="50000"/>
                  </a:schemeClr>
                </a:solidFill>
                <a:latin typeface="Century Gothic" panose="020B0502020202020204" pitchFamily="34" charset="0"/>
              </a:rPr>
              <a:t>Heft</a:t>
            </a:r>
          </a:p>
        </p:txBody>
      </p:sp>
      <p:sp>
        <p:nvSpPr>
          <p:cNvPr id="34" name="TextBox 33"/>
          <p:cNvSpPr txBox="1"/>
          <p:nvPr/>
        </p:nvSpPr>
        <p:spPr>
          <a:xfrm>
            <a:off x="6044981" y="4403373"/>
            <a:ext cx="3503625"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auf</a:t>
            </a:r>
            <a:r>
              <a:rPr lang="en-GB" sz="3200" b="1" dirty="0">
                <a:solidFill>
                  <a:schemeClr val="accent5">
                    <a:lumMod val="50000"/>
                  </a:schemeClr>
                </a:solidFill>
                <a:latin typeface="Century Gothic" panose="020B0502020202020204" pitchFamily="34" charset="0"/>
              </a:rPr>
              <a:t> </a:t>
            </a:r>
            <a:r>
              <a:rPr lang="en-GB" sz="3200" b="1" u="sng" dirty="0">
                <a:solidFill>
                  <a:srgbClr val="FF0000"/>
                </a:solidFill>
                <a:latin typeface="Century Gothic" panose="020B0502020202020204" pitchFamily="34" charset="0"/>
              </a:rPr>
              <a:t>die</a:t>
            </a:r>
            <a:r>
              <a:rPr lang="en-GB" sz="3200" b="1" dirty="0">
                <a:solidFill>
                  <a:srgbClr val="FF0000"/>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Zeitung</a:t>
            </a:r>
            <a:endParaRPr lang="en-GB" sz="3200" dirty="0">
              <a:solidFill>
                <a:schemeClr val="accent1">
                  <a:lumMod val="50000"/>
                </a:schemeClr>
              </a:solidFill>
              <a:latin typeface="Century Gothic" panose="020B0502020202020204" pitchFamily="34" charset="0"/>
            </a:endParaRPr>
          </a:p>
        </p:txBody>
      </p:sp>
      <p:sp>
        <p:nvSpPr>
          <p:cNvPr id="35" name="TextBox 34"/>
          <p:cNvSpPr txBox="1"/>
          <p:nvPr/>
        </p:nvSpPr>
        <p:spPr>
          <a:xfrm>
            <a:off x="9471124" y="4422724"/>
            <a:ext cx="3476019" cy="584775"/>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auf</a:t>
            </a:r>
            <a:r>
              <a:rPr lang="en-GB" sz="3200" b="1" dirty="0">
                <a:solidFill>
                  <a:schemeClr val="accent5">
                    <a:lumMod val="50000"/>
                  </a:schemeClr>
                </a:solidFill>
                <a:latin typeface="Century Gothic" panose="020B0502020202020204" pitchFamily="34" charset="0"/>
              </a:rPr>
              <a:t> </a:t>
            </a:r>
            <a:r>
              <a:rPr lang="en-GB" sz="3200" b="1" u="sng" dirty="0">
                <a:solidFill>
                  <a:srgbClr val="DAA520"/>
                </a:solidFill>
                <a:latin typeface="Century Gothic" panose="020B0502020202020204" pitchFamily="34" charset="0"/>
              </a:rPr>
              <a:t>das</a:t>
            </a:r>
            <a:r>
              <a:rPr lang="en-GB" sz="3200" b="1" dirty="0">
                <a:solidFill>
                  <a:srgbClr val="C2931C"/>
                </a:solidFill>
                <a:latin typeface="Century Gothic" panose="020B0502020202020204" pitchFamily="34" charset="0"/>
              </a:rPr>
              <a:t> </a:t>
            </a:r>
            <a:r>
              <a:rPr lang="en-GB" sz="3200" dirty="0">
                <a:solidFill>
                  <a:schemeClr val="accent1">
                    <a:lumMod val="50000"/>
                  </a:schemeClr>
                </a:solidFill>
                <a:latin typeface="Century Gothic" panose="020B0502020202020204" pitchFamily="34" charset="0"/>
              </a:rPr>
              <a:t>Heft</a:t>
            </a:r>
          </a:p>
        </p:txBody>
      </p:sp>
      <p:sp>
        <p:nvSpPr>
          <p:cNvPr id="39" name="Oval Callout 38"/>
          <p:cNvSpPr/>
          <p:nvPr/>
        </p:nvSpPr>
        <p:spPr>
          <a:xfrm>
            <a:off x="6327370" y="127971"/>
            <a:ext cx="3477812" cy="1438499"/>
          </a:xfrm>
          <a:prstGeom prst="wedgeEllipseCallout">
            <a:avLst>
              <a:gd name="adj1" fmla="val 57081"/>
              <a:gd name="adj2" fmla="val 108995"/>
            </a:avLst>
          </a:prstGeom>
          <a:solidFill>
            <a:schemeClr val="accent1">
              <a:lumMod val="50000"/>
            </a:schemeClr>
          </a:solidFill>
          <a:ln w="12700">
            <a:solidFill>
              <a:srgbClr val="DAA520"/>
            </a:solid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a:t>
            </a:r>
            <a:r>
              <a:rPr lang="en-GB" sz="1800" b="1" dirty="0">
                <a:solidFill>
                  <a:schemeClr val="bg1"/>
                </a:solidFill>
                <a:latin typeface="Century Gothic" panose="020B0502020202020204" pitchFamily="34" charset="0"/>
              </a:rPr>
              <a:t>in das </a:t>
            </a:r>
            <a:r>
              <a:rPr lang="en-GB" sz="1800" dirty="0">
                <a:solidFill>
                  <a:schemeClr val="bg1"/>
                </a:solidFill>
                <a:latin typeface="Century Gothic" panose="020B0502020202020204" pitchFamily="34" charset="0"/>
              </a:rPr>
              <a:t>‘ is often shortened to ‘</a:t>
            </a:r>
            <a:r>
              <a:rPr lang="en-GB" sz="1800" b="1" dirty="0">
                <a:solidFill>
                  <a:schemeClr val="bg1"/>
                </a:solidFill>
                <a:latin typeface="Century Gothic" panose="020B0502020202020204" pitchFamily="34" charset="0"/>
              </a:rPr>
              <a:t>ins</a:t>
            </a:r>
            <a:r>
              <a:rPr lang="en-GB" sz="1800" dirty="0">
                <a:solidFill>
                  <a:schemeClr val="bg1"/>
                </a:solidFill>
                <a:latin typeface="Century Gothic" panose="020B0502020202020204" pitchFamily="34" charset="0"/>
              </a:rPr>
              <a:t>’:</a:t>
            </a:r>
          </a:p>
          <a:p>
            <a:pPr algn="ctr"/>
            <a:r>
              <a:rPr lang="en-GB" sz="1800" dirty="0">
                <a:solidFill>
                  <a:schemeClr val="bg1"/>
                </a:solidFill>
                <a:latin typeface="Century Gothic" panose="020B0502020202020204" pitchFamily="34" charset="0"/>
                <a:sym typeface="Wingdings" panose="05000000000000000000" pitchFamily="2" charset="2"/>
              </a:rPr>
              <a:t> </a:t>
            </a:r>
            <a:r>
              <a:rPr lang="en-GB" sz="1800" dirty="0" err="1">
                <a:solidFill>
                  <a:schemeClr val="bg1"/>
                </a:solidFill>
                <a:latin typeface="Century Gothic" panose="020B0502020202020204" pitchFamily="34" charset="0"/>
              </a:rPr>
              <a:t>ich</a:t>
            </a:r>
            <a:r>
              <a:rPr lang="en-GB" sz="1800" dirty="0">
                <a:solidFill>
                  <a:schemeClr val="bg1"/>
                </a:solidFill>
                <a:latin typeface="Century Gothic" panose="020B0502020202020204" pitchFamily="34" charset="0"/>
              </a:rPr>
              <a:t> </a:t>
            </a:r>
            <a:r>
              <a:rPr lang="en-GB" sz="1800" dirty="0" err="1">
                <a:solidFill>
                  <a:schemeClr val="bg1"/>
                </a:solidFill>
                <a:latin typeface="Century Gothic" panose="020B0502020202020204" pitchFamily="34" charset="0"/>
              </a:rPr>
              <a:t>gehe</a:t>
            </a:r>
            <a:r>
              <a:rPr lang="en-GB" sz="1800" dirty="0">
                <a:solidFill>
                  <a:schemeClr val="bg1"/>
                </a:solidFill>
                <a:latin typeface="Century Gothic" panose="020B0502020202020204" pitchFamily="34" charset="0"/>
              </a:rPr>
              <a:t> </a:t>
            </a:r>
            <a:r>
              <a:rPr lang="en-GB" sz="1800" b="1" dirty="0">
                <a:solidFill>
                  <a:schemeClr val="bg1"/>
                </a:solidFill>
                <a:latin typeface="Century Gothic" panose="020B0502020202020204" pitchFamily="34" charset="0"/>
              </a:rPr>
              <a:t>ins </a:t>
            </a:r>
            <a:r>
              <a:rPr lang="en-GB" sz="1800" dirty="0">
                <a:solidFill>
                  <a:schemeClr val="bg1"/>
                </a:solidFill>
                <a:latin typeface="Century Gothic" panose="020B0502020202020204" pitchFamily="34" charset="0"/>
              </a:rPr>
              <a:t>Kino.</a:t>
            </a:r>
            <a:endParaRPr lang="en-GB" sz="2000" dirty="0">
              <a:solidFill>
                <a:schemeClr val="bg1"/>
              </a:solidFill>
              <a:latin typeface="Century Gothic" panose="020B0502020202020204" pitchFamily="34" charset="0"/>
            </a:endParaRP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0643" y="5227385"/>
            <a:ext cx="1172002" cy="714921"/>
          </a:xfrm>
          <a:prstGeom prst="rect">
            <a:avLst/>
          </a:prstGeom>
        </p:spPr>
      </p:pic>
      <p:pic>
        <p:nvPicPr>
          <p:cNvPr id="8196" name="Picture 4" descr="super deluxe walking GIF by Alan Resnick"/>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26632" y="2892051"/>
            <a:ext cx="1828800" cy="1028700"/>
          </a:xfrm>
          <a:prstGeom prst="rect">
            <a:avLst/>
          </a:prstGeom>
          <a:noFill/>
          <a:extLst>
            <a:ext uri="{909E8E84-426E-40DD-AFC4-6F175D3DCCD1}">
              <a14:hiddenFill xmlns:a14="http://schemas.microsoft.com/office/drawing/2010/main">
                <a:solidFill>
                  <a:srgbClr val="FFFFFF"/>
                </a:solidFill>
              </a14:hiddenFill>
            </a:ext>
          </a:extLst>
        </p:spPr>
      </p:pic>
      <p:sp>
        <p:nvSpPr>
          <p:cNvPr id="28" name="Oval Callout 27"/>
          <p:cNvSpPr/>
          <p:nvPr/>
        </p:nvSpPr>
        <p:spPr>
          <a:xfrm>
            <a:off x="248694" y="235766"/>
            <a:ext cx="3623835" cy="1438499"/>
          </a:xfrm>
          <a:prstGeom prst="wedgeEllipseCallout">
            <a:avLst>
              <a:gd name="adj1" fmla="val 45547"/>
              <a:gd name="adj2" fmla="val 104105"/>
            </a:avLst>
          </a:prstGeom>
          <a:solidFill>
            <a:schemeClr val="accent1">
              <a:lumMod val="50000"/>
            </a:schemeClr>
          </a:solidFill>
          <a:ln w="12700">
            <a:solidFill>
              <a:srgbClr val="DAA520"/>
            </a:solid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000" b="1" dirty="0">
                <a:solidFill>
                  <a:schemeClr val="bg1"/>
                </a:solidFill>
                <a:latin typeface="Century Gothic" panose="020B0502020202020204" pitchFamily="34" charset="0"/>
              </a:rPr>
              <a:t>Note</a:t>
            </a:r>
            <a:r>
              <a:rPr lang="en-GB" sz="2000" dirty="0">
                <a:solidFill>
                  <a:schemeClr val="bg1"/>
                </a:solidFill>
                <a:latin typeface="Century Gothic" panose="020B0502020202020204" pitchFamily="34" charset="0"/>
              </a:rPr>
              <a:t>: the masculine word for </a:t>
            </a:r>
            <a:r>
              <a:rPr lang="en-GB" sz="2000" b="1" i="1" dirty="0">
                <a:solidFill>
                  <a:schemeClr val="bg1"/>
                </a:solidFill>
                <a:latin typeface="Century Gothic" panose="020B0502020202020204" pitchFamily="34" charset="0"/>
              </a:rPr>
              <a:t>the</a:t>
            </a:r>
            <a:r>
              <a:rPr lang="en-GB" sz="2000" dirty="0">
                <a:solidFill>
                  <a:schemeClr val="bg1"/>
                </a:solidFill>
                <a:latin typeface="Century Gothic" panose="020B0502020202020204" pitchFamily="34" charset="0"/>
              </a:rPr>
              <a:t> </a:t>
            </a:r>
            <a:r>
              <a:rPr lang="en-GB" sz="1800" dirty="0">
                <a:solidFill>
                  <a:schemeClr val="bg1"/>
                </a:solidFill>
                <a:latin typeface="Century Gothic" panose="020B0502020202020204" pitchFamily="34" charset="0"/>
              </a:rPr>
              <a:t>(definite article) </a:t>
            </a:r>
            <a:r>
              <a:rPr lang="en-GB" sz="2000" dirty="0">
                <a:solidFill>
                  <a:schemeClr val="bg1"/>
                </a:solidFill>
                <a:latin typeface="Century Gothic" panose="020B0502020202020204" pitchFamily="34" charset="0"/>
              </a:rPr>
              <a:t>changes:</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81789" y="5398679"/>
            <a:ext cx="882316" cy="510778"/>
          </a:xfrm>
          <a:prstGeom prst="rect">
            <a:avLst/>
          </a:prstGeom>
        </p:spPr>
      </p:pic>
      <p:pic>
        <p:nvPicPr>
          <p:cNvPr id="38" name="Picture 2" descr="Jumping Leaping Cat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822267" y="5350943"/>
            <a:ext cx="1237591" cy="48266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Jumping Leaping Cat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5569609" y="5425663"/>
            <a:ext cx="1237591" cy="48266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Jumping Leaping Cat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418470" y="5374884"/>
            <a:ext cx="1237591" cy="482662"/>
          </a:xfrm>
          <a:prstGeom prst="rect">
            <a:avLst/>
          </a:prstGeom>
          <a:noFill/>
          <a:extLst>
            <a:ext uri="{909E8E84-426E-40DD-AFC4-6F175D3DCCD1}">
              <a14:hiddenFill xmlns:a14="http://schemas.microsoft.com/office/drawing/2010/main">
                <a:solidFill>
                  <a:srgbClr val="FFFFFF"/>
                </a:solidFill>
              </a14:hiddenFill>
            </a:ext>
          </a:extLst>
        </p:spPr>
      </p:pic>
      <p:sp>
        <p:nvSpPr>
          <p:cNvPr id="41"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407528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0" presetClass="path" presetSubtype="0" accel="50000" decel="50000" fill="hold" nodeType="withEffect">
                                  <p:stCondLst>
                                    <p:cond delay="0"/>
                                  </p:stCondLst>
                                  <p:childTnLst>
                                    <p:animMotion origin="layout" path="M -5.20833E-6 3.7037E-6 L -5.20833E-6 3.7037E-6 C 0.00247 -0.00741 0.00481 -0.01528 0.00767 -0.02222 C 0.0134 -0.03611 0.01119 -0.02616 0.01861 -0.03611 C 0.04101 -0.06597 0.00794 -0.02917 0.03267 -0.05556 C 0.03932 -0.07315 0.03189 -0.05556 0.04049 -0.06945 C 0.04439 -0.0757 0.04687 -0.08496 0.05142 -0.08889 C 0.05351 -0.09074 0.05585 -0.09213 0.05767 -0.09445 C 0.06809 -0.10787 0.05559 -0.09954 0.07017 -0.11111 C 0.0802 -0.11922 0.07734 -0.11459 0.0858 -0.11945 C 0.08853 -0.12107 0.09101 -0.12338 0.09361 -0.125 C 0.09517 -0.12616 0.09687 -0.12685 0.0983 -0.12778 C 0.1039 -0.13218 0.10455 -0.13334 0.10924 -0.13889 C 0.11965 -0.13797 0.1302 -0.13843 0.14049 -0.13611 C 0.14531 -0.13519 0.15077 -0.13079 0.15455 -0.125 C 0.15624 -0.12269 0.15741 -0.11898 0.15924 -0.11667 C 0.16067 -0.11505 0.16236 -0.11482 0.16392 -0.11389 C 0.17226 -0.09167 0.16132 -0.11852 0.17174 -0.1 C 0.18215 -0.08148 0.16705 -0.10093 0.17955 -0.08611 C 0.18059 -0.08334 0.1815 -0.08056 0.18267 -0.07778 C 0.18645 -0.06991 0.18749 -0.06945 0.19205 -0.06389 C 0.1957 -0.04468 0.19517 -0.05324 0.19517 -0.03889 L 0.19517 -0.03889 " pathEditMode="relative" ptsTypes="AAAAAAAAAAAAAAAAAAAAAAA">
                                      <p:cBhvr>
                                        <p:cTn id="58" dur="1000" fill="hold"/>
                                        <p:tgtEl>
                                          <p:spTgt spid="42"/>
                                        </p:tgtEl>
                                        <p:attrNameLst>
                                          <p:attrName>ppt_x</p:attrName>
                                          <p:attrName>ppt_y</p:attrName>
                                        </p:attrNameLst>
                                      </p:cBhvr>
                                    </p:animMotion>
                                  </p:childTnLst>
                                </p:cTn>
                              </p:par>
                            </p:childTnLst>
                          </p:cTn>
                        </p:par>
                        <p:par>
                          <p:cTn id="59" fill="hold">
                            <p:stCondLst>
                              <p:cond delay="1000"/>
                            </p:stCondLst>
                            <p:childTnLst>
                              <p:par>
                                <p:cTn id="60" presetID="1" presetClass="exit" presetSubtype="0" fill="hold" nodeType="afterEffect">
                                  <p:stCondLst>
                                    <p:cond delay="1000"/>
                                  </p:stCondLst>
                                  <p:childTnLst>
                                    <p:set>
                                      <p:cBhvr>
                                        <p:cTn id="61" dur="1" fill="hold">
                                          <p:stCondLst>
                                            <p:cond delay="0"/>
                                          </p:stCondLst>
                                        </p:cTn>
                                        <p:tgtEl>
                                          <p:spTgt spid="42"/>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1"/>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3"/>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4"/>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40"/>
                                        </p:tgtEl>
                                        <p:attrNameLst>
                                          <p:attrName>style.visibility</p:attrName>
                                        </p:attrNameLst>
                                      </p:cBhvr>
                                      <p:to>
                                        <p:strVal val="visible"/>
                                      </p:to>
                                    </p:set>
                                  </p:childTnLst>
                                </p:cTn>
                              </p:par>
                              <p:par>
                                <p:cTn id="74" presetID="0" presetClass="path" presetSubtype="0" accel="50000" decel="50000" fill="hold" nodeType="withEffect">
                                  <p:stCondLst>
                                    <p:cond delay="0"/>
                                  </p:stCondLst>
                                  <p:childTnLst>
                                    <p:animMotion origin="layout" path="M 2.08333E-6 -2.22222E-6 L 2.08333E-6 -2.22222E-6 C 0.0026 -0.00648 0.00547 -0.01273 0.00781 -0.01944 C 0.00859 -0.02199 0.00859 -0.02523 0.00938 -0.02778 C 0.01016 -0.03079 0.01159 -0.03333 0.0125 -0.03611 C 0.01315 -0.03889 0.01302 -0.04236 0.01406 -0.04444 C 0.01693 -0.05116 0.01966 -0.04954 0.02344 -0.05278 C 0.025 -0.0544 0.02643 -0.05694 0.02813 -0.05833 C 0.02956 -0.05972 0.03125 -0.05995 0.03281 -0.06111 C 0.03451 -0.06273 0.03581 -0.06505 0.0375 -0.06667 C 0.03945 -0.06875 0.04154 -0.0706 0.04375 -0.07222 C 0.04518 -0.07338 0.04688 -0.07384 0.04844 -0.075 C 0.05013 -0.07662 0.0513 -0.0794 0.05313 -0.08055 C 0.05612 -0.0831 0.0625 -0.08611 0.0625 -0.08611 C 0.07552 -0.08518 0.08854 -0.08518 0.10156 -0.08333 C 0.10313 -0.08333 0.10508 -0.08264 0.10625 -0.08055 C 0.10742 -0.0787 0.10664 -0.0743 0.10781 -0.07222 C 0.10951 -0.06921 0.11654 -0.07037 0.11719 -0.06389 C 0.11849 -0.05023 0.11719 -0.03611 0.11719 -0.02222 L 0.11719 -0.02222 " pathEditMode="relative" ptsTypes="AAAAAAAAAAAAAAAAAAAA">
                                      <p:cBhvr>
                                        <p:cTn id="75" dur="1000" fill="hold"/>
                                        <p:tgtEl>
                                          <p:spTgt spid="40"/>
                                        </p:tgtEl>
                                        <p:attrNameLst>
                                          <p:attrName>ppt_x</p:attrName>
                                          <p:attrName>ppt_y</p:attrName>
                                        </p:attrNameLst>
                                      </p:cBhvr>
                                    </p:animMotion>
                                  </p:childTnLst>
                                </p:cTn>
                              </p:par>
                            </p:childTnLst>
                          </p:cTn>
                        </p:par>
                        <p:par>
                          <p:cTn id="76" fill="hold">
                            <p:stCondLst>
                              <p:cond delay="1000"/>
                            </p:stCondLst>
                            <p:childTnLst>
                              <p:par>
                                <p:cTn id="77" presetID="1" presetClass="exit" presetSubtype="0" fill="hold" nodeType="afterEffect">
                                  <p:stCondLst>
                                    <p:cond delay="1000"/>
                                  </p:stCondLst>
                                  <p:childTnLst>
                                    <p:set>
                                      <p:cBhvr>
                                        <p:cTn id="78" dur="1" fill="hold">
                                          <p:stCondLst>
                                            <p:cond delay="0"/>
                                          </p:stCondLst>
                                        </p:cTn>
                                        <p:tgtEl>
                                          <p:spTgt spid="4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5"/>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8"/>
                                        </p:tgtEl>
                                        <p:attrNameLst>
                                          <p:attrName>style.visibility</p:attrName>
                                        </p:attrNameLst>
                                      </p:cBhvr>
                                      <p:to>
                                        <p:strVal val="visible"/>
                                      </p:to>
                                    </p:set>
                                  </p:childTnLst>
                                </p:cTn>
                              </p:par>
                              <p:par>
                                <p:cTn id="91" presetID="0" presetClass="path" presetSubtype="0" accel="50000" decel="50000" fill="hold" nodeType="withEffect">
                                  <p:stCondLst>
                                    <p:cond delay="0"/>
                                  </p:stCondLst>
                                  <p:childTnLst>
                                    <p:animMotion origin="layout" path="M -1.04167E-6 -4.07407E-6 L -1.04167E-6 -4.07407E-6 C 0.00365 -0.0074 0.0069 -0.01527 0.01094 -0.02222 C 0.01224 -0.02477 0.01406 -0.02592 0.01563 -0.02777 C 0.03945 -0.05972 0.0026 -0.01342 0.03594 -0.05277 C 0.03971 -0.0574 0.04232 -0.06088 0.04688 -0.06389 C 0.04883 -0.06527 0.05104 -0.06574 0.05313 -0.06666 C 0.05469 -0.06852 0.05599 -0.07106 0.05781 -0.07222 C 0.06029 -0.07407 0.06302 -0.07407 0.06563 -0.075 C 0.06719 -0.07592 0.06875 -0.07685 0.07031 -0.07777 C 0.07813 -0.07685 0.08594 -0.07731 0.09375 -0.075 C 0.09909 -0.07361 0.09831 -0.06782 0.1 -0.06111 C 0.1082 -0.02708 0.09831 -0.06967 0.10625 -0.04166 C 0.1069 -0.03912 0.10742 -0.03634 0.10781 -0.03333 C 0.11003 -0.01736 0.10938 -0.01875 0.10938 -4.07407E-6 L 0.10938 -4.07407E-6 " pathEditMode="relative" ptsTypes="AAAAAAAAAAAAAAAA">
                                      <p:cBhvr>
                                        <p:cTn id="92" dur="1000" fill="hold"/>
                                        <p:tgtEl>
                                          <p:spTgt spid="38"/>
                                        </p:tgtEl>
                                        <p:attrNameLst>
                                          <p:attrName>ppt_x</p:attrName>
                                          <p:attrName>ppt_y</p:attrName>
                                        </p:attrNameLst>
                                      </p:cBhvr>
                                    </p:animMotion>
                                  </p:childTnLst>
                                </p:cTn>
                              </p:par>
                            </p:childTnLst>
                          </p:cTn>
                        </p:par>
                        <p:par>
                          <p:cTn id="93" fill="hold">
                            <p:stCondLst>
                              <p:cond delay="1000"/>
                            </p:stCondLst>
                            <p:childTnLst>
                              <p:par>
                                <p:cTn id="94" presetID="1" presetClass="exit" presetSubtype="0" fill="hold" nodeType="afterEffect">
                                  <p:stCondLst>
                                    <p:cond delay="1000"/>
                                  </p:stCondLst>
                                  <p:childTnLst>
                                    <p:set>
                                      <p:cBhvr>
                                        <p:cTn id="95" dur="1" fill="hold">
                                          <p:stCondLst>
                                            <p:cond delay="0"/>
                                          </p:stCondLst>
                                        </p:cTn>
                                        <p:tgtEl>
                                          <p:spTgt spid="38"/>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28"/>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29"/>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 grpId="0"/>
      <p:bldP spid="10" grpId="0"/>
      <p:bldP spid="11" grpId="0"/>
      <p:bldP spid="12" grpId="0"/>
      <p:bldP spid="13" grpId="0"/>
      <p:bldP spid="19" grpId="0"/>
      <p:bldP spid="21" grpId="0"/>
      <p:bldP spid="22" grpId="0"/>
      <p:bldP spid="23" grpId="0"/>
      <p:bldP spid="26" grpId="0"/>
      <p:bldP spid="27" grpId="0"/>
      <p:bldP spid="30" grpId="0"/>
      <p:bldP spid="31" grpId="0"/>
      <p:bldP spid="32" grpId="0"/>
      <p:bldP spid="34" grpId="0"/>
      <p:bldP spid="35" grpId="0"/>
      <p:bldP spid="39" grpId="0" animBg="1"/>
      <p:bldP spid="2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4CA6FC-E75B-7F46-9DE4-133DC2DBB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6" name="TextBox 15">
            <a:extLst>
              <a:ext uri="{FF2B5EF4-FFF2-40B4-BE49-F238E27FC236}">
                <a16:creationId xmlns:a16="http://schemas.microsoft.com/office/drawing/2014/main" id="{61CFBD48-3016-684F-B62B-1963494DD7B0}"/>
              </a:ext>
            </a:extLst>
          </p:cNvPr>
          <p:cNvSpPr txBox="1"/>
          <p:nvPr/>
        </p:nvSpPr>
        <p:spPr>
          <a:xfrm>
            <a:off x="452179" y="2426062"/>
            <a:ext cx="992579"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       </a:t>
            </a:r>
            <a:endParaRPr lang="en-US" sz="3200" dirty="0">
              <a:solidFill>
                <a:srgbClr val="115076"/>
              </a:solidFill>
              <a:latin typeface="Century Gothic" panose="020B0502020202020204" pitchFamily="34" charset="0"/>
            </a:endParaRPr>
          </a:p>
        </p:txBody>
      </p:sp>
      <p:sp>
        <p:nvSpPr>
          <p:cNvPr id="20" name="TextBox 19">
            <a:extLst>
              <a:ext uri="{FF2B5EF4-FFF2-40B4-BE49-F238E27FC236}">
                <a16:creationId xmlns:a16="http://schemas.microsoft.com/office/drawing/2014/main" id="{B7021E3A-B685-2447-BC8D-7B2ED2DFE52C}"/>
              </a:ext>
            </a:extLst>
          </p:cNvPr>
          <p:cNvSpPr txBox="1"/>
          <p:nvPr/>
        </p:nvSpPr>
        <p:spPr>
          <a:xfrm>
            <a:off x="3929027" y="2480519"/>
            <a:ext cx="300082"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 </a:t>
            </a:r>
            <a:endParaRPr lang="en-US" sz="3200" dirty="0">
              <a:solidFill>
                <a:srgbClr val="115076"/>
              </a:solidFill>
              <a:latin typeface="Century Gothic" panose="020B0502020202020204" pitchFamily="34" charset="0"/>
            </a:endParaRPr>
          </a:p>
        </p:txBody>
      </p:sp>
      <p:sp>
        <p:nvSpPr>
          <p:cNvPr id="4" name="TextBox 3"/>
          <p:cNvSpPr txBox="1"/>
          <p:nvPr/>
        </p:nvSpPr>
        <p:spPr>
          <a:xfrm>
            <a:off x="307705" y="1248440"/>
            <a:ext cx="11551360" cy="830997"/>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To say where something or someone </a:t>
            </a:r>
            <a:r>
              <a:rPr lang="en-GB" sz="2400" b="1" dirty="0">
                <a:solidFill>
                  <a:schemeClr val="accent1">
                    <a:lumMod val="50000"/>
                  </a:schemeClr>
                </a:solidFill>
                <a:latin typeface="Century Gothic" panose="020B0502020202020204" pitchFamily="34" charset="0"/>
              </a:rPr>
              <a:t>is located</a:t>
            </a:r>
            <a:r>
              <a:rPr lang="en-GB" sz="2400" dirty="0">
                <a:solidFill>
                  <a:schemeClr val="accent1">
                    <a:lumMod val="50000"/>
                  </a:schemeClr>
                </a:solidFill>
                <a:latin typeface="Century Gothic" panose="020B0502020202020204" pitchFamily="34" charset="0"/>
              </a:rPr>
              <a:t>, use the same prepositions </a:t>
            </a:r>
            <a:r>
              <a:rPr lang="en-GB" sz="2400" b="1" dirty="0">
                <a:solidFill>
                  <a:schemeClr val="accent1">
                    <a:lumMod val="50000"/>
                  </a:schemeClr>
                </a:solidFill>
                <a:latin typeface="Century Gothic" panose="020B0502020202020204" pitchFamily="34" charset="0"/>
              </a:rPr>
              <a:t>‘in’ </a:t>
            </a:r>
            <a:r>
              <a:rPr lang="en-GB" sz="2400" dirty="0">
                <a:solidFill>
                  <a:schemeClr val="accent1">
                    <a:lumMod val="50000"/>
                  </a:schemeClr>
                </a:solidFill>
                <a:latin typeface="Century Gothic" panose="020B0502020202020204" pitchFamily="34" charset="0"/>
              </a:rPr>
              <a:t>(in) and </a:t>
            </a:r>
            <a:r>
              <a:rPr lang="en-GB" sz="2400" b="1" dirty="0">
                <a:solidFill>
                  <a:schemeClr val="accent1">
                    <a:lumMod val="50000"/>
                  </a:schemeClr>
                </a:solidFill>
                <a:latin typeface="Century Gothic" panose="020B0502020202020204" pitchFamily="34" charset="0"/>
              </a:rPr>
              <a:t>‘auf’ </a:t>
            </a:r>
            <a:r>
              <a:rPr lang="en-GB" sz="2400" dirty="0">
                <a:solidFill>
                  <a:schemeClr val="accent1">
                    <a:lumMod val="50000"/>
                  </a:schemeClr>
                </a:solidFill>
                <a:latin typeface="Century Gothic" panose="020B0502020202020204" pitchFamily="34" charset="0"/>
              </a:rPr>
              <a:t>(on), but change the word for </a:t>
            </a:r>
            <a:r>
              <a:rPr lang="en-GB" sz="2400" b="1" i="1" dirty="0">
                <a:solidFill>
                  <a:schemeClr val="accent1">
                    <a:lumMod val="50000"/>
                  </a:schemeClr>
                </a:solidFill>
                <a:latin typeface="Century Gothic" panose="020B0502020202020204" pitchFamily="34" charset="0"/>
              </a:rPr>
              <a:t>the </a:t>
            </a:r>
            <a:r>
              <a:rPr lang="en-GB" sz="2400" dirty="0">
                <a:solidFill>
                  <a:schemeClr val="accent1">
                    <a:lumMod val="50000"/>
                  </a:schemeClr>
                </a:solidFill>
                <a:latin typeface="Century Gothic" panose="020B0502020202020204" pitchFamily="34" charset="0"/>
              </a:rPr>
              <a:t>(definite article):</a:t>
            </a:r>
          </a:p>
        </p:txBody>
      </p:sp>
      <p:sp>
        <p:nvSpPr>
          <p:cNvPr id="8" name="Oval Callout 7"/>
          <p:cNvSpPr/>
          <p:nvPr/>
        </p:nvSpPr>
        <p:spPr>
          <a:xfrm>
            <a:off x="5085240" y="3470293"/>
            <a:ext cx="3203694" cy="1438499"/>
          </a:xfrm>
          <a:prstGeom prst="wedgeEllipseCallout">
            <a:avLst>
              <a:gd name="adj1" fmla="val 92429"/>
              <a:gd name="adj2" fmla="val -66057"/>
            </a:avLst>
          </a:prstGeom>
          <a:solidFill>
            <a:schemeClr val="accent1">
              <a:lumMod val="50000"/>
            </a:schemeClr>
          </a:solidFill>
          <a:ln w="12700">
            <a:solidFill>
              <a:srgbClr val="DAA520"/>
            </a:solid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2000" dirty="0">
              <a:solidFill>
                <a:schemeClr val="bg1"/>
              </a:solidFill>
              <a:latin typeface="Century Gothic" panose="020B0502020202020204" pitchFamily="34" charset="0"/>
            </a:endParaRPr>
          </a:p>
        </p:txBody>
      </p:sp>
      <p:sp>
        <p:nvSpPr>
          <p:cNvPr id="10" name="TextBox 9"/>
          <p:cNvSpPr txBox="1"/>
          <p:nvPr/>
        </p:nvSpPr>
        <p:spPr>
          <a:xfrm>
            <a:off x="6443930" y="2189951"/>
            <a:ext cx="2969002" cy="584775"/>
          </a:xfrm>
          <a:prstGeom prst="rect">
            <a:avLst/>
          </a:prstGeom>
          <a:noFill/>
        </p:spPr>
        <p:txBody>
          <a:bodyPr wrap="square" rtlCol="0">
            <a:spAutoFit/>
          </a:bodyPr>
          <a:lstStyle/>
          <a:p>
            <a:r>
              <a:rPr lang="en-GB" sz="3200" b="1" dirty="0">
                <a:solidFill>
                  <a:srgbClr val="FF0000"/>
                </a:solidFill>
                <a:latin typeface="Century Gothic" panose="020B0502020202020204" pitchFamily="34" charset="0"/>
              </a:rPr>
              <a:t>die </a:t>
            </a:r>
            <a:r>
              <a:rPr lang="en-GB" sz="3200" dirty="0" err="1">
                <a:solidFill>
                  <a:schemeClr val="accent1">
                    <a:lumMod val="50000"/>
                  </a:schemeClr>
                </a:solidFill>
                <a:latin typeface="Century Gothic" panose="020B0502020202020204" pitchFamily="34" charset="0"/>
              </a:rPr>
              <a:t>Stadt</a:t>
            </a:r>
            <a:endParaRPr lang="en-GB" sz="3200" dirty="0">
              <a:solidFill>
                <a:schemeClr val="accent1">
                  <a:lumMod val="50000"/>
                </a:schemeClr>
              </a:solidFill>
              <a:latin typeface="Century Gothic" panose="020B0502020202020204" pitchFamily="34" charset="0"/>
            </a:endParaRPr>
          </a:p>
        </p:txBody>
      </p:sp>
      <p:sp>
        <p:nvSpPr>
          <p:cNvPr id="11" name="TextBox 10"/>
          <p:cNvSpPr txBox="1"/>
          <p:nvPr/>
        </p:nvSpPr>
        <p:spPr>
          <a:xfrm>
            <a:off x="9881790" y="2195508"/>
            <a:ext cx="2582912" cy="584775"/>
          </a:xfrm>
          <a:prstGeom prst="rect">
            <a:avLst/>
          </a:prstGeom>
          <a:noFill/>
        </p:spPr>
        <p:txBody>
          <a:bodyPr wrap="square" rtlCol="0">
            <a:spAutoFit/>
          </a:bodyPr>
          <a:lstStyle/>
          <a:p>
            <a:r>
              <a:rPr lang="en-GB" sz="3200" b="1" dirty="0">
                <a:solidFill>
                  <a:srgbClr val="DAA520"/>
                </a:solidFill>
                <a:latin typeface="Century Gothic" panose="020B0502020202020204" pitchFamily="34" charset="0"/>
              </a:rPr>
              <a:t>das</a:t>
            </a:r>
            <a:r>
              <a:rPr lang="en-GB" sz="3200" b="1" dirty="0">
                <a:solidFill>
                  <a:srgbClr val="C2931C"/>
                </a:solidFill>
                <a:latin typeface="Century Gothic" panose="020B0502020202020204" pitchFamily="34" charset="0"/>
              </a:rPr>
              <a:t> </a:t>
            </a:r>
            <a:r>
              <a:rPr lang="en-GB" sz="3200" dirty="0">
                <a:solidFill>
                  <a:schemeClr val="accent1">
                    <a:lumMod val="50000"/>
                  </a:schemeClr>
                </a:solidFill>
                <a:latin typeface="Century Gothic" panose="020B0502020202020204" pitchFamily="34" charset="0"/>
              </a:rPr>
              <a:t>Kino</a:t>
            </a:r>
          </a:p>
        </p:txBody>
      </p:sp>
      <p:sp>
        <p:nvSpPr>
          <p:cNvPr id="12" name="TextBox 11"/>
          <p:cNvSpPr txBox="1"/>
          <p:nvPr/>
        </p:nvSpPr>
        <p:spPr>
          <a:xfrm>
            <a:off x="2624099" y="2203731"/>
            <a:ext cx="3561452" cy="584775"/>
          </a:xfrm>
          <a:prstGeom prst="rect">
            <a:avLst/>
          </a:prstGeom>
          <a:noFill/>
        </p:spPr>
        <p:txBody>
          <a:bodyPr wrap="square" rtlCol="0">
            <a:spAutoFit/>
          </a:bodyPr>
          <a:lstStyle/>
          <a:p>
            <a:pPr algn="ctr"/>
            <a:r>
              <a:rPr lang="en-GB" sz="3200" b="1" dirty="0">
                <a:solidFill>
                  <a:schemeClr val="accent1">
                    <a:lumMod val="50000"/>
                  </a:schemeClr>
                </a:solidFill>
                <a:latin typeface="Century Gothic" panose="020B0502020202020204" pitchFamily="34" charset="0"/>
              </a:rPr>
              <a:t>der</a:t>
            </a:r>
            <a:r>
              <a:rPr lang="en-GB" sz="3200" b="1" dirty="0">
                <a:solidFill>
                  <a:srgbClr val="0070C0"/>
                </a:solidFill>
                <a:latin typeface="Century Gothic" panose="020B0502020202020204" pitchFamily="34" charset="0"/>
              </a:rPr>
              <a:t> </a:t>
            </a:r>
            <a:r>
              <a:rPr lang="en-GB" sz="3200" dirty="0">
                <a:solidFill>
                  <a:schemeClr val="accent1">
                    <a:lumMod val="50000"/>
                  </a:schemeClr>
                </a:solidFill>
                <a:latin typeface="Century Gothic" panose="020B0502020202020204" pitchFamily="34" charset="0"/>
              </a:rPr>
              <a:t>Park</a:t>
            </a:r>
          </a:p>
        </p:txBody>
      </p:sp>
      <p:sp>
        <p:nvSpPr>
          <p:cNvPr id="13" name="TextBox 12"/>
          <p:cNvSpPr txBox="1"/>
          <p:nvPr/>
        </p:nvSpPr>
        <p:spPr>
          <a:xfrm>
            <a:off x="-133563" y="2728230"/>
            <a:ext cx="3561452" cy="584775"/>
          </a:xfrm>
          <a:prstGeom prst="rect">
            <a:avLst/>
          </a:prstGeom>
          <a:noFill/>
        </p:spPr>
        <p:txBody>
          <a:bodyPr wrap="square" rtlCol="0">
            <a:spAutoFit/>
          </a:bodyPr>
          <a:lstStyle/>
          <a:p>
            <a:pPr algn="ctr"/>
            <a:r>
              <a:rPr lang="en-GB" sz="3200" dirty="0" err="1">
                <a:solidFill>
                  <a:schemeClr val="accent1">
                    <a:lumMod val="50000"/>
                  </a:schemeClr>
                </a:solidFill>
                <a:latin typeface="Century Gothic" panose="020B0502020202020204" pitchFamily="34" charset="0"/>
              </a:rPr>
              <a:t>Ich</a:t>
            </a:r>
            <a:r>
              <a:rPr lang="en-GB" sz="3200" dirty="0">
                <a:solidFill>
                  <a:schemeClr val="accent1">
                    <a:lumMod val="50000"/>
                  </a:schemeClr>
                </a:solidFill>
                <a:latin typeface="Century Gothic" panose="020B0502020202020204" pitchFamily="34" charset="0"/>
              </a:rPr>
              <a:t> bin…</a:t>
            </a:r>
          </a:p>
        </p:txBody>
      </p:sp>
      <p:sp>
        <p:nvSpPr>
          <p:cNvPr id="19" name="TextBox 18"/>
          <p:cNvSpPr txBox="1"/>
          <p:nvPr/>
        </p:nvSpPr>
        <p:spPr>
          <a:xfrm>
            <a:off x="5975072" y="2707863"/>
            <a:ext cx="2969002" cy="584775"/>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in</a:t>
            </a:r>
            <a:r>
              <a:rPr lang="en-GB" sz="3200" dirty="0">
                <a:solidFill>
                  <a:schemeClr val="accent5">
                    <a:lumMod val="50000"/>
                  </a:schemeClr>
                </a:solidFill>
                <a:latin typeface="Century Gothic" panose="020B0502020202020204" pitchFamily="34" charset="0"/>
              </a:rPr>
              <a:t> </a:t>
            </a:r>
            <a:r>
              <a:rPr lang="en-GB" sz="3200" b="1" u="sng" dirty="0">
                <a:solidFill>
                  <a:srgbClr val="FF0000"/>
                </a:solidFill>
                <a:latin typeface="Century Gothic" panose="020B0502020202020204" pitchFamily="34" charset="0"/>
              </a:rPr>
              <a:t>der</a:t>
            </a:r>
            <a:r>
              <a:rPr lang="en-GB" sz="3200" b="1" dirty="0">
                <a:solidFill>
                  <a:srgbClr val="FF0000"/>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Stadt</a:t>
            </a:r>
            <a:endParaRPr lang="en-GB" sz="3200" dirty="0">
              <a:solidFill>
                <a:schemeClr val="accent1">
                  <a:lumMod val="50000"/>
                </a:schemeClr>
              </a:solidFill>
              <a:latin typeface="Century Gothic" panose="020B0502020202020204" pitchFamily="34" charset="0"/>
            </a:endParaRPr>
          </a:p>
        </p:txBody>
      </p:sp>
      <p:sp>
        <p:nvSpPr>
          <p:cNvPr id="21" name="TextBox 20"/>
          <p:cNvSpPr txBox="1"/>
          <p:nvPr/>
        </p:nvSpPr>
        <p:spPr>
          <a:xfrm>
            <a:off x="9247960" y="2661488"/>
            <a:ext cx="3476019" cy="584775"/>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in</a:t>
            </a:r>
            <a:r>
              <a:rPr lang="en-GB" sz="3200" b="1" dirty="0">
                <a:solidFill>
                  <a:schemeClr val="accent5">
                    <a:lumMod val="50000"/>
                  </a:schemeClr>
                </a:solidFill>
                <a:latin typeface="Century Gothic" panose="020B0502020202020204" pitchFamily="34" charset="0"/>
              </a:rPr>
              <a:t> </a:t>
            </a:r>
            <a:r>
              <a:rPr lang="en-GB" sz="3200" b="1" u="sng" dirty="0" err="1">
                <a:solidFill>
                  <a:srgbClr val="DAA520"/>
                </a:solidFill>
                <a:latin typeface="Century Gothic" panose="020B0502020202020204" pitchFamily="34" charset="0"/>
              </a:rPr>
              <a:t>dem</a:t>
            </a:r>
            <a:r>
              <a:rPr lang="en-GB" sz="3200" b="1" dirty="0">
                <a:solidFill>
                  <a:srgbClr val="C2931C"/>
                </a:solidFill>
                <a:latin typeface="Century Gothic" panose="020B0502020202020204" pitchFamily="34" charset="0"/>
              </a:rPr>
              <a:t> </a:t>
            </a:r>
            <a:r>
              <a:rPr lang="en-GB" sz="3200" dirty="0">
                <a:solidFill>
                  <a:schemeClr val="accent5">
                    <a:lumMod val="50000"/>
                  </a:schemeClr>
                </a:solidFill>
                <a:latin typeface="Century Gothic" panose="020B0502020202020204" pitchFamily="34" charset="0"/>
              </a:rPr>
              <a:t>Kino</a:t>
            </a:r>
            <a:endParaRPr lang="en-GB" sz="3200" dirty="0">
              <a:solidFill>
                <a:srgbClr val="C2931C"/>
              </a:solidFill>
              <a:latin typeface="Century Gothic" panose="020B0502020202020204" pitchFamily="34" charset="0"/>
            </a:endParaRPr>
          </a:p>
        </p:txBody>
      </p:sp>
      <p:sp>
        <p:nvSpPr>
          <p:cNvPr id="22" name="TextBox 21"/>
          <p:cNvSpPr txBox="1"/>
          <p:nvPr/>
        </p:nvSpPr>
        <p:spPr>
          <a:xfrm>
            <a:off x="2270682" y="2728987"/>
            <a:ext cx="3561452" cy="584775"/>
          </a:xfrm>
          <a:prstGeom prst="rect">
            <a:avLst/>
          </a:prstGeom>
          <a:noFill/>
        </p:spPr>
        <p:txBody>
          <a:bodyPr wrap="square" rtlCol="0">
            <a:spAutoFit/>
          </a:bodyPr>
          <a:lstStyle/>
          <a:p>
            <a:pPr algn="ctr"/>
            <a:r>
              <a:rPr lang="en-GB" sz="3200" dirty="0">
                <a:solidFill>
                  <a:schemeClr val="accent1">
                    <a:lumMod val="50000"/>
                  </a:schemeClr>
                </a:solidFill>
                <a:latin typeface="Century Gothic" panose="020B0502020202020204" pitchFamily="34" charset="0"/>
              </a:rPr>
              <a:t>in</a:t>
            </a:r>
            <a:r>
              <a:rPr lang="en-GB" sz="3200" b="1" dirty="0">
                <a:solidFill>
                  <a:srgbClr val="0070C0"/>
                </a:solidFill>
                <a:latin typeface="Century Gothic" panose="020B0502020202020204" pitchFamily="34" charset="0"/>
              </a:rPr>
              <a:t> </a:t>
            </a:r>
            <a:r>
              <a:rPr lang="en-GB" sz="3200" b="1" u="sng" dirty="0" err="1">
                <a:solidFill>
                  <a:schemeClr val="accent1">
                    <a:lumMod val="50000"/>
                  </a:schemeClr>
                </a:solidFill>
                <a:latin typeface="Century Gothic" panose="020B0502020202020204" pitchFamily="34" charset="0"/>
              </a:rPr>
              <a:t>dem</a:t>
            </a:r>
            <a:r>
              <a:rPr lang="en-GB" sz="3200" b="1" dirty="0">
                <a:solidFill>
                  <a:srgbClr val="0070C0"/>
                </a:solidFill>
                <a:latin typeface="Century Gothic" panose="020B0502020202020204" pitchFamily="34" charset="0"/>
              </a:rPr>
              <a:t> </a:t>
            </a:r>
            <a:r>
              <a:rPr lang="en-GB" sz="3200" dirty="0">
                <a:solidFill>
                  <a:schemeClr val="accent1">
                    <a:lumMod val="50000"/>
                  </a:schemeClr>
                </a:solidFill>
                <a:latin typeface="Century Gothic" panose="020B0502020202020204" pitchFamily="34" charset="0"/>
              </a:rPr>
              <a:t>Park</a:t>
            </a:r>
          </a:p>
        </p:txBody>
      </p:sp>
      <p:sp>
        <p:nvSpPr>
          <p:cNvPr id="23" name="TextBox 22"/>
          <p:cNvSpPr txBox="1"/>
          <p:nvPr/>
        </p:nvSpPr>
        <p:spPr>
          <a:xfrm>
            <a:off x="1611465" y="5919012"/>
            <a:ext cx="10391470"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These are the </a:t>
            </a:r>
            <a:r>
              <a:rPr lang="en-GB" sz="2400" b="1" dirty="0">
                <a:solidFill>
                  <a:schemeClr val="accent1">
                    <a:lumMod val="50000"/>
                  </a:schemeClr>
                </a:solidFill>
                <a:latin typeface="Century Gothic" panose="020B0502020202020204" pitchFamily="34" charset="0"/>
              </a:rPr>
              <a:t>Row 3 </a:t>
            </a:r>
            <a:r>
              <a:rPr lang="en-GB" sz="2400" dirty="0">
                <a:solidFill>
                  <a:schemeClr val="accent1">
                    <a:lumMod val="50000"/>
                  </a:schemeClr>
                </a:solidFill>
                <a:latin typeface="Century Gothic" panose="020B0502020202020204" pitchFamily="34" charset="0"/>
              </a:rPr>
              <a:t>(</a:t>
            </a:r>
            <a:r>
              <a:rPr lang="en-GB" sz="2400" b="1" dirty="0">
                <a:solidFill>
                  <a:schemeClr val="accent1">
                    <a:lumMod val="50000"/>
                  </a:schemeClr>
                </a:solidFill>
                <a:latin typeface="Century Gothic" panose="020B0502020202020204" pitchFamily="34" charset="0"/>
              </a:rPr>
              <a:t>dative</a:t>
            </a:r>
            <a:r>
              <a:rPr lang="en-GB" sz="2400" dirty="0">
                <a:solidFill>
                  <a:schemeClr val="accent1">
                    <a:lumMod val="50000"/>
                  </a:schemeClr>
                </a:solidFill>
                <a:latin typeface="Century Gothic" panose="020B0502020202020204" pitchFamily="34" charset="0"/>
              </a:rPr>
              <a:t> </a:t>
            </a:r>
            <a:r>
              <a:rPr lang="en-GB" sz="2400" b="1" dirty="0">
                <a:solidFill>
                  <a:schemeClr val="accent1">
                    <a:lumMod val="50000"/>
                  </a:schemeClr>
                </a:solidFill>
                <a:latin typeface="Century Gothic" panose="020B0502020202020204" pitchFamily="34" charset="0"/>
              </a:rPr>
              <a:t>case</a:t>
            </a:r>
            <a:r>
              <a:rPr lang="en-GB" sz="2400" dirty="0">
                <a:solidFill>
                  <a:schemeClr val="accent1">
                    <a:lumMod val="50000"/>
                  </a:schemeClr>
                </a:solidFill>
                <a:latin typeface="Century Gothic" panose="020B0502020202020204" pitchFamily="34" charset="0"/>
              </a:rPr>
              <a:t>) forms of the definite article. </a:t>
            </a:r>
          </a:p>
        </p:txBody>
      </p:sp>
      <p:sp>
        <p:nvSpPr>
          <p:cNvPr id="26" name="TextBox 25"/>
          <p:cNvSpPr txBox="1"/>
          <p:nvPr/>
        </p:nvSpPr>
        <p:spPr>
          <a:xfrm>
            <a:off x="3170317" y="4872927"/>
            <a:ext cx="3561452" cy="584775"/>
          </a:xfrm>
          <a:prstGeom prst="rect">
            <a:avLst/>
          </a:prstGeom>
          <a:noFill/>
        </p:spPr>
        <p:txBody>
          <a:bodyPr wrap="square" rtlCol="0">
            <a:spAutoFit/>
          </a:bodyPr>
          <a:lstStyle/>
          <a:p>
            <a:pPr algn="ctr"/>
            <a:r>
              <a:rPr lang="en-GB" sz="3200" b="1" dirty="0">
                <a:solidFill>
                  <a:schemeClr val="accent1">
                    <a:lumMod val="50000"/>
                  </a:schemeClr>
                </a:solidFill>
                <a:latin typeface="Century Gothic" panose="020B0502020202020204" pitchFamily="34" charset="0"/>
              </a:rPr>
              <a:t>der</a:t>
            </a:r>
            <a:r>
              <a:rPr lang="en-GB" sz="3200" b="1" dirty="0">
                <a:solidFill>
                  <a:srgbClr val="0070C0"/>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Tisch</a:t>
            </a:r>
            <a:endParaRPr lang="en-GB" sz="3200" dirty="0">
              <a:solidFill>
                <a:schemeClr val="accent1">
                  <a:lumMod val="50000"/>
                </a:schemeClr>
              </a:solidFill>
              <a:latin typeface="Century Gothic" panose="020B0502020202020204" pitchFamily="34" charset="0"/>
            </a:endParaRPr>
          </a:p>
        </p:txBody>
      </p:sp>
      <p:sp>
        <p:nvSpPr>
          <p:cNvPr id="27" name="TextBox 26"/>
          <p:cNvSpPr txBox="1"/>
          <p:nvPr/>
        </p:nvSpPr>
        <p:spPr>
          <a:xfrm>
            <a:off x="-236985" y="5303559"/>
            <a:ext cx="3561452" cy="584775"/>
          </a:xfrm>
          <a:prstGeom prst="rect">
            <a:avLst/>
          </a:prstGeom>
          <a:noFill/>
        </p:spPr>
        <p:txBody>
          <a:bodyPr wrap="square" rtlCol="0">
            <a:spAutoFit/>
          </a:bodyPr>
          <a:lstStyle/>
          <a:p>
            <a:pPr algn="ctr"/>
            <a:r>
              <a:rPr lang="en-GB" sz="3200" dirty="0">
                <a:solidFill>
                  <a:schemeClr val="accent1">
                    <a:lumMod val="50000"/>
                  </a:schemeClr>
                </a:solidFill>
                <a:latin typeface="Century Gothic" panose="020B0502020202020204" pitchFamily="34" charset="0"/>
              </a:rPr>
              <a:t>Das </a:t>
            </a:r>
            <a:r>
              <a:rPr lang="en-GB" sz="3200" dirty="0" err="1">
                <a:solidFill>
                  <a:schemeClr val="accent1">
                    <a:lumMod val="50000"/>
                  </a:schemeClr>
                </a:solidFill>
                <a:latin typeface="Century Gothic" panose="020B0502020202020204" pitchFamily="34" charset="0"/>
              </a:rPr>
              <a:t>Buch</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ist</a:t>
            </a:r>
            <a:r>
              <a:rPr lang="en-GB" sz="3200" dirty="0">
                <a:solidFill>
                  <a:schemeClr val="accent1">
                    <a:lumMod val="50000"/>
                  </a:schemeClr>
                </a:solidFill>
                <a:latin typeface="Century Gothic" panose="020B0502020202020204" pitchFamily="34" charset="0"/>
              </a:rPr>
              <a:t>…</a:t>
            </a:r>
          </a:p>
        </p:txBody>
      </p:sp>
      <p:sp>
        <p:nvSpPr>
          <p:cNvPr id="30" name="TextBox 29"/>
          <p:cNvSpPr txBox="1"/>
          <p:nvPr/>
        </p:nvSpPr>
        <p:spPr>
          <a:xfrm>
            <a:off x="2710092" y="5303560"/>
            <a:ext cx="3561452" cy="584775"/>
          </a:xfrm>
          <a:prstGeom prst="rect">
            <a:avLst/>
          </a:prstGeom>
          <a:noFill/>
        </p:spPr>
        <p:txBody>
          <a:bodyPr wrap="square" rtlCol="0">
            <a:spAutoFit/>
          </a:bodyPr>
          <a:lstStyle/>
          <a:p>
            <a:pPr algn="ctr"/>
            <a:r>
              <a:rPr lang="en-GB" sz="3200" dirty="0">
                <a:solidFill>
                  <a:schemeClr val="accent1">
                    <a:lumMod val="50000"/>
                  </a:schemeClr>
                </a:solidFill>
                <a:latin typeface="Century Gothic" panose="020B0502020202020204" pitchFamily="34" charset="0"/>
              </a:rPr>
              <a:t>auf</a:t>
            </a:r>
            <a:r>
              <a:rPr lang="en-GB" sz="3200" b="1" dirty="0">
                <a:solidFill>
                  <a:srgbClr val="0070C0"/>
                </a:solidFill>
                <a:latin typeface="Century Gothic" panose="020B0502020202020204" pitchFamily="34" charset="0"/>
              </a:rPr>
              <a:t> </a:t>
            </a:r>
            <a:r>
              <a:rPr lang="en-GB" sz="3200" b="1" u="sng" dirty="0" err="1">
                <a:solidFill>
                  <a:schemeClr val="accent1">
                    <a:lumMod val="50000"/>
                  </a:schemeClr>
                </a:solidFill>
                <a:latin typeface="Century Gothic" panose="020B0502020202020204" pitchFamily="34" charset="0"/>
              </a:rPr>
              <a:t>dem</a:t>
            </a:r>
            <a:r>
              <a:rPr lang="en-GB" sz="3200" b="1" dirty="0">
                <a:solidFill>
                  <a:srgbClr val="0070C0"/>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Tisch</a:t>
            </a:r>
            <a:endParaRPr lang="en-GB" sz="3200" dirty="0">
              <a:solidFill>
                <a:schemeClr val="accent1">
                  <a:lumMod val="50000"/>
                </a:schemeClr>
              </a:solidFill>
              <a:latin typeface="Century Gothic" panose="020B0502020202020204" pitchFamily="34" charset="0"/>
            </a:endParaRPr>
          </a:p>
        </p:txBody>
      </p:sp>
      <p:sp>
        <p:nvSpPr>
          <p:cNvPr id="31" name="TextBox 30"/>
          <p:cNvSpPr txBox="1"/>
          <p:nvPr/>
        </p:nvSpPr>
        <p:spPr>
          <a:xfrm>
            <a:off x="6833041" y="4872928"/>
            <a:ext cx="2969002" cy="584775"/>
          </a:xfrm>
          <a:prstGeom prst="rect">
            <a:avLst/>
          </a:prstGeom>
          <a:noFill/>
        </p:spPr>
        <p:txBody>
          <a:bodyPr wrap="square" rtlCol="0">
            <a:spAutoFit/>
          </a:bodyPr>
          <a:lstStyle/>
          <a:p>
            <a:r>
              <a:rPr lang="en-GB" sz="3200" b="1" dirty="0">
                <a:solidFill>
                  <a:srgbClr val="FF0000"/>
                </a:solidFill>
                <a:latin typeface="Century Gothic" panose="020B0502020202020204" pitchFamily="34" charset="0"/>
              </a:rPr>
              <a:t>die </a:t>
            </a:r>
            <a:r>
              <a:rPr lang="en-GB" sz="3200" dirty="0" err="1">
                <a:solidFill>
                  <a:schemeClr val="accent1">
                    <a:lumMod val="50000"/>
                  </a:schemeClr>
                </a:solidFill>
                <a:latin typeface="Century Gothic" panose="020B0502020202020204" pitchFamily="34" charset="0"/>
              </a:rPr>
              <a:t>Zeitung</a:t>
            </a:r>
            <a:endParaRPr lang="en-GB" sz="3200" dirty="0">
              <a:solidFill>
                <a:schemeClr val="accent1">
                  <a:lumMod val="50000"/>
                </a:schemeClr>
              </a:solidFill>
              <a:latin typeface="Century Gothic" panose="020B0502020202020204" pitchFamily="34" charset="0"/>
            </a:endParaRPr>
          </a:p>
        </p:txBody>
      </p:sp>
      <p:sp>
        <p:nvSpPr>
          <p:cNvPr id="32" name="TextBox 31"/>
          <p:cNvSpPr txBox="1"/>
          <p:nvPr/>
        </p:nvSpPr>
        <p:spPr>
          <a:xfrm>
            <a:off x="10342086" y="4819995"/>
            <a:ext cx="2582912" cy="584775"/>
          </a:xfrm>
          <a:prstGeom prst="rect">
            <a:avLst/>
          </a:prstGeom>
          <a:noFill/>
        </p:spPr>
        <p:txBody>
          <a:bodyPr wrap="square" rtlCol="0">
            <a:spAutoFit/>
          </a:bodyPr>
          <a:lstStyle/>
          <a:p>
            <a:r>
              <a:rPr lang="en-GB" sz="3200" b="1" dirty="0">
                <a:solidFill>
                  <a:srgbClr val="DAA520"/>
                </a:solidFill>
                <a:latin typeface="Century Gothic" panose="020B0502020202020204" pitchFamily="34" charset="0"/>
              </a:rPr>
              <a:t>das</a:t>
            </a:r>
            <a:r>
              <a:rPr lang="en-GB" sz="3200" b="1" dirty="0">
                <a:solidFill>
                  <a:srgbClr val="C2931C"/>
                </a:solidFill>
                <a:latin typeface="Century Gothic" panose="020B0502020202020204" pitchFamily="34" charset="0"/>
              </a:rPr>
              <a:t> </a:t>
            </a:r>
            <a:r>
              <a:rPr lang="en-GB" sz="3200" dirty="0">
                <a:solidFill>
                  <a:schemeClr val="accent1">
                    <a:lumMod val="50000"/>
                  </a:schemeClr>
                </a:solidFill>
                <a:latin typeface="Century Gothic" panose="020B0502020202020204" pitchFamily="34" charset="0"/>
              </a:rPr>
              <a:t>Heft</a:t>
            </a:r>
          </a:p>
        </p:txBody>
      </p:sp>
      <p:sp>
        <p:nvSpPr>
          <p:cNvPr id="34" name="TextBox 33"/>
          <p:cNvSpPr txBox="1"/>
          <p:nvPr/>
        </p:nvSpPr>
        <p:spPr>
          <a:xfrm>
            <a:off x="6092211" y="5287961"/>
            <a:ext cx="3503625" cy="584775"/>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auf</a:t>
            </a:r>
            <a:r>
              <a:rPr lang="en-GB" sz="3200" b="1" dirty="0">
                <a:solidFill>
                  <a:schemeClr val="accent5">
                    <a:lumMod val="50000"/>
                  </a:schemeClr>
                </a:solidFill>
                <a:latin typeface="Century Gothic" panose="020B0502020202020204" pitchFamily="34" charset="0"/>
              </a:rPr>
              <a:t> </a:t>
            </a:r>
            <a:r>
              <a:rPr lang="en-GB" sz="3200" b="1" u="sng" dirty="0">
                <a:solidFill>
                  <a:srgbClr val="FF0000"/>
                </a:solidFill>
                <a:latin typeface="Century Gothic" panose="020B0502020202020204" pitchFamily="34" charset="0"/>
              </a:rPr>
              <a:t>der</a:t>
            </a:r>
            <a:r>
              <a:rPr lang="en-GB" sz="3200" b="1" dirty="0">
                <a:solidFill>
                  <a:srgbClr val="FF0000"/>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Zeitung</a:t>
            </a:r>
            <a:endParaRPr lang="en-GB" sz="3200" dirty="0">
              <a:solidFill>
                <a:schemeClr val="accent1">
                  <a:lumMod val="50000"/>
                </a:schemeClr>
              </a:solidFill>
              <a:latin typeface="Century Gothic" panose="020B0502020202020204" pitchFamily="34" charset="0"/>
            </a:endParaRPr>
          </a:p>
        </p:txBody>
      </p:sp>
      <p:sp>
        <p:nvSpPr>
          <p:cNvPr id="35" name="TextBox 34"/>
          <p:cNvSpPr txBox="1"/>
          <p:nvPr/>
        </p:nvSpPr>
        <p:spPr>
          <a:xfrm>
            <a:off x="9434911" y="5296744"/>
            <a:ext cx="3476019" cy="584775"/>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auf</a:t>
            </a:r>
            <a:r>
              <a:rPr lang="en-GB" sz="3200" b="1" dirty="0">
                <a:solidFill>
                  <a:schemeClr val="accent5">
                    <a:lumMod val="50000"/>
                  </a:schemeClr>
                </a:solidFill>
                <a:latin typeface="Century Gothic" panose="020B0502020202020204" pitchFamily="34" charset="0"/>
              </a:rPr>
              <a:t> </a:t>
            </a:r>
            <a:r>
              <a:rPr lang="en-GB" sz="3200" b="1" u="sng" dirty="0" err="1">
                <a:solidFill>
                  <a:srgbClr val="DAA520"/>
                </a:solidFill>
                <a:latin typeface="Century Gothic" panose="020B0502020202020204" pitchFamily="34" charset="0"/>
              </a:rPr>
              <a:t>dem</a:t>
            </a:r>
            <a:r>
              <a:rPr lang="en-GB" sz="3200" b="1" dirty="0">
                <a:solidFill>
                  <a:srgbClr val="C2931C"/>
                </a:solidFill>
                <a:latin typeface="Century Gothic" panose="020B0502020202020204" pitchFamily="34" charset="0"/>
              </a:rPr>
              <a:t> </a:t>
            </a:r>
            <a:r>
              <a:rPr lang="en-GB" sz="3200" dirty="0">
                <a:solidFill>
                  <a:schemeClr val="accent1">
                    <a:lumMod val="50000"/>
                  </a:schemeClr>
                </a:solidFill>
                <a:latin typeface="Century Gothic" panose="020B0502020202020204" pitchFamily="34" charset="0"/>
              </a:rPr>
              <a:t>Heft</a:t>
            </a:r>
          </a:p>
        </p:txBody>
      </p:sp>
      <p:sp>
        <p:nvSpPr>
          <p:cNvPr id="39" name="Oval Callout 38"/>
          <p:cNvSpPr/>
          <p:nvPr/>
        </p:nvSpPr>
        <p:spPr>
          <a:xfrm>
            <a:off x="5085240" y="3460512"/>
            <a:ext cx="3203694" cy="1438499"/>
          </a:xfrm>
          <a:prstGeom prst="wedgeEllipseCallout">
            <a:avLst>
              <a:gd name="adj1" fmla="val -73386"/>
              <a:gd name="adj2" fmla="val -64039"/>
            </a:avLst>
          </a:prstGeom>
          <a:solidFill>
            <a:schemeClr val="accent1">
              <a:lumMod val="50000"/>
            </a:schemeClr>
          </a:solidFill>
          <a:ln w="12700">
            <a:solidFill>
              <a:srgbClr val="DAA520"/>
            </a:solid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a:t>
            </a:r>
            <a:r>
              <a:rPr lang="en-GB" sz="1800" b="1" dirty="0">
                <a:solidFill>
                  <a:schemeClr val="bg1"/>
                </a:solidFill>
                <a:latin typeface="Century Gothic" panose="020B0502020202020204" pitchFamily="34" charset="0"/>
              </a:rPr>
              <a:t>in </a:t>
            </a:r>
            <a:r>
              <a:rPr lang="en-GB" sz="1800" b="1" dirty="0" err="1">
                <a:solidFill>
                  <a:schemeClr val="bg1"/>
                </a:solidFill>
                <a:latin typeface="Century Gothic" panose="020B0502020202020204" pitchFamily="34" charset="0"/>
              </a:rPr>
              <a:t>dem</a:t>
            </a:r>
            <a:r>
              <a:rPr lang="en-GB" sz="1800" b="1" dirty="0">
                <a:solidFill>
                  <a:schemeClr val="bg1"/>
                </a:solidFill>
                <a:latin typeface="Century Gothic" panose="020B0502020202020204" pitchFamily="34" charset="0"/>
              </a:rPr>
              <a:t> </a:t>
            </a:r>
            <a:r>
              <a:rPr lang="en-GB" sz="1800" dirty="0">
                <a:solidFill>
                  <a:schemeClr val="bg1"/>
                </a:solidFill>
                <a:latin typeface="Century Gothic" panose="020B0502020202020204" pitchFamily="34" charset="0"/>
              </a:rPr>
              <a:t>‘ is often shortened to ‘</a:t>
            </a:r>
            <a:r>
              <a:rPr lang="en-GB" sz="1800" b="1" dirty="0" err="1">
                <a:solidFill>
                  <a:schemeClr val="bg1"/>
                </a:solidFill>
                <a:latin typeface="Century Gothic" panose="020B0502020202020204" pitchFamily="34" charset="0"/>
              </a:rPr>
              <a:t>im</a:t>
            </a:r>
            <a:r>
              <a:rPr lang="en-GB" sz="1800" dirty="0">
                <a:solidFill>
                  <a:schemeClr val="bg1"/>
                </a:solidFill>
                <a:latin typeface="Century Gothic" panose="020B0502020202020204" pitchFamily="34" charset="0"/>
              </a:rPr>
              <a:t>’:</a:t>
            </a:r>
          </a:p>
          <a:p>
            <a:pPr algn="ctr"/>
            <a:r>
              <a:rPr lang="en-GB" sz="1800" dirty="0">
                <a:solidFill>
                  <a:schemeClr val="bg1"/>
                </a:solidFill>
                <a:latin typeface="Century Gothic" panose="020B0502020202020204" pitchFamily="34" charset="0"/>
                <a:sym typeface="Wingdings" panose="05000000000000000000" pitchFamily="2" charset="2"/>
              </a:rPr>
              <a:t> </a:t>
            </a:r>
            <a:r>
              <a:rPr lang="en-GB" sz="1800" dirty="0" err="1">
                <a:solidFill>
                  <a:schemeClr val="bg1"/>
                </a:solidFill>
                <a:latin typeface="Century Gothic" panose="020B0502020202020204" pitchFamily="34" charset="0"/>
              </a:rPr>
              <a:t>ich</a:t>
            </a:r>
            <a:r>
              <a:rPr lang="en-GB" sz="1800" dirty="0">
                <a:solidFill>
                  <a:schemeClr val="bg1"/>
                </a:solidFill>
                <a:latin typeface="Century Gothic" panose="020B0502020202020204" pitchFamily="34" charset="0"/>
              </a:rPr>
              <a:t> bin </a:t>
            </a:r>
            <a:r>
              <a:rPr lang="en-GB" sz="1800" b="1" dirty="0" err="1">
                <a:solidFill>
                  <a:schemeClr val="bg1"/>
                </a:solidFill>
                <a:latin typeface="Century Gothic" panose="020B0502020202020204" pitchFamily="34" charset="0"/>
              </a:rPr>
              <a:t>im</a:t>
            </a:r>
            <a:r>
              <a:rPr lang="en-GB" sz="1800" dirty="0">
                <a:solidFill>
                  <a:schemeClr val="bg1"/>
                </a:solidFill>
                <a:latin typeface="Century Gothic" panose="020B0502020202020204" pitchFamily="34" charset="0"/>
              </a:rPr>
              <a:t> Park.</a:t>
            </a:r>
            <a:br>
              <a:rPr lang="en-GB" sz="1800" dirty="0">
                <a:solidFill>
                  <a:schemeClr val="bg1"/>
                </a:solidFill>
                <a:latin typeface="Century Gothic" panose="020B0502020202020204" pitchFamily="34" charset="0"/>
              </a:rPr>
            </a:br>
            <a:r>
              <a:rPr lang="en-GB" sz="1800" dirty="0">
                <a:solidFill>
                  <a:schemeClr val="bg1"/>
                </a:solidFill>
                <a:latin typeface="Century Gothic" panose="020B0502020202020204" pitchFamily="34" charset="0"/>
                <a:sym typeface="Wingdings" panose="05000000000000000000" pitchFamily="2" charset="2"/>
              </a:rPr>
              <a:t> </a:t>
            </a:r>
            <a:r>
              <a:rPr lang="en-GB" sz="1800" dirty="0" err="1">
                <a:solidFill>
                  <a:schemeClr val="bg1"/>
                </a:solidFill>
                <a:latin typeface="Century Gothic" panose="020B0502020202020204" pitchFamily="34" charset="0"/>
                <a:sym typeface="Wingdings" panose="05000000000000000000" pitchFamily="2" charset="2"/>
              </a:rPr>
              <a:t>ich</a:t>
            </a:r>
            <a:r>
              <a:rPr lang="en-GB" sz="1800" dirty="0">
                <a:solidFill>
                  <a:schemeClr val="bg1"/>
                </a:solidFill>
                <a:latin typeface="Century Gothic" panose="020B0502020202020204" pitchFamily="34" charset="0"/>
                <a:sym typeface="Wingdings" panose="05000000000000000000" pitchFamily="2" charset="2"/>
              </a:rPr>
              <a:t> bin</a:t>
            </a:r>
            <a:r>
              <a:rPr lang="en-GB" sz="1800" dirty="0">
                <a:solidFill>
                  <a:schemeClr val="bg1"/>
                </a:solidFill>
                <a:latin typeface="Century Gothic" panose="020B0502020202020204" pitchFamily="34" charset="0"/>
              </a:rPr>
              <a:t> </a:t>
            </a:r>
            <a:r>
              <a:rPr lang="en-GB" sz="1800" b="1" dirty="0" err="1">
                <a:solidFill>
                  <a:schemeClr val="bg1"/>
                </a:solidFill>
                <a:latin typeface="Century Gothic" panose="020B0502020202020204" pitchFamily="34" charset="0"/>
              </a:rPr>
              <a:t>im</a:t>
            </a:r>
            <a:r>
              <a:rPr lang="en-GB" sz="1800" dirty="0">
                <a:solidFill>
                  <a:schemeClr val="bg1"/>
                </a:solidFill>
                <a:latin typeface="Century Gothic" panose="020B0502020202020204" pitchFamily="34" charset="0"/>
              </a:rPr>
              <a:t> Kino.</a:t>
            </a:r>
            <a:endParaRPr lang="en-GB" sz="2000" dirty="0">
              <a:solidFill>
                <a:schemeClr val="bg1"/>
              </a:solidFill>
              <a:latin typeface="Century Gothic" panose="020B0502020202020204" pitchFamily="34" charset="0"/>
            </a:endParaRP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785" y="4293339"/>
            <a:ext cx="1985811" cy="1211344"/>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099" y="4343622"/>
            <a:ext cx="627271" cy="36313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86412">
            <a:off x="1234992" y="4171341"/>
            <a:ext cx="617499" cy="59981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468" y="4031958"/>
            <a:ext cx="698695" cy="698695"/>
          </a:xfrm>
          <a:prstGeom prst="rect">
            <a:avLst/>
          </a:prstGeom>
        </p:spPr>
      </p:pic>
      <p:sp>
        <p:nvSpPr>
          <p:cNvPr id="2" name="Title 1">
            <a:extLst>
              <a:ext uri="{FF2B5EF4-FFF2-40B4-BE49-F238E27FC236}">
                <a16:creationId xmlns:a16="http://schemas.microsoft.com/office/drawing/2014/main" id="{C77322F9-C097-AE44-A8A9-E7B37BDA00F5}"/>
              </a:ext>
            </a:extLst>
          </p:cNvPr>
          <p:cNvSpPr>
            <a:spLocks noGrp="1"/>
          </p:cNvSpPr>
          <p:nvPr>
            <p:ph type="title"/>
          </p:nvPr>
        </p:nvSpPr>
        <p:spPr>
          <a:xfrm>
            <a:off x="0" y="27754"/>
            <a:ext cx="10515600" cy="1325563"/>
          </a:xfrm>
        </p:spPr>
        <p:txBody>
          <a:bodyPr>
            <a:normAutofit/>
          </a:bodyPr>
          <a:lstStyle/>
          <a:p>
            <a:r>
              <a:rPr lang="en-GB" sz="2800" b="1" dirty="0">
                <a:solidFill>
                  <a:prstClr val="white"/>
                </a:solidFill>
              </a:rPr>
              <a:t>Talking about where something is</a:t>
            </a:r>
            <a:endParaRPr lang="en-US" sz="2800" dirty="0"/>
          </a:p>
        </p:txBody>
      </p:sp>
      <p:sp>
        <p:nvSpPr>
          <p:cNvPr id="36" name="Oval 35"/>
          <p:cNvSpPr/>
          <p:nvPr/>
        </p:nvSpPr>
        <p:spPr>
          <a:xfrm rot="1908218">
            <a:off x="7764662" y="3735280"/>
            <a:ext cx="423075" cy="100394"/>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83302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10" grpId="0"/>
      <p:bldP spid="11" grpId="0"/>
      <p:bldP spid="12" grpId="0"/>
      <p:bldP spid="13" grpId="0"/>
      <p:bldP spid="19" grpId="0"/>
      <p:bldP spid="21" grpId="0"/>
      <p:bldP spid="22" grpId="0"/>
      <p:bldP spid="23" grpId="0"/>
      <p:bldP spid="26" grpId="0"/>
      <p:bldP spid="27" grpId="0"/>
      <p:bldP spid="30" grpId="0"/>
      <p:bldP spid="31" grpId="0"/>
      <p:bldP spid="32" grpId="0"/>
      <p:bldP spid="34" grpId="0"/>
      <p:bldP spid="35" grpId="0"/>
      <p:bldP spid="39" grpId="0" animBg="1"/>
      <p:bldP spid="3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8902" y="780777"/>
            <a:ext cx="10515600" cy="1325563"/>
          </a:xfrm>
        </p:spPr>
        <p:txBody>
          <a:bodyPr>
            <a:normAutofit fontScale="90000"/>
          </a:bodyPr>
          <a:lstStyle/>
          <a:p>
            <a:r>
              <a:rPr lang="en-GB" sz="22200" b="1" dirty="0" err="1">
                <a:solidFill>
                  <a:srgbClr val="FFCC00"/>
                </a:solidFill>
              </a:rPr>
              <a:t>st</a:t>
            </a:r>
            <a:r>
              <a:rPr lang="en-GB" sz="22200" b="1" dirty="0">
                <a:solidFill>
                  <a:srgbClr val="FFCC00"/>
                </a:solidFill>
              </a:rPr>
              <a:t>-</a:t>
            </a:r>
            <a:br>
              <a:rPr lang="en-GB" sz="9600" b="1" dirty="0"/>
            </a:br>
            <a:endParaRPr lang="en-GB" dirty="0"/>
          </a:p>
        </p:txBody>
      </p:sp>
      <p:sp>
        <p:nvSpPr>
          <p:cNvPr id="2" name="Rectangle 1"/>
          <p:cNvSpPr/>
          <p:nvPr/>
        </p:nvSpPr>
        <p:spPr>
          <a:xfrm>
            <a:off x="4300476" y="4209604"/>
            <a:ext cx="359104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st</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ark</a:t>
            </a:r>
          </a:p>
        </p:txBody>
      </p:sp>
    </p:spTree>
    <p:extLst>
      <p:ext uri="{BB962C8B-B14F-4D97-AF65-F5344CB8AC3E}">
        <p14:creationId xmlns:p14="http://schemas.microsoft.com/office/powerpoint/2010/main" val="108304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s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stark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4CA6FC-E75B-7F46-9DE4-133DC2DBB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6" name="TextBox 15">
            <a:extLst>
              <a:ext uri="{FF2B5EF4-FFF2-40B4-BE49-F238E27FC236}">
                <a16:creationId xmlns:a16="http://schemas.microsoft.com/office/drawing/2014/main" id="{61CFBD48-3016-684F-B62B-1963494DD7B0}"/>
              </a:ext>
            </a:extLst>
          </p:cNvPr>
          <p:cNvSpPr txBox="1"/>
          <p:nvPr/>
        </p:nvSpPr>
        <p:spPr>
          <a:xfrm>
            <a:off x="452179" y="2426062"/>
            <a:ext cx="992579"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       </a:t>
            </a:r>
            <a:endParaRPr lang="en-US" sz="3200" dirty="0">
              <a:solidFill>
                <a:srgbClr val="115076"/>
              </a:solidFill>
              <a:latin typeface="Century Gothic" panose="020B0502020202020204" pitchFamily="34" charset="0"/>
            </a:endParaRPr>
          </a:p>
        </p:txBody>
      </p:sp>
      <p:sp>
        <p:nvSpPr>
          <p:cNvPr id="20" name="TextBox 19">
            <a:extLst>
              <a:ext uri="{FF2B5EF4-FFF2-40B4-BE49-F238E27FC236}">
                <a16:creationId xmlns:a16="http://schemas.microsoft.com/office/drawing/2014/main" id="{B7021E3A-B685-2447-BC8D-7B2ED2DFE52C}"/>
              </a:ext>
            </a:extLst>
          </p:cNvPr>
          <p:cNvSpPr txBox="1"/>
          <p:nvPr/>
        </p:nvSpPr>
        <p:spPr>
          <a:xfrm>
            <a:off x="3929027" y="2480519"/>
            <a:ext cx="300082"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 </a:t>
            </a:r>
            <a:endParaRPr lang="en-US" sz="3200" dirty="0">
              <a:solidFill>
                <a:srgbClr val="115076"/>
              </a:solidFill>
              <a:latin typeface="Century Gothic" panose="020B0502020202020204" pitchFamily="34" charset="0"/>
            </a:endParaRPr>
          </a:p>
        </p:txBody>
      </p:sp>
      <p:sp>
        <p:nvSpPr>
          <p:cNvPr id="4" name="TextBox 3"/>
          <p:cNvSpPr txBox="1"/>
          <p:nvPr/>
        </p:nvSpPr>
        <p:spPr>
          <a:xfrm>
            <a:off x="62146" y="1437931"/>
            <a:ext cx="10391470"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Changes to the definite article:</a:t>
            </a:r>
          </a:p>
        </p:txBody>
      </p:sp>
      <p:sp>
        <p:nvSpPr>
          <p:cNvPr id="10" name="TextBox 9"/>
          <p:cNvSpPr txBox="1"/>
          <p:nvPr/>
        </p:nvSpPr>
        <p:spPr>
          <a:xfrm>
            <a:off x="7046276" y="2151996"/>
            <a:ext cx="2969002" cy="523220"/>
          </a:xfrm>
          <a:prstGeom prst="rect">
            <a:avLst/>
          </a:prstGeom>
          <a:noFill/>
        </p:spPr>
        <p:txBody>
          <a:bodyPr wrap="square" rtlCol="0">
            <a:spAutoFit/>
          </a:bodyPr>
          <a:lstStyle/>
          <a:p>
            <a:r>
              <a:rPr lang="en-GB" sz="2800" b="1" dirty="0">
                <a:solidFill>
                  <a:srgbClr val="FF0000"/>
                </a:solidFill>
                <a:latin typeface="Century Gothic" panose="020B0502020202020204" pitchFamily="34" charset="0"/>
              </a:rPr>
              <a:t>die </a:t>
            </a:r>
            <a:r>
              <a:rPr lang="en-GB" sz="2800" dirty="0" err="1">
                <a:solidFill>
                  <a:schemeClr val="accent1">
                    <a:lumMod val="50000"/>
                  </a:schemeClr>
                </a:solidFill>
                <a:latin typeface="Century Gothic" panose="020B0502020202020204" pitchFamily="34" charset="0"/>
              </a:rPr>
              <a:t>Stadt</a:t>
            </a:r>
            <a:endParaRPr lang="en-GB" sz="2800" dirty="0">
              <a:solidFill>
                <a:schemeClr val="accent1">
                  <a:lumMod val="50000"/>
                </a:schemeClr>
              </a:solidFill>
              <a:latin typeface="Century Gothic" panose="020B0502020202020204" pitchFamily="34" charset="0"/>
            </a:endParaRPr>
          </a:p>
        </p:txBody>
      </p:sp>
      <p:sp>
        <p:nvSpPr>
          <p:cNvPr id="11" name="TextBox 10"/>
          <p:cNvSpPr txBox="1"/>
          <p:nvPr/>
        </p:nvSpPr>
        <p:spPr>
          <a:xfrm>
            <a:off x="10249533" y="2109895"/>
            <a:ext cx="2582912" cy="523220"/>
          </a:xfrm>
          <a:prstGeom prst="rect">
            <a:avLst/>
          </a:prstGeom>
          <a:noFill/>
        </p:spPr>
        <p:txBody>
          <a:bodyPr wrap="square" rtlCol="0">
            <a:spAutoFit/>
          </a:bodyPr>
          <a:lstStyle/>
          <a:p>
            <a:r>
              <a:rPr lang="en-GB" sz="2800" b="1" dirty="0">
                <a:solidFill>
                  <a:srgbClr val="DAA520"/>
                </a:solidFill>
                <a:latin typeface="Century Gothic" panose="020B0502020202020204" pitchFamily="34" charset="0"/>
              </a:rPr>
              <a:t>das</a:t>
            </a:r>
            <a:r>
              <a:rPr lang="en-GB" sz="2800" b="1" dirty="0">
                <a:solidFill>
                  <a:srgbClr val="C2931C"/>
                </a:solidFill>
                <a:latin typeface="Century Gothic" panose="020B0502020202020204" pitchFamily="34" charset="0"/>
              </a:rPr>
              <a:t> </a:t>
            </a:r>
            <a:r>
              <a:rPr lang="en-GB" sz="2800" dirty="0">
                <a:solidFill>
                  <a:schemeClr val="accent1">
                    <a:lumMod val="50000"/>
                  </a:schemeClr>
                </a:solidFill>
                <a:latin typeface="Century Gothic" panose="020B0502020202020204" pitchFamily="34" charset="0"/>
              </a:rPr>
              <a:t>Kino</a:t>
            </a:r>
          </a:p>
        </p:txBody>
      </p:sp>
      <p:sp>
        <p:nvSpPr>
          <p:cNvPr id="12" name="TextBox 11"/>
          <p:cNvSpPr txBox="1"/>
          <p:nvPr/>
        </p:nvSpPr>
        <p:spPr>
          <a:xfrm>
            <a:off x="3088582" y="2133721"/>
            <a:ext cx="3561452" cy="523220"/>
          </a:xfrm>
          <a:prstGeom prst="rect">
            <a:avLst/>
          </a:prstGeom>
          <a:noFill/>
        </p:spPr>
        <p:txBody>
          <a:bodyPr wrap="square" rtlCol="0">
            <a:spAutoFit/>
          </a:bodyPr>
          <a:lstStyle/>
          <a:p>
            <a:pPr algn="ctr"/>
            <a:r>
              <a:rPr lang="en-GB" sz="2800" b="1" dirty="0">
                <a:solidFill>
                  <a:schemeClr val="accent1">
                    <a:lumMod val="50000"/>
                  </a:schemeClr>
                </a:solidFill>
                <a:latin typeface="Century Gothic" panose="020B0502020202020204" pitchFamily="34" charset="0"/>
              </a:rPr>
              <a:t>der </a:t>
            </a:r>
            <a:r>
              <a:rPr lang="en-GB" sz="2800" dirty="0">
                <a:solidFill>
                  <a:schemeClr val="accent1">
                    <a:lumMod val="50000"/>
                  </a:schemeClr>
                </a:solidFill>
                <a:latin typeface="Century Gothic" panose="020B0502020202020204" pitchFamily="34" charset="0"/>
              </a:rPr>
              <a:t>Park</a:t>
            </a:r>
          </a:p>
        </p:txBody>
      </p:sp>
      <p:sp>
        <p:nvSpPr>
          <p:cNvPr id="13" name="TextBox 12"/>
          <p:cNvSpPr txBox="1"/>
          <p:nvPr/>
        </p:nvSpPr>
        <p:spPr>
          <a:xfrm>
            <a:off x="1363175" y="2728987"/>
            <a:ext cx="2211385" cy="523220"/>
          </a:xfrm>
          <a:prstGeom prst="rect">
            <a:avLst/>
          </a:prstGeom>
          <a:noFill/>
        </p:spPr>
        <p:txBody>
          <a:bodyPr wrap="square" rtlCol="0">
            <a:spAutoFit/>
          </a:bodyPr>
          <a:lstStyle/>
          <a:p>
            <a:pPr algn="ctr"/>
            <a:r>
              <a:rPr lang="en-GB" sz="2800" dirty="0" err="1">
                <a:solidFill>
                  <a:schemeClr val="accent1">
                    <a:lumMod val="50000"/>
                  </a:schemeClr>
                </a:solidFill>
                <a:latin typeface="Century Gothic" panose="020B0502020202020204" pitchFamily="34" charset="0"/>
              </a:rPr>
              <a:t>Ich</a:t>
            </a:r>
            <a:r>
              <a:rPr lang="en-GB" sz="2800" dirty="0">
                <a:solidFill>
                  <a:schemeClr val="accent1">
                    <a:lumMod val="50000"/>
                  </a:schemeClr>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gehe</a:t>
            </a:r>
            <a:r>
              <a:rPr lang="en-GB" sz="2800" dirty="0">
                <a:solidFill>
                  <a:schemeClr val="accent1">
                    <a:lumMod val="50000"/>
                  </a:schemeClr>
                </a:solidFill>
                <a:latin typeface="Century Gothic" panose="020B0502020202020204" pitchFamily="34" charset="0"/>
              </a:rPr>
              <a:t>…</a:t>
            </a:r>
          </a:p>
        </p:txBody>
      </p:sp>
      <p:sp>
        <p:nvSpPr>
          <p:cNvPr id="19" name="TextBox 18"/>
          <p:cNvSpPr txBox="1"/>
          <p:nvPr/>
        </p:nvSpPr>
        <p:spPr>
          <a:xfrm>
            <a:off x="6650034" y="2695481"/>
            <a:ext cx="2969002"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in</a:t>
            </a:r>
            <a:r>
              <a:rPr lang="en-GB" sz="2800" dirty="0">
                <a:solidFill>
                  <a:schemeClr val="accent5">
                    <a:lumMod val="50000"/>
                  </a:schemeClr>
                </a:solidFill>
                <a:latin typeface="Century Gothic" panose="020B0502020202020204" pitchFamily="34" charset="0"/>
              </a:rPr>
              <a:t> </a:t>
            </a:r>
            <a:r>
              <a:rPr lang="en-GB" sz="2800" b="1" u="sng" dirty="0">
                <a:solidFill>
                  <a:srgbClr val="FF0000"/>
                </a:solidFill>
                <a:latin typeface="Century Gothic" panose="020B0502020202020204" pitchFamily="34" charset="0"/>
              </a:rPr>
              <a:t>die</a:t>
            </a:r>
            <a:r>
              <a:rPr lang="en-GB" sz="2800" b="1" dirty="0">
                <a:solidFill>
                  <a:srgbClr val="FF0000"/>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Stadt</a:t>
            </a:r>
            <a:endParaRPr lang="en-GB" sz="2800" dirty="0">
              <a:solidFill>
                <a:schemeClr val="accent1">
                  <a:lumMod val="50000"/>
                </a:schemeClr>
              </a:solidFill>
              <a:latin typeface="Century Gothic" panose="020B0502020202020204" pitchFamily="34" charset="0"/>
            </a:endParaRPr>
          </a:p>
        </p:txBody>
      </p:sp>
      <p:sp>
        <p:nvSpPr>
          <p:cNvPr id="21" name="TextBox 20"/>
          <p:cNvSpPr txBox="1"/>
          <p:nvPr/>
        </p:nvSpPr>
        <p:spPr>
          <a:xfrm>
            <a:off x="9830618" y="2687546"/>
            <a:ext cx="3476019"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in</a:t>
            </a:r>
            <a:r>
              <a:rPr lang="en-GB" sz="2800" b="1" dirty="0">
                <a:solidFill>
                  <a:schemeClr val="accent5">
                    <a:lumMod val="50000"/>
                  </a:schemeClr>
                </a:solidFill>
                <a:latin typeface="Century Gothic" panose="020B0502020202020204" pitchFamily="34" charset="0"/>
              </a:rPr>
              <a:t> </a:t>
            </a:r>
            <a:r>
              <a:rPr lang="en-GB" sz="2800" b="1" u="sng" dirty="0">
                <a:solidFill>
                  <a:srgbClr val="DAA520"/>
                </a:solidFill>
                <a:latin typeface="Century Gothic" panose="020B0502020202020204" pitchFamily="34" charset="0"/>
              </a:rPr>
              <a:t>das</a:t>
            </a:r>
            <a:r>
              <a:rPr lang="en-GB" sz="2800" dirty="0">
                <a:solidFill>
                  <a:srgbClr val="C2931C"/>
                </a:solidFill>
                <a:latin typeface="Century Gothic" panose="020B0502020202020204" pitchFamily="34" charset="0"/>
              </a:rPr>
              <a:t> </a:t>
            </a:r>
            <a:r>
              <a:rPr lang="en-GB" sz="2800" dirty="0">
                <a:solidFill>
                  <a:schemeClr val="accent5">
                    <a:lumMod val="50000"/>
                  </a:schemeClr>
                </a:solidFill>
                <a:latin typeface="Century Gothic" panose="020B0502020202020204" pitchFamily="34" charset="0"/>
              </a:rPr>
              <a:t>Kino</a:t>
            </a:r>
            <a:endParaRPr lang="en-GB" sz="2800" dirty="0">
              <a:solidFill>
                <a:srgbClr val="C2931C"/>
              </a:solidFill>
              <a:latin typeface="Century Gothic" panose="020B0502020202020204" pitchFamily="34" charset="0"/>
            </a:endParaRPr>
          </a:p>
        </p:txBody>
      </p:sp>
      <p:sp>
        <p:nvSpPr>
          <p:cNvPr id="22" name="TextBox 21"/>
          <p:cNvSpPr txBox="1"/>
          <p:nvPr/>
        </p:nvSpPr>
        <p:spPr>
          <a:xfrm>
            <a:off x="2877000" y="2701642"/>
            <a:ext cx="3561452" cy="523220"/>
          </a:xfrm>
          <a:prstGeom prst="rect">
            <a:avLst/>
          </a:prstGeom>
          <a:no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in</a:t>
            </a:r>
            <a:r>
              <a:rPr lang="en-GB" sz="2800" b="1" dirty="0">
                <a:solidFill>
                  <a:schemeClr val="accent1">
                    <a:lumMod val="50000"/>
                  </a:schemeClr>
                </a:solidFill>
                <a:latin typeface="Century Gothic" panose="020B0502020202020204" pitchFamily="34" charset="0"/>
              </a:rPr>
              <a:t> </a:t>
            </a:r>
            <a:r>
              <a:rPr lang="en-GB" sz="2800" b="1" u="sng" dirty="0">
                <a:solidFill>
                  <a:schemeClr val="accent1">
                    <a:lumMod val="50000"/>
                  </a:schemeClr>
                </a:solidFill>
                <a:latin typeface="Century Gothic" panose="020B0502020202020204" pitchFamily="34" charset="0"/>
              </a:rPr>
              <a:t>den</a:t>
            </a:r>
            <a:r>
              <a:rPr lang="en-GB" sz="2800" b="1" dirty="0">
                <a:solidFill>
                  <a:schemeClr val="accent1">
                    <a:lumMod val="50000"/>
                  </a:schemeClr>
                </a:solidFill>
                <a:latin typeface="Century Gothic" panose="020B0502020202020204" pitchFamily="34" charset="0"/>
              </a:rPr>
              <a:t> </a:t>
            </a:r>
            <a:r>
              <a:rPr lang="en-GB" sz="2800" dirty="0">
                <a:solidFill>
                  <a:schemeClr val="accent1">
                    <a:lumMod val="50000"/>
                  </a:schemeClr>
                </a:solidFill>
                <a:latin typeface="Century Gothic" panose="020B0502020202020204" pitchFamily="34" charset="0"/>
              </a:rPr>
              <a:t>Park</a:t>
            </a:r>
          </a:p>
        </p:txBody>
      </p:sp>
      <p:sp>
        <p:nvSpPr>
          <p:cNvPr id="28" name="TextBox 27"/>
          <p:cNvSpPr txBox="1"/>
          <p:nvPr/>
        </p:nvSpPr>
        <p:spPr>
          <a:xfrm>
            <a:off x="1377243" y="3368219"/>
            <a:ext cx="1846785" cy="523220"/>
          </a:xfrm>
          <a:prstGeom prst="rect">
            <a:avLst/>
          </a:prstGeom>
          <a:noFill/>
        </p:spPr>
        <p:txBody>
          <a:bodyPr wrap="square" rtlCol="0">
            <a:spAutoFit/>
          </a:bodyPr>
          <a:lstStyle/>
          <a:p>
            <a:pPr algn="ctr"/>
            <a:r>
              <a:rPr lang="en-GB" sz="2800" dirty="0" err="1">
                <a:solidFill>
                  <a:schemeClr val="accent1">
                    <a:lumMod val="50000"/>
                  </a:schemeClr>
                </a:solidFill>
                <a:latin typeface="Century Gothic" panose="020B0502020202020204" pitchFamily="34" charset="0"/>
              </a:rPr>
              <a:t>Ich</a:t>
            </a:r>
            <a:r>
              <a:rPr lang="en-GB" sz="2800" dirty="0">
                <a:solidFill>
                  <a:schemeClr val="accent1">
                    <a:lumMod val="50000"/>
                  </a:schemeClr>
                </a:solidFill>
                <a:latin typeface="Century Gothic" panose="020B0502020202020204" pitchFamily="34" charset="0"/>
              </a:rPr>
              <a:t> bin…</a:t>
            </a:r>
          </a:p>
        </p:txBody>
      </p:sp>
      <p:sp>
        <p:nvSpPr>
          <p:cNvPr id="29" name="TextBox 28"/>
          <p:cNvSpPr txBox="1"/>
          <p:nvPr/>
        </p:nvSpPr>
        <p:spPr>
          <a:xfrm>
            <a:off x="6650034" y="3350345"/>
            <a:ext cx="2969002"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in</a:t>
            </a:r>
            <a:r>
              <a:rPr lang="en-GB" sz="2800" dirty="0">
                <a:solidFill>
                  <a:schemeClr val="accent5">
                    <a:lumMod val="50000"/>
                  </a:schemeClr>
                </a:solidFill>
                <a:latin typeface="Century Gothic" panose="020B0502020202020204" pitchFamily="34" charset="0"/>
              </a:rPr>
              <a:t> </a:t>
            </a:r>
            <a:r>
              <a:rPr lang="en-GB" sz="2800" b="1" u="sng" dirty="0">
                <a:solidFill>
                  <a:srgbClr val="FF0000"/>
                </a:solidFill>
                <a:latin typeface="Century Gothic" panose="020B0502020202020204" pitchFamily="34" charset="0"/>
              </a:rPr>
              <a:t>der</a:t>
            </a:r>
            <a:r>
              <a:rPr lang="en-GB" sz="2800" b="1" dirty="0">
                <a:solidFill>
                  <a:srgbClr val="FF0000"/>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Stadt</a:t>
            </a:r>
            <a:endParaRPr lang="en-GB" sz="2800" dirty="0">
              <a:solidFill>
                <a:schemeClr val="accent1">
                  <a:lumMod val="50000"/>
                </a:schemeClr>
              </a:solidFill>
              <a:latin typeface="Century Gothic" panose="020B0502020202020204" pitchFamily="34" charset="0"/>
            </a:endParaRPr>
          </a:p>
        </p:txBody>
      </p:sp>
      <p:sp>
        <p:nvSpPr>
          <p:cNvPr id="33" name="TextBox 32"/>
          <p:cNvSpPr txBox="1"/>
          <p:nvPr/>
        </p:nvSpPr>
        <p:spPr>
          <a:xfrm>
            <a:off x="9669991" y="3355643"/>
            <a:ext cx="3476019"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in</a:t>
            </a:r>
            <a:r>
              <a:rPr lang="en-GB" sz="2800" b="1" dirty="0">
                <a:solidFill>
                  <a:schemeClr val="accent5">
                    <a:lumMod val="50000"/>
                  </a:schemeClr>
                </a:solidFill>
                <a:latin typeface="Century Gothic" panose="020B0502020202020204" pitchFamily="34" charset="0"/>
              </a:rPr>
              <a:t> </a:t>
            </a:r>
            <a:r>
              <a:rPr lang="en-GB" sz="2800" b="1" u="sng" dirty="0" err="1">
                <a:solidFill>
                  <a:srgbClr val="DAA520"/>
                </a:solidFill>
                <a:latin typeface="Century Gothic" panose="020B0502020202020204" pitchFamily="34" charset="0"/>
              </a:rPr>
              <a:t>dem</a:t>
            </a:r>
            <a:r>
              <a:rPr lang="en-GB" sz="2800" dirty="0">
                <a:solidFill>
                  <a:srgbClr val="C2931C"/>
                </a:solidFill>
                <a:latin typeface="Century Gothic" panose="020B0502020202020204" pitchFamily="34" charset="0"/>
              </a:rPr>
              <a:t> </a:t>
            </a:r>
            <a:r>
              <a:rPr lang="en-GB" sz="2800" dirty="0">
                <a:solidFill>
                  <a:schemeClr val="accent5">
                    <a:lumMod val="50000"/>
                  </a:schemeClr>
                </a:solidFill>
                <a:latin typeface="Century Gothic" panose="020B0502020202020204" pitchFamily="34" charset="0"/>
              </a:rPr>
              <a:t>Kino</a:t>
            </a:r>
            <a:endParaRPr lang="en-GB" sz="2800" dirty="0">
              <a:solidFill>
                <a:srgbClr val="C2931C"/>
              </a:solidFill>
              <a:latin typeface="Century Gothic" panose="020B0502020202020204" pitchFamily="34" charset="0"/>
            </a:endParaRPr>
          </a:p>
        </p:txBody>
      </p:sp>
      <p:sp>
        <p:nvSpPr>
          <p:cNvPr id="36" name="TextBox 35"/>
          <p:cNvSpPr txBox="1"/>
          <p:nvPr/>
        </p:nvSpPr>
        <p:spPr>
          <a:xfrm>
            <a:off x="3088582" y="3341609"/>
            <a:ext cx="3238650" cy="523220"/>
          </a:xfrm>
          <a:prstGeom prst="rect">
            <a:avLst/>
          </a:prstGeom>
          <a:noFill/>
        </p:spPr>
        <p:txBody>
          <a:bodyPr wrap="square" rtlCol="0">
            <a:spAutoFit/>
          </a:bodyPr>
          <a:lstStyle/>
          <a:p>
            <a:pPr algn="ctr"/>
            <a:r>
              <a:rPr lang="en-GB" sz="2800" b="1" dirty="0">
                <a:solidFill>
                  <a:schemeClr val="accent1">
                    <a:lumMod val="50000"/>
                  </a:schemeClr>
                </a:solidFill>
                <a:latin typeface="Century Gothic" panose="020B0502020202020204" pitchFamily="34" charset="0"/>
              </a:rPr>
              <a:t> </a:t>
            </a:r>
            <a:r>
              <a:rPr lang="en-GB" sz="2800" dirty="0">
                <a:solidFill>
                  <a:schemeClr val="accent1">
                    <a:lumMod val="50000"/>
                  </a:schemeClr>
                </a:solidFill>
                <a:latin typeface="Century Gothic" panose="020B0502020202020204" pitchFamily="34" charset="0"/>
              </a:rPr>
              <a:t>in</a:t>
            </a:r>
            <a:r>
              <a:rPr lang="en-GB" sz="2800" b="1" dirty="0">
                <a:solidFill>
                  <a:schemeClr val="accent1">
                    <a:lumMod val="50000"/>
                  </a:schemeClr>
                </a:solidFill>
                <a:latin typeface="Century Gothic" panose="020B0502020202020204" pitchFamily="34" charset="0"/>
              </a:rPr>
              <a:t> </a:t>
            </a:r>
            <a:r>
              <a:rPr lang="en-GB" sz="2800" b="1" u="sng" dirty="0" err="1">
                <a:solidFill>
                  <a:schemeClr val="accent1">
                    <a:lumMod val="50000"/>
                  </a:schemeClr>
                </a:solidFill>
                <a:latin typeface="Century Gothic" panose="020B0502020202020204" pitchFamily="34" charset="0"/>
              </a:rPr>
              <a:t>dem</a:t>
            </a:r>
            <a:r>
              <a:rPr lang="en-GB" sz="2800" dirty="0">
                <a:solidFill>
                  <a:schemeClr val="accent1">
                    <a:lumMod val="50000"/>
                  </a:schemeClr>
                </a:solidFill>
                <a:latin typeface="Century Gothic" panose="020B0502020202020204" pitchFamily="34" charset="0"/>
              </a:rPr>
              <a:t> Park</a:t>
            </a:r>
          </a:p>
        </p:txBody>
      </p:sp>
      <p:sp>
        <p:nvSpPr>
          <p:cNvPr id="37" name="TextBox 36"/>
          <p:cNvSpPr txBox="1"/>
          <p:nvPr/>
        </p:nvSpPr>
        <p:spPr>
          <a:xfrm>
            <a:off x="114260" y="2718449"/>
            <a:ext cx="1305341" cy="523220"/>
          </a:xfrm>
          <a:prstGeom prst="rect">
            <a:avLst/>
          </a:prstGeom>
          <a:noFill/>
        </p:spPr>
        <p:txBody>
          <a:bodyPr wrap="square" rtlCol="0">
            <a:spAutoFit/>
          </a:bodyPr>
          <a:lstStyle/>
          <a:p>
            <a:pPr algn="ctr"/>
            <a:r>
              <a:rPr lang="en-GB" sz="2800" b="1" dirty="0">
                <a:solidFill>
                  <a:srgbClr val="DAA520"/>
                </a:solidFill>
                <a:latin typeface="Century Gothic" panose="020B0502020202020204" pitchFamily="34" charset="0"/>
              </a:rPr>
              <a:t>Row 2:</a:t>
            </a:r>
          </a:p>
        </p:txBody>
      </p:sp>
      <p:sp>
        <p:nvSpPr>
          <p:cNvPr id="38" name="TextBox 37"/>
          <p:cNvSpPr txBox="1"/>
          <p:nvPr/>
        </p:nvSpPr>
        <p:spPr>
          <a:xfrm>
            <a:off x="117812" y="3368219"/>
            <a:ext cx="1305341" cy="523220"/>
          </a:xfrm>
          <a:prstGeom prst="rect">
            <a:avLst/>
          </a:prstGeom>
          <a:noFill/>
        </p:spPr>
        <p:txBody>
          <a:bodyPr wrap="square" rtlCol="0">
            <a:spAutoFit/>
          </a:bodyPr>
          <a:lstStyle/>
          <a:p>
            <a:pPr algn="ctr"/>
            <a:r>
              <a:rPr lang="en-GB" sz="2800" b="1">
                <a:solidFill>
                  <a:srgbClr val="DAA520"/>
                </a:solidFill>
                <a:latin typeface="Century Gothic" panose="020B0502020202020204" pitchFamily="34" charset="0"/>
              </a:rPr>
              <a:t>Row 3:</a:t>
            </a:r>
            <a:endParaRPr lang="en-GB" sz="2800" b="1" dirty="0">
              <a:solidFill>
                <a:srgbClr val="DAA520"/>
              </a:solidFill>
              <a:latin typeface="Century Gothic" panose="020B0502020202020204" pitchFamily="34" charset="0"/>
            </a:endParaRPr>
          </a:p>
        </p:txBody>
      </p:sp>
      <p:sp>
        <p:nvSpPr>
          <p:cNvPr id="40" name="TextBox 39"/>
          <p:cNvSpPr txBox="1"/>
          <p:nvPr/>
        </p:nvSpPr>
        <p:spPr>
          <a:xfrm>
            <a:off x="117812" y="2110701"/>
            <a:ext cx="1305341" cy="523220"/>
          </a:xfrm>
          <a:prstGeom prst="rect">
            <a:avLst/>
          </a:prstGeom>
          <a:noFill/>
        </p:spPr>
        <p:txBody>
          <a:bodyPr wrap="square" rtlCol="0">
            <a:spAutoFit/>
          </a:bodyPr>
          <a:lstStyle/>
          <a:p>
            <a:pPr algn="ctr"/>
            <a:r>
              <a:rPr lang="en-GB" sz="2800" b="1" dirty="0">
                <a:solidFill>
                  <a:srgbClr val="DAA520"/>
                </a:solidFill>
                <a:latin typeface="Century Gothic" panose="020B0502020202020204" pitchFamily="34" charset="0"/>
              </a:rPr>
              <a:t>Row 1:</a:t>
            </a:r>
          </a:p>
        </p:txBody>
      </p:sp>
      <p:sp>
        <p:nvSpPr>
          <p:cNvPr id="41" name="Oval Callout 40"/>
          <p:cNvSpPr/>
          <p:nvPr/>
        </p:nvSpPr>
        <p:spPr>
          <a:xfrm>
            <a:off x="878911" y="1334407"/>
            <a:ext cx="3203694" cy="1438499"/>
          </a:xfrm>
          <a:prstGeom prst="wedgeEllipseCallout">
            <a:avLst>
              <a:gd name="adj1" fmla="val -42670"/>
              <a:gd name="adj2" fmla="val 52197"/>
            </a:avLst>
          </a:prstGeom>
          <a:solidFill>
            <a:schemeClr val="accent1">
              <a:lumMod val="50000"/>
            </a:schemeClr>
          </a:solidFill>
          <a:ln w="12700">
            <a:solidFill>
              <a:srgbClr val="DAA520"/>
            </a:solid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Row 2 is used when describing </a:t>
            </a:r>
            <a:r>
              <a:rPr lang="en-GB" sz="2000" b="1" dirty="0">
                <a:solidFill>
                  <a:schemeClr val="bg1"/>
                </a:solidFill>
                <a:latin typeface="Century Gothic" panose="020B0502020202020204" pitchFamily="34" charset="0"/>
              </a:rPr>
              <a:t>motion </a:t>
            </a:r>
            <a:r>
              <a:rPr lang="en-GB" sz="2000" dirty="0">
                <a:solidFill>
                  <a:schemeClr val="bg1"/>
                </a:solidFill>
                <a:latin typeface="Century Gothic" panose="020B0502020202020204" pitchFamily="34" charset="0"/>
              </a:rPr>
              <a:t>into/onto something</a:t>
            </a:r>
            <a:endParaRPr lang="en-GB" sz="2000" b="1" dirty="0">
              <a:solidFill>
                <a:schemeClr val="bg1"/>
              </a:solidFill>
              <a:latin typeface="Century Gothic" panose="020B0502020202020204" pitchFamily="34" charset="0"/>
            </a:endParaRPr>
          </a:p>
        </p:txBody>
      </p:sp>
      <p:sp>
        <p:nvSpPr>
          <p:cNvPr id="44" name="Oval Callout 43"/>
          <p:cNvSpPr/>
          <p:nvPr/>
        </p:nvSpPr>
        <p:spPr>
          <a:xfrm>
            <a:off x="199906" y="4703337"/>
            <a:ext cx="3203694" cy="1438499"/>
          </a:xfrm>
          <a:prstGeom prst="wedgeEllipseCallout">
            <a:avLst>
              <a:gd name="adj1" fmla="val -18986"/>
              <a:gd name="adj2" fmla="val -113448"/>
            </a:avLst>
          </a:prstGeom>
          <a:solidFill>
            <a:schemeClr val="accent1">
              <a:lumMod val="50000"/>
            </a:schemeClr>
          </a:solidFill>
          <a:ln w="12700">
            <a:solidFill>
              <a:srgbClr val="DAA520"/>
            </a:solid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Row 3 is used when describing </a:t>
            </a:r>
            <a:r>
              <a:rPr lang="en-GB" sz="2000" b="1" dirty="0">
                <a:solidFill>
                  <a:schemeClr val="bg1"/>
                </a:solidFill>
                <a:latin typeface="Century Gothic" panose="020B0502020202020204" pitchFamily="34" charset="0"/>
              </a:rPr>
              <a:t>location </a:t>
            </a:r>
            <a:r>
              <a:rPr lang="en-GB" sz="2000" dirty="0">
                <a:solidFill>
                  <a:schemeClr val="bg1"/>
                </a:solidFill>
                <a:latin typeface="Century Gothic" panose="020B0502020202020204" pitchFamily="34" charset="0"/>
              </a:rPr>
              <a:t>in or on something</a:t>
            </a:r>
            <a:endParaRPr lang="en-GB" sz="2000" b="1" dirty="0">
              <a:solidFill>
                <a:schemeClr val="bg1"/>
              </a:solidFill>
              <a:latin typeface="Century Gothic" panose="020B0502020202020204" pitchFamily="34" charset="0"/>
            </a:endParaRPr>
          </a:p>
        </p:txBody>
      </p:sp>
      <p:pic>
        <p:nvPicPr>
          <p:cNvPr id="23" name="Picture 2" descr="man in blue shorts sitting on white and black boat during dayti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7033" y="4405279"/>
            <a:ext cx="1905000" cy="127063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8623707" y="5683849"/>
            <a:ext cx="3659817" cy="523220"/>
          </a:xfrm>
          <a:prstGeom prst="rect">
            <a:avLst/>
          </a:prstGeom>
          <a:noFill/>
        </p:spPr>
        <p:txBody>
          <a:bodyPr wrap="square" rtlCol="0">
            <a:spAutoFit/>
          </a:bodyPr>
          <a:lstStyle/>
          <a:p>
            <a:r>
              <a:rPr lang="en-GB" sz="2800" b="1" dirty="0" err="1">
                <a:solidFill>
                  <a:schemeClr val="accent1">
                    <a:lumMod val="50000"/>
                  </a:schemeClr>
                </a:solidFill>
                <a:latin typeface="Century Gothic" panose="020B0502020202020204" pitchFamily="34" charset="0"/>
              </a:rPr>
              <a:t>Er</a:t>
            </a:r>
            <a:r>
              <a:rPr lang="en-GB" sz="2800" b="1" dirty="0">
                <a:solidFill>
                  <a:schemeClr val="accent1">
                    <a:lumMod val="50000"/>
                  </a:schemeClr>
                </a:solidFill>
                <a:latin typeface="Century Gothic" panose="020B0502020202020204" pitchFamily="34" charset="0"/>
              </a:rPr>
              <a:t> </a:t>
            </a:r>
            <a:r>
              <a:rPr lang="en-GB" sz="2800" b="1" dirty="0" err="1">
                <a:solidFill>
                  <a:schemeClr val="accent1">
                    <a:lumMod val="50000"/>
                  </a:schemeClr>
                </a:solidFill>
                <a:latin typeface="Century Gothic" panose="020B0502020202020204" pitchFamily="34" charset="0"/>
              </a:rPr>
              <a:t>fällt</a:t>
            </a:r>
            <a:r>
              <a:rPr lang="en-GB" sz="2800" b="1" dirty="0">
                <a:solidFill>
                  <a:schemeClr val="accent1">
                    <a:lumMod val="50000"/>
                  </a:schemeClr>
                </a:solidFill>
                <a:latin typeface="Century Gothic" panose="020B0502020202020204" pitchFamily="34" charset="0"/>
              </a:rPr>
              <a:t> </a:t>
            </a:r>
            <a:r>
              <a:rPr lang="en-GB" sz="2800" b="1" dirty="0">
                <a:solidFill>
                  <a:srgbClr val="DAA520"/>
                </a:solidFill>
                <a:latin typeface="Century Gothic" panose="020B0502020202020204" pitchFamily="34" charset="0"/>
              </a:rPr>
              <a:t>ins</a:t>
            </a:r>
            <a:r>
              <a:rPr lang="en-GB" sz="2800" b="1" dirty="0">
                <a:solidFill>
                  <a:srgbClr val="C2931C"/>
                </a:solidFill>
                <a:latin typeface="Century Gothic" panose="020B0502020202020204" pitchFamily="34" charset="0"/>
              </a:rPr>
              <a:t> </a:t>
            </a:r>
            <a:r>
              <a:rPr lang="en-GB" sz="2800" b="1" dirty="0">
                <a:solidFill>
                  <a:schemeClr val="accent1">
                    <a:lumMod val="50000"/>
                  </a:schemeClr>
                </a:solidFill>
                <a:latin typeface="Century Gothic" panose="020B0502020202020204" pitchFamily="34" charset="0"/>
              </a:rPr>
              <a:t>Wasser</a:t>
            </a:r>
            <a:r>
              <a:rPr lang="en-GB" sz="2800" b="1" dirty="0">
                <a:solidFill>
                  <a:schemeClr val="accent5">
                    <a:lumMod val="50000"/>
                  </a:schemeClr>
                </a:solidFill>
                <a:latin typeface="Century Gothic" panose="020B0502020202020204" pitchFamily="34" charset="0"/>
              </a:rPr>
              <a:t>!</a:t>
            </a:r>
            <a:endParaRPr lang="en-GB" sz="2800" b="1" dirty="0">
              <a:solidFill>
                <a:srgbClr val="C2931C"/>
              </a:solidFill>
              <a:latin typeface="Century Gothic" panose="020B0502020202020204" pitchFamily="34" charset="0"/>
            </a:endParaRPr>
          </a:p>
        </p:txBody>
      </p:sp>
      <p:sp>
        <p:nvSpPr>
          <p:cNvPr id="25" name="Oval Callout 24"/>
          <p:cNvSpPr/>
          <p:nvPr/>
        </p:nvSpPr>
        <p:spPr>
          <a:xfrm>
            <a:off x="6177165" y="4665591"/>
            <a:ext cx="2863569" cy="756995"/>
          </a:xfrm>
          <a:prstGeom prst="wedgeEllipseCallout">
            <a:avLst>
              <a:gd name="adj1" fmla="val 54621"/>
              <a:gd name="adj2" fmla="val 91510"/>
            </a:avLst>
          </a:prstGeom>
          <a:solidFill>
            <a:schemeClr val="accent1">
              <a:lumMod val="50000"/>
            </a:schemeClr>
          </a:solidFill>
          <a:ln w="12700">
            <a:solidFill>
              <a:srgbClr val="DAA520"/>
            </a:solid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000" b="1" dirty="0">
                <a:solidFill>
                  <a:schemeClr val="bg1"/>
                </a:solidFill>
                <a:latin typeface="Century Gothic" panose="020B0502020202020204" pitchFamily="34" charset="0"/>
              </a:rPr>
              <a:t>fallen</a:t>
            </a:r>
            <a:r>
              <a:rPr lang="en-GB" sz="2000" dirty="0">
                <a:solidFill>
                  <a:schemeClr val="bg1"/>
                </a:solidFill>
                <a:latin typeface="Century Gothic" panose="020B0502020202020204" pitchFamily="34" charset="0"/>
              </a:rPr>
              <a:t> is a strong verb</a:t>
            </a:r>
            <a:endParaRPr lang="en-GB" sz="2000" b="1" dirty="0">
              <a:solidFill>
                <a:schemeClr val="bg1"/>
              </a:solidFill>
              <a:latin typeface="Century Gothic" panose="020B0502020202020204" pitchFamily="34" charset="0"/>
            </a:endParaRPr>
          </a:p>
        </p:txBody>
      </p:sp>
      <p:sp>
        <p:nvSpPr>
          <p:cNvPr id="2" name="TextBox 1"/>
          <p:cNvSpPr txBox="1"/>
          <p:nvPr/>
        </p:nvSpPr>
        <p:spPr>
          <a:xfrm>
            <a:off x="4332848" y="3332827"/>
            <a:ext cx="1631854" cy="523220"/>
          </a:xfrm>
          <a:prstGeom prst="rect">
            <a:avLst/>
          </a:prstGeom>
          <a:solidFill>
            <a:schemeClr val="bg1"/>
          </a:solidFill>
        </p:spPr>
        <p:txBody>
          <a:bodyPr wrap="square" rtlCol="0">
            <a:spAutoFit/>
          </a:bodyPr>
          <a:lstStyle/>
          <a:p>
            <a:pPr algn="ctr"/>
            <a:r>
              <a:rPr lang="en-GB" sz="2800" b="1" dirty="0" err="1">
                <a:solidFill>
                  <a:schemeClr val="accent1">
                    <a:lumMod val="50000"/>
                  </a:schemeClr>
                </a:solidFill>
                <a:latin typeface="Century Gothic" panose="020B0502020202020204" pitchFamily="34" charset="0"/>
              </a:rPr>
              <a:t>im</a:t>
            </a:r>
            <a:r>
              <a:rPr lang="en-GB" sz="2800" b="1" dirty="0">
                <a:solidFill>
                  <a:schemeClr val="accent1">
                    <a:lumMod val="50000"/>
                  </a:schemeClr>
                </a:solidFill>
                <a:latin typeface="Century Gothic" panose="020B0502020202020204" pitchFamily="34" charset="0"/>
              </a:rPr>
              <a:t> </a:t>
            </a:r>
            <a:r>
              <a:rPr lang="en-GB" sz="2800" dirty="0">
                <a:solidFill>
                  <a:schemeClr val="accent1">
                    <a:lumMod val="50000"/>
                  </a:schemeClr>
                </a:solidFill>
                <a:latin typeface="Century Gothic" panose="020B0502020202020204" pitchFamily="34" charset="0"/>
              </a:rPr>
              <a:t>Park</a:t>
            </a:r>
          </a:p>
        </p:txBody>
      </p:sp>
      <p:sp>
        <p:nvSpPr>
          <p:cNvPr id="30" name="TextBox 29"/>
          <p:cNvSpPr txBox="1"/>
          <p:nvPr/>
        </p:nvSpPr>
        <p:spPr>
          <a:xfrm>
            <a:off x="10327439" y="2685948"/>
            <a:ext cx="1601302" cy="523220"/>
          </a:xfrm>
          <a:prstGeom prst="rect">
            <a:avLst/>
          </a:prstGeom>
          <a:solidFill>
            <a:schemeClr val="bg1"/>
          </a:solidFill>
        </p:spPr>
        <p:txBody>
          <a:bodyPr wrap="square" rtlCol="0">
            <a:spAutoFit/>
          </a:bodyPr>
          <a:lstStyle/>
          <a:p>
            <a:pPr algn="ctr"/>
            <a:r>
              <a:rPr lang="en-GB" sz="2800" b="1" dirty="0">
                <a:solidFill>
                  <a:srgbClr val="DAA520"/>
                </a:solidFill>
                <a:latin typeface="Century Gothic" panose="020B0502020202020204" pitchFamily="34" charset="0"/>
              </a:rPr>
              <a:t>ins</a:t>
            </a:r>
            <a:r>
              <a:rPr lang="en-GB" sz="2800" b="1" dirty="0">
                <a:solidFill>
                  <a:srgbClr val="C2931C"/>
                </a:solidFill>
                <a:latin typeface="Century Gothic" panose="020B0502020202020204" pitchFamily="34" charset="0"/>
              </a:rPr>
              <a:t> </a:t>
            </a:r>
            <a:r>
              <a:rPr lang="en-GB" sz="2800" dirty="0">
                <a:solidFill>
                  <a:schemeClr val="accent1">
                    <a:lumMod val="50000"/>
                  </a:schemeClr>
                </a:solidFill>
                <a:latin typeface="Century Gothic" panose="020B0502020202020204" pitchFamily="34" charset="0"/>
              </a:rPr>
              <a:t>Kino</a:t>
            </a:r>
          </a:p>
        </p:txBody>
      </p:sp>
      <p:sp>
        <p:nvSpPr>
          <p:cNvPr id="31" name="TextBox 30"/>
          <p:cNvSpPr txBox="1"/>
          <p:nvPr/>
        </p:nvSpPr>
        <p:spPr>
          <a:xfrm>
            <a:off x="10407380" y="3341609"/>
            <a:ext cx="1450755" cy="523220"/>
          </a:xfrm>
          <a:prstGeom prst="rect">
            <a:avLst/>
          </a:prstGeom>
          <a:solidFill>
            <a:schemeClr val="bg1"/>
          </a:solidFill>
        </p:spPr>
        <p:txBody>
          <a:bodyPr wrap="square" rtlCol="0">
            <a:spAutoFit/>
          </a:bodyPr>
          <a:lstStyle/>
          <a:p>
            <a:pPr algn="ctr"/>
            <a:r>
              <a:rPr lang="en-GB" sz="2800" b="1" dirty="0" err="1">
                <a:solidFill>
                  <a:srgbClr val="DAA520"/>
                </a:solidFill>
                <a:latin typeface="Century Gothic" panose="020B0502020202020204" pitchFamily="34" charset="0"/>
              </a:rPr>
              <a:t>im</a:t>
            </a:r>
            <a:r>
              <a:rPr lang="en-GB" sz="2800" b="1" dirty="0">
                <a:solidFill>
                  <a:srgbClr val="C2931C"/>
                </a:solidFill>
                <a:latin typeface="Century Gothic" panose="020B0502020202020204" pitchFamily="34" charset="0"/>
              </a:rPr>
              <a:t> </a:t>
            </a:r>
            <a:r>
              <a:rPr lang="en-GB" sz="2800" dirty="0">
                <a:solidFill>
                  <a:schemeClr val="accent1">
                    <a:lumMod val="50000"/>
                  </a:schemeClr>
                </a:solidFill>
                <a:latin typeface="Century Gothic" panose="020B0502020202020204" pitchFamily="34" charset="0"/>
              </a:rPr>
              <a:t>Kino</a:t>
            </a:r>
          </a:p>
        </p:txBody>
      </p:sp>
      <p:sp>
        <p:nvSpPr>
          <p:cNvPr id="3" name="TextBox 2"/>
          <p:cNvSpPr txBox="1"/>
          <p:nvPr/>
        </p:nvSpPr>
        <p:spPr>
          <a:xfrm>
            <a:off x="4533596" y="5483794"/>
            <a:ext cx="3287137"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Which row is this?  Why?</a:t>
            </a:r>
          </a:p>
        </p:txBody>
      </p:sp>
      <p:sp>
        <p:nvSpPr>
          <p:cNvPr id="32" name="TextBox 31"/>
          <p:cNvSpPr txBox="1"/>
          <p:nvPr/>
        </p:nvSpPr>
        <p:spPr>
          <a:xfrm>
            <a:off x="4533596" y="5823238"/>
            <a:ext cx="3527192"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What gender is ‘Wasser’?</a:t>
            </a:r>
          </a:p>
        </p:txBody>
      </p:sp>
      <p:sp>
        <p:nvSpPr>
          <p:cNvPr id="7" name="Title 6">
            <a:extLst>
              <a:ext uri="{FF2B5EF4-FFF2-40B4-BE49-F238E27FC236}">
                <a16:creationId xmlns:a16="http://schemas.microsoft.com/office/drawing/2014/main" id="{5EE497E1-881D-E743-AF97-A9B2783BA086}"/>
              </a:ext>
            </a:extLst>
          </p:cNvPr>
          <p:cNvSpPr>
            <a:spLocks noGrp="1"/>
          </p:cNvSpPr>
          <p:nvPr>
            <p:ph type="title"/>
          </p:nvPr>
        </p:nvSpPr>
        <p:spPr>
          <a:xfrm>
            <a:off x="0" y="294041"/>
            <a:ext cx="5091545" cy="815981"/>
          </a:xfrm>
        </p:spPr>
        <p:txBody>
          <a:bodyPr>
            <a:normAutofit/>
          </a:bodyPr>
          <a:lstStyle/>
          <a:p>
            <a:r>
              <a:rPr lang="en-GB" sz="3600" b="1" dirty="0">
                <a:solidFill>
                  <a:schemeClr val="lt1"/>
                </a:solidFill>
              </a:rPr>
              <a:t>R2 and R3: summary</a:t>
            </a:r>
            <a:endParaRPr lang="en-US" sz="3600" dirty="0"/>
          </a:p>
        </p:txBody>
      </p:sp>
      <p:sp>
        <p:nvSpPr>
          <p:cNvPr id="3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237267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36"/>
                                        </p:tgtEl>
                                        <p:attrNameLst>
                                          <p:attrName>style.visibility</p:attrName>
                                        </p:attrNameLst>
                                      </p:cBhvr>
                                      <p:to>
                                        <p:strVal val="hidden"/>
                                      </p:to>
                                    </p:set>
                                  </p:childTnLst>
                                </p:cTn>
                              </p:par>
                              <p:par>
                                <p:cTn id="63" presetID="1" presetClass="entr" presetSubtype="0" fill="hold" grpId="0" nodeType="withEffect">
                                  <p:stCondLst>
                                    <p:cond delay="0"/>
                                  </p:stCondLst>
                                  <p:childTnLst>
                                    <p:set>
                                      <p:cBhvr>
                                        <p:cTn id="64" dur="1" fill="hold">
                                          <p:stCondLst>
                                            <p:cond delay="0"/>
                                          </p:stCondLst>
                                        </p:cTn>
                                        <p:tgtEl>
                                          <p:spTgt spid="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33"/>
                                        </p:tgtEl>
                                        <p:attrNameLst>
                                          <p:attrName>style.visibility</p:attrName>
                                        </p:attrNameLst>
                                      </p:cBhvr>
                                      <p:to>
                                        <p:strVal val="hidden"/>
                                      </p:to>
                                    </p:set>
                                  </p:childTnLst>
                                </p:cTn>
                              </p:par>
                              <p:par>
                                <p:cTn id="77" presetID="1" presetClass="entr" presetSubtype="0"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3"/>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9" grpId="0"/>
      <p:bldP spid="21" grpId="0"/>
      <p:bldP spid="21" grpId="1"/>
      <p:bldP spid="22" grpId="0"/>
      <p:bldP spid="28" grpId="0"/>
      <p:bldP spid="29" grpId="0"/>
      <p:bldP spid="33" grpId="0"/>
      <p:bldP spid="33" grpId="1"/>
      <p:bldP spid="36" grpId="0"/>
      <p:bldP spid="36" grpId="1"/>
      <p:bldP spid="37" grpId="0"/>
      <p:bldP spid="38" grpId="0"/>
      <p:bldP spid="40" grpId="0"/>
      <p:bldP spid="41" grpId="0" animBg="1"/>
      <p:bldP spid="44" grpId="0" animBg="1"/>
      <p:bldP spid="24" grpId="0"/>
      <p:bldP spid="25" grpId="0" animBg="1"/>
      <p:bldP spid="2" grpId="0" animBg="1"/>
      <p:bldP spid="30" grpId="0" animBg="1"/>
      <p:bldP spid="31" grpId="0" animBg="1"/>
      <p:bldP spid="3" grpId="0"/>
      <p:bldP spid="3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80"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15" name="TextBox 114"/>
          <p:cNvSpPr txBox="1"/>
          <p:nvPr/>
        </p:nvSpPr>
        <p:spPr>
          <a:xfrm>
            <a:off x="6613795" y="240879"/>
            <a:ext cx="5184582" cy="707886"/>
          </a:xfrm>
          <a:prstGeom prst="rect">
            <a:avLst/>
          </a:prstGeom>
          <a:noFill/>
          <a:ln>
            <a:solidFill>
              <a:schemeClr val="accent1">
                <a:lumMod val="50000"/>
              </a:schemeClr>
            </a:solidFill>
          </a:ln>
        </p:spPr>
        <p:txBody>
          <a:bodyPr wrap="square" rtlCol="0">
            <a:spAutoFit/>
          </a:bodyPr>
          <a:lstStyle/>
          <a:p>
            <a:r>
              <a:rPr lang="en-GB" sz="2000" dirty="0">
                <a:solidFill>
                  <a:srgbClr val="5B9BD5">
                    <a:lumMod val="50000"/>
                  </a:srgbClr>
                </a:solidFill>
                <a:latin typeface="Century Gothic" panose="020B0502020202020204" pitchFamily="34" charset="0"/>
              </a:rPr>
              <a:t>*die SMS - text message</a:t>
            </a:r>
            <a:br>
              <a:rPr lang="en-GB" sz="2000" dirty="0">
                <a:solidFill>
                  <a:srgbClr val="5B9BD5">
                    <a:lumMod val="50000"/>
                  </a:srgbClr>
                </a:solidFill>
                <a:latin typeface="Century Gothic" panose="020B0502020202020204" pitchFamily="34" charset="0"/>
              </a:rPr>
            </a:br>
            <a:r>
              <a:rPr lang="en-GB" sz="2000" i="1" dirty="0">
                <a:solidFill>
                  <a:srgbClr val="5B9BD5">
                    <a:lumMod val="50000"/>
                  </a:srgbClr>
                </a:solidFill>
                <a:latin typeface="Century Gothic" panose="020B0502020202020204" pitchFamily="34" charset="0"/>
              </a:rPr>
              <a:t>(stands for ‘</a:t>
            </a:r>
            <a:r>
              <a:rPr lang="en-GB" sz="2000" b="1" i="1" dirty="0">
                <a:solidFill>
                  <a:srgbClr val="5B9BD5">
                    <a:lumMod val="50000"/>
                  </a:srgbClr>
                </a:solidFill>
                <a:latin typeface="Century Gothic" panose="020B0502020202020204" pitchFamily="34" charset="0"/>
              </a:rPr>
              <a:t>S</a:t>
            </a:r>
            <a:r>
              <a:rPr lang="en-GB" sz="2000" i="1" dirty="0">
                <a:solidFill>
                  <a:srgbClr val="5B9BD5">
                    <a:lumMod val="50000"/>
                  </a:srgbClr>
                </a:solidFill>
                <a:latin typeface="Century Gothic" panose="020B0502020202020204" pitchFamily="34" charset="0"/>
              </a:rPr>
              <a:t>hort </a:t>
            </a:r>
            <a:r>
              <a:rPr lang="en-GB" sz="2000" b="1" i="1" dirty="0">
                <a:solidFill>
                  <a:srgbClr val="5B9BD5">
                    <a:lumMod val="50000"/>
                  </a:srgbClr>
                </a:solidFill>
                <a:latin typeface="Century Gothic" panose="020B0502020202020204" pitchFamily="34" charset="0"/>
              </a:rPr>
              <a:t>M</a:t>
            </a:r>
            <a:r>
              <a:rPr lang="en-GB" sz="2000" i="1" dirty="0">
                <a:solidFill>
                  <a:srgbClr val="5B9BD5">
                    <a:lumMod val="50000"/>
                  </a:srgbClr>
                </a:solidFill>
                <a:latin typeface="Century Gothic" panose="020B0502020202020204" pitchFamily="34" charset="0"/>
              </a:rPr>
              <a:t>essage </a:t>
            </a:r>
            <a:r>
              <a:rPr lang="en-GB" sz="2000" b="1" i="1" dirty="0">
                <a:solidFill>
                  <a:srgbClr val="5B9BD5">
                    <a:lumMod val="50000"/>
                  </a:srgbClr>
                </a:solidFill>
                <a:latin typeface="Century Gothic" panose="020B0502020202020204" pitchFamily="34" charset="0"/>
              </a:rPr>
              <a:t>S</a:t>
            </a:r>
            <a:r>
              <a:rPr lang="en-GB" sz="2000" i="1" dirty="0">
                <a:solidFill>
                  <a:srgbClr val="5B9BD5">
                    <a:lumMod val="50000"/>
                  </a:srgbClr>
                </a:solidFill>
                <a:latin typeface="Century Gothic" panose="020B0502020202020204" pitchFamily="34" charset="0"/>
              </a:rPr>
              <a:t>ervice’)</a:t>
            </a:r>
          </a:p>
        </p:txBody>
      </p:sp>
      <p:grpSp>
        <p:nvGrpSpPr>
          <p:cNvPr id="6" name="Group 5">
            <a:extLst>
              <a:ext uri="{FF2B5EF4-FFF2-40B4-BE49-F238E27FC236}">
                <a16:creationId xmlns:a16="http://schemas.microsoft.com/office/drawing/2014/main" id="{D6BFF46C-E73C-4763-9C18-3C9E3FB86397}"/>
              </a:ext>
            </a:extLst>
          </p:cNvPr>
          <p:cNvGrpSpPr/>
          <p:nvPr/>
        </p:nvGrpSpPr>
        <p:grpSpPr>
          <a:xfrm>
            <a:off x="93871" y="1785044"/>
            <a:ext cx="2889359" cy="4432875"/>
            <a:chOff x="300038" y="1762185"/>
            <a:chExt cx="3152078" cy="4386210"/>
          </a:xfrm>
        </p:grpSpPr>
        <p:grpSp>
          <p:nvGrpSpPr>
            <p:cNvPr id="7" name="Group 6">
              <a:extLst>
                <a:ext uri="{FF2B5EF4-FFF2-40B4-BE49-F238E27FC236}">
                  <a16:creationId xmlns:a16="http://schemas.microsoft.com/office/drawing/2014/main" id="{1711C28C-9F70-409D-9D76-0ABDC97D0888}"/>
                </a:ext>
              </a:extLst>
            </p:cNvPr>
            <p:cNvGrpSpPr/>
            <p:nvPr/>
          </p:nvGrpSpPr>
          <p:grpSpPr>
            <a:xfrm>
              <a:off x="300038" y="1762185"/>
              <a:ext cx="3152078" cy="4386210"/>
              <a:chOff x="4719331" y="2191837"/>
              <a:chExt cx="2314515" cy="4003200"/>
            </a:xfrm>
          </p:grpSpPr>
          <p:grpSp>
            <p:nvGrpSpPr>
              <p:cNvPr id="10" name="Group 9">
                <a:extLst>
                  <a:ext uri="{FF2B5EF4-FFF2-40B4-BE49-F238E27FC236}">
                    <a16:creationId xmlns:a16="http://schemas.microsoft.com/office/drawing/2014/main" id="{FF55CF41-6C4F-4F0B-8DB5-A9FAD52C8493}"/>
                  </a:ext>
                </a:extLst>
              </p:cNvPr>
              <p:cNvGrpSpPr/>
              <p:nvPr/>
            </p:nvGrpSpPr>
            <p:grpSpPr>
              <a:xfrm>
                <a:off x="4719331" y="2191837"/>
                <a:ext cx="2314515" cy="4003200"/>
                <a:chOff x="4719331" y="2191837"/>
                <a:chExt cx="2198943" cy="4003200"/>
              </a:xfrm>
            </p:grpSpPr>
            <p:grpSp>
              <p:nvGrpSpPr>
                <p:cNvPr id="13" name="Group 12">
                  <a:extLst>
                    <a:ext uri="{FF2B5EF4-FFF2-40B4-BE49-F238E27FC236}">
                      <a16:creationId xmlns:a16="http://schemas.microsoft.com/office/drawing/2014/main" id="{E7E33C3A-AF5E-4074-9144-498849AEFF59}"/>
                    </a:ext>
                  </a:extLst>
                </p:cNvPr>
                <p:cNvGrpSpPr/>
                <p:nvPr/>
              </p:nvGrpSpPr>
              <p:grpSpPr>
                <a:xfrm>
                  <a:off x="4719331" y="2191837"/>
                  <a:ext cx="2198943" cy="4003200"/>
                  <a:chOff x="-30479" y="22860"/>
                  <a:chExt cx="3394710" cy="6004560"/>
                </a:xfrm>
              </p:grpSpPr>
              <p:grpSp>
                <p:nvGrpSpPr>
                  <p:cNvPr id="15" name="Group 14">
                    <a:extLst>
                      <a:ext uri="{FF2B5EF4-FFF2-40B4-BE49-F238E27FC236}">
                        <a16:creationId xmlns:a16="http://schemas.microsoft.com/office/drawing/2014/main" id="{9A37FFF0-C7FB-4D41-96C2-7958C1E31ADD}"/>
                      </a:ext>
                    </a:extLst>
                  </p:cNvPr>
                  <p:cNvGrpSpPr/>
                  <p:nvPr/>
                </p:nvGrpSpPr>
                <p:grpSpPr>
                  <a:xfrm>
                    <a:off x="-30479" y="22860"/>
                    <a:ext cx="3394710" cy="6004560"/>
                    <a:chOff x="-30479" y="22860"/>
                    <a:chExt cx="3394710" cy="6004560"/>
                  </a:xfrm>
                </p:grpSpPr>
                <p:grpSp>
                  <p:nvGrpSpPr>
                    <p:cNvPr id="17" name="Group 16">
                      <a:extLst>
                        <a:ext uri="{FF2B5EF4-FFF2-40B4-BE49-F238E27FC236}">
                          <a16:creationId xmlns:a16="http://schemas.microsoft.com/office/drawing/2014/main" id="{BF5A4925-A82A-495A-AD96-17001586A03A}"/>
                        </a:ext>
                      </a:extLst>
                    </p:cNvPr>
                    <p:cNvGrpSpPr/>
                    <p:nvPr/>
                  </p:nvGrpSpPr>
                  <p:grpSpPr>
                    <a:xfrm>
                      <a:off x="-30479" y="22860"/>
                      <a:ext cx="3394710" cy="6004560"/>
                      <a:chOff x="-30479" y="22860"/>
                      <a:chExt cx="3394710" cy="6004560"/>
                    </a:xfrm>
                  </p:grpSpPr>
                  <p:sp>
                    <p:nvSpPr>
                      <p:cNvPr id="19" name="Rectangle: Rounded Corners 59">
                        <a:extLst>
                          <a:ext uri="{FF2B5EF4-FFF2-40B4-BE49-F238E27FC236}">
                            <a16:creationId xmlns:a16="http://schemas.microsoft.com/office/drawing/2014/main" id="{5010531D-FFA2-4B59-B1F9-9D56A21B3CE6}"/>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solidFill>
                            <a:srgbClr val="FFFFFF"/>
                          </a:solidFill>
                        </a:endParaRPr>
                      </a:p>
                    </p:txBody>
                  </p:sp>
                  <p:sp>
                    <p:nvSpPr>
                      <p:cNvPr id="20" name="Rectangle 19">
                        <a:extLst>
                          <a:ext uri="{FF2B5EF4-FFF2-40B4-BE49-F238E27FC236}">
                            <a16:creationId xmlns:a16="http://schemas.microsoft.com/office/drawing/2014/main" id="{DF539304-E756-4267-BDE1-D7C1BF632FCC}"/>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solidFill>
                            <a:srgbClr val="FFFFFF"/>
                          </a:solidFill>
                        </a:endParaRPr>
                      </a:p>
                    </p:txBody>
                  </p:sp>
                </p:grpSp>
                <p:sp>
                  <p:nvSpPr>
                    <p:cNvPr id="18" name="Oval 17">
                      <a:extLst>
                        <a:ext uri="{FF2B5EF4-FFF2-40B4-BE49-F238E27FC236}">
                          <a16:creationId xmlns:a16="http://schemas.microsoft.com/office/drawing/2014/main" id="{5654E216-0913-4DE1-A77C-5D05B63FCE91}"/>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FFFFFF"/>
                        </a:solidFill>
                      </a:endParaRPr>
                    </a:p>
                  </p:txBody>
                </p:sp>
              </p:grpSp>
              <p:sp>
                <p:nvSpPr>
                  <p:cNvPr id="16" name="Speech Bubble: Rectangle with Corners Rounded 56">
                    <a:extLst>
                      <a:ext uri="{FF2B5EF4-FFF2-40B4-BE49-F238E27FC236}">
                        <a16:creationId xmlns:a16="http://schemas.microsoft.com/office/drawing/2014/main" id="{326E22B9-4401-409E-B138-79051EAF1BC2}"/>
                      </a:ext>
                    </a:extLst>
                  </p:cNvPr>
                  <p:cNvSpPr/>
                  <p:nvPr/>
                </p:nvSpPr>
                <p:spPr>
                  <a:xfrm>
                    <a:off x="266310" y="525983"/>
                    <a:ext cx="2830692" cy="2026487"/>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a typeface="Calibri" panose="020F0502020204030204" pitchFamily="34" charset="0"/>
                        <a:cs typeface="Times New Roman" panose="02020603050405020304" pitchFamily="18" charset="0"/>
                      </a:rPr>
                      <a:t> </a:t>
                    </a:r>
                    <a:endParaRPr lang="en-GB" sz="1100" dirty="0">
                      <a:solidFill>
                        <a:srgbClr val="FFFFFF"/>
                      </a:solidFill>
                      <a:ea typeface="Calibri" panose="020F0502020204030204" pitchFamily="34" charset="0"/>
                      <a:cs typeface="Times New Roman" panose="02020603050405020304" pitchFamily="18" charset="0"/>
                    </a:endParaRPr>
                  </a:p>
                </p:txBody>
              </p:sp>
            </p:grpSp>
            <p:sp>
              <p:nvSpPr>
                <p:cNvPr id="14" name="TextBox 13">
                  <a:extLst>
                    <a:ext uri="{FF2B5EF4-FFF2-40B4-BE49-F238E27FC236}">
                      <a16:creationId xmlns:a16="http://schemas.microsoft.com/office/drawing/2014/main" id="{FB291743-5914-4692-965D-2410D62EF1EB}"/>
                    </a:ext>
                  </a:extLst>
                </p:cNvPr>
                <p:cNvSpPr txBox="1"/>
                <p:nvPr/>
              </p:nvSpPr>
              <p:spPr>
                <a:xfrm>
                  <a:off x="4916205" y="2505230"/>
                  <a:ext cx="1906490" cy="1195159"/>
                </a:xfrm>
                <a:prstGeom prst="rect">
                  <a:avLst/>
                </a:prstGeom>
                <a:noFill/>
              </p:spPr>
              <p:txBody>
                <a:bodyPr wrap="square" rtlCol="0">
                  <a:spAutoFit/>
                </a:bodyPr>
                <a:lstStyle/>
                <a:p>
                  <a:r>
                    <a:rPr lang="en-GB" sz="2000" b="1" dirty="0">
                      <a:solidFill>
                        <a:srgbClr val="5B9BD5">
                          <a:lumMod val="50000"/>
                        </a:srgbClr>
                      </a:solidFill>
                      <a:latin typeface="Century Gothic" panose="020B0502020202020204" pitchFamily="34" charset="0"/>
                    </a:rPr>
                    <a:t>Mia: </a:t>
                  </a:r>
                  <a:r>
                    <a:rPr lang="en-GB" sz="2000" dirty="0" err="1">
                      <a:solidFill>
                        <a:srgbClr val="5B9BD5">
                          <a:lumMod val="50000"/>
                        </a:srgbClr>
                      </a:solidFill>
                      <a:latin typeface="Century Gothic" panose="020B0502020202020204" pitchFamily="34" charset="0"/>
                    </a:rPr>
                    <a:t>Hier</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sind</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einige</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Fotos</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Mieze</a:t>
                  </a:r>
                  <a:r>
                    <a:rPr lang="en-GB" sz="2000" dirty="0">
                      <a:solidFill>
                        <a:srgbClr val="5B9BD5">
                          <a:lumMod val="50000"/>
                        </a:srgbClr>
                      </a:solidFill>
                      <a:latin typeface="Century Gothic" panose="020B0502020202020204" pitchFamily="34" charset="0"/>
                    </a:rPr>
                    <a:t> </a:t>
                  </a:r>
                  <a:r>
                    <a:rPr lang="en-GB" sz="2000" b="1" dirty="0" err="1">
                      <a:solidFill>
                        <a:srgbClr val="5B9BD5">
                          <a:lumMod val="50000"/>
                        </a:srgbClr>
                      </a:solidFill>
                      <a:latin typeface="Century Gothic" panose="020B0502020202020204" pitchFamily="34" charset="0"/>
                    </a:rPr>
                    <a:t>sitzt</a:t>
                  </a:r>
                  <a:r>
                    <a:rPr lang="en-GB" sz="2000" b="1" dirty="0">
                      <a:solidFill>
                        <a:srgbClr val="5B9BD5">
                          <a:lumMod val="50000"/>
                        </a:srgbClr>
                      </a:solidFill>
                      <a:latin typeface="Century Gothic" panose="020B0502020202020204" pitchFamily="34" charset="0"/>
                    </a:rPr>
                    <a:t> / </a:t>
                  </a:r>
                  <a:r>
                    <a:rPr lang="en-GB" sz="2000" b="1" dirty="0" err="1">
                      <a:solidFill>
                        <a:srgbClr val="5B9BD5">
                          <a:lumMod val="50000"/>
                        </a:srgbClr>
                      </a:solidFill>
                      <a:latin typeface="Century Gothic" panose="020B0502020202020204" pitchFamily="34" charset="0"/>
                    </a:rPr>
                    <a:t>springt</a:t>
                  </a:r>
                  <a:r>
                    <a:rPr lang="en-GB" sz="2000" b="1" dirty="0">
                      <a:solidFill>
                        <a:srgbClr val="5B9BD5">
                          <a:lumMod val="50000"/>
                        </a:srgbClr>
                      </a:solidFill>
                      <a:latin typeface="Century Gothic" panose="020B0502020202020204" pitchFamily="34" charset="0"/>
                    </a:rPr>
                    <a:t> </a:t>
                  </a:r>
                  <a:r>
                    <a:rPr lang="en-GB" sz="2000" dirty="0">
                      <a:solidFill>
                        <a:srgbClr val="5B9BD5">
                          <a:lumMod val="50000"/>
                        </a:srgbClr>
                      </a:solidFill>
                      <a:latin typeface="Century Gothic" panose="020B0502020202020204" pitchFamily="34" charset="0"/>
                    </a:rPr>
                    <a:t>auf den Boden!</a:t>
                  </a:r>
                </a:p>
              </p:txBody>
            </p:sp>
          </p:grpSp>
          <p:sp>
            <p:nvSpPr>
              <p:cNvPr id="11" name="Speech Bubble: Rectangle with Corners Rounded 49">
                <a:extLst>
                  <a:ext uri="{FF2B5EF4-FFF2-40B4-BE49-F238E27FC236}">
                    <a16:creationId xmlns:a16="http://schemas.microsoft.com/office/drawing/2014/main" id="{F992EB51-51E3-434E-9049-3148585122D2}"/>
                  </a:ext>
                </a:extLst>
              </p:cNvPr>
              <p:cNvSpPr/>
              <p:nvPr/>
            </p:nvSpPr>
            <p:spPr>
              <a:xfrm>
                <a:off x="4921682" y="4222400"/>
                <a:ext cx="1929967" cy="13510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a typeface="Calibri" panose="020F0502020204030204" pitchFamily="34" charset="0"/>
                    <a:cs typeface="Times New Roman" panose="02020603050405020304" pitchFamily="18" charset="0"/>
                  </a:rPr>
                  <a:t> </a:t>
                </a:r>
                <a:endParaRPr lang="en-GB" sz="1100" dirty="0">
                  <a:solidFill>
                    <a:srgbClr val="FFFFFF"/>
                  </a:solidFill>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B17A4EDE-2CB8-42B1-990F-5DEDB3D427BC}"/>
                  </a:ext>
                </a:extLst>
              </p:cNvPr>
              <p:cNvSpPr txBox="1"/>
              <p:nvPr/>
            </p:nvSpPr>
            <p:spPr>
              <a:xfrm>
                <a:off x="4930483" y="4314110"/>
                <a:ext cx="1998831" cy="91721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…und Einstein </a:t>
                </a:r>
                <a:r>
                  <a:rPr lang="en-GB" sz="2000" b="1" dirty="0" err="1">
                    <a:solidFill>
                      <a:srgbClr val="5B9BD5">
                        <a:lumMod val="50000"/>
                      </a:srgbClr>
                    </a:solidFill>
                    <a:latin typeface="Century Gothic" panose="020B0502020202020204" pitchFamily="34" charset="0"/>
                  </a:rPr>
                  <a:t>sitzt</a:t>
                </a:r>
                <a:r>
                  <a:rPr lang="en-GB" sz="2000" b="1" dirty="0">
                    <a:solidFill>
                      <a:srgbClr val="5B9BD5">
                        <a:lumMod val="50000"/>
                      </a:srgbClr>
                    </a:solidFill>
                    <a:latin typeface="Century Gothic" panose="020B0502020202020204" pitchFamily="34" charset="0"/>
                  </a:rPr>
                  <a:t> / </a:t>
                </a:r>
                <a:r>
                  <a:rPr lang="en-GB" sz="2000" b="1" dirty="0" err="1">
                    <a:solidFill>
                      <a:srgbClr val="5B9BD5">
                        <a:lumMod val="50000"/>
                      </a:srgbClr>
                    </a:solidFill>
                    <a:latin typeface="Century Gothic" panose="020B0502020202020204" pitchFamily="34" charset="0"/>
                  </a:rPr>
                  <a:t>springt</a:t>
                </a:r>
                <a:r>
                  <a:rPr lang="en-GB" sz="2000" b="1" dirty="0">
                    <a:solidFill>
                      <a:srgbClr val="5B9BD5">
                        <a:lumMod val="50000"/>
                      </a:srgbClr>
                    </a:solidFill>
                    <a:latin typeface="Century Gothic" panose="020B0502020202020204" pitchFamily="34" charset="0"/>
                  </a:rPr>
                  <a:t> </a:t>
                </a:r>
                <a:r>
                  <a:rPr lang="en-GB" sz="2000" dirty="0">
                    <a:solidFill>
                      <a:srgbClr val="5B9BD5">
                        <a:lumMod val="50000"/>
                      </a:srgbClr>
                    </a:solidFill>
                    <a:latin typeface="Century Gothic" panose="020B0502020202020204" pitchFamily="34" charset="0"/>
                  </a:rPr>
                  <a:t>auf </a:t>
                </a:r>
                <a:r>
                  <a:rPr lang="en-GB" sz="2000" dirty="0" err="1">
                    <a:solidFill>
                      <a:srgbClr val="5B9BD5">
                        <a:lumMod val="50000"/>
                      </a:srgbClr>
                    </a:solidFill>
                    <a:latin typeface="Century Gothic" panose="020B0502020202020204" pitchFamily="34" charset="0"/>
                  </a:rPr>
                  <a:t>dem</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Tisch</a:t>
                </a:r>
                <a:r>
                  <a:rPr lang="en-GB" sz="2000" dirty="0">
                    <a:solidFill>
                      <a:srgbClr val="5B9BD5">
                        <a:lumMod val="50000"/>
                      </a:srgbClr>
                    </a:solidFill>
                    <a:latin typeface="Century Gothic" panose="020B0502020202020204" pitchFamily="34" charset="0"/>
                  </a:rPr>
                  <a:t>! </a:t>
                </a:r>
              </a:p>
            </p:txBody>
          </p:sp>
        </p:grpSp>
        <p:sp>
          <p:nvSpPr>
            <p:cNvPr id="8" name="TextBox 7">
              <a:extLst>
                <a:ext uri="{FF2B5EF4-FFF2-40B4-BE49-F238E27FC236}">
                  <a16:creationId xmlns:a16="http://schemas.microsoft.com/office/drawing/2014/main" id="{B3E76E17-1667-476C-B67F-320F0DFA17C5}"/>
                </a:ext>
              </a:extLst>
            </p:cNvPr>
            <p:cNvSpPr txBox="1"/>
            <p:nvPr/>
          </p:nvSpPr>
          <p:spPr>
            <a:xfrm>
              <a:off x="2956923" y="3409959"/>
              <a:ext cx="412058" cy="400110"/>
            </a:xfrm>
            <a:prstGeom prst="rect">
              <a:avLst/>
            </a:prstGeom>
            <a:solidFill>
              <a:srgbClr val="DAA520"/>
            </a:solidFill>
            <a:ln>
              <a:solidFill>
                <a:schemeClr val="accent1">
                  <a:lumMod val="50000"/>
                </a:schemeClr>
              </a:solidFill>
            </a:ln>
          </p:spPr>
          <p:txBody>
            <a:bodyPr wrap="square" rtlCol="0">
              <a:spAutoFit/>
            </a:bodyPr>
            <a:lstStyle/>
            <a:p>
              <a:pPr algn="ctr"/>
              <a:r>
                <a:rPr lang="en-GB" sz="2000" b="1" dirty="0">
                  <a:solidFill>
                    <a:srgbClr val="5B9BD5">
                      <a:lumMod val="50000"/>
                    </a:srgbClr>
                  </a:solidFill>
                  <a:latin typeface="Century Gothic" panose="020B0502020202020204" pitchFamily="34" charset="0"/>
                </a:rPr>
                <a:t>1</a:t>
              </a:r>
            </a:p>
          </p:txBody>
        </p:sp>
        <p:sp>
          <p:nvSpPr>
            <p:cNvPr id="9" name="TextBox 8">
              <a:extLst>
                <a:ext uri="{FF2B5EF4-FFF2-40B4-BE49-F238E27FC236}">
                  <a16:creationId xmlns:a16="http://schemas.microsoft.com/office/drawing/2014/main" id="{CBF3D5C5-53F5-4646-B693-5B462952F6AA}"/>
                </a:ext>
              </a:extLst>
            </p:cNvPr>
            <p:cNvSpPr txBox="1"/>
            <p:nvPr/>
          </p:nvSpPr>
          <p:spPr>
            <a:xfrm>
              <a:off x="2956922" y="5269530"/>
              <a:ext cx="412058" cy="400110"/>
            </a:xfrm>
            <a:prstGeom prst="rect">
              <a:avLst/>
            </a:prstGeom>
            <a:solidFill>
              <a:srgbClr val="DAA520"/>
            </a:solidFill>
            <a:ln>
              <a:solidFill>
                <a:schemeClr val="accent1">
                  <a:lumMod val="50000"/>
                </a:schemeClr>
              </a:solidFill>
            </a:ln>
          </p:spPr>
          <p:txBody>
            <a:bodyPr wrap="square" rtlCol="0">
              <a:spAutoFit/>
            </a:bodyPr>
            <a:lstStyle/>
            <a:p>
              <a:pPr algn="ctr"/>
              <a:r>
                <a:rPr lang="en-GB" sz="2000" b="1" dirty="0">
                  <a:solidFill>
                    <a:srgbClr val="5B9BD5">
                      <a:lumMod val="50000"/>
                    </a:srgbClr>
                  </a:solidFill>
                  <a:latin typeface="Century Gothic" panose="020B0502020202020204" pitchFamily="34" charset="0"/>
                </a:rPr>
                <a:t>2</a:t>
              </a:r>
            </a:p>
          </p:txBody>
        </p:sp>
      </p:grpSp>
      <p:sp>
        <p:nvSpPr>
          <p:cNvPr id="2" name="Title 1">
            <a:extLst>
              <a:ext uri="{FF2B5EF4-FFF2-40B4-BE49-F238E27FC236}">
                <a16:creationId xmlns:a16="http://schemas.microsoft.com/office/drawing/2014/main" id="{052A9404-7EF6-C345-8AC9-194141451C94}"/>
              </a:ext>
            </a:extLst>
          </p:cNvPr>
          <p:cNvSpPr>
            <a:spLocks noGrp="1"/>
          </p:cNvSpPr>
          <p:nvPr>
            <p:ph type="title"/>
          </p:nvPr>
        </p:nvSpPr>
        <p:spPr>
          <a:xfrm>
            <a:off x="39422" y="305775"/>
            <a:ext cx="5975279" cy="770784"/>
          </a:xfrm>
        </p:spPr>
        <p:txBody>
          <a:bodyPr>
            <a:normAutofit/>
          </a:bodyPr>
          <a:lstStyle/>
          <a:p>
            <a:r>
              <a:rPr lang="en-GB" sz="3300" b="1" dirty="0">
                <a:solidFill>
                  <a:schemeClr val="lt1"/>
                </a:solidFill>
              </a:rPr>
              <a:t>Mia </a:t>
            </a:r>
            <a:r>
              <a:rPr lang="en-GB" sz="3300" b="1" dirty="0" err="1">
                <a:solidFill>
                  <a:schemeClr val="lt1"/>
                </a:solidFill>
              </a:rPr>
              <a:t>sendet</a:t>
            </a:r>
            <a:r>
              <a:rPr lang="en-GB" sz="3300" b="1" dirty="0">
                <a:solidFill>
                  <a:schemeClr val="lt1"/>
                </a:solidFill>
              </a:rPr>
              <a:t> Katja </a:t>
            </a:r>
            <a:r>
              <a:rPr lang="en-GB" sz="3300" b="1" dirty="0" err="1">
                <a:solidFill>
                  <a:schemeClr val="lt1"/>
                </a:solidFill>
              </a:rPr>
              <a:t>eine</a:t>
            </a:r>
            <a:r>
              <a:rPr lang="en-GB" sz="3300" b="1" dirty="0">
                <a:solidFill>
                  <a:schemeClr val="lt1"/>
                </a:solidFill>
              </a:rPr>
              <a:t> SMS*</a:t>
            </a:r>
            <a:endParaRPr lang="en-US" sz="3300" dirty="0"/>
          </a:p>
        </p:txBody>
      </p:sp>
      <p:sp>
        <p:nvSpPr>
          <p:cNvPr id="30" name="TextBox 29">
            <a:extLst>
              <a:ext uri="{FF2B5EF4-FFF2-40B4-BE49-F238E27FC236}">
                <a16:creationId xmlns:a16="http://schemas.microsoft.com/office/drawing/2014/main" id="{1E86404C-6EEA-B24B-A2A8-F905C583B524}"/>
              </a:ext>
            </a:extLst>
          </p:cNvPr>
          <p:cNvSpPr txBox="1"/>
          <p:nvPr/>
        </p:nvSpPr>
        <p:spPr>
          <a:xfrm>
            <a:off x="2241426" y="620920"/>
            <a:ext cx="9556951" cy="1200329"/>
          </a:xfrm>
          <a:prstGeom prst="rect">
            <a:avLst/>
          </a:prstGeom>
          <a:noFill/>
        </p:spPr>
        <p:txBody>
          <a:bodyPr wrap="square" rtlCol="0">
            <a:spAutoFit/>
          </a:bodyPr>
          <a:lstStyle/>
          <a:p>
            <a:pPr>
              <a:defRPr/>
            </a:pPr>
            <a:endParaRPr lang="en-GB" sz="2400" dirty="0">
              <a:solidFill>
                <a:srgbClr val="5B9BD5">
                  <a:lumMod val="50000"/>
                </a:srgbClr>
              </a:solidFill>
              <a:latin typeface="Century Gothic" panose="020B0502020202020204" pitchFamily="34" charset="0"/>
            </a:endParaRPr>
          </a:p>
          <a:p>
            <a:pPr>
              <a:defRPr/>
            </a:pPr>
            <a:r>
              <a:rPr lang="en-GB" sz="2400" dirty="0">
                <a:solidFill>
                  <a:srgbClr val="5B9BD5">
                    <a:lumMod val="50000"/>
                  </a:srgbClr>
                </a:solidFill>
                <a:latin typeface="Century Gothic" panose="020B0502020202020204" pitchFamily="34" charset="0"/>
              </a:rPr>
              <a:t>...</a:t>
            </a:r>
            <a:r>
              <a:rPr lang="en-GB" sz="2400" dirty="0" err="1">
                <a:solidFill>
                  <a:srgbClr val="5B9BD5">
                    <a:lumMod val="50000"/>
                  </a:srgbClr>
                </a:solidFill>
                <a:latin typeface="Century Gothic" panose="020B0502020202020204" pitchFamily="34" charset="0"/>
              </a:rPr>
              <a:t>aber</a:t>
            </a:r>
            <a:r>
              <a:rPr lang="en-GB" sz="2400" dirty="0">
                <a:solidFill>
                  <a:srgbClr val="5B9BD5">
                    <a:lumMod val="50000"/>
                  </a:srgbClr>
                </a:solidFill>
                <a:latin typeface="Century Gothic" panose="020B0502020202020204" pitchFamily="34" charset="0"/>
              </a:rPr>
              <a:t> </a:t>
            </a:r>
            <a:r>
              <a:rPr lang="en-GB" sz="2400" dirty="0" err="1">
                <a:solidFill>
                  <a:srgbClr val="5B9BD5">
                    <a:lumMod val="50000"/>
                  </a:srgbClr>
                </a:solidFill>
                <a:latin typeface="Century Gothic" panose="020B0502020202020204" pitchFamily="34" charset="0"/>
              </a:rPr>
              <a:t>keine</a:t>
            </a:r>
            <a:r>
              <a:rPr lang="en-GB" sz="2400" dirty="0">
                <a:solidFill>
                  <a:srgbClr val="5B9BD5">
                    <a:lumMod val="50000"/>
                  </a:srgbClr>
                </a:solidFill>
                <a:latin typeface="Century Gothic" panose="020B0502020202020204" pitchFamily="34" charset="0"/>
              </a:rPr>
              <a:t> </a:t>
            </a:r>
            <a:r>
              <a:rPr lang="en-GB" sz="2400" dirty="0" err="1">
                <a:solidFill>
                  <a:srgbClr val="5B9BD5">
                    <a:lumMod val="50000"/>
                  </a:srgbClr>
                </a:solidFill>
                <a:latin typeface="Century Gothic" panose="020B0502020202020204" pitchFamily="34" charset="0"/>
              </a:rPr>
              <a:t>Fotos</a:t>
            </a: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sym typeface="Wingdings" panose="05000000000000000000" pitchFamily="2" charset="2"/>
              </a:rPr>
              <a:t> </a:t>
            </a:r>
            <a:r>
              <a:rPr lang="en-GB" sz="2400" dirty="0" err="1">
                <a:solidFill>
                  <a:srgbClr val="5B9BD5">
                    <a:lumMod val="50000"/>
                  </a:srgbClr>
                </a:solidFill>
                <a:latin typeface="Century Gothic" panose="020B0502020202020204" pitchFamily="34" charset="0"/>
                <a:sym typeface="Wingdings" panose="05000000000000000000" pitchFamily="2" charset="2"/>
              </a:rPr>
              <a:t>Es</a:t>
            </a:r>
            <a:r>
              <a:rPr lang="en-GB" sz="2400" dirty="0">
                <a:solidFill>
                  <a:srgbClr val="5B9BD5">
                    <a:lumMod val="50000"/>
                  </a:srgbClr>
                </a:solidFill>
                <a:latin typeface="Century Gothic" panose="020B0502020202020204" pitchFamily="34" charset="0"/>
                <a:sym typeface="Wingdings" panose="05000000000000000000" pitchFamily="2" charset="2"/>
              </a:rPr>
              <a:t> </a:t>
            </a:r>
            <a:r>
              <a:rPr lang="en-GB" sz="2400" dirty="0" err="1">
                <a:solidFill>
                  <a:srgbClr val="5B9BD5">
                    <a:lumMod val="50000"/>
                  </a:srgbClr>
                </a:solidFill>
                <a:latin typeface="Century Gothic" panose="020B0502020202020204" pitchFamily="34" charset="0"/>
                <a:sym typeface="Wingdings" panose="05000000000000000000" pitchFamily="2" charset="2"/>
              </a:rPr>
              <a:t>gibt</a:t>
            </a:r>
            <a:r>
              <a:rPr lang="en-GB" sz="2400" dirty="0">
                <a:solidFill>
                  <a:srgbClr val="5B9BD5">
                    <a:lumMod val="50000"/>
                  </a:srgbClr>
                </a:solidFill>
                <a:latin typeface="Century Gothic" panose="020B0502020202020204" pitchFamily="34" charset="0"/>
                <a:sym typeface="Wingdings" panose="05000000000000000000" pitchFamily="2" charset="2"/>
              </a:rPr>
              <a:t> </a:t>
            </a:r>
            <a:r>
              <a:rPr lang="en-GB" sz="2400" dirty="0" err="1">
                <a:solidFill>
                  <a:srgbClr val="5B9BD5">
                    <a:lumMod val="50000"/>
                  </a:srgbClr>
                </a:solidFill>
                <a:latin typeface="Century Gothic" panose="020B0502020202020204" pitchFamily="34" charset="0"/>
                <a:sym typeface="Wingdings" panose="05000000000000000000" pitchFamily="2" charset="2"/>
              </a:rPr>
              <a:t>ein</a:t>
            </a:r>
            <a:r>
              <a:rPr lang="en-GB" sz="2400" dirty="0">
                <a:solidFill>
                  <a:srgbClr val="5B9BD5">
                    <a:lumMod val="50000"/>
                  </a:srgbClr>
                </a:solidFill>
                <a:latin typeface="Century Gothic" panose="020B0502020202020204" pitchFamily="34" charset="0"/>
                <a:sym typeface="Wingdings" panose="05000000000000000000" pitchFamily="2" charset="2"/>
              </a:rPr>
              <a:t> Problem </a:t>
            </a:r>
            <a:r>
              <a:rPr lang="en-GB" sz="2400" dirty="0" err="1">
                <a:solidFill>
                  <a:srgbClr val="5B9BD5">
                    <a:lumMod val="50000"/>
                  </a:srgbClr>
                </a:solidFill>
                <a:latin typeface="Century Gothic" panose="020B0502020202020204" pitchFamily="34" charset="0"/>
                <a:sym typeface="Wingdings" panose="05000000000000000000" pitchFamily="2" charset="2"/>
              </a:rPr>
              <a:t>mit</a:t>
            </a:r>
            <a:r>
              <a:rPr lang="en-GB" sz="2400" dirty="0">
                <a:solidFill>
                  <a:srgbClr val="5B9BD5">
                    <a:lumMod val="50000"/>
                  </a:srgbClr>
                </a:solidFill>
                <a:latin typeface="Century Gothic" panose="020B0502020202020204" pitchFamily="34" charset="0"/>
                <a:sym typeface="Wingdings" panose="05000000000000000000" pitchFamily="2" charset="2"/>
              </a:rPr>
              <a:t> </a:t>
            </a:r>
            <a:r>
              <a:rPr lang="en-GB" sz="2400" dirty="0" err="1">
                <a:solidFill>
                  <a:srgbClr val="5B9BD5">
                    <a:lumMod val="50000"/>
                  </a:srgbClr>
                </a:solidFill>
                <a:latin typeface="Century Gothic" panose="020B0502020202020204" pitchFamily="34" charset="0"/>
                <a:sym typeface="Wingdings" panose="05000000000000000000" pitchFamily="2" charset="2"/>
              </a:rPr>
              <a:t>dem</a:t>
            </a:r>
            <a:r>
              <a:rPr lang="en-GB" sz="2400" dirty="0">
                <a:solidFill>
                  <a:srgbClr val="5B9BD5">
                    <a:lumMod val="50000"/>
                  </a:srgbClr>
                </a:solidFill>
                <a:latin typeface="Century Gothic" panose="020B0502020202020204" pitchFamily="34" charset="0"/>
                <a:sym typeface="Wingdings" panose="05000000000000000000" pitchFamily="2" charset="2"/>
              </a:rPr>
              <a:t> Handy.</a:t>
            </a:r>
            <a:endParaRPr lang="en-GB" sz="2400" dirty="0">
              <a:solidFill>
                <a:srgbClr val="5B9BD5">
                  <a:lumMod val="50000"/>
                </a:srgbClr>
              </a:solidFill>
              <a:latin typeface="Century Gothic" panose="020B0502020202020204" pitchFamily="34" charset="0"/>
            </a:endParaRPr>
          </a:p>
          <a:p>
            <a:pPr>
              <a:defRPr/>
            </a:pPr>
            <a:r>
              <a:rPr lang="en-GB" sz="2400" dirty="0">
                <a:solidFill>
                  <a:srgbClr val="5B9BD5">
                    <a:lumMod val="50000"/>
                  </a:srgbClr>
                </a:solidFill>
                <a:latin typeface="Century Gothic" panose="020B0502020202020204" pitchFamily="34" charset="0"/>
              </a:rPr>
              <a:t>Welches </a:t>
            </a:r>
            <a:r>
              <a:rPr lang="en-GB" sz="2400" b="1" dirty="0">
                <a:solidFill>
                  <a:srgbClr val="DAA520"/>
                </a:solidFill>
                <a:latin typeface="Century Gothic" panose="020B0502020202020204" pitchFamily="34" charset="0"/>
              </a:rPr>
              <a:t>Verb</a:t>
            </a:r>
            <a:r>
              <a:rPr lang="en-GB" sz="2400" dirty="0">
                <a:solidFill>
                  <a:srgbClr val="5B9BD5">
                    <a:lumMod val="50000"/>
                  </a:srgbClr>
                </a:solidFill>
                <a:latin typeface="Century Gothic" panose="020B0502020202020204" pitchFamily="34" charset="0"/>
              </a:rPr>
              <a:t> </a:t>
            </a:r>
            <a:r>
              <a:rPr lang="en-GB" sz="2400" dirty="0" err="1">
                <a:solidFill>
                  <a:srgbClr val="5B9BD5">
                    <a:lumMod val="50000"/>
                  </a:srgbClr>
                </a:solidFill>
                <a:latin typeface="Century Gothic" panose="020B0502020202020204" pitchFamily="34" charset="0"/>
              </a:rPr>
              <a:t>ist</a:t>
            </a:r>
            <a:r>
              <a:rPr lang="en-GB" sz="2400" dirty="0">
                <a:solidFill>
                  <a:srgbClr val="5B9BD5">
                    <a:lumMod val="50000"/>
                  </a:srgbClr>
                </a:solidFill>
                <a:latin typeface="Century Gothic" panose="020B0502020202020204" pitchFamily="34" charset="0"/>
              </a:rPr>
              <a:t> </a:t>
            </a:r>
            <a:r>
              <a:rPr lang="en-GB" sz="2400" dirty="0" err="1">
                <a:solidFill>
                  <a:srgbClr val="5B9BD5">
                    <a:lumMod val="50000"/>
                  </a:srgbClr>
                </a:solidFill>
                <a:latin typeface="Century Gothic" panose="020B0502020202020204" pitchFamily="34" charset="0"/>
              </a:rPr>
              <a:t>richtig</a:t>
            </a:r>
            <a:r>
              <a:rPr lang="en-GB" sz="2400" dirty="0">
                <a:solidFill>
                  <a:srgbClr val="5B9BD5">
                    <a:lumMod val="50000"/>
                  </a:srgbClr>
                </a:solidFill>
                <a:latin typeface="Century Gothic" panose="020B0502020202020204" pitchFamily="34" charset="0"/>
              </a:rPr>
              <a:t>?</a:t>
            </a:r>
          </a:p>
        </p:txBody>
      </p:sp>
      <p:grpSp>
        <p:nvGrpSpPr>
          <p:cNvPr id="39" name="Group 38">
            <a:extLst>
              <a:ext uri="{FF2B5EF4-FFF2-40B4-BE49-F238E27FC236}">
                <a16:creationId xmlns:a16="http://schemas.microsoft.com/office/drawing/2014/main" id="{D6BFF46C-E73C-4763-9C18-3C9E3FB86397}"/>
              </a:ext>
            </a:extLst>
          </p:cNvPr>
          <p:cNvGrpSpPr/>
          <p:nvPr/>
        </p:nvGrpSpPr>
        <p:grpSpPr>
          <a:xfrm>
            <a:off x="3125342" y="1785044"/>
            <a:ext cx="2889359" cy="4432875"/>
            <a:chOff x="300038" y="1762185"/>
            <a:chExt cx="3152078" cy="4386210"/>
          </a:xfrm>
        </p:grpSpPr>
        <p:grpSp>
          <p:nvGrpSpPr>
            <p:cNvPr id="40" name="Group 39">
              <a:extLst>
                <a:ext uri="{FF2B5EF4-FFF2-40B4-BE49-F238E27FC236}">
                  <a16:creationId xmlns:a16="http://schemas.microsoft.com/office/drawing/2014/main" id="{1711C28C-9F70-409D-9D76-0ABDC97D0888}"/>
                </a:ext>
              </a:extLst>
            </p:cNvPr>
            <p:cNvGrpSpPr/>
            <p:nvPr/>
          </p:nvGrpSpPr>
          <p:grpSpPr>
            <a:xfrm>
              <a:off x="300038" y="1762185"/>
              <a:ext cx="3152078" cy="4386210"/>
              <a:chOff x="4719331" y="2191837"/>
              <a:chExt cx="2314515" cy="4003200"/>
            </a:xfrm>
          </p:grpSpPr>
          <p:grpSp>
            <p:nvGrpSpPr>
              <p:cNvPr id="43" name="Group 42">
                <a:extLst>
                  <a:ext uri="{FF2B5EF4-FFF2-40B4-BE49-F238E27FC236}">
                    <a16:creationId xmlns:a16="http://schemas.microsoft.com/office/drawing/2014/main" id="{FF55CF41-6C4F-4F0B-8DB5-A9FAD52C8493}"/>
                  </a:ext>
                </a:extLst>
              </p:cNvPr>
              <p:cNvGrpSpPr/>
              <p:nvPr/>
            </p:nvGrpSpPr>
            <p:grpSpPr>
              <a:xfrm>
                <a:off x="4719331" y="2191837"/>
                <a:ext cx="2314515" cy="4003200"/>
                <a:chOff x="4719331" y="2191837"/>
                <a:chExt cx="2198943" cy="4003200"/>
              </a:xfrm>
            </p:grpSpPr>
            <p:grpSp>
              <p:nvGrpSpPr>
                <p:cNvPr id="46" name="Group 45">
                  <a:extLst>
                    <a:ext uri="{FF2B5EF4-FFF2-40B4-BE49-F238E27FC236}">
                      <a16:creationId xmlns:a16="http://schemas.microsoft.com/office/drawing/2014/main" id="{E7E33C3A-AF5E-4074-9144-498849AEFF59}"/>
                    </a:ext>
                  </a:extLst>
                </p:cNvPr>
                <p:cNvGrpSpPr/>
                <p:nvPr/>
              </p:nvGrpSpPr>
              <p:grpSpPr>
                <a:xfrm>
                  <a:off x="4719331" y="2191837"/>
                  <a:ext cx="2198943" cy="4003200"/>
                  <a:chOff x="-30479" y="22860"/>
                  <a:chExt cx="3394710" cy="6004560"/>
                </a:xfrm>
              </p:grpSpPr>
              <p:grpSp>
                <p:nvGrpSpPr>
                  <p:cNvPr id="48" name="Group 47">
                    <a:extLst>
                      <a:ext uri="{FF2B5EF4-FFF2-40B4-BE49-F238E27FC236}">
                        <a16:creationId xmlns:a16="http://schemas.microsoft.com/office/drawing/2014/main" id="{9A37FFF0-C7FB-4D41-96C2-7958C1E31ADD}"/>
                      </a:ext>
                    </a:extLst>
                  </p:cNvPr>
                  <p:cNvGrpSpPr/>
                  <p:nvPr/>
                </p:nvGrpSpPr>
                <p:grpSpPr>
                  <a:xfrm>
                    <a:off x="-30479" y="22860"/>
                    <a:ext cx="3394710" cy="6004560"/>
                    <a:chOff x="-30479" y="22860"/>
                    <a:chExt cx="3394710" cy="6004560"/>
                  </a:xfrm>
                </p:grpSpPr>
                <p:grpSp>
                  <p:nvGrpSpPr>
                    <p:cNvPr id="50" name="Group 49">
                      <a:extLst>
                        <a:ext uri="{FF2B5EF4-FFF2-40B4-BE49-F238E27FC236}">
                          <a16:creationId xmlns:a16="http://schemas.microsoft.com/office/drawing/2014/main" id="{BF5A4925-A82A-495A-AD96-17001586A03A}"/>
                        </a:ext>
                      </a:extLst>
                    </p:cNvPr>
                    <p:cNvGrpSpPr/>
                    <p:nvPr/>
                  </p:nvGrpSpPr>
                  <p:grpSpPr>
                    <a:xfrm>
                      <a:off x="-30479" y="22860"/>
                      <a:ext cx="3394710" cy="6004560"/>
                      <a:chOff x="-30479" y="22860"/>
                      <a:chExt cx="3394710" cy="6004560"/>
                    </a:xfrm>
                  </p:grpSpPr>
                  <p:sp>
                    <p:nvSpPr>
                      <p:cNvPr id="52" name="Rectangle: Rounded Corners 59">
                        <a:extLst>
                          <a:ext uri="{FF2B5EF4-FFF2-40B4-BE49-F238E27FC236}">
                            <a16:creationId xmlns:a16="http://schemas.microsoft.com/office/drawing/2014/main" id="{5010531D-FFA2-4B59-B1F9-9D56A21B3CE6}"/>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solidFill>
                            <a:srgbClr val="FFFFFF"/>
                          </a:solidFill>
                        </a:endParaRPr>
                      </a:p>
                    </p:txBody>
                  </p:sp>
                  <p:sp>
                    <p:nvSpPr>
                      <p:cNvPr id="53" name="Rectangle 52">
                        <a:extLst>
                          <a:ext uri="{FF2B5EF4-FFF2-40B4-BE49-F238E27FC236}">
                            <a16:creationId xmlns:a16="http://schemas.microsoft.com/office/drawing/2014/main" id="{DF539304-E756-4267-BDE1-D7C1BF632FCC}"/>
                          </a:ext>
                        </a:extLst>
                      </p:cNvPr>
                      <p:cNvSpPr/>
                      <p:nvPr/>
                    </p:nvSpPr>
                    <p:spPr>
                      <a:xfrm>
                        <a:off x="152401"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solidFill>
                            <a:srgbClr val="FFFFFF"/>
                          </a:solidFill>
                        </a:endParaRPr>
                      </a:p>
                    </p:txBody>
                  </p:sp>
                </p:grpSp>
                <p:sp>
                  <p:nvSpPr>
                    <p:cNvPr id="51" name="Oval 50">
                      <a:extLst>
                        <a:ext uri="{FF2B5EF4-FFF2-40B4-BE49-F238E27FC236}">
                          <a16:creationId xmlns:a16="http://schemas.microsoft.com/office/drawing/2014/main" id="{5654E216-0913-4DE1-A77C-5D05B63FCE91}"/>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FFFFFF"/>
                        </a:solidFill>
                      </a:endParaRPr>
                    </a:p>
                  </p:txBody>
                </p:sp>
              </p:grpSp>
              <p:sp>
                <p:nvSpPr>
                  <p:cNvPr id="49" name="Speech Bubble: Rectangle with Corners Rounded 56">
                    <a:extLst>
                      <a:ext uri="{FF2B5EF4-FFF2-40B4-BE49-F238E27FC236}">
                        <a16:creationId xmlns:a16="http://schemas.microsoft.com/office/drawing/2014/main" id="{326E22B9-4401-409E-B138-79051EAF1BC2}"/>
                      </a:ext>
                    </a:extLst>
                  </p:cNvPr>
                  <p:cNvSpPr/>
                  <p:nvPr/>
                </p:nvSpPr>
                <p:spPr>
                  <a:xfrm>
                    <a:off x="266310" y="525983"/>
                    <a:ext cx="2830692" cy="2026487"/>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a typeface="Calibri" panose="020F0502020204030204" pitchFamily="34" charset="0"/>
                        <a:cs typeface="Times New Roman" panose="02020603050405020304" pitchFamily="18" charset="0"/>
                      </a:rPr>
                      <a:t> </a:t>
                    </a:r>
                    <a:endParaRPr lang="en-GB" sz="1100" dirty="0">
                      <a:solidFill>
                        <a:srgbClr val="FFFFFF"/>
                      </a:solidFill>
                      <a:ea typeface="Calibri" panose="020F0502020204030204" pitchFamily="34" charset="0"/>
                      <a:cs typeface="Times New Roman" panose="02020603050405020304" pitchFamily="18" charset="0"/>
                    </a:endParaRPr>
                  </a:p>
                </p:txBody>
              </p:sp>
            </p:grpSp>
            <p:sp>
              <p:nvSpPr>
                <p:cNvPr id="47" name="TextBox 46">
                  <a:extLst>
                    <a:ext uri="{FF2B5EF4-FFF2-40B4-BE49-F238E27FC236}">
                      <a16:creationId xmlns:a16="http://schemas.microsoft.com/office/drawing/2014/main" id="{FB291743-5914-4692-965D-2410D62EF1EB}"/>
                    </a:ext>
                  </a:extLst>
                </p:cNvPr>
                <p:cNvSpPr txBox="1"/>
                <p:nvPr/>
              </p:nvSpPr>
              <p:spPr>
                <a:xfrm>
                  <a:off x="4895790" y="2622887"/>
                  <a:ext cx="1906490" cy="917216"/>
                </a:xfrm>
                <a:prstGeom prst="rect">
                  <a:avLst/>
                </a:prstGeom>
                <a:noFill/>
              </p:spPr>
              <p:txBody>
                <a:bodyPr wrap="square" rtlCol="0">
                  <a:spAutoFit/>
                </a:bodyPr>
                <a:lstStyle/>
                <a:p>
                  <a:r>
                    <a:rPr lang="en-GB" sz="2000" dirty="0" err="1">
                      <a:solidFill>
                        <a:srgbClr val="5B9BD5">
                          <a:lumMod val="50000"/>
                        </a:srgbClr>
                      </a:solidFill>
                      <a:latin typeface="Century Gothic" panose="020B0502020202020204" pitchFamily="34" charset="0"/>
                    </a:rPr>
                    <a:t>Hier</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ist</a:t>
                  </a:r>
                  <a:r>
                    <a:rPr lang="en-GB" sz="2000" dirty="0">
                      <a:solidFill>
                        <a:srgbClr val="5B9BD5">
                          <a:lumMod val="50000"/>
                        </a:srgbClr>
                      </a:solidFill>
                      <a:latin typeface="Century Gothic" panose="020B0502020202020204" pitchFamily="34" charset="0"/>
                    </a:rPr>
                    <a:t> Wolfgang </a:t>
                  </a:r>
                  <a:r>
                    <a:rPr lang="en-GB" sz="2000" dirty="0" err="1">
                      <a:solidFill>
                        <a:srgbClr val="5B9BD5">
                          <a:lumMod val="50000"/>
                        </a:srgbClr>
                      </a:solidFill>
                      <a:latin typeface="Century Gothic" panose="020B0502020202020204" pitchFamily="34" charset="0"/>
                    </a:rPr>
                    <a:t>im</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Urlaub</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Er</a:t>
                  </a:r>
                  <a:r>
                    <a:rPr lang="en-GB" sz="2000" dirty="0">
                      <a:solidFill>
                        <a:srgbClr val="5B9BD5">
                          <a:lumMod val="50000"/>
                        </a:srgbClr>
                      </a:solidFill>
                      <a:latin typeface="Century Gothic" panose="020B0502020202020204" pitchFamily="34" charset="0"/>
                    </a:rPr>
                    <a:t> </a:t>
                  </a:r>
                  <a:r>
                    <a:rPr lang="en-GB" sz="2000" b="1" dirty="0" err="1">
                      <a:solidFill>
                        <a:srgbClr val="5B9BD5">
                          <a:lumMod val="50000"/>
                        </a:srgbClr>
                      </a:solidFill>
                      <a:latin typeface="Century Gothic" panose="020B0502020202020204" pitchFamily="34" charset="0"/>
                    </a:rPr>
                    <a:t>fällt</a:t>
                  </a:r>
                  <a:r>
                    <a:rPr lang="en-GB" sz="2000" b="1" dirty="0">
                      <a:solidFill>
                        <a:srgbClr val="5B9BD5">
                          <a:lumMod val="50000"/>
                        </a:srgbClr>
                      </a:solidFill>
                      <a:latin typeface="Century Gothic" panose="020B0502020202020204" pitchFamily="34" charset="0"/>
                    </a:rPr>
                    <a:t> / </a:t>
                  </a:r>
                  <a:r>
                    <a:rPr lang="en-GB" sz="2000" b="1" dirty="0" err="1">
                      <a:solidFill>
                        <a:srgbClr val="5B9BD5">
                          <a:lumMod val="50000"/>
                        </a:srgbClr>
                      </a:solidFill>
                      <a:latin typeface="Century Gothic" panose="020B0502020202020204" pitchFamily="34" charset="0"/>
                    </a:rPr>
                    <a:t>steht</a:t>
                  </a:r>
                  <a:r>
                    <a:rPr lang="en-GB" sz="2000" b="1" dirty="0">
                      <a:solidFill>
                        <a:srgbClr val="5B9BD5">
                          <a:lumMod val="50000"/>
                        </a:srgbClr>
                      </a:solidFill>
                      <a:latin typeface="Century Gothic" panose="020B0502020202020204" pitchFamily="34" charset="0"/>
                    </a:rPr>
                    <a:t> </a:t>
                  </a:r>
                  <a:r>
                    <a:rPr lang="en-GB" sz="2000" dirty="0">
                      <a:solidFill>
                        <a:srgbClr val="5B9BD5">
                          <a:lumMod val="50000"/>
                        </a:srgbClr>
                      </a:solidFill>
                      <a:latin typeface="Century Gothic" panose="020B0502020202020204" pitchFamily="34" charset="0"/>
                    </a:rPr>
                    <a:t>ins Wasser! </a:t>
                  </a:r>
                </a:p>
              </p:txBody>
            </p:sp>
          </p:grpSp>
          <p:sp>
            <p:nvSpPr>
              <p:cNvPr id="44" name="Speech Bubble: Rectangle with Corners Rounded 49">
                <a:extLst>
                  <a:ext uri="{FF2B5EF4-FFF2-40B4-BE49-F238E27FC236}">
                    <a16:creationId xmlns:a16="http://schemas.microsoft.com/office/drawing/2014/main" id="{F992EB51-51E3-434E-9049-3148585122D2}"/>
                  </a:ext>
                </a:extLst>
              </p:cNvPr>
              <p:cNvSpPr/>
              <p:nvPr/>
            </p:nvSpPr>
            <p:spPr>
              <a:xfrm>
                <a:off x="4921682" y="4222400"/>
                <a:ext cx="1929967" cy="13510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a typeface="Calibri" panose="020F0502020204030204" pitchFamily="34" charset="0"/>
                    <a:cs typeface="Times New Roman" panose="02020603050405020304" pitchFamily="18" charset="0"/>
                  </a:rPr>
                  <a:t> </a:t>
                </a:r>
                <a:endParaRPr lang="en-GB" sz="1100" dirty="0">
                  <a:solidFill>
                    <a:srgbClr val="FFFFFF"/>
                  </a:solidFill>
                  <a:ea typeface="Calibri" panose="020F0502020204030204" pitchFamily="34" charset="0"/>
                  <a:cs typeface="Times New Roman" panose="02020603050405020304" pitchFamily="18" charset="0"/>
                </a:endParaRPr>
              </a:p>
            </p:txBody>
          </p:sp>
          <p:sp>
            <p:nvSpPr>
              <p:cNvPr id="45" name="TextBox 44">
                <a:extLst>
                  <a:ext uri="{FF2B5EF4-FFF2-40B4-BE49-F238E27FC236}">
                    <a16:creationId xmlns:a16="http://schemas.microsoft.com/office/drawing/2014/main" id="{B17A4EDE-2CB8-42B1-990F-5DEDB3D427BC}"/>
                  </a:ext>
                </a:extLst>
              </p:cNvPr>
              <p:cNvSpPr txBox="1"/>
              <p:nvPr/>
            </p:nvSpPr>
            <p:spPr>
              <a:xfrm>
                <a:off x="4930483" y="4314110"/>
                <a:ext cx="1998831" cy="639271"/>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und Mehmet </a:t>
                </a:r>
                <a:r>
                  <a:rPr lang="en-GB" sz="2000" b="1" dirty="0" err="1">
                    <a:solidFill>
                      <a:srgbClr val="5B9BD5">
                        <a:lumMod val="50000"/>
                      </a:srgbClr>
                    </a:solidFill>
                    <a:latin typeface="Century Gothic" panose="020B0502020202020204" pitchFamily="34" charset="0"/>
                  </a:rPr>
                  <a:t>steht</a:t>
                </a:r>
                <a:r>
                  <a:rPr lang="en-GB" sz="2000" b="1" dirty="0">
                    <a:solidFill>
                      <a:srgbClr val="5B9BD5">
                        <a:lumMod val="50000"/>
                      </a:srgbClr>
                    </a:solidFill>
                    <a:latin typeface="Century Gothic" panose="020B0502020202020204" pitchFamily="34" charset="0"/>
                  </a:rPr>
                  <a:t> / </a:t>
                </a:r>
                <a:r>
                  <a:rPr lang="en-GB" sz="2000" b="1" dirty="0" err="1">
                    <a:solidFill>
                      <a:srgbClr val="5B9BD5">
                        <a:lumMod val="50000"/>
                      </a:srgbClr>
                    </a:solidFill>
                    <a:latin typeface="Century Gothic" panose="020B0502020202020204" pitchFamily="34" charset="0"/>
                  </a:rPr>
                  <a:t>fällt</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im</a:t>
                </a:r>
                <a:r>
                  <a:rPr lang="en-GB" sz="2000" dirty="0">
                    <a:solidFill>
                      <a:srgbClr val="5B9BD5">
                        <a:lumMod val="50000"/>
                      </a:srgbClr>
                    </a:solidFill>
                    <a:latin typeface="Century Gothic" panose="020B0502020202020204" pitchFamily="34" charset="0"/>
                  </a:rPr>
                  <a:t> Wasser.</a:t>
                </a:r>
              </a:p>
            </p:txBody>
          </p:sp>
        </p:grpSp>
        <p:sp>
          <p:nvSpPr>
            <p:cNvPr id="41" name="TextBox 40">
              <a:extLst>
                <a:ext uri="{FF2B5EF4-FFF2-40B4-BE49-F238E27FC236}">
                  <a16:creationId xmlns:a16="http://schemas.microsoft.com/office/drawing/2014/main" id="{B3E76E17-1667-476C-B67F-320F0DFA17C5}"/>
                </a:ext>
              </a:extLst>
            </p:cNvPr>
            <p:cNvSpPr txBox="1"/>
            <p:nvPr/>
          </p:nvSpPr>
          <p:spPr>
            <a:xfrm>
              <a:off x="2956923" y="3409959"/>
              <a:ext cx="412058" cy="400110"/>
            </a:xfrm>
            <a:prstGeom prst="rect">
              <a:avLst/>
            </a:prstGeom>
            <a:solidFill>
              <a:srgbClr val="DAA520"/>
            </a:solidFill>
            <a:ln>
              <a:solidFill>
                <a:schemeClr val="accent1">
                  <a:lumMod val="50000"/>
                </a:schemeClr>
              </a:solidFill>
            </a:ln>
          </p:spPr>
          <p:txBody>
            <a:bodyPr wrap="square" rtlCol="0">
              <a:spAutoFit/>
            </a:bodyPr>
            <a:lstStyle/>
            <a:p>
              <a:pPr algn="ctr"/>
              <a:r>
                <a:rPr lang="en-GB" sz="2000" b="1" dirty="0">
                  <a:solidFill>
                    <a:srgbClr val="5B9BD5">
                      <a:lumMod val="50000"/>
                    </a:srgbClr>
                  </a:solidFill>
                  <a:latin typeface="Century Gothic" panose="020B0502020202020204" pitchFamily="34" charset="0"/>
                </a:rPr>
                <a:t>3</a:t>
              </a:r>
            </a:p>
          </p:txBody>
        </p:sp>
        <p:sp>
          <p:nvSpPr>
            <p:cNvPr id="42" name="TextBox 41">
              <a:extLst>
                <a:ext uri="{FF2B5EF4-FFF2-40B4-BE49-F238E27FC236}">
                  <a16:creationId xmlns:a16="http://schemas.microsoft.com/office/drawing/2014/main" id="{CBF3D5C5-53F5-4646-B693-5B462952F6AA}"/>
                </a:ext>
              </a:extLst>
            </p:cNvPr>
            <p:cNvSpPr txBox="1"/>
            <p:nvPr/>
          </p:nvSpPr>
          <p:spPr>
            <a:xfrm>
              <a:off x="2969181" y="5277558"/>
              <a:ext cx="412058" cy="400110"/>
            </a:xfrm>
            <a:prstGeom prst="rect">
              <a:avLst/>
            </a:prstGeom>
            <a:solidFill>
              <a:srgbClr val="DAA520"/>
            </a:solidFill>
            <a:ln>
              <a:solidFill>
                <a:schemeClr val="accent1">
                  <a:lumMod val="50000"/>
                </a:schemeClr>
              </a:solidFill>
            </a:ln>
          </p:spPr>
          <p:txBody>
            <a:bodyPr wrap="square" rtlCol="0">
              <a:spAutoFit/>
            </a:bodyPr>
            <a:lstStyle/>
            <a:p>
              <a:pPr algn="ctr"/>
              <a:r>
                <a:rPr lang="en-GB" sz="2000" b="1" dirty="0">
                  <a:solidFill>
                    <a:srgbClr val="5B9BD5">
                      <a:lumMod val="50000"/>
                    </a:srgbClr>
                  </a:solidFill>
                  <a:latin typeface="Century Gothic" panose="020B0502020202020204" pitchFamily="34" charset="0"/>
                </a:rPr>
                <a:t>4</a:t>
              </a:r>
            </a:p>
          </p:txBody>
        </p:sp>
      </p:grpSp>
      <p:grpSp>
        <p:nvGrpSpPr>
          <p:cNvPr id="61" name="Group 60">
            <a:extLst>
              <a:ext uri="{FF2B5EF4-FFF2-40B4-BE49-F238E27FC236}">
                <a16:creationId xmlns:a16="http://schemas.microsoft.com/office/drawing/2014/main" id="{D6BFF46C-E73C-4763-9C18-3C9E3FB86397}"/>
              </a:ext>
            </a:extLst>
          </p:cNvPr>
          <p:cNvGrpSpPr/>
          <p:nvPr/>
        </p:nvGrpSpPr>
        <p:grpSpPr>
          <a:xfrm>
            <a:off x="6182914" y="1785044"/>
            <a:ext cx="2889359" cy="4432875"/>
            <a:chOff x="300038" y="1762185"/>
            <a:chExt cx="3152078" cy="4386210"/>
          </a:xfrm>
        </p:grpSpPr>
        <p:grpSp>
          <p:nvGrpSpPr>
            <p:cNvPr id="62" name="Group 61">
              <a:extLst>
                <a:ext uri="{FF2B5EF4-FFF2-40B4-BE49-F238E27FC236}">
                  <a16:creationId xmlns:a16="http://schemas.microsoft.com/office/drawing/2014/main" id="{1711C28C-9F70-409D-9D76-0ABDC97D0888}"/>
                </a:ext>
              </a:extLst>
            </p:cNvPr>
            <p:cNvGrpSpPr/>
            <p:nvPr/>
          </p:nvGrpSpPr>
          <p:grpSpPr>
            <a:xfrm>
              <a:off x="300038" y="1762185"/>
              <a:ext cx="3152078" cy="4386210"/>
              <a:chOff x="4719331" y="2191837"/>
              <a:chExt cx="2314515" cy="4003200"/>
            </a:xfrm>
          </p:grpSpPr>
          <p:grpSp>
            <p:nvGrpSpPr>
              <p:cNvPr id="65" name="Group 64">
                <a:extLst>
                  <a:ext uri="{FF2B5EF4-FFF2-40B4-BE49-F238E27FC236}">
                    <a16:creationId xmlns:a16="http://schemas.microsoft.com/office/drawing/2014/main" id="{FF55CF41-6C4F-4F0B-8DB5-A9FAD52C8493}"/>
                  </a:ext>
                </a:extLst>
              </p:cNvPr>
              <p:cNvGrpSpPr/>
              <p:nvPr/>
            </p:nvGrpSpPr>
            <p:grpSpPr>
              <a:xfrm>
                <a:off x="4719331" y="2191837"/>
                <a:ext cx="2314515" cy="4003200"/>
                <a:chOff x="4719331" y="2191837"/>
                <a:chExt cx="2198943" cy="4003200"/>
              </a:xfrm>
            </p:grpSpPr>
            <p:grpSp>
              <p:nvGrpSpPr>
                <p:cNvPr id="68" name="Group 67">
                  <a:extLst>
                    <a:ext uri="{FF2B5EF4-FFF2-40B4-BE49-F238E27FC236}">
                      <a16:creationId xmlns:a16="http://schemas.microsoft.com/office/drawing/2014/main" id="{E7E33C3A-AF5E-4074-9144-498849AEFF59}"/>
                    </a:ext>
                  </a:extLst>
                </p:cNvPr>
                <p:cNvGrpSpPr/>
                <p:nvPr/>
              </p:nvGrpSpPr>
              <p:grpSpPr>
                <a:xfrm>
                  <a:off x="4719331" y="2191837"/>
                  <a:ext cx="2198943" cy="4003200"/>
                  <a:chOff x="-30479" y="22860"/>
                  <a:chExt cx="3394710" cy="6004560"/>
                </a:xfrm>
              </p:grpSpPr>
              <p:grpSp>
                <p:nvGrpSpPr>
                  <p:cNvPr id="70" name="Group 69">
                    <a:extLst>
                      <a:ext uri="{FF2B5EF4-FFF2-40B4-BE49-F238E27FC236}">
                        <a16:creationId xmlns:a16="http://schemas.microsoft.com/office/drawing/2014/main" id="{9A37FFF0-C7FB-4D41-96C2-7958C1E31ADD}"/>
                      </a:ext>
                    </a:extLst>
                  </p:cNvPr>
                  <p:cNvGrpSpPr/>
                  <p:nvPr/>
                </p:nvGrpSpPr>
                <p:grpSpPr>
                  <a:xfrm>
                    <a:off x="-30479" y="22860"/>
                    <a:ext cx="3394710" cy="6004560"/>
                    <a:chOff x="-30479" y="22860"/>
                    <a:chExt cx="3394710" cy="6004560"/>
                  </a:xfrm>
                </p:grpSpPr>
                <p:grpSp>
                  <p:nvGrpSpPr>
                    <p:cNvPr id="72" name="Group 71">
                      <a:extLst>
                        <a:ext uri="{FF2B5EF4-FFF2-40B4-BE49-F238E27FC236}">
                          <a16:creationId xmlns:a16="http://schemas.microsoft.com/office/drawing/2014/main" id="{BF5A4925-A82A-495A-AD96-17001586A03A}"/>
                        </a:ext>
                      </a:extLst>
                    </p:cNvPr>
                    <p:cNvGrpSpPr/>
                    <p:nvPr/>
                  </p:nvGrpSpPr>
                  <p:grpSpPr>
                    <a:xfrm>
                      <a:off x="-30479" y="22860"/>
                      <a:ext cx="3394710" cy="6004560"/>
                      <a:chOff x="-30479" y="22860"/>
                      <a:chExt cx="3394710" cy="6004560"/>
                    </a:xfrm>
                  </p:grpSpPr>
                  <p:sp>
                    <p:nvSpPr>
                      <p:cNvPr id="74" name="Rectangle: Rounded Corners 59">
                        <a:extLst>
                          <a:ext uri="{FF2B5EF4-FFF2-40B4-BE49-F238E27FC236}">
                            <a16:creationId xmlns:a16="http://schemas.microsoft.com/office/drawing/2014/main" id="{5010531D-FFA2-4B59-B1F9-9D56A21B3CE6}"/>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solidFill>
                            <a:srgbClr val="FFFFFF"/>
                          </a:solidFill>
                        </a:endParaRPr>
                      </a:p>
                    </p:txBody>
                  </p:sp>
                  <p:sp>
                    <p:nvSpPr>
                      <p:cNvPr id="75" name="Rectangle 74">
                        <a:extLst>
                          <a:ext uri="{FF2B5EF4-FFF2-40B4-BE49-F238E27FC236}">
                            <a16:creationId xmlns:a16="http://schemas.microsoft.com/office/drawing/2014/main" id="{DF539304-E756-4267-BDE1-D7C1BF632FCC}"/>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solidFill>
                            <a:srgbClr val="FFFFFF"/>
                          </a:solidFill>
                        </a:endParaRPr>
                      </a:p>
                    </p:txBody>
                  </p:sp>
                </p:grpSp>
                <p:sp>
                  <p:nvSpPr>
                    <p:cNvPr id="73" name="Oval 72">
                      <a:extLst>
                        <a:ext uri="{FF2B5EF4-FFF2-40B4-BE49-F238E27FC236}">
                          <a16:creationId xmlns:a16="http://schemas.microsoft.com/office/drawing/2014/main" id="{5654E216-0913-4DE1-A77C-5D05B63FCE91}"/>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FFFFFF"/>
                        </a:solidFill>
                      </a:endParaRPr>
                    </a:p>
                  </p:txBody>
                </p:sp>
              </p:grpSp>
              <p:sp>
                <p:nvSpPr>
                  <p:cNvPr id="71" name="Speech Bubble: Rectangle with Corners Rounded 56">
                    <a:extLst>
                      <a:ext uri="{FF2B5EF4-FFF2-40B4-BE49-F238E27FC236}">
                        <a16:creationId xmlns:a16="http://schemas.microsoft.com/office/drawing/2014/main" id="{326E22B9-4401-409E-B138-79051EAF1BC2}"/>
                      </a:ext>
                    </a:extLst>
                  </p:cNvPr>
                  <p:cNvSpPr/>
                  <p:nvPr/>
                </p:nvSpPr>
                <p:spPr>
                  <a:xfrm>
                    <a:off x="266310" y="525983"/>
                    <a:ext cx="2830692" cy="2026487"/>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a typeface="Calibri" panose="020F0502020204030204" pitchFamily="34" charset="0"/>
                        <a:cs typeface="Times New Roman" panose="02020603050405020304" pitchFamily="18" charset="0"/>
                      </a:rPr>
                      <a:t> </a:t>
                    </a:r>
                    <a:endParaRPr lang="en-GB" sz="1100" dirty="0">
                      <a:solidFill>
                        <a:srgbClr val="FFFFFF"/>
                      </a:solidFill>
                      <a:ea typeface="Calibri" panose="020F0502020204030204" pitchFamily="34" charset="0"/>
                      <a:cs typeface="Times New Roman" panose="02020603050405020304" pitchFamily="18" charset="0"/>
                    </a:endParaRPr>
                  </a:p>
                </p:txBody>
              </p:sp>
            </p:grpSp>
            <p:sp>
              <p:nvSpPr>
                <p:cNvPr id="69" name="TextBox 68">
                  <a:extLst>
                    <a:ext uri="{FF2B5EF4-FFF2-40B4-BE49-F238E27FC236}">
                      <a16:creationId xmlns:a16="http://schemas.microsoft.com/office/drawing/2014/main" id="{FB291743-5914-4692-965D-2410D62EF1EB}"/>
                    </a:ext>
                  </a:extLst>
                </p:cNvPr>
                <p:cNvSpPr txBox="1"/>
                <p:nvPr/>
              </p:nvSpPr>
              <p:spPr>
                <a:xfrm>
                  <a:off x="4895790" y="2622887"/>
                  <a:ext cx="1906490" cy="917216"/>
                </a:xfrm>
                <a:prstGeom prst="rect">
                  <a:avLst/>
                </a:prstGeom>
                <a:noFill/>
              </p:spPr>
              <p:txBody>
                <a:bodyPr wrap="square" rtlCol="0">
                  <a:spAutoFit/>
                </a:bodyPr>
                <a:lstStyle/>
                <a:p>
                  <a:r>
                    <a:rPr lang="en-GB" sz="2000" dirty="0" err="1">
                      <a:solidFill>
                        <a:srgbClr val="5B9BD5">
                          <a:lumMod val="50000"/>
                        </a:srgbClr>
                      </a:solidFill>
                      <a:latin typeface="Century Gothic" panose="020B0502020202020204" pitchFamily="34" charset="0"/>
                    </a:rPr>
                    <a:t>Hier</a:t>
                  </a:r>
                  <a:r>
                    <a:rPr lang="en-GB" sz="2000" dirty="0">
                      <a:solidFill>
                        <a:srgbClr val="5B9BD5">
                          <a:lumMod val="50000"/>
                        </a:srgbClr>
                      </a:solidFill>
                      <a:latin typeface="Century Gothic" panose="020B0502020202020204" pitchFamily="34" charset="0"/>
                    </a:rPr>
                    <a:t> </a:t>
                  </a:r>
                  <a:r>
                    <a:rPr lang="en-GB" sz="2000" b="1" dirty="0" err="1">
                      <a:solidFill>
                        <a:srgbClr val="5B9BD5">
                          <a:lumMod val="50000"/>
                        </a:srgbClr>
                      </a:solidFill>
                      <a:latin typeface="Century Gothic" panose="020B0502020202020204" pitchFamily="34" charset="0"/>
                    </a:rPr>
                    <a:t>geht</a:t>
                  </a:r>
                  <a:r>
                    <a:rPr lang="en-GB" sz="2000" b="1" dirty="0">
                      <a:solidFill>
                        <a:srgbClr val="5B9BD5">
                          <a:lumMod val="50000"/>
                        </a:srgbClr>
                      </a:solidFill>
                      <a:latin typeface="Century Gothic" panose="020B0502020202020204" pitchFamily="34" charset="0"/>
                    </a:rPr>
                    <a:t> / </a:t>
                  </a:r>
                  <a:r>
                    <a:rPr lang="en-GB" sz="2000" b="1" dirty="0" err="1">
                      <a:solidFill>
                        <a:srgbClr val="5B9BD5">
                          <a:lumMod val="50000"/>
                        </a:srgbClr>
                      </a:solidFill>
                      <a:latin typeface="Century Gothic" panose="020B0502020202020204" pitchFamily="34" charset="0"/>
                    </a:rPr>
                    <a:t>ist</a:t>
                  </a:r>
                  <a:r>
                    <a:rPr lang="en-GB" sz="2000" b="1" dirty="0">
                      <a:solidFill>
                        <a:srgbClr val="5B9BD5">
                          <a:lumMod val="50000"/>
                        </a:srgbClr>
                      </a:solidFill>
                      <a:latin typeface="Century Gothic" panose="020B0502020202020204" pitchFamily="34" charset="0"/>
                    </a:rPr>
                    <a:t> </a:t>
                  </a:r>
                  <a:r>
                    <a:rPr lang="en-GB" sz="2000" dirty="0">
                      <a:solidFill>
                        <a:srgbClr val="5B9BD5">
                          <a:lumMod val="50000"/>
                        </a:srgbClr>
                      </a:solidFill>
                      <a:latin typeface="Century Gothic" panose="020B0502020202020204" pitchFamily="34" charset="0"/>
                    </a:rPr>
                    <a:t>Mehmet in den Garten…</a:t>
                  </a:r>
                </a:p>
              </p:txBody>
            </p:sp>
          </p:grpSp>
          <p:sp>
            <p:nvSpPr>
              <p:cNvPr id="66" name="Speech Bubble: Rectangle with Corners Rounded 49">
                <a:extLst>
                  <a:ext uri="{FF2B5EF4-FFF2-40B4-BE49-F238E27FC236}">
                    <a16:creationId xmlns:a16="http://schemas.microsoft.com/office/drawing/2014/main" id="{F992EB51-51E3-434E-9049-3148585122D2}"/>
                  </a:ext>
                </a:extLst>
              </p:cNvPr>
              <p:cNvSpPr/>
              <p:nvPr/>
            </p:nvSpPr>
            <p:spPr>
              <a:xfrm>
                <a:off x="4921682" y="4222400"/>
                <a:ext cx="1929967" cy="13510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a typeface="Calibri" panose="020F0502020204030204" pitchFamily="34" charset="0"/>
                    <a:cs typeface="Times New Roman" panose="02020603050405020304" pitchFamily="18" charset="0"/>
                  </a:rPr>
                  <a:t> </a:t>
                </a:r>
                <a:endParaRPr lang="en-GB" sz="1100" dirty="0">
                  <a:solidFill>
                    <a:srgbClr val="FFFFFF"/>
                  </a:solidFill>
                  <a:ea typeface="Calibri" panose="020F0502020204030204" pitchFamily="34" charset="0"/>
                  <a:cs typeface="Times New Roman" panose="02020603050405020304" pitchFamily="18" charset="0"/>
                </a:endParaRPr>
              </a:p>
            </p:txBody>
          </p:sp>
          <p:sp>
            <p:nvSpPr>
              <p:cNvPr id="67" name="TextBox 66">
                <a:extLst>
                  <a:ext uri="{FF2B5EF4-FFF2-40B4-BE49-F238E27FC236}">
                    <a16:creationId xmlns:a16="http://schemas.microsoft.com/office/drawing/2014/main" id="{B17A4EDE-2CB8-42B1-990F-5DEDB3D427BC}"/>
                  </a:ext>
                </a:extLst>
              </p:cNvPr>
              <p:cNvSpPr txBox="1"/>
              <p:nvPr/>
            </p:nvSpPr>
            <p:spPr>
              <a:xfrm>
                <a:off x="4930483" y="4314110"/>
                <a:ext cx="1998831" cy="91721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Auf </a:t>
                </a:r>
                <a:r>
                  <a:rPr lang="en-GB" sz="2000" dirty="0" err="1">
                    <a:solidFill>
                      <a:srgbClr val="5B9BD5">
                        <a:lumMod val="50000"/>
                      </a:srgbClr>
                    </a:solidFill>
                    <a:latin typeface="Century Gothic" panose="020B0502020202020204" pitchFamily="34" charset="0"/>
                  </a:rPr>
                  <a:t>diesem</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Foto</a:t>
                </a:r>
                <a:r>
                  <a:rPr lang="en-GB" sz="2000" dirty="0">
                    <a:solidFill>
                      <a:srgbClr val="5B9BD5">
                        <a:lumMod val="50000"/>
                      </a:srgbClr>
                    </a:solidFill>
                    <a:latin typeface="Century Gothic" panose="020B0502020202020204" pitchFamily="34" charset="0"/>
                  </a:rPr>
                  <a:t> </a:t>
                </a:r>
                <a:r>
                  <a:rPr lang="en-GB" sz="2000" b="1" dirty="0" err="1">
                    <a:solidFill>
                      <a:srgbClr val="5B9BD5">
                        <a:lumMod val="50000"/>
                      </a:srgbClr>
                    </a:solidFill>
                    <a:latin typeface="Century Gothic" panose="020B0502020202020204" pitchFamily="34" charset="0"/>
                  </a:rPr>
                  <a:t>bist</a:t>
                </a:r>
                <a:r>
                  <a:rPr lang="en-GB" sz="2000" b="1" dirty="0">
                    <a:solidFill>
                      <a:srgbClr val="5B9BD5">
                        <a:lumMod val="50000"/>
                      </a:srgbClr>
                    </a:solidFill>
                    <a:latin typeface="Century Gothic" panose="020B0502020202020204" pitchFamily="34" charset="0"/>
                  </a:rPr>
                  <a:t> / </a:t>
                </a:r>
                <a:r>
                  <a:rPr lang="en-GB" sz="2000" b="1" dirty="0" err="1">
                    <a:solidFill>
                      <a:srgbClr val="5B9BD5">
                        <a:lumMod val="50000"/>
                      </a:srgbClr>
                    </a:solidFill>
                    <a:latin typeface="Century Gothic" panose="020B0502020202020204" pitchFamily="34" charset="0"/>
                  </a:rPr>
                  <a:t>gehst</a:t>
                </a:r>
                <a:r>
                  <a:rPr lang="en-GB" sz="2000" dirty="0">
                    <a:solidFill>
                      <a:srgbClr val="5B9BD5">
                        <a:lumMod val="50000"/>
                      </a:srgbClr>
                    </a:solidFill>
                    <a:latin typeface="Century Gothic" panose="020B0502020202020204" pitchFamily="34" charset="0"/>
                  </a:rPr>
                  <a:t> du in der </a:t>
                </a:r>
                <a:r>
                  <a:rPr lang="en-GB" sz="2000" dirty="0" err="1">
                    <a:solidFill>
                      <a:srgbClr val="5B9BD5">
                        <a:lumMod val="50000"/>
                      </a:srgbClr>
                    </a:solidFill>
                    <a:latin typeface="Century Gothic" panose="020B0502020202020204" pitchFamily="34" charset="0"/>
                  </a:rPr>
                  <a:t>Schule</a:t>
                </a:r>
                <a:r>
                  <a:rPr lang="en-GB" sz="2000" dirty="0">
                    <a:solidFill>
                      <a:srgbClr val="5B9BD5">
                        <a:lumMod val="50000"/>
                      </a:srgbClr>
                    </a:solidFill>
                    <a:latin typeface="Century Gothic" panose="020B0502020202020204" pitchFamily="34" charset="0"/>
                  </a:rPr>
                  <a:t>.</a:t>
                </a:r>
              </a:p>
            </p:txBody>
          </p:sp>
        </p:grpSp>
        <p:sp>
          <p:nvSpPr>
            <p:cNvPr id="63" name="TextBox 62">
              <a:extLst>
                <a:ext uri="{FF2B5EF4-FFF2-40B4-BE49-F238E27FC236}">
                  <a16:creationId xmlns:a16="http://schemas.microsoft.com/office/drawing/2014/main" id="{B3E76E17-1667-476C-B67F-320F0DFA17C5}"/>
                </a:ext>
              </a:extLst>
            </p:cNvPr>
            <p:cNvSpPr txBox="1"/>
            <p:nvPr/>
          </p:nvSpPr>
          <p:spPr>
            <a:xfrm>
              <a:off x="2956923" y="3409959"/>
              <a:ext cx="412058" cy="400110"/>
            </a:xfrm>
            <a:prstGeom prst="rect">
              <a:avLst/>
            </a:prstGeom>
            <a:solidFill>
              <a:srgbClr val="DAA520"/>
            </a:solidFill>
            <a:ln>
              <a:solidFill>
                <a:schemeClr val="accent1">
                  <a:lumMod val="50000"/>
                </a:schemeClr>
              </a:solidFill>
            </a:ln>
          </p:spPr>
          <p:txBody>
            <a:bodyPr wrap="square" rtlCol="0">
              <a:spAutoFit/>
            </a:bodyPr>
            <a:lstStyle/>
            <a:p>
              <a:pPr algn="ctr"/>
              <a:r>
                <a:rPr lang="en-GB" sz="2000" b="1" dirty="0">
                  <a:solidFill>
                    <a:srgbClr val="5B9BD5">
                      <a:lumMod val="50000"/>
                    </a:srgbClr>
                  </a:solidFill>
                  <a:latin typeface="Century Gothic" panose="020B0502020202020204" pitchFamily="34" charset="0"/>
                </a:rPr>
                <a:t>5</a:t>
              </a:r>
            </a:p>
          </p:txBody>
        </p:sp>
        <p:sp>
          <p:nvSpPr>
            <p:cNvPr id="64" name="TextBox 63">
              <a:extLst>
                <a:ext uri="{FF2B5EF4-FFF2-40B4-BE49-F238E27FC236}">
                  <a16:creationId xmlns:a16="http://schemas.microsoft.com/office/drawing/2014/main" id="{CBF3D5C5-53F5-4646-B693-5B462952F6AA}"/>
                </a:ext>
              </a:extLst>
            </p:cNvPr>
            <p:cNvSpPr txBox="1"/>
            <p:nvPr/>
          </p:nvSpPr>
          <p:spPr>
            <a:xfrm>
              <a:off x="2956922" y="5269530"/>
              <a:ext cx="412058" cy="400110"/>
            </a:xfrm>
            <a:prstGeom prst="rect">
              <a:avLst/>
            </a:prstGeom>
            <a:solidFill>
              <a:srgbClr val="DAA520"/>
            </a:solidFill>
            <a:ln>
              <a:solidFill>
                <a:schemeClr val="accent1">
                  <a:lumMod val="50000"/>
                </a:schemeClr>
              </a:solidFill>
            </a:ln>
          </p:spPr>
          <p:txBody>
            <a:bodyPr wrap="square" rtlCol="0">
              <a:spAutoFit/>
            </a:bodyPr>
            <a:lstStyle/>
            <a:p>
              <a:pPr algn="ctr"/>
              <a:r>
                <a:rPr lang="en-GB" sz="2000" b="1" dirty="0">
                  <a:solidFill>
                    <a:srgbClr val="5B9BD5">
                      <a:lumMod val="50000"/>
                    </a:srgbClr>
                  </a:solidFill>
                  <a:latin typeface="Century Gothic" panose="020B0502020202020204" pitchFamily="34" charset="0"/>
                </a:rPr>
                <a:t>6</a:t>
              </a:r>
            </a:p>
          </p:txBody>
        </p:sp>
      </p:grpSp>
      <p:grpSp>
        <p:nvGrpSpPr>
          <p:cNvPr id="83" name="Group 82">
            <a:extLst>
              <a:ext uri="{FF2B5EF4-FFF2-40B4-BE49-F238E27FC236}">
                <a16:creationId xmlns:a16="http://schemas.microsoft.com/office/drawing/2014/main" id="{D6BFF46C-E73C-4763-9C18-3C9E3FB86397}"/>
              </a:ext>
            </a:extLst>
          </p:cNvPr>
          <p:cNvGrpSpPr/>
          <p:nvPr/>
        </p:nvGrpSpPr>
        <p:grpSpPr>
          <a:xfrm>
            <a:off x="9174082" y="1785044"/>
            <a:ext cx="2889359" cy="4432875"/>
            <a:chOff x="300038" y="1762185"/>
            <a:chExt cx="3152078" cy="4386210"/>
          </a:xfrm>
        </p:grpSpPr>
        <p:grpSp>
          <p:nvGrpSpPr>
            <p:cNvPr id="84" name="Group 83">
              <a:extLst>
                <a:ext uri="{FF2B5EF4-FFF2-40B4-BE49-F238E27FC236}">
                  <a16:creationId xmlns:a16="http://schemas.microsoft.com/office/drawing/2014/main" id="{1711C28C-9F70-409D-9D76-0ABDC97D0888}"/>
                </a:ext>
              </a:extLst>
            </p:cNvPr>
            <p:cNvGrpSpPr/>
            <p:nvPr/>
          </p:nvGrpSpPr>
          <p:grpSpPr>
            <a:xfrm>
              <a:off x="300038" y="1762185"/>
              <a:ext cx="3152078" cy="4386210"/>
              <a:chOff x="4719331" y="2191837"/>
              <a:chExt cx="2314515" cy="4003200"/>
            </a:xfrm>
          </p:grpSpPr>
          <p:grpSp>
            <p:nvGrpSpPr>
              <p:cNvPr id="87" name="Group 86">
                <a:extLst>
                  <a:ext uri="{FF2B5EF4-FFF2-40B4-BE49-F238E27FC236}">
                    <a16:creationId xmlns:a16="http://schemas.microsoft.com/office/drawing/2014/main" id="{FF55CF41-6C4F-4F0B-8DB5-A9FAD52C8493}"/>
                  </a:ext>
                </a:extLst>
              </p:cNvPr>
              <p:cNvGrpSpPr/>
              <p:nvPr/>
            </p:nvGrpSpPr>
            <p:grpSpPr>
              <a:xfrm>
                <a:off x="4719331" y="2191837"/>
                <a:ext cx="2314515" cy="4003200"/>
                <a:chOff x="4719331" y="2191837"/>
                <a:chExt cx="2198943" cy="4003200"/>
              </a:xfrm>
            </p:grpSpPr>
            <p:grpSp>
              <p:nvGrpSpPr>
                <p:cNvPr id="90" name="Group 89">
                  <a:extLst>
                    <a:ext uri="{FF2B5EF4-FFF2-40B4-BE49-F238E27FC236}">
                      <a16:creationId xmlns:a16="http://schemas.microsoft.com/office/drawing/2014/main" id="{E7E33C3A-AF5E-4074-9144-498849AEFF59}"/>
                    </a:ext>
                  </a:extLst>
                </p:cNvPr>
                <p:cNvGrpSpPr/>
                <p:nvPr/>
              </p:nvGrpSpPr>
              <p:grpSpPr>
                <a:xfrm>
                  <a:off x="4719331" y="2191837"/>
                  <a:ext cx="2198943" cy="4003200"/>
                  <a:chOff x="-30479" y="22860"/>
                  <a:chExt cx="3394710" cy="6004560"/>
                </a:xfrm>
              </p:grpSpPr>
              <p:grpSp>
                <p:nvGrpSpPr>
                  <p:cNvPr id="92" name="Group 91">
                    <a:extLst>
                      <a:ext uri="{FF2B5EF4-FFF2-40B4-BE49-F238E27FC236}">
                        <a16:creationId xmlns:a16="http://schemas.microsoft.com/office/drawing/2014/main" id="{9A37FFF0-C7FB-4D41-96C2-7958C1E31ADD}"/>
                      </a:ext>
                    </a:extLst>
                  </p:cNvPr>
                  <p:cNvGrpSpPr/>
                  <p:nvPr/>
                </p:nvGrpSpPr>
                <p:grpSpPr>
                  <a:xfrm>
                    <a:off x="-30479" y="22860"/>
                    <a:ext cx="3394710" cy="6004560"/>
                    <a:chOff x="-30479" y="22860"/>
                    <a:chExt cx="3394710" cy="6004560"/>
                  </a:xfrm>
                </p:grpSpPr>
                <p:grpSp>
                  <p:nvGrpSpPr>
                    <p:cNvPr id="94" name="Group 93">
                      <a:extLst>
                        <a:ext uri="{FF2B5EF4-FFF2-40B4-BE49-F238E27FC236}">
                          <a16:creationId xmlns:a16="http://schemas.microsoft.com/office/drawing/2014/main" id="{BF5A4925-A82A-495A-AD96-17001586A03A}"/>
                        </a:ext>
                      </a:extLst>
                    </p:cNvPr>
                    <p:cNvGrpSpPr/>
                    <p:nvPr/>
                  </p:nvGrpSpPr>
                  <p:grpSpPr>
                    <a:xfrm>
                      <a:off x="-30479" y="22860"/>
                      <a:ext cx="3394710" cy="6004560"/>
                      <a:chOff x="-30479" y="22860"/>
                      <a:chExt cx="3394710" cy="6004560"/>
                    </a:xfrm>
                  </p:grpSpPr>
                  <p:sp>
                    <p:nvSpPr>
                      <p:cNvPr id="96" name="Rectangle: Rounded Corners 59">
                        <a:extLst>
                          <a:ext uri="{FF2B5EF4-FFF2-40B4-BE49-F238E27FC236}">
                            <a16:creationId xmlns:a16="http://schemas.microsoft.com/office/drawing/2014/main" id="{5010531D-FFA2-4B59-B1F9-9D56A21B3CE6}"/>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solidFill>
                            <a:srgbClr val="FFFFFF"/>
                          </a:solidFill>
                        </a:endParaRPr>
                      </a:p>
                    </p:txBody>
                  </p:sp>
                  <p:sp>
                    <p:nvSpPr>
                      <p:cNvPr id="97" name="Rectangle 96">
                        <a:extLst>
                          <a:ext uri="{FF2B5EF4-FFF2-40B4-BE49-F238E27FC236}">
                            <a16:creationId xmlns:a16="http://schemas.microsoft.com/office/drawing/2014/main" id="{DF539304-E756-4267-BDE1-D7C1BF632FCC}"/>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solidFill>
                            <a:srgbClr val="FFFFFF"/>
                          </a:solidFill>
                        </a:endParaRPr>
                      </a:p>
                    </p:txBody>
                  </p:sp>
                </p:grpSp>
                <p:sp>
                  <p:nvSpPr>
                    <p:cNvPr id="95" name="Oval 94">
                      <a:extLst>
                        <a:ext uri="{FF2B5EF4-FFF2-40B4-BE49-F238E27FC236}">
                          <a16:creationId xmlns:a16="http://schemas.microsoft.com/office/drawing/2014/main" id="{5654E216-0913-4DE1-A77C-5D05B63FCE91}"/>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FFFFFF"/>
                        </a:solidFill>
                      </a:endParaRPr>
                    </a:p>
                  </p:txBody>
                </p:sp>
              </p:grpSp>
              <p:sp>
                <p:nvSpPr>
                  <p:cNvPr id="93" name="Speech Bubble: Rectangle with Corners Rounded 56">
                    <a:extLst>
                      <a:ext uri="{FF2B5EF4-FFF2-40B4-BE49-F238E27FC236}">
                        <a16:creationId xmlns:a16="http://schemas.microsoft.com/office/drawing/2014/main" id="{326E22B9-4401-409E-B138-79051EAF1BC2}"/>
                      </a:ext>
                    </a:extLst>
                  </p:cNvPr>
                  <p:cNvSpPr/>
                  <p:nvPr/>
                </p:nvSpPr>
                <p:spPr>
                  <a:xfrm>
                    <a:off x="266310" y="525983"/>
                    <a:ext cx="2830692" cy="2026487"/>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a typeface="Calibri" panose="020F0502020204030204" pitchFamily="34" charset="0"/>
                        <a:cs typeface="Times New Roman" panose="02020603050405020304" pitchFamily="18" charset="0"/>
                      </a:rPr>
                      <a:t> </a:t>
                    </a:r>
                    <a:endParaRPr lang="en-GB" sz="1100" dirty="0">
                      <a:solidFill>
                        <a:srgbClr val="FFFFFF"/>
                      </a:solidFill>
                      <a:ea typeface="Calibri" panose="020F0502020204030204" pitchFamily="34" charset="0"/>
                      <a:cs typeface="Times New Roman" panose="02020603050405020304" pitchFamily="18" charset="0"/>
                    </a:endParaRPr>
                  </a:p>
                </p:txBody>
              </p:sp>
            </p:grpSp>
            <p:sp>
              <p:nvSpPr>
                <p:cNvPr id="91" name="TextBox 90">
                  <a:extLst>
                    <a:ext uri="{FF2B5EF4-FFF2-40B4-BE49-F238E27FC236}">
                      <a16:creationId xmlns:a16="http://schemas.microsoft.com/office/drawing/2014/main" id="{FB291743-5914-4692-965D-2410D62EF1EB}"/>
                    </a:ext>
                  </a:extLst>
                </p:cNvPr>
                <p:cNvSpPr txBox="1"/>
                <p:nvPr/>
              </p:nvSpPr>
              <p:spPr>
                <a:xfrm>
                  <a:off x="4895790" y="2622887"/>
                  <a:ext cx="1906490" cy="917216"/>
                </a:xfrm>
                <a:prstGeom prst="rect">
                  <a:avLst/>
                </a:prstGeom>
                <a:noFill/>
              </p:spPr>
              <p:txBody>
                <a:bodyPr wrap="square" rtlCol="0">
                  <a:spAutoFit/>
                </a:bodyPr>
                <a:lstStyle/>
                <a:p>
                  <a:r>
                    <a:rPr lang="en-GB" sz="2000" dirty="0" err="1">
                      <a:solidFill>
                        <a:srgbClr val="5B9BD5">
                          <a:lumMod val="50000"/>
                        </a:srgbClr>
                      </a:solidFill>
                      <a:latin typeface="Century Gothic" panose="020B0502020202020204" pitchFamily="34" charset="0"/>
                    </a:rPr>
                    <a:t>Hier</a:t>
                  </a:r>
                  <a:r>
                    <a:rPr lang="en-GB" sz="2000" dirty="0">
                      <a:solidFill>
                        <a:srgbClr val="5B9BD5">
                          <a:lumMod val="50000"/>
                        </a:srgbClr>
                      </a:solidFill>
                      <a:latin typeface="Century Gothic" panose="020B0502020202020204" pitchFamily="34" charset="0"/>
                    </a:rPr>
                    <a:t> </a:t>
                  </a:r>
                  <a:r>
                    <a:rPr lang="en-GB" sz="2000" b="1" dirty="0" err="1">
                      <a:solidFill>
                        <a:srgbClr val="5B9BD5">
                          <a:lumMod val="50000"/>
                        </a:srgbClr>
                      </a:solidFill>
                      <a:latin typeface="Century Gothic" panose="020B0502020202020204" pitchFamily="34" charset="0"/>
                    </a:rPr>
                    <a:t>ist</a:t>
                  </a:r>
                  <a:r>
                    <a:rPr lang="en-GB" sz="2000" b="1" dirty="0">
                      <a:solidFill>
                        <a:srgbClr val="5B9BD5">
                          <a:lumMod val="50000"/>
                        </a:srgbClr>
                      </a:solidFill>
                      <a:latin typeface="Century Gothic" panose="020B0502020202020204" pitchFamily="34" charset="0"/>
                    </a:rPr>
                    <a:t> / </a:t>
                  </a:r>
                  <a:r>
                    <a:rPr lang="en-GB" sz="2000" b="1" dirty="0" err="1">
                      <a:solidFill>
                        <a:srgbClr val="5B9BD5">
                          <a:lumMod val="50000"/>
                        </a:srgbClr>
                      </a:solidFill>
                      <a:latin typeface="Century Gothic" panose="020B0502020202020204" pitchFamily="34" charset="0"/>
                    </a:rPr>
                    <a:t>geht</a:t>
                  </a:r>
                  <a:r>
                    <a:rPr lang="en-GB" sz="2000" b="1" dirty="0">
                      <a:solidFill>
                        <a:srgbClr val="5B9BD5">
                          <a:lumMod val="50000"/>
                        </a:srgbClr>
                      </a:solidFill>
                      <a:latin typeface="Century Gothic" panose="020B0502020202020204" pitchFamily="34" charset="0"/>
                    </a:rPr>
                    <a:t> </a:t>
                  </a:r>
                  <a:r>
                    <a:rPr lang="en-GB" sz="2000" dirty="0">
                      <a:solidFill>
                        <a:srgbClr val="5B9BD5">
                          <a:lumMod val="50000"/>
                        </a:srgbClr>
                      </a:solidFill>
                      <a:latin typeface="Century Gothic" panose="020B0502020202020204" pitchFamily="34" charset="0"/>
                    </a:rPr>
                    <a:t>Wolfgang auf </a:t>
                  </a:r>
                  <a:r>
                    <a:rPr lang="en-GB" sz="2000" dirty="0" err="1">
                      <a:solidFill>
                        <a:srgbClr val="5B9BD5">
                          <a:lumMod val="50000"/>
                        </a:srgbClr>
                      </a:solidFill>
                      <a:latin typeface="Century Gothic" panose="020B0502020202020204" pitchFamily="34" charset="0"/>
                    </a:rPr>
                    <a:t>dem</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Markt</a:t>
                  </a:r>
                  <a:r>
                    <a:rPr lang="en-GB" sz="2000" dirty="0">
                      <a:solidFill>
                        <a:srgbClr val="5B9BD5">
                          <a:lumMod val="50000"/>
                        </a:srgbClr>
                      </a:solidFill>
                      <a:latin typeface="Century Gothic" panose="020B0502020202020204" pitchFamily="34" charset="0"/>
                    </a:rPr>
                    <a:t>…</a:t>
                  </a:r>
                </a:p>
              </p:txBody>
            </p:sp>
          </p:grpSp>
          <p:sp>
            <p:nvSpPr>
              <p:cNvPr id="88" name="Speech Bubble: Rectangle with Corners Rounded 49">
                <a:extLst>
                  <a:ext uri="{FF2B5EF4-FFF2-40B4-BE49-F238E27FC236}">
                    <a16:creationId xmlns:a16="http://schemas.microsoft.com/office/drawing/2014/main" id="{F992EB51-51E3-434E-9049-3148585122D2}"/>
                  </a:ext>
                </a:extLst>
              </p:cNvPr>
              <p:cNvSpPr/>
              <p:nvPr/>
            </p:nvSpPr>
            <p:spPr>
              <a:xfrm>
                <a:off x="4921682" y="4222400"/>
                <a:ext cx="1929967" cy="13510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a typeface="Calibri" panose="020F0502020204030204" pitchFamily="34" charset="0"/>
                    <a:cs typeface="Times New Roman" panose="02020603050405020304" pitchFamily="18" charset="0"/>
                  </a:rPr>
                  <a:t> </a:t>
                </a:r>
                <a:endParaRPr lang="en-GB" sz="1100" dirty="0">
                  <a:solidFill>
                    <a:srgbClr val="FFFFFF"/>
                  </a:solidFill>
                  <a:ea typeface="Calibri" panose="020F0502020204030204" pitchFamily="34" charset="0"/>
                  <a:cs typeface="Times New Roman" panose="02020603050405020304" pitchFamily="18" charset="0"/>
                </a:endParaRPr>
              </a:p>
            </p:txBody>
          </p:sp>
          <p:sp>
            <p:nvSpPr>
              <p:cNvPr id="89" name="TextBox 88">
                <a:extLst>
                  <a:ext uri="{FF2B5EF4-FFF2-40B4-BE49-F238E27FC236}">
                    <a16:creationId xmlns:a16="http://schemas.microsoft.com/office/drawing/2014/main" id="{B17A4EDE-2CB8-42B1-990F-5DEDB3D427BC}"/>
                  </a:ext>
                </a:extLst>
              </p:cNvPr>
              <p:cNvSpPr txBox="1"/>
              <p:nvPr/>
            </p:nvSpPr>
            <p:spPr>
              <a:xfrm>
                <a:off x="4930483" y="4314110"/>
                <a:ext cx="1998831" cy="639271"/>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…und </a:t>
                </a:r>
                <a:r>
                  <a:rPr lang="en-GB" sz="2000" dirty="0" err="1">
                    <a:solidFill>
                      <a:srgbClr val="5B9BD5">
                        <a:lumMod val="50000"/>
                      </a:srgbClr>
                    </a:solidFill>
                    <a:latin typeface="Century Gothic" panose="020B0502020202020204" pitchFamily="34" charset="0"/>
                  </a:rPr>
                  <a:t>ich</a:t>
                </a:r>
                <a:r>
                  <a:rPr lang="en-GB" sz="2000" dirty="0">
                    <a:solidFill>
                      <a:srgbClr val="5B9BD5">
                        <a:lumMod val="50000"/>
                      </a:srgbClr>
                    </a:solidFill>
                    <a:latin typeface="Century Gothic" panose="020B0502020202020204" pitchFamily="34" charset="0"/>
                  </a:rPr>
                  <a:t> </a:t>
                </a:r>
                <a:r>
                  <a:rPr lang="en-GB" sz="2000" b="1" dirty="0" err="1">
                    <a:solidFill>
                      <a:srgbClr val="5B9BD5">
                        <a:lumMod val="50000"/>
                      </a:srgbClr>
                    </a:solidFill>
                    <a:latin typeface="Century Gothic" panose="020B0502020202020204" pitchFamily="34" charset="0"/>
                  </a:rPr>
                  <a:t>gehe</a:t>
                </a:r>
                <a:r>
                  <a:rPr lang="en-GB" sz="2000" b="1" dirty="0">
                    <a:solidFill>
                      <a:srgbClr val="5B9BD5">
                        <a:lumMod val="50000"/>
                      </a:srgbClr>
                    </a:solidFill>
                    <a:latin typeface="Century Gothic" panose="020B0502020202020204" pitchFamily="34" charset="0"/>
                  </a:rPr>
                  <a:t> / bin </a:t>
                </a:r>
                <a:r>
                  <a:rPr lang="en-GB" sz="2000" dirty="0">
                    <a:solidFill>
                      <a:srgbClr val="5B9BD5">
                        <a:lumMod val="50000"/>
                      </a:srgbClr>
                    </a:solidFill>
                    <a:latin typeface="Century Gothic" panose="020B0502020202020204" pitchFamily="34" charset="0"/>
                  </a:rPr>
                  <a:t>in die </a:t>
                </a:r>
                <a:r>
                  <a:rPr lang="en-GB" sz="2000" dirty="0" err="1">
                    <a:solidFill>
                      <a:srgbClr val="5B9BD5">
                        <a:lumMod val="50000"/>
                      </a:srgbClr>
                    </a:solidFill>
                    <a:latin typeface="Century Gothic" panose="020B0502020202020204" pitchFamily="34" charset="0"/>
                  </a:rPr>
                  <a:t>Stadt</a:t>
                </a:r>
                <a:r>
                  <a:rPr lang="en-GB" sz="2000" dirty="0">
                    <a:solidFill>
                      <a:srgbClr val="5B9BD5">
                        <a:lumMod val="50000"/>
                      </a:srgbClr>
                    </a:solidFill>
                    <a:latin typeface="Century Gothic" panose="020B0502020202020204" pitchFamily="34" charset="0"/>
                  </a:rPr>
                  <a:t>.</a:t>
                </a:r>
              </a:p>
            </p:txBody>
          </p:sp>
        </p:grpSp>
        <p:sp>
          <p:nvSpPr>
            <p:cNvPr id="85" name="TextBox 84">
              <a:extLst>
                <a:ext uri="{FF2B5EF4-FFF2-40B4-BE49-F238E27FC236}">
                  <a16:creationId xmlns:a16="http://schemas.microsoft.com/office/drawing/2014/main" id="{B3E76E17-1667-476C-B67F-320F0DFA17C5}"/>
                </a:ext>
              </a:extLst>
            </p:cNvPr>
            <p:cNvSpPr txBox="1"/>
            <p:nvPr/>
          </p:nvSpPr>
          <p:spPr>
            <a:xfrm>
              <a:off x="2956923" y="3409959"/>
              <a:ext cx="412058" cy="400110"/>
            </a:xfrm>
            <a:prstGeom prst="rect">
              <a:avLst/>
            </a:prstGeom>
            <a:solidFill>
              <a:srgbClr val="DAA520"/>
            </a:solidFill>
            <a:ln>
              <a:solidFill>
                <a:schemeClr val="accent1">
                  <a:lumMod val="50000"/>
                </a:schemeClr>
              </a:solidFill>
            </a:ln>
          </p:spPr>
          <p:txBody>
            <a:bodyPr wrap="square" rtlCol="0">
              <a:spAutoFit/>
            </a:bodyPr>
            <a:lstStyle/>
            <a:p>
              <a:pPr algn="ctr"/>
              <a:r>
                <a:rPr lang="en-GB" sz="2000" b="1" dirty="0">
                  <a:solidFill>
                    <a:srgbClr val="5B9BD5">
                      <a:lumMod val="50000"/>
                    </a:srgbClr>
                  </a:solidFill>
                  <a:latin typeface="Century Gothic" panose="020B0502020202020204" pitchFamily="34" charset="0"/>
                </a:rPr>
                <a:t>7</a:t>
              </a:r>
            </a:p>
          </p:txBody>
        </p:sp>
        <p:sp>
          <p:nvSpPr>
            <p:cNvPr id="86" name="TextBox 85">
              <a:extLst>
                <a:ext uri="{FF2B5EF4-FFF2-40B4-BE49-F238E27FC236}">
                  <a16:creationId xmlns:a16="http://schemas.microsoft.com/office/drawing/2014/main" id="{CBF3D5C5-53F5-4646-B693-5B462952F6AA}"/>
                </a:ext>
              </a:extLst>
            </p:cNvPr>
            <p:cNvSpPr txBox="1"/>
            <p:nvPr/>
          </p:nvSpPr>
          <p:spPr>
            <a:xfrm>
              <a:off x="2956922" y="5269530"/>
              <a:ext cx="412058" cy="400110"/>
            </a:xfrm>
            <a:prstGeom prst="rect">
              <a:avLst/>
            </a:prstGeom>
            <a:solidFill>
              <a:srgbClr val="DAA520"/>
            </a:solidFill>
            <a:ln>
              <a:solidFill>
                <a:schemeClr val="accent1">
                  <a:lumMod val="50000"/>
                </a:schemeClr>
              </a:solidFill>
            </a:ln>
          </p:spPr>
          <p:txBody>
            <a:bodyPr wrap="square" rtlCol="0">
              <a:spAutoFit/>
            </a:bodyPr>
            <a:lstStyle/>
            <a:p>
              <a:pPr algn="ctr"/>
              <a:r>
                <a:rPr lang="en-GB" sz="2000" b="1" dirty="0">
                  <a:solidFill>
                    <a:srgbClr val="5B9BD5">
                      <a:lumMod val="50000"/>
                    </a:srgbClr>
                  </a:solidFill>
                  <a:latin typeface="Century Gothic" panose="020B0502020202020204" pitchFamily="34" charset="0"/>
                </a:rPr>
                <a:t>8</a:t>
              </a:r>
            </a:p>
          </p:txBody>
        </p:sp>
      </p:grpSp>
      <p:pic>
        <p:nvPicPr>
          <p:cNvPr id="105" name="Picture 104"/>
          <p:cNvPicPr>
            <a:picLocks noChangeAspect="1"/>
          </p:cNvPicPr>
          <p:nvPr/>
        </p:nvPicPr>
        <p:blipFill rotWithShape="1">
          <a:blip r:embed="rId4">
            <a:extLst>
              <a:ext uri="{28A0092B-C50C-407E-A947-70E740481C1C}">
                <a14:useLocalDpi xmlns:a14="http://schemas.microsoft.com/office/drawing/2010/main" val="0"/>
              </a:ext>
            </a:extLst>
          </a:blip>
          <a:srcRect l="38125" b="67696"/>
          <a:stretch/>
        </p:blipFill>
        <p:spPr>
          <a:xfrm rot="5197068">
            <a:off x="291260" y="5214921"/>
            <a:ext cx="576452" cy="432762"/>
          </a:xfrm>
          <a:prstGeom prst="rect">
            <a:avLst/>
          </a:prstGeom>
        </p:spPr>
      </p:pic>
      <p:pic>
        <p:nvPicPr>
          <p:cNvPr id="106" name="Picture 105"/>
          <p:cNvPicPr>
            <a:picLocks noChangeAspect="1"/>
          </p:cNvPicPr>
          <p:nvPr/>
        </p:nvPicPr>
        <p:blipFill rotWithShape="1">
          <a:blip r:embed="rId5">
            <a:extLst>
              <a:ext uri="{28A0092B-C50C-407E-A947-70E740481C1C}">
                <a14:useLocalDpi xmlns:a14="http://schemas.microsoft.com/office/drawing/2010/main" val="0"/>
              </a:ext>
            </a:extLst>
          </a:blip>
          <a:srcRect l="60313" b="39661"/>
          <a:stretch/>
        </p:blipFill>
        <p:spPr>
          <a:xfrm rot="19441319">
            <a:off x="294742" y="3158750"/>
            <a:ext cx="364773" cy="391874"/>
          </a:xfrm>
          <a:prstGeom prst="rect">
            <a:avLst/>
          </a:prstGeom>
        </p:spPr>
      </p:pic>
      <p:sp>
        <p:nvSpPr>
          <p:cNvPr id="107" name="Oval 106"/>
          <p:cNvSpPr/>
          <p:nvPr/>
        </p:nvSpPr>
        <p:spPr>
          <a:xfrm>
            <a:off x="1886265" y="2779093"/>
            <a:ext cx="951034" cy="350604"/>
          </a:xfrm>
          <a:prstGeom prst="ellipse">
            <a:avLst/>
          </a:prstGeom>
          <a:no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08" name="Oval 107"/>
          <p:cNvSpPr/>
          <p:nvPr/>
        </p:nvSpPr>
        <p:spPr>
          <a:xfrm>
            <a:off x="2150354" y="4155336"/>
            <a:ext cx="555251" cy="350604"/>
          </a:xfrm>
          <a:prstGeom prst="ellipse">
            <a:avLst/>
          </a:prstGeom>
          <a:no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09" name="Oval 108"/>
          <p:cNvSpPr/>
          <p:nvPr/>
        </p:nvSpPr>
        <p:spPr>
          <a:xfrm>
            <a:off x="4931224" y="2584573"/>
            <a:ext cx="611818" cy="350604"/>
          </a:xfrm>
          <a:prstGeom prst="ellipse">
            <a:avLst/>
          </a:prstGeom>
          <a:no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10" name="Oval 109"/>
          <p:cNvSpPr/>
          <p:nvPr/>
        </p:nvSpPr>
        <p:spPr>
          <a:xfrm>
            <a:off x="5104579" y="4156133"/>
            <a:ext cx="683099" cy="350604"/>
          </a:xfrm>
          <a:prstGeom prst="ellipse">
            <a:avLst/>
          </a:prstGeom>
          <a:no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11" name="Oval 110"/>
          <p:cNvSpPr/>
          <p:nvPr/>
        </p:nvSpPr>
        <p:spPr>
          <a:xfrm>
            <a:off x="6977012" y="2278153"/>
            <a:ext cx="675792" cy="350604"/>
          </a:xfrm>
          <a:prstGeom prst="ellipse">
            <a:avLst/>
          </a:prstGeom>
          <a:no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12" name="Oval 111"/>
          <p:cNvSpPr/>
          <p:nvPr/>
        </p:nvSpPr>
        <p:spPr>
          <a:xfrm>
            <a:off x="6490481" y="4467636"/>
            <a:ext cx="517527" cy="350604"/>
          </a:xfrm>
          <a:prstGeom prst="ellipse">
            <a:avLst/>
          </a:prstGeom>
          <a:no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13" name="Oval 112"/>
          <p:cNvSpPr/>
          <p:nvPr/>
        </p:nvSpPr>
        <p:spPr>
          <a:xfrm>
            <a:off x="9950701" y="2278153"/>
            <a:ext cx="400524" cy="350604"/>
          </a:xfrm>
          <a:prstGeom prst="ellipse">
            <a:avLst/>
          </a:prstGeom>
          <a:no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14" name="Oval 113"/>
          <p:cNvSpPr/>
          <p:nvPr/>
        </p:nvSpPr>
        <p:spPr>
          <a:xfrm>
            <a:off x="10736457" y="4184902"/>
            <a:ext cx="686437" cy="350604"/>
          </a:xfrm>
          <a:prstGeom prst="ellipse">
            <a:avLst/>
          </a:prstGeom>
          <a:no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116" name="Picture 115"/>
          <p:cNvPicPr>
            <a:picLocks noChangeAspect="1"/>
          </p:cNvPicPr>
          <p:nvPr/>
        </p:nvPicPr>
        <p:blipFill rotWithShape="1">
          <a:blip r:embed="rId6">
            <a:extLst>
              <a:ext uri="{28A0092B-C50C-407E-A947-70E740481C1C}">
                <a14:useLocalDpi xmlns:a14="http://schemas.microsoft.com/office/drawing/2010/main" val="0"/>
              </a:ext>
            </a:extLst>
          </a:blip>
          <a:srcRect b="26536"/>
          <a:stretch/>
        </p:blipFill>
        <p:spPr>
          <a:xfrm>
            <a:off x="1197225" y="953461"/>
            <a:ext cx="723437" cy="835777"/>
          </a:xfrm>
          <a:prstGeom prst="rect">
            <a:avLst/>
          </a:prstGeom>
        </p:spPr>
      </p:pic>
      <p:pic>
        <p:nvPicPr>
          <p:cNvPr id="117" name="Picture 116"/>
          <p:cNvPicPr>
            <a:picLocks noChangeAspect="1"/>
          </p:cNvPicPr>
          <p:nvPr/>
        </p:nvPicPr>
        <p:blipFill rotWithShape="1">
          <a:blip r:embed="rId7">
            <a:extLst>
              <a:ext uri="{28A0092B-C50C-407E-A947-70E740481C1C}">
                <a14:useLocalDpi xmlns:a14="http://schemas.microsoft.com/office/drawing/2010/main" val="0"/>
              </a:ext>
            </a:extLst>
          </a:blip>
          <a:srcRect b="20363"/>
          <a:stretch/>
        </p:blipFill>
        <p:spPr>
          <a:xfrm flipH="1">
            <a:off x="423864" y="963653"/>
            <a:ext cx="905194" cy="808339"/>
          </a:xfrm>
          <a:prstGeom prst="rect">
            <a:avLst/>
          </a:prstGeom>
        </p:spPr>
      </p:pic>
      <p:sp>
        <p:nvSpPr>
          <p:cNvPr id="102"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8652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1" grpId="0" animBg="1"/>
      <p:bldP spid="112" grpId="0" animBg="1"/>
      <p:bldP spid="113" grpId="0" animBg="1"/>
      <p:bldP spid="1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60" name="Picture 59"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34" name="Google Shape;534;p39"/>
          <p:cNvSpPr txBox="1">
            <a:spLocks noGrp="1"/>
          </p:cNvSpPr>
          <p:nvPr>
            <p:ph type="title"/>
          </p:nvPr>
        </p:nvSpPr>
        <p:spPr>
          <a:xfrm>
            <a:off x="48905" y="20097"/>
            <a:ext cx="665621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Ich</a:t>
            </a:r>
            <a:r>
              <a:rPr lang="en-GB" sz="3600" b="1" dirty="0">
                <a:solidFill>
                  <a:schemeClr val="lt1"/>
                </a:solidFill>
              </a:rPr>
              <a:t> </a:t>
            </a:r>
            <a:r>
              <a:rPr lang="en-GB" sz="3600" b="1" dirty="0" err="1">
                <a:solidFill>
                  <a:schemeClr val="lt1"/>
                </a:solidFill>
              </a:rPr>
              <a:t>gehe</a:t>
            </a:r>
            <a:r>
              <a:rPr lang="en-GB" sz="3600" b="1" dirty="0">
                <a:solidFill>
                  <a:schemeClr val="lt1"/>
                </a:solidFill>
              </a:rPr>
              <a:t> </a:t>
            </a:r>
            <a:r>
              <a:rPr lang="en-GB" sz="3600" b="1" dirty="0" err="1">
                <a:solidFill>
                  <a:schemeClr val="lt1"/>
                </a:solidFill>
              </a:rPr>
              <a:t>oder</a:t>
            </a:r>
            <a:r>
              <a:rPr lang="en-GB" sz="3600" b="1" dirty="0">
                <a:solidFill>
                  <a:schemeClr val="lt1"/>
                </a:solidFill>
              </a:rPr>
              <a:t> </a:t>
            </a:r>
            <a:r>
              <a:rPr lang="en-GB" sz="3600" b="1" dirty="0" err="1">
                <a:solidFill>
                  <a:schemeClr val="lt1"/>
                </a:solidFill>
              </a:rPr>
              <a:t>ich</a:t>
            </a:r>
            <a:r>
              <a:rPr lang="en-GB" sz="3600" b="1" dirty="0">
                <a:solidFill>
                  <a:schemeClr val="lt1"/>
                </a:solidFill>
              </a:rPr>
              <a:t> bin?</a:t>
            </a:r>
            <a:endParaRPr sz="3600" dirty="0"/>
          </a:p>
        </p:txBody>
      </p:sp>
      <p:graphicFrame>
        <p:nvGraphicFramePr>
          <p:cNvPr id="538" name="Google Shape;538;p39"/>
          <p:cNvGraphicFramePr/>
          <p:nvPr>
            <p:extLst>
              <p:ext uri="{D42A27DB-BD31-4B8C-83A1-F6EECF244321}">
                <p14:modId xmlns:p14="http://schemas.microsoft.com/office/powerpoint/2010/main" val="748329470"/>
              </p:ext>
            </p:extLst>
          </p:nvPr>
        </p:nvGraphicFramePr>
        <p:xfrm>
          <a:off x="334891" y="2081808"/>
          <a:ext cx="5578514" cy="4039875"/>
        </p:xfrm>
        <a:graphic>
          <a:graphicData uri="http://schemas.openxmlformats.org/drawingml/2006/table">
            <a:tbl>
              <a:tblPr>
                <a:noFill/>
                <a:tableStyleId>{896BAC6D-A865-435B-B571-F8410709C444}</a:tableStyleId>
              </a:tblPr>
              <a:tblGrid>
                <a:gridCol w="713686">
                  <a:extLst>
                    <a:ext uri="{9D8B030D-6E8A-4147-A177-3AD203B41FA5}">
                      <a16:colId xmlns:a16="http://schemas.microsoft.com/office/drawing/2014/main" val="20000"/>
                    </a:ext>
                  </a:extLst>
                </a:gridCol>
                <a:gridCol w="2545372">
                  <a:extLst>
                    <a:ext uri="{9D8B030D-6E8A-4147-A177-3AD203B41FA5}">
                      <a16:colId xmlns:a16="http://schemas.microsoft.com/office/drawing/2014/main" val="20002"/>
                    </a:ext>
                  </a:extLst>
                </a:gridCol>
                <a:gridCol w="2319456">
                  <a:extLst>
                    <a:ext uri="{9D8B030D-6E8A-4147-A177-3AD203B41FA5}">
                      <a16:colId xmlns:a16="http://schemas.microsoft.com/office/drawing/2014/main" val="20003"/>
                    </a:ext>
                  </a:extLst>
                </a:gridCol>
              </a:tblGrid>
              <a:tr h="577125">
                <a:tc>
                  <a:txBody>
                    <a:bodyPr/>
                    <a:lstStyle/>
                    <a:p>
                      <a:pPr marL="0" marR="0" lvl="0" indent="0" algn="l" rtl="0">
                        <a:spcBef>
                          <a:spcPts val="0"/>
                        </a:spcBef>
                        <a:spcAft>
                          <a:spcPts val="0"/>
                        </a:spcAft>
                        <a:buNone/>
                      </a:pPr>
                      <a:endParaRPr sz="2000" dirty="0">
                        <a:solidFill>
                          <a:srgbClr val="1E4E79"/>
                        </a:solidFill>
                      </a:endParaRPr>
                    </a:p>
                  </a:txBody>
                  <a:tcPr marL="91450" marR="91450" marT="45725" marB="45725"/>
                </a:tc>
                <a:tc>
                  <a:txBody>
                    <a:bodyPr/>
                    <a:lstStyle/>
                    <a:p>
                      <a:pPr marL="0" marR="0" lvl="0" indent="0" algn="ctr" rtl="0">
                        <a:spcBef>
                          <a:spcPts val="0"/>
                        </a:spcBef>
                        <a:spcAft>
                          <a:spcPts val="0"/>
                        </a:spcAft>
                        <a:buNone/>
                      </a:pPr>
                      <a:endParaRPr dirty="0"/>
                    </a:p>
                  </a:txBody>
                  <a:tcPr marL="91450" marR="91450" marT="45725" marB="45725"/>
                </a:tc>
                <a:tc>
                  <a:txBody>
                    <a:bodyPr/>
                    <a:lstStyle/>
                    <a:p>
                      <a:pPr marL="0" marR="0" lvl="0" indent="0" algn="ctr" rtl="0">
                        <a:spcBef>
                          <a:spcPts val="0"/>
                        </a:spcBef>
                        <a:spcAft>
                          <a:spcPts val="0"/>
                        </a:spcAft>
                        <a:buNone/>
                      </a:pPr>
                      <a:endParaRPr sz="2000" dirty="0">
                        <a:solidFill>
                          <a:srgbClr val="1E4E79"/>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1"/>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2"/>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3"/>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4"/>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5"/>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dirty="0">
                        <a:solidFill>
                          <a:srgbClr val="1E4E79"/>
                        </a:solidFill>
                      </a:endParaRPr>
                    </a:p>
                  </a:txBody>
                  <a:tcPr marL="91450" marR="91450" marT="45725" marB="45725"/>
                </a:tc>
                <a:extLst>
                  <a:ext uri="{0D108BD9-81ED-4DB2-BD59-A6C34878D82A}">
                    <a16:rowId xmlns:a16="http://schemas.microsoft.com/office/drawing/2014/main" val="10006"/>
                  </a:ext>
                </a:extLst>
              </a:tr>
            </a:tbl>
          </a:graphicData>
        </a:graphic>
      </p:graphicFrame>
      <p:sp>
        <p:nvSpPr>
          <p:cNvPr id="539" name="Google Shape;539;p39">
            <a:hlinkClick r:id="" action="ppaction://noaction">
              <a:snd r:embed="rId4" name="ich ___ ins Kino.wav"/>
            </a:hlinkClick>
          </p:cNvPr>
          <p:cNvSpPr/>
          <p:nvPr/>
        </p:nvSpPr>
        <p:spPr>
          <a:xfrm>
            <a:off x="467857" y="2727044"/>
            <a:ext cx="468000" cy="432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1</a:t>
            </a:r>
            <a:endParaRPr/>
          </a:p>
        </p:txBody>
      </p:sp>
      <p:sp>
        <p:nvSpPr>
          <p:cNvPr id="541" name="Google Shape;541;p39"/>
          <p:cNvSpPr txBox="1"/>
          <p:nvPr/>
        </p:nvSpPr>
        <p:spPr>
          <a:xfrm>
            <a:off x="1853761" y="2745985"/>
            <a:ext cx="2062717" cy="411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42" name="Google Shape;542;p39"/>
          <p:cNvSpPr txBox="1"/>
          <p:nvPr/>
        </p:nvSpPr>
        <p:spPr>
          <a:xfrm>
            <a:off x="4020589" y="2736335"/>
            <a:ext cx="1837952" cy="4420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43" name="Google Shape;543;p39">
            <a:hlinkClick r:id="" action="ppaction://noaction">
              <a:snd r:embed="rId5" name="ich ___ im Kozert.wav"/>
            </a:hlinkClick>
          </p:cNvPr>
          <p:cNvSpPr/>
          <p:nvPr/>
        </p:nvSpPr>
        <p:spPr>
          <a:xfrm>
            <a:off x="467857" y="3317371"/>
            <a:ext cx="468000" cy="432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2</a:t>
            </a:r>
            <a:endParaRPr/>
          </a:p>
        </p:txBody>
      </p:sp>
      <p:sp>
        <p:nvSpPr>
          <p:cNvPr id="545" name="Google Shape;545;p39"/>
          <p:cNvSpPr txBox="1"/>
          <p:nvPr/>
        </p:nvSpPr>
        <p:spPr>
          <a:xfrm>
            <a:off x="1868091" y="3325473"/>
            <a:ext cx="2062717" cy="411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46" name="Google Shape;546;p39"/>
          <p:cNvSpPr txBox="1"/>
          <p:nvPr/>
        </p:nvSpPr>
        <p:spPr>
          <a:xfrm>
            <a:off x="4020589" y="3295112"/>
            <a:ext cx="1837952" cy="4420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47" name="Google Shape;547;p39">
            <a:hlinkClick r:id="" action="ppaction://noaction">
              <a:snd r:embed="rId6" name="ich ___ in die Bibliothek.wav"/>
            </a:hlinkClick>
          </p:cNvPr>
          <p:cNvSpPr/>
          <p:nvPr/>
        </p:nvSpPr>
        <p:spPr>
          <a:xfrm>
            <a:off x="467857" y="3880363"/>
            <a:ext cx="468000" cy="432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3</a:t>
            </a:r>
            <a:endParaRPr/>
          </a:p>
        </p:txBody>
      </p:sp>
      <p:sp>
        <p:nvSpPr>
          <p:cNvPr id="549" name="Google Shape;549;p39"/>
          <p:cNvSpPr txBox="1"/>
          <p:nvPr/>
        </p:nvSpPr>
        <p:spPr>
          <a:xfrm>
            <a:off x="1824739" y="3895776"/>
            <a:ext cx="2062717" cy="411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50" name="Google Shape;550;p39"/>
          <p:cNvSpPr txBox="1"/>
          <p:nvPr/>
        </p:nvSpPr>
        <p:spPr>
          <a:xfrm>
            <a:off x="4020589" y="3883072"/>
            <a:ext cx="1837952" cy="4420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51" name="Google Shape;551;p39">
            <a:hlinkClick r:id="" action="ppaction://noaction" highlightClick="1">
              <a:snd r:embed="rId7" name="ich ___ in den Park.wav"/>
            </a:hlinkClick>
          </p:cNvPr>
          <p:cNvSpPr/>
          <p:nvPr/>
        </p:nvSpPr>
        <p:spPr>
          <a:xfrm>
            <a:off x="467857" y="4475140"/>
            <a:ext cx="468000" cy="432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4</a:t>
            </a:r>
            <a:endParaRPr/>
          </a:p>
        </p:txBody>
      </p:sp>
      <p:sp>
        <p:nvSpPr>
          <p:cNvPr id="553" name="Google Shape;553;p39"/>
          <p:cNvSpPr txBox="1"/>
          <p:nvPr/>
        </p:nvSpPr>
        <p:spPr>
          <a:xfrm>
            <a:off x="1797275" y="4466079"/>
            <a:ext cx="2062717" cy="411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54" name="Google Shape;554;p39"/>
          <p:cNvSpPr txBox="1"/>
          <p:nvPr/>
        </p:nvSpPr>
        <p:spPr>
          <a:xfrm>
            <a:off x="4017874" y="4451007"/>
            <a:ext cx="1837952" cy="4420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55" name="Google Shape;555;p39">
            <a:hlinkClick r:id="" action="ppaction://noaction">
              <a:snd r:embed="rId8" name="ich ___ im Museum.wav"/>
            </a:hlinkClick>
          </p:cNvPr>
          <p:cNvSpPr/>
          <p:nvPr/>
        </p:nvSpPr>
        <p:spPr>
          <a:xfrm>
            <a:off x="464021" y="5065081"/>
            <a:ext cx="468000" cy="432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5</a:t>
            </a:r>
            <a:endParaRPr/>
          </a:p>
        </p:txBody>
      </p:sp>
      <p:sp>
        <p:nvSpPr>
          <p:cNvPr id="557" name="Google Shape;557;p39"/>
          <p:cNvSpPr txBox="1"/>
          <p:nvPr/>
        </p:nvSpPr>
        <p:spPr>
          <a:xfrm>
            <a:off x="1797274" y="5036382"/>
            <a:ext cx="2062717" cy="411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58" name="Google Shape;558;p39"/>
          <p:cNvSpPr txBox="1"/>
          <p:nvPr/>
        </p:nvSpPr>
        <p:spPr>
          <a:xfrm>
            <a:off x="4017874" y="5021310"/>
            <a:ext cx="1837952" cy="4420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59" name="Google Shape;559;p39">
            <a:hlinkClick r:id="" action="ppaction://noaction">
              <a:snd r:embed="rId9" name="ich ___ in die Stadt.wav"/>
            </a:hlinkClick>
          </p:cNvPr>
          <p:cNvSpPr/>
          <p:nvPr/>
        </p:nvSpPr>
        <p:spPr>
          <a:xfrm>
            <a:off x="456283" y="5628073"/>
            <a:ext cx="468000" cy="432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6</a:t>
            </a:r>
            <a:endParaRPr/>
          </a:p>
        </p:txBody>
      </p:sp>
      <p:sp>
        <p:nvSpPr>
          <p:cNvPr id="561" name="Google Shape;561;p39"/>
          <p:cNvSpPr txBox="1"/>
          <p:nvPr/>
        </p:nvSpPr>
        <p:spPr>
          <a:xfrm>
            <a:off x="1824738" y="5636361"/>
            <a:ext cx="2062717" cy="411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62" name="Google Shape;562;p39"/>
          <p:cNvSpPr txBox="1"/>
          <p:nvPr/>
        </p:nvSpPr>
        <p:spPr>
          <a:xfrm>
            <a:off x="4035075" y="5606218"/>
            <a:ext cx="1837952" cy="4420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aphicFrame>
        <p:nvGraphicFramePr>
          <p:cNvPr id="563" name="Google Shape;563;p39"/>
          <p:cNvGraphicFramePr/>
          <p:nvPr>
            <p:extLst>
              <p:ext uri="{D42A27DB-BD31-4B8C-83A1-F6EECF244321}">
                <p14:modId xmlns:p14="http://schemas.microsoft.com/office/powerpoint/2010/main" val="4144213701"/>
              </p:ext>
            </p:extLst>
          </p:nvPr>
        </p:nvGraphicFramePr>
        <p:xfrm>
          <a:off x="6245794" y="2086625"/>
          <a:ext cx="5585987" cy="4039875"/>
        </p:xfrm>
        <a:graphic>
          <a:graphicData uri="http://schemas.openxmlformats.org/drawingml/2006/table">
            <a:tbl>
              <a:tblPr>
                <a:noFill/>
                <a:tableStyleId>{896BAC6D-A865-435B-B571-F8410709C444}</a:tableStyleId>
              </a:tblPr>
              <a:tblGrid>
                <a:gridCol w="767508">
                  <a:extLst>
                    <a:ext uri="{9D8B030D-6E8A-4147-A177-3AD203B41FA5}">
                      <a16:colId xmlns:a16="http://schemas.microsoft.com/office/drawing/2014/main" val="20000"/>
                    </a:ext>
                  </a:extLst>
                </a:gridCol>
                <a:gridCol w="2488329">
                  <a:extLst>
                    <a:ext uri="{9D8B030D-6E8A-4147-A177-3AD203B41FA5}">
                      <a16:colId xmlns:a16="http://schemas.microsoft.com/office/drawing/2014/main" val="20002"/>
                    </a:ext>
                  </a:extLst>
                </a:gridCol>
                <a:gridCol w="2330150">
                  <a:extLst>
                    <a:ext uri="{9D8B030D-6E8A-4147-A177-3AD203B41FA5}">
                      <a16:colId xmlns:a16="http://schemas.microsoft.com/office/drawing/2014/main" val="20003"/>
                    </a:ext>
                  </a:extLst>
                </a:gridCol>
              </a:tblGrid>
              <a:tr h="577125">
                <a:tc>
                  <a:txBody>
                    <a:bodyPr/>
                    <a:lstStyle/>
                    <a:p>
                      <a:pPr marL="0" marR="0" lvl="0" indent="0" algn="l" rtl="0">
                        <a:spcBef>
                          <a:spcPts val="0"/>
                        </a:spcBef>
                        <a:spcAft>
                          <a:spcPts val="0"/>
                        </a:spcAft>
                        <a:buNone/>
                      </a:pPr>
                      <a:endParaRPr sz="2000" dirty="0">
                        <a:solidFill>
                          <a:srgbClr val="1E4E79"/>
                        </a:solidFill>
                      </a:endParaRPr>
                    </a:p>
                  </a:txBody>
                  <a:tcPr marL="91450" marR="91450" marT="45725" marB="45725"/>
                </a:tc>
                <a:tc>
                  <a:txBody>
                    <a:bodyPr/>
                    <a:lstStyle/>
                    <a:p>
                      <a:pPr marL="0" marR="0" lvl="0" indent="0" algn="ctr" rtl="0">
                        <a:spcBef>
                          <a:spcPts val="0"/>
                        </a:spcBef>
                        <a:spcAft>
                          <a:spcPts val="0"/>
                        </a:spcAft>
                        <a:buNone/>
                      </a:pPr>
                      <a:endParaRPr dirty="0"/>
                    </a:p>
                  </a:txBody>
                  <a:tcPr marL="91450" marR="91450" marT="45725" marB="45725"/>
                </a:tc>
                <a:tc>
                  <a:txBody>
                    <a:bodyPr/>
                    <a:lstStyle/>
                    <a:p>
                      <a:pPr marL="0" marR="0" lvl="0" indent="0" algn="ctr" rtl="0">
                        <a:spcBef>
                          <a:spcPts val="0"/>
                        </a:spcBef>
                        <a:spcAft>
                          <a:spcPts val="0"/>
                        </a:spcAft>
                        <a:buNone/>
                      </a:pPr>
                      <a:endParaRPr sz="2000" dirty="0">
                        <a:solidFill>
                          <a:srgbClr val="1E4E79"/>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1"/>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2"/>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3"/>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4"/>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5"/>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dirty="0">
                        <a:solidFill>
                          <a:srgbClr val="1E4E79"/>
                        </a:solidFill>
                      </a:endParaRPr>
                    </a:p>
                  </a:txBody>
                  <a:tcPr marL="91450" marR="91450" marT="45725" marB="45725"/>
                </a:tc>
                <a:extLst>
                  <a:ext uri="{0D108BD9-81ED-4DB2-BD59-A6C34878D82A}">
                    <a16:rowId xmlns:a16="http://schemas.microsoft.com/office/drawing/2014/main" val="10006"/>
                  </a:ext>
                </a:extLst>
              </a:tr>
            </a:tbl>
          </a:graphicData>
        </a:graphic>
      </p:graphicFrame>
      <p:sp>
        <p:nvSpPr>
          <p:cNvPr id="564" name="Google Shape;564;p39">
            <a:hlinkClick r:id="" action="ppaction://noaction">
              <a:snd r:embed="rId10" name="ich ___ in den Garten.wav"/>
            </a:hlinkClick>
          </p:cNvPr>
          <p:cNvSpPr/>
          <p:nvPr/>
        </p:nvSpPr>
        <p:spPr>
          <a:xfrm>
            <a:off x="6392316" y="2717385"/>
            <a:ext cx="468000" cy="432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7</a:t>
            </a:r>
            <a:endParaRPr/>
          </a:p>
        </p:txBody>
      </p:sp>
      <p:sp>
        <p:nvSpPr>
          <p:cNvPr id="566" name="Google Shape;566;p39"/>
          <p:cNvSpPr txBox="1"/>
          <p:nvPr/>
        </p:nvSpPr>
        <p:spPr>
          <a:xfrm>
            <a:off x="7615792" y="2782700"/>
            <a:ext cx="216291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67" name="Google Shape;567;p39"/>
          <p:cNvSpPr txBox="1"/>
          <p:nvPr/>
        </p:nvSpPr>
        <p:spPr>
          <a:xfrm>
            <a:off x="9890115" y="2763486"/>
            <a:ext cx="1930041" cy="4593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68" name="Google Shape;568;p39">
            <a:hlinkClick r:id="" action="ppaction://noaction">
              <a:snd r:embed="rId11" name="ich ___ im Theater.wav"/>
            </a:hlinkClick>
          </p:cNvPr>
          <p:cNvSpPr/>
          <p:nvPr/>
        </p:nvSpPr>
        <p:spPr>
          <a:xfrm>
            <a:off x="6392316" y="3296653"/>
            <a:ext cx="468000" cy="432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8</a:t>
            </a:r>
            <a:endParaRPr/>
          </a:p>
        </p:txBody>
      </p:sp>
      <p:sp>
        <p:nvSpPr>
          <p:cNvPr id="570" name="Google Shape;570;p39"/>
          <p:cNvSpPr txBox="1"/>
          <p:nvPr/>
        </p:nvSpPr>
        <p:spPr>
          <a:xfrm>
            <a:off x="7629598" y="3393268"/>
            <a:ext cx="216291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71" name="Google Shape;571;p39"/>
          <p:cNvSpPr txBox="1"/>
          <p:nvPr/>
        </p:nvSpPr>
        <p:spPr>
          <a:xfrm>
            <a:off x="9905866" y="3348264"/>
            <a:ext cx="1930041" cy="4593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72" name="Google Shape;572;p39">
            <a:hlinkClick r:id="" action="ppaction://noaction">
              <a:snd r:embed="rId12" name="ich ___ ins Cafe.wav"/>
            </a:hlinkClick>
          </p:cNvPr>
          <p:cNvSpPr/>
          <p:nvPr/>
        </p:nvSpPr>
        <p:spPr>
          <a:xfrm>
            <a:off x="6387977" y="3880353"/>
            <a:ext cx="468000" cy="432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9</a:t>
            </a:r>
            <a:endParaRPr/>
          </a:p>
        </p:txBody>
      </p:sp>
      <p:sp>
        <p:nvSpPr>
          <p:cNvPr id="574" name="Google Shape;574;p39"/>
          <p:cNvSpPr txBox="1"/>
          <p:nvPr/>
        </p:nvSpPr>
        <p:spPr>
          <a:xfrm>
            <a:off x="7615792" y="3993441"/>
            <a:ext cx="216291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75" name="Google Shape;575;p39"/>
          <p:cNvSpPr txBox="1"/>
          <p:nvPr/>
        </p:nvSpPr>
        <p:spPr>
          <a:xfrm>
            <a:off x="9923353" y="3926132"/>
            <a:ext cx="1930041" cy="4593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76" name="Google Shape;576;p39">
            <a:hlinkClick r:id="" action="ppaction://noaction">
              <a:snd r:embed="rId13" name="ich ___ in die Schule.wav"/>
            </a:hlinkClick>
          </p:cNvPr>
          <p:cNvSpPr/>
          <p:nvPr/>
        </p:nvSpPr>
        <p:spPr>
          <a:xfrm>
            <a:off x="6384711" y="4456050"/>
            <a:ext cx="468000" cy="432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lt1"/>
                </a:solidFill>
                <a:latin typeface="Century Gothic"/>
                <a:ea typeface="Century Gothic"/>
                <a:cs typeface="Century Gothic"/>
                <a:sym typeface="Century Gothic"/>
              </a:rPr>
              <a:t>10</a:t>
            </a:r>
            <a:endParaRPr sz="1100"/>
          </a:p>
        </p:txBody>
      </p:sp>
      <p:sp>
        <p:nvSpPr>
          <p:cNvPr id="578" name="Google Shape;578;p39"/>
          <p:cNvSpPr txBox="1"/>
          <p:nvPr/>
        </p:nvSpPr>
        <p:spPr>
          <a:xfrm>
            <a:off x="7653305" y="4527645"/>
            <a:ext cx="216291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79" name="Google Shape;579;p39"/>
          <p:cNvSpPr txBox="1"/>
          <p:nvPr/>
        </p:nvSpPr>
        <p:spPr>
          <a:xfrm>
            <a:off x="9901740" y="4505028"/>
            <a:ext cx="1930041" cy="4593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80" name="Google Shape;580;p39">
            <a:hlinkClick r:id="" action="ppaction://noaction">
              <a:snd r:embed="rId14" name="ich ___ im Klassenzimmer.wav"/>
            </a:hlinkClick>
          </p:cNvPr>
          <p:cNvSpPr/>
          <p:nvPr/>
        </p:nvSpPr>
        <p:spPr>
          <a:xfrm>
            <a:off x="6390953" y="5026353"/>
            <a:ext cx="468000" cy="432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lt1"/>
                </a:solidFill>
                <a:latin typeface="Century Gothic"/>
                <a:ea typeface="Century Gothic"/>
                <a:cs typeface="Century Gothic"/>
                <a:sym typeface="Century Gothic"/>
              </a:rPr>
              <a:t>11</a:t>
            </a:r>
            <a:endParaRPr sz="1100"/>
          </a:p>
        </p:txBody>
      </p:sp>
      <p:sp>
        <p:nvSpPr>
          <p:cNvPr id="582" name="Google Shape;582;p39"/>
          <p:cNvSpPr txBox="1"/>
          <p:nvPr/>
        </p:nvSpPr>
        <p:spPr>
          <a:xfrm>
            <a:off x="7653304" y="5121784"/>
            <a:ext cx="216291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83" name="Google Shape;583;p39"/>
          <p:cNvSpPr txBox="1"/>
          <p:nvPr/>
        </p:nvSpPr>
        <p:spPr>
          <a:xfrm>
            <a:off x="9882272" y="5075365"/>
            <a:ext cx="1930041" cy="4593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84" name="Google Shape;584;p39">
            <a:hlinkClick r:id="" action="ppaction://noaction">
              <a:snd r:embed="rId15" name="ich ___ ins Geschaft.wav"/>
            </a:hlinkClick>
          </p:cNvPr>
          <p:cNvSpPr/>
          <p:nvPr/>
        </p:nvSpPr>
        <p:spPr>
          <a:xfrm>
            <a:off x="6392316" y="5611261"/>
            <a:ext cx="468000" cy="432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a:solidFill>
                  <a:schemeClr val="lt1"/>
                </a:solidFill>
                <a:latin typeface="Century Gothic"/>
                <a:ea typeface="Century Gothic"/>
                <a:cs typeface="Century Gothic"/>
                <a:sym typeface="Century Gothic"/>
              </a:rPr>
              <a:t>12</a:t>
            </a:r>
            <a:endParaRPr sz="1100" dirty="0"/>
          </a:p>
        </p:txBody>
      </p:sp>
      <p:sp>
        <p:nvSpPr>
          <p:cNvPr id="586" name="Google Shape;586;p39"/>
          <p:cNvSpPr txBox="1"/>
          <p:nvPr/>
        </p:nvSpPr>
        <p:spPr>
          <a:xfrm>
            <a:off x="7615792" y="5705484"/>
            <a:ext cx="216291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87" name="Google Shape;587;p39"/>
          <p:cNvSpPr txBox="1"/>
          <p:nvPr/>
        </p:nvSpPr>
        <p:spPr>
          <a:xfrm>
            <a:off x="9909063" y="5651646"/>
            <a:ext cx="1930041" cy="4593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4" name="Google Shape;541;p39"/>
          <p:cNvSpPr txBox="1"/>
          <p:nvPr/>
        </p:nvSpPr>
        <p:spPr>
          <a:xfrm>
            <a:off x="3830360" y="2111424"/>
            <a:ext cx="2062717" cy="523180"/>
          </a:xfrm>
          <a:prstGeom prst="rect">
            <a:avLst/>
          </a:prstGeom>
          <a:noFill/>
          <a:ln>
            <a:noFill/>
          </a:ln>
        </p:spPr>
        <p:txBody>
          <a:bodyPr spcFirstLastPara="1" wrap="square" lIns="91425" tIns="45700" rIns="91425" bIns="45700" anchor="t" anchorCtr="0">
            <a:spAutoFit/>
          </a:bodyPr>
          <a:lstStyle/>
          <a:p>
            <a:pPr lvl="0" algn="ctr"/>
            <a:r>
              <a:rPr lang="en-GB" sz="2800" dirty="0" err="1">
                <a:solidFill>
                  <a:schemeClr val="accent1">
                    <a:lumMod val="50000"/>
                  </a:schemeClr>
                </a:solidFill>
                <a:latin typeface="Century Gothic"/>
                <a:ea typeface="Century Gothic"/>
                <a:cs typeface="Century Gothic"/>
                <a:sym typeface="Century Gothic"/>
              </a:rPr>
              <a:t>ich</a:t>
            </a:r>
            <a:r>
              <a:rPr lang="en-GB" sz="2800" dirty="0">
                <a:solidFill>
                  <a:schemeClr val="accent1">
                    <a:lumMod val="50000"/>
                  </a:schemeClr>
                </a:solidFill>
                <a:latin typeface="Century Gothic"/>
                <a:ea typeface="Century Gothic"/>
                <a:cs typeface="Century Gothic"/>
                <a:sym typeface="Century Gothic"/>
              </a:rPr>
              <a:t> bin</a:t>
            </a:r>
          </a:p>
        </p:txBody>
      </p:sp>
      <p:sp>
        <p:nvSpPr>
          <p:cNvPr id="45" name="Google Shape;541;p39"/>
          <p:cNvSpPr txBox="1"/>
          <p:nvPr/>
        </p:nvSpPr>
        <p:spPr>
          <a:xfrm>
            <a:off x="1264709" y="2092851"/>
            <a:ext cx="2062717"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err="1">
                <a:solidFill>
                  <a:schemeClr val="accent1">
                    <a:lumMod val="50000"/>
                  </a:schemeClr>
                </a:solidFill>
                <a:latin typeface="Century Gothic"/>
                <a:ea typeface="Century Gothic"/>
                <a:cs typeface="Century Gothic"/>
                <a:sym typeface="Century Gothic"/>
              </a:rPr>
              <a:t>ich</a:t>
            </a:r>
            <a:r>
              <a:rPr lang="en-GB" sz="2800" dirty="0">
                <a:solidFill>
                  <a:schemeClr val="accent1">
                    <a:lumMod val="50000"/>
                  </a:schemeClr>
                </a:solidFill>
                <a:latin typeface="Century Gothic"/>
                <a:ea typeface="Century Gothic"/>
                <a:cs typeface="Century Gothic"/>
                <a:sym typeface="Century Gothic"/>
              </a:rPr>
              <a:t> </a:t>
            </a:r>
            <a:r>
              <a:rPr lang="en-GB" sz="2800" dirty="0" err="1">
                <a:solidFill>
                  <a:schemeClr val="accent1">
                    <a:lumMod val="50000"/>
                  </a:schemeClr>
                </a:solidFill>
                <a:latin typeface="Century Gothic"/>
                <a:ea typeface="Century Gothic"/>
                <a:cs typeface="Century Gothic"/>
                <a:sym typeface="Century Gothic"/>
              </a:rPr>
              <a:t>gehe</a:t>
            </a:r>
            <a:endParaRPr sz="2800" dirty="0">
              <a:solidFill>
                <a:schemeClr val="accent1">
                  <a:lumMod val="50000"/>
                </a:schemeClr>
              </a:solidFill>
              <a:latin typeface="Century Gothic"/>
              <a:ea typeface="Century Gothic"/>
              <a:cs typeface="Century Gothic"/>
              <a:sym typeface="Century Gothic"/>
            </a:endParaRPr>
          </a:p>
        </p:txBody>
      </p:sp>
      <p:sp>
        <p:nvSpPr>
          <p:cNvPr id="46" name="Google Shape;541;p39"/>
          <p:cNvSpPr txBox="1"/>
          <p:nvPr/>
        </p:nvSpPr>
        <p:spPr>
          <a:xfrm>
            <a:off x="9779870" y="2119688"/>
            <a:ext cx="2062717" cy="523180"/>
          </a:xfrm>
          <a:prstGeom prst="rect">
            <a:avLst/>
          </a:prstGeom>
          <a:noFill/>
          <a:ln>
            <a:noFill/>
          </a:ln>
        </p:spPr>
        <p:txBody>
          <a:bodyPr spcFirstLastPara="1" wrap="square" lIns="91425" tIns="45700" rIns="91425" bIns="45700" anchor="t" anchorCtr="0">
            <a:spAutoFit/>
          </a:bodyPr>
          <a:lstStyle/>
          <a:p>
            <a:pPr lvl="0" algn="ctr"/>
            <a:r>
              <a:rPr lang="en-GB" sz="2800" dirty="0" err="1">
                <a:solidFill>
                  <a:schemeClr val="accent1">
                    <a:lumMod val="50000"/>
                  </a:schemeClr>
                </a:solidFill>
                <a:latin typeface="Century Gothic"/>
                <a:ea typeface="Century Gothic"/>
                <a:cs typeface="Century Gothic"/>
                <a:sym typeface="Century Gothic"/>
              </a:rPr>
              <a:t>ich</a:t>
            </a:r>
            <a:r>
              <a:rPr lang="en-GB" sz="2800" dirty="0">
                <a:solidFill>
                  <a:schemeClr val="accent1">
                    <a:lumMod val="50000"/>
                  </a:schemeClr>
                </a:solidFill>
                <a:latin typeface="Century Gothic"/>
                <a:ea typeface="Century Gothic"/>
                <a:cs typeface="Century Gothic"/>
                <a:sym typeface="Century Gothic"/>
              </a:rPr>
              <a:t> bin</a:t>
            </a:r>
          </a:p>
        </p:txBody>
      </p:sp>
      <p:sp>
        <p:nvSpPr>
          <p:cNvPr id="47" name="Google Shape;541;p39"/>
          <p:cNvSpPr txBox="1"/>
          <p:nvPr/>
        </p:nvSpPr>
        <p:spPr>
          <a:xfrm>
            <a:off x="7260498" y="2086891"/>
            <a:ext cx="2062717" cy="523180"/>
          </a:xfrm>
          <a:prstGeom prst="rect">
            <a:avLst/>
          </a:prstGeom>
          <a:noFill/>
          <a:ln>
            <a:noFill/>
          </a:ln>
        </p:spPr>
        <p:txBody>
          <a:bodyPr spcFirstLastPara="1" wrap="square" lIns="91425" tIns="45700" rIns="91425" bIns="45700" anchor="t" anchorCtr="0">
            <a:spAutoFit/>
          </a:bodyPr>
          <a:lstStyle/>
          <a:p>
            <a:pPr lvl="0" algn="ctr"/>
            <a:r>
              <a:rPr lang="en-GB" sz="2800" dirty="0" err="1">
                <a:solidFill>
                  <a:schemeClr val="accent1">
                    <a:lumMod val="50000"/>
                  </a:schemeClr>
                </a:solidFill>
                <a:latin typeface="Century Gothic"/>
                <a:ea typeface="Century Gothic"/>
                <a:cs typeface="Century Gothic"/>
                <a:sym typeface="Century Gothic"/>
              </a:rPr>
              <a:t>ich</a:t>
            </a:r>
            <a:r>
              <a:rPr lang="en-GB" sz="2800" dirty="0">
                <a:solidFill>
                  <a:schemeClr val="accent1">
                    <a:lumMod val="50000"/>
                  </a:schemeClr>
                </a:solidFill>
                <a:latin typeface="Century Gothic"/>
                <a:ea typeface="Century Gothic"/>
                <a:cs typeface="Century Gothic"/>
                <a:sym typeface="Century Gothic"/>
              </a:rPr>
              <a:t> </a:t>
            </a:r>
            <a:r>
              <a:rPr lang="en-GB" sz="2800" dirty="0" err="1">
                <a:solidFill>
                  <a:schemeClr val="accent1">
                    <a:lumMod val="50000"/>
                  </a:schemeClr>
                </a:solidFill>
                <a:latin typeface="Century Gothic"/>
                <a:ea typeface="Century Gothic"/>
                <a:cs typeface="Century Gothic"/>
                <a:sym typeface="Century Gothic"/>
              </a:rPr>
              <a:t>gehe</a:t>
            </a:r>
            <a:endParaRPr lang="en-GB" sz="2800" dirty="0">
              <a:solidFill>
                <a:schemeClr val="accent1">
                  <a:lumMod val="50000"/>
                </a:schemeClr>
              </a:solidFill>
              <a:latin typeface="Century Gothic"/>
              <a:ea typeface="Century Gothic"/>
              <a:cs typeface="Century Gothic"/>
              <a:sym typeface="Century Gothic"/>
            </a:endParaRPr>
          </a:p>
        </p:txBody>
      </p:sp>
      <p:pic>
        <p:nvPicPr>
          <p:cNvPr id="48" name="Picture 47">
            <a:extLst>
              <a:ext uri="{FF2B5EF4-FFF2-40B4-BE49-F238E27FC236}">
                <a16:creationId xmlns:a16="http://schemas.microsoft.com/office/drawing/2014/main" id="{EF2A1E99-BC61-4561-82EF-6D725F7C07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278985" y="2682975"/>
            <a:ext cx="498794" cy="519576"/>
          </a:xfrm>
          <a:prstGeom prst="rect">
            <a:avLst/>
          </a:prstGeom>
        </p:spPr>
      </p:pic>
      <p:pic>
        <p:nvPicPr>
          <p:cNvPr id="49" name="Picture 48">
            <a:extLst>
              <a:ext uri="{FF2B5EF4-FFF2-40B4-BE49-F238E27FC236}">
                <a16:creationId xmlns:a16="http://schemas.microsoft.com/office/drawing/2014/main" id="{EF2A1E99-BC61-4561-82EF-6D725F7C07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18011" y="3261787"/>
            <a:ext cx="498794" cy="519576"/>
          </a:xfrm>
          <a:prstGeom prst="rect">
            <a:avLst/>
          </a:prstGeom>
        </p:spPr>
      </p:pic>
      <p:pic>
        <p:nvPicPr>
          <p:cNvPr id="50" name="Picture 49">
            <a:extLst>
              <a:ext uri="{FF2B5EF4-FFF2-40B4-BE49-F238E27FC236}">
                <a16:creationId xmlns:a16="http://schemas.microsoft.com/office/drawing/2014/main" id="{EF2A1E99-BC61-4561-82EF-6D725F7C07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256252" y="3841957"/>
            <a:ext cx="498794" cy="519576"/>
          </a:xfrm>
          <a:prstGeom prst="rect">
            <a:avLst/>
          </a:prstGeom>
        </p:spPr>
      </p:pic>
      <p:pic>
        <p:nvPicPr>
          <p:cNvPr id="51" name="Picture 50">
            <a:extLst>
              <a:ext uri="{FF2B5EF4-FFF2-40B4-BE49-F238E27FC236}">
                <a16:creationId xmlns:a16="http://schemas.microsoft.com/office/drawing/2014/main" id="{EF2A1E99-BC61-4561-82EF-6D725F7C07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04266" y="4994149"/>
            <a:ext cx="498794" cy="519576"/>
          </a:xfrm>
          <a:prstGeom prst="rect">
            <a:avLst/>
          </a:prstGeom>
        </p:spPr>
      </p:pic>
      <p:pic>
        <p:nvPicPr>
          <p:cNvPr id="52" name="Picture 51">
            <a:extLst>
              <a:ext uri="{FF2B5EF4-FFF2-40B4-BE49-F238E27FC236}">
                <a16:creationId xmlns:a16="http://schemas.microsoft.com/office/drawing/2014/main" id="{EF2A1E99-BC61-4561-82EF-6D725F7C07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278985" y="4413669"/>
            <a:ext cx="498794" cy="519576"/>
          </a:xfrm>
          <a:prstGeom prst="rect">
            <a:avLst/>
          </a:prstGeom>
        </p:spPr>
      </p:pic>
      <p:pic>
        <p:nvPicPr>
          <p:cNvPr id="53" name="Picture 52">
            <a:extLst>
              <a:ext uri="{FF2B5EF4-FFF2-40B4-BE49-F238E27FC236}">
                <a16:creationId xmlns:a16="http://schemas.microsoft.com/office/drawing/2014/main" id="{EF2A1E99-BC61-4561-82EF-6D725F7C07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97134" y="2685534"/>
            <a:ext cx="498794" cy="519576"/>
          </a:xfrm>
          <a:prstGeom prst="rect">
            <a:avLst/>
          </a:prstGeom>
        </p:spPr>
      </p:pic>
      <p:pic>
        <p:nvPicPr>
          <p:cNvPr id="54" name="Picture 53">
            <a:extLst>
              <a:ext uri="{FF2B5EF4-FFF2-40B4-BE49-F238E27FC236}">
                <a16:creationId xmlns:a16="http://schemas.microsoft.com/office/drawing/2014/main" id="{EF2A1E99-BC61-4561-82EF-6D725F7C07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244122" y="5573816"/>
            <a:ext cx="498794" cy="519576"/>
          </a:xfrm>
          <a:prstGeom prst="rect">
            <a:avLst/>
          </a:prstGeom>
        </p:spPr>
      </p:pic>
      <p:pic>
        <p:nvPicPr>
          <p:cNvPr id="55" name="Picture 54">
            <a:extLst>
              <a:ext uri="{FF2B5EF4-FFF2-40B4-BE49-F238E27FC236}">
                <a16:creationId xmlns:a16="http://schemas.microsoft.com/office/drawing/2014/main" id="{EF2A1E99-BC61-4561-82EF-6D725F7C07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59016" y="3843271"/>
            <a:ext cx="498794" cy="519576"/>
          </a:xfrm>
          <a:prstGeom prst="rect">
            <a:avLst/>
          </a:prstGeom>
        </p:spPr>
      </p:pic>
      <p:pic>
        <p:nvPicPr>
          <p:cNvPr id="56" name="Picture 55">
            <a:extLst>
              <a:ext uri="{FF2B5EF4-FFF2-40B4-BE49-F238E27FC236}">
                <a16:creationId xmlns:a16="http://schemas.microsoft.com/office/drawing/2014/main" id="{EF2A1E99-BC61-4561-82EF-6D725F7C07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639963" y="3266294"/>
            <a:ext cx="498794" cy="519576"/>
          </a:xfrm>
          <a:prstGeom prst="rect">
            <a:avLst/>
          </a:prstGeom>
        </p:spPr>
      </p:pic>
      <p:pic>
        <p:nvPicPr>
          <p:cNvPr id="57" name="Picture 56">
            <a:extLst>
              <a:ext uri="{FF2B5EF4-FFF2-40B4-BE49-F238E27FC236}">
                <a16:creationId xmlns:a16="http://schemas.microsoft.com/office/drawing/2014/main" id="{EF2A1E99-BC61-4561-82EF-6D725F7C07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639963" y="4986054"/>
            <a:ext cx="498794" cy="519576"/>
          </a:xfrm>
          <a:prstGeom prst="rect">
            <a:avLst/>
          </a:prstGeom>
        </p:spPr>
      </p:pic>
      <p:pic>
        <p:nvPicPr>
          <p:cNvPr id="58" name="Picture 57">
            <a:extLst>
              <a:ext uri="{FF2B5EF4-FFF2-40B4-BE49-F238E27FC236}">
                <a16:creationId xmlns:a16="http://schemas.microsoft.com/office/drawing/2014/main" id="{EF2A1E99-BC61-4561-82EF-6D725F7C07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62192" y="4412262"/>
            <a:ext cx="498794" cy="519576"/>
          </a:xfrm>
          <a:prstGeom prst="rect">
            <a:avLst/>
          </a:prstGeom>
        </p:spPr>
      </p:pic>
      <p:pic>
        <p:nvPicPr>
          <p:cNvPr id="59" name="Picture 58">
            <a:extLst>
              <a:ext uri="{FF2B5EF4-FFF2-40B4-BE49-F238E27FC236}">
                <a16:creationId xmlns:a16="http://schemas.microsoft.com/office/drawing/2014/main" id="{EF2A1E99-BC61-4561-82EF-6D725F7C07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72018" y="5577484"/>
            <a:ext cx="498794" cy="519576"/>
          </a:xfrm>
          <a:prstGeom prst="rect">
            <a:avLst/>
          </a:prstGeom>
        </p:spPr>
      </p:pic>
      <p:sp>
        <p:nvSpPr>
          <p:cNvPr id="62"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3278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GB" sz="1600" kern="12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GB" sz="1600" kern="12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GB" sz="1600" kern="12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GB" sz="1600" kern="12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38797" y="1733854"/>
            <a:ext cx="7953908" cy="1485422"/>
          </a:xfrm>
        </p:spPr>
        <p:txBody>
          <a:bodyPr>
            <a:normAutofit/>
          </a:bodyPr>
          <a:lstStyle/>
          <a:p>
            <a:pPr algn="l"/>
            <a:r>
              <a:rPr lang="en-GB" sz="4000" b="1" dirty="0">
                <a:solidFill>
                  <a:schemeClr val="bg1"/>
                </a:solidFill>
              </a:rPr>
              <a:t>Using prepositions 'in' and 'auf'</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12198"/>
            <a:ext cx="7382608" cy="571756"/>
          </a:xfrm>
        </p:spPr>
        <p:txBody>
          <a:bodyPr>
            <a:noAutofit/>
          </a:bodyPr>
          <a:lstStyle/>
          <a:p>
            <a:pPr lvl="0" algn="l">
              <a:spcBef>
                <a:spcPts val="0"/>
              </a:spcBef>
              <a:buClr>
                <a:schemeClr val="lt1"/>
              </a:buClr>
              <a:buSzPts val="1800"/>
            </a:pPr>
            <a:r>
              <a:rPr lang="en-GB" dirty="0">
                <a:solidFill>
                  <a:schemeClr val="lt1"/>
                </a:solidFill>
              </a:rPr>
              <a:t>Prepositions </a:t>
            </a:r>
            <a:r>
              <a:rPr lang="en-GB" b="1" dirty="0">
                <a:solidFill>
                  <a:schemeClr val="lt1"/>
                </a:solidFill>
              </a:rPr>
              <a:t>in</a:t>
            </a:r>
            <a:r>
              <a:rPr lang="en-GB" dirty="0">
                <a:solidFill>
                  <a:schemeClr val="lt1"/>
                </a:solidFill>
              </a:rPr>
              <a:t> and </a:t>
            </a:r>
            <a:r>
              <a:rPr lang="en-GB" b="1" dirty="0">
                <a:solidFill>
                  <a:schemeClr val="lt1"/>
                </a:solidFill>
              </a:rPr>
              <a:t>auf </a:t>
            </a:r>
            <a:br>
              <a:rPr lang="en-GB" dirty="0">
                <a:solidFill>
                  <a:schemeClr val="lt1"/>
                </a:solidFill>
              </a:rPr>
            </a:br>
            <a:r>
              <a:rPr lang="en-GB" dirty="0">
                <a:solidFill>
                  <a:schemeClr val="lt1"/>
                </a:solidFill>
              </a:rPr>
              <a:t>R2 (</a:t>
            </a:r>
            <a:r>
              <a:rPr lang="en-GB" dirty="0" err="1">
                <a:solidFill>
                  <a:schemeClr val="lt1"/>
                </a:solidFill>
              </a:rPr>
              <a:t>acc</a:t>
            </a:r>
            <a:r>
              <a:rPr lang="en-GB" dirty="0">
                <a:solidFill>
                  <a:schemeClr val="lt1"/>
                </a:solidFill>
              </a:rPr>
              <a:t>) + movement</a:t>
            </a:r>
            <a:br>
              <a:rPr lang="en-GB" dirty="0">
                <a:solidFill>
                  <a:schemeClr val="lt1"/>
                </a:solidFill>
              </a:rPr>
            </a:br>
            <a:r>
              <a:rPr lang="en-GB" dirty="0">
                <a:solidFill>
                  <a:schemeClr val="lt1"/>
                </a:solidFill>
              </a:rPr>
              <a:t>R3(</a:t>
            </a:r>
            <a:r>
              <a:rPr lang="en-GB" dirty="0" err="1">
                <a:solidFill>
                  <a:schemeClr val="lt1"/>
                </a:solidFill>
              </a:rPr>
              <a:t>dat</a:t>
            </a:r>
            <a:r>
              <a:rPr lang="en-GB" dirty="0">
                <a:solidFill>
                  <a:schemeClr val="lt1"/>
                </a:solidFill>
              </a:rPr>
              <a:t>) + location</a:t>
            </a:r>
          </a:p>
          <a:p>
            <a:pPr algn="l"/>
            <a:endParaRPr lang="en-US" sz="1800"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4233047"/>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Tx/>
            </a:pPr>
            <a:r>
              <a:rPr lang="en-GB" sz="3000" dirty="0">
                <a:solidFill>
                  <a:prstClr val="white"/>
                </a:solidFill>
              </a:rPr>
              <a:t>SSC [</a:t>
            </a:r>
            <a:r>
              <a:rPr lang="en-GB" sz="3000" dirty="0" err="1">
                <a:solidFill>
                  <a:prstClr val="white"/>
                </a:solidFill>
              </a:rPr>
              <a:t>st</a:t>
            </a:r>
            <a:r>
              <a:rPr lang="en-GB" sz="3000" dirty="0">
                <a:solidFill>
                  <a:prstClr val="white"/>
                </a:solidFill>
              </a:rPr>
              <a:t>]</a:t>
            </a:r>
          </a:p>
          <a:p>
            <a:pPr>
              <a:buClrTx/>
            </a:pPr>
            <a:endParaRPr lang="en-US"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buClrTx/>
              <a:buFontTx/>
              <a:buNone/>
              <a:defRPr/>
            </a:pPr>
            <a:r>
              <a:rPr lang="en-GB" sz="2000" b="1" dirty="0">
                <a:solidFill>
                  <a:prstClr val="white"/>
                </a:solidFill>
                <a:latin typeface="Century Gothic" panose="020B0502020202020204" pitchFamily="34" charset="0"/>
              </a:rPr>
              <a:t>Y7 German </a:t>
            </a:r>
          </a:p>
          <a:p>
            <a:pPr>
              <a:buClrTx/>
              <a:buFontTx/>
              <a:buNone/>
              <a:defRPr/>
            </a:pPr>
            <a:r>
              <a:rPr lang="en-GB" sz="2000" dirty="0">
                <a:solidFill>
                  <a:prstClr val="white"/>
                </a:solidFill>
                <a:latin typeface="Century Gothic" panose="020B0502020202020204" pitchFamily="34" charset="0"/>
              </a:rPr>
              <a:t>Term 3.1 - Week 3 - Lesson 54</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buClrTx/>
              <a:defRPr/>
            </a:pPr>
            <a:r>
              <a:rPr lang="en-GB" sz="1400" dirty="0">
                <a:solidFill>
                  <a:srgbClr val="FFFFFF"/>
                </a:solidFill>
                <a:latin typeface="Century Gothic"/>
                <a:ea typeface="Century Gothic"/>
                <a:cs typeface="Century Gothic"/>
                <a:sym typeface="Century Gothic"/>
              </a:rPr>
              <a:t>Mel Yates / Stephen Owen / Rachel Hawkes</a:t>
            </a:r>
            <a:endParaRPr lang="en-GB" sz="1400" dirty="0">
              <a:solidFill>
                <a:prstClr val="white"/>
              </a:solidFill>
              <a:latin typeface="Century Gothic" panose="020B0502020202020204" pitchFamily="34" charset="0"/>
            </a:endParaRPr>
          </a:p>
          <a:p>
            <a:pPr>
              <a:buClrTx/>
              <a:buFontTx/>
              <a:buNone/>
              <a:defRPr/>
            </a:pPr>
            <a:r>
              <a:rPr lang="en-GB" sz="1400" dirty="0">
                <a:solidFill>
                  <a:prstClr val="white"/>
                </a:solidFill>
                <a:latin typeface="Century Gothic" panose="020B0502020202020204" pitchFamily="34" charset="0"/>
              </a:rPr>
              <a:t>Artwork: Steve Clarke</a:t>
            </a:r>
          </a:p>
          <a:p>
            <a:pPr>
              <a:buClrTx/>
              <a:buFontTx/>
              <a:buNone/>
              <a:defRPr/>
            </a:pPr>
            <a:endParaRPr lang="en-GB" sz="1400" dirty="0">
              <a:solidFill>
                <a:prstClr val="white"/>
              </a:solidFill>
              <a:latin typeface="Century Gothic" panose="020B0502020202020204" pitchFamily="34" charset="0"/>
            </a:endParaRPr>
          </a:p>
          <a:p>
            <a:pPr>
              <a:buClrTx/>
              <a:buFontTx/>
              <a:buNone/>
              <a:defRPr/>
            </a:pPr>
            <a:r>
              <a:rPr lang="en-GB" sz="1400" dirty="0">
                <a:solidFill>
                  <a:prstClr val="white"/>
                </a:solidFill>
                <a:latin typeface="Century Gothic" panose="020B0502020202020204" pitchFamily="34" charset="0"/>
              </a:rPr>
              <a:t>Date updated: 20/12/21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9255649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p:cNvSpPr txBox="1"/>
          <p:nvPr/>
        </p:nvSpPr>
        <p:spPr>
          <a:xfrm>
            <a:off x="1460395" y="1627800"/>
            <a:ext cx="3043005" cy="769441"/>
          </a:xfrm>
          <a:prstGeom prst="rect">
            <a:avLst/>
          </a:prstGeom>
          <a:noFill/>
        </p:spPr>
        <p:txBody>
          <a:bodyPr wrap="square" rtlCol="0">
            <a:spAutoFit/>
          </a:bodyPr>
          <a:lstStyle/>
          <a:p>
            <a:r>
              <a:rPr lang="en-GB" sz="4400" b="1" dirty="0" err="1">
                <a:solidFill>
                  <a:srgbClr val="DAA520"/>
                </a:solidFill>
                <a:latin typeface="Century Gothic" panose="020B0502020202020204" pitchFamily="34" charset="0"/>
              </a:rPr>
              <a:t>Sch</a:t>
            </a:r>
            <a:r>
              <a:rPr lang="en-GB" sz="4400" dirty="0" err="1">
                <a:solidFill>
                  <a:schemeClr val="accent1">
                    <a:lumMod val="50000"/>
                  </a:schemeClr>
                </a:solidFill>
                <a:latin typeface="Century Gothic" panose="020B0502020202020204" pitchFamily="34" charset="0"/>
              </a:rPr>
              <a:t>ulfach</a:t>
            </a:r>
            <a:endParaRPr lang="en-GB" sz="4400" dirty="0">
              <a:solidFill>
                <a:schemeClr val="accent1">
                  <a:lumMod val="50000"/>
                </a:schemeClr>
              </a:solidFill>
              <a:latin typeface="Century Gothic" panose="020B0502020202020204" pitchFamily="34" charset="0"/>
            </a:endParaRPr>
          </a:p>
        </p:txBody>
      </p:sp>
      <p:sp>
        <p:nvSpPr>
          <p:cNvPr id="46" name="TextBox 45"/>
          <p:cNvSpPr txBox="1"/>
          <p:nvPr/>
        </p:nvSpPr>
        <p:spPr>
          <a:xfrm>
            <a:off x="1460395" y="2487390"/>
            <a:ext cx="2443397" cy="769441"/>
          </a:xfrm>
          <a:prstGeom prst="rect">
            <a:avLst/>
          </a:prstGeom>
          <a:noFill/>
        </p:spPr>
        <p:txBody>
          <a:bodyPr wrap="square" rtlCol="0">
            <a:spAutoFit/>
          </a:bodyPr>
          <a:lstStyle/>
          <a:p>
            <a:r>
              <a:rPr lang="en-GB" sz="4400" b="1" dirty="0" err="1">
                <a:solidFill>
                  <a:srgbClr val="DAA520"/>
                </a:solidFill>
                <a:latin typeface="Century Gothic" panose="020B0502020202020204" pitchFamily="34" charset="0"/>
              </a:rPr>
              <a:t>st</a:t>
            </a:r>
            <a:r>
              <a:rPr lang="en-GB" sz="4400" dirty="0" err="1">
                <a:solidFill>
                  <a:schemeClr val="accent1">
                    <a:lumMod val="50000"/>
                  </a:schemeClr>
                </a:solidFill>
                <a:latin typeface="Century Gothic" panose="020B0502020202020204" pitchFamily="34" charset="0"/>
              </a:rPr>
              <a:t>ehen</a:t>
            </a:r>
            <a:endParaRPr lang="en-GB" sz="4400" dirty="0">
              <a:solidFill>
                <a:schemeClr val="accent1">
                  <a:lumMod val="50000"/>
                </a:schemeClr>
              </a:solidFill>
              <a:latin typeface="Century Gothic" panose="020B0502020202020204" pitchFamily="34" charset="0"/>
            </a:endParaRPr>
          </a:p>
        </p:txBody>
      </p:sp>
      <p:sp>
        <p:nvSpPr>
          <p:cNvPr id="47" name="TextBox 46"/>
          <p:cNvSpPr txBox="1"/>
          <p:nvPr/>
        </p:nvSpPr>
        <p:spPr>
          <a:xfrm>
            <a:off x="1460395" y="3431416"/>
            <a:ext cx="2443397" cy="769441"/>
          </a:xfrm>
          <a:prstGeom prst="rect">
            <a:avLst/>
          </a:prstGeom>
          <a:noFill/>
        </p:spPr>
        <p:txBody>
          <a:bodyPr wrap="square" rtlCol="0">
            <a:spAutoFit/>
          </a:bodyPr>
          <a:lstStyle/>
          <a:p>
            <a:r>
              <a:rPr lang="en-GB" sz="4400" b="1" dirty="0" err="1">
                <a:solidFill>
                  <a:srgbClr val="DAA520"/>
                </a:solidFill>
                <a:latin typeface="Century Gothic" panose="020B0502020202020204" pitchFamily="34" charset="0"/>
              </a:rPr>
              <a:t>St</a:t>
            </a:r>
            <a:r>
              <a:rPr lang="en-GB" sz="4400" dirty="0" err="1">
                <a:solidFill>
                  <a:schemeClr val="accent1">
                    <a:lumMod val="50000"/>
                  </a:schemeClr>
                </a:solidFill>
                <a:latin typeface="Century Gothic" panose="020B0502020202020204" pitchFamily="34" charset="0"/>
              </a:rPr>
              <a:t>ück</a:t>
            </a:r>
            <a:endParaRPr lang="en-GB" sz="4400" dirty="0">
              <a:solidFill>
                <a:schemeClr val="accent1">
                  <a:lumMod val="50000"/>
                </a:schemeClr>
              </a:solidFill>
              <a:latin typeface="Century Gothic" panose="020B0502020202020204" pitchFamily="34" charset="0"/>
            </a:endParaRPr>
          </a:p>
        </p:txBody>
      </p:sp>
      <p:sp>
        <p:nvSpPr>
          <p:cNvPr id="48" name="TextBox 47"/>
          <p:cNvSpPr txBox="1"/>
          <p:nvPr/>
        </p:nvSpPr>
        <p:spPr>
          <a:xfrm>
            <a:off x="1460395" y="4253490"/>
            <a:ext cx="3147937" cy="769441"/>
          </a:xfrm>
          <a:prstGeom prst="rect">
            <a:avLst/>
          </a:prstGeom>
          <a:noFill/>
        </p:spPr>
        <p:txBody>
          <a:bodyPr wrap="square" rtlCol="0">
            <a:spAutoFit/>
          </a:bodyPr>
          <a:lstStyle/>
          <a:p>
            <a:r>
              <a:rPr lang="en-GB" sz="4400" b="1" dirty="0" err="1">
                <a:solidFill>
                  <a:srgbClr val="DAA520"/>
                </a:solidFill>
                <a:latin typeface="Century Gothic" panose="020B0502020202020204" pitchFamily="34" charset="0"/>
              </a:rPr>
              <a:t>sch</a:t>
            </a:r>
            <a:r>
              <a:rPr lang="en-GB" sz="4400" dirty="0" err="1">
                <a:solidFill>
                  <a:schemeClr val="accent1">
                    <a:lumMod val="50000"/>
                  </a:schemeClr>
                </a:solidFill>
                <a:latin typeface="Century Gothic" panose="020B0502020202020204" pitchFamily="34" charset="0"/>
              </a:rPr>
              <a:t>reiben</a:t>
            </a:r>
            <a:endParaRPr lang="en-GB" sz="4400" dirty="0">
              <a:solidFill>
                <a:schemeClr val="accent1">
                  <a:lumMod val="50000"/>
                </a:schemeClr>
              </a:solidFill>
              <a:latin typeface="Century Gothic" panose="020B0502020202020204" pitchFamily="34" charset="0"/>
            </a:endParaRPr>
          </a:p>
        </p:txBody>
      </p:sp>
      <p:sp>
        <p:nvSpPr>
          <p:cNvPr id="49" name="TextBox 48"/>
          <p:cNvSpPr txBox="1"/>
          <p:nvPr/>
        </p:nvSpPr>
        <p:spPr>
          <a:xfrm>
            <a:off x="7721283" y="4276047"/>
            <a:ext cx="3147937" cy="769441"/>
          </a:xfrm>
          <a:prstGeom prst="rect">
            <a:avLst/>
          </a:prstGeom>
          <a:noFill/>
        </p:spPr>
        <p:txBody>
          <a:bodyPr wrap="square" rtlCol="0">
            <a:spAutoFit/>
          </a:bodyPr>
          <a:lstStyle/>
          <a:p>
            <a:r>
              <a:rPr lang="en-GB" sz="4400" dirty="0" err="1">
                <a:solidFill>
                  <a:schemeClr val="accent1">
                    <a:lumMod val="50000"/>
                  </a:schemeClr>
                </a:solidFill>
                <a:latin typeface="Century Gothic" panose="020B0502020202020204" pitchFamily="34" charset="0"/>
              </a:rPr>
              <a:t>Gut</a:t>
            </a:r>
            <a:r>
              <a:rPr lang="en-GB" sz="4400" b="1" dirty="0" err="1">
                <a:solidFill>
                  <a:srgbClr val="DAA520"/>
                </a:solidFill>
                <a:latin typeface="Century Gothic" panose="020B0502020202020204" pitchFamily="34" charset="0"/>
              </a:rPr>
              <a:t>sch</a:t>
            </a:r>
            <a:r>
              <a:rPr lang="en-GB" sz="4400" dirty="0" err="1">
                <a:solidFill>
                  <a:schemeClr val="accent1">
                    <a:lumMod val="50000"/>
                  </a:schemeClr>
                </a:solidFill>
                <a:latin typeface="Century Gothic" panose="020B0502020202020204" pitchFamily="34" charset="0"/>
              </a:rPr>
              <a:t>ein</a:t>
            </a:r>
            <a:endParaRPr lang="en-GB" sz="4400" dirty="0">
              <a:solidFill>
                <a:schemeClr val="accent1">
                  <a:lumMod val="50000"/>
                </a:schemeClr>
              </a:solidFill>
              <a:latin typeface="Century Gothic" panose="020B0502020202020204" pitchFamily="34" charset="0"/>
            </a:endParaRPr>
          </a:p>
        </p:txBody>
      </p:sp>
      <p:sp>
        <p:nvSpPr>
          <p:cNvPr id="50" name="TextBox 49"/>
          <p:cNvSpPr txBox="1"/>
          <p:nvPr/>
        </p:nvSpPr>
        <p:spPr>
          <a:xfrm>
            <a:off x="7723932" y="1627799"/>
            <a:ext cx="3147937" cy="769441"/>
          </a:xfrm>
          <a:prstGeom prst="rect">
            <a:avLst/>
          </a:prstGeom>
          <a:noFill/>
        </p:spPr>
        <p:txBody>
          <a:bodyPr wrap="square" rtlCol="0">
            <a:spAutoFit/>
          </a:bodyPr>
          <a:lstStyle/>
          <a:p>
            <a:r>
              <a:rPr lang="en-GB" sz="4400" b="1" dirty="0" err="1">
                <a:solidFill>
                  <a:srgbClr val="DAA520"/>
                </a:solidFill>
                <a:latin typeface="Century Gothic" panose="020B0502020202020204" pitchFamily="34" charset="0"/>
              </a:rPr>
              <a:t>st</a:t>
            </a:r>
            <a:r>
              <a:rPr lang="en-GB" sz="4400" dirty="0" err="1">
                <a:solidFill>
                  <a:schemeClr val="accent1">
                    <a:lumMod val="50000"/>
                  </a:schemeClr>
                </a:solidFill>
                <a:latin typeface="Century Gothic" panose="020B0502020202020204" pitchFamily="34" charset="0"/>
              </a:rPr>
              <a:t>reng</a:t>
            </a:r>
            <a:endParaRPr lang="en-GB" sz="4400" dirty="0">
              <a:solidFill>
                <a:schemeClr val="accent1">
                  <a:lumMod val="50000"/>
                </a:schemeClr>
              </a:solidFill>
              <a:latin typeface="Century Gothic" panose="020B0502020202020204" pitchFamily="34" charset="0"/>
            </a:endParaRPr>
          </a:p>
        </p:txBody>
      </p:sp>
      <p:sp>
        <p:nvSpPr>
          <p:cNvPr id="53" name="TextBox 52"/>
          <p:cNvSpPr txBox="1"/>
          <p:nvPr/>
        </p:nvSpPr>
        <p:spPr>
          <a:xfrm>
            <a:off x="7723932" y="2494718"/>
            <a:ext cx="3966713" cy="769441"/>
          </a:xfrm>
          <a:prstGeom prst="rect">
            <a:avLst/>
          </a:prstGeom>
          <a:noFill/>
        </p:spPr>
        <p:txBody>
          <a:bodyPr wrap="square" rtlCol="0">
            <a:spAutoFit/>
          </a:bodyPr>
          <a:lstStyle/>
          <a:p>
            <a:r>
              <a:rPr lang="en-GB" sz="4400" dirty="0" err="1">
                <a:solidFill>
                  <a:schemeClr val="accent1">
                    <a:lumMod val="50000"/>
                  </a:schemeClr>
                </a:solidFill>
                <a:latin typeface="Century Gothic" panose="020B0502020202020204" pitchFamily="34" charset="0"/>
              </a:rPr>
              <a:t>Ge</a:t>
            </a:r>
            <a:r>
              <a:rPr lang="en-GB" sz="4400" b="1" dirty="0" err="1">
                <a:solidFill>
                  <a:srgbClr val="DAA520"/>
                </a:solidFill>
                <a:latin typeface="Century Gothic" panose="020B0502020202020204" pitchFamily="34" charset="0"/>
              </a:rPr>
              <a:t>sch</a:t>
            </a:r>
            <a:r>
              <a:rPr lang="en-GB" sz="4400" dirty="0" err="1">
                <a:solidFill>
                  <a:schemeClr val="accent1">
                    <a:lumMod val="50000"/>
                  </a:schemeClr>
                </a:solidFill>
                <a:latin typeface="Century Gothic" panose="020B0502020202020204" pitchFamily="34" charset="0"/>
              </a:rPr>
              <a:t>enk</a:t>
            </a:r>
            <a:endParaRPr lang="en-GB" sz="4400" dirty="0">
              <a:solidFill>
                <a:schemeClr val="accent1">
                  <a:lumMod val="50000"/>
                </a:schemeClr>
              </a:solidFill>
              <a:latin typeface="Century Gothic" panose="020B0502020202020204" pitchFamily="34" charset="0"/>
            </a:endParaRPr>
          </a:p>
        </p:txBody>
      </p:sp>
      <p:sp>
        <p:nvSpPr>
          <p:cNvPr id="55" name="TextBox 54"/>
          <p:cNvSpPr txBox="1"/>
          <p:nvPr/>
        </p:nvSpPr>
        <p:spPr>
          <a:xfrm>
            <a:off x="7723932" y="3413283"/>
            <a:ext cx="3846054" cy="769441"/>
          </a:xfrm>
          <a:prstGeom prst="rect">
            <a:avLst/>
          </a:prstGeom>
          <a:noFill/>
        </p:spPr>
        <p:txBody>
          <a:bodyPr wrap="square" rtlCol="0">
            <a:spAutoFit/>
          </a:bodyPr>
          <a:lstStyle/>
          <a:p>
            <a:r>
              <a:rPr lang="en-GB" sz="4400" dirty="0">
                <a:solidFill>
                  <a:schemeClr val="accent1">
                    <a:lumMod val="50000"/>
                  </a:schemeClr>
                </a:solidFill>
                <a:latin typeface="Century Gothic" panose="020B0502020202020204" pitchFamily="34" charset="0"/>
              </a:rPr>
              <a:t>Deut</a:t>
            </a:r>
            <a:r>
              <a:rPr lang="en-GB" sz="4400" b="1" dirty="0">
                <a:solidFill>
                  <a:srgbClr val="DAA520"/>
                </a:solidFill>
                <a:latin typeface="Century Gothic" panose="020B0502020202020204" pitchFamily="34" charset="0"/>
              </a:rPr>
              <a:t>sch</a:t>
            </a:r>
          </a:p>
        </p:txBody>
      </p:sp>
      <p:sp>
        <p:nvSpPr>
          <p:cNvPr id="31" name="Google Shape;539;p39">
            <a:hlinkClick r:id="" action="ppaction://noaction">
              <a:snd r:embed="rId3" name="Schulfach.wav"/>
            </a:hlinkClick>
          </p:cNvPr>
          <p:cNvSpPr/>
          <p:nvPr/>
        </p:nvSpPr>
        <p:spPr>
          <a:xfrm>
            <a:off x="758525" y="1781437"/>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a:solidFill>
                  <a:srgbClr val="FFFFFF"/>
                </a:solidFill>
                <a:latin typeface="Century Gothic"/>
                <a:ea typeface="Century Gothic"/>
                <a:cs typeface="Century Gothic"/>
                <a:sym typeface="Century Gothic"/>
              </a:rPr>
              <a:t>1</a:t>
            </a:r>
            <a:endParaRPr/>
          </a:p>
        </p:txBody>
      </p:sp>
      <p:sp>
        <p:nvSpPr>
          <p:cNvPr id="33" name="Google Shape;539;p39">
            <a:hlinkClick r:id="" action="ppaction://noaction">
              <a:snd r:embed="rId4" name="stehen.wav"/>
            </a:hlinkClick>
          </p:cNvPr>
          <p:cNvSpPr/>
          <p:nvPr/>
        </p:nvSpPr>
        <p:spPr>
          <a:xfrm>
            <a:off x="758525" y="2661898"/>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a:solidFill>
                  <a:srgbClr val="FFFFFF"/>
                </a:solidFill>
                <a:latin typeface="Century Gothic" panose="020B0502020202020204" pitchFamily="34" charset="0"/>
              </a:rPr>
              <a:t>2</a:t>
            </a:r>
            <a:endParaRPr sz="2400" b="1">
              <a:solidFill>
                <a:srgbClr val="FFFFFF"/>
              </a:solidFill>
              <a:latin typeface="Century Gothic" panose="020B0502020202020204" pitchFamily="34" charset="0"/>
            </a:endParaRPr>
          </a:p>
        </p:txBody>
      </p:sp>
      <p:sp>
        <p:nvSpPr>
          <p:cNvPr id="35" name="Google Shape;539;p39">
            <a:hlinkClick r:id="" action="ppaction://noaction">
              <a:snd r:embed="rId5" name="Stuck.wav"/>
            </a:hlinkClick>
          </p:cNvPr>
          <p:cNvSpPr/>
          <p:nvPr/>
        </p:nvSpPr>
        <p:spPr>
          <a:xfrm>
            <a:off x="758525" y="3566096"/>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a:solidFill>
                  <a:srgbClr val="FFFFFF"/>
                </a:solidFill>
                <a:latin typeface="Century Gothic"/>
                <a:ea typeface="Century Gothic"/>
                <a:cs typeface="Century Gothic"/>
                <a:sym typeface="Century Gothic"/>
              </a:rPr>
              <a:t>3</a:t>
            </a:r>
            <a:endParaRPr/>
          </a:p>
        </p:txBody>
      </p:sp>
      <p:sp>
        <p:nvSpPr>
          <p:cNvPr id="36" name="Google Shape;539;p39">
            <a:hlinkClick r:id="" action="ppaction://noaction">
              <a:snd r:embed="rId6" name="schreiben.wav"/>
            </a:hlinkClick>
          </p:cNvPr>
          <p:cNvSpPr/>
          <p:nvPr/>
        </p:nvSpPr>
        <p:spPr>
          <a:xfrm>
            <a:off x="761357" y="4449636"/>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a:solidFill>
                  <a:srgbClr val="FFFFFF"/>
                </a:solidFill>
                <a:latin typeface="Century Gothic"/>
                <a:ea typeface="Century Gothic"/>
                <a:cs typeface="Century Gothic"/>
                <a:sym typeface="Century Gothic"/>
              </a:rPr>
              <a:t>4</a:t>
            </a:r>
            <a:endParaRPr/>
          </a:p>
        </p:txBody>
      </p:sp>
      <p:sp>
        <p:nvSpPr>
          <p:cNvPr id="37" name="Google Shape;539;p39">
            <a:hlinkClick r:id="" action="ppaction://noaction">
              <a:snd r:embed="rId7" name="streng.wav"/>
            </a:hlinkClick>
          </p:cNvPr>
          <p:cNvSpPr/>
          <p:nvPr/>
        </p:nvSpPr>
        <p:spPr>
          <a:xfrm>
            <a:off x="7051163" y="1778521"/>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a:solidFill>
                  <a:srgbClr val="FFFFFF"/>
                </a:solidFill>
                <a:latin typeface="Century Gothic"/>
                <a:sym typeface="Century Gothic"/>
              </a:rPr>
              <a:t>6</a:t>
            </a:r>
            <a:endParaRPr/>
          </a:p>
        </p:txBody>
      </p:sp>
      <p:sp>
        <p:nvSpPr>
          <p:cNvPr id="38" name="Google Shape;539;p39">
            <a:hlinkClick r:id="" action="ppaction://noaction">
              <a:snd r:embed="rId8" name="Geschenk.wav"/>
            </a:hlinkClick>
          </p:cNvPr>
          <p:cNvSpPr/>
          <p:nvPr/>
        </p:nvSpPr>
        <p:spPr>
          <a:xfrm>
            <a:off x="7051163" y="2657392"/>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dirty="0">
                <a:solidFill>
                  <a:srgbClr val="FFFFFF"/>
                </a:solidFill>
                <a:latin typeface="Century Gothic"/>
                <a:sym typeface="Century Gothic"/>
              </a:rPr>
              <a:t>7</a:t>
            </a:r>
            <a:endParaRPr dirty="0"/>
          </a:p>
        </p:txBody>
      </p:sp>
      <p:sp>
        <p:nvSpPr>
          <p:cNvPr id="39" name="Google Shape;539;p39">
            <a:hlinkClick r:id="" action="ppaction://noaction">
              <a:snd r:embed="rId9" name="Deutsch.wav"/>
            </a:hlinkClick>
          </p:cNvPr>
          <p:cNvSpPr/>
          <p:nvPr/>
        </p:nvSpPr>
        <p:spPr>
          <a:xfrm>
            <a:off x="7051163" y="3570280"/>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a:solidFill>
                  <a:srgbClr val="FFFFFF"/>
                </a:solidFill>
                <a:latin typeface="Century Gothic"/>
                <a:sym typeface="Century Gothic"/>
              </a:rPr>
              <a:t>8</a:t>
            </a:r>
            <a:endParaRPr/>
          </a:p>
        </p:txBody>
      </p:sp>
      <p:sp>
        <p:nvSpPr>
          <p:cNvPr id="40" name="Google Shape;539;p39">
            <a:hlinkClick r:id="" action="ppaction://noaction">
              <a:snd r:embed="rId10" name="Gutschein.wav"/>
            </a:hlinkClick>
          </p:cNvPr>
          <p:cNvSpPr/>
          <p:nvPr/>
        </p:nvSpPr>
        <p:spPr>
          <a:xfrm>
            <a:off x="7051163" y="4449636"/>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a:solidFill>
                  <a:srgbClr val="FFFFFF"/>
                </a:solidFill>
                <a:latin typeface="Century Gothic"/>
                <a:sym typeface="Century Gothic"/>
              </a:rPr>
              <a:t>9</a:t>
            </a:r>
            <a:endParaRPr/>
          </a:p>
        </p:txBody>
      </p:sp>
      <p:sp>
        <p:nvSpPr>
          <p:cNvPr id="4" name="Title 3"/>
          <p:cNvSpPr>
            <a:spLocks noGrp="1"/>
          </p:cNvSpPr>
          <p:nvPr>
            <p:ph type="title"/>
          </p:nvPr>
        </p:nvSpPr>
        <p:spPr/>
        <p:txBody>
          <a:bodyPr/>
          <a:lstStyle/>
          <a:p>
            <a:pPr algn="ctr"/>
            <a:r>
              <a:rPr lang="en-GB" b="1" dirty="0">
                <a:solidFill>
                  <a:srgbClr val="DAA520"/>
                </a:solidFill>
                <a:latin typeface="Century Gothic" panose="020B0502020202020204" pitchFamily="34" charset="0"/>
              </a:rPr>
              <a:t>SCH </a:t>
            </a:r>
            <a:r>
              <a:rPr lang="en-GB" b="1" dirty="0" err="1">
                <a:solidFill>
                  <a:srgbClr val="DAA520"/>
                </a:solidFill>
                <a:latin typeface="Century Gothic" panose="020B0502020202020204" pitchFamily="34" charset="0"/>
              </a:rPr>
              <a:t>oder</a:t>
            </a:r>
            <a:r>
              <a:rPr lang="en-GB" b="1" dirty="0">
                <a:solidFill>
                  <a:srgbClr val="DAA520"/>
                </a:solidFill>
                <a:latin typeface="Century Gothic" panose="020B0502020202020204" pitchFamily="34" charset="0"/>
              </a:rPr>
              <a:t> ST?</a:t>
            </a:r>
            <a:br>
              <a:rPr lang="en-GB" b="1" dirty="0">
                <a:solidFill>
                  <a:srgbClr val="DAA520"/>
                </a:solidFill>
                <a:latin typeface="Century Gothic" panose="020B0502020202020204" pitchFamily="34" charset="0"/>
              </a:rPr>
            </a:br>
            <a:endParaRPr lang="en-GB" dirty="0">
              <a:solidFill>
                <a:srgbClr val="DAA520"/>
              </a:solidFill>
            </a:endParaRPr>
          </a:p>
        </p:txBody>
      </p:sp>
      <p:sp>
        <p:nvSpPr>
          <p:cNvPr id="29" name="Google Shape;539;p39">
            <a:hlinkClick r:id="" action="ppaction://noaction">
              <a:snd r:embed="rId11" name="Fleisch.wav"/>
            </a:hlinkClick>
          </p:cNvPr>
          <p:cNvSpPr/>
          <p:nvPr/>
        </p:nvSpPr>
        <p:spPr>
          <a:xfrm>
            <a:off x="758525" y="5335974"/>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a:solidFill>
                  <a:srgbClr val="FFFFFF"/>
                </a:solidFill>
                <a:latin typeface="Century Gothic"/>
                <a:sym typeface="Century Gothic"/>
              </a:rPr>
              <a:t>5</a:t>
            </a:r>
            <a:endParaRPr/>
          </a:p>
        </p:txBody>
      </p:sp>
      <p:sp>
        <p:nvSpPr>
          <p:cNvPr id="42" name="Google Shape;539;p39">
            <a:hlinkClick r:id="" action="ppaction://noaction">
              <a:snd r:embed="rId12" name="Kunst.wav"/>
            </a:hlinkClick>
          </p:cNvPr>
          <p:cNvSpPr/>
          <p:nvPr/>
        </p:nvSpPr>
        <p:spPr>
          <a:xfrm>
            <a:off x="7051163" y="5335974"/>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000" b="1">
                <a:solidFill>
                  <a:srgbClr val="FFFFFF"/>
                </a:solidFill>
                <a:latin typeface="Century Gothic"/>
                <a:sym typeface="Century Gothic"/>
              </a:rPr>
              <a:t>10</a:t>
            </a:r>
            <a:endParaRPr sz="1200"/>
          </a:p>
        </p:txBody>
      </p:sp>
      <p:sp>
        <p:nvSpPr>
          <p:cNvPr id="44" name="TextBox 43"/>
          <p:cNvSpPr txBox="1"/>
          <p:nvPr/>
        </p:nvSpPr>
        <p:spPr>
          <a:xfrm>
            <a:off x="1458819" y="5185253"/>
            <a:ext cx="3966713" cy="769441"/>
          </a:xfrm>
          <a:prstGeom prst="rect">
            <a:avLst/>
          </a:prstGeom>
          <a:noFill/>
        </p:spPr>
        <p:txBody>
          <a:bodyPr wrap="square" rtlCol="0">
            <a:spAutoFit/>
          </a:bodyPr>
          <a:lstStyle/>
          <a:p>
            <a:r>
              <a:rPr lang="en-GB" sz="4400" dirty="0" err="1">
                <a:solidFill>
                  <a:schemeClr val="accent1">
                    <a:lumMod val="50000"/>
                  </a:schemeClr>
                </a:solidFill>
                <a:latin typeface="Century Gothic" panose="020B0502020202020204" pitchFamily="34" charset="0"/>
              </a:rPr>
              <a:t>Flei</a:t>
            </a:r>
            <a:r>
              <a:rPr lang="en-GB" sz="4400" b="1" dirty="0" err="1">
                <a:solidFill>
                  <a:srgbClr val="DAA520"/>
                </a:solidFill>
                <a:latin typeface="Century Gothic" panose="020B0502020202020204" pitchFamily="34" charset="0"/>
              </a:rPr>
              <a:t>sch</a:t>
            </a:r>
            <a:endParaRPr lang="en-GB" sz="4400" b="1" dirty="0">
              <a:solidFill>
                <a:srgbClr val="DAA520"/>
              </a:solidFill>
              <a:latin typeface="Century Gothic" panose="020B0502020202020204" pitchFamily="34" charset="0"/>
            </a:endParaRPr>
          </a:p>
        </p:txBody>
      </p:sp>
      <p:sp>
        <p:nvSpPr>
          <p:cNvPr id="57" name="TextBox 56"/>
          <p:cNvSpPr txBox="1"/>
          <p:nvPr/>
        </p:nvSpPr>
        <p:spPr>
          <a:xfrm>
            <a:off x="7723932" y="5186623"/>
            <a:ext cx="3966713" cy="769441"/>
          </a:xfrm>
          <a:prstGeom prst="rect">
            <a:avLst/>
          </a:prstGeom>
          <a:noFill/>
        </p:spPr>
        <p:txBody>
          <a:bodyPr wrap="square" rtlCol="0">
            <a:spAutoFit/>
          </a:bodyPr>
          <a:lstStyle/>
          <a:p>
            <a:r>
              <a:rPr lang="en-GB" sz="4400" dirty="0" err="1">
                <a:solidFill>
                  <a:schemeClr val="accent1">
                    <a:lumMod val="50000"/>
                  </a:schemeClr>
                </a:solidFill>
                <a:latin typeface="Century Gothic" panose="020B0502020202020204" pitchFamily="34" charset="0"/>
              </a:rPr>
              <a:t>Kun</a:t>
            </a:r>
            <a:r>
              <a:rPr lang="en-GB" sz="4400" b="1" dirty="0" err="1">
                <a:solidFill>
                  <a:srgbClr val="DAA520"/>
                </a:solidFill>
                <a:latin typeface="Century Gothic" panose="020B0502020202020204" pitchFamily="34" charset="0"/>
              </a:rPr>
              <a:t>st</a:t>
            </a:r>
            <a:endParaRPr lang="en-GB" sz="4400" b="1" dirty="0">
              <a:solidFill>
                <a:srgbClr val="DAA520"/>
              </a:solidFill>
              <a:latin typeface="Century Gothic" panose="020B0502020202020204" pitchFamily="34" charset="0"/>
            </a:endParaRPr>
          </a:p>
        </p:txBody>
      </p:sp>
      <p:grpSp>
        <p:nvGrpSpPr>
          <p:cNvPr id="7" name="Group 6"/>
          <p:cNvGrpSpPr/>
          <p:nvPr/>
        </p:nvGrpSpPr>
        <p:grpSpPr>
          <a:xfrm>
            <a:off x="1547906" y="1578467"/>
            <a:ext cx="986747" cy="892081"/>
            <a:chOff x="1547906" y="1578467"/>
            <a:chExt cx="986747" cy="892081"/>
          </a:xfrm>
        </p:grpSpPr>
        <p:sp>
          <p:nvSpPr>
            <p:cNvPr id="5" name="Rectangle 4"/>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3" name="Group 42"/>
          <p:cNvGrpSpPr/>
          <p:nvPr/>
        </p:nvGrpSpPr>
        <p:grpSpPr>
          <a:xfrm>
            <a:off x="1547906" y="2433284"/>
            <a:ext cx="424325" cy="892081"/>
            <a:chOff x="1547906" y="1578467"/>
            <a:chExt cx="986747" cy="892081"/>
          </a:xfrm>
        </p:grpSpPr>
        <p:sp>
          <p:nvSpPr>
            <p:cNvPr id="56" name="Rectangle 55"/>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9" name="Group 58"/>
          <p:cNvGrpSpPr/>
          <p:nvPr/>
        </p:nvGrpSpPr>
        <p:grpSpPr>
          <a:xfrm>
            <a:off x="1552406" y="3383966"/>
            <a:ext cx="470032" cy="892081"/>
            <a:chOff x="1547906" y="1578467"/>
            <a:chExt cx="986747" cy="892081"/>
          </a:xfrm>
        </p:grpSpPr>
        <p:sp>
          <p:nvSpPr>
            <p:cNvPr id="60" name="Rectangle 59"/>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2" name="Group 61"/>
          <p:cNvGrpSpPr/>
          <p:nvPr/>
        </p:nvGrpSpPr>
        <p:grpSpPr>
          <a:xfrm>
            <a:off x="1547906" y="4206632"/>
            <a:ext cx="943952" cy="892081"/>
            <a:chOff x="1547906" y="1578467"/>
            <a:chExt cx="986747" cy="892081"/>
          </a:xfrm>
        </p:grpSpPr>
        <p:sp>
          <p:nvSpPr>
            <p:cNvPr id="63" name="Rectangle 62"/>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5" name="Group 64"/>
          <p:cNvGrpSpPr/>
          <p:nvPr/>
        </p:nvGrpSpPr>
        <p:grpSpPr>
          <a:xfrm>
            <a:off x="2406320" y="5136762"/>
            <a:ext cx="939308" cy="892081"/>
            <a:chOff x="1547906" y="1578467"/>
            <a:chExt cx="986747" cy="892081"/>
          </a:xfrm>
        </p:grpSpPr>
        <p:sp>
          <p:nvSpPr>
            <p:cNvPr id="66" name="Rectangle 65"/>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1" name="Group 70"/>
          <p:cNvGrpSpPr/>
          <p:nvPr/>
        </p:nvGrpSpPr>
        <p:grpSpPr>
          <a:xfrm>
            <a:off x="7817449" y="1578467"/>
            <a:ext cx="412151" cy="892081"/>
            <a:chOff x="1547906" y="1578467"/>
            <a:chExt cx="986747" cy="892081"/>
          </a:xfrm>
        </p:grpSpPr>
        <p:sp>
          <p:nvSpPr>
            <p:cNvPr id="72" name="Rectangle 71"/>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4" name="Group 73"/>
          <p:cNvGrpSpPr/>
          <p:nvPr/>
        </p:nvGrpSpPr>
        <p:grpSpPr>
          <a:xfrm>
            <a:off x="8662602" y="2439786"/>
            <a:ext cx="942408" cy="892081"/>
            <a:chOff x="1547906" y="1578467"/>
            <a:chExt cx="986747" cy="892081"/>
          </a:xfrm>
        </p:grpSpPr>
        <p:sp>
          <p:nvSpPr>
            <p:cNvPr id="75" name="Rectangle 74"/>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7" name="Group 76"/>
          <p:cNvGrpSpPr/>
          <p:nvPr/>
        </p:nvGrpSpPr>
        <p:grpSpPr>
          <a:xfrm>
            <a:off x="9122376" y="3357998"/>
            <a:ext cx="939834" cy="892081"/>
            <a:chOff x="1547906" y="1578467"/>
            <a:chExt cx="986747" cy="892081"/>
          </a:xfrm>
        </p:grpSpPr>
        <p:sp>
          <p:nvSpPr>
            <p:cNvPr id="78" name="Rectangle 77"/>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0" name="Group 79"/>
          <p:cNvGrpSpPr/>
          <p:nvPr/>
        </p:nvGrpSpPr>
        <p:grpSpPr>
          <a:xfrm>
            <a:off x="8832681" y="4224583"/>
            <a:ext cx="936159" cy="892081"/>
            <a:chOff x="1547906" y="1578467"/>
            <a:chExt cx="986747" cy="892081"/>
          </a:xfrm>
        </p:grpSpPr>
        <p:sp>
          <p:nvSpPr>
            <p:cNvPr id="81" name="Rectangle 80"/>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3" name="Group 82"/>
          <p:cNvGrpSpPr/>
          <p:nvPr/>
        </p:nvGrpSpPr>
        <p:grpSpPr>
          <a:xfrm>
            <a:off x="8825061" y="5129142"/>
            <a:ext cx="418000" cy="892081"/>
            <a:chOff x="1547906" y="1578467"/>
            <a:chExt cx="986747" cy="892081"/>
          </a:xfrm>
        </p:grpSpPr>
        <p:sp>
          <p:nvSpPr>
            <p:cNvPr id="84" name="Rectangle 83"/>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9" name="Rounded Rectangle 11">
            <a:extLst>
              <a:ext uri="{FF2B5EF4-FFF2-40B4-BE49-F238E27FC236}">
                <a16:creationId xmlns:a16="http://schemas.microsoft.com/office/drawing/2014/main" id="{483D7EB9-C2AA-4190-98DE-925F861600E9}"/>
              </a:ext>
            </a:extLst>
          </p:cNvPr>
          <p:cNvSpPr/>
          <p:nvPr/>
        </p:nvSpPr>
        <p:spPr>
          <a:xfrm>
            <a:off x="9498842" y="247046"/>
            <a:ext cx="2458485"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0287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7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7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8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p:cNvSpPr txBox="1"/>
          <p:nvPr/>
        </p:nvSpPr>
        <p:spPr>
          <a:xfrm>
            <a:off x="1460395" y="1627800"/>
            <a:ext cx="3043005" cy="769441"/>
          </a:xfrm>
          <a:prstGeom prst="rect">
            <a:avLst/>
          </a:prstGeom>
          <a:noFill/>
        </p:spPr>
        <p:txBody>
          <a:bodyPr wrap="square" rtlCol="0">
            <a:spAutoFit/>
          </a:bodyPr>
          <a:lstStyle/>
          <a:p>
            <a:r>
              <a:rPr lang="en-GB" sz="4400" b="1" dirty="0" err="1">
                <a:solidFill>
                  <a:srgbClr val="DAA520"/>
                </a:solidFill>
                <a:latin typeface="Century Gothic" panose="020B0502020202020204" pitchFamily="34" charset="0"/>
              </a:rPr>
              <a:t>Sch</a:t>
            </a:r>
            <a:r>
              <a:rPr lang="en-GB" sz="4400" dirty="0" err="1">
                <a:solidFill>
                  <a:srgbClr val="5B9BD5">
                    <a:lumMod val="50000"/>
                  </a:srgbClr>
                </a:solidFill>
                <a:latin typeface="Century Gothic" panose="020B0502020202020204" pitchFamily="34" charset="0"/>
              </a:rPr>
              <a:t>ulfach</a:t>
            </a:r>
            <a:endParaRPr lang="en-GB" sz="4400" dirty="0">
              <a:solidFill>
                <a:srgbClr val="5B9BD5">
                  <a:lumMod val="50000"/>
                </a:srgbClr>
              </a:solidFill>
              <a:latin typeface="Century Gothic" panose="020B0502020202020204" pitchFamily="34" charset="0"/>
            </a:endParaRPr>
          </a:p>
        </p:txBody>
      </p:sp>
      <p:sp>
        <p:nvSpPr>
          <p:cNvPr id="46" name="TextBox 45"/>
          <p:cNvSpPr txBox="1"/>
          <p:nvPr/>
        </p:nvSpPr>
        <p:spPr>
          <a:xfrm>
            <a:off x="1460395" y="2487390"/>
            <a:ext cx="2443397" cy="769441"/>
          </a:xfrm>
          <a:prstGeom prst="rect">
            <a:avLst/>
          </a:prstGeom>
          <a:noFill/>
        </p:spPr>
        <p:txBody>
          <a:bodyPr wrap="square" rtlCol="0">
            <a:spAutoFit/>
          </a:bodyPr>
          <a:lstStyle/>
          <a:p>
            <a:r>
              <a:rPr lang="en-GB" sz="4400" b="1" dirty="0" err="1">
                <a:solidFill>
                  <a:srgbClr val="DAA520"/>
                </a:solidFill>
                <a:latin typeface="Century Gothic" panose="020B0502020202020204" pitchFamily="34" charset="0"/>
              </a:rPr>
              <a:t>st</a:t>
            </a:r>
            <a:r>
              <a:rPr lang="en-GB" sz="4400" dirty="0" err="1">
                <a:solidFill>
                  <a:srgbClr val="5B9BD5">
                    <a:lumMod val="50000"/>
                  </a:srgbClr>
                </a:solidFill>
                <a:latin typeface="Century Gothic" panose="020B0502020202020204" pitchFamily="34" charset="0"/>
              </a:rPr>
              <a:t>ehen</a:t>
            </a:r>
            <a:endParaRPr lang="en-GB" sz="4400" dirty="0">
              <a:solidFill>
                <a:srgbClr val="5B9BD5">
                  <a:lumMod val="50000"/>
                </a:srgbClr>
              </a:solidFill>
              <a:latin typeface="Century Gothic" panose="020B0502020202020204" pitchFamily="34" charset="0"/>
            </a:endParaRPr>
          </a:p>
        </p:txBody>
      </p:sp>
      <p:sp>
        <p:nvSpPr>
          <p:cNvPr id="47" name="TextBox 46"/>
          <p:cNvSpPr txBox="1"/>
          <p:nvPr/>
        </p:nvSpPr>
        <p:spPr>
          <a:xfrm>
            <a:off x="1460395" y="3431416"/>
            <a:ext cx="2443397" cy="769441"/>
          </a:xfrm>
          <a:prstGeom prst="rect">
            <a:avLst/>
          </a:prstGeom>
          <a:noFill/>
        </p:spPr>
        <p:txBody>
          <a:bodyPr wrap="square" rtlCol="0">
            <a:spAutoFit/>
          </a:bodyPr>
          <a:lstStyle/>
          <a:p>
            <a:r>
              <a:rPr lang="en-GB" sz="4400" b="1" dirty="0" err="1">
                <a:solidFill>
                  <a:srgbClr val="DAA520"/>
                </a:solidFill>
                <a:latin typeface="Century Gothic" panose="020B0502020202020204" pitchFamily="34" charset="0"/>
              </a:rPr>
              <a:t>St</a:t>
            </a:r>
            <a:r>
              <a:rPr lang="en-GB" sz="4400" dirty="0" err="1">
                <a:solidFill>
                  <a:srgbClr val="5B9BD5">
                    <a:lumMod val="50000"/>
                  </a:srgbClr>
                </a:solidFill>
                <a:latin typeface="Century Gothic" panose="020B0502020202020204" pitchFamily="34" charset="0"/>
              </a:rPr>
              <a:t>ück</a:t>
            </a:r>
            <a:endParaRPr lang="en-GB" sz="4400" dirty="0">
              <a:solidFill>
                <a:srgbClr val="5B9BD5">
                  <a:lumMod val="50000"/>
                </a:srgbClr>
              </a:solidFill>
              <a:latin typeface="Century Gothic" panose="020B0502020202020204" pitchFamily="34" charset="0"/>
            </a:endParaRPr>
          </a:p>
        </p:txBody>
      </p:sp>
      <p:sp>
        <p:nvSpPr>
          <p:cNvPr id="48" name="TextBox 47"/>
          <p:cNvSpPr txBox="1"/>
          <p:nvPr/>
        </p:nvSpPr>
        <p:spPr>
          <a:xfrm>
            <a:off x="1460395" y="4253490"/>
            <a:ext cx="3147937" cy="769441"/>
          </a:xfrm>
          <a:prstGeom prst="rect">
            <a:avLst/>
          </a:prstGeom>
          <a:noFill/>
        </p:spPr>
        <p:txBody>
          <a:bodyPr wrap="square" rtlCol="0">
            <a:spAutoFit/>
          </a:bodyPr>
          <a:lstStyle/>
          <a:p>
            <a:r>
              <a:rPr lang="en-GB" sz="4400" b="1" dirty="0" err="1">
                <a:solidFill>
                  <a:srgbClr val="DAA520"/>
                </a:solidFill>
                <a:latin typeface="Century Gothic" panose="020B0502020202020204" pitchFamily="34" charset="0"/>
              </a:rPr>
              <a:t>sch</a:t>
            </a:r>
            <a:r>
              <a:rPr lang="en-GB" sz="4400" dirty="0" err="1">
                <a:solidFill>
                  <a:srgbClr val="5B9BD5">
                    <a:lumMod val="50000"/>
                  </a:srgbClr>
                </a:solidFill>
                <a:latin typeface="Century Gothic" panose="020B0502020202020204" pitchFamily="34" charset="0"/>
              </a:rPr>
              <a:t>reiben</a:t>
            </a:r>
            <a:endParaRPr lang="en-GB" sz="4400" dirty="0">
              <a:solidFill>
                <a:srgbClr val="5B9BD5">
                  <a:lumMod val="50000"/>
                </a:srgbClr>
              </a:solidFill>
              <a:latin typeface="Century Gothic" panose="020B0502020202020204" pitchFamily="34" charset="0"/>
            </a:endParaRPr>
          </a:p>
        </p:txBody>
      </p:sp>
      <p:sp>
        <p:nvSpPr>
          <p:cNvPr id="49" name="TextBox 48"/>
          <p:cNvSpPr txBox="1"/>
          <p:nvPr/>
        </p:nvSpPr>
        <p:spPr>
          <a:xfrm>
            <a:off x="7721283" y="4276047"/>
            <a:ext cx="3147937" cy="769441"/>
          </a:xfrm>
          <a:prstGeom prst="rect">
            <a:avLst/>
          </a:prstGeom>
          <a:noFill/>
        </p:spPr>
        <p:txBody>
          <a:bodyPr wrap="square" rtlCol="0">
            <a:spAutoFit/>
          </a:bodyPr>
          <a:lstStyle/>
          <a:p>
            <a:r>
              <a:rPr lang="en-GB" sz="4400" dirty="0" err="1">
                <a:solidFill>
                  <a:srgbClr val="5B9BD5">
                    <a:lumMod val="50000"/>
                  </a:srgbClr>
                </a:solidFill>
                <a:latin typeface="Century Gothic" panose="020B0502020202020204" pitchFamily="34" charset="0"/>
              </a:rPr>
              <a:t>Gut</a:t>
            </a:r>
            <a:r>
              <a:rPr lang="en-GB" sz="4400" b="1" dirty="0" err="1">
                <a:solidFill>
                  <a:srgbClr val="DAA520"/>
                </a:solidFill>
                <a:latin typeface="Century Gothic" panose="020B0502020202020204" pitchFamily="34" charset="0"/>
              </a:rPr>
              <a:t>sch</a:t>
            </a:r>
            <a:r>
              <a:rPr lang="en-GB" sz="4400" dirty="0" err="1">
                <a:solidFill>
                  <a:srgbClr val="5B9BD5">
                    <a:lumMod val="50000"/>
                  </a:srgbClr>
                </a:solidFill>
                <a:latin typeface="Century Gothic" panose="020B0502020202020204" pitchFamily="34" charset="0"/>
              </a:rPr>
              <a:t>ein</a:t>
            </a:r>
            <a:endParaRPr lang="en-GB" sz="4400" dirty="0">
              <a:solidFill>
                <a:srgbClr val="5B9BD5">
                  <a:lumMod val="50000"/>
                </a:srgbClr>
              </a:solidFill>
              <a:latin typeface="Century Gothic" panose="020B0502020202020204" pitchFamily="34" charset="0"/>
            </a:endParaRPr>
          </a:p>
        </p:txBody>
      </p:sp>
      <p:sp>
        <p:nvSpPr>
          <p:cNvPr id="50" name="TextBox 49"/>
          <p:cNvSpPr txBox="1"/>
          <p:nvPr/>
        </p:nvSpPr>
        <p:spPr>
          <a:xfrm>
            <a:off x="7723932" y="1627799"/>
            <a:ext cx="3147937" cy="769441"/>
          </a:xfrm>
          <a:prstGeom prst="rect">
            <a:avLst/>
          </a:prstGeom>
          <a:noFill/>
        </p:spPr>
        <p:txBody>
          <a:bodyPr wrap="square" rtlCol="0">
            <a:spAutoFit/>
          </a:bodyPr>
          <a:lstStyle/>
          <a:p>
            <a:r>
              <a:rPr lang="en-GB" sz="4400" b="1" dirty="0" err="1">
                <a:solidFill>
                  <a:srgbClr val="DAA520"/>
                </a:solidFill>
                <a:latin typeface="Century Gothic" panose="020B0502020202020204" pitchFamily="34" charset="0"/>
              </a:rPr>
              <a:t>st</a:t>
            </a:r>
            <a:r>
              <a:rPr lang="en-GB" sz="4400" dirty="0" err="1">
                <a:solidFill>
                  <a:srgbClr val="5B9BD5">
                    <a:lumMod val="50000"/>
                  </a:srgbClr>
                </a:solidFill>
                <a:latin typeface="Century Gothic" panose="020B0502020202020204" pitchFamily="34" charset="0"/>
              </a:rPr>
              <a:t>reng</a:t>
            </a:r>
            <a:endParaRPr lang="en-GB" sz="4400" dirty="0">
              <a:solidFill>
                <a:srgbClr val="5B9BD5">
                  <a:lumMod val="50000"/>
                </a:srgbClr>
              </a:solidFill>
              <a:latin typeface="Century Gothic" panose="020B0502020202020204" pitchFamily="34" charset="0"/>
            </a:endParaRPr>
          </a:p>
        </p:txBody>
      </p:sp>
      <p:sp>
        <p:nvSpPr>
          <p:cNvPr id="53" name="TextBox 52"/>
          <p:cNvSpPr txBox="1"/>
          <p:nvPr/>
        </p:nvSpPr>
        <p:spPr>
          <a:xfrm>
            <a:off x="7723932" y="2494718"/>
            <a:ext cx="3966713" cy="769441"/>
          </a:xfrm>
          <a:prstGeom prst="rect">
            <a:avLst/>
          </a:prstGeom>
          <a:noFill/>
        </p:spPr>
        <p:txBody>
          <a:bodyPr wrap="square" rtlCol="0">
            <a:spAutoFit/>
          </a:bodyPr>
          <a:lstStyle/>
          <a:p>
            <a:r>
              <a:rPr lang="en-GB" sz="4400" dirty="0" err="1">
                <a:solidFill>
                  <a:srgbClr val="5B9BD5">
                    <a:lumMod val="50000"/>
                  </a:srgbClr>
                </a:solidFill>
                <a:latin typeface="Century Gothic" panose="020B0502020202020204" pitchFamily="34" charset="0"/>
              </a:rPr>
              <a:t>Ge</a:t>
            </a:r>
            <a:r>
              <a:rPr lang="en-GB" sz="4400" b="1" dirty="0" err="1">
                <a:solidFill>
                  <a:srgbClr val="DAA520"/>
                </a:solidFill>
                <a:latin typeface="Century Gothic" panose="020B0502020202020204" pitchFamily="34" charset="0"/>
              </a:rPr>
              <a:t>sch</a:t>
            </a:r>
            <a:r>
              <a:rPr lang="en-GB" sz="4400" dirty="0" err="1">
                <a:solidFill>
                  <a:srgbClr val="5B9BD5">
                    <a:lumMod val="50000"/>
                  </a:srgbClr>
                </a:solidFill>
                <a:latin typeface="Century Gothic" panose="020B0502020202020204" pitchFamily="34" charset="0"/>
              </a:rPr>
              <a:t>enk</a:t>
            </a:r>
            <a:endParaRPr lang="en-GB" sz="4400" dirty="0">
              <a:solidFill>
                <a:srgbClr val="5B9BD5">
                  <a:lumMod val="50000"/>
                </a:srgbClr>
              </a:solidFill>
              <a:latin typeface="Century Gothic" panose="020B0502020202020204" pitchFamily="34" charset="0"/>
            </a:endParaRPr>
          </a:p>
        </p:txBody>
      </p:sp>
      <p:sp>
        <p:nvSpPr>
          <p:cNvPr id="55" name="TextBox 54"/>
          <p:cNvSpPr txBox="1"/>
          <p:nvPr/>
        </p:nvSpPr>
        <p:spPr>
          <a:xfrm>
            <a:off x="7723932" y="3413283"/>
            <a:ext cx="3846054" cy="769441"/>
          </a:xfrm>
          <a:prstGeom prst="rect">
            <a:avLst/>
          </a:prstGeom>
          <a:noFill/>
        </p:spPr>
        <p:txBody>
          <a:bodyPr wrap="square" rtlCol="0">
            <a:spAutoFit/>
          </a:bodyPr>
          <a:lstStyle/>
          <a:p>
            <a:r>
              <a:rPr lang="en-GB" sz="4400" dirty="0">
                <a:solidFill>
                  <a:srgbClr val="5B9BD5">
                    <a:lumMod val="50000"/>
                  </a:srgbClr>
                </a:solidFill>
                <a:latin typeface="Century Gothic" panose="020B0502020202020204" pitchFamily="34" charset="0"/>
              </a:rPr>
              <a:t>Deut</a:t>
            </a:r>
            <a:r>
              <a:rPr lang="en-GB" sz="4400" b="1" dirty="0">
                <a:solidFill>
                  <a:srgbClr val="DAA520"/>
                </a:solidFill>
                <a:latin typeface="Century Gothic" panose="020B0502020202020204" pitchFamily="34" charset="0"/>
              </a:rPr>
              <a:t>sch</a:t>
            </a:r>
          </a:p>
        </p:txBody>
      </p:sp>
      <p:sp>
        <p:nvSpPr>
          <p:cNvPr id="31" name="Google Shape;539;p39">
            <a:hlinkClick r:id="" action="ppaction://noaction">
              <a:snd r:embed="rId3" name="Schulfach.wav"/>
            </a:hlinkClick>
          </p:cNvPr>
          <p:cNvSpPr/>
          <p:nvPr/>
        </p:nvSpPr>
        <p:spPr>
          <a:xfrm>
            <a:off x="758525" y="1781437"/>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a:solidFill>
                  <a:srgbClr val="FFFFFF"/>
                </a:solidFill>
                <a:latin typeface="Century Gothic"/>
                <a:ea typeface="Century Gothic"/>
                <a:cs typeface="Century Gothic"/>
                <a:sym typeface="Century Gothic"/>
              </a:rPr>
              <a:t>1</a:t>
            </a:r>
            <a:endParaRPr/>
          </a:p>
        </p:txBody>
      </p:sp>
      <p:sp>
        <p:nvSpPr>
          <p:cNvPr id="33" name="Google Shape;539;p39">
            <a:hlinkClick r:id="" action="ppaction://noaction">
              <a:snd r:embed="rId4" name="stehen.wav"/>
            </a:hlinkClick>
          </p:cNvPr>
          <p:cNvSpPr/>
          <p:nvPr/>
        </p:nvSpPr>
        <p:spPr>
          <a:xfrm>
            <a:off x="758525" y="2661898"/>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a:solidFill>
                  <a:srgbClr val="FFFFFF"/>
                </a:solidFill>
                <a:latin typeface="Century Gothic" panose="020B0502020202020204" pitchFamily="34" charset="0"/>
              </a:rPr>
              <a:t>2</a:t>
            </a:r>
            <a:endParaRPr sz="2400" b="1">
              <a:solidFill>
                <a:srgbClr val="FFFFFF"/>
              </a:solidFill>
              <a:latin typeface="Century Gothic" panose="020B0502020202020204" pitchFamily="34" charset="0"/>
            </a:endParaRPr>
          </a:p>
        </p:txBody>
      </p:sp>
      <p:sp>
        <p:nvSpPr>
          <p:cNvPr id="35" name="Google Shape;539;p39">
            <a:hlinkClick r:id="" action="ppaction://noaction">
              <a:snd r:embed="rId5" name="Stuck.wav"/>
            </a:hlinkClick>
          </p:cNvPr>
          <p:cNvSpPr/>
          <p:nvPr/>
        </p:nvSpPr>
        <p:spPr>
          <a:xfrm>
            <a:off x="758525" y="3566096"/>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a:solidFill>
                  <a:srgbClr val="FFFFFF"/>
                </a:solidFill>
                <a:latin typeface="Century Gothic"/>
                <a:ea typeface="Century Gothic"/>
                <a:cs typeface="Century Gothic"/>
                <a:sym typeface="Century Gothic"/>
              </a:rPr>
              <a:t>3</a:t>
            </a:r>
            <a:endParaRPr/>
          </a:p>
        </p:txBody>
      </p:sp>
      <p:sp>
        <p:nvSpPr>
          <p:cNvPr id="36" name="Google Shape;539;p39">
            <a:hlinkClick r:id="" action="ppaction://noaction">
              <a:snd r:embed="rId6" name="schreiben.wav"/>
            </a:hlinkClick>
          </p:cNvPr>
          <p:cNvSpPr/>
          <p:nvPr/>
        </p:nvSpPr>
        <p:spPr>
          <a:xfrm>
            <a:off x="761357" y="4449636"/>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a:solidFill>
                  <a:srgbClr val="FFFFFF"/>
                </a:solidFill>
                <a:latin typeface="Century Gothic"/>
                <a:ea typeface="Century Gothic"/>
                <a:cs typeface="Century Gothic"/>
                <a:sym typeface="Century Gothic"/>
              </a:rPr>
              <a:t>4</a:t>
            </a:r>
            <a:endParaRPr/>
          </a:p>
        </p:txBody>
      </p:sp>
      <p:sp>
        <p:nvSpPr>
          <p:cNvPr id="37" name="Google Shape;539;p39">
            <a:hlinkClick r:id="" action="ppaction://noaction">
              <a:snd r:embed="rId7" name="streng.wav"/>
            </a:hlinkClick>
          </p:cNvPr>
          <p:cNvSpPr/>
          <p:nvPr/>
        </p:nvSpPr>
        <p:spPr>
          <a:xfrm>
            <a:off x="7051163" y="1778521"/>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a:solidFill>
                  <a:srgbClr val="FFFFFF"/>
                </a:solidFill>
                <a:latin typeface="Century Gothic"/>
                <a:sym typeface="Century Gothic"/>
              </a:rPr>
              <a:t>6</a:t>
            </a:r>
            <a:endParaRPr/>
          </a:p>
        </p:txBody>
      </p:sp>
      <p:sp>
        <p:nvSpPr>
          <p:cNvPr id="38" name="Google Shape;539;p39">
            <a:hlinkClick r:id="" action="ppaction://noaction">
              <a:snd r:embed="rId8" name="Geschenk.wav"/>
            </a:hlinkClick>
          </p:cNvPr>
          <p:cNvSpPr/>
          <p:nvPr/>
        </p:nvSpPr>
        <p:spPr>
          <a:xfrm>
            <a:off x="7051163" y="2657392"/>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dirty="0">
                <a:solidFill>
                  <a:srgbClr val="FFFFFF"/>
                </a:solidFill>
                <a:latin typeface="Century Gothic"/>
                <a:sym typeface="Century Gothic"/>
              </a:rPr>
              <a:t>7</a:t>
            </a:r>
            <a:endParaRPr dirty="0"/>
          </a:p>
        </p:txBody>
      </p:sp>
      <p:sp>
        <p:nvSpPr>
          <p:cNvPr id="39" name="Google Shape;539;p39">
            <a:hlinkClick r:id="" action="ppaction://noaction">
              <a:snd r:embed="rId9" name="Deutsch.wav"/>
            </a:hlinkClick>
          </p:cNvPr>
          <p:cNvSpPr/>
          <p:nvPr/>
        </p:nvSpPr>
        <p:spPr>
          <a:xfrm>
            <a:off x="7051163" y="3570280"/>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a:solidFill>
                  <a:srgbClr val="FFFFFF"/>
                </a:solidFill>
                <a:latin typeface="Century Gothic"/>
                <a:sym typeface="Century Gothic"/>
              </a:rPr>
              <a:t>8</a:t>
            </a:r>
            <a:endParaRPr/>
          </a:p>
        </p:txBody>
      </p:sp>
      <p:sp>
        <p:nvSpPr>
          <p:cNvPr id="40" name="Google Shape;539;p39">
            <a:hlinkClick r:id="" action="ppaction://noaction">
              <a:snd r:embed="rId10" name="Gutschein.wav"/>
            </a:hlinkClick>
          </p:cNvPr>
          <p:cNvSpPr/>
          <p:nvPr/>
        </p:nvSpPr>
        <p:spPr>
          <a:xfrm>
            <a:off x="7051163" y="4449636"/>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a:solidFill>
                  <a:srgbClr val="FFFFFF"/>
                </a:solidFill>
                <a:latin typeface="Century Gothic"/>
                <a:sym typeface="Century Gothic"/>
              </a:rPr>
              <a:t>9</a:t>
            </a:r>
            <a:endParaRPr/>
          </a:p>
        </p:txBody>
      </p:sp>
      <p:sp>
        <p:nvSpPr>
          <p:cNvPr id="4" name="Title 3"/>
          <p:cNvSpPr>
            <a:spLocks noGrp="1"/>
          </p:cNvSpPr>
          <p:nvPr>
            <p:ph type="title"/>
          </p:nvPr>
        </p:nvSpPr>
        <p:spPr/>
        <p:txBody>
          <a:bodyPr/>
          <a:lstStyle/>
          <a:p>
            <a:pPr algn="ctr"/>
            <a:r>
              <a:rPr lang="en-GB" b="1" dirty="0">
                <a:solidFill>
                  <a:srgbClr val="DAA520"/>
                </a:solidFill>
                <a:latin typeface="Century Gothic" panose="020B0502020202020204" pitchFamily="34" charset="0"/>
              </a:rPr>
              <a:t>SCH </a:t>
            </a:r>
            <a:r>
              <a:rPr lang="en-GB" b="1" dirty="0" err="1">
                <a:solidFill>
                  <a:srgbClr val="DAA520"/>
                </a:solidFill>
                <a:latin typeface="Century Gothic" panose="020B0502020202020204" pitchFamily="34" charset="0"/>
              </a:rPr>
              <a:t>oder</a:t>
            </a:r>
            <a:r>
              <a:rPr lang="en-GB" b="1" dirty="0">
                <a:solidFill>
                  <a:srgbClr val="DAA520"/>
                </a:solidFill>
                <a:latin typeface="Century Gothic" panose="020B0502020202020204" pitchFamily="34" charset="0"/>
              </a:rPr>
              <a:t> ST?</a:t>
            </a:r>
            <a:br>
              <a:rPr lang="en-GB" b="1" dirty="0">
                <a:solidFill>
                  <a:srgbClr val="DAA520"/>
                </a:solidFill>
                <a:latin typeface="Century Gothic" panose="020B0502020202020204" pitchFamily="34" charset="0"/>
              </a:rPr>
            </a:br>
            <a:endParaRPr lang="en-GB" dirty="0">
              <a:solidFill>
                <a:srgbClr val="DAA520"/>
              </a:solidFill>
            </a:endParaRPr>
          </a:p>
        </p:txBody>
      </p:sp>
      <p:sp>
        <p:nvSpPr>
          <p:cNvPr id="29" name="Google Shape;539;p39">
            <a:hlinkClick r:id="" action="ppaction://noaction">
              <a:snd r:embed="rId11" name="Fleisch.wav"/>
            </a:hlinkClick>
          </p:cNvPr>
          <p:cNvSpPr/>
          <p:nvPr/>
        </p:nvSpPr>
        <p:spPr>
          <a:xfrm>
            <a:off x="758525" y="5335974"/>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a:solidFill>
                  <a:srgbClr val="FFFFFF"/>
                </a:solidFill>
                <a:latin typeface="Century Gothic"/>
                <a:sym typeface="Century Gothic"/>
              </a:rPr>
              <a:t>5</a:t>
            </a:r>
            <a:endParaRPr/>
          </a:p>
        </p:txBody>
      </p:sp>
      <p:sp>
        <p:nvSpPr>
          <p:cNvPr id="42" name="Google Shape;539;p39">
            <a:hlinkClick r:id="" action="ppaction://noaction">
              <a:snd r:embed="rId12" name="Kunst.wav"/>
            </a:hlinkClick>
          </p:cNvPr>
          <p:cNvSpPr/>
          <p:nvPr/>
        </p:nvSpPr>
        <p:spPr>
          <a:xfrm>
            <a:off x="7051163" y="5335974"/>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000" b="1">
                <a:solidFill>
                  <a:srgbClr val="FFFFFF"/>
                </a:solidFill>
                <a:latin typeface="Century Gothic"/>
                <a:sym typeface="Century Gothic"/>
              </a:rPr>
              <a:t>10</a:t>
            </a:r>
            <a:endParaRPr sz="1200"/>
          </a:p>
        </p:txBody>
      </p:sp>
      <p:sp>
        <p:nvSpPr>
          <p:cNvPr id="44" name="TextBox 43"/>
          <p:cNvSpPr txBox="1"/>
          <p:nvPr/>
        </p:nvSpPr>
        <p:spPr>
          <a:xfrm>
            <a:off x="1458819" y="5185253"/>
            <a:ext cx="3966713" cy="769441"/>
          </a:xfrm>
          <a:prstGeom prst="rect">
            <a:avLst/>
          </a:prstGeom>
          <a:noFill/>
        </p:spPr>
        <p:txBody>
          <a:bodyPr wrap="square" rtlCol="0">
            <a:spAutoFit/>
          </a:bodyPr>
          <a:lstStyle/>
          <a:p>
            <a:r>
              <a:rPr lang="en-GB" sz="4400" dirty="0" err="1">
                <a:solidFill>
                  <a:srgbClr val="5B9BD5">
                    <a:lumMod val="50000"/>
                  </a:srgbClr>
                </a:solidFill>
                <a:latin typeface="Century Gothic" panose="020B0502020202020204" pitchFamily="34" charset="0"/>
              </a:rPr>
              <a:t>Flei</a:t>
            </a:r>
            <a:r>
              <a:rPr lang="en-GB" sz="4400" b="1" dirty="0" err="1">
                <a:solidFill>
                  <a:srgbClr val="DAA520"/>
                </a:solidFill>
                <a:latin typeface="Century Gothic" panose="020B0502020202020204" pitchFamily="34" charset="0"/>
              </a:rPr>
              <a:t>sch</a:t>
            </a:r>
            <a:endParaRPr lang="en-GB" sz="4400" b="1" dirty="0">
              <a:solidFill>
                <a:srgbClr val="DAA520"/>
              </a:solidFill>
              <a:latin typeface="Century Gothic" panose="020B0502020202020204" pitchFamily="34" charset="0"/>
            </a:endParaRPr>
          </a:p>
        </p:txBody>
      </p:sp>
      <p:sp>
        <p:nvSpPr>
          <p:cNvPr id="57" name="TextBox 56"/>
          <p:cNvSpPr txBox="1"/>
          <p:nvPr/>
        </p:nvSpPr>
        <p:spPr>
          <a:xfrm>
            <a:off x="7723932" y="5186623"/>
            <a:ext cx="3966713" cy="769441"/>
          </a:xfrm>
          <a:prstGeom prst="rect">
            <a:avLst/>
          </a:prstGeom>
          <a:noFill/>
        </p:spPr>
        <p:txBody>
          <a:bodyPr wrap="square" rtlCol="0">
            <a:spAutoFit/>
          </a:bodyPr>
          <a:lstStyle/>
          <a:p>
            <a:r>
              <a:rPr lang="en-GB" sz="4400" dirty="0" err="1">
                <a:solidFill>
                  <a:srgbClr val="5B9BD5">
                    <a:lumMod val="50000"/>
                  </a:srgbClr>
                </a:solidFill>
                <a:latin typeface="Century Gothic" panose="020B0502020202020204" pitchFamily="34" charset="0"/>
              </a:rPr>
              <a:t>Kun</a:t>
            </a:r>
            <a:r>
              <a:rPr lang="en-GB" sz="4400" b="1" dirty="0" err="1">
                <a:solidFill>
                  <a:srgbClr val="DAA520"/>
                </a:solidFill>
                <a:latin typeface="Century Gothic" panose="020B0502020202020204" pitchFamily="34" charset="0"/>
              </a:rPr>
              <a:t>st</a:t>
            </a:r>
            <a:endParaRPr lang="en-GB" sz="4400" b="1" dirty="0">
              <a:solidFill>
                <a:srgbClr val="DAA520"/>
              </a:solidFill>
              <a:latin typeface="Century Gothic" panose="020B0502020202020204" pitchFamily="34" charset="0"/>
            </a:endParaRPr>
          </a:p>
        </p:txBody>
      </p:sp>
      <p:grpSp>
        <p:nvGrpSpPr>
          <p:cNvPr id="7" name="Group 6"/>
          <p:cNvGrpSpPr/>
          <p:nvPr/>
        </p:nvGrpSpPr>
        <p:grpSpPr>
          <a:xfrm>
            <a:off x="1547906" y="1578467"/>
            <a:ext cx="2714812" cy="892081"/>
            <a:chOff x="1547906" y="1578467"/>
            <a:chExt cx="986747" cy="892081"/>
          </a:xfrm>
        </p:grpSpPr>
        <p:sp>
          <p:nvSpPr>
            <p:cNvPr id="5" name="Rectangle 4"/>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6" name="Rectangle 5"/>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grpSp>
        <p:nvGrpSpPr>
          <p:cNvPr id="43" name="Group 42"/>
          <p:cNvGrpSpPr/>
          <p:nvPr/>
        </p:nvGrpSpPr>
        <p:grpSpPr>
          <a:xfrm>
            <a:off x="1547906" y="2433284"/>
            <a:ext cx="1797722" cy="892081"/>
            <a:chOff x="1547906" y="1578467"/>
            <a:chExt cx="986747" cy="892081"/>
          </a:xfrm>
        </p:grpSpPr>
        <p:sp>
          <p:nvSpPr>
            <p:cNvPr id="56" name="Rectangle 55"/>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58" name="Rectangle 57"/>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grpSp>
        <p:nvGrpSpPr>
          <p:cNvPr id="59" name="Group 58"/>
          <p:cNvGrpSpPr/>
          <p:nvPr/>
        </p:nvGrpSpPr>
        <p:grpSpPr>
          <a:xfrm>
            <a:off x="1552405" y="3383966"/>
            <a:ext cx="1486629" cy="892081"/>
            <a:chOff x="1547906" y="1578467"/>
            <a:chExt cx="986747" cy="892081"/>
          </a:xfrm>
        </p:grpSpPr>
        <p:sp>
          <p:nvSpPr>
            <p:cNvPr id="60" name="Rectangle 59"/>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61" name="Rectangle 60"/>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grpSp>
        <p:nvGrpSpPr>
          <p:cNvPr id="62" name="Group 61"/>
          <p:cNvGrpSpPr/>
          <p:nvPr/>
        </p:nvGrpSpPr>
        <p:grpSpPr>
          <a:xfrm>
            <a:off x="1547906" y="4206632"/>
            <a:ext cx="2664000" cy="892081"/>
            <a:chOff x="1547906" y="1578467"/>
            <a:chExt cx="986747" cy="892081"/>
          </a:xfrm>
        </p:grpSpPr>
        <p:sp>
          <p:nvSpPr>
            <p:cNvPr id="63" name="Rectangle 62"/>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64" name="Rectangle 63"/>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grpSp>
        <p:nvGrpSpPr>
          <p:cNvPr id="65" name="Group 64"/>
          <p:cNvGrpSpPr/>
          <p:nvPr/>
        </p:nvGrpSpPr>
        <p:grpSpPr>
          <a:xfrm>
            <a:off x="1547906" y="5136762"/>
            <a:ext cx="1797722" cy="892081"/>
            <a:chOff x="1547906" y="1578467"/>
            <a:chExt cx="986747" cy="892081"/>
          </a:xfrm>
        </p:grpSpPr>
        <p:sp>
          <p:nvSpPr>
            <p:cNvPr id="66" name="Rectangle 65"/>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67" name="Rectangle 66"/>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grpSp>
        <p:nvGrpSpPr>
          <p:cNvPr id="71" name="Group 70"/>
          <p:cNvGrpSpPr/>
          <p:nvPr/>
        </p:nvGrpSpPr>
        <p:grpSpPr>
          <a:xfrm>
            <a:off x="7817449" y="1578467"/>
            <a:ext cx="1656000" cy="892081"/>
            <a:chOff x="1547906" y="1578467"/>
            <a:chExt cx="986747" cy="892081"/>
          </a:xfrm>
        </p:grpSpPr>
        <p:sp>
          <p:nvSpPr>
            <p:cNvPr id="72" name="Rectangle 71"/>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73" name="Rectangle 72"/>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grpSp>
        <p:nvGrpSpPr>
          <p:cNvPr id="74" name="Group 73"/>
          <p:cNvGrpSpPr/>
          <p:nvPr/>
        </p:nvGrpSpPr>
        <p:grpSpPr>
          <a:xfrm>
            <a:off x="7817449" y="2439786"/>
            <a:ext cx="2808000" cy="892081"/>
            <a:chOff x="1547906" y="1578467"/>
            <a:chExt cx="986747" cy="892081"/>
          </a:xfrm>
        </p:grpSpPr>
        <p:sp>
          <p:nvSpPr>
            <p:cNvPr id="75" name="Rectangle 74"/>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76" name="Rectangle 75"/>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grpSp>
        <p:nvGrpSpPr>
          <p:cNvPr id="77" name="Group 76"/>
          <p:cNvGrpSpPr/>
          <p:nvPr/>
        </p:nvGrpSpPr>
        <p:grpSpPr>
          <a:xfrm>
            <a:off x="7817449" y="3357998"/>
            <a:ext cx="2244761" cy="892081"/>
            <a:chOff x="1547906" y="1578467"/>
            <a:chExt cx="986747" cy="892081"/>
          </a:xfrm>
        </p:grpSpPr>
        <p:sp>
          <p:nvSpPr>
            <p:cNvPr id="78" name="Rectangle 77"/>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79" name="Rectangle 78"/>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grpSp>
        <p:nvGrpSpPr>
          <p:cNvPr id="80" name="Group 79"/>
          <p:cNvGrpSpPr/>
          <p:nvPr/>
        </p:nvGrpSpPr>
        <p:grpSpPr>
          <a:xfrm>
            <a:off x="7817449" y="4224583"/>
            <a:ext cx="2808000" cy="892081"/>
            <a:chOff x="1547906" y="1578467"/>
            <a:chExt cx="986747" cy="892081"/>
          </a:xfrm>
        </p:grpSpPr>
        <p:sp>
          <p:nvSpPr>
            <p:cNvPr id="81" name="Rectangle 80"/>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82" name="Rectangle 81"/>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grpSp>
        <p:nvGrpSpPr>
          <p:cNvPr id="83" name="Group 82"/>
          <p:cNvGrpSpPr/>
          <p:nvPr/>
        </p:nvGrpSpPr>
        <p:grpSpPr>
          <a:xfrm>
            <a:off x="7817449" y="5129142"/>
            <a:ext cx="1425612" cy="892081"/>
            <a:chOff x="1547906" y="1578467"/>
            <a:chExt cx="986747" cy="892081"/>
          </a:xfrm>
        </p:grpSpPr>
        <p:sp>
          <p:nvSpPr>
            <p:cNvPr id="84" name="Rectangle 83"/>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85" name="Rectangle 84"/>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sp>
        <p:nvSpPr>
          <p:cNvPr id="54" name="Rounded Rectangle 11">
            <a:extLst>
              <a:ext uri="{FF2B5EF4-FFF2-40B4-BE49-F238E27FC236}">
                <a16:creationId xmlns:a16="http://schemas.microsoft.com/office/drawing/2014/main" id="{483D7EB9-C2AA-4190-98DE-925F861600E9}"/>
              </a:ext>
            </a:extLst>
          </p:cNvPr>
          <p:cNvSpPr/>
          <p:nvPr/>
        </p:nvSpPr>
        <p:spPr>
          <a:xfrm>
            <a:off x="9498842" y="247046"/>
            <a:ext cx="2458485"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4205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7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7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8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1" name="Google Shape;205;p13"/>
          <p:cNvSpPr txBox="1"/>
          <p:nvPr/>
        </p:nvSpPr>
        <p:spPr>
          <a:xfrm>
            <a:off x="5196669" y="2771284"/>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err="1">
                <a:solidFill>
                  <a:schemeClr val="accent1">
                    <a:lumMod val="50000"/>
                  </a:schemeClr>
                </a:solidFill>
                <a:latin typeface="Century Gothic"/>
                <a:ea typeface="Century Gothic"/>
                <a:cs typeface="Century Gothic"/>
                <a:sym typeface="Century Gothic"/>
              </a:rPr>
              <a:t>sie</a:t>
            </a:r>
            <a:endParaRPr sz="2800" dirty="0">
              <a:solidFill>
                <a:schemeClr val="accent1">
                  <a:lumMod val="50000"/>
                </a:schemeClr>
              </a:solidFill>
              <a:latin typeface="Century Gothic"/>
              <a:ea typeface="Century Gothic"/>
              <a:cs typeface="Century Gothic"/>
              <a:sym typeface="Century Gothic"/>
            </a:endParaRPr>
          </a:p>
        </p:txBody>
      </p:sp>
      <p:sp>
        <p:nvSpPr>
          <p:cNvPr id="203" name="Google Shape;203;p13"/>
          <p:cNvSpPr txBox="1"/>
          <p:nvPr/>
        </p:nvSpPr>
        <p:spPr>
          <a:xfrm>
            <a:off x="943375" y="1354545"/>
            <a:ext cx="3071215"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a:solidFill>
                  <a:schemeClr val="accent1">
                    <a:lumMod val="50000"/>
                  </a:schemeClr>
                </a:solidFill>
                <a:latin typeface="Century Gothic"/>
                <a:ea typeface="Century Gothic"/>
                <a:cs typeface="Century Gothic"/>
                <a:sym typeface="Century Gothic"/>
              </a:rPr>
              <a:t>am </a:t>
            </a:r>
            <a:r>
              <a:rPr lang="en-GB" sz="2800" dirty="0" err="1">
                <a:solidFill>
                  <a:schemeClr val="accent1">
                    <a:lumMod val="50000"/>
                  </a:schemeClr>
                </a:solidFill>
                <a:latin typeface="Century Gothic"/>
                <a:ea typeface="Century Gothic"/>
                <a:cs typeface="Century Gothic"/>
                <a:sym typeface="Century Gothic"/>
              </a:rPr>
              <a:t>Nachmittag</a:t>
            </a:r>
            <a:endParaRPr sz="2800" dirty="0">
              <a:solidFill>
                <a:schemeClr val="accent1">
                  <a:lumMod val="50000"/>
                </a:schemeClr>
              </a:solidFill>
              <a:latin typeface="Century Gothic"/>
              <a:ea typeface="Century Gothic"/>
              <a:cs typeface="Century Gothic"/>
              <a:sym typeface="Century Gothic"/>
            </a:endParaRPr>
          </a:p>
        </p:txBody>
      </p:sp>
      <p:sp>
        <p:nvSpPr>
          <p:cNvPr id="204" name="Google Shape;204;p13"/>
          <p:cNvSpPr txBox="1"/>
          <p:nvPr/>
        </p:nvSpPr>
        <p:spPr>
          <a:xfrm>
            <a:off x="1097301" y="2066961"/>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err="1">
                <a:solidFill>
                  <a:schemeClr val="accent1">
                    <a:lumMod val="50000"/>
                  </a:schemeClr>
                </a:solidFill>
                <a:latin typeface="Century Gothic"/>
                <a:ea typeface="Century Gothic"/>
                <a:cs typeface="Century Gothic"/>
                <a:sym typeface="Century Gothic"/>
              </a:rPr>
              <a:t>mit</a:t>
            </a:r>
            <a:r>
              <a:rPr lang="en-GB" sz="2800" dirty="0">
                <a:solidFill>
                  <a:schemeClr val="accent1">
                    <a:lumMod val="50000"/>
                  </a:schemeClr>
                </a:solidFill>
                <a:latin typeface="Century Gothic"/>
                <a:ea typeface="Century Gothic"/>
                <a:cs typeface="Century Gothic"/>
                <a:sym typeface="Century Gothic"/>
              </a:rPr>
              <a:t> </a:t>
            </a:r>
            <a:r>
              <a:rPr lang="en-GB" sz="2800" dirty="0" err="1">
                <a:solidFill>
                  <a:schemeClr val="accent1">
                    <a:lumMod val="50000"/>
                  </a:schemeClr>
                </a:solidFill>
                <a:latin typeface="Century Gothic"/>
                <a:ea typeface="Century Gothic"/>
                <a:cs typeface="Century Gothic"/>
                <a:sym typeface="Century Gothic"/>
              </a:rPr>
              <a:t>wem</a:t>
            </a:r>
            <a:r>
              <a:rPr lang="en-GB" sz="2800" dirty="0">
                <a:solidFill>
                  <a:schemeClr val="accent1">
                    <a:lumMod val="50000"/>
                  </a:schemeClr>
                </a:solidFill>
                <a:latin typeface="Century Gothic"/>
                <a:ea typeface="Century Gothic"/>
                <a:cs typeface="Century Gothic"/>
                <a:sym typeface="Century Gothic"/>
              </a:rPr>
              <a:t>?</a:t>
            </a:r>
            <a:endParaRPr sz="2800" dirty="0">
              <a:solidFill>
                <a:schemeClr val="accent1">
                  <a:lumMod val="50000"/>
                </a:schemeClr>
              </a:solidFill>
              <a:latin typeface="Century Gothic"/>
              <a:ea typeface="Century Gothic"/>
              <a:cs typeface="Century Gothic"/>
              <a:sym typeface="Century Gothic"/>
            </a:endParaRPr>
          </a:p>
        </p:txBody>
      </p:sp>
      <p:sp>
        <p:nvSpPr>
          <p:cNvPr id="205" name="Google Shape;205;p13"/>
          <p:cNvSpPr txBox="1"/>
          <p:nvPr/>
        </p:nvSpPr>
        <p:spPr>
          <a:xfrm>
            <a:off x="936580" y="2788088"/>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err="1">
                <a:solidFill>
                  <a:schemeClr val="accent1">
                    <a:lumMod val="50000"/>
                  </a:schemeClr>
                </a:solidFill>
                <a:latin typeface="Century Gothic"/>
                <a:ea typeface="Century Gothic"/>
                <a:cs typeface="Century Gothic"/>
                <a:sym typeface="Century Gothic"/>
              </a:rPr>
              <a:t>heute</a:t>
            </a:r>
            <a:endParaRPr sz="2800" dirty="0">
              <a:solidFill>
                <a:schemeClr val="accent1">
                  <a:lumMod val="50000"/>
                </a:schemeClr>
              </a:solidFill>
              <a:latin typeface="Century Gothic"/>
              <a:ea typeface="Century Gothic"/>
              <a:cs typeface="Century Gothic"/>
              <a:sym typeface="Century Gothic"/>
            </a:endParaRPr>
          </a:p>
        </p:txBody>
      </p:sp>
      <p:sp>
        <p:nvSpPr>
          <p:cNvPr id="206" name="Google Shape;206;p13"/>
          <p:cNvSpPr txBox="1"/>
          <p:nvPr/>
        </p:nvSpPr>
        <p:spPr>
          <a:xfrm>
            <a:off x="4803213" y="3515338"/>
            <a:ext cx="3670802"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1">
                    <a:lumMod val="50000"/>
                  </a:schemeClr>
                </a:solidFill>
                <a:latin typeface="Century Gothic" panose="020B0502020202020204" pitchFamily="34" charset="0"/>
              </a:rPr>
              <a:t>die Fremdsprache </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207" name="Google Shape;207;p13"/>
          <p:cNvSpPr txBox="1"/>
          <p:nvPr/>
        </p:nvSpPr>
        <p:spPr>
          <a:xfrm>
            <a:off x="9172129" y="1314864"/>
            <a:ext cx="2507293"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1">
                    <a:lumMod val="50000"/>
                  </a:schemeClr>
                </a:solidFill>
                <a:latin typeface="Century Gothic" panose="020B0502020202020204" pitchFamily="34" charset="0"/>
              </a:rPr>
              <a:t>die Kunst </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208" name="Google Shape;208;p13"/>
          <p:cNvSpPr txBox="1"/>
          <p:nvPr/>
        </p:nvSpPr>
        <p:spPr>
          <a:xfrm>
            <a:off x="9172129" y="2066161"/>
            <a:ext cx="2507293"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1">
                    <a:lumMod val="50000"/>
                  </a:schemeClr>
                </a:solidFill>
                <a:latin typeface="Century Gothic" panose="020B0502020202020204" pitchFamily="34" charset="0"/>
              </a:rPr>
              <a:t>das Deutsch</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209" name="Google Shape;209;p13"/>
          <p:cNvSpPr txBox="1"/>
          <p:nvPr/>
        </p:nvSpPr>
        <p:spPr>
          <a:xfrm>
            <a:off x="943375" y="3497706"/>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a:solidFill>
                  <a:schemeClr val="accent1">
                    <a:lumMod val="50000"/>
                  </a:schemeClr>
                </a:solidFill>
                <a:latin typeface="Century Gothic"/>
                <a:ea typeface="Century Gothic"/>
                <a:cs typeface="Century Gothic"/>
                <a:sym typeface="Century Gothic"/>
              </a:rPr>
              <a:t>das </a:t>
            </a:r>
            <a:r>
              <a:rPr lang="en-GB" sz="2800" dirty="0" err="1">
                <a:solidFill>
                  <a:schemeClr val="accent1">
                    <a:lumMod val="50000"/>
                  </a:schemeClr>
                </a:solidFill>
                <a:latin typeface="Century Gothic"/>
                <a:ea typeface="Century Gothic"/>
                <a:cs typeface="Century Gothic"/>
                <a:sym typeface="Century Gothic"/>
              </a:rPr>
              <a:t>Fleisch</a:t>
            </a:r>
            <a:endParaRPr sz="2800" dirty="0">
              <a:solidFill>
                <a:schemeClr val="accent1">
                  <a:lumMod val="50000"/>
                </a:schemeClr>
              </a:solidFill>
              <a:latin typeface="Century Gothic"/>
              <a:ea typeface="Century Gothic"/>
              <a:cs typeface="Century Gothic"/>
              <a:sym typeface="Century Gothic"/>
            </a:endParaRPr>
          </a:p>
        </p:txBody>
      </p:sp>
      <p:sp>
        <p:nvSpPr>
          <p:cNvPr id="210" name="Google Shape;210;p13"/>
          <p:cNvSpPr txBox="1"/>
          <p:nvPr/>
        </p:nvSpPr>
        <p:spPr>
          <a:xfrm>
            <a:off x="5196670" y="1354545"/>
            <a:ext cx="2507293"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1">
                    <a:lumMod val="50000"/>
                  </a:schemeClr>
                </a:solidFill>
                <a:latin typeface="Century Gothic" panose="020B0502020202020204" pitchFamily="34" charset="0"/>
              </a:rPr>
              <a:t>mögen</a:t>
            </a:r>
            <a:endParaRPr sz="4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211" name="Google Shape;211;p13"/>
          <p:cNvSpPr txBox="1"/>
          <p:nvPr/>
        </p:nvSpPr>
        <p:spPr>
          <a:xfrm>
            <a:off x="4624030" y="2071417"/>
            <a:ext cx="3652574"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1">
                    <a:lumMod val="50000"/>
                  </a:schemeClr>
                </a:solidFill>
                <a:latin typeface="Century Gothic" panose="020B0502020202020204" pitchFamily="34" charset="0"/>
              </a:rPr>
              <a:t>ihn</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213" name="Google Shape;213;p13"/>
          <p:cNvSpPr txBox="1"/>
          <p:nvPr/>
        </p:nvSpPr>
        <p:spPr>
          <a:xfrm>
            <a:off x="943375" y="4204974"/>
            <a:ext cx="2507293" cy="523220"/>
          </a:xfrm>
          <a:prstGeom prst="rect">
            <a:avLst/>
          </a:prstGeom>
          <a:noFill/>
          <a:ln>
            <a:noFill/>
          </a:ln>
        </p:spPr>
        <p:txBody>
          <a:bodyPr spcFirstLastPara="1" wrap="square" lIns="91425" tIns="45700" rIns="91425" bIns="45700" anchor="t" anchorCtr="0">
            <a:spAutoFit/>
          </a:bodyPr>
          <a:lstStyle/>
          <a:p>
            <a:pPr lvl="0" algn="ctr"/>
            <a:r>
              <a:rPr lang="en-GB" sz="2800" dirty="0">
                <a:solidFill>
                  <a:schemeClr val="accent1">
                    <a:lumMod val="50000"/>
                  </a:schemeClr>
                </a:solidFill>
                <a:latin typeface="Century Gothic"/>
                <a:ea typeface="Century Gothic"/>
                <a:cs typeface="Century Gothic"/>
                <a:sym typeface="Century Gothic"/>
              </a:rPr>
              <a:t>das </a:t>
            </a:r>
            <a:r>
              <a:rPr lang="de-DE" sz="2800" dirty="0">
                <a:solidFill>
                  <a:schemeClr val="accent1">
                    <a:lumMod val="50000"/>
                  </a:schemeClr>
                </a:solidFill>
                <a:latin typeface="Century Gothic" panose="020B0502020202020204" pitchFamily="34" charset="0"/>
              </a:rPr>
              <a:t>Gemüse</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238" name="Google Shape;238;p13"/>
          <p:cNvSpPr txBox="1"/>
          <p:nvPr/>
        </p:nvSpPr>
        <p:spPr>
          <a:xfrm>
            <a:off x="9172129" y="2771324"/>
            <a:ext cx="2507293" cy="523180"/>
          </a:xfrm>
          <a:prstGeom prst="rect">
            <a:avLst/>
          </a:prstGeom>
          <a:noFill/>
          <a:ln>
            <a:noFill/>
          </a:ln>
        </p:spPr>
        <p:txBody>
          <a:bodyPr spcFirstLastPara="1" wrap="square" lIns="91425" tIns="45700" rIns="91425" bIns="45700" anchor="t" anchorCtr="0">
            <a:spAutoFit/>
          </a:bodyPr>
          <a:lstStyle/>
          <a:p>
            <a:pPr lvl="0" algn="ctr"/>
            <a:r>
              <a:rPr lang="en-GB" sz="2800" dirty="0" err="1">
                <a:solidFill>
                  <a:schemeClr val="accent1">
                    <a:lumMod val="50000"/>
                  </a:schemeClr>
                </a:solidFill>
                <a:latin typeface="Century Gothic" panose="020B0502020202020204" pitchFamily="34" charset="0"/>
              </a:rPr>
              <a:t>kommen</a:t>
            </a:r>
            <a:r>
              <a:rPr lang="en-GB" sz="2800" dirty="0">
                <a:solidFill>
                  <a:schemeClr val="accent1">
                    <a:lumMod val="50000"/>
                  </a:schemeClr>
                </a:solidFill>
                <a:latin typeface="Century Gothic" panose="020B0502020202020204" pitchFamily="34" charset="0"/>
              </a:rPr>
              <a:t> </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240" name="Google Shape;240;p13"/>
          <p:cNvSpPr txBox="1"/>
          <p:nvPr/>
        </p:nvSpPr>
        <p:spPr>
          <a:xfrm>
            <a:off x="9172129" y="3515338"/>
            <a:ext cx="2507293" cy="523180"/>
          </a:xfrm>
          <a:prstGeom prst="rect">
            <a:avLst/>
          </a:prstGeom>
          <a:noFill/>
          <a:ln>
            <a:noFill/>
          </a:ln>
        </p:spPr>
        <p:txBody>
          <a:bodyPr spcFirstLastPara="1" wrap="square" lIns="91425" tIns="45700" rIns="91425" bIns="45700" anchor="t" anchorCtr="0">
            <a:spAutoFit/>
          </a:bodyPr>
          <a:lstStyle/>
          <a:p>
            <a:pPr lvl="0" algn="ctr"/>
            <a:r>
              <a:rPr lang="en-GB" sz="2800">
                <a:solidFill>
                  <a:schemeClr val="accent1">
                    <a:lumMod val="50000"/>
                  </a:schemeClr>
                </a:solidFill>
                <a:latin typeface="Century Gothic" panose="020B0502020202020204" pitchFamily="34" charset="0"/>
              </a:rPr>
              <a:t>still</a:t>
            </a:r>
            <a:endParaRPr sz="2800">
              <a:solidFill>
                <a:schemeClr val="accent1">
                  <a:lumMod val="50000"/>
                </a:schemeClr>
              </a:solidFill>
              <a:latin typeface="Century Gothic" panose="020B0502020202020204" pitchFamily="34" charset="0"/>
              <a:ea typeface="Century Gothic"/>
              <a:cs typeface="Century Gothic"/>
              <a:sym typeface="Century Gothic"/>
            </a:endParaRPr>
          </a:p>
        </p:txBody>
      </p:sp>
      <p:pic>
        <p:nvPicPr>
          <p:cNvPr id="244" name="Google Shape;244;p13"/>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245" name="Google Shape;245;p13"/>
          <p:cNvSpPr txBox="1">
            <a:spLocks noGrp="1"/>
          </p:cNvSpPr>
          <p:nvPr>
            <p:ph type="title"/>
          </p:nvPr>
        </p:nvSpPr>
        <p:spPr>
          <a:xfrm>
            <a:off x="0" y="313809"/>
            <a:ext cx="570631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sp>
        <p:nvSpPr>
          <p:cNvPr id="2" name="TextBox 1"/>
          <p:cNvSpPr txBox="1"/>
          <p:nvPr/>
        </p:nvSpPr>
        <p:spPr>
          <a:xfrm>
            <a:off x="943375" y="4910151"/>
            <a:ext cx="4415434" cy="584775"/>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1. </a:t>
            </a:r>
            <a:r>
              <a:rPr lang="en-GB" sz="3200" dirty="0" err="1">
                <a:solidFill>
                  <a:schemeClr val="accent1">
                    <a:lumMod val="50000"/>
                  </a:schemeClr>
                </a:solidFill>
                <a:latin typeface="Century Gothic" panose="020B0502020202020204" pitchFamily="34" charset="0"/>
              </a:rPr>
              <a:t>Ich</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sehe</a:t>
            </a:r>
            <a:r>
              <a:rPr lang="en-GB" sz="3200" dirty="0">
                <a:solidFill>
                  <a:schemeClr val="accent1">
                    <a:lumMod val="50000"/>
                  </a:schemeClr>
                </a:solidFill>
                <a:latin typeface="Century Gothic" panose="020B0502020202020204" pitchFamily="34" charset="0"/>
              </a:rPr>
              <a:t> </a:t>
            </a:r>
            <a:r>
              <a:rPr lang="en-GB" sz="3200" dirty="0">
                <a:solidFill>
                  <a:srgbClr val="DAA520"/>
                </a:solidFill>
                <a:latin typeface="Century Gothic" panose="020B0502020202020204" pitchFamily="34" charset="0"/>
              </a:rPr>
              <a:t>[her]</a:t>
            </a:r>
            <a:r>
              <a:rPr lang="en-GB" sz="3200" dirty="0">
                <a:solidFill>
                  <a:schemeClr val="accent1">
                    <a:lumMod val="50000"/>
                  </a:schemeClr>
                </a:solidFill>
                <a:latin typeface="Century Gothic" panose="020B0502020202020204" pitchFamily="34" charset="0"/>
              </a:rPr>
              <a:t>.</a:t>
            </a:r>
          </a:p>
        </p:txBody>
      </p:sp>
      <p:sp>
        <p:nvSpPr>
          <p:cNvPr id="58" name="TextBox 57"/>
          <p:cNvSpPr txBox="1"/>
          <p:nvPr/>
        </p:nvSpPr>
        <p:spPr>
          <a:xfrm>
            <a:off x="5986753" y="4901889"/>
            <a:ext cx="4100895" cy="584775"/>
          </a:xfrm>
          <a:prstGeom prst="rect">
            <a:avLst/>
          </a:prstGeom>
          <a:noFill/>
        </p:spPr>
        <p:txBody>
          <a:bodyPr wrap="square" rtlCol="0">
            <a:spAutoFit/>
          </a:bodyPr>
          <a:lstStyle/>
          <a:p>
            <a:r>
              <a:rPr lang="en-GB" sz="3200" dirty="0" err="1">
                <a:solidFill>
                  <a:schemeClr val="accent1">
                    <a:lumMod val="50000"/>
                  </a:schemeClr>
                </a:solidFill>
                <a:latin typeface="Century Gothic" panose="020B0502020202020204" pitchFamily="34" charset="0"/>
              </a:rPr>
              <a:t>Ich</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sehe</a:t>
            </a:r>
            <a:r>
              <a:rPr lang="en-GB" sz="3200" dirty="0">
                <a:solidFill>
                  <a:schemeClr val="accent1">
                    <a:lumMod val="50000"/>
                  </a:schemeClr>
                </a:solidFill>
                <a:latin typeface="Century Gothic" panose="020B0502020202020204" pitchFamily="34" charset="0"/>
              </a:rPr>
              <a:t> </a:t>
            </a:r>
            <a:r>
              <a:rPr lang="en-GB" sz="3200" dirty="0" err="1">
                <a:solidFill>
                  <a:srgbClr val="DAA520"/>
                </a:solidFill>
                <a:latin typeface="Century Gothic" panose="020B0502020202020204" pitchFamily="34" charset="0"/>
              </a:rPr>
              <a:t>sie</a:t>
            </a:r>
            <a:r>
              <a:rPr lang="en-GB" sz="3200" dirty="0">
                <a:solidFill>
                  <a:schemeClr val="accent1">
                    <a:lumMod val="50000"/>
                  </a:schemeClr>
                </a:solidFill>
                <a:latin typeface="Century Gothic" panose="020B0502020202020204" pitchFamily="34" charset="0"/>
              </a:rPr>
              <a:t>.</a:t>
            </a:r>
          </a:p>
        </p:txBody>
      </p:sp>
      <p:sp>
        <p:nvSpPr>
          <p:cNvPr id="20" name="Google Shape;212;p13"/>
          <p:cNvSpPr txBox="1"/>
          <p:nvPr/>
        </p:nvSpPr>
        <p:spPr>
          <a:xfrm>
            <a:off x="5196669" y="2771324"/>
            <a:ext cx="2507293" cy="523180"/>
          </a:xfrm>
          <a:prstGeom prst="rect">
            <a:avLst/>
          </a:prstGeom>
          <a:solidFill>
            <a:schemeClr val="accent4">
              <a:lumMod val="20000"/>
              <a:lumOff val="80000"/>
            </a:schemeClr>
          </a:solidFill>
          <a:ln w="38100">
            <a:solidFill>
              <a:schemeClr val="accent1">
                <a:lumMod val="50000"/>
              </a:schemeClr>
            </a:solidFill>
          </a:ln>
        </p:spPr>
        <p:txBody>
          <a:bodyPr spcFirstLastPara="1" wrap="square" lIns="91425" tIns="45700" rIns="91425" bIns="45700" anchor="t" anchorCtr="0">
            <a:spAutoFit/>
          </a:bodyPr>
          <a:lstStyle/>
          <a:p>
            <a:pPr lvl="0" algn="ctr"/>
            <a:r>
              <a:rPr lang="de-DE" sz="2800" dirty="0">
                <a:solidFill>
                  <a:schemeClr val="accent1">
                    <a:lumMod val="50000"/>
                  </a:schemeClr>
                </a:solidFill>
                <a:latin typeface="Century Gothic" panose="020B0502020202020204" pitchFamily="34" charset="0"/>
              </a:rPr>
              <a:t>sie</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8" grpId="0"/>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244" name="Google Shape;244;p13"/>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245" name="Google Shape;245;p13"/>
          <p:cNvSpPr txBox="1">
            <a:spLocks noGrp="1"/>
          </p:cNvSpPr>
          <p:nvPr>
            <p:ph type="title"/>
          </p:nvPr>
        </p:nvSpPr>
        <p:spPr>
          <a:xfrm>
            <a:off x="0" y="313809"/>
            <a:ext cx="570631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sp>
        <p:nvSpPr>
          <p:cNvPr id="2" name="TextBox 1"/>
          <p:cNvSpPr txBox="1"/>
          <p:nvPr/>
        </p:nvSpPr>
        <p:spPr>
          <a:xfrm>
            <a:off x="943376" y="4912242"/>
            <a:ext cx="4415434" cy="584775"/>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2. </a:t>
            </a:r>
            <a:r>
              <a:rPr lang="en-GB" sz="3200" dirty="0" err="1">
                <a:solidFill>
                  <a:schemeClr val="accent1">
                    <a:lumMod val="50000"/>
                  </a:schemeClr>
                </a:solidFill>
                <a:latin typeface="Century Gothic" panose="020B0502020202020204" pitchFamily="34" charset="0"/>
              </a:rPr>
              <a:t>Ich</a:t>
            </a:r>
            <a:r>
              <a:rPr lang="en-GB" sz="3200" dirty="0">
                <a:solidFill>
                  <a:schemeClr val="accent1">
                    <a:lumMod val="50000"/>
                  </a:schemeClr>
                </a:solidFill>
                <a:latin typeface="Century Gothic" panose="020B0502020202020204" pitchFamily="34" charset="0"/>
              </a:rPr>
              <a:t> mag </a:t>
            </a:r>
            <a:r>
              <a:rPr lang="en-GB" sz="3200" dirty="0">
                <a:solidFill>
                  <a:srgbClr val="DAA520"/>
                </a:solidFill>
                <a:latin typeface="Century Gothic" panose="020B0502020202020204" pitchFamily="34" charset="0"/>
              </a:rPr>
              <a:t>[him]</a:t>
            </a:r>
            <a:r>
              <a:rPr lang="en-GB" sz="3200" dirty="0">
                <a:solidFill>
                  <a:schemeClr val="accent1">
                    <a:lumMod val="50000"/>
                  </a:schemeClr>
                </a:solidFill>
                <a:latin typeface="Century Gothic" panose="020B0502020202020204" pitchFamily="34" charset="0"/>
              </a:rPr>
              <a:t>.</a:t>
            </a:r>
          </a:p>
        </p:txBody>
      </p:sp>
      <p:sp>
        <p:nvSpPr>
          <p:cNvPr id="58" name="TextBox 57"/>
          <p:cNvSpPr txBox="1"/>
          <p:nvPr/>
        </p:nvSpPr>
        <p:spPr>
          <a:xfrm>
            <a:off x="5986753" y="4912241"/>
            <a:ext cx="4100895" cy="584775"/>
          </a:xfrm>
          <a:prstGeom prst="rect">
            <a:avLst/>
          </a:prstGeom>
          <a:noFill/>
        </p:spPr>
        <p:txBody>
          <a:bodyPr wrap="square" rtlCol="0">
            <a:spAutoFit/>
          </a:bodyPr>
          <a:lstStyle/>
          <a:p>
            <a:r>
              <a:rPr lang="en-GB" sz="3200" dirty="0" err="1">
                <a:solidFill>
                  <a:schemeClr val="accent1">
                    <a:lumMod val="50000"/>
                  </a:schemeClr>
                </a:solidFill>
                <a:latin typeface="Century Gothic" panose="020B0502020202020204" pitchFamily="34" charset="0"/>
              </a:rPr>
              <a:t>Ich</a:t>
            </a:r>
            <a:r>
              <a:rPr lang="en-GB" sz="3200" dirty="0">
                <a:solidFill>
                  <a:schemeClr val="accent1">
                    <a:lumMod val="50000"/>
                  </a:schemeClr>
                </a:solidFill>
                <a:latin typeface="Century Gothic" panose="020B0502020202020204" pitchFamily="34" charset="0"/>
              </a:rPr>
              <a:t> mag</a:t>
            </a:r>
            <a:r>
              <a:rPr lang="en-GB" sz="3200" dirty="0">
                <a:solidFill>
                  <a:schemeClr val="accent5">
                    <a:lumMod val="50000"/>
                  </a:schemeClr>
                </a:solidFill>
                <a:latin typeface="Century Gothic" panose="020B0502020202020204" pitchFamily="34" charset="0"/>
              </a:rPr>
              <a:t> </a:t>
            </a:r>
            <a:r>
              <a:rPr lang="en-GB" sz="3200" dirty="0" err="1">
                <a:solidFill>
                  <a:srgbClr val="DAA520"/>
                </a:solidFill>
                <a:latin typeface="Century Gothic" panose="020B0502020202020204" pitchFamily="34" charset="0"/>
              </a:rPr>
              <a:t>ihn</a:t>
            </a:r>
            <a:r>
              <a:rPr lang="en-GB" sz="3200" dirty="0">
                <a:solidFill>
                  <a:schemeClr val="accent1">
                    <a:lumMod val="50000"/>
                  </a:schemeClr>
                </a:solidFill>
                <a:latin typeface="Century Gothic" panose="020B0502020202020204" pitchFamily="34" charset="0"/>
              </a:rPr>
              <a:t>.</a:t>
            </a:r>
          </a:p>
        </p:txBody>
      </p:sp>
      <p:sp>
        <p:nvSpPr>
          <p:cNvPr id="20" name="Google Shape;203;p13"/>
          <p:cNvSpPr txBox="1"/>
          <p:nvPr/>
        </p:nvSpPr>
        <p:spPr>
          <a:xfrm>
            <a:off x="943375" y="1354545"/>
            <a:ext cx="3071215"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a:solidFill>
                  <a:schemeClr val="accent1">
                    <a:lumMod val="50000"/>
                  </a:schemeClr>
                </a:solidFill>
                <a:latin typeface="Century Gothic"/>
                <a:ea typeface="Century Gothic"/>
                <a:cs typeface="Century Gothic"/>
                <a:sym typeface="Century Gothic"/>
              </a:rPr>
              <a:t>am </a:t>
            </a:r>
            <a:r>
              <a:rPr lang="en-GB" sz="2800" dirty="0" err="1">
                <a:solidFill>
                  <a:schemeClr val="accent1">
                    <a:lumMod val="50000"/>
                  </a:schemeClr>
                </a:solidFill>
                <a:latin typeface="Century Gothic"/>
                <a:ea typeface="Century Gothic"/>
                <a:cs typeface="Century Gothic"/>
                <a:sym typeface="Century Gothic"/>
              </a:rPr>
              <a:t>Nachmittag</a:t>
            </a:r>
            <a:endParaRPr sz="2800" dirty="0">
              <a:solidFill>
                <a:schemeClr val="accent1">
                  <a:lumMod val="50000"/>
                </a:schemeClr>
              </a:solidFill>
              <a:latin typeface="Century Gothic"/>
              <a:ea typeface="Century Gothic"/>
              <a:cs typeface="Century Gothic"/>
              <a:sym typeface="Century Gothic"/>
            </a:endParaRPr>
          </a:p>
        </p:txBody>
      </p:sp>
      <p:sp>
        <p:nvSpPr>
          <p:cNvPr id="21" name="Google Shape;204;p13"/>
          <p:cNvSpPr txBox="1"/>
          <p:nvPr/>
        </p:nvSpPr>
        <p:spPr>
          <a:xfrm>
            <a:off x="1097301" y="2066961"/>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err="1">
                <a:solidFill>
                  <a:schemeClr val="accent1">
                    <a:lumMod val="50000"/>
                  </a:schemeClr>
                </a:solidFill>
                <a:latin typeface="Century Gothic"/>
                <a:ea typeface="Century Gothic"/>
                <a:cs typeface="Century Gothic"/>
                <a:sym typeface="Century Gothic"/>
              </a:rPr>
              <a:t>mit</a:t>
            </a:r>
            <a:r>
              <a:rPr lang="en-GB" sz="2800" dirty="0">
                <a:solidFill>
                  <a:schemeClr val="accent1">
                    <a:lumMod val="50000"/>
                  </a:schemeClr>
                </a:solidFill>
                <a:latin typeface="Century Gothic"/>
                <a:ea typeface="Century Gothic"/>
                <a:cs typeface="Century Gothic"/>
                <a:sym typeface="Century Gothic"/>
              </a:rPr>
              <a:t> </a:t>
            </a:r>
            <a:r>
              <a:rPr lang="en-GB" sz="2800" dirty="0" err="1">
                <a:solidFill>
                  <a:schemeClr val="accent1">
                    <a:lumMod val="50000"/>
                  </a:schemeClr>
                </a:solidFill>
                <a:latin typeface="Century Gothic"/>
                <a:ea typeface="Century Gothic"/>
                <a:cs typeface="Century Gothic"/>
                <a:sym typeface="Century Gothic"/>
              </a:rPr>
              <a:t>wem</a:t>
            </a:r>
            <a:r>
              <a:rPr lang="en-GB" sz="2800" dirty="0">
                <a:solidFill>
                  <a:schemeClr val="accent1">
                    <a:lumMod val="50000"/>
                  </a:schemeClr>
                </a:solidFill>
                <a:latin typeface="Century Gothic"/>
                <a:ea typeface="Century Gothic"/>
                <a:cs typeface="Century Gothic"/>
                <a:sym typeface="Century Gothic"/>
              </a:rPr>
              <a:t>?</a:t>
            </a:r>
            <a:endParaRPr sz="2800" dirty="0">
              <a:solidFill>
                <a:schemeClr val="accent1">
                  <a:lumMod val="50000"/>
                </a:schemeClr>
              </a:solidFill>
              <a:latin typeface="Century Gothic"/>
              <a:ea typeface="Century Gothic"/>
              <a:cs typeface="Century Gothic"/>
              <a:sym typeface="Century Gothic"/>
            </a:endParaRPr>
          </a:p>
        </p:txBody>
      </p:sp>
      <p:sp>
        <p:nvSpPr>
          <p:cNvPr id="22" name="Google Shape;205;p13"/>
          <p:cNvSpPr txBox="1"/>
          <p:nvPr/>
        </p:nvSpPr>
        <p:spPr>
          <a:xfrm>
            <a:off x="936580" y="2788088"/>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err="1">
                <a:solidFill>
                  <a:schemeClr val="accent1">
                    <a:lumMod val="50000"/>
                  </a:schemeClr>
                </a:solidFill>
                <a:latin typeface="Century Gothic"/>
                <a:ea typeface="Century Gothic"/>
                <a:cs typeface="Century Gothic"/>
                <a:sym typeface="Century Gothic"/>
              </a:rPr>
              <a:t>heute</a:t>
            </a:r>
            <a:endParaRPr sz="2800" dirty="0">
              <a:solidFill>
                <a:schemeClr val="accent1">
                  <a:lumMod val="50000"/>
                </a:schemeClr>
              </a:solidFill>
              <a:latin typeface="Century Gothic"/>
              <a:ea typeface="Century Gothic"/>
              <a:cs typeface="Century Gothic"/>
              <a:sym typeface="Century Gothic"/>
            </a:endParaRPr>
          </a:p>
        </p:txBody>
      </p:sp>
      <p:sp>
        <p:nvSpPr>
          <p:cNvPr id="23" name="Google Shape;206;p13"/>
          <p:cNvSpPr txBox="1"/>
          <p:nvPr/>
        </p:nvSpPr>
        <p:spPr>
          <a:xfrm>
            <a:off x="4803213" y="3515338"/>
            <a:ext cx="3670802"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1">
                    <a:lumMod val="50000"/>
                  </a:schemeClr>
                </a:solidFill>
                <a:latin typeface="Century Gothic" panose="020B0502020202020204" pitchFamily="34" charset="0"/>
              </a:rPr>
              <a:t>die Fremdsprache </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24" name="Google Shape;207;p13"/>
          <p:cNvSpPr txBox="1"/>
          <p:nvPr/>
        </p:nvSpPr>
        <p:spPr>
          <a:xfrm>
            <a:off x="9172129" y="1314864"/>
            <a:ext cx="2507293"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1">
                    <a:lumMod val="50000"/>
                  </a:schemeClr>
                </a:solidFill>
                <a:latin typeface="Century Gothic" panose="020B0502020202020204" pitchFamily="34" charset="0"/>
              </a:rPr>
              <a:t>die Kunst </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25" name="Google Shape;208;p13"/>
          <p:cNvSpPr txBox="1"/>
          <p:nvPr/>
        </p:nvSpPr>
        <p:spPr>
          <a:xfrm>
            <a:off x="9172129" y="2066161"/>
            <a:ext cx="2507293"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1">
                    <a:lumMod val="50000"/>
                  </a:schemeClr>
                </a:solidFill>
                <a:latin typeface="Century Gothic" panose="020B0502020202020204" pitchFamily="34" charset="0"/>
              </a:rPr>
              <a:t>das Deutsch</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26" name="Google Shape;209;p13"/>
          <p:cNvSpPr txBox="1"/>
          <p:nvPr/>
        </p:nvSpPr>
        <p:spPr>
          <a:xfrm>
            <a:off x="943375" y="3497706"/>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a:solidFill>
                  <a:schemeClr val="accent1">
                    <a:lumMod val="50000"/>
                  </a:schemeClr>
                </a:solidFill>
                <a:latin typeface="Century Gothic"/>
                <a:ea typeface="Century Gothic"/>
                <a:cs typeface="Century Gothic"/>
                <a:sym typeface="Century Gothic"/>
              </a:rPr>
              <a:t>das </a:t>
            </a:r>
            <a:r>
              <a:rPr lang="en-GB" sz="2800" dirty="0" err="1">
                <a:solidFill>
                  <a:schemeClr val="accent1">
                    <a:lumMod val="50000"/>
                  </a:schemeClr>
                </a:solidFill>
                <a:latin typeface="Century Gothic"/>
                <a:ea typeface="Century Gothic"/>
                <a:cs typeface="Century Gothic"/>
                <a:sym typeface="Century Gothic"/>
              </a:rPr>
              <a:t>Fleisch</a:t>
            </a:r>
            <a:endParaRPr sz="2800" dirty="0">
              <a:solidFill>
                <a:schemeClr val="accent1">
                  <a:lumMod val="50000"/>
                </a:schemeClr>
              </a:solidFill>
              <a:latin typeface="Century Gothic"/>
              <a:ea typeface="Century Gothic"/>
              <a:cs typeface="Century Gothic"/>
              <a:sym typeface="Century Gothic"/>
            </a:endParaRPr>
          </a:p>
        </p:txBody>
      </p:sp>
      <p:sp>
        <p:nvSpPr>
          <p:cNvPr id="27" name="Google Shape;210;p13"/>
          <p:cNvSpPr txBox="1"/>
          <p:nvPr/>
        </p:nvSpPr>
        <p:spPr>
          <a:xfrm>
            <a:off x="5196670" y="1354545"/>
            <a:ext cx="2507293"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1">
                    <a:lumMod val="50000"/>
                  </a:schemeClr>
                </a:solidFill>
                <a:latin typeface="Century Gothic" panose="020B0502020202020204" pitchFamily="34" charset="0"/>
              </a:rPr>
              <a:t>mögen</a:t>
            </a:r>
            <a:endParaRPr sz="4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28" name="Google Shape;211;p13"/>
          <p:cNvSpPr txBox="1"/>
          <p:nvPr/>
        </p:nvSpPr>
        <p:spPr>
          <a:xfrm>
            <a:off x="4624030" y="2071417"/>
            <a:ext cx="3652574"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1">
                    <a:lumMod val="50000"/>
                  </a:schemeClr>
                </a:solidFill>
                <a:latin typeface="Century Gothic" panose="020B0502020202020204" pitchFamily="34" charset="0"/>
              </a:rPr>
              <a:t>ihn</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29" name="Google Shape;213;p13"/>
          <p:cNvSpPr txBox="1"/>
          <p:nvPr/>
        </p:nvSpPr>
        <p:spPr>
          <a:xfrm>
            <a:off x="943375" y="4204974"/>
            <a:ext cx="2507293" cy="523220"/>
          </a:xfrm>
          <a:prstGeom prst="rect">
            <a:avLst/>
          </a:prstGeom>
          <a:noFill/>
          <a:ln>
            <a:noFill/>
          </a:ln>
        </p:spPr>
        <p:txBody>
          <a:bodyPr spcFirstLastPara="1" wrap="square" lIns="91425" tIns="45700" rIns="91425" bIns="45700" anchor="t" anchorCtr="0">
            <a:spAutoFit/>
          </a:bodyPr>
          <a:lstStyle/>
          <a:p>
            <a:pPr lvl="0" algn="ctr"/>
            <a:r>
              <a:rPr lang="en-GB" sz="2800" dirty="0">
                <a:solidFill>
                  <a:schemeClr val="accent1">
                    <a:lumMod val="50000"/>
                  </a:schemeClr>
                </a:solidFill>
                <a:latin typeface="Century Gothic"/>
                <a:ea typeface="Century Gothic"/>
                <a:cs typeface="Century Gothic"/>
                <a:sym typeface="Century Gothic"/>
              </a:rPr>
              <a:t>das </a:t>
            </a:r>
            <a:r>
              <a:rPr lang="de-DE" sz="2800" dirty="0">
                <a:solidFill>
                  <a:schemeClr val="accent1">
                    <a:lumMod val="50000"/>
                  </a:schemeClr>
                </a:solidFill>
                <a:latin typeface="Century Gothic" panose="020B0502020202020204" pitchFamily="34" charset="0"/>
              </a:rPr>
              <a:t>Gemüse</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30" name="Google Shape;238;p13"/>
          <p:cNvSpPr txBox="1"/>
          <p:nvPr/>
        </p:nvSpPr>
        <p:spPr>
          <a:xfrm>
            <a:off x="9172129" y="2771324"/>
            <a:ext cx="2507293" cy="523180"/>
          </a:xfrm>
          <a:prstGeom prst="rect">
            <a:avLst/>
          </a:prstGeom>
          <a:noFill/>
          <a:ln>
            <a:noFill/>
          </a:ln>
        </p:spPr>
        <p:txBody>
          <a:bodyPr spcFirstLastPara="1" wrap="square" lIns="91425" tIns="45700" rIns="91425" bIns="45700" anchor="t" anchorCtr="0">
            <a:spAutoFit/>
          </a:bodyPr>
          <a:lstStyle/>
          <a:p>
            <a:pPr lvl="0" algn="ctr"/>
            <a:r>
              <a:rPr lang="en-GB" sz="2800" dirty="0" err="1">
                <a:solidFill>
                  <a:schemeClr val="accent1">
                    <a:lumMod val="50000"/>
                  </a:schemeClr>
                </a:solidFill>
                <a:latin typeface="Century Gothic" panose="020B0502020202020204" pitchFamily="34" charset="0"/>
              </a:rPr>
              <a:t>kommen</a:t>
            </a:r>
            <a:r>
              <a:rPr lang="en-GB" sz="2800" dirty="0">
                <a:solidFill>
                  <a:schemeClr val="accent1">
                    <a:lumMod val="50000"/>
                  </a:schemeClr>
                </a:solidFill>
                <a:latin typeface="Century Gothic" panose="020B0502020202020204" pitchFamily="34" charset="0"/>
              </a:rPr>
              <a:t> </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31" name="Google Shape;240;p13"/>
          <p:cNvSpPr txBox="1"/>
          <p:nvPr/>
        </p:nvSpPr>
        <p:spPr>
          <a:xfrm>
            <a:off x="9172129" y="3515338"/>
            <a:ext cx="2507293" cy="523180"/>
          </a:xfrm>
          <a:prstGeom prst="rect">
            <a:avLst/>
          </a:prstGeom>
          <a:noFill/>
          <a:ln>
            <a:noFill/>
          </a:ln>
        </p:spPr>
        <p:txBody>
          <a:bodyPr spcFirstLastPara="1" wrap="square" lIns="91425" tIns="45700" rIns="91425" bIns="45700" anchor="t" anchorCtr="0">
            <a:spAutoFit/>
          </a:bodyPr>
          <a:lstStyle/>
          <a:p>
            <a:pPr lvl="0" algn="ctr"/>
            <a:r>
              <a:rPr lang="en-GB" sz="2800">
                <a:solidFill>
                  <a:schemeClr val="accent1">
                    <a:lumMod val="50000"/>
                  </a:schemeClr>
                </a:solidFill>
                <a:latin typeface="Century Gothic" panose="020B0502020202020204" pitchFamily="34" charset="0"/>
              </a:rPr>
              <a:t>still</a:t>
            </a:r>
            <a:endParaRPr sz="280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33" name="Google Shape;212;p13"/>
          <p:cNvSpPr txBox="1"/>
          <p:nvPr/>
        </p:nvSpPr>
        <p:spPr>
          <a:xfrm>
            <a:off x="5196669" y="2076505"/>
            <a:ext cx="2507293" cy="523180"/>
          </a:xfrm>
          <a:prstGeom prst="rect">
            <a:avLst/>
          </a:prstGeom>
          <a:solidFill>
            <a:schemeClr val="accent4">
              <a:lumMod val="20000"/>
              <a:lumOff val="80000"/>
            </a:schemeClr>
          </a:solidFill>
          <a:ln w="38100">
            <a:solidFill>
              <a:schemeClr val="accent1">
                <a:lumMod val="50000"/>
              </a:schemeClr>
            </a:solidFill>
          </a:ln>
        </p:spPr>
        <p:txBody>
          <a:bodyPr spcFirstLastPara="1" wrap="square" lIns="91425" tIns="45700" rIns="91425" bIns="45700" anchor="t" anchorCtr="0">
            <a:spAutoFit/>
          </a:bodyPr>
          <a:lstStyle/>
          <a:p>
            <a:pPr lvl="0" algn="ctr"/>
            <a:r>
              <a:rPr lang="de-DE" sz="2800">
                <a:solidFill>
                  <a:schemeClr val="accent1">
                    <a:lumMod val="50000"/>
                  </a:schemeClr>
                </a:solidFill>
                <a:latin typeface="Century Gothic" panose="020B0502020202020204" pitchFamily="34" charset="0"/>
              </a:rPr>
              <a:t>ihn</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35" name="Google Shape;205;p13"/>
          <p:cNvSpPr txBox="1"/>
          <p:nvPr/>
        </p:nvSpPr>
        <p:spPr>
          <a:xfrm>
            <a:off x="5196669" y="2771284"/>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err="1">
                <a:solidFill>
                  <a:schemeClr val="accent1">
                    <a:lumMod val="50000"/>
                  </a:schemeClr>
                </a:solidFill>
                <a:latin typeface="Century Gothic"/>
                <a:ea typeface="Century Gothic"/>
                <a:cs typeface="Century Gothic"/>
                <a:sym typeface="Century Gothic"/>
              </a:rPr>
              <a:t>sie</a:t>
            </a:r>
            <a:endParaRPr sz="2800" dirty="0">
              <a:solidFill>
                <a:schemeClr val="accent1">
                  <a:lumMod val="50000"/>
                </a:schemeClr>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18124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8" grpId="0"/>
      <p:bldP spid="3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244" name="Google Shape;244;p13"/>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245" name="Google Shape;245;p13"/>
          <p:cNvSpPr txBox="1">
            <a:spLocks noGrp="1"/>
          </p:cNvSpPr>
          <p:nvPr>
            <p:ph type="title"/>
          </p:nvPr>
        </p:nvSpPr>
        <p:spPr>
          <a:xfrm>
            <a:off x="0" y="313809"/>
            <a:ext cx="570631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sp>
        <p:nvSpPr>
          <p:cNvPr id="2" name="TextBox 1"/>
          <p:cNvSpPr txBox="1"/>
          <p:nvPr/>
        </p:nvSpPr>
        <p:spPr>
          <a:xfrm>
            <a:off x="943375" y="4912242"/>
            <a:ext cx="5043377" cy="584775"/>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3. </a:t>
            </a:r>
            <a:r>
              <a:rPr lang="en-GB" sz="3200" dirty="0" err="1">
                <a:solidFill>
                  <a:schemeClr val="accent1">
                    <a:lumMod val="50000"/>
                  </a:schemeClr>
                </a:solidFill>
                <a:latin typeface="Century Gothic" panose="020B0502020202020204" pitchFamily="34" charset="0"/>
              </a:rPr>
              <a:t>Wir</a:t>
            </a:r>
            <a:r>
              <a:rPr lang="en-GB" sz="3200" dirty="0">
                <a:solidFill>
                  <a:schemeClr val="accent1">
                    <a:lumMod val="50000"/>
                  </a:schemeClr>
                </a:solidFill>
                <a:latin typeface="Century Gothic" panose="020B0502020202020204" pitchFamily="34" charset="0"/>
              </a:rPr>
              <a:t> </a:t>
            </a:r>
            <a:r>
              <a:rPr lang="en-GB" sz="3200" dirty="0">
                <a:solidFill>
                  <a:srgbClr val="DAA520"/>
                </a:solidFill>
                <a:latin typeface="Century Gothic" panose="020B0502020202020204" pitchFamily="34" charset="0"/>
              </a:rPr>
              <a:t>[like German]</a:t>
            </a:r>
            <a:r>
              <a:rPr lang="en-GB" sz="3200" dirty="0">
                <a:solidFill>
                  <a:schemeClr val="accent1">
                    <a:lumMod val="50000"/>
                  </a:schemeClr>
                </a:solidFill>
                <a:latin typeface="Century Gothic" panose="020B0502020202020204" pitchFamily="34" charset="0"/>
              </a:rPr>
              <a:t>.</a:t>
            </a:r>
          </a:p>
        </p:txBody>
      </p:sp>
      <p:sp>
        <p:nvSpPr>
          <p:cNvPr id="58" name="TextBox 57"/>
          <p:cNvSpPr txBox="1"/>
          <p:nvPr/>
        </p:nvSpPr>
        <p:spPr>
          <a:xfrm>
            <a:off x="5986753" y="4896430"/>
            <a:ext cx="5692670" cy="584775"/>
          </a:xfrm>
          <a:prstGeom prst="rect">
            <a:avLst/>
          </a:prstGeom>
          <a:noFill/>
        </p:spPr>
        <p:txBody>
          <a:bodyPr wrap="square" rtlCol="0">
            <a:spAutoFit/>
          </a:bodyPr>
          <a:lstStyle/>
          <a:p>
            <a:r>
              <a:rPr lang="en-GB" sz="3200" dirty="0" err="1">
                <a:solidFill>
                  <a:schemeClr val="accent1">
                    <a:lumMod val="50000"/>
                  </a:schemeClr>
                </a:solidFill>
                <a:latin typeface="Century Gothic" panose="020B0502020202020204" pitchFamily="34" charset="0"/>
              </a:rPr>
              <a:t>Wir</a:t>
            </a:r>
            <a:r>
              <a:rPr lang="en-GB" sz="3200" dirty="0">
                <a:solidFill>
                  <a:schemeClr val="accent5">
                    <a:lumMod val="50000"/>
                  </a:schemeClr>
                </a:solidFill>
                <a:latin typeface="Century Gothic" panose="020B0502020202020204" pitchFamily="34" charset="0"/>
              </a:rPr>
              <a:t> </a:t>
            </a:r>
            <a:r>
              <a:rPr lang="de-DE" sz="3200" dirty="0">
                <a:solidFill>
                  <a:srgbClr val="DAA520"/>
                </a:solidFill>
                <a:latin typeface="Century Gothic" panose="020B0502020202020204" pitchFamily="34" charset="0"/>
              </a:rPr>
              <a:t>mögen Deutsch</a:t>
            </a:r>
            <a:r>
              <a:rPr lang="de-DE" sz="3200" dirty="0">
                <a:solidFill>
                  <a:schemeClr val="accent1">
                    <a:lumMod val="50000"/>
                  </a:schemeClr>
                </a:solidFill>
                <a:latin typeface="Century Gothic" panose="020B0502020202020204" pitchFamily="34" charset="0"/>
              </a:rPr>
              <a:t>.</a:t>
            </a:r>
            <a:endParaRPr lang="de-DE" sz="32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20" name="Google Shape;203;p13"/>
          <p:cNvSpPr txBox="1"/>
          <p:nvPr/>
        </p:nvSpPr>
        <p:spPr>
          <a:xfrm>
            <a:off x="943375" y="1354545"/>
            <a:ext cx="3071215"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a:solidFill>
                  <a:schemeClr val="accent1">
                    <a:lumMod val="50000"/>
                  </a:schemeClr>
                </a:solidFill>
                <a:latin typeface="Century Gothic"/>
                <a:ea typeface="Century Gothic"/>
                <a:cs typeface="Century Gothic"/>
                <a:sym typeface="Century Gothic"/>
              </a:rPr>
              <a:t>am </a:t>
            </a:r>
            <a:r>
              <a:rPr lang="en-GB" sz="2800" dirty="0" err="1">
                <a:solidFill>
                  <a:schemeClr val="accent1">
                    <a:lumMod val="50000"/>
                  </a:schemeClr>
                </a:solidFill>
                <a:latin typeface="Century Gothic"/>
                <a:ea typeface="Century Gothic"/>
                <a:cs typeface="Century Gothic"/>
                <a:sym typeface="Century Gothic"/>
              </a:rPr>
              <a:t>Nachmittag</a:t>
            </a:r>
            <a:endParaRPr sz="2800" dirty="0">
              <a:solidFill>
                <a:schemeClr val="accent1">
                  <a:lumMod val="50000"/>
                </a:schemeClr>
              </a:solidFill>
              <a:latin typeface="Century Gothic"/>
              <a:ea typeface="Century Gothic"/>
              <a:cs typeface="Century Gothic"/>
              <a:sym typeface="Century Gothic"/>
            </a:endParaRPr>
          </a:p>
        </p:txBody>
      </p:sp>
      <p:sp>
        <p:nvSpPr>
          <p:cNvPr id="21" name="Google Shape;204;p13"/>
          <p:cNvSpPr txBox="1"/>
          <p:nvPr/>
        </p:nvSpPr>
        <p:spPr>
          <a:xfrm>
            <a:off x="1097301" y="2066961"/>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err="1">
                <a:solidFill>
                  <a:schemeClr val="accent1">
                    <a:lumMod val="50000"/>
                  </a:schemeClr>
                </a:solidFill>
                <a:latin typeface="Century Gothic"/>
                <a:ea typeface="Century Gothic"/>
                <a:cs typeface="Century Gothic"/>
                <a:sym typeface="Century Gothic"/>
              </a:rPr>
              <a:t>mit</a:t>
            </a:r>
            <a:r>
              <a:rPr lang="en-GB" sz="2800" dirty="0">
                <a:solidFill>
                  <a:schemeClr val="accent1">
                    <a:lumMod val="50000"/>
                  </a:schemeClr>
                </a:solidFill>
                <a:latin typeface="Century Gothic"/>
                <a:ea typeface="Century Gothic"/>
                <a:cs typeface="Century Gothic"/>
                <a:sym typeface="Century Gothic"/>
              </a:rPr>
              <a:t> </a:t>
            </a:r>
            <a:r>
              <a:rPr lang="en-GB" sz="2800" dirty="0" err="1">
                <a:solidFill>
                  <a:schemeClr val="accent1">
                    <a:lumMod val="50000"/>
                  </a:schemeClr>
                </a:solidFill>
                <a:latin typeface="Century Gothic"/>
                <a:ea typeface="Century Gothic"/>
                <a:cs typeface="Century Gothic"/>
                <a:sym typeface="Century Gothic"/>
              </a:rPr>
              <a:t>wem</a:t>
            </a:r>
            <a:r>
              <a:rPr lang="en-GB" sz="2800" dirty="0">
                <a:solidFill>
                  <a:schemeClr val="accent1">
                    <a:lumMod val="50000"/>
                  </a:schemeClr>
                </a:solidFill>
                <a:latin typeface="Century Gothic"/>
                <a:ea typeface="Century Gothic"/>
                <a:cs typeface="Century Gothic"/>
                <a:sym typeface="Century Gothic"/>
              </a:rPr>
              <a:t>?</a:t>
            </a:r>
            <a:endParaRPr sz="2800" dirty="0">
              <a:solidFill>
                <a:schemeClr val="accent1">
                  <a:lumMod val="50000"/>
                </a:schemeClr>
              </a:solidFill>
              <a:latin typeface="Century Gothic"/>
              <a:ea typeface="Century Gothic"/>
              <a:cs typeface="Century Gothic"/>
              <a:sym typeface="Century Gothic"/>
            </a:endParaRPr>
          </a:p>
        </p:txBody>
      </p:sp>
      <p:sp>
        <p:nvSpPr>
          <p:cNvPr id="22" name="Google Shape;205;p13"/>
          <p:cNvSpPr txBox="1"/>
          <p:nvPr/>
        </p:nvSpPr>
        <p:spPr>
          <a:xfrm>
            <a:off x="936580" y="2788088"/>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err="1">
                <a:solidFill>
                  <a:schemeClr val="accent1">
                    <a:lumMod val="50000"/>
                  </a:schemeClr>
                </a:solidFill>
                <a:latin typeface="Century Gothic"/>
                <a:ea typeface="Century Gothic"/>
                <a:cs typeface="Century Gothic"/>
                <a:sym typeface="Century Gothic"/>
              </a:rPr>
              <a:t>heute</a:t>
            </a:r>
            <a:endParaRPr sz="2800" dirty="0">
              <a:solidFill>
                <a:schemeClr val="accent1">
                  <a:lumMod val="50000"/>
                </a:schemeClr>
              </a:solidFill>
              <a:latin typeface="Century Gothic"/>
              <a:ea typeface="Century Gothic"/>
              <a:cs typeface="Century Gothic"/>
              <a:sym typeface="Century Gothic"/>
            </a:endParaRPr>
          </a:p>
        </p:txBody>
      </p:sp>
      <p:sp>
        <p:nvSpPr>
          <p:cNvPr id="23" name="Google Shape;206;p13"/>
          <p:cNvSpPr txBox="1"/>
          <p:nvPr/>
        </p:nvSpPr>
        <p:spPr>
          <a:xfrm>
            <a:off x="4803213" y="3515338"/>
            <a:ext cx="3670802"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1">
                    <a:lumMod val="50000"/>
                  </a:schemeClr>
                </a:solidFill>
                <a:latin typeface="Century Gothic" panose="020B0502020202020204" pitchFamily="34" charset="0"/>
              </a:rPr>
              <a:t>die Fremdsprache </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24" name="Google Shape;207;p13"/>
          <p:cNvSpPr txBox="1"/>
          <p:nvPr/>
        </p:nvSpPr>
        <p:spPr>
          <a:xfrm>
            <a:off x="9172129" y="1314864"/>
            <a:ext cx="2507293"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1">
                    <a:lumMod val="50000"/>
                  </a:schemeClr>
                </a:solidFill>
                <a:latin typeface="Century Gothic" panose="020B0502020202020204" pitchFamily="34" charset="0"/>
              </a:rPr>
              <a:t>die Kunst </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25" name="Google Shape;208;p13"/>
          <p:cNvSpPr txBox="1"/>
          <p:nvPr/>
        </p:nvSpPr>
        <p:spPr>
          <a:xfrm>
            <a:off x="9172129" y="2066161"/>
            <a:ext cx="2507293"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1">
                    <a:lumMod val="50000"/>
                  </a:schemeClr>
                </a:solidFill>
                <a:latin typeface="Century Gothic" panose="020B0502020202020204" pitchFamily="34" charset="0"/>
              </a:rPr>
              <a:t>das Deutsch</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26" name="Google Shape;209;p13"/>
          <p:cNvSpPr txBox="1"/>
          <p:nvPr/>
        </p:nvSpPr>
        <p:spPr>
          <a:xfrm>
            <a:off x="943375" y="3497706"/>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a:solidFill>
                  <a:schemeClr val="accent1">
                    <a:lumMod val="50000"/>
                  </a:schemeClr>
                </a:solidFill>
                <a:latin typeface="Century Gothic"/>
                <a:ea typeface="Century Gothic"/>
                <a:cs typeface="Century Gothic"/>
                <a:sym typeface="Century Gothic"/>
              </a:rPr>
              <a:t>das </a:t>
            </a:r>
            <a:r>
              <a:rPr lang="en-GB" sz="2800" dirty="0" err="1">
                <a:solidFill>
                  <a:schemeClr val="accent1">
                    <a:lumMod val="50000"/>
                  </a:schemeClr>
                </a:solidFill>
                <a:latin typeface="Century Gothic"/>
                <a:ea typeface="Century Gothic"/>
                <a:cs typeface="Century Gothic"/>
                <a:sym typeface="Century Gothic"/>
              </a:rPr>
              <a:t>Fleisch</a:t>
            </a:r>
            <a:endParaRPr sz="2800" dirty="0">
              <a:solidFill>
                <a:schemeClr val="accent1">
                  <a:lumMod val="50000"/>
                </a:schemeClr>
              </a:solidFill>
              <a:latin typeface="Century Gothic"/>
              <a:ea typeface="Century Gothic"/>
              <a:cs typeface="Century Gothic"/>
              <a:sym typeface="Century Gothic"/>
            </a:endParaRPr>
          </a:p>
        </p:txBody>
      </p:sp>
      <p:sp>
        <p:nvSpPr>
          <p:cNvPr id="28" name="Google Shape;211;p13"/>
          <p:cNvSpPr txBox="1"/>
          <p:nvPr/>
        </p:nvSpPr>
        <p:spPr>
          <a:xfrm>
            <a:off x="4624030" y="2071417"/>
            <a:ext cx="3652574"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1">
                    <a:lumMod val="50000"/>
                  </a:schemeClr>
                </a:solidFill>
                <a:latin typeface="Century Gothic" panose="020B0502020202020204" pitchFamily="34" charset="0"/>
              </a:rPr>
              <a:t>ihn</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29" name="Google Shape;213;p13"/>
          <p:cNvSpPr txBox="1"/>
          <p:nvPr/>
        </p:nvSpPr>
        <p:spPr>
          <a:xfrm>
            <a:off x="943375" y="4204974"/>
            <a:ext cx="2507293" cy="523220"/>
          </a:xfrm>
          <a:prstGeom prst="rect">
            <a:avLst/>
          </a:prstGeom>
          <a:noFill/>
          <a:ln>
            <a:noFill/>
          </a:ln>
        </p:spPr>
        <p:txBody>
          <a:bodyPr spcFirstLastPara="1" wrap="square" lIns="91425" tIns="45700" rIns="91425" bIns="45700" anchor="t" anchorCtr="0">
            <a:spAutoFit/>
          </a:bodyPr>
          <a:lstStyle/>
          <a:p>
            <a:pPr lvl="0" algn="ctr"/>
            <a:r>
              <a:rPr lang="en-GB" sz="2800" dirty="0">
                <a:solidFill>
                  <a:schemeClr val="accent1">
                    <a:lumMod val="50000"/>
                  </a:schemeClr>
                </a:solidFill>
                <a:latin typeface="Century Gothic"/>
                <a:ea typeface="Century Gothic"/>
                <a:cs typeface="Century Gothic"/>
                <a:sym typeface="Century Gothic"/>
              </a:rPr>
              <a:t>das </a:t>
            </a:r>
            <a:r>
              <a:rPr lang="de-DE" sz="2800" dirty="0">
                <a:solidFill>
                  <a:schemeClr val="accent1">
                    <a:lumMod val="50000"/>
                  </a:schemeClr>
                </a:solidFill>
                <a:latin typeface="Century Gothic" panose="020B0502020202020204" pitchFamily="34" charset="0"/>
              </a:rPr>
              <a:t>Gemüse</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30" name="Google Shape;238;p13"/>
          <p:cNvSpPr txBox="1"/>
          <p:nvPr/>
        </p:nvSpPr>
        <p:spPr>
          <a:xfrm>
            <a:off x="9172129" y="2771324"/>
            <a:ext cx="2507293" cy="523180"/>
          </a:xfrm>
          <a:prstGeom prst="rect">
            <a:avLst/>
          </a:prstGeom>
          <a:noFill/>
          <a:ln>
            <a:noFill/>
          </a:ln>
        </p:spPr>
        <p:txBody>
          <a:bodyPr spcFirstLastPara="1" wrap="square" lIns="91425" tIns="45700" rIns="91425" bIns="45700" anchor="t" anchorCtr="0">
            <a:spAutoFit/>
          </a:bodyPr>
          <a:lstStyle/>
          <a:p>
            <a:pPr lvl="0" algn="ctr"/>
            <a:r>
              <a:rPr lang="en-GB" sz="2800" dirty="0" err="1">
                <a:solidFill>
                  <a:schemeClr val="accent1">
                    <a:lumMod val="50000"/>
                  </a:schemeClr>
                </a:solidFill>
                <a:latin typeface="Century Gothic" panose="020B0502020202020204" pitchFamily="34" charset="0"/>
              </a:rPr>
              <a:t>kommen</a:t>
            </a:r>
            <a:r>
              <a:rPr lang="en-GB" sz="2800" dirty="0">
                <a:solidFill>
                  <a:schemeClr val="accent1">
                    <a:lumMod val="50000"/>
                  </a:schemeClr>
                </a:solidFill>
                <a:latin typeface="Century Gothic" panose="020B0502020202020204" pitchFamily="34" charset="0"/>
              </a:rPr>
              <a:t> </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31" name="Google Shape;240;p13"/>
          <p:cNvSpPr txBox="1"/>
          <p:nvPr/>
        </p:nvSpPr>
        <p:spPr>
          <a:xfrm>
            <a:off x="9172129" y="3515338"/>
            <a:ext cx="2507293" cy="523180"/>
          </a:xfrm>
          <a:prstGeom prst="rect">
            <a:avLst/>
          </a:prstGeom>
          <a:noFill/>
          <a:ln>
            <a:noFill/>
          </a:ln>
        </p:spPr>
        <p:txBody>
          <a:bodyPr spcFirstLastPara="1" wrap="square" lIns="91425" tIns="45700" rIns="91425" bIns="45700" anchor="t" anchorCtr="0">
            <a:spAutoFit/>
          </a:bodyPr>
          <a:lstStyle/>
          <a:p>
            <a:pPr lvl="0" algn="ctr"/>
            <a:r>
              <a:rPr lang="en-GB" sz="2800">
                <a:solidFill>
                  <a:schemeClr val="accent1">
                    <a:lumMod val="50000"/>
                  </a:schemeClr>
                </a:solidFill>
                <a:latin typeface="Century Gothic" panose="020B0502020202020204" pitchFamily="34" charset="0"/>
              </a:rPr>
              <a:t>still</a:t>
            </a:r>
            <a:endParaRPr sz="280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34" name="Google Shape;212;p13"/>
          <p:cNvSpPr txBox="1"/>
          <p:nvPr/>
        </p:nvSpPr>
        <p:spPr>
          <a:xfrm>
            <a:off x="9172128" y="2058878"/>
            <a:ext cx="2507293" cy="523180"/>
          </a:xfrm>
          <a:prstGeom prst="rect">
            <a:avLst/>
          </a:prstGeom>
          <a:solidFill>
            <a:schemeClr val="accent4">
              <a:lumMod val="20000"/>
              <a:lumOff val="80000"/>
            </a:schemeClr>
          </a:solidFill>
          <a:ln w="38100">
            <a:solidFill>
              <a:schemeClr val="accent5">
                <a:lumMod val="50000"/>
              </a:schemeClr>
            </a:solidFill>
          </a:ln>
        </p:spPr>
        <p:txBody>
          <a:bodyPr spcFirstLastPara="1" wrap="square" lIns="91425" tIns="45700" rIns="91425" bIns="45700" anchor="t" anchorCtr="0">
            <a:spAutoFit/>
          </a:bodyPr>
          <a:lstStyle/>
          <a:p>
            <a:pPr lvl="0" algn="ctr"/>
            <a:r>
              <a:rPr lang="de-DE" sz="2800">
                <a:solidFill>
                  <a:schemeClr val="accent1">
                    <a:lumMod val="50000"/>
                  </a:schemeClr>
                </a:solidFill>
                <a:latin typeface="Century Gothic" panose="020B0502020202020204" pitchFamily="34" charset="0"/>
              </a:rPr>
              <a:t>Deutsch</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35" name="Google Shape;210;p13"/>
          <p:cNvSpPr txBox="1"/>
          <p:nvPr/>
        </p:nvSpPr>
        <p:spPr>
          <a:xfrm>
            <a:off x="5196670" y="1354545"/>
            <a:ext cx="2507293"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1">
                    <a:lumMod val="50000"/>
                  </a:schemeClr>
                </a:solidFill>
                <a:latin typeface="Century Gothic" panose="020B0502020202020204" pitchFamily="34" charset="0"/>
              </a:rPr>
              <a:t>mögen</a:t>
            </a:r>
            <a:endParaRPr sz="4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33" name="Google Shape;212;p13"/>
          <p:cNvSpPr txBox="1"/>
          <p:nvPr/>
        </p:nvSpPr>
        <p:spPr>
          <a:xfrm>
            <a:off x="5221886" y="1348039"/>
            <a:ext cx="2456859" cy="523180"/>
          </a:xfrm>
          <a:prstGeom prst="rect">
            <a:avLst/>
          </a:prstGeom>
          <a:solidFill>
            <a:schemeClr val="accent4">
              <a:lumMod val="20000"/>
              <a:lumOff val="80000"/>
            </a:schemeClr>
          </a:solidFill>
          <a:ln w="38100">
            <a:solidFill>
              <a:schemeClr val="accent5">
                <a:lumMod val="50000"/>
              </a:schemeClr>
            </a:solidFill>
          </a:ln>
        </p:spPr>
        <p:txBody>
          <a:bodyPr spcFirstLastPara="1" wrap="square" lIns="91425" tIns="45700" rIns="91425" bIns="45700" anchor="t" anchorCtr="0">
            <a:spAutoFit/>
          </a:bodyPr>
          <a:lstStyle/>
          <a:p>
            <a:pPr lvl="0" algn="ctr"/>
            <a:r>
              <a:rPr lang="de-DE" sz="2800">
                <a:solidFill>
                  <a:schemeClr val="accent1">
                    <a:lumMod val="50000"/>
                  </a:schemeClr>
                </a:solidFill>
                <a:latin typeface="Century Gothic" panose="020B0502020202020204" pitchFamily="34" charset="0"/>
              </a:rPr>
              <a:t>mögen</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36" name="Google Shape;205;p13"/>
          <p:cNvSpPr txBox="1"/>
          <p:nvPr/>
        </p:nvSpPr>
        <p:spPr>
          <a:xfrm>
            <a:off x="5196669" y="2771284"/>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err="1">
                <a:solidFill>
                  <a:schemeClr val="accent1">
                    <a:lumMod val="50000"/>
                  </a:schemeClr>
                </a:solidFill>
                <a:latin typeface="Century Gothic"/>
                <a:ea typeface="Century Gothic"/>
                <a:cs typeface="Century Gothic"/>
                <a:sym typeface="Century Gothic"/>
              </a:rPr>
              <a:t>sie</a:t>
            </a:r>
            <a:endParaRPr sz="2800" dirty="0">
              <a:solidFill>
                <a:schemeClr val="accent1">
                  <a:lumMod val="50000"/>
                </a:schemeClr>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55011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8" grpId="0"/>
      <p:bldP spid="34" grpId="0" animBg="1"/>
      <p:bldP spid="3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244" name="Google Shape;244;p13"/>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245" name="Google Shape;245;p13"/>
          <p:cNvSpPr txBox="1">
            <a:spLocks noGrp="1"/>
          </p:cNvSpPr>
          <p:nvPr>
            <p:ph type="title"/>
          </p:nvPr>
        </p:nvSpPr>
        <p:spPr>
          <a:xfrm>
            <a:off x="0" y="313809"/>
            <a:ext cx="570631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sp>
        <p:nvSpPr>
          <p:cNvPr id="2" name="TextBox 1"/>
          <p:cNvSpPr txBox="1"/>
          <p:nvPr/>
        </p:nvSpPr>
        <p:spPr>
          <a:xfrm>
            <a:off x="943375" y="4912242"/>
            <a:ext cx="7905870" cy="1077218"/>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4. </a:t>
            </a:r>
            <a:r>
              <a:rPr lang="en-GB" sz="3200" dirty="0" err="1">
                <a:solidFill>
                  <a:schemeClr val="accent1">
                    <a:lumMod val="50000"/>
                  </a:schemeClr>
                </a:solidFill>
                <a:latin typeface="Century Gothic" panose="020B0502020202020204" pitchFamily="34" charset="0"/>
              </a:rPr>
              <a:t>Wir</a:t>
            </a:r>
            <a:r>
              <a:rPr lang="en-GB" sz="3200" dirty="0">
                <a:solidFill>
                  <a:schemeClr val="accent1">
                    <a:lumMod val="50000"/>
                  </a:schemeClr>
                </a:solidFill>
                <a:latin typeface="Century Gothic" panose="020B0502020202020204" pitchFamily="34" charset="0"/>
              </a:rPr>
              <a:t> </a:t>
            </a:r>
            <a:r>
              <a:rPr lang="de-DE" sz="3200" dirty="0">
                <a:solidFill>
                  <a:schemeClr val="accent1">
                    <a:lumMod val="50000"/>
                  </a:schemeClr>
                </a:solidFill>
                <a:latin typeface="Century Gothic" panose="020B0502020202020204" pitchFamily="34" charset="0"/>
              </a:rPr>
              <a:t>lernen eine</a:t>
            </a:r>
            <a:r>
              <a:rPr lang="en-GB" sz="3200" dirty="0">
                <a:solidFill>
                  <a:schemeClr val="accent1">
                    <a:lumMod val="50000"/>
                  </a:schemeClr>
                </a:solidFill>
                <a:latin typeface="Century Gothic" panose="020B0502020202020204" pitchFamily="34" charset="0"/>
              </a:rPr>
              <a:t> </a:t>
            </a:r>
          </a:p>
          <a:p>
            <a:r>
              <a:rPr lang="en-GB" sz="3200" dirty="0">
                <a:solidFill>
                  <a:srgbClr val="DAA520"/>
                </a:solidFill>
                <a:latin typeface="Century Gothic" panose="020B0502020202020204" pitchFamily="34" charset="0"/>
              </a:rPr>
              <a:t>[foreign language]</a:t>
            </a:r>
            <a:r>
              <a:rPr lang="en-GB" sz="3200" dirty="0">
                <a:solidFill>
                  <a:schemeClr val="accent1">
                    <a:lumMod val="50000"/>
                  </a:schemeClr>
                </a:solidFill>
                <a:latin typeface="Century Gothic" panose="020B0502020202020204" pitchFamily="34" charset="0"/>
              </a:rPr>
              <a:t>.</a:t>
            </a:r>
          </a:p>
        </p:txBody>
      </p:sp>
      <p:sp>
        <p:nvSpPr>
          <p:cNvPr id="58" name="TextBox 57"/>
          <p:cNvSpPr txBox="1"/>
          <p:nvPr/>
        </p:nvSpPr>
        <p:spPr>
          <a:xfrm>
            <a:off x="6807200" y="4912242"/>
            <a:ext cx="5692670" cy="1077218"/>
          </a:xfrm>
          <a:prstGeom prst="rect">
            <a:avLst/>
          </a:prstGeom>
          <a:noFill/>
        </p:spPr>
        <p:txBody>
          <a:bodyPr wrap="square" rtlCol="0">
            <a:spAutoFit/>
          </a:bodyPr>
          <a:lstStyle/>
          <a:p>
            <a:r>
              <a:rPr lang="en-GB" sz="3200" dirty="0" err="1">
                <a:solidFill>
                  <a:schemeClr val="accent1">
                    <a:lumMod val="50000"/>
                  </a:schemeClr>
                </a:solidFill>
                <a:latin typeface="Century Gothic" panose="020B0502020202020204" pitchFamily="34" charset="0"/>
              </a:rPr>
              <a:t>Wir</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lernen</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eine</a:t>
            </a:r>
            <a:endParaRPr lang="en-GB" sz="3200" dirty="0">
              <a:solidFill>
                <a:schemeClr val="accent1">
                  <a:lumMod val="50000"/>
                </a:schemeClr>
              </a:solidFill>
              <a:latin typeface="Century Gothic" panose="020B0502020202020204" pitchFamily="34" charset="0"/>
            </a:endParaRPr>
          </a:p>
          <a:p>
            <a:r>
              <a:rPr lang="de-DE" sz="3200" dirty="0">
                <a:solidFill>
                  <a:srgbClr val="DAA520"/>
                </a:solidFill>
                <a:latin typeface="Century Gothic" panose="020B0502020202020204" pitchFamily="34" charset="0"/>
              </a:rPr>
              <a:t>Fremdsprache</a:t>
            </a:r>
            <a:r>
              <a:rPr lang="en-GB" sz="3200" dirty="0">
                <a:solidFill>
                  <a:schemeClr val="accent1">
                    <a:lumMod val="50000"/>
                  </a:schemeClr>
                </a:solidFill>
                <a:latin typeface="Century Gothic" panose="020B0502020202020204" pitchFamily="34" charset="0"/>
              </a:rPr>
              <a:t>.</a:t>
            </a:r>
          </a:p>
        </p:txBody>
      </p:sp>
      <p:sp>
        <p:nvSpPr>
          <p:cNvPr id="20" name="Google Shape;203;p13"/>
          <p:cNvSpPr txBox="1"/>
          <p:nvPr/>
        </p:nvSpPr>
        <p:spPr>
          <a:xfrm>
            <a:off x="943375" y="1354545"/>
            <a:ext cx="3071215"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a:solidFill>
                  <a:schemeClr val="accent1">
                    <a:lumMod val="50000"/>
                  </a:schemeClr>
                </a:solidFill>
                <a:latin typeface="Century Gothic"/>
                <a:ea typeface="Century Gothic"/>
                <a:cs typeface="Century Gothic"/>
                <a:sym typeface="Century Gothic"/>
              </a:rPr>
              <a:t>am </a:t>
            </a:r>
            <a:r>
              <a:rPr lang="en-GB" sz="2800" dirty="0" err="1">
                <a:solidFill>
                  <a:schemeClr val="accent1">
                    <a:lumMod val="50000"/>
                  </a:schemeClr>
                </a:solidFill>
                <a:latin typeface="Century Gothic"/>
                <a:ea typeface="Century Gothic"/>
                <a:cs typeface="Century Gothic"/>
                <a:sym typeface="Century Gothic"/>
              </a:rPr>
              <a:t>Nachmittag</a:t>
            </a:r>
            <a:endParaRPr sz="2800" dirty="0">
              <a:solidFill>
                <a:schemeClr val="accent1">
                  <a:lumMod val="50000"/>
                </a:schemeClr>
              </a:solidFill>
              <a:latin typeface="Century Gothic"/>
              <a:ea typeface="Century Gothic"/>
              <a:cs typeface="Century Gothic"/>
              <a:sym typeface="Century Gothic"/>
            </a:endParaRPr>
          </a:p>
        </p:txBody>
      </p:sp>
      <p:sp>
        <p:nvSpPr>
          <p:cNvPr id="21" name="Google Shape;204;p13"/>
          <p:cNvSpPr txBox="1"/>
          <p:nvPr/>
        </p:nvSpPr>
        <p:spPr>
          <a:xfrm>
            <a:off x="1097301" y="2066961"/>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err="1">
                <a:solidFill>
                  <a:schemeClr val="accent1">
                    <a:lumMod val="50000"/>
                  </a:schemeClr>
                </a:solidFill>
                <a:latin typeface="Century Gothic"/>
                <a:ea typeface="Century Gothic"/>
                <a:cs typeface="Century Gothic"/>
                <a:sym typeface="Century Gothic"/>
              </a:rPr>
              <a:t>mit</a:t>
            </a:r>
            <a:r>
              <a:rPr lang="en-GB" sz="2800" dirty="0">
                <a:solidFill>
                  <a:schemeClr val="accent1">
                    <a:lumMod val="50000"/>
                  </a:schemeClr>
                </a:solidFill>
                <a:latin typeface="Century Gothic"/>
                <a:ea typeface="Century Gothic"/>
                <a:cs typeface="Century Gothic"/>
                <a:sym typeface="Century Gothic"/>
              </a:rPr>
              <a:t> </a:t>
            </a:r>
            <a:r>
              <a:rPr lang="en-GB" sz="2800" dirty="0" err="1">
                <a:solidFill>
                  <a:schemeClr val="accent1">
                    <a:lumMod val="50000"/>
                  </a:schemeClr>
                </a:solidFill>
                <a:latin typeface="Century Gothic"/>
                <a:ea typeface="Century Gothic"/>
                <a:cs typeface="Century Gothic"/>
                <a:sym typeface="Century Gothic"/>
              </a:rPr>
              <a:t>wem</a:t>
            </a:r>
            <a:r>
              <a:rPr lang="en-GB" sz="2800" dirty="0">
                <a:solidFill>
                  <a:schemeClr val="accent1">
                    <a:lumMod val="50000"/>
                  </a:schemeClr>
                </a:solidFill>
                <a:latin typeface="Century Gothic"/>
                <a:ea typeface="Century Gothic"/>
                <a:cs typeface="Century Gothic"/>
                <a:sym typeface="Century Gothic"/>
              </a:rPr>
              <a:t>?</a:t>
            </a:r>
            <a:endParaRPr sz="2800" dirty="0">
              <a:solidFill>
                <a:schemeClr val="accent1">
                  <a:lumMod val="50000"/>
                </a:schemeClr>
              </a:solidFill>
              <a:latin typeface="Century Gothic"/>
              <a:ea typeface="Century Gothic"/>
              <a:cs typeface="Century Gothic"/>
              <a:sym typeface="Century Gothic"/>
            </a:endParaRPr>
          </a:p>
        </p:txBody>
      </p:sp>
      <p:sp>
        <p:nvSpPr>
          <p:cNvPr id="22" name="Google Shape;205;p13"/>
          <p:cNvSpPr txBox="1"/>
          <p:nvPr/>
        </p:nvSpPr>
        <p:spPr>
          <a:xfrm>
            <a:off x="936580" y="2788088"/>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err="1">
                <a:solidFill>
                  <a:schemeClr val="accent1">
                    <a:lumMod val="50000"/>
                  </a:schemeClr>
                </a:solidFill>
                <a:latin typeface="Century Gothic"/>
                <a:ea typeface="Century Gothic"/>
                <a:cs typeface="Century Gothic"/>
                <a:sym typeface="Century Gothic"/>
              </a:rPr>
              <a:t>heute</a:t>
            </a:r>
            <a:endParaRPr sz="2800" dirty="0">
              <a:solidFill>
                <a:schemeClr val="accent1">
                  <a:lumMod val="50000"/>
                </a:schemeClr>
              </a:solidFill>
              <a:latin typeface="Century Gothic"/>
              <a:ea typeface="Century Gothic"/>
              <a:cs typeface="Century Gothic"/>
              <a:sym typeface="Century Gothic"/>
            </a:endParaRPr>
          </a:p>
        </p:txBody>
      </p:sp>
      <p:sp>
        <p:nvSpPr>
          <p:cNvPr id="23" name="Google Shape;206;p13"/>
          <p:cNvSpPr txBox="1"/>
          <p:nvPr/>
        </p:nvSpPr>
        <p:spPr>
          <a:xfrm>
            <a:off x="4803213" y="3515338"/>
            <a:ext cx="3670802"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1">
                    <a:lumMod val="50000"/>
                  </a:schemeClr>
                </a:solidFill>
                <a:latin typeface="Century Gothic" panose="020B0502020202020204" pitchFamily="34" charset="0"/>
              </a:rPr>
              <a:t>die Fremdsprache </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24" name="Google Shape;207;p13"/>
          <p:cNvSpPr txBox="1"/>
          <p:nvPr/>
        </p:nvSpPr>
        <p:spPr>
          <a:xfrm>
            <a:off x="9172129" y="1314864"/>
            <a:ext cx="2507293"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1">
                    <a:lumMod val="50000"/>
                  </a:schemeClr>
                </a:solidFill>
                <a:latin typeface="Century Gothic" panose="020B0502020202020204" pitchFamily="34" charset="0"/>
              </a:rPr>
              <a:t>die Kunst </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25" name="Google Shape;208;p13"/>
          <p:cNvSpPr txBox="1"/>
          <p:nvPr/>
        </p:nvSpPr>
        <p:spPr>
          <a:xfrm>
            <a:off x="9172129" y="2066161"/>
            <a:ext cx="2507293"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1">
                    <a:lumMod val="50000"/>
                  </a:schemeClr>
                </a:solidFill>
                <a:latin typeface="Century Gothic" panose="020B0502020202020204" pitchFamily="34" charset="0"/>
              </a:rPr>
              <a:t>das Deutsch</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26" name="Google Shape;209;p13"/>
          <p:cNvSpPr txBox="1"/>
          <p:nvPr/>
        </p:nvSpPr>
        <p:spPr>
          <a:xfrm>
            <a:off x="943375" y="3497706"/>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a:solidFill>
                  <a:schemeClr val="accent1">
                    <a:lumMod val="50000"/>
                  </a:schemeClr>
                </a:solidFill>
                <a:latin typeface="Century Gothic"/>
                <a:ea typeface="Century Gothic"/>
                <a:cs typeface="Century Gothic"/>
                <a:sym typeface="Century Gothic"/>
              </a:rPr>
              <a:t>das </a:t>
            </a:r>
            <a:r>
              <a:rPr lang="en-GB" sz="2800" dirty="0" err="1">
                <a:solidFill>
                  <a:schemeClr val="accent1">
                    <a:lumMod val="50000"/>
                  </a:schemeClr>
                </a:solidFill>
                <a:latin typeface="Century Gothic"/>
                <a:ea typeface="Century Gothic"/>
                <a:cs typeface="Century Gothic"/>
                <a:sym typeface="Century Gothic"/>
              </a:rPr>
              <a:t>Fleisch</a:t>
            </a:r>
            <a:endParaRPr sz="2800" dirty="0">
              <a:solidFill>
                <a:schemeClr val="accent1">
                  <a:lumMod val="50000"/>
                </a:schemeClr>
              </a:solidFill>
              <a:latin typeface="Century Gothic"/>
              <a:ea typeface="Century Gothic"/>
              <a:cs typeface="Century Gothic"/>
              <a:sym typeface="Century Gothic"/>
            </a:endParaRPr>
          </a:p>
        </p:txBody>
      </p:sp>
      <p:sp>
        <p:nvSpPr>
          <p:cNvPr id="27" name="Google Shape;210;p13"/>
          <p:cNvSpPr txBox="1"/>
          <p:nvPr/>
        </p:nvSpPr>
        <p:spPr>
          <a:xfrm>
            <a:off x="5196670" y="1354545"/>
            <a:ext cx="2507293"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1">
                    <a:lumMod val="50000"/>
                  </a:schemeClr>
                </a:solidFill>
                <a:latin typeface="Century Gothic" panose="020B0502020202020204" pitchFamily="34" charset="0"/>
              </a:rPr>
              <a:t>mögen</a:t>
            </a:r>
            <a:endParaRPr sz="4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28" name="Google Shape;211;p13"/>
          <p:cNvSpPr txBox="1"/>
          <p:nvPr/>
        </p:nvSpPr>
        <p:spPr>
          <a:xfrm>
            <a:off x="4624030" y="2071417"/>
            <a:ext cx="3652574"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1">
                    <a:lumMod val="50000"/>
                  </a:schemeClr>
                </a:solidFill>
                <a:latin typeface="Century Gothic" panose="020B0502020202020204" pitchFamily="34" charset="0"/>
              </a:rPr>
              <a:t>ihn</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29" name="Google Shape;213;p13"/>
          <p:cNvSpPr txBox="1"/>
          <p:nvPr/>
        </p:nvSpPr>
        <p:spPr>
          <a:xfrm>
            <a:off x="943375" y="4204974"/>
            <a:ext cx="2507293" cy="523220"/>
          </a:xfrm>
          <a:prstGeom prst="rect">
            <a:avLst/>
          </a:prstGeom>
          <a:noFill/>
          <a:ln>
            <a:noFill/>
          </a:ln>
        </p:spPr>
        <p:txBody>
          <a:bodyPr spcFirstLastPara="1" wrap="square" lIns="91425" tIns="45700" rIns="91425" bIns="45700" anchor="t" anchorCtr="0">
            <a:spAutoFit/>
          </a:bodyPr>
          <a:lstStyle/>
          <a:p>
            <a:pPr lvl="0" algn="ctr"/>
            <a:r>
              <a:rPr lang="en-GB" sz="2800" dirty="0">
                <a:solidFill>
                  <a:schemeClr val="accent1">
                    <a:lumMod val="50000"/>
                  </a:schemeClr>
                </a:solidFill>
                <a:latin typeface="Century Gothic"/>
                <a:ea typeface="Century Gothic"/>
                <a:cs typeface="Century Gothic"/>
                <a:sym typeface="Century Gothic"/>
              </a:rPr>
              <a:t>das </a:t>
            </a:r>
            <a:r>
              <a:rPr lang="de-DE" sz="2800" dirty="0">
                <a:solidFill>
                  <a:schemeClr val="accent1">
                    <a:lumMod val="50000"/>
                  </a:schemeClr>
                </a:solidFill>
                <a:latin typeface="Century Gothic" panose="020B0502020202020204" pitchFamily="34" charset="0"/>
              </a:rPr>
              <a:t>Gemüse</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30" name="Google Shape;238;p13"/>
          <p:cNvSpPr txBox="1"/>
          <p:nvPr/>
        </p:nvSpPr>
        <p:spPr>
          <a:xfrm>
            <a:off x="9172129" y="2771324"/>
            <a:ext cx="2507293" cy="523180"/>
          </a:xfrm>
          <a:prstGeom prst="rect">
            <a:avLst/>
          </a:prstGeom>
          <a:noFill/>
          <a:ln>
            <a:noFill/>
          </a:ln>
        </p:spPr>
        <p:txBody>
          <a:bodyPr spcFirstLastPara="1" wrap="square" lIns="91425" tIns="45700" rIns="91425" bIns="45700" anchor="t" anchorCtr="0">
            <a:spAutoFit/>
          </a:bodyPr>
          <a:lstStyle/>
          <a:p>
            <a:pPr lvl="0" algn="ctr"/>
            <a:r>
              <a:rPr lang="en-GB" sz="2800" dirty="0" err="1">
                <a:solidFill>
                  <a:schemeClr val="accent1">
                    <a:lumMod val="50000"/>
                  </a:schemeClr>
                </a:solidFill>
                <a:latin typeface="Century Gothic" panose="020B0502020202020204" pitchFamily="34" charset="0"/>
              </a:rPr>
              <a:t>kommen</a:t>
            </a:r>
            <a:r>
              <a:rPr lang="en-GB" sz="2800" dirty="0">
                <a:solidFill>
                  <a:schemeClr val="accent1">
                    <a:lumMod val="50000"/>
                  </a:schemeClr>
                </a:solidFill>
                <a:latin typeface="Century Gothic" panose="020B0502020202020204" pitchFamily="34" charset="0"/>
              </a:rPr>
              <a:t> </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31" name="Google Shape;240;p13"/>
          <p:cNvSpPr txBox="1"/>
          <p:nvPr/>
        </p:nvSpPr>
        <p:spPr>
          <a:xfrm>
            <a:off x="9172129" y="3515338"/>
            <a:ext cx="2507293" cy="523180"/>
          </a:xfrm>
          <a:prstGeom prst="rect">
            <a:avLst/>
          </a:prstGeom>
          <a:noFill/>
          <a:ln>
            <a:noFill/>
          </a:ln>
        </p:spPr>
        <p:txBody>
          <a:bodyPr spcFirstLastPara="1" wrap="square" lIns="91425" tIns="45700" rIns="91425" bIns="45700" anchor="t" anchorCtr="0">
            <a:spAutoFit/>
          </a:bodyPr>
          <a:lstStyle/>
          <a:p>
            <a:pPr lvl="0" algn="ctr"/>
            <a:r>
              <a:rPr lang="en-GB" sz="2800">
                <a:solidFill>
                  <a:schemeClr val="accent1">
                    <a:lumMod val="50000"/>
                  </a:schemeClr>
                </a:solidFill>
                <a:latin typeface="Century Gothic" panose="020B0502020202020204" pitchFamily="34" charset="0"/>
              </a:rPr>
              <a:t>still</a:t>
            </a:r>
            <a:endParaRPr sz="280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34" name="Google Shape;212;p13"/>
          <p:cNvSpPr txBox="1"/>
          <p:nvPr/>
        </p:nvSpPr>
        <p:spPr>
          <a:xfrm>
            <a:off x="5084779" y="3532995"/>
            <a:ext cx="3107670" cy="523180"/>
          </a:xfrm>
          <a:prstGeom prst="rect">
            <a:avLst/>
          </a:prstGeom>
          <a:solidFill>
            <a:schemeClr val="accent4">
              <a:lumMod val="20000"/>
              <a:lumOff val="80000"/>
            </a:schemeClr>
          </a:solidFill>
          <a:ln w="38100">
            <a:solidFill>
              <a:schemeClr val="accent5">
                <a:lumMod val="50000"/>
              </a:schemeClr>
            </a:solidFill>
          </a:ln>
        </p:spPr>
        <p:txBody>
          <a:bodyPr spcFirstLastPara="1" wrap="square" lIns="91425" tIns="45700" rIns="91425" bIns="45700" anchor="t" anchorCtr="0">
            <a:spAutoFit/>
          </a:bodyPr>
          <a:lstStyle/>
          <a:p>
            <a:pPr lvl="0" algn="ctr"/>
            <a:r>
              <a:rPr lang="de-DE" sz="2800">
                <a:solidFill>
                  <a:schemeClr val="accent1">
                    <a:lumMod val="50000"/>
                  </a:schemeClr>
                </a:solidFill>
                <a:latin typeface="Century Gothic" panose="020B0502020202020204" pitchFamily="34" charset="0"/>
              </a:rPr>
              <a:t>Fremdsprache</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33" name="Google Shape;205;p13"/>
          <p:cNvSpPr txBox="1"/>
          <p:nvPr/>
        </p:nvSpPr>
        <p:spPr>
          <a:xfrm>
            <a:off x="5196669" y="2771284"/>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err="1">
                <a:solidFill>
                  <a:schemeClr val="accent1">
                    <a:lumMod val="50000"/>
                  </a:schemeClr>
                </a:solidFill>
                <a:latin typeface="Century Gothic"/>
                <a:ea typeface="Century Gothic"/>
                <a:cs typeface="Century Gothic"/>
                <a:sym typeface="Century Gothic"/>
              </a:rPr>
              <a:t>sie</a:t>
            </a:r>
            <a:endParaRPr sz="2800" dirty="0">
              <a:solidFill>
                <a:schemeClr val="accent1">
                  <a:lumMod val="50000"/>
                </a:schemeClr>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80763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8" grpId="0"/>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8902" y="780777"/>
            <a:ext cx="10515600" cy="1325563"/>
          </a:xfrm>
        </p:spPr>
        <p:txBody>
          <a:bodyPr>
            <a:normAutofit fontScale="90000"/>
          </a:bodyPr>
          <a:lstStyle/>
          <a:p>
            <a:r>
              <a:rPr lang="en-GB" sz="22200" b="1" dirty="0" err="1">
                <a:solidFill>
                  <a:srgbClr val="FFCC00"/>
                </a:solidFill>
              </a:rPr>
              <a:t>st</a:t>
            </a:r>
            <a:r>
              <a:rPr lang="en-GB" sz="22200" b="1" dirty="0">
                <a:solidFill>
                  <a:srgbClr val="FFCC00"/>
                </a:solidFill>
              </a:rPr>
              <a:t>-</a:t>
            </a:r>
            <a:br>
              <a:rPr lang="en-GB" sz="9600" b="1" dirty="0"/>
            </a:br>
            <a:endParaRPr lang="en-GB" dirty="0"/>
          </a:p>
        </p:txBody>
      </p:sp>
      <p:pic>
        <p:nvPicPr>
          <p:cNvPr id="4" name="Picture 3" descr="man lifting a dumbell"/>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73395" y="413684"/>
            <a:ext cx="3334373" cy="3959568"/>
          </a:xfrm>
          <a:prstGeom prst="rect">
            <a:avLst/>
          </a:prstGeom>
        </p:spPr>
      </p:pic>
      <p:sp>
        <p:nvSpPr>
          <p:cNvPr id="2" name="Rectangle 1"/>
          <p:cNvSpPr/>
          <p:nvPr/>
        </p:nvSpPr>
        <p:spPr>
          <a:xfrm>
            <a:off x="4300476" y="4209604"/>
            <a:ext cx="359104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st</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ark</a:t>
            </a:r>
          </a:p>
        </p:txBody>
      </p:sp>
    </p:spTree>
    <p:extLst>
      <p:ext uri="{BB962C8B-B14F-4D97-AF65-F5344CB8AC3E}">
        <p14:creationId xmlns:p14="http://schemas.microsoft.com/office/powerpoint/2010/main" val="264971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244" name="Google Shape;244;p13"/>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245" name="Google Shape;245;p13"/>
          <p:cNvSpPr txBox="1">
            <a:spLocks noGrp="1"/>
          </p:cNvSpPr>
          <p:nvPr>
            <p:ph type="title"/>
          </p:nvPr>
        </p:nvSpPr>
        <p:spPr>
          <a:xfrm>
            <a:off x="0" y="313809"/>
            <a:ext cx="570631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sp>
        <p:nvSpPr>
          <p:cNvPr id="2" name="TextBox 1"/>
          <p:cNvSpPr txBox="1"/>
          <p:nvPr/>
        </p:nvSpPr>
        <p:spPr>
          <a:xfrm>
            <a:off x="943375" y="4912242"/>
            <a:ext cx="7905870" cy="584775"/>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5. </a:t>
            </a:r>
            <a:r>
              <a:rPr lang="en-GB" sz="3200" dirty="0" err="1">
                <a:solidFill>
                  <a:schemeClr val="accent1">
                    <a:lumMod val="50000"/>
                  </a:schemeClr>
                </a:solidFill>
                <a:latin typeface="Century Gothic" panose="020B0502020202020204" pitchFamily="34" charset="0"/>
              </a:rPr>
              <a:t>Es</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ist</a:t>
            </a:r>
            <a:r>
              <a:rPr lang="en-GB" sz="3200" dirty="0">
                <a:solidFill>
                  <a:schemeClr val="accent1">
                    <a:lumMod val="50000"/>
                  </a:schemeClr>
                </a:solidFill>
                <a:latin typeface="Century Gothic" panose="020B0502020202020204" pitchFamily="34" charset="0"/>
              </a:rPr>
              <a:t> </a:t>
            </a:r>
            <a:r>
              <a:rPr lang="en-GB" sz="3200" dirty="0">
                <a:solidFill>
                  <a:srgbClr val="DAA520"/>
                </a:solidFill>
                <a:latin typeface="Century Gothic" panose="020B0502020202020204" pitchFamily="34" charset="0"/>
              </a:rPr>
              <a:t>[quiet today]</a:t>
            </a:r>
            <a:r>
              <a:rPr lang="en-GB" sz="3200" dirty="0">
                <a:solidFill>
                  <a:schemeClr val="accent1">
                    <a:lumMod val="50000"/>
                  </a:schemeClr>
                </a:solidFill>
                <a:latin typeface="Century Gothic" panose="020B0502020202020204" pitchFamily="34" charset="0"/>
              </a:rPr>
              <a:t>.</a:t>
            </a:r>
          </a:p>
        </p:txBody>
      </p:sp>
      <p:sp>
        <p:nvSpPr>
          <p:cNvPr id="58" name="TextBox 57"/>
          <p:cNvSpPr txBox="1"/>
          <p:nvPr/>
        </p:nvSpPr>
        <p:spPr>
          <a:xfrm>
            <a:off x="6807200" y="4912242"/>
            <a:ext cx="5692670" cy="584775"/>
          </a:xfrm>
          <a:prstGeom prst="rect">
            <a:avLst/>
          </a:prstGeom>
          <a:noFill/>
        </p:spPr>
        <p:txBody>
          <a:bodyPr wrap="square" rtlCol="0">
            <a:spAutoFit/>
          </a:bodyPr>
          <a:lstStyle/>
          <a:p>
            <a:r>
              <a:rPr lang="en-GB" sz="3200" dirty="0" err="1">
                <a:solidFill>
                  <a:schemeClr val="accent1">
                    <a:lumMod val="50000"/>
                  </a:schemeClr>
                </a:solidFill>
                <a:latin typeface="Century Gothic" panose="020B0502020202020204" pitchFamily="34" charset="0"/>
              </a:rPr>
              <a:t>Es</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ist</a:t>
            </a:r>
            <a:r>
              <a:rPr lang="en-GB" sz="3200" dirty="0">
                <a:solidFill>
                  <a:schemeClr val="accent1">
                    <a:lumMod val="50000"/>
                  </a:schemeClr>
                </a:solidFill>
                <a:latin typeface="Century Gothic" panose="020B0502020202020204" pitchFamily="34" charset="0"/>
              </a:rPr>
              <a:t> </a:t>
            </a:r>
            <a:r>
              <a:rPr lang="de-DE" sz="3200" dirty="0">
                <a:solidFill>
                  <a:srgbClr val="DAA520"/>
                </a:solidFill>
                <a:latin typeface="Century Gothic" panose="020B0502020202020204" pitchFamily="34" charset="0"/>
              </a:rPr>
              <a:t>heute still</a:t>
            </a:r>
            <a:r>
              <a:rPr lang="en-GB" sz="3200" dirty="0">
                <a:solidFill>
                  <a:schemeClr val="accent1">
                    <a:lumMod val="50000"/>
                  </a:schemeClr>
                </a:solidFill>
                <a:latin typeface="Century Gothic" panose="020B0502020202020204" pitchFamily="34" charset="0"/>
              </a:rPr>
              <a:t>.</a:t>
            </a:r>
          </a:p>
        </p:txBody>
      </p:sp>
      <p:sp>
        <p:nvSpPr>
          <p:cNvPr id="20" name="Google Shape;203;p13"/>
          <p:cNvSpPr txBox="1"/>
          <p:nvPr/>
        </p:nvSpPr>
        <p:spPr>
          <a:xfrm>
            <a:off x="943375" y="1354545"/>
            <a:ext cx="3071215"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a:solidFill>
                  <a:schemeClr val="accent1">
                    <a:lumMod val="50000"/>
                  </a:schemeClr>
                </a:solidFill>
                <a:latin typeface="Century Gothic"/>
                <a:ea typeface="Century Gothic"/>
                <a:cs typeface="Century Gothic"/>
                <a:sym typeface="Century Gothic"/>
              </a:rPr>
              <a:t>am </a:t>
            </a:r>
            <a:r>
              <a:rPr lang="en-GB" sz="2800" dirty="0" err="1">
                <a:solidFill>
                  <a:schemeClr val="accent1">
                    <a:lumMod val="50000"/>
                  </a:schemeClr>
                </a:solidFill>
                <a:latin typeface="Century Gothic"/>
                <a:ea typeface="Century Gothic"/>
                <a:cs typeface="Century Gothic"/>
                <a:sym typeface="Century Gothic"/>
              </a:rPr>
              <a:t>Nachmittag</a:t>
            </a:r>
            <a:endParaRPr sz="2800" dirty="0">
              <a:solidFill>
                <a:schemeClr val="accent1">
                  <a:lumMod val="50000"/>
                </a:schemeClr>
              </a:solidFill>
              <a:latin typeface="Century Gothic"/>
              <a:ea typeface="Century Gothic"/>
              <a:cs typeface="Century Gothic"/>
              <a:sym typeface="Century Gothic"/>
            </a:endParaRPr>
          </a:p>
        </p:txBody>
      </p:sp>
      <p:sp>
        <p:nvSpPr>
          <p:cNvPr id="21" name="Google Shape;204;p13"/>
          <p:cNvSpPr txBox="1"/>
          <p:nvPr/>
        </p:nvSpPr>
        <p:spPr>
          <a:xfrm>
            <a:off x="1097301" y="2066961"/>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err="1">
                <a:solidFill>
                  <a:schemeClr val="accent1">
                    <a:lumMod val="50000"/>
                  </a:schemeClr>
                </a:solidFill>
                <a:latin typeface="Century Gothic"/>
                <a:ea typeface="Century Gothic"/>
                <a:cs typeface="Century Gothic"/>
                <a:sym typeface="Century Gothic"/>
              </a:rPr>
              <a:t>mit</a:t>
            </a:r>
            <a:r>
              <a:rPr lang="en-GB" sz="2800" dirty="0">
                <a:solidFill>
                  <a:schemeClr val="accent1">
                    <a:lumMod val="50000"/>
                  </a:schemeClr>
                </a:solidFill>
                <a:latin typeface="Century Gothic"/>
                <a:ea typeface="Century Gothic"/>
                <a:cs typeface="Century Gothic"/>
                <a:sym typeface="Century Gothic"/>
              </a:rPr>
              <a:t> </a:t>
            </a:r>
            <a:r>
              <a:rPr lang="en-GB" sz="2800" dirty="0" err="1">
                <a:solidFill>
                  <a:schemeClr val="accent1">
                    <a:lumMod val="50000"/>
                  </a:schemeClr>
                </a:solidFill>
                <a:latin typeface="Century Gothic"/>
                <a:ea typeface="Century Gothic"/>
                <a:cs typeface="Century Gothic"/>
                <a:sym typeface="Century Gothic"/>
              </a:rPr>
              <a:t>wem</a:t>
            </a:r>
            <a:r>
              <a:rPr lang="en-GB" sz="2800" dirty="0">
                <a:solidFill>
                  <a:schemeClr val="accent1">
                    <a:lumMod val="50000"/>
                  </a:schemeClr>
                </a:solidFill>
                <a:latin typeface="Century Gothic"/>
                <a:ea typeface="Century Gothic"/>
                <a:cs typeface="Century Gothic"/>
                <a:sym typeface="Century Gothic"/>
              </a:rPr>
              <a:t>?</a:t>
            </a:r>
            <a:endParaRPr sz="2800" dirty="0">
              <a:solidFill>
                <a:schemeClr val="accent1">
                  <a:lumMod val="50000"/>
                </a:schemeClr>
              </a:solidFill>
              <a:latin typeface="Century Gothic"/>
              <a:ea typeface="Century Gothic"/>
              <a:cs typeface="Century Gothic"/>
              <a:sym typeface="Century Gothic"/>
            </a:endParaRPr>
          </a:p>
        </p:txBody>
      </p:sp>
      <p:sp>
        <p:nvSpPr>
          <p:cNvPr id="22" name="Google Shape;205;p13"/>
          <p:cNvSpPr txBox="1"/>
          <p:nvPr/>
        </p:nvSpPr>
        <p:spPr>
          <a:xfrm>
            <a:off x="936580" y="2788088"/>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err="1">
                <a:solidFill>
                  <a:schemeClr val="accent1">
                    <a:lumMod val="50000"/>
                  </a:schemeClr>
                </a:solidFill>
                <a:latin typeface="Century Gothic"/>
                <a:ea typeface="Century Gothic"/>
                <a:cs typeface="Century Gothic"/>
                <a:sym typeface="Century Gothic"/>
              </a:rPr>
              <a:t>heute</a:t>
            </a:r>
            <a:endParaRPr sz="2800" dirty="0">
              <a:solidFill>
                <a:schemeClr val="accent1">
                  <a:lumMod val="50000"/>
                </a:schemeClr>
              </a:solidFill>
              <a:latin typeface="Century Gothic"/>
              <a:ea typeface="Century Gothic"/>
              <a:cs typeface="Century Gothic"/>
              <a:sym typeface="Century Gothic"/>
            </a:endParaRPr>
          </a:p>
        </p:txBody>
      </p:sp>
      <p:sp>
        <p:nvSpPr>
          <p:cNvPr id="23" name="Google Shape;206;p13"/>
          <p:cNvSpPr txBox="1"/>
          <p:nvPr/>
        </p:nvSpPr>
        <p:spPr>
          <a:xfrm>
            <a:off x="4803213" y="3515338"/>
            <a:ext cx="3670802"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1">
                    <a:lumMod val="50000"/>
                  </a:schemeClr>
                </a:solidFill>
                <a:latin typeface="Century Gothic" panose="020B0502020202020204" pitchFamily="34" charset="0"/>
              </a:rPr>
              <a:t>die Fremdsprache </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24" name="Google Shape;207;p13"/>
          <p:cNvSpPr txBox="1"/>
          <p:nvPr/>
        </p:nvSpPr>
        <p:spPr>
          <a:xfrm>
            <a:off x="9172129" y="1314864"/>
            <a:ext cx="2507293"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1">
                    <a:lumMod val="50000"/>
                  </a:schemeClr>
                </a:solidFill>
                <a:latin typeface="Century Gothic" panose="020B0502020202020204" pitchFamily="34" charset="0"/>
              </a:rPr>
              <a:t>die Kunst </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25" name="Google Shape;208;p13"/>
          <p:cNvSpPr txBox="1"/>
          <p:nvPr/>
        </p:nvSpPr>
        <p:spPr>
          <a:xfrm>
            <a:off x="9172129" y="2066161"/>
            <a:ext cx="2507293"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1">
                    <a:lumMod val="50000"/>
                  </a:schemeClr>
                </a:solidFill>
                <a:latin typeface="Century Gothic" panose="020B0502020202020204" pitchFamily="34" charset="0"/>
              </a:rPr>
              <a:t>das Deutsch</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26" name="Google Shape;209;p13"/>
          <p:cNvSpPr txBox="1"/>
          <p:nvPr/>
        </p:nvSpPr>
        <p:spPr>
          <a:xfrm>
            <a:off x="943375" y="3497706"/>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a:solidFill>
                  <a:schemeClr val="accent1">
                    <a:lumMod val="50000"/>
                  </a:schemeClr>
                </a:solidFill>
                <a:latin typeface="Century Gothic"/>
                <a:ea typeface="Century Gothic"/>
                <a:cs typeface="Century Gothic"/>
                <a:sym typeface="Century Gothic"/>
              </a:rPr>
              <a:t>das </a:t>
            </a:r>
            <a:r>
              <a:rPr lang="en-GB" sz="2800" dirty="0" err="1">
                <a:solidFill>
                  <a:schemeClr val="accent1">
                    <a:lumMod val="50000"/>
                  </a:schemeClr>
                </a:solidFill>
                <a:latin typeface="Century Gothic"/>
                <a:ea typeface="Century Gothic"/>
                <a:cs typeface="Century Gothic"/>
                <a:sym typeface="Century Gothic"/>
              </a:rPr>
              <a:t>Fleisch</a:t>
            </a:r>
            <a:endParaRPr sz="2800" dirty="0">
              <a:solidFill>
                <a:schemeClr val="accent1">
                  <a:lumMod val="50000"/>
                </a:schemeClr>
              </a:solidFill>
              <a:latin typeface="Century Gothic"/>
              <a:ea typeface="Century Gothic"/>
              <a:cs typeface="Century Gothic"/>
              <a:sym typeface="Century Gothic"/>
            </a:endParaRPr>
          </a:p>
        </p:txBody>
      </p:sp>
      <p:sp>
        <p:nvSpPr>
          <p:cNvPr id="27" name="Google Shape;210;p13"/>
          <p:cNvSpPr txBox="1"/>
          <p:nvPr/>
        </p:nvSpPr>
        <p:spPr>
          <a:xfrm>
            <a:off x="5196670" y="1354545"/>
            <a:ext cx="2507293"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1">
                    <a:lumMod val="50000"/>
                  </a:schemeClr>
                </a:solidFill>
                <a:latin typeface="Century Gothic" panose="020B0502020202020204" pitchFamily="34" charset="0"/>
              </a:rPr>
              <a:t>mögen</a:t>
            </a:r>
            <a:endParaRPr sz="4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28" name="Google Shape;211;p13"/>
          <p:cNvSpPr txBox="1"/>
          <p:nvPr/>
        </p:nvSpPr>
        <p:spPr>
          <a:xfrm>
            <a:off x="4624030" y="2071417"/>
            <a:ext cx="3652574"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1">
                    <a:lumMod val="50000"/>
                  </a:schemeClr>
                </a:solidFill>
                <a:latin typeface="Century Gothic" panose="020B0502020202020204" pitchFamily="34" charset="0"/>
              </a:rPr>
              <a:t>ihn</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29" name="Google Shape;213;p13"/>
          <p:cNvSpPr txBox="1"/>
          <p:nvPr/>
        </p:nvSpPr>
        <p:spPr>
          <a:xfrm>
            <a:off x="943375" y="4204974"/>
            <a:ext cx="2507293" cy="523220"/>
          </a:xfrm>
          <a:prstGeom prst="rect">
            <a:avLst/>
          </a:prstGeom>
          <a:noFill/>
          <a:ln>
            <a:noFill/>
          </a:ln>
        </p:spPr>
        <p:txBody>
          <a:bodyPr spcFirstLastPara="1" wrap="square" lIns="91425" tIns="45700" rIns="91425" bIns="45700" anchor="t" anchorCtr="0">
            <a:spAutoFit/>
          </a:bodyPr>
          <a:lstStyle/>
          <a:p>
            <a:pPr lvl="0" algn="ctr"/>
            <a:r>
              <a:rPr lang="en-GB" sz="2800" dirty="0">
                <a:solidFill>
                  <a:schemeClr val="accent1">
                    <a:lumMod val="50000"/>
                  </a:schemeClr>
                </a:solidFill>
                <a:latin typeface="Century Gothic"/>
                <a:ea typeface="Century Gothic"/>
                <a:cs typeface="Century Gothic"/>
                <a:sym typeface="Century Gothic"/>
              </a:rPr>
              <a:t>das </a:t>
            </a:r>
            <a:r>
              <a:rPr lang="de-DE" sz="2800" dirty="0">
                <a:solidFill>
                  <a:schemeClr val="accent1">
                    <a:lumMod val="50000"/>
                  </a:schemeClr>
                </a:solidFill>
                <a:latin typeface="Century Gothic" panose="020B0502020202020204" pitchFamily="34" charset="0"/>
              </a:rPr>
              <a:t>Gemüse</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30" name="Google Shape;238;p13"/>
          <p:cNvSpPr txBox="1"/>
          <p:nvPr/>
        </p:nvSpPr>
        <p:spPr>
          <a:xfrm>
            <a:off x="9172129" y="2771324"/>
            <a:ext cx="2507293" cy="523180"/>
          </a:xfrm>
          <a:prstGeom prst="rect">
            <a:avLst/>
          </a:prstGeom>
          <a:noFill/>
          <a:ln>
            <a:noFill/>
          </a:ln>
        </p:spPr>
        <p:txBody>
          <a:bodyPr spcFirstLastPara="1" wrap="square" lIns="91425" tIns="45700" rIns="91425" bIns="45700" anchor="t" anchorCtr="0">
            <a:spAutoFit/>
          </a:bodyPr>
          <a:lstStyle/>
          <a:p>
            <a:pPr lvl="0" algn="ctr"/>
            <a:r>
              <a:rPr lang="en-GB" sz="2800" dirty="0" err="1">
                <a:solidFill>
                  <a:schemeClr val="accent1">
                    <a:lumMod val="50000"/>
                  </a:schemeClr>
                </a:solidFill>
                <a:latin typeface="Century Gothic" panose="020B0502020202020204" pitchFamily="34" charset="0"/>
              </a:rPr>
              <a:t>kommen</a:t>
            </a:r>
            <a:r>
              <a:rPr lang="en-GB" sz="2800" dirty="0">
                <a:solidFill>
                  <a:schemeClr val="accent1">
                    <a:lumMod val="50000"/>
                  </a:schemeClr>
                </a:solidFill>
                <a:latin typeface="Century Gothic" panose="020B0502020202020204" pitchFamily="34" charset="0"/>
              </a:rPr>
              <a:t> </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31" name="Google Shape;240;p13"/>
          <p:cNvSpPr txBox="1"/>
          <p:nvPr/>
        </p:nvSpPr>
        <p:spPr>
          <a:xfrm>
            <a:off x="9172129" y="3515338"/>
            <a:ext cx="2507293" cy="523180"/>
          </a:xfrm>
          <a:prstGeom prst="rect">
            <a:avLst/>
          </a:prstGeom>
          <a:noFill/>
          <a:ln>
            <a:noFill/>
          </a:ln>
        </p:spPr>
        <p:txBody>
          <a:bodyPr spcFirstLastPara="1" wrap="square" lIns="91425" tIns="45700" rIns="91425" bIns="45700" anchor="t" anchorCtr="0">
            <a:spAutoFit/>
          </a:bodyPr>
          <a:lstStyle/>
          <a:p>
            <a:pPr lvl="0" algn="ctr"/>
            <a:r>
              <a:rPr lang="en-GB" sz="2800">
                <a:solidFill>
                  <a:schemeClr val="accent1">
                    <a:lumMod val="50000"/>
                  </a:schemeClr>
                </a:solidFill>
                <a:latin typeface="Century Gothic" panose="020B0502020202020204" pitchFamily="34" charset="0"/>
              </a:rPr>
              <a:t>still</a:t>
            </a:r>
            <a:endParaRPr sz="280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33" name="Google Shape;212;p13"/>
          <p:cNvSpPr txBox="1"/>
          <p:nvPr/>
        </p:nvSpPr>
        <p:spPr>
          <a:xfrm>
            <a:off x="9222563" y="3497746"/>
            <a:ext cx="2456859" cy="523180"/>
          </a:xfrm>
          <a:prstGeom prst="rect">
            <a:avLst/>
          </a:prstGeom>
          <a:solidFill>
            <a:schemeClr val="accent4">
              <a:lumMod val="20000"/>
              <a:lumOff val="80000"/>
            </a:schemeClr>
          </a:solidFill>
          <a:ln w="38100">
            <a:solidFill>
              <a:schemeClr val="accent5">
                <a:lumMod val="50000"/>
              </a:schemeClr>
            </a:solidFill>
          </a:ln>
        </p:spPr>
        <p:txBody>
          <a:bodyPr spcFirstLastPara="1" wrap="square" lIns="91425" tIns="45700" rIns="91425" bIns="45700" anchor="t" anchorCtr="0">
            <a:spAutoFit/>
          </a:bodyPr>
          <a:lstStyle/>
          <a:p>
            <a:pPr lvl="0" algn="ctr"/>
            <a:r>
              <a:rPr lang="de-DE" sz="2800">
                <a:solidFill>
                  <a:schemeClr val="accent1">
                    <a:lumMod val="50000"/>
                  </a:schemeClr>
                </a:solidFill>
                <a:latin typeface="Century Gothic" panose="020B0502020202020204" pitchFamily="34" charset="0"/>
              </a:rPr>
              <a:t>still</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34" name="Google Shape;212;p13"/>
          <p:cNvSpPr txBox="1"/>
          <p:nvPr/>
        </p:nvSpPr>
        <p:spPr>
          <a:xfrm>
            <a:off x="1052525" y="2748178"/>
            <a:ext cx="2456859" cy="523180"/>
          </a:xfrm>
          <a:prstGeom prst="rect">
            <a:avLst/>
          </a:prstGeom>
          <a:solidFill>
            <a:schemeClr val="accent4">
              <a:lumMod val="20000"/>
              <a:lumOff val="80000"/>
            </a:schemeClr>
          </a:solidFill>
          <a:ln w="38100">
            <a:solidFill>
              <a:schemeClr val="accent5">
                <a:lumMod val="50000"/>
              </a:schemeClr>
            </a:solidFill>
          </a:ln>
        </p:spPr>
        <p:txBody>
          <a:bodyPr spcFirstLastPara="1" wrap="square" lIns="91425" tIns="45700" rIns="91425" bIns="45700" anchor="t" anchorCtr="0">
            <a:spAutoFit/>
          </a:bodyPr>
          <a:lstStyle/>
          <a:p>
            <a:pPr lvl="0" algn="ctr"/>
            <a:r>
              <a:rPr lang="de-DE" sz="2800">
                <a:solidFill>
                  <a:schemeClr val="accent1">
                    <a:lumMod val="50000"/>
                  </a:schemeClr>
                </a:solidFill>
                <a:latin typeface="Century Gothic" panose="020B0502020202020204" pitchFamily="34" charset="0"/>
              </a:rPr>
              <a:t>heute</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35" name="Google Shape;205;p13"/>
          <p:cNvSpPr txBox="1"/>
          <p:nvPr/>
        </p:nvSpPr>
        <p:spPr>
          <a:xfrm>
            <a:off x="5196669" y="2771284"/>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err="1">
                <a:solidFill>
                  <a:schemeClr val="accent1">
                    <a:lumMod val="50000"/>
                  </a:schemeClr>
                </a:solidFill>
                <a:latin typeface="Century Gothic"/>
                <a:ea typeface="Century Gothic"/>
                <a:cs typeface="Century Gothic"/>
                <a:sym typeface="Century Gothic"/>
              </a:rPr>
              <a:t>sie</a:t>
            </a:r>
            <a:endParaRPr sz="2800" dirty="0">
              <a:solidFill>
                <a:schemeClr val="accent1">
                  <a:lumMod val="50000"/>
                </a:schemeClr>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99482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8" grpId="0"/>
      <p:bldP spid="33" grpId="0" animBg="1"/>
      <p:bldP spid="3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244" name="Google Shape;244;p13"/>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245" name="Google Shape;245;p13"/>
          <p:cNvSpPr txBox="1">
            <a:spLocks noGrp="1"/>
          </p:cNvSpPr>
          <p:nvPr>
            <p:ph type="title"/>
          </p:nvPr>
        </p:nvSpPr>
        <p:spPr>
          <a:xfrm>
            <a:off x="0" y="313809"/>
            <a:ext cx="570631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sp>
        <p:nvSpPr>
          <p:cNvPr id="2" name="TextBox 1"/>
          <p:cNvSpPr txBox="1"/>
          <p:nvPr/>
        </p:nvSpPr>
        <p:spPr>
          <a:xfrm>
            <a:off x="943375" y="4912242"/>
            <a:ext cx="7905870" cy="1077218"/>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6. </a:t>
            </a:r>
            <a:r>
              <a:rPr lang="en-GB" sz="3200" dirty="0" err="1">
                <a:solidFill>
                  <a:schemeClr val="accent1">
                    <a:lumMod val="50000"/>
                  </a:schemeClr>
                </a:solidFill>
                <a:latin typeface="Century Gothic" panose="020B0502020202020204" pitchFamily="34" charset="0"/>
              </a:rPr>
              <a:t>Wir</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essen</a:t>
            </a:r>
            <a:r>
              <a:rPr lang="en-GB" sz="3200" dirty="0">
                <a:solidFill>
                  <a:schemeClr val="accent1">
                    <a:lumMod val="50000"/>
                  </a:schemeClr>
                </a:solidFill>
                <a:latin typeface="Century Gothic" panose="020B0502020202020204" pitchFamily="34" charset="0"/>
              </a:rPr>
              <a:t> </a:t>
            </a:r>
          </a:p>
          <a:p>
            <a:r>
              <a:rPr lang="en-GB" sz="3200" dirty="0">
                <a:solidFill>
                  <a:srgbClr val="DAA520"/>
                </a:solidFill>
                <a:latin typeface="Century Gothic" panose="020B0502020202020204" pitchFamily="34" charset="0"/>
              </a:rPr>
              <a:t>[meat]</a:t>
            </a:r>
            <a:r>
              <a:rPr lang="en-GB" sz="3200" dirty="0">
                <a:solidFill>
                  <a:schemeClr val="accent2"/>
                </a:solidFill>
                <a:latin typeface="Century Gothic" panose="020B0502020202020204" pitchFamily="34" charset="0"/>
              </a:rPr>
              <a:t> </a:t>
            </a:r>
            <a:r>
              <a:rPr lang="en-GB" sz="3200" dirty="0">
                <a:solidFill>
                  <a:schemeClr val="accent1">
                    <a:lumMod val="50000"/>
                  </a:schemeClr>
                </a:solidFill>
                <a:latin typeface="Century Gothic" panose="020B0502020202020204" pitchFamily="34" charset="0"/>
              </a:rPr>
              <a:t>und</a:t>
            </a:r>
            <a:r>
              <a:rPr lang="en-GB" sz="3200" dirty="0">
                <a:solidFill>
                  <a:schemeClr val="accent2"/>
                </a:solidFill>
                <a:latin typeface="Century Gothic" panose="020B0502020202020204" pitchFamily="34" charset="0"/>
              </a:rPr>
              <a:t> </a:t>
            </a:r>
            <a:r>
              <a:rPr lang="en-GB" sz="3200" dirty="0">
                <a:solidFill>
                  <a:srgbClr val="DAA520"/>
                </a:solidFill>
                <a:latin typeface="Century Gothic" panose="020B0502020202020204" pitchFamily="34" charset="0"/>
              </a:rPr>
              <a:t>[vegetables]</a:t>
            </a:r>
            <a:r>
              <a:rPr lang="en-GB" sz="3200" dirty="0">
                <a:solidFill>
                  <a:schemeClr val="accent1">
                    <a:lumMod val="50000"/>
                  </a:schemeClr>
                </a:solidFill>
                <a:latin typeface="Century Gothic" panose="020B0502020202020204" pitchFamily="34" charset="0"/>
              </a:rPr>
              <a:t>.</a:t>
            </a:r>
          </a:p>
        </p:txBody>
      </p:sp>
      <p:sp>
        <p:nvSpPr>
          <p:cNvPr id="58" name="TextBox 57"/>
          <p:cNvSpPr txBox="1"/>
          <p:nvPr/>
        </p:nvSpPr>
        <p:spPr>
          <a:xfrm>
            <a:off x="6807200" y="4912242"/>
            <a:ext cx="5692670" cy="1077218"/>
          </a:xfrm>
          <a:prstGeom prst="rect">
            <a:avLst/>
          </a:prstGeom>
          <a:noFill/>
        </p:spPr>
        <p:txBody>
          <a:bodyPr wrap="square" rtlCol="0">
            <a:spAutoFit/>
          </a:bodyPr>
          <a:lstStyle/>
          <a:p>
            <a:r>
              <a:rPr lang="en-GB" sz="3200" dirty="0" err="1">
                <a:solidFill>
                  <a:schemeClr val="accent1">
                    <a:lumMod val="50000"/>
                  </a:schemeClr>
                </a:solidFill>
                <a:latin typeface="Century Gothic" panose="020B0502020202020204" pitchFamily="34" charset="0"/>
              </a:rPr>
              <a:t>Wir</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essen</a:t>
            </a:r>
            <a:r>
              <a:rPr lang="en-GB" sz="3200" dirty="0">
                <a:solidFill>
                  <a:schemeClr val="accent1">
                    <a:lumMod val="50000"/>
                  </a:schemeClr>
                </a:solidFill>
                <a:latin typeface="Century Gothic" panose="020B0502020202020204" pitchFamily="34" charset="0"/>
              </a:rPr>
              <a:t> </a:t>
            </a:r>
          </a:p>
          <a:p>
            <a:r>
              <a:rPr lang="de-DE" sz="3200" dirty="0">
                <a:solidFill>
                  <a:srgbClr val="DAA520"/>
                </a:solidFill>
                <a:latin typeface="Century Gothic" panose="020B0502020202020204" pitchFamily="34" charset="0"/>
              </a:rPr>
              <a:t>Fleisch</a:t>
            </a:r>
            <a:r>
              <a:rPr lang="de-DE" sz="3200" dirty="0">
                <a:solidFill>
                  <a:schemeClr val="accent2"/>
                </a:solidFill>
                <a:latin typeface="Century Gothic" panose="020B0502020202020204" pitchFamily="34" charset="0"/>
              </a:rPr>
              <a:t> </a:t>
            </a:r>
            <a:r>
              <a:rPr lang="de-DE" sz="3200" dirty="0">
                <a:solidFill>
                  <a:schemeClr val="accent1">
                    <a:lumMod val="50000"/>
                  </a:schemeClr>
                </a:solidFill>
                <a:latin typeface="Century Gothic" panose="020B0502020202020204" pitchFamily="34" charset="0"/>
              </a:rPr>
              <a:t>und</a:t>
            </a:r>
            <a:r>
              <a:rPr lang="de-DE" sz="3200" dirty="0">
                <a:solidFill>
                  <a:schemeClr val="accent2"/>
                </a:solidFill>
                <a:latin typeface="Century Gothic" panose="020B0502020202020204" pitchFamily="34" charset="0"/>
              </a:rPr>
              <a:t> </a:t>
            </a:r>
            <a:r>
              <a:rPr lang="de-DE" sz="3200" dirty="0">
                <a:solidFill>
                  <a:srgbClr val="DAA520"/>
                </a:solidFill>
                <a:latin typeface="Century Gothic" panose="020B0502020202020204" pitchFamily="34" charset="0"/>
              </a:rPr>
              <a:t>Gemüse</a:t>
            </a:r>
            <a:r>
              <a:rPr lang="en-GB" sz="3200" dirty="0">
                <a:solidFill>
                  <a:schemeClr val="accent1">
                    <a:lumMod val="50000"/>
                  </a:schemeClr>
                </a:solidFill>
                <a:latin typeface="Century Gothic" panose="020B0502020202020204" pitchFamily="34" charset="0"/>
              </a:rPr>
              <a:t>.</a:t>
            </a:r>
          </a:p>
        </p:txBody>
      </p:sp>
      <p:sp>
        <p:nvSpPr>
          <p:cNvPr id="20" name="Google Shape;203;p13"/>
          <p:cNvSpPr txBox="1"/>
          <p:nvPr/>
        </p:nvSpPr>
        <p:spPr>
          <a:xfrm>
            <a:off x="943375" y="1354545"/>
            <a:ext cx="3071215"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a:solidFill>
                  <a:schemeClr val="accent1">
                    <a:lumMod val="50000"/>
                  </a:schemeClr>
                </a:solidFill>
                <a:latin typeface="Century Gothic"/>
                <a:ea typeface="Century Gothic"/>
                <a:cs typeface="Century Gothic"/>
                <a:sym typeface="Century Gothic"/>
              </a:rPr>
              <a:t>am </a:t>
            </a:r>
            <a:r>
              <a:rPr lang="en-GB" sz="2800" dirty="0" err="1">
                <a:solidFill>
                  <a:schemeClr val="accent1">
                    <a:lumMod val="50000"/>
                  </a:schemeClr>
                </a:solidFill>
                <a:latin typeface="Century Gothic"/>
                <a:ea typeface="Century Gothic"/>
                <a:cs typeface="Century Gothic"/>
                <a:sym typeface="Century Gothic"/>
              </a:rPr>
              <a:t>Nachmittag</a:t>
            </a:r>
            <a:endParaRPr sz="2800" dirty="0">
              <a:solidFill>
                <a:schemeClr val="accent1">
                  <a:lumMod val="50000"/>
                </a:schemeClr>
              </a:solidFill>
              <a:latin typeface="Century Gothic"/>
              <a:ea typeface="Century Gothic"/>
              <a:cs typeface="Century Gothic"/>
              <a:sym typeface="Century Gothic"/>
            </a:endParaRPr>
          </a:p>
        </p:txBody>
      </p:sp>
      <p:sp>
        <p:nvSpPr>
          <p:cNvPr id="21" name="Google Shape;204;p13"/>
          <p:cNvSpPr txBox="1"/>
          <p:nvPr/>
        </p:nvSpPr>
        <p:spPr>
          <a:xfrm>
            <a:off x="1097301" y="2066961"/>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err="1">
                <a:solidFill>
                  <a:schemeClr val="accent1">
                    <a:lumMod val="50000"/>
                  </a:schemeClr>
                </a:solidFill>
                <a:latin typeface="Century Gothic"/>
                <a:ea typeface="Century Gothic"/>
                <a:cs typeface="Century Gothic"/>
                <a:sym typeface="Century Gothic"/>
              </a:rPr>
              <a:t>mit</a:t>
            </a:r>
            <a:r>
              <a:rPr lang="en-GB" sz="2800" dirty="0">
                <a:solidFill>
                  <a:schemeClr val="accent1">
                    <a:lumMod val="50000"/>
                  </a:schemeClr>
                </a:solidFill>
                <a:latin typeface="Century Gothic"/>
                <a:ea typeface="Century Gothic"/>
                <a:cs typeface="Century Gothic"/>
                <a:sym typeface="Century Gothic"/>
              </a:rPr>
              <a:t> </a:t>
            </a:r>
            <a:r>
              <a:rPr lang="en-GB" sz="2800" dirty="0" err="1">
                <a:solidFill>
                  <a:schemeClr val="accent1">
                    <a:lumMod val="50000"/>
                  </a:schemeClr>
                </a:solidFill>
                <a:latin typeface="Century Gothic"/>
                <a:ea typeface="Century Gothic"/>
                <a:cs typeface="Century Gothic"/>
                <a:sym typeface="Century Gothic"/>
              </a:rPr>
              <a:t>wem</a:t>
            </a:r>
            <a:r>
              <a:rPr lang="en-GB" sz="2800" dirty="0">
                <a:solidFill>
                  <a:schemeClr val="accent1">
                    <a:lumMod val="50000"/>
                  </a:schemeClr>
                </a:solidFill>
                <a:latin typeface="Century Gothic"/>
                <a:ea typeface="Century Gothic"/>
                <a:cs typeface="Century Gothic"/>
                <a:sym typeface="Century Gothic"/>
              </a:rPr>
              <a:t>?</a:t>
            </a:r>
            <a:endParaRPr sz="2800" dirty="0">
              <a:solidFill>
                <a:schemeClr val="accent1">
                  <a:lumMod val="50000"/>
                </a:schemeClr>
              </a:solidFill>
              <a:latin typeface="Century Gothic"/>
              <a:ea typeface="Century Gothic"/>
              <a:cs typeface="Century Gothic"/>
              <a:sym typeface="Century Gothic"/>
            </a:endParaRPr>
          </a:p>
        </p:txBody>
      </p:sp>
      <p:sp>
        <p:nvSpPr>
          <p:cNvPr id="22" name="Google Shape;205;p13"/>
          <p:cNvSpPr txBox="1"/>
          <p:nvPr/>
        </p:nvSpPr>
        <p:spPr>
          <a:xfrm>
            <a:off x="936580" y="2788088"/>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err="1">
                <a:solidFill>
                  <a:schemeClr val="accent1">
                    <a:lumMod val="50000"/>
                  </a:schemeClr>
                </a:solidFill>
                <a:latin typeface="Century Gothic"/>
                <a:ea typeface="Century Gothic"/>
                <a:cs typeface="Century Gothic"/>
                <a:sym typeface="Century Gothic"/>
              </a:rPr>
              <a:t>heute</a:t>
            </a:r>
            <a:endParaRPr sz="2800" dirty="0">
              <a:solidFill>
                <a:schemeClr val="accent1">
                  <a:lumMod val="50000"/>
                </a:schemeClr>
              </a:solidFill>
              <a:latin typeface="Century Gothic"/>
              <a:ea typeface="Century Gothic"/>
              <a:cs typeface="Century Gothic"/>
              <a:sym typeface="Century Gothic"/>
            </a:endParaRPr>
          </a:p>
        </p:txBody>
      </p:sp>
      <p:sp>
        <p:nvSpPr>
          <p:cNvPr id="23" name="Google Shape;206;p13"/>
          <p:cNvSpPr txBox="1"/>
          <p:nvPr/>
        </p:nvSpPr>
        <p:spPr>
          <a:xfrm>
            <a:off x="4803213" y="3515338"/>
            <a:ext cx="3670802"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1">
                    <a:lumMod val="50000"/>
                  </a:schemeClr>
                </a:solidFill>
                <a:latin typeface="Century Gothic" panose="020B0502020202020204" pitchFamily="34" charset="0"/>
              </a:rPr>
              <a:t>die Fremdsprache </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24" name="Google Shape;207;p13"/>
          <p:cNvSpPr txBox="1"/>
          <p:nvPr/>
        </p:nvSpPr>
        <p:spPr>
          <a:xfrm>
            <a:off x="9172129" y="1314864"/>
            <a:ext cx="2507293"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1">
                    <a:lumMod val="50000"/>
                  </a:schemeClr>
                </a:solidFill>
                <a:latin typeface="Century Gothic" panose="020B0502020202020204" pitchFamily="34" charset="0"/>
              </a:rPr>
              <a:t>die Kunst </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25" name="Google Shape;208;p13"/>
          <p:cNvSpPr txBox="1"/>
          <p:nvPr/>
        </p:nvSpPr>
        <p:spPr>
          <a:xfrm>
            <a:off x="9172129" y="2066161"/>
            <a:ext cx="2507293"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1">
                    <a:lumMod val="50000"/>
                  </a:schemeClr>
                </a:solidFill>
                <a:latin typeface="Century Gothic" panose="020B0502020202020204" pitchFamily="34" charset="0"/>
              </a:rPr>
              <a:t>das Deutsch</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26" name="Google Shape;209;p13"/>
          <p:cNvSpPr txBox="1"/>
          <p:nvPr/>
        </p:nvSpPr>
        <p:spPr>
          <a:xfrm>
            <a:off x="943375" y="3497706"/>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a:solidFill>
                  <a:schemeClr val="accent1">
                    <a:lumMod val="50000"/>
                  </a:schemeClr>
                </a:solidFill>
                <a:latin typeface="Century Gothic"/>
                <a:ea typeface="Century Gothic"/>
                <a:cs typeface="Century Gothic"/>
                <a:sym typeface="Century Gothic"/>
              </a:rPr>
              <a:t>das </a:t>
            </a:r>
            <a:r>
              <a:rPr lang="en-GB" sz="2800" dirty="0" err="1">
                <a:solidFill>
                  <a:schemeClr val="accent1">
                    <a:lumMod val="50000"/>
                  </a:schemeClr>
                </a:solidFill>
                <a:latin typeface="Century Gothic"/>
                <a:ea typeface="Century Gothic"/>
                <a:cs typeface="Century Gothic"/>
                <a:sym typeface="Century Gothic"/>
              </a:rPr>
              <a:t>Fleisch</a:t>
            </a:r>
            <a:endParaRPr sz="2800" dirty="0">
              <a:solidFill>
                <a:schemeClr val="accent1">
                  <a:lumMod val="50000"/>
                </a:schemeClr>
              </a:solidFill>
              <a:latin typeface="Century Gothic"/>
              <a:ea typeface="Century Gothic"/>
              <a:cs typeface="Century Gothic"/>
              <a:sym typeface="Century Gothic"/>
            </a:endParaRPr>
          </a:p>
        </p:txBody>
      </p:sp>
      <p:sp>
        <p:nvSpPr>
          <p:cNvPr id="27" name="Google Shape;210;p13"/>
          <p:cNvSpPr txBox="1"/>
          <p:nvPr/>
        </p:nvSpPr>
        <p:spPr>
          <a:xfrm>
            <a:off x="5196670" y="1354545"/>
            <a:ext cx="2507293"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1">
                    <a:lumMod val="50000"/>
                  </a:schemeClr>
                </a:solidFill>
                <a:latin typeface="Century Gothic" panose="020B0502020202020204" pitchFamily="34" charset="0"/>
              </a:rPr>
              <a:t>mögen</a:t>
            </a:r>
            <a:endParaRPr sz="4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28" name="Google Shape;211;p13"/>
          <p:cNvSpPr txBox="1"/>
          <p:nvPr/>
        </p:nvSpPr>
        <p:spPr>
          <a:xfrm>
            <a:off x="4624030" y="2071417"/>
            <a:ext cx="3652574"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1">
                    <a:lumMod val="50000"/>
                  </a:schemeClr>
                </a:solidFill>
                <a:latin typeface="Century Gothic" panose="020B0502020202020204" pitchFamily="34" charset="0"/>
              </a:rPr>
              <a:t>ihn</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29" name="Google Shape;213;p13"/>
          <p:cNvSpPr txBox="1"/>
          <p:nvPr/>
        </p:nvSpPr>
        <p:spPr>
          <a:xfrm>
            <a:off x="943375" y="4204974"/>
            <a:ext cx="2507293" cy="523220"/>
          </a:xfrm>
          <a:prstGeom prst="rect">
            <a:avLst/>
          </a:prstGeom>
          <a:noFill/>
          <a:ln>
            <a:noFill/>
          </a:ln>
        </p:spPr>
        <p:txBody>
          <a:bodyPr spcFirstLastPara="1" wrap="square" lIns="91425" tIns="45700" rIns="91425" bIns="45700" anchor="t" anchorCtr="0">
            <a:spAutoFit/>
          </a:bodyPr>
          <a:lstStyle/>
          <a:p>
            <a:pPr lvl="0" algn="ctr"/>
            <a:r>
              <a:rPr lang="en-GB" sz="2800" dirty="0">
                <a:solidFill>
                  <a:schemeClr val="accent1">
                    <a:lumMod val="50000"/>
                  </a:schemeClr>
                </a:solidFill>
                <a:latin typeface="Century Gothic"/>
                <a:ea typeface="Century Gothic"/>
                <a:cs typeface="Century Gothic"/>
                <a:sym typeface="Century Gothic"/>
              </a:rPr>
              <a:t>das </a:t>
            </a:r>
            <a:r>
              <a:rPr lang="de-DE" sz="2800" dirty="0">
                <a:solidFill>
                  <a:schemeClr val="accent1">
                    <a:lumMod val="50000"/>
                  </a:schemeClr>
                </a:solidFill>
                <a:latin typeface="Century Gothic" panose="020B0502020202020204" pitchFamily="34" charset="0"/>
              </a:rPr>
              <a:t>Gemüse</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30" name="Google Shape;238;p13"/>
          <p:cNvSpPr txBox="1"/>
          <p:nvPr/>
        </p:nvSpPr>
        <p:spPr>
          <a:xfrm>
            <a:off x="9172129" y="2771324"/>
            <a:ext cx="2507293" cy="523180"/>
          </a:xfrm>
          <a:prstGeom prst="rect">
            <a:avLst/>
          </a:prstGeom>
          <a:noFill/>
          <a:ln>
            <a:noFill/>
          </a:ln>
        </p:spPr>
        <p:txBody>
          <a:bodyPr spcFirstLastPara="1" wrap="square" lIns="91425" tIns="45700" rIns="91425" bIns="45700" anchor="t" anchorCtr="0">
            <a:spAutoFit/>
          </a:bodyPr>
          <a:lstStyle/>
          <a:p>
            <a:pPr lvl="0" algn="ctr"/>
            <a:r>
              <a:rPr lang="en-GB" sz="2800" dirty="0" err="1">
                <a:solidFill>
                  <a:schemeClr val="accent1">
                    <a:lumMod val="50000"/>
                  </a:schemeClr>
                </a:solidFill>
                <a:latin typeface="Century Gothic" panose="020B0502020202020204" pitchFamily="34" charset="0"/>
              </a:rPr>
              <a:t>kommen</a:t>
            </a:r>
            <a:r>
              <a:rPr lang="en-GB" sz="2800" dirty="0">
                <a:solidFill>
                  <a:schemeClr val="accent1">
                    <a:lumMod val="50000"/>
                  </a:schemeClr>
                </a:solidFill>
                <a:latin typeface="Century Gothic" panose="020B0502020202020204" pitchFamily="34" charset="0"/>
              </a:rPr>
              <a:t> </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31" name="Google Shape;240;p13"/>
          <p:cNvSpPr txBox="1"/>
          <p:nvPr/>
        </p:nvSpPr>
        <p:spPr>
          <a:xfrm>
            <a:off x="9172129" y="3515338"/>
            <a:ext cx="2507293" cy="523180"/>
          </a:xfrm>
          <a:prstGeom prst="rect">
            <a:avLst/>
          </a:prstGeom>
          <a:noFill/>
          <a:ln>
            <a:noFill/>
          </a:ln>
        </p:spPr>
        <p:txBody>
          <a:bodyPr spcFirstLastPara="1" wrap="square" lIns="91425" tIns="45700" rIns="91425" bIns="45700" anchor="t" anchorCtr="0">
            <a:spAutoFit/>
          </a:bodyPr>
          <a:lstStyle/>
          <a:p>
            <a:pPr lvl="0" algn="ctr"/>
            <a:r>
              <a:rPr lang="en-GB" sz="2800">
                <a:solidFill>
                  <a:schemeClr val="accent1">
                    <a:lumMod val="50000"/>
                  </a:schemeClr>
                </a:solidFill>
                <a:latin typeface="Century Gothic" panose="020B0502020202020204" pitchFamily="34" charset="0"/>
              </a:rPr>
              <a:t>still</a:t>
            </a:r>
            <a:endParaRPr sz="280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33" name="Google Shape;212;p13"/>
          <p:cNvSpPr txBox="1"/>
          <p:nvPr/>
        </p:nvSpPr>
        <p:spPr>
          <a:xfrm>
            <a:off x="1097301" y="4168299"/>
            <a:ext cx="2456859" cy="523180"/>
          </a:xfrm>
          <a:prstGeom prst="rect">
            <a:avLst/>
          </a:prstGeom>
          <a:solidFill>
            <a:schemeClr val="accent4">
              <a:lumMod val="20000"/>
              <a:lumOff val="80000"/>
            </a:schemeClr>
          </a:solidFill>
          <a:ln w="38100">
            <a:solidFill>
              <a:schemeClr val="accent5">
                <a:lumMod val="50000"/>
              </a:schemeClr>
            </a:solidFill>
          </a:ln>
        </p:spPr>
        <p:txBody>
          <a:bodyPr spcFirstLastPara="1" wrap="square" lIns="91425" tIns="45700" rIns="91425" bIns="45700" anchor="t" anchorCtr="0">
            <a:spAutoFit/>
          </a:bodyPr>
          <a:lstStyle/>
          <a:p>
            <a:pPr lvl="0" algn="ctr"/>
            <a:r>
              <a:rPr lang="de-DE" sz="2800">
                <a:solidFill>
                  <a:schemeClr val="accent1">
                    <a:lumMod val="50000"/>
                  </a:schemeClr>
                </a:solidFill>
                <a:latin typeface="Century Gothic" panose="020B0502020202020204" pitchFamily="34" charset="0"/>
              </a:rPr>
              <a:t>Gemüse</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34" name="Google Shape;212;p13"/>
          <p:cNvSpPr txBox="1"/>
          <p:nvPr/>
        </p:nvSpPr>
        <p:spPr>
          <a:xfrm>
            <a:off x="1122517" y="3481497"/>
            <a:ext cx="2456859" cy="523180"/>
          </a:xfrm>
          <a:prstGeom prst="rect">
            <a:avLst/>
          </a:prstGeom>
          <a:solidFill>
            <a:schemeClr val="accent4">
              <a:lumMod val="20000"/>
              <a:lumOff val="80000"/>
            </a:schemeClr>
          </a:solidFill>
          <a:ln w="38100">
            <a:solidFill>
              <a:schemeClr val="accent5">
                <a:lumMod val="50000"/>
              </a:schemeClr>
            </a:solidFill>
          </a:ln>
        </p:spPr>
        <p:txBody>
          <a:bodyPr spcFirstLastPara="1" wrap="square" lIns="91425" tIns="45700" rIns="91425" bIns="45700" anchor="t" anchorCtr="0">
            <a:spAutoFit/>
          </a:bodyPr>
          <a:lstStyle/>
          <a:p>
            <a:pPr lvl="0" algn="ctr"/>
            <a:r>
              <a:rPr lang="de-DE" sz="2800">
                <a:solidFill>
                  <a:schemeClr val="accent1">
                    <a:lumMod val="50000"/>
                  </a:schemeClr>
                </a:solidFill>
                <a:latin typeface="Century Gothic" panose="020B0502020202020204" pitchFamily="34" charset="0"/>
              </a:rPr>
              <a:t>Fleisch</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35" name="Google Shape;205;p13"/>
          <p:cNvSpPr txBox="1"/>
          <p:nvPr/>
        </p:nvSpPr>
        <p:spPr>
          <a:xfrm>
            <a:off x="5196669" y="2771284"/>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err="1">
                <a:solidFill>
                  <a:schemeClr val="accent1">
                    <a:lumMod val="50000"/>
                  </a:schemeClr>
                </a:solidFill>
                <a:latin typeface="Century Gothic"/>
                <a:ea typeface="Century Gothic"/>
                <a:cs typeface="Century Gothic"/>
                <a:sym typeface="Century Gothic"/>
              </a:rPr>
              <a:t>sie</a:t>
            </a:r>
            <a:endParaRPr sz="2800" dirty="0">
              <a:solidFill>
                <a:schemeClr val="accent1">
                  <a:lumMod val="50000"/>
                </a:schemeClr>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062052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8" grpId="0"/>
      <p:bldP spid="33" grpId="0" animBg="1"/>
      <p:bldP spid="3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244" name="Google Shape;244;p13"/>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245" name="Google Shape;245;p13"/>
          <p:cNvSpPr txBox="1">
            <a:spLocks noGrp="1"/>
          </p:cNvSpPr>
          <p:nvPr>
            <p:ph type="title"/>
          </p:nvPr>
        </p:nvSpPr>
        <p:spPr>
          <a:xfrm>
            <a:off x="0" y="313809"/>
            <a:ext cx="570631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sp>
        <p:nvSpPr>
          <p:cNvPr id="2" name="TextBox 1"/>
          <p:cNvSpPr txBox="1"/>
          <p:nvPr/>
        </p:nvSpPr>
        <p:spPr>
          <a:xfrm>
            <a:off x="539338" y="4912242"/>
            <a:ext cx="7905870" cy="1569660"/>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7.</a:t>
            </a:r>
            <a:r>
              <a:rPr lang="en-GB" sz="3200" dirty="0">
                <a:solidFill>
                  <a:schemeClr val="accent5">
                    <a:lumMod val="50000"/>
                  </a:schemeClr>
                </a:solidFill>
                <a:latin typeface="Century Gothic" panose="020B0502020202020204" pitchFamily="34" charset="0"/>
              </a:rPr>
              <a:t> </a:t>
            </a:r>
            <a:r>
              <a:rPr lang="en-GB" sz="3200" dirty="0">
                <a:solidFill>
                  <a:srgbClr val="DAA520"/>
                </a:solidFill>
                <a:latin typeface="Century Gothic" panose="020B0502020202020204" pitchFamily="34" charset="0"/>
              </a:rPr>
              <a:t>[With whom?]</a:t>
            </a:r>
            <a:r>
              <a:rPr lang="en-GB" sz="3200" dirty="0">
                <a:solidFill>
                  <a:schemeClr val="accent2"/>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gehst</a:t>
            </a:r>
            <a:r>
              <a:rPr lang="en-GB" sz="3200" dirty="0">
                <a:solidFill>
                  <a:schemeClr val="accent1">
                    <a:lumMod val="50000"/>
                  </a:schemeClr>
                </a:solidFill>
                <a:latin typeface="Century Gothic" panose="020B0502020202020204" pitchFamily="34" charset="0"/>
              </a:rPr>
              <a:t> du </a:t>
            </a:r>
          </a:p>
          <a:p>
            <a:r>
              <a:rPr lang="en-GB" sz="3200" dirty="0">
                <a:solidFill>
                  <a:srgbClr val="DAA520"/>
                </a:solidFill>
                <a:latin typeface="Century Gothic" panose="020B0502020202020204" pitchFamily="34" charset="0"/>
              </a:rPr>
              <a:t>[in the afternoon]</a:t>
            </a:r>
            <a:r>
              <a:rPr lang="en-GB" sz="3200" dirty="0">
                <a:solidFill>
                  <a:schemeClr val="accent1">
                    <a:lumMod val="50000"/>
                  </a:schemeClr>
                </a:solidFill>
                <a:latin typeface="Century Gothic" panose="020B0502020202020204" pitchFamily="34" charset="0"/>
              </a:rPr>
              <a:t>?</a:t>
            </a:r>
          </a:p>
          <a:p>
            <a:endParaRPr lang="en-GB" sz="3200" dirty="0">
              <a:solidFill>
                <a:schemeClr val="accent5">
                  <a:lumMod val="50000"/>
                </a:schemeClr>
              </a:solidFill>
              <a:latin typeface="Century Gothic" panose="020B0502020202020204" pitchFamily="34" charset="0"/>
            </a:endParaRPr>
          </a:p>
        </p:txBody>
      </p:sp>
      <p:sp>
        <p:nvSpPr>
          <p:cNvPr id="58" name="TextBox 57"/>
          <p:cNvSpPr txBox="1"/>
          <p:nvPr/>
        </p:nvSpPr>
        <p:spPr>
          <a:xfrm>
            <a:off x="6807200" y="4912242"/>
            <a:ext cx="5692670" cy="1077218"/>
          </a:xfrm>
          <a:prstGeom prst="rect">
            <a:avLst/>
          </a:prstGeom>
          <a:noFill/>
        </p:spPr>
        <p:txBody>
          <a:bodyPr wrap="square" rtlCol="0">
            <a:spAutoFit/>
          </a:bodyPr>
          <a:lstStyle/>
          <a:p>
            <a:r>
              <a:rPr lang="en-GB" sz="3200" dirty="0" err="1">
                <a:solidFill>
                  <a:srgbClr val="DAA520"/>
                </a:solidFill>
                <a:latin typeface="Century Gothic" panose="020B0502020202020204" pitchFamily="34" charset="0"/>
              </a:rPr>
              <a:t>Mit</a:t>
            </a:r>
            <a:r>
              <a:rPr lang="en-GB" sz="3200" dirty="0">
                <a:solidFill>
                  <a:srgbClr val="DAA520"/>
                </a:solidFill>
                <a:latin typeface="Century Gothic" panose="020B0502020202020204" pitchFamily="34" charset="0"/>
              </a:rPr>
              <a:t> </a:t>
            </a:r>
            <a:r>
              <a:rPr lang="en-GB" sz="3200" dirty="0" err="1">
                <a:solidFill>
                  <a:srgbClr val="DAA520"/>
                </a:solidFill>
                <a:latin typeface="Century Gothic" panose="020B0502020202020204" pitchFamily="34" charset="0"/>
              </a:rPr>
              <a:t>wem</a:t>
            </a:r>
            <a:r>
              <a:rPr lang="en-GB" sz="3200" dirty="0">
                <a:solidFill>
                  <a:schemeClr val="accent2"/>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gehst</a:t>
            </a:r>
            <a:r>
              <a:rPr lang="en-GB" sz="3200" dirty="0">
                <a:solidFill>
                  <a:schemeClr val="accent1">
                    <a:lumMod val="50000"/>
                  </a:schemeClr>
                </a:solidFill>
                <a:latin typeface="Century Gothic" panose="020B0502020202020204" pitchFamily="34" charset="0"/>
              </a:rPr>
              <a:t> du</a:t>
            </a:r>
          </a:p>
          <a:p>
            <a:r>
              <a:rPr lang="en-GB" sz="3200" dirty="0">
                <a:solidFill>
                  <a:srgbClr val="DAA520"/>
                </a:solidFill>
                <a:latin typeface="Century Gothic" panose="020B0502020202020204" pitchFamily="34" charset="0"/>
              </a:rPr>
              <a:t>am </a:t>
            </a:r>
            <a:r>
              <a:rPr lang="en-GB" sz="3200" dirty="0" err="1">
                <a:solidFill>
                  <a:srgbClr val="DAA520"/>
                </a:solidFill>
                <a:latin typeface="Century Gothic" panose="020B0502020202020204" pitchFamily="34" charset="0"/>
              </a:rPr>
              <a:t>Nachmittag</a:t>
            </a:r>
            <a:r>
              <a:rPr lang="en-GB" sz="3200" dirty="0">
                <a:solidFill>
                  <a:schemeClr val="accent1">
                    <a:lumMod val="50000"/>
                  </a:schemeClr>
                </a:solidFill>
                <a:latin typeface="Century Gothic" panose="020B0502020202020204" pitchFamily="34" charset="0"/>
              </a:rPr>
              <a:t>?</a:t>
            </a:r>
          </a:p>
        </p:txBody>
      </p:sp>
      <p:sp>
        <p:nvSpPr>
          <p:cNvPr id="33" name="Google Shape;203;p13"/>
          <p:cNvSpPr txBox="1"/>
          <p:nvPr/>
        </p:nvSpPr>
        <p:spPr>
          <a:xfrm>
            <a:off x="943375" y="1354545"/>
            <a:ext cx="3071215"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a:solidFill>
                  <a:schemeClr val="accent1">
                    <a:lumMod val="50000"/>
                  </a:schemeClr>
                </a:solidFill>
                <a:latin typeface="Century Gothic"/>
                <a:ea typeface="Century Gothic"/>
                <a:cs typeface="Century Gothic"/>
                <a:sym typeface="Century Gothic"/>
              </a:rPr>
              <a:t>am </a:t>
            </a:r>
            <a:r>
              <a:rPr lang="en-GB" sz="2800" dirty="0" err="1">
                <a:solidFill>
                  <a:schemeClr val="accent1">
                    <a:lumMod val="50000"/>
                  </a:schemeClr>
                </a:solidFill>
                <a:latin typeface="Century Gothic"/>
                <a:ea typeface="Century Gothic"/>
                <a:cs typeface="Century Gothic"/>
                <a:sym typeface="Century Gothic"/>
              </a:rPr>
              <a:t>Nachmittag</a:t>
            </a:r>
            <a:endParaRPr sz="2800" dirty="0">
              <a:solidFill>
                <a:schemeClr val="accent1">
                  <a:lumMod val="50000"/>
                </a:schemeClr>
              </a:solidFill>
              <a:latin typeface="Century Gothic"/>
              <a:ea typeface="Century Gothic"/>
              <a:cs typeface="Century Gothic"/>
              <a:sym typeface="Century Gothic"/>
            </a:endParaRPr>
          </a:p>
        </p:txBody>
      </p:sp>
      <p:sp>
        <p:nvSpPr>
          <p:cNvPr id="34" name="Google Shape;204;p13"/>
          <p:cNvSpPr txBox="1"/>
          <p:nvPr/>
        </p:nvSpPr>
        <p:spPr>
          <a:xfrm>
            <a:off x="1097301" y="2066961"/>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err="1">
                <a:solidFill>
                  <a:schemeClr val="accent1">
                    <a:lumMod val="50000"/>
                  </a:schemeClr>
                </a:solidFill>
                <a:latin typeface="Century Gothic"/>
                <a:ea typeface="Century Gothic"/>
                <a:cs typeface="Century Gothic"/>
                <a:sym typeface="Century Gothic"/>
              </a:rPr>
              <a:t>mit</a:t>
            </a:r>
            <a:r>
              <a:rPr lang="en-GB" sz="2800" dirty="0">
                <a:solidFill>
                  <a:schemeClr val="accent1">
                    <a:lumMod val="50000"/>
                  </a:schemeClr>
                </a:solidFill>
                <a:latin typeface="Century Gothic"/>
                <a:ea typeface="Century Gothic"/>
                <a:cs typeface="Century Gothic"/>
                <a:sym typeface="Century Gothic"/>
              </a:rPr>
              <a:t> </a:t>
            </a:r>
            <a:r>
              <a:rPr lang="en-GB" sz="2800" dirty="0" err="1">
                <a:solidFill>
                  <a:schemeClr val="accent1">
                    <a:lumMod val="50000"/>
                  </a:schemeClr>
                </a:solidFill>
                <a:latin typeface="Century Gothic"/>
                <a:ea typeface="Century Gothic"/>
                <a:cs typeface="Century Gothic"/>
                <a:sym typeface="Century Gothic"/>
              </a:rPr>
              <a:t>wem</a:t>
            </a:r>
            <a:r>
              <a:rPr lang="en-GB" sz="2800" dirty="0">
                <a:solidFill>
                  <a:schemeClr val="accent1">
                    <a:lumMod val="50000"/>
                  </a:schemeClr>
                </a:solidFill>
                <a:latin typeface="Century Gothic"/>
                <a:ea typeface="Century Gothic"/>
                <a:cs typeface="Century Gothic"/>
                <a:sym typeface="Century Gothic"/>
              </a:rPr>
              <a:t>?</a:t>
            </a:r>
            <a:endParaRPr sz="2800" dirty="0">
              <a:solidFill>
                <a:schemeClr val="accent1">
                  <a:lumMod val="50000"/>
                </a:schemeClr>
              </a:solidFill>
              <a:latin typeface="Century Gothic"/>
              <a:ea typeface="Century Gothic"/>
              <a:cs typeface="Century Gothic"/>
              <a:sym typeface="Century Gothic"/>
            </a:endParaRPr>
          </a:p>
        </p:txBody>
      </p:sp>
      <p:sp>
        <p:nvSpPr>
          <p:cNvPr id="35" name="Google Shape;205;p13"/>
          <p:cNvSpPr txBox="1"/>
          <p:nvPr/>
        </p:nvSpPr>
        <p:spPr>
          <a:xfrm>
            <a:off x="936580" y="2788088"/>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err="1">
                <a:solidFill>
                  <a:schemeClr val="accent1">
                    <a:lumMod val="50000"/>
                  </a:schemeClr>
                </a:solidFill>
                <a:latin typeface="Century Gothic"/>
                <a:ea typeface="Century Gothic"/>
                <a:cs typeface="Century Gothic"/>
                <a:sym typeface="Century Gothic"/>
              </a:rPr>
              <a:t>heute</a:t>
            </a:r>
            <a:endParaRPr sz="2800" dirty="0">
              <a:solidFill>
                <a:schemeClr val="accent1">
                  <a:lumMod val="50000"/>
                </a:schemeClr>
              </a:solidFill>
              <a:latin typeface="Century Gothic"/>
              <a:ea typeface="Century Gothic"/>
              <a:cs typeface="Century Gothic"/>
              <a:sym typeface="Century Gothic"/>
            </a:endParaRPr>
          </a:p>
        </p:txBody>
      </p:sp>
      <p:sp>
        <p:nvSpPr>
          <p:cNvPr id="36" name="Google Shape;206;p13"/>
          <p:cNvSpPr txBox="1"/>
          <p:nvPr/>
        </p:nvSpPr>
        <p:spPr>
          <a:xfrm>
            <a:off x="4803213" y="3515338"/>
            <a:ext cx="3670802"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1">
                    <a:lumMod val="50000"/>
                  </a:schemeClr>
                </a:solidFill>
                <a:latin typeface="Century Gothic" panose="020B0502020202020204" pitchFamily="34" charset="0"/>
              </a:rPr>
              <a:t>die Fremdsprache </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37" name="Google Shape;207;p13"/>
          <p:cNvSpPr txBox="1"/>
          <p:nvPr/>
        </p:nvSpPr>
        <p:spPr>
          <a:xfrm>
            <a:off x="9172129" y="1314864"/>
            <a:ext cx="2507293"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1">
                    <a:lumMod val="50000"/>
                  </a:schemeClr>
                </a:solidFill>
                <a:latin typeface="Century Gothic" panose="020B0502020202020204" pitchFamily="34" charset="0"/>
              </a:rPr>
              <a:t>die Kunst </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38" name="Google Shape;208;p13"/>
          <p:cNvSpPr txBox="1"/>
          <p:nvPr/>
        </p:nvSpPr>
        <p:spPr>
          <a:xfrm>
            <a:off x="9172129" y="2066161"/>
            <a:ext cx="2507293"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1">
                    <a:lumMod val="50000"/>
                  </a:schemeClr>
                </a:solidFill>
                <a:latin typeface="Century Gothic" panose="020B0502020202020204" pitchFamily="34" charset="0"/>
              </a:rPr>
              <a:t>das Deutsch</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39" name="Google Shape;209;p13"/>
          <p:cNvSpPr txBox="1"/>
          <p:nvPr/>
        </p:nvSpPr>
        <p:spPr>
          <a:xfrm>
            <a:off x="943375" y="3497706"/>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a:solidFill>
                  <a:schemeClr val="accent1">
                    <a:lumMod val="50000"/>
                  </a:schemeClr>
                </a:solidFill>
                <a:latin typeface="Century Gothic"/>
                <a:ea typeface="Century Gothic"/>
                <a:cs typeface="Century Gothic"/>
                <a:sym typeface="Century Gothic"/>
              </a:rPr>
              <a:t>das </a:t>
            </a:r>
            <a:r>
              <a:rPr lang="en-GB" sz="2800" dirty="0" err="1">
                <a:solidFill>
                  <a:schemeClr val="accent1">
                    <a:lumMod val="50000"/>
                  </a:schemeClr>
                </a:solidFill>
                <a:latin typeface="Century Gothic"/>
                <a:ea typeface="Century Gothic"/>
                <a:cs typeface="Century Gothic"/>
                <a:sym typeface="Century Gothic"/>
              </a:rPr>
              <a:t>Fleisch</a:t>
            </a:r>
            <a:endParaRPr sz="2800" dirty="0">
              <a:solidFill>
                <a:schemeClr val="accent1">
                  <a:lumMod val="50000"/>
                </a:schemeClr>
              </a:solidFill>
              <a:latin typeface="Century Gothic"/>
              <a:ea typeface="Century Gothic"/>
              <a:cs typeface="Century Gothic"/>
              <a:sym typeface="Century Gothic"/>
            </a:endParaRPr>
          </a:p>
        </p:txBody>
      </p:sp>
      <p:sp>
        <p:nvSpPr>
          <p:cNvPr id="40" name="Google Shape;210;p13"/>
          <p:cNvSpPr txBox="1"/>
          <p:nvPr/>
        </p:nvSpPr>
        <p:spPr>
          <a:xfrm>
            <a:off x="5196670" y="1354545"/>
            <a:ext cx="2507293"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1">
                    <a:lumMod val="50000"/>
                  </a:schemeClr>
                </a:solidFill>
                <a:latin typeface="Century Gothic" panose="020B0502020202020204" pitchFamily="34" charset="0"/>
              </a:rPr>
              <a:t>mögen</a:t>
            </a:r>
            <a:endParaRPr sz="4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41" name="Google Shape;211;p13"/>
          <p:cNvSpPr txBox="1"/>
          <p:nvPr/>
        </p:nvSpPr>
        <p:spPr>
          <a:xfrm>
            <a:off x="4624030" y="2071417"/>
            <a:ext cx="3652574"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1">
                    <a:lumMod val="50000"/>
                  </a:schemeClr>
                </a:solidFill>
                <a:latin typeface="Century Gothic" panose="020B0502020202020204" pitchFamily="34" charset="0"/>
              </a:rPr>
              <a:t>ihn</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42" name="Google Shape;213;p13"/>
          <p:cNvSpPr txBox="1"/>
          <p:nvPr/>
        </p:nvSpPr>
        <p:spPr>
          <a:xfrm>
            <a:off x="943375" y="4204974"/>
            <a:ext cx="2507293" cy="523220"/>
          </a:xfrm>
          <a:prstGeom prst="rect">
            <a:avLst/>
          </a:prstGeom>
          <a:noFill/>
          <a:ln>
            <a:noFill/>
          </a:ln>
        </p:spPr>
        <p:txBody>
          <a:bodyPr spcFirstLastPara="1" wrap="square" lIns="91425" tIns="45700" rIns="91425" bIns="45700" anchor="t" anchorCtr="0">
            <a:spAutoFit/>
          </a:bodyPr>
          <a:lstStyle/>
          <a:p>
            <a:pPr lvl="0" algn="ctr"/>
            <a:r>
              <a:rPr lang="en-GB" sz="2800" dirty="0">
                <a:solidFill>
                  <a:schemeClr val="accent1">
                    <a:lumMod val="50000"/>
                  </a:schemeClr>
                </a:solidFill>
                <a:latin typeface="Century Gothic"/>
                <a:ea typeface="Century Gothic"/>
                <a:cs typeface="Century Gothic"/>
                <a:sym typeface="Century Gothic"/>
              </a:rPr>
              <a:t>das </a:t>
            </a:r>
            <a:r>
              <a:rPr lang="de-DE" sz="2800" dirty="0">
                <a:solidFill>
                  <a:schemeClr val="accent1">
                    <a:lumMod val="50000"/>
                  </a:schemeClr>
                </a:solidFill>
                <a:latin typeface="Century Gothic" panose="020B0502020202020204" pitchFamily="34" charset="0"/>
              </a:rPr>
              <a:t>Gemüse</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43" name="Google Shape;238;p13"/>
          <p:cNvSpPr txBox="1"/>
          <p:nvPr/>
        </p:nvSpPr>
        <p:spPr>
          <a:xfrm>
            <a:off x="9172129" y="2771324"/>
            <a:ext cx="2507293" cy="523180"/>
          </a:xfrm>
          <a:prstGeom prst="rect">
            <a:avLst/>
          </a:prstGeom>
          <a:noFill/>
          <a:ln>
            <a:noFill/>
          </a:ln>
        </p:spPr>
        <p:txBody>
          <a:bodyPr spcFirstLastPara="1" wrap="square" lIns="91425" tIns="45700" rIns="91425" bIns="45700" anchor="t" anchorCtr="0">
            <a:spAutoFit/>
          </a:bodyPr>
          <a:lstStyle/>
          <a:p>
            <a:pPr lvl="0" algn="ctr"/>
            <a:r>
              <a:rPr lang="en-GB" sz="2800" dirty="0" err="1">
                <a:solidFill>
                  <a:schemeClr val="accent1">
                    <a:lumMod val="50000"/>
                  </a:schemeClr>
                </a:solidFill>
                <a:latin typeface="Century Gothic" panose="020B0502020202020204" pitchFamily="34" charset="0"/>
              </a:rPr>
              <a:t>kommen</a:t>
            </a:r>
            <a:r>
              <a:rPr lang="en-GB" sz="2800" dirty="0">
                <a:solidFill>
                  <a:schemeClr val="accent1">
                    <a:lumMod val="50000"/>
                  </a:schemeClr>
                </a:solidFill>
                <a:latin typeface="Century Gothic" panose="020B0502020202020204" pitchFamily="34" charset="0"/>
              </a:rPr>
              <a:t> </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44" name="Google Shape;240;p13"/>
          <p:cNvSpPr txBox="1"/>
          <p:nvPr/>
        </p:nvSpPr>
        <p:spPr>
          <a:xfrm>
            <a:off x="9172129" y="3515338"/>
            <a:ext cx="2507293" cy="523180"/>
          </a:xfrm>
          <a:prstGeom prst="rect">
            <a:avLst/>
          </a:prstGeom>
          <a:noFill/>
          <a:ln>
            <a:noFill/>
          </a:ln>
        </p:spPr>
        <p:txBody>
          <a:bodyPr spcFirstLastPara="1" wrap="square" lIns="91425" tIns="45700" rIns="91425" bIns="45700" anchor="t" anchorCtr="0">
            <a:spAutoFit/>
          </a:bodyPr>
          <a:lstStyle/>
          <a:p>
            <a:pPr lvl="0" algn="ctr"/>
            <a:r>
              <a:rPr lang="en-GB" sz="2800">
                <a:solidFill>
                  <a:schemeClr val="accent1">
                    <a:lumMod val="50000"/>
                  </a:schemeClr>
                </a:solidFill>
                <a:latin typeface="Century Gothic" panose="020B0502020202020204" pitchFamily="34" charset="0"/>
              </a:rPr>
              <a:t>still</a:t>
            </a:r>
            <a:endParaRPr sz="280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46" name="Google Shape;212;p13"/>
          <p:cNvSpPr txBox="1"/>
          <p:nvPr/>
        </p:nvSpPr>
        <p:spPr>
          <a:xfrm>
            <a:off x="1151268" y="2053692"/>
            <a:ext cx="2456859" cy="523180"/>
          </a:xfrm>
          <a:prstGeom prst="rect">
            <a:avLst/>
          </a:prstGeom>
          <a:solidFill>
            <a:schemeClr val="accent4">
              <a:lumMod val="20000"/>
              <a:lumOff val="80000"/>
            </a:schemeClr>
          </a:solidFill>
          <a:ln w="38100">
            <a:solidFill>
              <a:schemeClr val="accent5">
                <a:lumMod val="50000"/>
              </a:schemeClr>
            </a:solidFill>
          </a:ln>
        </p:spPr>
        <p:txBody>
          <a:bodyPr spcFirstLastPara="1" wrap="square" lIns="91425" tIns="45700" rIns="91425" bIns="45700" anchor="t" anchorCtr="0">
            <a:spAutoFit/>
          </a:bodyPr>
          <a:lstStyle/>
          <a:p>
            <a:pPr lvl="0" algn="ctr"/>
            <a:r>
              <a:rPr lang="de-DE" sz="2800">
                <a:solidFill>
                  <a:schemeClr val="accent1">
                    <a:lumMod val="50000"/>
                  </a:schemeClr>
                </a:solidFill>
                <a:latin typeface="Century Gothic" panose="020B0502020202020204" pitchFamily="34" charset="0"/>
              </a:rPr>
              <a:t>Mit wem?</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47" name="Google Shape;212;p13"/>
          <p:cNvSpPr txBox="1"/>
          <p:nvPr/>
        </p:nvSpPr>
        <p:spPr>
          <a:xfrm>
            <a:off x="997519" y="1404573"/>
            <a:ext cx="2962925" cy="523180"/>
          </a:xfrm>
          <a:prstGeom prst="rect">
            <a:avLst/>
          </a:prstGeom>
          <a:solidFill>
            <a:schemeClr val="accent4">
              <a:lumMod val="20000"/>
              <a:lumOff val="80000"/>
            </a:schemeClr>
          </a:solidFill>
          <a:ln w="38100">
            <a:solidFill>
              <a:schemeClr val="accent5">
                <a:lumMod val="50000"/>
              </a:schemeClr>
            </a:solidFill>
          </a:ln>
        </p:spPr>
        <p:txBody>
          <a:bodyPr spcFirstLastPara="1" wrap="square" lIns="91425" tIns="45700" rIns="91425" bIns="45700" anchor="t" anchorCtr="0">
            <a:spAutoFit/>
          </a:bodyPr>
          <a:lstStyle/>
          <a:p>
            <a:pPr lvl="0" algn="ctr"/>
            <a:r>
              <a:rPr lang="de-DE" sz="2800">
                <a:solidFill>
                  <a:schemeClr val="accent1">
                    <a:lumMod val="50000"/>
                  </a:schemeClr>
                </a:solidFill>
                <a:latin typeface="Century Gothic" panose="020B0502020202020204" pitchFamily="34" charset="0"/>
              </a:rPr>
              <a:t>am Nachmittag</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21" name="Google Shape;205;p13"/>
          <p:cNvSpPr txBox="1"/>
          <p:nvPr/>
        </p:nvSpPr>
        <p:spPr>
          <a:xfrm>
            <a:off x="5196669" y="2771284"/>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err="1">
                <a:solidFill>
                  <a:schemeClr val="accent1">
                    <a:lumMod val="50000"/>
                  </a:schemeClr>
                </a:solidFill>
                <a:latin typeface="Century Gothic"/>
                <a:ea typeface="Century Gothic"/>
                <a:cs typeface="Century Gothic"/>
                <a:sym typeface="Century Gothic"/>
              </a:rPr>
              <a:t>sie</a:t>
            </a:r>
            <a:endParaRPr sz="2800" dirty="0">
              <a:solidFill>
                <a:schemeClr val="accent1">
                  <a:lumMod val="50000"/>
                </a:schemeClr>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70841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8" grpId="0"/>
      <p:bldP spid="46" grpId="0" animBg="1"/>
      <p:bldP spid="4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36" name="Google Shape;203;p13"/>
          <p:cNvSpPr txBox="1"/>
          <p:nvPr/>
        </p:nvSpPr>
        <p:spPr>
          <a:xfrm>
            <a:off x="943375" y="1354545"/>
            <a:ext cx="3071215" cy="523180"/>
          </a:xfrm>
          <a:prstGeom prst="rect">
            <a:avLst/>
          </a:prstGeom>
          <a:noFill/>
          <a:ln>
            <a:noFill/>
          </a:ln>
        </p:spPr>
        <p:txBody>
          <a:bodyPr spcFirstLastPara="1" wrap="square" lIns="91425" tIns="45700" rIns="91425" bIns="45700" anchor="t" anchorCtr="0">
            <a:spAutoFit/>
          </a:bodyPr>
          <a:lstStyle/>
          <a:p>
            <a:pPr algn="ctr"/>
            <a:r>
              <a:rPr lang="en-GB" sz="2800" dirty="0">
                <a:solidFill>
                  <a:srgbClr val="5B9BD5">
                    <a:lumMod val="50000"/>
                  </a:srgbClr>
                </a:solidFill>
                <a:latin typeface="Century Gothic"/>
                <a:ea typeface="Century Gothic"/>
                <a:cs typeface="Century Gothic"/>
                <a:sym typeface="Century Gothic"/>
              </a:rPr>
              <a:t>am </a:t>
            </a:r>
            <a:r>
              <a:rPr lang="en-GB" sz="2800" dirty="0" err="1">
                <a:solidFill>
                  <a:srgbClr val="5B9BD5">
                    <a:lumMod val="50000"/>
                  </a:srgbClr>
                </a:solidFill>
                <a:latin typeface="Century Gothic"/>
                <a:ea typeface="Century Gothic"/>
                <a:cs typeface="Century Gothic"/>
                <a:sym typeface="Century Gothic"/>
              </a:rPr>
              <a:t>Nachmittag</a:t>
            </a:r>
            <a:endParaRPr sz="2800" dirty="0">
              <a:solidFill>
                <a:srgbClr val="5B9BD5">
                  <a:lumMod val="50000"/>
                </a:srgbClr>
              </a:solidFill>
              <a:latin typeface="Century Gothic"/>
              <a:ea typeface="Century Gothic"/>
              <a:cs typeface="Century Gothic"/>
              <a:sym typeface="Century Gothic"/>
            </a:endParaRPr>
          </a:p>
        </p:txBody>
      </p:sp>
      <p:sp>
        <p:nvSpPr>
          <p:cNvPr id="37" name="Google Shape;204;p13"/>
          <p:cNvSpPr txBox="1"/>
          <p:nvPr/>
        </p:nvSpPr>
        <p:spPr>
          <a:xfrm>
            <a:off x="1097301" y="2066961"/>
            <a:ext cx="2507293" cy="523220"/>
          </a:xfrm>
          <a:prstGeom prst="rect">
            <a:avLst/>
          </a:prstGeom>
          <a:noFill/>
          <a:ln>
            <a:noFill/>
          </a:ln>
        </p:spPr>
        <p:txBody>
          <a:bodyPr spcFirstLastPara="1" wrap="square" lIns="91425" tIns="45700" rIns="91425" bIns="45700" anchor="t" anchorCtr="0">
            <a:spAutoFit/>
          </a:bodyPr>
          <a:lstStyle/>
          <a:p>
            <a:pPr algn="ctr"/>
            <a:r>
              <a:rPr lang="en-GB" sz="2800" dirty="0" err="1">
                <a:solidFill>
                  <a:srgbClr val="5B9BD5">
                    <a:lumMod val="50000"/>
                  </a:srgbClr>
                </a:solidFill>
                <a:latin typeface="Century Gothic"/>
                <a:ea typeface="Century Gothic"/>
                <a:cs typeface="Century Gothic"/>
                <a:sym typeface="Century Gothic"/>
              </a:rPr>
              <a:t>mit</a:t>
            </a:r>
            <a:r>
              <a:rPr lang="en-GB" sz="2800" dirty="0">
                <a:solidFill>
                  <a:srgbClr val="5B9BD5">
                    <a:lumMod val="50000"/>
                  </a:srgbClr>
                </a:solidFill>
                <a:latin typeface="Century Gothic"/>
                <a:ea typeface="Century Gothic"/>
                <a:cs typeface="Century Gothic"/>
                <a:sym typeface="Century Gothic"/>
              </a:rPr>
              <a:t> </a:t>
            </a:r>
            <a:r>
              <a:rPr lang="en-GB" sz="2800" dirty="0" err="1">
                <a:solidFill>
                  <a:srgbClr val="5B9BD5">
                    <a:lumMod val="50000"/>
                  </a:srgbClr>
                </a:solidFill>
                <a:latin typeface="Century Gothic"/>
                <a:ea typeface="Century Gothic"/>
                <a:cs typeface="Century Gothic"/>
                <a:sym typeface="Century Gothic"/>
              </a:rPr>
              <a:t>wem</a:t>
            </a:r>
            <a:r>
              <a:rPr lang="en-GB" sz="2800" dirty="0">
                <a:solidFill>
                  <a:srgbClr val="5B9BD5">
                    <a:lumMod val="50000"/>
                  </a:srgbClr>
                </a:solidFill>
                <a:latin typeface="Century Gothic"/>
                <a:ea typeface="Century Gothic"/>
                <a:cs typeface="Century Gothic"/>
                <a:sym typeface="Century Gothic"/>
              </a:rPr>
              <a:t>?</a:t>
            </a:r>
            <a:endParaRPr sz="2800" dirty="0">
              <a:solidFill>
                <a:srgbClr val="5B9BD5">
                  <a:lumMod val="50000"/>
                </a:srgbClr>
              </a:solidFill>
              <a:latin typeface="Century Gothic"/>
              <a:ea typeface="Century Gothic"/>
              <a:cs typeface="Century Gothic"/>
              <a:sym typeface="Century Gothic"/>
            </a:endParaRPr>
          </a:p>
        </p:txBody>
      </p:sp>
      <p:sp>
        <p:nvSpPr>
          <p:cNvPr id="38" name="Google Shape;205;p13"/>
          <p:cNvSpPr txBox="1"/>
          <p:nvPr/>
        </p:nvSpPr>
        <p:spPr>
          <a:xfrm>
            <a:off x="936580" y="2788088"/>
            <a:ext cx="2507293" cy="523220"/>
          </a:xfrm>
          <a:prstGeom prst="rect">
            <a:avLst/>
          </a:prstGeom>
          <a:noFill/>
          <a:ln>
            <a:noFill/>
          </a:ln>
        </p:spPr>
        <p:txBody>
          <a:bodyPr spcFirstLastPara="1" wrap="square" lIns="91425" tIns="45700" rIns="91425" bIns="45700" anchor="t" anchorCtr="0">
            <a:spAutoFit/>
          </a:bodyPr>
          <a:lstStyle/>
          <a:p>
            <a:pPr algn="ctr"/>
            <a:r>
              <a:rPr lang="en-GB" sz="2800" dirty="0" err="1">
                <a:solidFill>
                  <a:srgbClr val="5B9BD5">
                    <a:lumMod val="50000"/>
                  </a:srgbClr>
                </a:solidFill>
                <a:latin typeface="Century Gothic"/>
                <a:ea typeface="Century Gothic"/>
                <a:cs typeface="Century Gothic"/>
                <a:sym typeface="Century Gothic"/>
              </a:rPr>
              <a:t>heute</a:t>
            </a:r>
            <a:endParaRPr sz="2800" dirty="0">
              <a:solidFill>
                <a:srgbClr val="5B9BD5">
                  <a:lumMod val="50000"/>
                </a:srgbClr>
              </a:solidFill>
              <a:latin typeface="Century Gothic"/>
              <a:ea typeface="Century Gothic"/>
              <a:cs typeface="Century Gothic"/>
              <a:sym typeface="Century Gothic"/>
            </a:endParaRPr>
          </a:p>
        </p:txBody>
      </p:sp>
      <p:sp>
        <p:nvSpPr>
          <p:cNvPr id="39" name="Google Shape;206;p13"/>
          <p:cNvSpPr txBox="1"/>
          <p:nvPr/>
        </p:nvSpPr>
        <p:spPr>
          <a:xfrm>
            <a:off x="4803213" y="3515338"/>
            <a:ext cx="3670802" cy="523180"/>
          </a:xfrm>
          <a:prstGeom prst="rect">
            <a:avLst/>
          </a:prstGeom>
          <a:noFill/>
          <a:ln>
            <a:noFill/>
          </a:ln>
        </p:spPr>
        <p:txBody>
          <a:bodyPr spcFirstLastPara="1" wrap="square" lIns="91425" tIns="45700" rIns="91425" bIns="45700" anchor="t" anchorCtr="0">
            <a:spAutoFit/>
          </a:bodyPr>
          <a:lstStyle/>
          <a:p>
            <a:pPr algn="ctr"/>
            <a:r>
              <a:rPr lang="de-DE" sz="2800" dirty="0">
                <a:solidFill>
                  <a:srgbClr val="5B9BD5">
                    <a:lumMod val="50000"/>
                  </a:srgbClr>
                </a:solidFill>
                <a:latin typeface="Century Gothic" panose="020B0502020202020204" pitchFamily="34" charset="0"/>
              </a:rPr>
              <a:t>die Fremdsprache </a:t>
            </a:r>
            <a:endParaRPr sz="2800" dirty="0">
              <a:solidFill>
                <a:srgbClr val="5B9BD5">
                  <a:lumMod val="50000"/>
                </a:srgbClr>
              </a:solidFill>
              <a:latin typeface="Century Gothic" panose="020B0502020202020204" pitchFamily="34" charset="0"/>
              <a:ea typeface="Century Gothic"/>
              <a:cs typeface="Century Gothic"/>
              <a:sym typeface="Century Gothic"/>
            </a:endParaRPr>
          </a:p>
        </p:txBody>
      </p:sp>
      <p:sp>
        <p:nvSpPr>
          <p:cNvPr id="40" name="Google Shape;207;p13"/>
          <p:cNvSpPr txBox="1"/>
          <p:nvPr/>
        </p:nvSpPr>
        <p:spPr>
          <a:xfrm>
            <a:off x="9172129" y="1314864"/>
            <a:ext cx="2507293" cy="523180"/>
          </a:xfrm>
          <a:prstGeom prst="rect">
            <a:avLst/>
          </a:prstGeom>
          <a:noFill/>
          <a:ln>
            <a:noFill/>
          </a:ln>
        </p:spPr>
        <p:txBody>
          <a:bodyPr spcFirstLastPara="1" wrap="square" lIns="91425" tIns="45700" rIns="91425" bIns="45700" anchor="t" anchorCtr="0">
            <a:spAutoFit/>
          </a:bodyPr>
          <a:lstStyle/>
          <a:p>
            <a:pPr algn="ctr"/>
            <a:r>
              <a:rPr lang="de-DE" sz="2800" dirty="0">
                <a:solidFill>
                  <a:srgbClr val="5B9BD5">
                    <a:lumMod val="50000"/>
                  </a:srgbClr>
                </a:solidFill>
                <a:latin typeface="Century Gothic" panose="020B0502020202020204" pitchFamily="34" charset="0"/>
              </a:rPr>
              <a:t>die Kunst </a:t>
            </a:r>
            <a:endParaRPr sz="2800" dirty="0">
              <a:solidFill>
                <a:srgbClr val="5B9BD5">
                  <a:lumMod val="50000"/>
                </a:srgbClr>
              </a:solidFill>
              <a:latin typeface="Century Gothic" panose="020B0502020202020204" pitchFamily="34" charset="0"/>
              <a:ea typeface="Century Gothic"/>
              <a:cs typeface="Century Gothic"/>
              <a:sym typeface="Century Gothic"/>
            </a:endParaRPr>
          </a:p>
        </p:txBody>
      </p:sp>
      <p:sp>
        <p:nvSpPr>
          <p:cNvPr id="41" name="Google Shape;208;p13"/>
          <p:cNvSpPr txBox="1"/>
          <p:nvPr/>
        </p:nvSpPr>
        <p:spPr>
          <a:xfrm>
            <a:off x="9172129" y="2066161"/>
            <a:ext cx="2507293" cy="523180"/>
          </a:xfrm>
          <a:prstGeom prst="rect">
            <a:avLst/>
          </a:prstGeom>
          <a:noFill/>
          <a:ln>
            <a:noFill/>
          </a:ln>
        </p:spPr>
        <p:txBody>
          <a:bodyPr spcFirstLastPara="1" wrap="square" lIns="91425" tIns="45700" rIns="91425" bIns="45700" anchor="t" anchorCtr="0">
            <a:spAutoFit/>
          </a:bodyPr>
          <a:lstStyle/>
          <a:p>
            <a:pPr algn="ctr"/>
            <a:r>
              <a:rPr lang="de-DE" sz="2800" dirty="0">
                <a:solidFill>
                  <a:srgbClr val="5B9BD5">
                    <a:lumMod val="50000"/>
                  </a:srgbClr>
                </a:solidFill>
                <a:latin typeface="Century Gothic" panose="020B0502020202020204" pitchFamily="34" charset="0"/>
              </a:rPr>
              <a:t>das Deutsch</a:t>
            </a:r>
            <a:endParaRPr sz="2800" dirty="0">
              <a:solidFill>
                <a:srgbClr val="5B9BD5">
                  <a:lumMod val="50000"/>
                </a:srgbClr>
              </a:solidFill>
              <a:latin typeface="Century Gothic" panose="020B0502020202020204" pitchFamily="34" charset="0"/>
              <a:ea typeface="Century Gothic"/>
              <a:cs typeface="Century Gothic"/>
              <a:sym typeface="Century Gothic"/>
            </a:endParaRPr>
          </a:p>
        </p:txBody>
      </p:sp>
      <p:sp>
        <p:nvSpPr>
          <p:cNvPr id="42" name="Google Shape;209;p13"/>
          <p:cNvSpPr txBox="1"/>
          <p:nvPr/>
        </p:nvSpPr>
        <p:spPr>
          <a:xfrm>
            <a:off x="943375" y="3497706"/>
            <a:ext cx="2507293" cy="523220"/>
          </a:xfrm>
          <a:prstGeom prst="rect">
            <a:avLst/>
          </a:prstGeom>
          <a:noFill/>
          <a:ln>
            <a:noFill/>
          </a:ln>
        </p:spPr>
        <p:txBody>
          <a:bodyPr spcFirstLastPara="1" wrap="square" lIns="91425" tIns="45700" rIns="91425" bIns="45700" anchor="t" anchorCtr="0">
            <a:spAutoFit/>
          </a:bodyPr>
          <a:lstStyle/>
          <a:p>
            <a:pPr algn="ctr"/>
            <a:r>
              <a:rPr lang="en-GB" sz="2800" dirty="0">
                <a:solidFill>
                  <a:srgbClr val="5B9BD5">
                    <a:lumMod val="50000"/>
                  </a:srgbClr>
                </a:solidFill>
                <a:latin typeface="Century Gothic"/>
                <a:ea typeface="Century Gothic"/>
                <a:cs typeface="Century Gothic"/>
                <a:sym typeface="Century Gothic"/>
              </a:rPr>
              <a:t>das </a:t>
            </a:r>
            <a:r>
              <a:rPr lang="en-GB" sz="2800" dirty="0" err="1">
                <a:solidFill>
                  <a:srgbClr val="5B9BD5">
                    <a:lumMod val="50000"/>
                  </a:srgbClr>
                </a:solidFill>
                <a:latin typeface="Century Gothic"/>
                <a:ea typeface="Century Gothic"/>
                <a:cs typeface="Century Gothic"/>
                <a:sym typeface="Century Gothic"/>
              </a:rPr>
              <a:t>Fleisch</a:t>
            </a:r>
            <a:endParaRPr sz="2800" dirty="0">
              <a:solidFill>
                <a:srgbClr val="5B9BD5">
                  <a:lumMod val="50000"/>
                </a:srgbClr>
              </a:solidFill>
              <a:latin typeface="Century Gothic"/>
              <a:ea typeface="Century Gothic"/>
              <a:cs typeface="Century Gothic"/>
              <a:sym typeface="Century Gothic"/>
            </a:endParaRPr>
          </a:p>
        </p:txBody>
      </p:sp>
      <p:sp>
        <p:nvSpPr>
          <p:cNvPr id="43" name="Google Shape;210;p13"/>
          <p:cNvSpPr txBox="1"/>
          <p:nvPr/>
        </p:nvSpPr>
        <p:spPr>
          <a:xfrm>
            <a:off x="5196670" y="1354545"/>
            <a:ext cx="2507293" cy="523180"/>
          </a:xfrm>
          <a:prstGeom prst="rect">
            <a:avLst/>
          </a:prstGeom>
          <a:noFill/>
          <a:ln>
            <a:noFill/>
          </a:ln>
        </p:spPr>
        <p:txBody>
          <a:bodyPr spcFirstLastPara="1" wrap="square" lIns="91425" tIns="45700" rIns="91425" bIns="45700" anchor="t" anchorCtr="0">
            <a:spAutoFit/>
          </a:bodyPr>
          <a:lstStyle/>
          <a:p>
            <a:pPr algn="ctr"/>
            <a:r>
              <a:rPr lang="de-DE" sz="2800" dirty="0">
                <a:solidFill>
                  <a:srgbClr val="5B9BD5">
                    <a:lumMod val="50000"/>
                  </a:srgbClr>
                </a:solidFill>
                <a:latin typeface="Century Gothic" panose="020B0502020202020204" pitchFamily="34" charset="0"/>
              </a:rPr>
              <a:t>mögen</a:t>
            </a:r>
            <a:endParaRPr sz="4800" dirty="0">
              <a:solidFill>
                <a:srgbClr val="5B9BD5">
                  <a:lumMod val="50000"/>
                </a:srgbClr>
              </a:solidFill>
              <a:latin typeface="Century Gothic" panose="020B0502020202020204" pitchFamily="34" charset="0"/>
              <a:ea typeface="Century Gothic"/>
              <a:cs typeface="Century Gothic"/>
              <a:sym typeface="Century Gothic"/>
            </a:endParaRPr>
          </a:p>
        </p:txBody>
      </p:sp>
      <p:sp>
        <p:nvSpPr>
          <p:cNvPr id="44" name="Google Shape;211;p13"/>
          <p:cNvSpPr txBox="1"/>
          <p:nvPr/>
        </p:nvSpPr>
        <p:spPr>
          <a:xfrm>
            <a:off x="4624030" y="2071417"/>
            <a:ext cx="3652574" cy="523180"/>
          </a:xfrm>
          <a:prstGeom prst="rect">
            <a:avLst/>
          </a:prstGeom>
          <a:noFill/>
          <a:ln>
            <a:noFill/>
          </a:ln>
        </p:spPr>
        <p:txBody>
          <a:bodyPr spcFirstLastPara="1" wrap="square" lIns="91425" tIns="45700" rIns="91425" bIns="45700" anchor="t" anchorCtr="0">
            <a:spAutoFit/>
          </a:bodyPr>
          <a:lstStyle/>
          <a:p>
            <a:pPr algn="ctr"/>
            <a:r>
              <a:rPr lang="de-DE" sz="2800" dirty="0">
                <a:solidFill>
                  <a:srgbClr val="5B9BD5">
                    <a:lumMod val="50000"/>
                  </a:srgbClr>
                </a:solidFill>
                <a:latin typeface="Century Gothic" panose="020B0502020202020204" pitchFamily="34" charset="0"/>
              </a:rPr>
              <a:t>ihn</a:t>
            </a:r>
            <a:endParaRPr sz="2800" dirty="0">
              <a:solidFill>
                <a:srgbClr val="5B9BD5">
                  <a:lumMod val="50000"/>
                </a:srgbClr>
              </a:solidFill>
              <a:latin typeface="Century Gothic" panose="020B0502020202020204" pitchFamily="34" charset="0"/>
              <a:ea typeface="Century Gothic"/>
              <a:cs typeface="Century Gothic"/>
              <a:sym typeface="Century Gothic"/>
            </a:endParaRPr>
          </a:p>
        </p:txBody>
      </p:sp>
      <p:sp>
        <p:nvSpPr>
          <p:cNvPr id="45" name="Google Shape;213;p13"/>
          <p:cNvSpPr txBox="1"/>
          <p:nvPr/>
        </p:nvSpPr>
        <p:spPr>
          <a:xfrm>
            <a:off x="943375" y="4204974"/>
            <a:ext cx="2507293" cy="523220"/>
          </a:xfrm>
          <a:prstGeom prst="rect">
            <a:avLst/>
          </a:prstGeom>
          <a:noFill/>
          <a:ln>
            <a:noFill/>
          </a:ln>
        </p:spPr>
        <p:txBody>
          <a:bodyPr spcFirstLastPara="1" wrap="square" lIns="91425" tIns="45700" rIns="91425" bIns="45700" anchor="t" anchorCtr="0">
            <a:spAutoFit/>
          </a:bodyPr>
          <a:lstStyle/>
          <a:p>
            <a:pPr algn="ctr"/>
            <a:r>
              <a:rPr lang="en-GB" sz="2800" dirty="0">
                <a:solidFill>
                  <a:srgbClr val="5B9BD5">
                    <a:lumMod val="50000"/>
                  </a:srgbClr>
                </a:solidFill>
                <a:latin typeface="Century Gothic"/>
                <a:ea typeface="Century Gothic"/>
                <a:cs typeface="Century Gothic"/>
                <a:sym typeface="Century Gothic"/>
              </a:rPr>
              <a:t>das </a:t>
            </a:r>
            <a:r>
              <a:rPr lang="de-DE" sz="2800" dirty="0">
                <a:solidFill>
                  <a:srgbClr val="5B9BD5">
                    <a:lumMod val="50000"/>
                  </a:srgbClr>
                </a:solidFill>
                <a:latin typeface="Century Gothic" panose="020B0502020202020204" pitchFamily="34" charset="0"/>
              </a:rPr>
              <a:t>Gemüse</a:t>
            </a:r>
            <a:endParaRPr sz="2800" dirty="0">
              <a:solidFill>
                <a:srgbClr val="5B9BD5">
                  <a:lumMod val="50000"/>
                </a:srgbClr>
              </a:solidFill>
              <a:latin typeface="Century Gothic" panose="020B0502020202020204" pitchFamily="34" charset="0"/>
              <a:ea typeface="Century Gothic"/>
              <a:cs typeface="Century Gothic"/>
              <a:sym typeface="Century Gothic"/>
            </a:endParaRPr>
          </a:p>
        </p:txBody>
      </p:sp>
      <p:sp>
        <p:nvSpPr>
          <p:cNvPr id="46" name="Google Shape;238;p13"/>
          <p:cNvSpPr txBox="1"/>
          <p:nvPr/>
        </p:nvSpPr>
        <p:spPr>
          <a:xfrm>
            <a:off x="9172129" y="2771324"/>
            <a:ext cx="2507293" cy="523180"/>
          </a:xfrm>
          <a:prstGeom prst="rect">
            <a:avLst/>
          </a:prstGeom>
          <a:noFill/>
          <a:ln>
            <a:noFill/>
          </a:ln>
        </p:spPr>
        <p:txBody>
          <a:bodyPr spcFirstLastPara="1" wrap="square" lIns="91425" tIns="45700" rIns="91425" bIns="45700" anchor="t" anchorCtr="0">
            <a:spAutoFit/>
          </a:bodyPr>
          <a:lstStyle/>
          <a:p>
            <a:pPr algn="ctr"/>
            <a:r>
              <a:rPr lang="en-GB" sz="2800" dirty="0" err="1">
                <a:solidFill>
                  <a:srgbClr val="5B9BD5">
                    <a:lumMod val="50000"/>
                  </a:srgbClr>
                </a:solidFill>
                <a:latin typeface="Century Gothic" panose="020B0502020202020204" pitchFamily="34" charset="0"/>
              </a:rPr>
              <a:t>kommen</a:t>
            </a:r>
            <a:r>
              <a:rPr lang="en-GB" sz="2800" dirty="0">
                <a:solidFill>
                  <a:srgbClr val="5B9BD5">
                    <a:lumMod val="50000"/>
                  </a:srgbClr>
                </a:solidFill>
                <a:latin typeface="Century Gothic" panose="020B0502020202020204" pitchFamily="34" charset="0"/>
              </a:rPr>
              <a:t> </a:t>
            </a:r>
            <a:endParaRPr sz="2800" dirty="0">
              <a:solidFill>
                <a:srgbClr val="5B9BD5">
                  <a:lumMod val="50000"/>
                </a:srgbClr>
              </a:solidFill>
              <a:latin typeface="Century Gothic" panose="020B0502020202020204" pitchFamily="34" charset="0"/>
              <a:ea typeface="Century Gothic"/>
              <a:cs typeface="Century Gothic"/>
              <a:sym typeface="Century Gothic"/>
            </a:endParaRPr>
          </a:p>
        </p:txBody>
      </p:sp>
      <p:sp>
        <p:nvSpPr>
          <p:cNvPr id="47" name="Google Shape;240;p13"/>
          <p:cNvSpPr txBox="1"/>
          <p:nvPr/>
        </p:nvSpPr>
        <p:spPr>
          <a:xfrm>
            <a:off x="9172129" y="3515338"/>
            <a:ext cx="2507293" cy="523180"/>
          </a:xfrm>
          <a:prstGeom prst="rect">
            <a:avLst/>
          </a:prstGeom>
          <a:noFill/>
          <a:ln>
            <a:noFill/>
          </a:ln>
        </p:spPr>
        <p:txBody>
          <a:bodyPr spcFirstLastPara="1" wrap="square" lIns="91425" tIns="45700" rIns="91425" bIns="45700" anchor="t" anchorCtr="0">
            <a:spAutoFit/>
          </a:bodyPr>
          <a:lstStyle/>
          <a:p>
            <a:pPr algn="ctr"/>
            <a:r>
              <a:rPr lang="en-GB" sz="2800">
                <a:solidFill>
                  <a:srgbClr val="5B9BD5">
                    <a:lumMod val="50000"/>
                  </a:srgbClr>
                </a:solidFill>
                <a:latin typeface="Century Gothic" panose="020B0502020202020204" pitchFamily="34" charset="0"/>
              </a:rPr>
              <a:t>still</a:t>
            </a:r>
            <a:endParaRPr sz="2800">
              <a:solidFill>
                <a:srgbClr val="5B9BD5">
                  <a:lumMod val="50000"/>
                </a:srgbClr>
              </a:solidFill>
              <a:latin typeface="Century Gothic" panose="020B0502020202020204" pitchFamily="34" charset="0"/>
              <a:ea typeface="Century Gothic"/>
              <a:cs typeface="Century Gothic"/>
              <a:sym typeface="Century Gothic"/>
            </a:endParaRPr>
          </a:p>
        </p:txBody>
      </p:sp>
      <p:sp>
        <p:nvSpPr>
          <p:cNvPr id="48" name="Google Shape;205;p13"/>
          <p:cNvSpPr txBox="1"/>
          <p:nvPr/>
        </p:nvSpPr>
        <p:spPr>
          <a:xfrm>
            <a:off x="5196669" y="2771284"/>
            <a:ext cx="2507293" cy="523220"/>
          </a:xfrm>
          <a:prstGeom prst="rect">
            <a:avLst/>
          </a:prstGeom>
          <a:noFill/>
          <a:ln>
            <a:noFill/>
          </a:ln>
        </p:spPr>
        <p:txBody>
          <a:bodyPr spcFirstLastPara="1" wrap="square" lIns="91425" tIns="45700" rIns="91425" bIns="45700" anchor="t" anchorCtr="0">
            <a:spAutoFit/>
          </a:bodyPr>
          <a:lstStyle/>
          <a:p>
            <a:pPr algn="ctr"/>
            <a:r>
              <a:rPr lang="en-GB" sz="2800" dirty="0" err="1">
                <a:solidFill>
                  <a:srgbClr val="5B9BD5">
                    <a:lumMod val="50000"/>
                  </a:srgbClr>
                </a:solidFill>
                <a:latin typeface="Century Gothic"/>
                <a:ea typeface="Century Gothic"/>
                <a:cs typeface="Century Gothic"/>
                <a:sym typeface="Century Gothic"/>
              </a:rPr>
              <a:t>sie</a:t>
            </a:r>
            <a:endParaRPr sz="2800" dirty="0">
              <a:solidFill>
                <a:srgbClr val="5B9BD5">
                  <a:lumMod val="50000"/>
                </a:srgbClr>
              </a:solidFill>
              <a:latin typeface="Century Gothic"/>
              <a:ea typeface="Century Gothic"/>
              <a:cs typeface="Century Gothic"/>
              <a:sym typeface="Century Gothic"/>
            </a:endParaRPr>
          </a:p>
        </p:txBody>
      </p:sp>
      <p:pic>
        <p:nvPicPr>
          <p:cNvPr id="244" name="Google Shape;244;p13"/>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245" name="Google Shape;245;p13"/>
          <p:cNvSpPr txBox="1">
            <a:spLocks noGrp="1"/>
          </p:cNvSpPr>
          <p:nvPr>
            <p:ph type="title"/>
          </p:nvPr>
        </p:nvSpPr>
        <p:spPr>
          <a:xfrm>
            <a:off x="0" y="313809"/>
            <a:ext cx="570631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sp>
        <p:nvSpPr>
          <p:cNvPr id="2" name="TextBox 1"/>
          <p:cNvSpPr txBox="1"/>
          <p:nvPr/>
        </p:nvSpPr>
        <p:spPr>
          <a:xfrm>
            <a:off x="1205878" y="4912242"/>
            <a:ext cx="7905870" cy="1569660"/>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8. </a:t>
            </a:r>
            <a:r>
              <a:rPr lang="en-GB" sz="3200" dirty="0" err="1">
                <a:solidFill>
                  <a:schemeClr val="accent1">
                    <a:lumMod val="50000"/>
                  </a:schemeClr>
                </a:solidFill>
                <a:latin typeface="Century Gothic" panose="020B0502020202020204" pitchFamily="34" charset="0"/>
              </a:rPr>
              <a:t>Wir</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haben</a:t>
            </a:r>
            <a:r>
              <a:rPr lang="en-GB" sz="3200" dirty="0">
                <a:solidFill>
                  <a:schemeClr val="accent1">
                    <a:lumMod val="50000"/>
                  </a:schemeClr>
                </a:solidFill>
                <a:latin typeface="Century Gothic" panose="020B0502020202020204" pitchFamily="34" charset="0"/>
              </a:rPr>
              <a:t> </a:t>
            </a:r>
            <a:r>
              <a:rPr lang="en-GB" sz="3200" dirty="0">
                <a:solidFill>
                  <a:srgbClr val="DAA520"/>
                </a:solidFill>
                <a:latin typeface="Century Gothic" panose="020B0502020202020204" pitchFamily="34" charset="0"/>
              </a:rPr>
              <a:t>[art]</a:t>
            </a:r>
            <a:r>
              <a:rPr lang="en-GB" sz="3200" dirty="0">
                <a:solidFill>
                  <a:schemeClr val="accent1">
                    <a:lumMod val="50000"/>
                  </a:schemeClr>
                </a:solidFill>
                <a:latin typeface="Century Gothic" panose="020B0502020202020204" pitchFamily="34" charset="0"/>
              </a:rPr>
              <a:t>.</a:t>
            </a:r>
          </a:p>
          <a:p>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Wir</a:t>
            </a:r>
            <a:r>
              <a:rPr lang="en-GB" sz="3200" dirty="0">
                <a:solidFill>
                  <a:schemeClr val="accent5">
                    <a:lumMod val="50000"/>
                  </a:schemeClr>
                </a:solidFill>
                <a:latin typeface="Century Gothic" panose="020B0502020202020204" pitchFamily="34" charset="0"/>
              </a:rPr>
              <a:t> </a:t>
            </a:r>
            <a:r>
              <a:rPr lang="en-GB" sz="3200" dirty="0">
                <a:solidFill>
                  <a:srgbClr val="DAA520"/>
                </a:solidFill>
                <a:latin typeface="Century Gothic" panose="020B0502020202020204" pitchFamily="34" charset="0"/>
              </a:rPr>
              <a:t>[are coming]</a:t>
            </a:r>
            <a:r>
              <a:rPr lang="en-GB" sz="3200" dirty="0">
                <a:solidFill>
                  <a:schemeClr val="accent1">
                    <a:lumMod val="50000"/>
                  </a:schemeClr>
                </a:solidFill>
                <a:latin typeface="Century Gothic" panose="020B0502020202020204" pitchFamily="34" charset="0"/>
              </a:rPr>
              <a:t>!</a:t>
            </a:r>
            <a:r>
              <a:rPr lang="en-GB" sz="3200" dirty="0">
                <a:solidFill>
                  <a:schemeClr val="accent2"/>
                </a:solidFill>
                <a:latin typeface="Century Gothic" panose="020B0502020202020204" pitchFamily="34" charset="0"/>
              </a:rPr>
              <a:t> </a:t>
            </a:r>
          </a:p>
          <a:p>
            <a:endParaRPr lang="en-GB" sz="3200" dirty="0">
              <a:solidFill>
                <a:schemeClr val="accent5">
                  <a:lumMod val="50000"/>
                </a:schemeClr>
              </a:solidFill>
              <a:latin typeface="Century Gothic" panose="020B0502020202020204" pitchFamily="34" charset="0"/>
            </a:endParaRPr>
          </a:p>
        </p:txBody>
      </p:sp>
      <p:sp>
        <p:nvSpPr>
          <p:cNvPr id="58" name="TextBox 57"/>
          <p:cNvSpPr txBox="1"/>
          <p:nvPr/>
        </p:nvSpPr>
        <p:spPr>
          <a:xfrm>
            <a:off x="6002910" y="4888930"/>
            <a:ext cx="5692670" cy="1077218"/>
          </a:xfrm>
          <a:prstGeom prst="rect">
            <a:avLst/>
          </a:prstGeom>
          <a:noFill/>
        </p:spPr>
        <p:txBody>
          <a:bodyPr wrap="square" rtlCol="0">
            <a:spAutoFit/>
          </a:bodyPr>
          <a:lstStyle/>
          <a:p>
            <a:r>
              <a:rPr lang="en-GB" sz="3200" dirty="0" err="1">
                <a:solidFill>
                  <a:schemeClr val="accent1">
                    <a:lumMod val="50000"/>
                  </a:schemeClr>
                </a:solidFill>
                <a:latin typeface="Century Gothic" panose="020B0502020202020204" pitchFamily="34" charset="0"/>
              </a:rPr>
              <a:t>Wir</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haben</a:t>
            </a:r>
            <a:r>
              <a:rPr lang="en-GB" sz="3200" dirty="0">
                <a:solidFill>
                  <a:schemeClr val="accent1">
                    <a:lumMod val="50000"/>
                  </a:schemeClr>
                </a:solidFill>
                <a:latin typeface="Century Gothic" panose="020B0502020202020204" pitchFamily="34" charset="0"/>
              </a:rPr>
              <a:t> </a:t>
            </a:r>
            <a:r>
              <a:rPr lang="en-GB" sz="3200" dirty="0" err="1">
                <a:solidFill>
                  <a:srgbClr val="DAA520"/>
                </a:solidFill>
                <a:latin typeface="Century Gothic" panose="020B0502020202020204" pitchFamily="34" charset="0"/>
              </a:rPr>
              <a:t>Kunst</a:t>
            </a:r>
            <a:r>
              <a:rPr lang="en-GB" sz="3200" dirty="0">
                <a:solidFill>
                  <a:schemeClr val="accent1">
                    <a:lumMod val="50000"/>
                  </a:schemeClr>
                </a:solidFill>
                <a:latin typeface="Century Gothic" panose="020B0502020202020204" pitchFamily="34" charset="0"/>
              </a:rPr>
              <a:t>.</a:t>
            </a:r>
          </a:p>
          <a:p>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Wir</a:t>
            </a:r>
            <a:r>
              <a:rPr lang="en-GB" sz="3200" dirty="0">
                <a:solidFill>
                  <a:schemeClr val="accent1">
                    <a:lumMod val="50000"/>
                  </a:schemeClr>
                </a:solidFill>
                <a:latin typeface="Century Gothic" panose="020B0502020202020204" pitchFamily="34" charset="0"/>
              </a:rPr>
              <a:t> </a:t>
            </a:r>
            <a:r>
              <a:rPr lang="en-GB" sz="3200" dirty="0" err="1">
                <a:solidFill>
                  <a:srgbClr val="DAA520"/>
                </a:solidFill>
                <a:latin typeface="Century Gothic" panose="020B0502020202020204" pitchFamily="34" charset="0"/>
              </a:rPr>
              <a:t>kommen</a:t>
            </a:r>
            <a:r>
              <a:rPr lang="en-GB" sz="3200" dirty="0">
                <a:solidFill>
                  <a:schemeClr val="accent1">
                    <a:lumMod val="50000"/>
                  </a:schemeClr>
                </a:solidFill>
                <a:latin typeface="Century Gothic" panose="020B0502020202020204" pitchFamily="34" charset="0"/>
              </a:rPr>
              <a:t>!</a:t>
            </a:r>
          </a:p>
        </p:txBody>
      </p:sp>
      <p:sp>
        <p:nvSpPr>
          <p:cNvPr id="33" name="Google Shape;212;p13"/>
          <p:cNvSpPr txBox="1"/>
          <p:nvPr/>
        </p:nvSpPr>
        <p:spPr>
          <a:xfrm>
            <a:off x="9172129" y="2788128"/>
            <a:ext cx="2456859" cy="523180"/>
          </a:xfrm>
          <a:prstGeom prst="rect">
            <a:avLst/>
          </a:prstGeom>
          <a:solidFill>
            <a:schemeClr val="accent4">
              <a:lumMod val="20000"/>
              <a:lumOff val="80000"/>
            </a:schemeClr>
          </a:solidFill>
          <a:ln w="38100">
            <a:solidFill>
              <a:schemeClr val="accent5">
                <a:lumMod val="50000"/>
              </a:schemeClr>
            </a:solidFill>
          </a:ln>
        </p:spPr>
        <p:txBody>
          <a:bodyPr spcFirstLastPara="1" wrap="square" lIns="91425" tIns="45700" rIns="91425" bIns="45700" anchor="t" anchorCtr="0">
            <a:spAutoFit/>
          </a:bodyPr>
          <a:lstStyle/>
          <a:p>
            <a:pPr lvl="0" algn="ctr"/>
            <a:r>
              <a:rPr lang="de-DE" sz="2800">
                <a:solidFill>
                  <a:schemeClr val="accent1">
                    <a:lumMod val="50000"/>
                  </a:schemeClr>
                </a:solidFill>
                <a:latin typeface="Century Gothic" panose="020B0502020202020204" pitchFamily="34" charset="0"/>
              </a:rPr>
              <a:t>kommen</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34" name="Google Shape;212;p13"/>
          <p:cNvSpPr txBox="1"/>
          <p:nvPr/>
        </p:nvSpPr>
        <p:spPr>
          <a:xfrm>
            <a:off x="9111748" y="1349571"/>
            <a:ext cx="2456859" cy="523180"/>
          </a:xfrm>
          <a:prstGeom prst="rect">
            <a:avLst/>
          </a:prstGeom>
          <a:solidFill>
            <a:schemeClr val="accent4">
              <a:lumMod val="20000"/>
              <a:lumOff val="80000"/>
            </a:schemeClr>
          </a:solidFill>
          <a:ln w="38100">
            <a:solidFill>
              <a:schemeClr val="accent5">
                <a:lumMod val="50000"/>
              </a:schemeClr>
            </a:solidFill>
          </a:ln>
        </p:spPr>
        <p:txBody>
          <a:bodyPr spcFirstLastPara="1" wrap="square" lIns="91425" tIns="45700" rIns="91425" bIns="45700" anchor="t" anchorCtr="0">
            <a:spAutoFit/>
          </a:bodyPr>
          <a:lstStyle/>
          <a:p>
            <a:pPr lvl="0" algn="ctr"/>
            <a:r>
              <a:rPr lang="de-DE" sz="2800">
                <a:solidFill>
                  <a:schemeClr val="accent1">
                    <a:lumMod val="50000"/>
                  </a:schemeClr>
                </a:solidFill>
                <a:latin typeface="Century Gothic" panose="020B0502020202020204" pitchFamily="34" charset="0"/>
              </a:rPr>
              <a:t>Kunst</a:t>
            </a: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Tree>
    <p:extLst>
      <p:ext uri="{BB962C8B-B14F-4D97-AF65-F5344CB8AC3E}">
        <p14:creationId xmlns:p14="http://schemas.microsoft.com/office/powerpoint/2010/main" val="165418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8" grpId="0"/>
      <p:bldP spid="33" grpId="0" animBg="1"/>
      <p:bldP spid="3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4CA6FC-E75B-7F46-9DE4-133DC2DBB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6" name="TextBox 15">
            <a:extLst>
              <a:ext uri="{FF2B5EF4-FFF2-40B4-BE49-F238E27FC236}">
                <a16:creationId xmlns:a16="http://schemas.microsoft.com/office/drawing/2014/main" id="{61CFBD48-3016-684F-B62B-1963494DD7B0}"/>
              </a:ext>
            </a:extLst>
          </p:cNvPr>
          <p:cNvSpPr txBox="1"/>
          <p:nvPr/>
        </p:nvSpPr>
        <p:spPr>
          <a:xfrm>
            <a:off x="409976" y="2031012"/>
            <a:ext cx="992579"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       </a:t>
            </a:r>
            <a:endParaRPr lang="en-US" sz="3200" dirty="0">
              <a:solidFill>
                <a:srgbClr val="115076"/>
              </a:solidFill>
              <a:latin typeface="Century Gothic" panose="020B0502020202020204" pitchFamily="34" charset="0"/>
            </a:endParaRPr>
          </a:p>
        </p:txBody>
      </p:sp>
      <p:sp>
        <p:nvSpPr>
          <p:cNvPr id="20" name="TextBox 19">
            <a:extLst>
              <a:ext uri="{FF2B5EF4-FFF2-40B4-BE49-F238E27FC236}">
                <a16:creationId xmlns:a16="http://schemas.microsoft.com/office/drawing/2014/main" id="{B7021E3A-B685-2447-BC8D-7B2ED2DFE52C}"/>
              </a:ext>
            </a:extLst>
          </p:cNvPr>
          <p:cNvSpPr txBox="1"/>
          <p:nvPr/>
        </p:nvSpPr>
        <p:spPr>
          <a:xfrm>
            <a:off x="3886824" y="2085469"/>
            <a:ext cx="300082"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 </a:t>
            </a:r>
            <a:endParaRPr lang="en-US" sz="3200" dirty="0">
              <a:solidFill>
                <a:srgbClr val="115076"/>
              </a:solidFill>
              <a:latin typeface="Century Gothic" panose="020B0502020202020204" pitchFamily="34" charset="0"/>
            </a:endParaRPr>
          </a:p>
        </p:txBody>
      </p:sp>
      <p:sp>
        <p:nvSpPr>
          <p:cNvPr id="4" name="TextBox 3"/>
          <p:cNvSpPr txBox="1"/>
          <p:nvPr/>
        </p:nvSpPr>
        <p:spPr>
          <a:xfrm>
            <a:off x="262484" y="1261834"/>
            <a:ext cx="10391470"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We use the preposition</a:t>
            </a:r>
            <a:r>
              <a:rPr lang="en-GB" sz="2000" b="1" dirty="0">
                <a:solidFill>
                  <a:schemeClr val="accent1">
                    <a:lumMod val="50000"/>
                  </a:schemeClr>
                </a:solidFill>
                <a:latin typeface="Century Gothic" panose="020B0502020202020204" pitchFamily="34" charset="0"/>
              </a:rPr>
              <a:t> ‘auf’  </a:t>
            </a:r>
            <a:r>
              <a:rPr lang="en-GB" sz="2000" dirty="0">
                <a:solidFill>
                  <a:schemeClr val="accent1">
                    <a:lumMod val="50000"/>
                  </a:schemeClr>
                </a:solidFill>
                <a:latin typeface="Century Gothic" panose="020B0502020202020204" pitchFamily="34" charset="0"/>
              </a:rPr>
              <a:t>to mean ‘</a:t>
            </a:r>
            <a:r>
              <a:rPr lang="en-GB" sz="2000" b="1" dirty="0">
                <a:solidFill>
                  <a:schemeClr val="accent1">
                    <a:lumMod val="50000"/>
                  </a:schemeClr>
                </a:solidFill>
                <a:latin typeface="Century Gothic" panose="020B0502020202020204" pitchFamily="34" charset="0"/>
              </a:rPr>
              <a:t>on</a:t>
            </a:r>
            <a:r>
              <a:rPr lang="en-GB" sz="2000" dirty="0">
                <a:solidFill>
                  <a:schemeClr val="accent1">
                    <a:lumMod val="50000"/>
                  </a:schemeClr>
                </a:solidFill>
                <a:latin typeface="Century Gothic" panose="020B0502020202020204" pitchFamily="34" charset="0"/>
              </a:rPr>
              <a:t>’ or ‘</a:t>
            </a:r>
            <a:r>
              <a:rPr lang="en-GB" sz="2000" b="1" dirty="0">
                <a:solidFill>
                  <a:schemeClr val="accent1">
                    <a:lumMod val="50000"/>
                  </a:schemeClr>
                </a:solidFill>
                <a:latin typeface="Century Gothic" panose="020B0502020202020204" pitchFamily="34" charset="0"/>
              </a:rPr>
              <a:t>onto</a:t>
            </a:r>
            <a:r>
              <a:rPr lang="en-GB" sz="2000" dirty="0">
                <a:solidFill>
                  <a:schemeClr val="accent1">
                    <a:lumMod val="50000"/>
                  </a:schemeClr>
                </a:solidFill>
                <a:latin typeface="Century Gothic" panose="020B0502020202020204" pitchFamily="34" charset="0"/>
              </a:rPr>
              <a:t>’, e.g.:</a:t>
            </a:r>
          </a:p>
        </p:txBody>
      </p:sp>
      <p:sp>
        <p:nvSpPr>
          <p:cNvPr id="10" name="TextBox 9"/>
          <p:cNvSpPr txBox="1"/>
          <p:nvPr/>
        </p:nvSpPr>
        <p:spPr>
          <a:xfrm>
            <a:off x="3106608" y="3754371"/>
            <a:ext cx="3387525" cy="584775"/>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auf</a:t>
            </a:r>
            <a:r>
              <a:rPr lang="en-GB" sz="3200" b="1" dirty="0">
                <a:solidFill>
                  <a:srgbClr val="FF0000"/>
                </a:solidFill>
                <a:latin typeface="Century Gothic" panose="020B0502020202020204" pitchFamily="34" charset="0"/>
              </a:rPr>
              <a:t> der </a:t>
            </a:r>
            <a:r>
              <a:rPr lang="en-GB" sz="3200" dirty="0">
                <a:solidFill>
                  <a:schemeClr val="accent1">
                    <a:lumMod val="50000"/>
                  </a:schemeClr>
                </a:solidFill>
                <a:latin typeface="Century Gothic" panose="020B0502020202020204" pitchFamily="34" charset="0"/>
              </a:rPr>
              <a:t>Party</a:t>
            </a:r>
          </a:p>
        </p:txBody>
      </p:sp>
      <p:sp>
        <p:nvSpPr>
          <p:cNvPr id="13" name="TextBox 12"/>
          <p:cNvSpPr txBox="1"/>
          <p:nvPr/>
        </p:nvSpPr>
        <p:spPr>
          <a:xfrm>
            <a:off x="215231" y="1768679"/>
            <a:ext cx="4909219"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Der Hund </a:t>
            </a:r>
            <a:r>
              <a:rPr lang="en-GB" sz="2400" dirty="0" err="1">
                <a:solidFill>
                  <a:schemeClr val="accent1">
                    <a:lumMod val="50000"/>
                  </a:schemeClr>
                </a:solidFill>
                <a:latin typeface="Century Gothic" panose="020B0502020202020204" pitchFamily="34" charset="0"/>
              </a:rPr>
              <a:t>sitzt</a:t>
            </a:r>
            <a:r>
              <a:rPr lang="en-GB" sz="2400" dirty="0">
                <a:solidFill>
                  <a:schemeClr val="accent1">
                    <a:lumMod val="50000"/>
                  </a:schemeClr>
                </a:solidFill>
                <a:latin typeface="Century Gothic" panose="020B0502020202020204" pitchFamily="34" charset="0"/>
              </a:rPr>
              <a:t> auf </a:t>
            </a:r>
            <a:r>
              <a:rPr lang="en-GB" sz="2400" b="1" u="sng" dirty="0" err="1">
                <a:solidFill>
                  <a:schemeClr val="accent1">
                    <a:lumMod val="50000"/>
                  </a:schemeClr>
                </a:solidFill>
                <a:latin typeface="Century Gothic" panose="020B0502020202020204" pitchFamily="34" charset="0"/>
              </a:rPr>
              <a:t>dem</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Tisch</a:t>
            </a:r>
            <a:r>
              <a:rPr lang="en-GB" sz="2400" dirty="0">
                <a:solidFill>
                  <a:schemeClr val="accent1">
                    <a:lumMod val="50000"/>
                  </a:schemeClr>
                </a:solidFill>
                <a:latin typeface="Century Gothic" panose="020B0502020202020204" pitchFamily="34" charset="0"/>
              </a:rPr>
              <a:t>.</a:t>
            </a:r>
            <a:r>
              <a:rPr lang="en-GB" sz="2400" b="1" dirty="0">
                <a:solidFill>
                  <a:schemeClr val="accent1">
                    <a:lumMod val="50000"/>
                  </a:schemeClr>
                </a:solidFill>
                <a:latin typeface="Century Gothic" panose="020B0502020202020204" pitchFamily="34" charset="0"/>
              </a:rPr>
              <a:t> </a:t>
            </a:r>
          </a:p>
        </p:txBody>
      </p:sp>
      <p:sp>
        <p:nvSpPr>
          <p:cNvPr id="19" name="TextBox 18"/>
          <p:cNvSpPr txBox="1"/>
          <p:nvPr/>
        </p:nvSpPr>
        <p:spPr>
          <a:xfrm>
            <a:off x="3095536" y="5113703"/>
            <a:ext cx="2969002" cy="584775"/>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auf</a:t>
            </a:r>
            <a:r>
              <a:rPr lang="en-GB" sz="3200" dirty="0">
                <a:solidFill>
                  <a:schemeClr val="accent5">
                    <a:lumMod val="50000"/>
                  </a:schemeClr>
                </a:solidFill>
                <a:latin typeface="Century Gothic" panose="020B0502020202020204" pitchFamily="34" charset="0"/>
              </a:rPr>
              <a:t> </a:t>
            </a:r>
            <a:r>
              <a:rPr lang="en-GB" sz="3200" b="1" u="sng" dirty="0">
                <a:solidFill>
                  <a:srgbClr val="FF0000"/>
                </a:solidFill>
                <a:latin typeface="Century Gothic" panose="020B0502020202020204" pitchFamily="34" charset="0"/>
              </a:rPr>
              <a:t>die</a:t>
            </a:r>
            <a:r>
              <a:rPr lang="en-GB" sz="3200" b="1" dirty="0">
                <a:solidFill>
                  <a:srgbClr val="FF0000"/>
                </a:solidFill>
                <a:latin typeface="Century Gothic" panose="020B0502020202020204" pitchFamily="34" charset="0"/>
              </a:rPr>
              <a:t> </a:t>
            </a:r>
            <a:r>
              <a:rPr lang="en-GB" sz="3200" dirty="0">
                <a:solidFill>
                  <a:schemeClr val="accent1">
                    <a:lumMod val="50000"/>
                  </a:schemeClr>
                </a:solidFill>
                <a:latin typeface="Century Gothic" panose="020B0502020202020204" pitchFamily="34" charset="0"/>
              </a:rPr>
              <a:t>Party</a:t>
            </a:r>
          </a:p>
        </p:txBody>
      </p:sp>
      <p:sp>
        <p:nvSpPr>
          <p:cNvPr id="21" name="TextBox 20"/>
          <p:cNvSpPr txBox="1"/>
          <p:nvPr/>
        </p:nvSpPr>
        <p:spPr>
          <a:xfrm>
            <a:off x="3095536" y="5581378"/>
            <a:ext cx="3476019" cy="584775"/>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auf</a:t>
            </a:r>
            <a:r>
              <a:rPr lang="en-GB" sz="3200" b="1" dirty="0">
                <a:solidFill>
                  <a:schemeClr val="accent5">
                    <a:lumMod val="50000"/>
                  </a:schemeClr>
                </a:solidFill>
                <a:latin typeface="Century Gothic" panose="020B0502020202020204" pitchFamily="34" charset="0"/>
              </a:rPr>
              <a:t> </a:t>
            </a:r>
            <a:r>
              <a:rPr lang="en-GB" sz="3200" b="1" u="sng" dirty="0">
                <a:solidFill>
                  <a:srgbClr val="DAA520"/>
                </a:solidFill>
                <a:latin typeface="Century Gothic" panose="020B0502020202020204" pitchFamily="34" charset="0"/>
              </a:rPr>
              <a:t>das</a:t>
            </a:r>
            <a:r>
              <a:rPr lang="en-GB" sz="3200" b="1" dirty="0">
                <a:solidFill>
                  <a:srgbClr val="C2931C"/>
                </a:solidFill>
                <a:latin typeface="Century Gothic" panose="020B0502020202020204" pitchFamily="34" charset="0"/>
              </a:rPr>
              <a:t> </a:t>
            </a:r>
            <a:r>
              <a:rPr lang="en-GB" sz="3200" dirty="0">
                <a:solidFill>
                  <a:schemeClr val="accent1">
                    <a:lumMod val="50000"/>
                  </a:schemeClr>
                </a:solidFill>
                <a:latin typeface="Century Gothic" panose="020B0502020202020204" pitchFamily="34" charset="0"/>
              </a:rPr>
              <a:t>Festival</a:t>
            </a:r>
          </a:p>
        </p:txBody>
      </p:sp>
      <p:sp>
        <p:nvSpPr>
          <p:cNvPr id="22" name="TextBox 21"/>
          <p:cNvSpPr txBox="1"/>
          <p:nvPr/>
        </p:nvSpPr>
        <p:spPr>
          <a:xfrm>
            <a:off x="2781765" y="4663804"/>
            <a:ext cx="3561452" cy="584775"/>
          </a:xfrm>
          <a:prstGeom prst="rect">
            <a:avLst/>
          </a:prstGeom>
          <a:noFill/>
        </p:spPr>
        <p:txBody>
          <a:bodyPr wrap="square" rtlCol="0">
            <a:spAutoFit/>
          </a:bodyPr>
          <a:lstStyle/>
          <a:p>
            <a:pPr algn="ctr"/>
            <a:r>
              <a:rPr lang="en-GB" sz="3200" dirty="0">
                <a:solidFill>
                  <a:schemeClr val="accent1">
                    <a:lumMod val="50000"/>
                  </a:schemeClr>
                </a:solidFill>
                <a:latin typeface="Century Gothic" panose="020B0502020202020204" pitchFamily="34" charset="0"/>
              </a:rPr>
              <a:t>auf</a:t>
            </a:r>
            <a:r>
              <a:rPr lang="en-GB" sz="3200" b="1" dirty="0">
                <a:solidFill>
                  <a:schemeClr val="accent1">
                    <a:lumMod val="50000"/>
                  </a:schemeClr>
                </a:solidFill>
                <a:latin typeface="Century Gothic" panose="020B0502020202020204" pitchFamily="34" charset="0"/>
              </a:rPr>
              <a:t> </a:t>
            </a:r>
            <a:r>
              <a:rPr lang="en-GB" sz="3200" b="1" u="sng" dirty="0">
                <a:solidFill>
                  <a:schemeClr val="accent1">
                    <a:lumMod val="50000"/>
                  </a:schemeClr>
                </a:solidFill>
                <a:latin typeface="Century Gothic" panose="020B0502020202020204" pitchFamily="34" charset="0"/>
              </a:rPr>
              <a:t>den</a:t>
            </a:r>
            <a:r>
              <a:rPr lang="en-GB" sz="3200" b="1"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Markt</a:t>
            </a:r>
            <a:endParaRPr lang="en-GB" sz="3200" dirty="0">
              <a:solidFill>
                <a:schemeClr val="accent1">
                  <a:lumMod val="50000"/>
                </a:schemeClr>
              </a:solidFill>
              <a:latin typeface="Century Gothic" panose="020B0502020202020204" pitchFamily="34" charset="0"/>
            </a:endParaRPr>
          </a:p>
        </p:txBody>
      </p:sp>
      <p:sp>
        <p:nvSpPr>
          <p:cNvPr id="26" name="TextBox 25"/>
          <p:cNvSpPr txBox="1"/>
          <p:nvPr/>
        </p:nvSpPr>
        <p:spPr>
          <a:xfrm>
            <a:off x="2983779" y="3332068"/>
            <a:ext cx="3561452" cy="584775"/>
          </a:xfrm>
          <a:prstGeom prst="rect">
            <a:avLst/>
          </a:prstGeom>
          <a:noFill/>
        </p:spPr>
        <p:txBody>
          <a:bodyPr wrap="square" rtlCol="0">
            <a:spAutoFit/>
          </a:bodyPr>
          <a:lstStyle/>
          <a:p>
            <a:r>
              <a:rPr lang="en-GB" sz="3200" b="1" dirty="0">
                <a:solidFill>
                  <a:schemeClr val="accent1">
                    <a:lumMod val="50000"/>
                  </a:schemeClr>
                </a:solidFill>
                <a:latin typeface="Century Gothic" panose="020B0502020202020204" pitchFamily="34" charset="0"/>
              </a:rPr>
              <a:t> </a:t>
            </a:r>
            <a:r>
              <a:rPr lang="en-GB" sz="3200" dirty="0">
                <a:solidFill>
                  <a:schemeClr val="accent1">
                    <a:lumMod val="50000"/>
                  </a:schemeClr>
                </a:solidFill>
                <a:latin typeface="Century Gothic" panose="020B0502020202020204" pitchFamily="34" charset="0"/>
              </a:rPr>
              <a:t>auf</a:t>
            </a:r>
            <a:r>
              <a:rPr lang="en-GB" sz="3200" b="1" dirty="0">
                <a:solidFill>
                  <a:schemeClr val="accent1">
                    <a:lumMod val="50000"/>
                  </a:schemeClr>
                </a:solidFill>
                <a:latin typeface="Century Gothic" panose="020B0502020202020204" pitchFamily="34" charset="0"/>
              </a:rPr>
              <a:t> </a:t>
            </a:r>
            <a:r>
              <a:rPr lang="en-GB" sz="3200" b="1" dirty="0" err="1">
                <a:solidFill>
                  <a:schemeClr val="accent1">
                    <a:lumMod val="50000"/>
                  </a:schemeClr>
                </a:solidFill>
                <a:latin typeface="Century Gothic" panose="020B0502020202020204" pitchFamily="34" charset="0"/>
              </a:rPr>
              <a:t>dem</a:t>
            </a:r>
            <a:r>
              <a:rPr lang="en-GB" sz="3200" b="1"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Markt</a:t>
            </a:r>
            <a:endParaRPr lang="en-GB" sz="3200" dirty="0">
              <a:solidFill>
                <a:schemeClr val="accent1">
                  <a:lumMod val="50000"/>
                </a:schemeClr>
              </a:solidFill>
              <a:latin typeface="Century Gothic" panose="020B0502020202020204" pitchFamily="34" charset="0"/>
            </a:endParaRPr>
          </a:p>
        </p:txBody>
      </p:sp>
      <p:sp>
        <p:nvSpPr>
          <p:cNvPr id="32" name="TextBox 31"/>
          <p:cNvSpPr txBox="1"/>
          <p:nvPr/>
        </p:nvSpPr>
        <p:spPr>
          <a:xfrm>
            <a:off x="3105986" y="4196129"/>
            <a:ext cx="3576908" cy="584775"/>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auf</a:t>
            </a:r>
            <a:r>
              <a:rPr lang="en-GB" sz="3200" b="1" dirty="0">
                <a:solidFill>
                  <a:srgbClr val="C2931C"/>
                </a:solidFill>
                <a:latin typeface="Century Gothic" panose="020B0502020202020204" pitchFamily="34" charset="0"/>
              </a:rPr>
              <a:t> </a:t>
            </a:r>
            <a:r>
              <a:rPr lang="en-GB" sz="3200" b="1" dirty="0" err="1">
                <a:solidFill>
                  <a:srgbClr val="DAA520"/>
                </a:solidFill>
                <a:latin typeface="Century Gothic" panose="020B0502020202020204" pitchFamily="34" charset="0"/>
              </a:rPr>
              <a:t>dem</a:t>
            </a:r>
            <a:r>
              <a:rPr lang="en-GB" sz="3200" b="1" dirty="0">
                <a:solidFill>
                  <a:srgbClr val="C2931C"/>
                </a:solidFill>
                <a:latin typeface="Century Gothic" panose="020B0502020202020204" pitchFamily="34" charset="0"/>
              </a:rPr>
              <a:t> </a:t>
            </a:r>
            <a:r>
              <a:rPr lang="en-GB" sz="3200" dirty="0">
                <a:solidFill>
                  <a:schemeClr val="accent1">
                    <a:lumMod val="50000"/>
                  </a:schemeClr>
                </a:solidFill>
                <a:latin typeface="Century Gothic" panose="020B0502020202020204" pitchFamily="34" charset="0"/>
              </a:rPr>
              <a:t>Festival</a:t>
            </a:r>
          </a:p>
        </p:txBody>
      </p:sp>
      <p:sp>
        <p:nvSpPr>
          <p:cNvPr id="33" name="TextBox 32"/>
          <p:cNvSpPr txBox="1"/>
          <p:nvPr/>
        </p:nvSpPr>
        <p:spPr>
          <a:xfrm>
            <a:off x="6111579" y="1764233"/>
            <a:ext cx="7592121"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Die </a:t>
            </a:r>
            <a:r>
              <a:rPr lang="en-GB" sz="2400" dirty="0" err="1">
                <a:solidFill>
                  <a:schemeClr val="accent1">
                    <a:lumMod val="50000"/>
                  </a:schemeClr>
                </a:solidFill>
                <a:latin typeface="Century Gothic" panose="020B0502020202020204" pitchFamily="34" charset="0"/>
              </a:rPr>
              <a:t>Katze</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springt</a:t>
            </a:r>
            <a:r>
              <a:rPr lang="en-GB" sz="2400" dirty="0">
                <a:solidFill>
                  <a:schemeClr val="accent1">
                    <a:lumMod val="50000"/>
                  </a:schemeClr>
                </a:solidFill>
                <a:latin typeface="Century Gothic" panose="020B0502020202020204" pitchFamily="34" charset="0"/>
              </a:rPr>
              <a:t> auf </a:t>
            </a:r>
            <a:r>
              <a:rPr lang="en-GB" sz="2400" b="1" u="sng" dirty="0">
                <a:solidFill>
                  <a:schemeClr val="accent1">
                    <a:lumMod val="50000"/>
                  </a:schemeClr>
                </a:solidFill>
                <a:latin typeface="Century Gothic" panose="020B0502020202020204" pitchFamily="34" charset="0"/>
              </a:rPr>
              <a:t>den</a:t>
            </a:r>
            <a:r>
              <a:rPr lang="en-GB" sz="2400" b="1" dirty="0">
                <a:solidFill>
                  <a:schemeClr val="accent1">
                    <a:lumMod val="50000"/>
                  </a:schemeClr>
                </a:solidFill>
                <a:latin typeface="Century Gothic" panose="020B0502020202020204" pitchFamily="34" charset="0"/>
              </a:rPr>
              <a:t> </a:t>
            </a:r>
            <a:r>
              <a:rPr lang="en-GB" sz="2400" dirty="0">
                <a:solidFill>
                  <a:schemeClr val="accent1">
                    <a:lumMod val="50000"/>
                  </a:schemeClr>
                </a:solidFill>
                <a:latin typeface="Century Gothic" panose="020B0502020202020204" pitchFamily="34" charset="0"/>
              </a:rPr>
              <a:t>Boden</a:t>
            </a:r>
            <a:r>
              <a:rPr lang="en-GB" sz="2400" b="1" dirty="0">
                <a:solidFill>
                  <a:schemeClr val="accent1">
                    <a:lumMod val="50000"/>
                  </a:schemeClr>
                </a:solidFill>
                <a:latin typeface="Century Gothic" panose="020B0502020202020204" pitchFamily="34" charset="0"/>
              </a:rPr>
              <a:t>.</a:t>
            </a:r>
          </a:p>
        </p:txBody>
      </p:sp>
      <p:sp>
        <p:nvSpPr>
          <p:cNvPr id="36" name="TextBox 35"/>
          <p:cNvSpPr txBox="1"/>
          <p:nvPr/>
        </p:nvSpPr>
        <p:spPr>
          <a:xfrm>
            <a:off x="322197" y="3352461"/>
            <a:ext cx="2001956" cy="584775"/>
          </a:xfrm>
          <a:prstGeom prst="rect">
            <a:avLst/>
          </a:prstGeom>
          <a:noFill/>
        </p:spPr>
        <p:txBody>
          <a:bodyPr wrap="square" rtlCol="0">
            <a:spAutoFit/>
          </a:bodyPr>
          <a:lstStyle/>
          <a:p>
            <a:r>
              <a:rPr lang="en-GB" sz="3200" dirty="0" err="1">
                <a:solidFill>
                  <a:schemeClr val="accent1">
                    <a:lumMod val="50000"/>
                  </a:schemeClr>
                </a:solidFill>
                <a:latin typeface="Century Gothic" panose="020B0502020202020204" pitchFamily="34" charset="0"/>
              </a:rPr>
              <a:t>Ich</a:t>
            </a:r>
            <a:r>
              <a:rPr lang="en-GB" sz="3200" dirty="0">
                <a:solidFill>
                  <a:schemeClr val="accent1">
                    <a:lumMod val="50000"/>
                  </a:schemeClr>
                </a:solidFill>
                <a:latin typeface="Century Gothic" panose="020B0502020202020204" pitchFamily="34" charset="0"/>
              </a:rPr>
              <a:t> bin…</a:t>
            </a:r>
          </a:p>
        </p:txBody>
      </p:sp>
      <p:sp>
        <p:nvSpPr>
          <p:cNvPr id="41" name="TextBox 40"/>
          <p:cNvSpPr txBox="1"/>
          <p:nvPr/>
        </p:nvSpPr>
        <p:spPr>
          <a:xfrm>
            <a:off x="262484" y="2869582"/>
            <a:ext cx="10391470"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But </a:t>
            </a:r>
            <a:r>
              <a:rPr lang="en-GB" sz="2000" b="1" dirty="0">
                <a:solidFill>
                  <a:schemeClr val="accent1">
                    <a:lumMod val="50000"/>
                  </a:schemeClr>
                </a:solidFill>
                <a:latin typeface="Century Gothic" panose="020B0502020202020204" pitchFamily="34" charset="0"/>
              </a:rPr>
              <a:t>‘auf’ </a:t>
            </a:r>
            <a:r>
              <a:rPr lang="en-GB" sz="2000" dirty="0">
                <a:solidFill>
                  <a:schemeClr val="accent1">
                    <a:lumMod val="50000"/>
                  </a:schemeClr>
                </a:solidFill>
                <a:latin typeface="Century Gothic" panose="020B0502020202020204" pitchFamily="34" charset="0"/>
              </a:rPr>
              <a:t>can also sometimes mean  ‘</a:t>
            </a:r>
            <a:r>
              <a:rPr lang="en-GB" sz="2000" b="1" dirty="0">
                <a:solidFill>
                  <a:schemeClr val="accent1">
                    <a:lumMod val="50000"/>
                  </a:schemeClr>
                </a:solidFill>
                <a:latin typeface="Century Gothic" panose="020B0502020202020204" pitchFamily="34" charset="0"/>
              </a:rPr>
              <a:t>at</a:t>
            </a:r>
            <a:r>
              <a:rPr lang="en-GB" sz="2000" dirty="0">
                <a:solidFill>
                  <a:schemeClr val="accent1">
                    <a:lumMod val="50000"/>
                  </a:schemeClr>
                </a:solidFill>
                <a:latin typeface="Century Gothic" panose="020B0502020202020204" pitchFamily="34" charset="0"/>
              </a:rPr>
              <a:t>’ or ‘</a:t>
            </a:r>
            <a:r>
              <a:rPr lang="en-GB" sz="2000" b="1" dirty="0">
                <a:solidFill>
                  <a:schemeClr val="accent1">
                    <a:lumMod val="50000"/>
                  </a:schemeClr>
                </a:solidFill>
                <a:latin typeface="Century Gothic" panose="020B0502020202020204" pitchFamily="34" charset="0"/>
              </a:rPr>
              <a:t>to</a:t>
            </a:r>
            <a:r>
              <a:rPr lang="en-GB" sz="2000" dirty="0">
                <a:solidFill>
                  <a:schemeClr val="accent1">
                    <a:lumMod val="50000"/>
                  </a:schemeClr>
                </a:solidFill>
                <a:latin typeface="Century Gothic" panose="020B0502020202020204" pitchFamily="34" charset="0"/>
              </a:rPr>
              <a:t>’:</a:t>
            </a:r>
          </a:p>
        </p:txBody>
      </p:sp>
      <p:sp>
        <p:nvSpPr>
          <p:cNvPr id="43" name="TextBox 42"/>
          <p:cNvSpPr txBox="1"/>
          <p:nvPr/>
        </p:nvSpPr>
        <p:spPr>
          <a:xfrm>
            <a:off x="187365" y="4703192"/>
            <a:ext cx="2460608" cy="584775"/>
          </a:xfrm>
          <a:prstGeom prst="rect">
            <a:avLst/>
          </a:prstGeom>
          <a:noFill/>
        </p:spPr>
        <p:txBody>
          <a:bodyPr wrap="square" rtlCol="0">
            <a:spAutoFit/>
          </a:bodyPr>
          <a:lstStyle/>
          <a:p>
            <a:r>
              <a:rPr lang="en-GB" sz="3200">
                <a:solidFill>
                  <a:schemeClr val="accent1">
                    <a:lumMod val="50000"/>
                  </a:schemeClr>
                </a:solidFill>
                <a:latin typeface="Century Gothic" panose="020B0502020202020204" pitchFamily="34" charset="0"/>
              </a:rPr>
              <a:t>Ich gehe…</a:t>
            </a:r>
            <a:endParaRPr lang="en-GB" sz="3200" dirty="0">
              <a:solidFill>
                <a:schemeClr val="accent1">
                  <a:lumMod val="50000"/>
                </a:schemeClr>
              </a:solidFill>
              <a:latin typeface="Century Gothic" panose="020B0502020202020204" pitchFamily="34" charset="0"/>
            </a:endParaRPr>
          </a:p>
        </p:txBody>
      </p:sp>
      <p:sp>
        <p:nvSpPr>
          <p:cNvPr id="44" name="TextBox 43"/>
          <p:cNvSpPr txBox="1"/>
          <p:nvPr/>
        </p:nvSpPr>
        <p:spPr>
          <a:xfrm>
            <a:off x="220865" y="2184997"/>
            <a:ext cx="4546369"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(location)</a:t>
            </a:r>
          </a:p>
        </p:txBody>
      </p:sp>
      <p:sp>
        <p:nvSpPr>
          <p:cNvPr id="45" name="TextBox 44"/>
          <p:cNvSpPr txBox="1"/>
          <p:nvPr/>
        </p:nvSpPr>
        <p:spPr>
          <a:xfrm>
            <a:off x="6096000" y="2139210"/>
            <a:ext cx="5390148"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(motion)</a:t>
            </a:r>
          </a:p>
        </p:txBody>
      </p:sp>
      <p:sp>
        <p:nvSpPr>
          <p:cNvPr id="46" name="Oval Callout 45"/>
          <p:cNvSpPr/>
          <p:nvPr/>
        </p:nvSpPr>
        <p:spPr>
          <a:xfrm>
            <a:off x="7516781" y="2275813"/>
            <a:ext cx="4353022" cy="2820897"/>
          </a:xfrm>
          <a:prstGeom prst="wedgeEllipseCallout">
            <a:avLst>
              <a:gd name="adj1" fmla="val -73719"/>
              <a:gd name="adj2" fmla="val 30732"/>
            </a:avLst>
          </a:prstGeom>
          <a:solidFill>
            <a:schemeClr val="accent1">
              <a:lumMod val="50000"/>
            </a:schemeClr>
          </a:solidFill>
          <a:ln w="12700">
            <a:solidFill>
              <a:srgbClr val="DAA520"/>
            </a:solid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Often, as in these examples, the use of </a:t>
            </a:r>
            <a:r>
              <a:rPr lang="en-GB" sz="2000" b="1" i="1" dirty="0">
                <a:solidFill>
                  <a:schemeClr val="bg1"/>
                </a:solidFill>
                <a:latin typeface="Century Gothic" panose="020B0502020202020204" pitchFamily="34" charset="0"/>
              </a:rPr>
              <a:t>auf</a:t>
            </a:r>
            <a:r>
              <a:rPr lang="en-GB" sz="2000" i="1" dirty="0">
                <a:solidFill>
                  <a:schemeClr val="bg1"/>
                </a:solidFill>
                <a:latin typeface="Century Gothic" panose="020B0502020202020204" pitchFamily="34" charset="0"/>
              </a:rPr>
              <a:t> </a:t>
            </a:r>
            <a:r>
              <a:rPr lang="en-GB" sz="2000" dirty="0">
                <a:solidFill>
                  <a:schemeClr val="bg1"/>
                </a:solidFill>
                <a:latin typeface="Century Gothic" panose="020B0502020202020204" pitchFamily="34" charset="0"/>
              </a:rPr>
              <a:t>is for </a:t>
            </a:r>
            <a:r>
              <a:rPr lang="en-GB" sz="2000" u="sng" dirty="0">
                <a:solidFill>
                  <a:schemeClr val="bg1"/>
                </a:solidFill>
                <a:latin typeface="Century Gothic" panose="020B0502020202020204" pitchFamily="34" charset="0"/>
              </a:rPr>
              <a:t>open spaces</a:t>
            </a:r>
            <a:r>
              <a:rPr lang="en-GB" sz="2000" dirty="0">
                <a:solidFill>
                  <a:schemeClr val="bg1"/>
                </a:solidFill>
                <a:latin typeface="Century Gothic" panose="020B0502020202020204" pitchFamily="34" charset="0"/>
              </a:rPr>
              <a:t> or </a:t>
            </a:r>
            <a:r>
              <a:rPr lang="en-GB" sz="2000" u="sng" dirty="0">
                <a:solidFill>
                  <a:schemeClr val="bg1"/>
                </a:solidFill>
                <a:latin typeface="Century Gothic" panose="020B0502020202020204" pitchFamily="34" charset="0"/>
              </a:rPr>
              <a:t>events</a:t>
            </a:r>
            <a:r>
              <a:rPr lang="en-GB" sz="2000" dirty="0">
                <a:solidFill>
                  <a:schemeClr val="bg1"/>
                </a:solidFill>
                <a:latin typeface="Century Gothic" panose="020B0502020202020204" pitchFamily="34" charset="0"/>
              </a:rPr>
              <a:t>. For example, also use </a:t>
            </a:r>
            <a:r>
              <a:rPr lang="en-GB" sz="2000" b="1" i="1" dirty="0">
                <a:solidFill>
                  <a:schemeClr val="bg1"/>
                </a:solidFill>
                <a:latin typeface="Century Gothic" panose="020B0502020202020204" pitchFamily="34" charset="0"/>
              </a:rPr>
              <a:t>auf</a:t>
            </a:r>
            <a:r>
              <a:rPr lang="en-GB" sz="2000" dirty="0">
                <a:solidFill>
                  <a:schemeClr val="bg1"/>
                </a:solidFill>
                <a:latin typeface="Century Gothic" panose="020B0502020202020204" pitchFamily="34" charset="0"/>
              </a:rPr>
              <a:t> for an open air or pop concert.</a:t>
            </a:r>
          </a:p>
        </p:txBody>
      </p:sp>
      <p:sp>
        <p:nvSpPr>
          <p:cNvPr id="47" name="TextBox 46"/>
          <p:cNvSpPr txBox="1"/>
          <p:nvPr/>
        </p:nvSpPr>
        <p:spPr>
          <a:xfrm>
            <a:off x="322197" y="3879128"/>
            <a:ext cx="1458477" cy="400110"/>
          </a:xfrm>
          <a:prstGeom prst="rect">
            <a:avLst/>
          </a:prstGeom>
          <a:noFill/>
        </p:spPr>
        <p:txBody>
          <a:bodyPr wrap="square" rtlCol="0">
            <a:spAutoFit/>
          </a:bodyPr>
          <a:lstStyle/>
          <a:p>
            <a:r>
              <a:rPr lang="en-GB" sz="2000">
                <a:solidFill>
                  <a:schemeClr val="accent1">
                    <a:lumMod val="50000"/>
                  </a:schemeClr>
                </a:solidFill>
                <a:latin typeface="Century Gothic" panose="020B0502020202020204" pitchFamily="34" charset="0"/>
              </a:rPr>
              <a:t>(location)</a:t>
            </a:r>
            <a:endParaRPr lang="en-GB" sz="2000" dirty="0">
              <a:solidFill>
                <a:schemeClr val="accent1">
                  <a:lumMod val="50000"/>
                </a:schemeClr>
              </a:solidFill>
              <a:latin typeface="Century Gothic" panose="020B0502020202020204" pitchFamily="34" charset="0"/>
            </a:endParaRPr>
          </a:p>
        </p:txBody>
      </p:sp>
      <p:sp>
        <p:nvSpPr>
          <p:cNvPr id="48" name="TextBox 47"/>
          <p:cNvSpPr txBox="1"/>
          <p:nvPr/>
        </p:nvSpPr>
        <p:spPr>
          <a:xfrm>
            <a:off x="317159" y="5255236"/>
            <a:ext cx="1303094" cy="400110"/>
          </a:xfrm>
          <a:prstGeom prst="rect">
            <a:avLst/>
          </a:prstGeom>
          <a:noFill/>
        </p:spPr>
        <p:txBody>
          <a:bodyPr wrap="square" rtlCol="0">
            <a:spAutoFit/>
          </a:bodyPr>
          <a:lstStyle/>
          <a:p>
            <a:r>
              <a:rPr lang="en-GB" sz="2000">
                <a:solidFill>
                  <a:schemeClr val="accent1">
                    <a:lumMod val="50000"/>
                  </a:schemeClr>
                </a:solidFill>
                <a:latin typeface="Century Gothic" panose="020B0502020202020204" pitchFamily="34" charset="0"/>
              </a:rPr>
              <a:t>(motion)</a:t>
            </a:r>
            <a:endParaRPr lang="en-GB" sz="2000" dirty="0">
              <a:solidFill>
                <a:schemeClr val="accent1">
                  <a:lumMod val="50000"/>
                </a:schemeClr>
              </a:solidFill>
              <a:latin typeface="Century Gothic" panose="020B0502020202020204" pitchFamily="34" charset="0"/>
            </a:endParaRPr>
          </a:p>
        </p:txBody>
      </p:sp>
      <p:sp>
        <p:nvSpPr>
          <p:cNvPr id="7" name="Title 6">
            <a:extLst>
              <a:ext uri="{FF2B5EF4-FFF2-40B4-BE49-F238E27FC236}">
                <a16:creationId xmlns:a16="http://schemas.microsoft.com/office/drawing/2014/main" id="{F6EBE668-503B-364E-A9B8-FAE19F8CAFE4}"/>
              </a:ext>
            </a:extLst>
          </p:cNvPr>
          <p:cNvSpPr>
            <a:spLocks noGrp="1"/>
          </p:cNvSpPr>
          <p:nvPr>
            <p:ph type="title"/>
          </p:nvPr>
        </p:nvSpPr>
        <p:spPr>
          <a:xfrm>
            <a:off x="0" y="294041"/>
            <a:ext cx="6064538" cy="727677"/>
          </a:xfrm>
        </p:spPr>
        <p:txBody>
          <a:bodyPr/>
          <a:lstStyle/>
          <a:p>
            <a:r>
              <a:rPr lang="en-GB" sz="3300" b="1" dirty="0">
                <a:solidFill>
                  <a:prstClr val="white"/>
                </a:solidFill>
              </a:rPr>
              <a:t>Using </a:t>
            </a:r>
            <a:r>
              <a:rPr lang="en-GB" sz="3300" b="1" i="1" dirty="0">
                <a:solidFill>
                  <a:prstClr val="white"/>
                </a:solidFill>
              </a:rPr>
              <a:t>auf</a:t>
            </a:r>
            <a:r>
              <a:rPr lang="en-GB" sz="3300" b="1" dirty="0">
                <a:solidFill>
                  <a:prstClr val="white"/>
                </a:solidFill>
              </a:rPr>
              <a:t> to mean ‘at’ or ‘to</a:t>
            </a:r>
            <a:r>
              <a:rPr lang="en-GB" b="1" dirty="0">
                <a:solidFill>
                  <a:prstClr val="white"/>
                </a:solidFill>
              </a:rPr>
              <a:t>’</a:t>
            </a:r>
            <a:endParaRPr lang="en-US" dirty="0"/>
          </a:p>
        </p:txBody>
      </p:sp>
      <p:sp>
        <p:nvSpPr>
          <p:cNvPr id="27"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24" name="Oval Callout 45">
            <a:extLst>
              <a:ext uri="{FF2B5EF4-FFF2-40B4-BE49-F238E27FC236}">
                <a16:creationId xmlns:a16="http://schemas.microsoft.com/office/drawing/2014/main" id="{7BD594D8-0233-46F6-ABBC-29CE097859DC}"/>
              </a:ext>
            </a:extLst>
          </p:cNvPr>
          <p:cNvSpPr/>
          <p:nvPr/>
        </p:nvSpPr>
        <p:spPr>
          <a:xfrm>
            <a:off x="6573179" y="5348116"/>
            <a:ext cx="1651000" cy="818037"/>
          </a:xfrm>
          <a:prstGeom prst="wedgeEllipseCallout">
            <a:avLst>
              <a:gd name="adj1" fmla="val -62642"/>
              <a:gd name="adj2" fmla="val 17691"/>
            </a:avLst>
          </a:prstGeom>
          <a:solidFill>
            <a:schemeClr val="accent1">
              <a:lumMod val="50000"/>
            </a:schemeClr>
          </a:solidFill>
          <a:ln w="12700">
            <a:solidFill>
              <a:srgbClr val="DAA520"/>
            </a:solid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auf das </a:t>
            </a:r>
            <a:r>
              <a:rPr lang="en-GB" sz="2000" dirty="0">
                <a:solidFill>
                  <a:schemeClr val="bg1"/>
                </a:solidFill>
                <a:latin typeface="Century Gothic" panose="020B0502020202020204" pitchFamily="34" charset="0"/>
                <a:sym typeface="Wingdings" panose="05000000000000000000" pitchFamily="2" charset="2"/>
              </a:rPr>
              <a:t> </a:t>
            </a:r>
            <a:r>
              <a:rPr lang="en-GB" sz="2000" dirty="0" err="1">
                <a:solidFill>
                  <a:schemeClr val="bg1"/>
                </a:solidFill>
                <a:latin typeface="Century Gothic" panose="020B0502020202020204" pitchFamily="34" charset="0"/>
                <a:sym typeface="Wingdings" panose="05000000000000000000" pitchFamily="2" charset="2"/>
              </a:rPr>
              <a:t>aufs</a:t>
            </a:r>
            <a:endParaRPr lang="en-GB" sz="2000" dirty="0">
              <a:solidFill>
                <a:schemeClr val="bg1"/>
              </a:solidFill>
              <a:latin typeface="Century Gothic" panose="020B0502020202020204" pitchFamily="34" charset="0"/>
            </a:endParaRPr>
          </a:p>
        </p:txBody>
      </p:sp>
      <p:sp>
        <p:nvSpPr>
          <p:cNvPr id="25" name="TextBox 24">
            <a:extLst>
              <a:ext uri="{FF2B5EF4-FFF2-40B4-BE49-F238E27FC236}">
                <a16:creationId xmlns:a16="http://schemas.microsoft.com/office/drawing/2014/main" id="{AEB46E21-C787-4136-842C-A2820E3DCB49}"/>
              </a:ext>
            </a:extLst>
          </p:cNvPr>
          <p:cNvSpPr txBox="1"/>
          <p:nvPr/>
        </p:nvSpPr>
        <p:spPr>
          <a:xfrm>
            <a:off x="3105986" y="5639352"/>
            <a:ext cx="3237231" cy="584775"/>
          </a:xfrm>
          <a:prstGeom prst="rect">
            <a:avLst/>
          </a:prstGeom>
          <a:solidFill>
            <a:schemeClr val="bg1"/>
          </a:solidFill>
        </p:spPr>
        <p:txBody>
          <a:bodyPr wrap="square" rtlCol="0">
            <a:spAutoFit/>
          </a:bodyPr>
          <a:lstStyle/>
          <a:p>
            <a:r>
              <a:rPr lang="en-GB" sz="3200" dirty="0" err="1">
                <a:solidFill>
                  <a:schemeClr val="accent1">
                    <a:lumMod val="50000"/>
                  </a:schemeClr>
                </a:solidFill>
                <a:latin typeface="Century Gothic" panose="020B0502020202020204" pitchFamily="34" charset="0"/>
              </a:rPr>
              <a:t>auf</a:t>
            </a:r>
            <a:r>
              <a:rPr lang="en-GB" sz="3200" b="1" u="sng" dirty="0" err="1">
                <a:solidFill>
                  <a:srgbClr val="DAA520"/>
                </a:solidFill>
                <a:latin typeface="Century Gothic" panose="020B0502020202020204" pitchFamily="34" charset="0"/>
              </a:rPr>
              <a:t>s</a:t>
            </a:r>
            <a:r>
              <a:rPr lang="en-GB" sz="3200" b="1" dirty="0">
                <a:solidFill>
                  <a:srgbClr val="C2931C"/>
                </a:solidFill>
                <a:latin typeface="Century Gothic" panose="020B0502020202020204" pitchFamily="34" charset="0"/>
              </a:rPr>
              <a:t> </a:t>
            </a:r>
            <a:r>
              <a:rPr lang="en-GB" sz="3200" dirty="0">
                <a:solidFill>
                  <a:schemeClr val="accent1">
                    <a:lumMod val="50000"/>
                  </a:schemeClr>
                </a:solidFill>
                <a:latin typeface="Century Gothic" panose="020B0502020202020204" pitchFamily="34" charset="0"/>
              </a:rPr>
              <a:t>Festival</a:t>
            </a:r>
          </a:p>
        </p:txBody>
      </p:sp>
    </p:spTree>
    <p:extLst>
      <p:ext uri="{BB962C8B-B14F-4D97-AF65-F5344CB8AC3E}">
        <p14:creationId xmlns:p14="http://schemas.microsoft.com/office/powerpoint/2010/main" val="6669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3" grpId="0"/>
      <p:bldP spid="19" grpId="0"/>
      <p:bldP spid="21" grpId="0"/>
      <p:bldP spid="22" grpId="0"/>
      <p:bldP spid="26" grpId="0"/>
      <p:bldP spid="32" grpId="0"/>
      <p:bldP spid="33" grpId="0"/>
      <p:bldP spid="36" grpId="0"/>
      <p:bldP spid="41" grpId="0"/>
      <p:bldP spid="43" grpId="0"/>
      <p:bldP spid="44" grpId="0"/>
      <p:bldP spid="45" grpId="0"/>
      <p:bldP spid="46" grpId="0" animBg="1"/>
      <p:bldP spid="47" grpId="0"/>
      <p:bldP spid="48" grpId="0"/>
      <p:bldP spid="24" grpId="0" animBg="1"/>
      <p:bldP spid="2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0" y="296864"/>
            <a:ext cx="5465135" cy="808793"/>
          </a:xfrm>
        </p:spPr>
        <p:txBody>
          <a:bodyPr>
            <a:noAutofit/>
          </a:bodyPr>
          <a:lstStyle/>
          <a:p>
            <a:r>
              <a:rPr lang="en-GB" sz="2800" b="1" dirty="0">
                <a:solidFill>
                  <a:schemeClr val="bg1"/>
                </a:solidFill>
              </a:rPr>
              <a:t>Saying ‘to’ and ‘in’ in French</a:t>
            </a:r>
          </a:p>
        </p:txBody>
      </p:sp>
      <p:sp>
        <p:nvSpPr>
          <p:cNvPr id="4" name="TextBox 3">
            <a:extLst>
              <a:ext uri="{FF2B5EF4-FFF2-40B4-BE49-F238E27FC236}">
                <a16:creationId xmlns:a16="http://schemas.microsoft.com/office/drawing/2014/main" id="{00416A84-9BEC-475E-8CCB-74F4C654DE98}"/>
              </a:ext>
            </a:extLst>
          </p:cNvPr>
          <p:cNvSpPr txBox="1"/>
          <p:nvPr/>
        </p:nvSpPr>
        <p:spPr>
          <a:xfrm>
            <a:off x="323681" y="1149482"/>
            <a:ext cx="11299358" cy="1200329"/>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Remember! </a:t>
            </a:r>
            <a:r>
              <a:rPr lang="en-GB" sz="2400" dirty="0">
                <a:solidFill>
                  <a:schemeClr val="accent1">
                    <a:lumMod val="50000"/>
                  </a:schemeClr>
                </a:solidFill>
                <a:latin typeface="Century Gothic" panose="020B0502020202020204" pitchFamily="34" charset="0"/>
              </a:rPr>
              <a:t>The translation of </a:t>
            </a:r>
            <a:r>
              <a:rPr lang="en-GB" sz="2400" b="1" i="1" dirty="0">
                <a:solidFill>
                  <a:schemeClr val="accent1">
                    <a:lumMod val="50000"/>
                  </a:schemeClr>
                </a:solidFill>
                <a:latin typeface="Century Gothic" panose="020B0502020202020204" pitchFamily="34" charset="0"/>
              </a:rPr>
              <a:t>auf </a:t>
            </a:r>
            <a:r>
              <a:rPr lang="en-GB" sz="2400" dirty="0">
                <a:solidFill>
                  <a:schemeClr val="accent1">
                    <a:lumMod val="50000"/>
                  </a:schemeClr>
                </a:solidFill>
                <a:latin typeface="Century Gothic" panose="020B0502020202020204" pitchFamily="34" charset="0"/>
              </a:rPr>
              <a:t>is ‘</a:t>
            </a:r>
            <a:r>
              <a:rPr lang="en-GB" sz="2400" b="1" dirty="0">
                <a:solidFill>
                  <a:schemeClr val="accent1">
                    <a:lumMod val="50000"/>
                  </a:schemeClr>
                </a:solidFill>
                <a:latin typeface="Century Gothic" panose="020B0502020202020204" pitchFamily="34" charset="0"/>
              </a:rPr>
              <a:t>onto</a:t>
            </a:r>
            <a:r>
              <a:rPr lang="en-GB" sz="2400" dirty="0">
                <a:solidFill>
                  <a:schemeClr val="accent1">
                    <a:lumMod val="50000"/>
                  </a:schemeClr>
                </a:solidFill>
                <a:latin typeface="Century Gothic" panose="020B0502020202020204" pitchFamily="34" charset="0"/>
              </a:rPr>
              <a:t>’ or ‘</a:t>
            </a:r>
            <a:r>
              <a:rPr lang="en-GB" sz="2400" b="1" dirty="0">
                <a:solidFill>
                  <a:schemeClr val="accent1">
                    <a:lumMod val="50000"/>
                  </a:schemeClr>
                </a:solidFill>
                <a:latin typeface="Century Gothic" panose="020B0502020202020204" pitchFamily="34" charset="0"/>
              </a:rPr>
              <a:t>to</a:t>
            </a:r>
            <a:r>
              <a:rPr lang="en-GB" sz="2400" dirty="0">
                <a:solidFill>
                  <a:schemeClr val="accent1">
                    <a:lumMod val="50000"/>
                  </a:schemeClr>
                </a:solidFill>
                <a:latin typeface="Century Gothic" panose="020B0502020202020204" pitchFamily="34" charset="0"/>
              </a:rPr>
              <a:t>’ with verbs of </a:t>
            </a:r>
            <a:r>
              <a:rPr lang="en-GB" sz="2400" b="1" dirty="0">
                <a:solidFill>
                  <a:schemeClr val="accent1">
                    <a:lumMod val="50000"/>
                  </a:schemeClr>
                </a:solidFill>
                <a:latin typeface="Century Gothic" panose="020B0502020202020204" pitchFamily="34" charset="0"/>
              </a:rPr>
              <a:t>movement </a:t>
            </a:r>
            <a:r>
              <a:rPr lang="en-GB" sz="2400" dirty="0">
                <a:solidFill>
                  <a:schemeClr val="accent1">
                    <a:lumMod val="50000"/>
                  </a:schemeClr>
                </a:solidFill>
                <a:latin typeface="Century Gothic" panose="020B0502020202020204" pitchFamily="34" charset="0"/>
              </a:rPr>
              <a:t>Row 2 article) and ‘</a:t>
            </a:r>
            <a:r>
              <a:rPr lang="en-GB" sz="2400" b="1" dirty="0">
                <a:solidFill>
                  <a:schemeClr val="accent1">
                    <a:lumMod val="50000"/>
                  </a:schemeClr>
                </a:solidFill>
                <a:latin typeface="Century Gothic" panose="020B0502020202020204" pitchFamily="34" charset="0"/>
              </a:rPr>
              <a:t>on</a:t>
            </a:r>
            <a:r>
              <a:rPr lang="en-GB" sz="2400" dirty="0">
                <a:solidFill>
                  <a:schemeClr val="accent1">
                    <a:lumMod val="50000"/>
                  </a:schemeClr>
                </a:solidFill>
                <a:latin typeface="Century Gothic" panose="020B0502020202020204" pitchFamily="34" charset="0"/>
              </a:rPr>
              <a:t>’ or ‘</a:t>
            </a:r>
            <a:r>
              <a:rPr lang="en-GB" sz="2400" b="1" dirty="0">
                <a:solidFill>
                  <a:schemeClr val="accent1">
                    <a:lumMod val="50000"/>
                  </a:schemeClr>
                </a:solidFill>
                <a:latin typeface="Century Gothic" panose="020B0502020202020204" pitchFamily="34" charset="0"/>
              </a:rPr>
              <a:t>at</a:t>
            </a:r>
            <a:r>
              <a:rPr lang="en-GB" sz="2400" dirty="0">
                <a:solidFill>
                  <a:schemeClr val="accent1">
                    <a:lumMod val="50000"/>
                  </a:schemeClr>
                </a:solidFill>
                <a:latin typeface="Century Gothic" panose="020B0502020202020204" pitchFamily="34" charset="0"/>
              </a:rPr>
              <a:t>’ with verbs of  </a:t>
            </a:r>
            <a:r>
              <a:rPr lang="en-GB" sz="2400" b="1" dirty="0">
                <a:solidFill>
                  <a:schemeClr val="accent1">
                    <a:lumMod val="50000"/>
                  </a:schemeClr>
                </a:solidFill>
                <a:latin typeface="Century Gothic" panose="020B0502020202020204" pitchFamily="34" charset="0"/>
              </a:rPr>
              <a:t>location</a:t>
            </a:r>
            <a:r>
              <a:rPr lang="en-GB" sz="2400" dirty="0">
                <a:solidFill>
                  <a:schemeClr val="accent1">
                    <a:lumMod val="50000"/>
                  </a:schemeClr>
                </a:solidFill>
                <a:latin typeface="Century Gothic" panose="020B0502020202020204" pitchFamily="34" charset="0"/>
              </a:rPr>
              <a:t> (Row 3 article). </a:t>
            </a:r>
          </a:p>
          <a:p>
            <a:r>
              <a:rPr lang="en-GB" sz="2400" b="1" dirty="0">
                <a:solidFill>
                  <a:schemeClr val="accent1">
                    <a:lumMod val="50000"/>
                  </a:schemeClr>
                </a:solidFill>
                <a:latin typeface="Century Gothic" panose="020B0502020202020204" pitchFamily="34" charset="0"/>
              </a:rPr>
              <a:t>What is the correct translation in each case below?</a:t>
            </a:r>
          </a:p>
        </p:txBody>
      </p:sp>
      <p:graphicFrame>
        <p:nvGraphicFramePr>
          <p:cNvPr id="5" name="Table 4">
            <a:extLst>
              <a:ext uri="{FF2B5EF4-FFF2-40B4-BE49-F238E27FC236}">
                <a16:creationId xmlns:a16="http://schemas.microsoft.com/office/drawing/2014/main" id="{88B6AD54-46DC-4685-B706-0AF365C19FD5}"/>
              </a:ext>
            </a:extLst>
          </p:cNvPr>
          <p:cNvGraphicFramePr>
            <a:graphicFrameLocks noGrp="1"/>
          </p:cNvGraphicFramePr>
          <p:nvPr>
            <p:extLst>
              <p:ext uri="{D42A27DB-BD31-4B8C-83A1-F6EECF244321}">
                <p14:modId xmlns:p14="http://schemas.microsoft.com/office/powerpoint/2010/main" val="1658517664"/>
              </p:ext>
            </p:extLst>
          </p:nvPr>
        </p:nvGraphicFramePr>
        <p:xfrm>
          <a:off x="548636" y="2470975"/>
          <a:ext cx="11074403" cy="3600000"/>
        </p:xfrm>
        <a:graphic>
          <a:graphicData uri="http://schemas.openxmlformats.org/drawingml/2006/table">
            <a:tbl>
              <a:tblPr firstRow="1" bandRow="1">
                <a:tableStyleId>{5940675A-B579-460E-94D1-54222C63F5DA}</a:tableStyleId>
              </a:tblPr>
              <a:tblGrid>
                <a:gridCol w="836411">
                  <a:extLst>
                    <a:ext uri="{9D8B030D-6E8A-4147-A177-3AD203B41FA5}">
                      <a16:colId xmlns:a16="http://schemas.microsoft.com/office/drawing/2014/main" val="2967689207"/>
                    </a:ext>
                  </a:extLst>
                </a:gridCol>
                <a:gridCol w="4197408">
                  <a:extLst>
                    <a:ext uri="{9D8B030D-6E8A-4147-A177-3AD203B41FA5}">
                      <a16:colId xmlns:a16="http://schemas.microsoft.com/office/drawing/2014/main" val="2892665280"/>
                    </a:ext>
                  </a:extLst>
                </a:gridCol>
                <a:gridCol w="1510146">
                  <a:extLst>
                    <a:ext uri="{9D8B030D-6E8A-4147-A177-3AD203B41FA5}">
                      <a16:colId xmlns:a16="http://schemas.microsoft.com/office/drawing/2014/main" val="3764915247"/>
                    </a:ext>
                  </a:extLst>
                </a:gridCol>
                <a:gridCol w="1510146">
                  <a:extLst>
                    <a:ext uri="{9D8B030D-6E8A-4147-A177-3AD203B41FA5}">
                      <a16:colId xmlns:a16="http://schemas.microsoft.com/office/drawing/2014/main" val="2783025705"/>
                    </a:ext>
                  </a:extLst>
                </a:gridCol>
                <a:gridCol w="1510146">
                  <a:extLst>
                    <a:ext uri="{9D8B030D-6E8A-4147-A177-3AD203B41FA5}">
                      <a16:colId xmlns:a16="http://schemas.microsoft.com/office/drawing/2014/main" val="2504861633"/>
                    </a:ext>
                  </a:extLst>
                </a:gridCol>
                <a:gridCol w="1510146">
                  <a:extLst>
                    <a:ext uri="{9D8B030D-6E8A-4147-A177-3AD203B41FA5}">
                      <a16:colId xmlns:a16="http://schemas.microsoft.com/office/drawing/2014/main" val="2376805943"/>
                    </a:ext>
                  </a:extLst>
                </a:gridCol>
              </a:tblGrid>
              <a:tr h="720000">
                <a:tc>
                  <a:txBody>
                    <a:bodyPr/>
                    <a:lstStyle/>
                    <a:p>
                      <a:pPr algn="ctr"/>
                      <a:endParaRPr lang="en-GB" sz="200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chemeClr val="accent1">
                              <a:lumMod val="50000"/>
                            </a:schemeClr>
                          </a:solidFill>
                          <a:latin typeface="Century Gothic" panose="020B0502020202020204" pitchFamily="34" charset="0"/>
                        </a:rPr>
                        <a:t>‘on’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3EAFD"/>
                    </a:solidFill>
                  </a:tcPr>
                </a:tc>
                <a:tc>
                  <a:txBody>
                    <a:bodyPr/>
                    <a:lstStyle/>
                    <a:p>
                      <a:pPr algn="ctr"/>
                      <a:r>
                        <a:rPr lang="en-GB" sz="2400" b="1" dirty="0">
                          <a:solidFill>
                            <a:schemeClr val="accent1">
                              <a:lumMod val="50000"/>
                            </a:schemeClr>
                          </a:solidFill>
                          <a:latin typeface="Century Gothic" panose="020B0502020202020204" pitchFamily="34" charset="0"/>
                        </a:rPr>
                        <a:t>‘onto’</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3EAFD"/>
                    </a:solidFill>
                  </a:tcPr>
                </a:tc>
                <a:tc>
                  <a:txBody>
                    <a:bodyPr/>
                    <a:lstStyle/>
                    <a:p>
                      <a:pPr algn="ctr"/>
                      <a:r>
                        <a:rPr lang="en-GB" sz="2400" b="1" dirty="0">
                          <a:solidFill>
                            <a:schemeClr val="accent1">
                              <a:lumMod val="50000"/>
                            </a:schemeClr>
                          </a:solidFill>
                          <a:latin typeface="Century Gothic" panose="020B0502020202020204" pitchFamily="34" charset="0"/>
                        </a:rPr>
                        <a:t>‘at’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3EAFD"/>
                    </a:solidFill>
                  </a:tcPr>
                </a:tc>
                <a:tc>
                  <a:txBody>
                    <a:bodyPr/>
                    <a:lstStyle/>
                    <a:p>
                      <a:pPr algn="ctr"/>
                      <a:r>
                        <a:rPr lang="en-GB" sz="2400" b="1" dirty="0">
                          <a:solidFill>
                            <a:schemeClr val="accent1">
                              <a:lumMod val="50000"/>
                            </a:schemeClr>
                          </a:solidFill>
                          <a:latin typeface="Century Gothic" panose="020B0502020202020204" pitchFamily="34" charset="0"/>
                        </a:rPr>
                        <a:t>‘to’</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3EAFD"/>
                    </a:solidFill>
                  </a:tcPr>
                </a:tc>
                <a:extLst>
                  <a:ext uri="{0D108BD9-81ED-4DB2-BD59-A6C34878D82A}">
                    <a16:rowId xmlns:a16="http://schemas.microsoft.com/office/drawing/2014/main" val="4135236674"/>
                  </a:ext>
                </a:extLst>
              </a:tr>
              <a:tr h="720000">
                <a:tc>
                  <a:txBody>
                    <a:bodyPr/>
                    <a:lstStyle/>
                    <a:p>
                      <a:pPr algn="ctr"/>
                      <a:r>
                        <a:rPr lang="en-GB" sz="2400" b="1" dirty="0">
                          <a:solidFill>
                            <a:schemeClr val="accent1">
                              <a:lumMod val="50000"/>
                            </a:schemeClr>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err="1">
                          <a:solidFill>
                            <a:schemeClr val="accent1">
                              <a:lumMod val="50000"/>
                            </a:schemeClr>
                          </a:solidFill>
                          <a:latin typeface="Century Gothic" panose="020B0502020202020204" pitchFamily="34" charset="0"/>
                        </a:rPr>
                        <a:t>Ich</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gehe</a:t>
                      </a:r>
                      <a:r>
                        <a:rPr lang="en-GB" sz="2000" dirty="0">
                          <a:solidFill>
                            <a:schemeClr val="accent1">
                              <a:lumMod val="50000"/>
                            </a:schemeClr>
                          </a:solidFill>
                          <a:latin typeface="Century Gothic" panose="020B0502020202020204" pitchFamily="34" charset="0"/>
                        </a:rPr>
                        <a:t> </a:t>
                      </a:r>
                      <a:r>
                        <a:rPr lang="en-GB" sz="2000" b="1" dirty="0">
                          <a:solidFill>
                            <a:schemeClr val="accent1">
                              <a:lumMod val="50000"/>
                            </a:schemeClr>
                          </a:solidFill>
                          <a:latin typeface="Century Gothic" panose="020B0502020202020204" pitchFamily="34" charset="0"/>
                        </a:rPr>
                        <a:t>auf </a:t>
                      </a:r>
                      <a:r>
                        <a:rPr lang="en-GB" sz="2000" dirty="0">
                          <a:solidFill>
                            <a:schemeClr val="accent1">
                              <a:lumMod val="50000"/>
                            </a:schemeClr>
                          </a:solidFill>
                          <a:latin typeface="Century Gothic" panose="020B0502020202020204" pitchFamily="34" charset="0"/>
                        </a:rPr>
                        <a:t>die Party</a:t>
                      </a:r>
                      <a:r>
                        <a:rPr lang="en-GB" sz="2000" b="0" dirty="0">
                          <a:solidFill>
                            <a:schemeClr val="accent1">
                              <a:lumMod val="50000"/>
                            </a:schemeClr>
                          </a:solidFill>
                          <a:latin typeface="Century Gothic" panose="020B0502020202020204" pitchFamily="34" charset="0"/>
                        </a:rPr>
                        <a:t>.</a:t>
                      </a:r>
                      <a:endParaRPr lang="en-GB" sz="2000" b="1" dirty="0">
                        <a:solidFill>
                          <a:schemeClr val="accent1">
                            <a:lumMod val="50000"/>
                          </a:schemeClr>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24542657"/>
                  </a:ext>
                </a:extLst>
              </a:tr>
              <a:tr h="720000">
                <a:tc>
                  <a:txBody>
                    <a:bodyPr/>
                    <a:lstStyle/>
                    <a:p>
                      <a:pPr algn="ctr"/>
                      <a:r>
                        <a:rPr lang="en-GB" sz="2400" b="1" dirty="0">
                          <a:solidFill>
                            <a:schemeClr val="accent1">
                              <a:lumMod val="50000"/>
                            </a:schemeClr>
                          </a:solidFill>
                          <a:latin typeface="Century Gothic" panose="020B0502020202020204" pitchFamily="34" charset="0"/>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err="1">
                          <a:solidFill>
                            <a:schemeClr val="accent1">
                              <a:lumMod val="50000"/>
                            </a:schemeClr>
                          </a:solidFill>
                          <a:latin typeface="Century Gothic" panose="020B0502020202020204" pitchFamily="34" charset="0"/>
                        </a:rPr>
                        <a:t>Ich</a:t>
                      </a:r>
                      <a:r>
                        <a:rPr lang="en-GB" sz="2000" dirty="0">
                          <a:solidFill>
                            <a:schemeClr val="accent1">
                              <a:lumMod val="50000"/>
                            </a:schemeClr>
                          </a:solidFill>
                          <a:latin typeface="Century Gothic" panose="020B0502020202020204" pitchFamily="34" charset="0"/>
                        </a:rPr>
                        <a:t> bin </a:t>
                      </a:r>
                      <a:r>
                        <a:rPr lang="en-GB" sz="2000" b="1" dirty="0">
                          <a:solidFill>
                            <a:schemeClr val="accent1">
                              <a:lumMod val="50000"/>
                            </a:schemeClr>
                          </a:solidFill>
                          <a:latin typeface="Century Gothic" panose="020B0502020202020204" pitchFamily="34" charset="0"/>
                        </a:rPr>
                        <a:t>auf</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dem</a:t>
                      </a:r>
                      <a:r>
                        <a:rPr lang="en-GB" sz="2000" dirty="0">
                          <a:solidFill>
                            <a:schemeClr val="accent1">
                              <a:lumMod val="50000"/>
                            </a:schemeClr>
                          </a:solidFill>
                          <a:latin typeface="Century Gothic" panose="020B0502020202020204" pitchFamily="34" charset="0"/>
                        </a:rPr>
                        <a:t> Festival</a:t>
                      </a:r>
                      <a:r>
                        <a:rPr lang="en-GB" sz="2000" b="0" dirty="0">
                          <a:solidFill>
                            <a:schemeClr val="accent1">
                              <a:lumMod val="50000"/>
                            </a:schemeClr>
                          </a:solidFill>
                          <a:latin typeface="Century Gothic" panose="020B0502020202020204" pitchFamily="34" charset="0"/>
                        </a:rPr>
                        <a:t>.</a:t>
                      </a:r>
                      <a:endParaRPr lang="en-GB" sz="2000" dirty="0">
                        <a:solidFill>
                          <a:schemeClr val="accent1">
                            <a:lumMod val="50000"/>
                          </a:schemeClr>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95750089"/>
                  </a:ext>
                </a:extLst>
              </a:tr>
              <a:tr h="720000">
                <a:tc>
                  <a:txBody>
                    <a:bodyPr/>
                    <a:lstStyle/>
                    <a:p>
                      <a:pPr algn="ctr"/>
                      <a:r>
                        <a:rPr lang="en-GB" sz="2400" b="1" dirty="0">
                          <a:solidFill>
                            <a:schemeClr val="accent1">
                              <a:lumMod val="50000"/>
                            </a:schemeClr>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chemeClr val="accent1">
                              <a:lumMod val="50000"/>
                            </a:schemeClr>
                          </a:solidFill>
                          <a:latin typeface="Century Gothic" panose="020B0502020202020204" pitchFamily="34" charset="0"/>
                        </a:rPr>
                        <a:t>Das </a:t>
                      </a:r>
                      <a:r>
                        <a:rPr lang="en-GB" sz="2000" dirty="0" err="1">
                          <a:solidFill>
                            <a:schemeClr val="accent1">
                              <a:lumMod val="50000"/>
                            </a:schemeClr>
                          </a:solidFill>
                          <a:latin typeface="Century Gothic" panose="020B0502020202020204" pitchFamily="34" charset="0"/>
                        </a:rPr>
                        <a:t>Buch</a:t>
                      </a:r>
                      <a:r>
                        <a:rPr lang="en-GB" sz="2000" baseline="0" dirty="0">
                          <a:solidFill>
                            <a:schemeClr val="accent1">
                              <a:lumMod val="50000"/>
                            </a:schemeClr>
                          </a:solidFill>
                          <a:latin typeface="Century Gothic" panose="020B0502020202020204" pitchFamily="34" charset="0"/>
                        </a:rPr>
                        <a:t> is </a:t>
                      </a:r>
                      <a:r>
                        <a:rPr lang="en-GB" sz="2000" b="1" baseline="0" dirty="0">
                          <a:solidFill>
                            <a:schemeClr val="accent1">
                              <a:lumMod val="50000"/>
                            </a:schemeClr>
                          </a:solidFill>
                          <a:latin typeface="Century Gothic" panose="020B0502020202020204" pitchFamily="34" charset="0"/>
                        </a:rPr>
                        <a:t>auf </a:t>
                      </a:r>
                      <a:r>
                        <a:rPr lang="en-GB" sz="2000" baseline="0" dirty="0" err="1">
                          <a:solidFill>
                            <a:schemeClr val="accent1">
                              <a:lumMod val="50000"/>
                            </a:schemeClr>
                          </a:solidFill>
                          <a:latin typeface="Century Gothic" panose="020B0502020202020204" pitchFamily="34" charset="0"/>
                        </a:rPr>
                        <a:t>dem</a:t>
                      </a:r>
                      <a:r>
                        <a:rPr lang="en-GB" sz="2000" baseline="0" dirty="0">
                          <a:solidFill>
                            <a:schemeClr val="accent1">
                              <a:lumMod val="50000"/>
                            </a:schemeClr>
                          </a:solidFill>
                          <a:latin typeface="Century Gothic" panose="020B0502020202020204" pitchFamily="34" charset="0"/>
                        </a:rPr>
                        <a:t> </a:t>
                      </a:r>
                      <a:r>
                        <a:rPr lang="en-GB" sz="2000" baseline="0" dirty="0" err="1">
                          <a:solidFill>
                            <a:schemeClr val="accent1">
                              <a:lumMod val="50000"/>
                            </a:schemeClr>
                          </a:solidFill>
                          <a:latin typeface="Century Gothic" panose="020B0502020202020204" pitchFamily="34" charset="0"/>
                        </a:rPr>
                        <a:t>Tisch</a:t>
                      </a:r>
                      <a:r>
                        <a:rPr lang="en-GB" sz="2000" b="0" dirty="0">
                          <a:solidFill>
                            <a:schemeClr val="accent1">
                              <a:lumMod val="50000"/>
                            </a:schemeClr>
                          </a:solidFill>
                          <a:latin typeface="Century Gothic" panose="020B0502020202020204" pitchFamily="34" charset="0"/>
                        </a:rPr>
                        <a:t>.</a:t>
                      </a:r>
                      <a:endParaRPr lang="en-GB" sz="2000" dirty="0">
                        <a:solidFill>
                          <a:schemeClr val="accent1">
                            <a:lumMod val="50000"/>
                          </a:schemeClr>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957747660"/>
                  </a:ext>
                </a:extLst>
              </a:tr>
              <a:tr h="720000">
                <a:tc>
                  <a:txBody>
                    <a:bodyPr/>
                    <a:lstStyle/>
                    <a:p>
                      <a:pPr algn="ctr"/>
                      <a:r>
                        <a:rPr lang="en-GB" sz="2400" b="1" dirty="0">
                          <a:solidFill>
                            <a:schemeClr val="accent1">
                              <a:lumMod val="50000"/>
                            </a:schemeClr>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chemeClr val="accent1">
                              <a:lumMod val="50000"/>
                            </a:schemeClr>
                          </a:solidFill>
                          <a:latin typeface="Century Gothic" panose="020B0502020202020204" pitchFamily="34" charset="0"/>
                        </a:rPr>
                        <a:t>Die </a:t>
                      </a:r>
                      <a:r>
                        <a:rPr lang="en-GB" sz="2000" dirty="0" err="1">
                          <a:solidFill>
                            <a:schemeClr val="accent1">
                              <a:lumMod val="50000"/>
                            </a:schemeClr>
                          </a:solidFill>
                          <a:latin typeface="Century Gothic" panose="020B0502020202020204" pitchFamily="34" charset="0"/>
                        </a:rPr>
                        <a:t>Katze</a:t>
                      </a:r>
                      <a:r>
                        <a:rPr lang="en-GB" sz="2000" baseline="0" dirty="0">
                          <a:solidFill>
                            <a:schemeClr val="accent1">
                              <a:lumMod val="50000"/>
                            </a:schemeClr>
                          </a:solidFill>
                          <a:latin typeface="Century Gothic" panose="020B0502020202020204" pitchFamily="34" charset="0"/>
                        </a:rPr>
                        <a:t> </a:t>
                      </a:r>
                      <a:r>
                        <a:rPr lang="en-GB" sz="2000" baseline="0" dirty="0" err="1">
                          <a:solidFill>
                            <a:schemeClr val="accent1">
                              <a:lumMod val="50000"/>
                            </a:schemeClr>
                          </a:solidFill>
                          <a:latin typeface="Century Gothic" panose="020B0502020202020204" pitchFamily="34" charset="0"/>
                        </a:rPr>
                        <a:t>springt</a:t>
                      </a:r>
                      <a:r>
                        <a:rPr lang="en-GB" sz="2000" baseline="0" dirty="0">
                          <a:solidFill>
                            <a:schemeClr val="accent1">
                              <a:lumMod val="50000"/>
                            </a:schemeClr>
                          </a:solidFill>
                          <a:latin typeface="Century Gothic" panose="020B0502020202020204" pitchFamily="34" charset="0"/>
                        </a:rPr>
                        <a:t> </a:t>
                      </a:r>
                      <a:r>
                        <a:rPr lang="en-GB" sz="2000" b="1" baseline="0" dirty="0">
                          <a:solidFill>
                            <a:schemeClr val="accent1">
                              <a:lumMod val="50000"/>
                            </a:schemeClr>
                          </a:solidFill>
                          <a:latin typeface="Century Gothic" panose="020B0502020202020204" pitchFamily="34" charset="0"/>
                        </a:rPr>
                        <a:t>auf</a:t>
                      </a:r>
                      <a:r>
                        <a:rPr lang="en-GB" sz="2000" baseline="0" dirty="0">
                          <a:solidFill>
                            <a:schemeClr val="accent1">
                              <a:lumMod val="50000"/>
                            </a:schemeClr>
                          </a:solidFill>
                          <a:latin typeface="Century Gothic" panose="020B0502020202020204" pitchFamily="34" charset="0"/>
                        </a:rPr>
                        <a:t> den </a:t>
                      </a:r>
                      <a:r>
                        <a:rPr lang="en-GB" sz="2000" baseline="0" dirty="0" err="1">
                          <a:solidFill>
                            <a:schemeClr val="accent1">
                              <a:lumMod val="50000"/>
                            </a:schemeClr>
                          </a:solidFill>
                          <a:latin typeface="Century Gothic" panose="020B0502020202020204" pitchFamily="34" charset="0"/>
                        </a:rPr>
                        <a:t>Tisch</a:t>
                      </a:r>
                      <a:r>
                        <a:rPr lang="en-GB" sz="2000" b="0" dirty="0">
                          <a:solidFill>
                            <a:schemeClr val="accent1">
                              <a:lumMod val="50000"/>
                            </a:schemeClr>
                          </a:solidFill>
                          <a:latin typeface="Century Gothic" panose="020B0502020202020204" pitchFamily="34" charset="0"/>
                        </a:rPr>
                        <a:t>.</a:t>
                      </a:r>
                      <a:endParaRPr lang="en-GB" sz="2000" dirty="0">
                        <a:solidFill>
                          <a:schemeClr val="accent1">
                            <a:lumMod val="50000"/>
                          </a:schemeClr>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016042680"/>
                  </a:ext>
                </a:extLst>
              </a:tr>
            </a:tbl>
          </a:graphicData>
        </a:graphic>
      </p:graphicFrame>
      <p:pic>
        <p:nvPicPr>
          <p:cNvPr id="22" name="Picture 21">
            <a:extLst>
              <a:ext uri="{FF2B5EF4-FFF2-40B4-BE49-F238E27FC236}">
                <a16:creationId xmlns:a16="http://schemas.microsoft.com/office/drawing/2014/main" id="{9CB842E8-E0E3-4214-99D7-F9488227B2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1589" y="3272487"/>
            <a:ext cx="548284" cy="571128"/>
          </a:xfrm>
          <a:prstGeom prst="rect">
            <a:avLst/>
          </a:prstGeom>
        </p:spPr>
      </p:pic>
      <p:pic>
        <p:nvPicPr>
          <p:cNvPr id="23" name="Picture 22">
            <a:extLst>
              <a:ext uri="{FF2B5EF4-FFF2-40B4-BE49-F238E27FC236}">
                <a16:creationId xmlns:a16="http://schemas.microsoft.com/office/drawing/2014/main" id="{05CAFD15-F053-4EAC-9300-D7B1F48C14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94546" y="3999849"/>
            <a:ext cx="548284" cy="571128"/>
          </a:xfrm>
          <a:prstGeom prst="rect">
            <a:avLst/>
          </a:prstGeom>
        </p:spPr>
      </p:pic>
      <p:pic>
        <p:nvPicPr>
          <p:cNvPr id="24" name="Picture 23">
            <a:extLst>
              <a:ext uri="{FF2B5EF4-FFF2-40B4-BE49-F238E27FC236}">
                <a16:creationId xmlns:a16="http://schemas.microsoft.com/office/drawing/2014/main" id="{CA0BE750-C6B0-4234-95AA-21D1377C86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7200" y="4709507"/>
            <a:ext cx="548284" cy="571128"/>
          </a:xfrm>
          <a:prstGeom prst="rect">
            <a:avLst/>
          </a:prstGeom>
        </p:spPr>
      </p:pic>
      <p:pic>
        <p:nvPicPr>
          <p:cNvPr id="25" name="Picture 24">
            <a:extLst>
              <a:ext uri="{FF2B5EF4-FFF2-40B4-BE49-F238E27FC236}">
                <a16:creationId xmlns:a16="http://schemas.microsoft.com/office/drawing/2014/main" id="{03CE255A-D070-43FC-8365-BD318A39F5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6616" y="5432612"/>
            <a:ext cx="548284" cy="571128"/>
          </a:xfrm>
          <a:prstGeom prst="rect">
            <a:avLst/>
          </a:prstGeom>
        </p:spPr>
      </p:pic>
      <p:pic>
        <p:nvPicPr>
          <p:cNvPr id="18" name="Picture 17">
            <a:extLst>
              <a:ext uri="{FF2B5EF4-FFF2-40B4-BE49-F238E27FC236}">
                <a16:creationId xmlns:a16="http://schemas.microsoft.com/office/drawing/2014/main" id="{9F4CA6FC-E75B-7F46-9DE4-133DC2DBBE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6" name="Rectangle 5"/>
          <p:cNvSpPr/>
          <p:nvPr/>
        </p:nvSpPr>
        <p:spPr>
          <a:xfrm>
            <a:off x="11286" y="369864"/>
            <a:ext cx="5931432" cy="584775"/>
          </a:xfrm>
          <a:prstGeom prst="rect">
            <a:avLst/>
          </a:prstGeom>
        </p:spPr>
        <p:txBody>
          <a:bodyPr wrap="none">
            <a:spAutoFit/>
          </a:bodyPr>
          <a:lstStyle/>
          <a:p>
            <a:r>
              <a:rPr lang="en-GB" sz="3200" b="1" dirty="0">
                <a:solidFill>
                  <a:prstClr val="white"/>
                </a:solidFill>
                <a:latin typeface="Century Gothic" panose="020B0502020202020204" pitchFamily="34" charset="0"/>
              </a:rPr>
              <a:t>The different meanings of </a:t>
            </a:r>
            <a:r>
              <a:rPr lang="en-GB" sz="3200" b="1" i="1" dirty="0">
                <a:solidFill>
                  <a:prstClr val="white"/>
                </a:solidFill>
                <a:latin typeface="Century Gothic" panose="020B0502020202020204" pitchFamily="34" charset="0"/>
              </a:rPr>
              <a:t>auf</a:t>
            </a:r>
            <a:endParaRPr lang="en-GB" sz="3200" b="1" dirty="0">
              <a:solidFill>
                <a:prstClr val="white"/>
              </a:solidFill>
              <a:latin typeface="Century Gothic" panose="020B0502020202020204" pitchFamily="34" charset="0"/>
            </a:endParaRPr>
          </a:p>
        </p:txBody>
      </p:sp>
      <p:sp>
        <p:nvSpPr>
          <p:cNvPr id="14"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9165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0" y="296864"/>
            <a:ext cx="5465135" cy="808793"/>
          </a:xfrm>
        </p:spPr>
        <p:txBody>
          <a:bodyPr>
            <a:noAutofit/>
          </a:bodyPr>
          <a:lstStyle/>
          <a:p>
            <a:r>
              <a:rPr lang="en-GB" sz="2800" b="1" dirty="0">
                <a:solidFill>
                  <a:schemeClr val="bg1"/>
                </a:solidFill>
              </a:rPr>
              <a:t>Saying ‘to’ and ‘in’ in French</a:t>
            </a:r>
          </a:p>
        </p:txBody>
      </p:sp>
      <p:sp>
        <p:nvSpPr>
          <p:cNvPr id="4" name="TextBox 3">
            <a:extLst>
              <a:ext uri="{FF2B5EF4-FFF2-40B4-BE49-F238E27FC236}">
                <a16:creationId xmlns:a16="http://schemas.microsoft.com/office/drawing/2014/main" id="{00416A84-9BEC-475E-8CCB-74F4C654DE98}"/>
              </a:ext>
            </a:extLst>
          </p:cNvPr>
          <p:cNvSpPr txBox="1"/>
          <p:nvPr/>
        </p:nvSpPr>
        <p:spPr>
          <a:xfrm>
            <a:off x="323681" y="1149482"/>
            <a:ext cx="11299358" cy="1200329"/>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Remember! </a:t>
            </a:r>
            <a:r>
              <a:rPr lang="en-GB" sz="2400" dirty="0">
                <a:solidFill>
                  <a:schemeClr val="accent1">
                    <a:lumMod val="50000"/>
                  </a:schemeClr>
                </a:solidFill>
                <a:latin typeface="Century Gothic" panose="020B0502020202020204" pitchFamily="34" charset="0"/>
              </a:rPr>
              <a:t>The translation of </a:t>
            </a:r>
            <a:r>
              <a:rPr lang="en-GB" sz="2400" b="1" i="1" dirty="0">
                <a:solidFill>
                  <a:schemeClr val="accent1">
                    <a:lumMod val="50000"/>
                  </a:schemeClr>
                </a:solidFill>
                <a:latin typeface="Century Gothic" panose="020B0502020202020204" pitchFamily="34" charset="0"/>
              </a:rPr>
              <a:t>auf </a:t>
            </a:r>
            <a:r>
              <a:rPr lang="en-GB" sz="2400" dirty="0">
                <a:solidFill>
                  <a:schemeClr val="accent1">
                    <a:lumMod val="50000"/>
                  </a:schemeClr>
                </a:solidFill>
                <a:latin typeface="Century Gothic" panose="020B0502020202020204" pitchFamily="34" charset="0"/>
              </a:rPr>
              <a:t>is ‘</a:t>
            </a:r>
            <a:r>
              <a:rPr lang="en-GB" sz="2400" b="1" dirty="0">
                <a:solidFill>
                  <a:schemeClr val="accent1">
                    <a:lumMod val="50000"/>
                  </a:schemeClr>
                </a:solidFill>
                <a:latin typeface="Century Gothic" panose="020B0502020202020204" pitchFamily="34" charset="0"/>
              </a:rPr>
              <a:t>onto</a:t>
            </a:r>
            <a:r>
              <a:rPr lang="en-GB" sz="2400" dirty="0">
                <a:solidFill>
                  <a:schemeClr val="accent1">
                    <a:lumMod val="50000"/>
                  </a:schemeClr>
                </a:solidFill>
                <a:latin typeface="Century Gothic" panose="020B0502020202020204" pitchFamily="34" charset="0"/>
              </a:rPr>
              <a:t>’ or ‘</a:t>
            </a:r>
            <a:r>
              <a:rPr lang="en-GB" sz="2400" b="1" dirty="0">
                <a:solidFill>
                  <a:schemeClr val="accent1">
                    <a:lumMod val="50000"/>
                  </a:schemeClr>
                </a:solidFill>
                <a:latin typeface="Century Gothic" panose="020B0502020202020204" pitchFamily="34" charset="0"/>
              </a:rPr>
              <a:t>to</a:t>
            </a:r>
            <a:r>
              <a:rPr lang="en-GB" sz="2400" dirty="0">
                <a:solidFill>
                  <a:schemeClr val="accent1">
                    <a:lumMod val="50000"/>
                  </a:schemeClr>
                </a:solidFill>
                <a:latin typeface="Century Gothic" panose="020B0502020202020204" pitchFamily="34" charset="0"/>
              </a:rPr>
              <a:t>’ with verbs of </a:t>
            </a:r>
            <a:r>
              <a:rPr lang="en-GB" sz="2400" b="1" dirty="0">
                <a:solidFill>
                  <a:schemeClr val="accent1">
                    <a:lumMod val="50000"/>
                  </a:schemeClr>
                </a:solidFill>
                <a:latin typeface="Century Gothic" panose="020B0502020202020204" pitchFamily="34" charset="0"/>
              </a:rPr>
              <a:t>movement </a:t>
            </a:r>
            <a:r>
              <a:rPr lang="en-GB" sz="2400" dirty="0">
                <a:solidFill>
                  <a:schemeClr val="accent1">
                    <a:lumMod val="50000"/>
                  </a:schemeClr>
                </a:solidFill>
                <a:latin typeface="Century Gothic" panose="020B0502020202020204" pitchFamily="34" charset="0"/>
              </a:rPr>
              <a:t>Row 2 article) and ‘</a:t>
            </a:r>
            <a:r>
              <a:rPr lang="en-GB" sz="2400" b="1" dirty="0">
                <a:solidFill>
                  <a:schemeClr val="accent1">
                    <a:lumMod val="50000"/>
                  </a:schemeClr>
                </a:solidFill>
                <a:latin typeface="Century Gothic" panose="020B0502020202020204" pitchFamily="34" charset="0"/>
              </a:rPr>
              <a:t>on</a:t>
            </a:r>
            <a:r>
              <a:rPr lang="en-GB" sz="2400" dirty="0">
                <a:solidFill>
                  <a:schemeClr val="accent1">
                    <a:lumMod val="50000"/>
                  </a:schemeClr>
                </a:solidFill>
                <a:latin typeface="Century Gothic" panose="020B0502020202020204" pitchFamily="34" charset="0"/>
              </a:rPr>
              <a:t>’ or ‘</a:t>
            </a:r>
            <a:r>
              <a:rPr lang="en-GB" sz="2400" b="1" dirty="0">
                <a:solidFill>
                  <a:schemeClr val="accent1">
                    <a:lumMod val="50000"/>
                  </a:schemeClr>
                </a:solidFill>
                <a:latin typeface="Century Gothic" panose="020B0502020202020204" pitchFamily="34" charset="0"/>
              </a:rPr>
              <a:t>at</a:t>
            </a:r>
            <a:r>
              <a:rPr lang="en-GB" sz="2400" dirty="0">
                <a:solidFill>
                  <a:schemeClr val="accent1">
                    <a:lumMod val="50000"/>
                  </a:schemeClr>
                </a:solidFill>
                <a:latin typeface="Century Gothic" panose="020B0502020202020204" pitchFamily="34" charset="0"/>
              </a:rPr>
              <a:t>’ with verbs of  </a:t>
            </a:r>
            <a:r>
              <a:rPr lang="en-GB" sz="2400" b="1" dirty="0">
                <a:solidFill>
                  <a:schemeClr val="accent1">
                    <a:lumMod val="50000"/>
                  </a:schemeClr>
                </a:solidFill>
                <a:latin typeface="Century Gothic" panose="020B0502020202020204" pitchFamily="34" charset="0"/>
              </a:rPr>
              <a:t>location</a:t>
            </a:r>
            <a:r>
              <a:rPr lang="en-GB" sz="2400" dirty="0">
                <a:solidFill>
                  <a:schemeClr val="accent1">
                    <a:lumMod val="50000"/>
                  </a:schemeClr>
                </a:solidFill>
                <a:latin typeface="Century Gothic" panose="020B0502020202020204" pitchFamily="34" charset="0"/>
              </a:rPr>
              <a:t> (Row 3 article). </a:t>
            </a:r>
          </a:p>
          <a:p>
            <a:r>
              <a:rPr lang="en-GB" sz="2400" b="1" dirty="0">
                <a:solidFill>
                  <a:schemeClr val="accent1">
                    <a:lumMod val="50000"/>
                  </a:schemeClr>
                </a:solidFill>
                <a:latin typeface="Century Gothic" panose="020B0502020202020204" pitchFamily="34" charset="0"/>
              </a:rPr>
              <a:t>What is the correct translation in each case below?</a:t>
            </a:r>
          </a:p>
        </p:txBody>
      </p:sp>
      <p:graphicFrame>
        <p:nvGraphicFramePr>
          <p:cNvPr id="5" name="Table 4">
            <a:extLst>
              <a:ext uri="{FF2B5EF4-FFF2-40B4-BE49-F238E27FC236}">
                <a16:creationId xmlns:a16="http://schemas.microsoft.com/office/drawing/2014/main" id="{88B6AD54-46DC-4685-B706-0AF365C19FD5}"/>
              </a:ext>
            </a:extLst>
          </p:cNvPr>
          <p:cNvGraphicFramePr>
            <a:graphicFrameLocks noGrp="1"/>
          </p:cNvGraphicFramePr>
          <p:nvPr>
            <p:extLst>
              <p:ext uri="{D42A27DB-BD31-4B8C-83A1-F6EECF244321}">
                <p14:modId xmlns:p14="http://schemas.microsoft.com/office/powerpoint/2010/main" val="3117052736"/>
              </p:ext>
            </p:extLst>
          </p:nvPr>
        </p:nvGraphicFramePr>
        <p:xfrm>
          <a:off x="548636" y="2470975"/>
          <a:ext cx="11074403" cy="3600000"/>
        </p:xfrm>
        <a:graphic>
          <a:graphicData uri="http://schemas.openxmlformats.org/drawingml/2006/table">
            <a:tbl>
              <a:tblPr firstRow="1" bandRow="1">
                <a:tableStyleId>{5940675A-B579-460E-94D1-54222C63F5DA}</a:tableStyleId>
              </a:tblPr>
              <a:tblGrid>
                <a:gridCol w="1006766">
                  <a:extLst>
                    <a:ext uri="{9D8B030D-6E8A-4147-A177-3AD203B41FA5}">
                      <a16:colId xmlns:a16="http://schemas.microsoft.com/office/drawing/2014/main" val="2967689207"/>
                    </a:ext>
                  </a:extLst>
                </a:gridCol>
                <a:gridCol w="4027053">
                  <a:extLst>
                    <a:ext uri="{9D8B030D-6E8A-4147-A177-3AD203B41FA5}">
                      <a16:colId xmlns:a16="http://schemas.microsoft.com/office/drawing/2014/main" val="2892665280"/>
                    </a:ext>
                  </a:extLst>
                </a:gridCol>
                <a:gridCol w="1510146">
                  <a:extLst>
                    <a:ext uri="{9D8B030D-6E8A-4147-A177-3AD203B41FA5}">
                      <a16:colId xmlns:a16="http://schemas.microsoft.com/office/drawing/2014/main" val="3764915247"/>
                    </a:ext>
                  </a:extLst>
                </a:gridCol>
                <a:gridCol w="1510146">
                  <a:extLst>
                    <a:ext uri="{9D8B030D-6E8A-4147-A177-3AD203B41FA5}">
                      <a16:colId xmlns:a16="http://schemas.microsoft.com/office/drawing/2014/main" val="2783025705"/>
                    </a:ext>
                  </a:extLst>
                </a:gridCol>
                <a:gridCol w="1510146">
                  <a:extLst>
                    <a:ext uri="{9D8B030D-6E8A-4147-A177-3AD203B41FA5}">
                      <a16:colId xmlns:a16="http://schemas.microsoft.com/office/drawing/2014/main" val="2504861633"/>
                    </a:ext>
                  </a:extLst>
                </a:gridCol>
                <a:gridCol w="1510146">
                  <a:extLst>
                    <a:ext uri="{9D8B030D-6E8A-4147-A177-3AD203B41FA5}">
                      <a16:colId xmlns:a16="http://schemas.microsoft.com/office/drawing/2014/main" val="2376805943"/>
                    </a:ext>
                  </a:extLst>
                </a:gridCol>
              </a:tblGrid>
              <a:tr h="720000">
                <a:tc>
                  <a:txBody>
                    <a:bodyPr/>
                    <a:lstStyle/>
                    <a:p>
                      <a:pPr algn="ctr"/>
                      <a:endParaRPr lang="en-GB" sz="200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chemeClr val="accent1">
                              <a:lumMod val="50000"/>
                            </a:schemeClr>
                          </a:solidFill>
                          <a:latin typeface="Century Gothic" panose="020B0502020202020204" pitchFamily="34" charset="0"/>
                        </a:rPr>
                        <a:t>‘on’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3EAFD"/>
                    </a:solidFill>
                  </a:tcPr>
                </a:tc>
                <a:tc>
                  <a:txBody>
                    <a:bodyPr/>
                    <a:lstStyle/>
                    <a:p>
                      <a:pPr algn="ctr"/>
                      <a:r>
                        <a:rPr lang="en-GB" sz="2400" b="1" dirty="0">
                          <a:solidFill>
                            <a:schemeClr val="accent1">
                              <a:lumMod val="50000"/>
                            </a:schemeClr>
                          </a:solidFill>
                          <a:latin typeface="Century Gothic" panose="020B0502020202020204" pitchFamily="34" charset="0"/>
                        </a:rPr>
                        <a:t>‘onto’</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3EAFD"/>
                    </a:solidFill>
                  </a:tcPr>
                </a:tc>
                <a:tc>
                  <a:txBody>
                    <a:bodyPr/>
                    <a:lstStyle/>
                    <a:p>
                      <a:pPr algn="ctr"/>
                      <a:r>
                        <a:rPr lang="en-GB" sz="2400" b="1" dirty="0">
                          <a:solidFill>
                            <a:schemeClr val="accent1">
                              <a:lumMod val="50000"/>
                            </a:schemeClr>
                          </a:solidFill>
                          <a:latin typeface="Century Gothic" panose="020B0502020202020204" pitchFamily="34" charset="0"/>
                        </a:rPr>
                        <a:t>‘at’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3EAFD"/>
                    </a:solidFill>
                  </a:tcPr>
                </a:tc>
                <a:tc>
                  <a:txBody>
                    <a:bodyPr/>
                    <a:lstStyle/>
                    <a:p>
                      <a:pPr algn="ctr"/>
                      <a:r>
                        <a:rPr lang="en-GB" sz="2400" b="1" dirty="0">
                          <a:solidFill>
                            <a:schemeClr val="accent1">
                              <a:lumMod val="50000"/>
                            </a:schemeClr>
                          </a:solidFill>
                          <a:latin typeface="Century Gothic" panose="020B0502020202020204" pitchFamily="34" charset="0"/>
                        </a:rPr>
                        <a:t>‘to’</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3EAFD"/>
                    </a:solidFill>
                  </a:tcPr>
                </a:tc>
                <a:extLst>
                  <a:ext uri="{0D108BD9-81ED-4DB2-BD59-A6C34878D82A}">
                    <a16:rowId xmlns:a16="http://schemas.microsoft.com/office/drawing/2014/main" val="4135236674"/>
                  </a:ext>
                </a:extLst>
              </a:tr>
              <a:tr h="720000">
                <a:tc>
                  <a:txBody>
                    <a:bodyPr/>
                    <a:lstStyle/>
                    <a:p>
                      <a:pPr algn="ctr"/>
                      <a:r>
                        <a:rPr lang="en-GB" sz="2400" b="1" dirty="0">
                          <a:solidFill>
                            <a:schemeClr val="accent1">
                              <a:lumMod val="50000"/>
                            </a:schemeClr>
                          </a:solidFill>
                          <a:latin typeface="Century Gothic" panose="020B0502020202020204" pitchFamily="34" charset="0"/>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err="1">
                          <a:solidFill>
                            <a:schemeClr val="accent1">
                              <a:lumMod val="50000"/>
                            </a:schemeClr>
                          </a:solidFill>
                          <a:latin typeface="Century Gothic" panose="020B0502020202020204" pitchFamily="34" charset="0"/>
                        </a:rPr>
                        <a:t>Ich</a:t>
                      </a:r>
                      <a:r>
                        <a:rPr lang="en-GB" sz="2000" dirty="0">
                          <a:solidFill>
                            <a:schemeClr val="accent1">
                              <a:lumMod val="50000"/>
                            </a:schemeClr>
                          </a:solidFill>
                          <a:latin typeface="Century Gothic" panose="020B0502020202020204" pitchFamily="34" charset="0"/>
                        </a:rPr>
                        <a:t> bin </a:t>
                      </a:r>
                      <a:r>
                        <a:rPr lang="en-GB" sz="2000" b="1" dirty="0">
                          <a:solidFill>
                            <a:schemeClr val="accent1">
                              <a:lumMod val="50000"/>
                            </a:schemeClr>
                          </a:solidFill>
                          <a:latin typeface="Century Gothic" panose="020B0502020202020204" pitchFamily="34" charset="0"/>
                        </a:rPr>
                        <a:t>auf </a:t>
                      </a:r>
                      <a:r>
                        <a:rPr lang="en-GB" sz="2000" dirty="0">
                          <a:solidFill>
                            <a:schemeClr val="accent1">
                              <a:lumMod val="50000"/>
                            </a:schemeClr>
                          </a:solidFill>
                          <a:latin typeface="Century Gothic" panose="020B0502020202020204" pitchFamily="34" charset="0"/>
                        </a:rPr>
                        <a:t>der Party</a:t>
                      </a:r>
                      <a:r>
                        <a:rPr lang="en-GB" sz="2000" b="0" dirty="0">
                          <a:solidFill>
                            <a:schemeClr val="accent1">
                              <a:lumMod val="50000"/>
                            </a:schemeClr>
                          </a:solidFill>
                          <a:latin typeface="Century Gothic" panose="020B0502020202020204" pitchFamily="34" charset="0"/>
                        </a:rPr>
                        <a:t>.</a:t>
                      </a:r>
                      <a:endParaRPr lang="en-GB" sz="2000" b="1" dirty="0">
                        <a:solidFill>
                          <a:schemeClr val="accent1">
                            <a:lumMod val="50000"/>
                          </a:schemeClr>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24542657"/>
                  </a:ext>
                </a:extLst>
              </a:tr>
              <a:tr h="720000">
                <a:tc>
                  <a:txBody>
                    <a:bodyPr/>
                    <a:lstStyle/>
                    <a:p>
                      <a:pPr algn="ctr"/>
                      <a:r>
                        <a:rPr lang="en-GB" sz="2400" b="1" dirty="0">
                          <a:solidFill>
                            <a:schemeClr val="accent1">
                              <a:lumMod val="50000"/>
                            </a:schemeClr>
                          </a:solidFill>
                          <a:latin typeface="Century Gothic" panose="020B0502020202020204" pitchFamily="34" charset="0"/>
                        </a:rPr>
                        <a:t>6</a:t>
                      </a:r>
                      <a:r>
                        <a:rPr lang="en-GB" sz="2400" b="1">
                          <a:solidFill>
                            <a:schemeClr val="accent1">
                              <a:lumMod val="50000"/>
                            </a:schemeClr>
                          </a:solidFill>
                          <a:latin typeface="Century Gothic" panose="020B0502020202020204" pitchFamily="34" charset="0"/>
                        </a:rPr>
                        <a:t>.</a:t>
                      </a:r>
                      <a:endParaRPr lang="en-GB" sz="2400" b="1" dirty="0">
                        <a:solidFill>
                          <a:schemeClr val="accent1">
                            <a:lumMod val="50000"/>
                          </a:schemeClr>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err="1">
                          <a:solidFill>
                            <a:schemeClr val="accent1">
                              <a:lumMod val="50000"/>
                            </a:schemeClr>
                          </a:solidFill>
                          <a:latin typeface="Century Gothic" panose="020B0502020202020204" pitchFamily="34" charset="0"/>
                        </a:rPr>
                        <a:t>Ich</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gehe</a:t>
                      </a:r>
                      <a:r>
                        <a:rPr lang="en-GB" sz="2000" dirty="0">
                          <a:solidFill>
                            <a:schemeClr val="accent1">
                              <a:lumMod val="50000"/>
                            </a:schemeClr>
                          </a:solidFill>
                          <a:latin typeface="Century Gothic" panose="020B0502020202020204" pitchFamily="34" charset="0"/>
                        </a:rPr>
                        <a:t> </a:t>
                      </a:r>
                      <a:r>
                        <a:rPr lang="en-GB" sz="2000" b="1" dirty="0">
                          <a:solidFill>
                            <a:schemeClr val="accent1">
                              <a:lumMod val="50000"/>
                            </a:schemeClr>
                          </a:solidFill>
                          <a:latin typeface="Century Gothic" panose="020B0502020202020204" pitchFamily="34" charset="0"/>
                        </a:rPr>
                        <a:t>auf</a:t>
                      </a:r>
                      <a:r>
                        <a:rPr lang="en-GB" sz="2000" dirty="0">
                          <a:solidFill>
                            <a:schemeClr val="accent1">
                              <a:lumMod val="50000"/>
                            </a:schemeClr>
                          </a:solidFill>
                          <a:latin typeface="Century Gothic" panose="020B0502020202020204" pitchFamily="34" charset="0"/>
                        </a:rPr>
                        <a:t> den </a:t>
                      </a:r>
                      <a:r>
                        <a:rPr lang="en-GB" sz="2000" dirty="0" err="1">
                          <a:solidFill>
                            <a:schemeClr val="accent1">
                              <a:lumMod val="50000"/>
                            </a:schemeClr>
                          </a:solidFill>
                          <a:latin typeface="Century Gothic" panose="020B0502020202020204" pitchFamily="34" charset="0"/>
                        </a:rPr>
                        <a:t>Markt</a:t>
                      </a:r>
                      <a:r>
                        <a:rPr lang="en-GB" sz="2000" b="0" dirty="0">
                          <a:solidFill>
                            <a:schemeClr val="accent1">
                              <a:lumMod val="50000"/>
                            </a:schemeClr>
                          </a:solidFill>
                          <a:latin typeface="Century Gothic" panose="020B0502020202020204" pitchFamily="34" charset="0"/>
                        </a:rPr>
                        <a:t>.</a:t>
                      </a:r>
                      <a:endParaRPr lang="en-GB" sz="2000" dirty="0">
                        <a:solidFill>
                          <a:schemeClr val="accent1">
                            <a:lumMod val="50000"/>
                          </a:schemeClr>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95750089"/>
                  </a:ext>
                </a:extLst>
              </a:tr>
              <a:tr h="720000">
                <a:tc>
                  <a:txBody>
                    <a:bodyPr/>
                    <a:lstStyle/>
                    <a:p>
                      <a:pPr algn="ctr"/>
                      <a:r>
                        <a:rPr lang="en-GB" sz="2400" b="1">
                          <a:solidFill>
                            <a:schemeClr val="accent1">
                              <a:lumMod val="50000"/>
                            </a:schemeClr>
                          </a:solidFill>
                          <a:latin typeface="Century Gothic" panose="020B0502020202020204" pitchFamily="34" charset="0"/>
                        </a:rPr>
                        <a:t>7.</a:t>
                      </a:r>
                      <a:endParaRPr lang="en-GB" sz="2400" b="1" dirty="0">
                        <a:solidFill>
                          <a:schemeClr val="accent1">
                            <a:lumMod val="50000"/>
                          </a:schemeClr>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b="0" baseline="0" dirty="0" err="1">
                          <a:solidFill>
                            <a:schemeClr val="accent1">
                              <a:lumMod val="50000"/>
                            </a:schemeClr>
                          </a:solidFill>
                          <a:latin typeface="Century Gothic" panose="020B0502020202020204" pitchFamily="34" charset="0"/>
                        </a:rPr>
                        <a:t>Ich</a:t>
                      </a:r>
                      <a:r>
                        <a:rPr lang="en-GB" sz="2000" b="0" baseline="0" dirty="0">
                          <a:solidFill>
                            <a:schemeClr val="accent1">
                              <a:lumMod val="50000"/>
                            </a:schemeClr>
                          </a:solidFill>
                          <a:latin typeface="Century Gothic" panose="020B0502020202020204" pitchFamily="34" charset="0"/>
                        </a:rPr>
                        <a:t> springe </a:t>
                      </a:r>
                      <a:r>
                        <a:rPr lang="en-GB" sz="2000" b="1" baseline="0" dirty="0">
                          <a:solidFill>
                            <a:schemeClr val="accent1">
                              <a:lumMod val="50000"/>
                            </a:schemeClr>
                          </a:solidFill>
                          <a:latin typeface="Century Gothic" panose="020B0502020202020204" pitchFamily="34" charset="0"/>
                        </a:rPr>
                        <a:t>auf </a:t>
                      </a:r>
                      <a:r>
                        <a:rPr lang="en-GB" sz="2000" baseline="0" dirty="0">
                          <a:solidFill>
                            <a:schemeClr val="accent1">
                              <a:lumMod val="50000"/>
                            </a:schemeClr>
                          </a:solidFill>
                          <a:latin typeface="Century Gothic" panose="020B0502020202020204" pitchFamily="34" charset="0"/>
                        </a:rPr>
                        <a:t>den Boden</a:t>
                      </a:r>
                      <a:r>
                        <a:rPr lang="en-GB" sz="2000" b="0" dirty="0">
                          <a:solidFill>
                            <a:schemeClr val="accent1">
                              <a:lumMod val="50000"/>
                            </a:schemeClr>
                          </a:solidFill>
                          <a:latin typeface="Century Gothic" panose="020B0502020202020204" pitchFamily="34" charset="0"/>
                        </a:rPr>
                        <a:t>.</a:t>
                      </a:r>
                      <a:endParaRPr lang="en-GB" sz="2000" dirty="0">
                        <a:solidFill>
                          <a:schemeClr val="accent1">
                            <a:lumMod val="50000"/>
                          </a:schemeClr>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957747660"/>
                  </a:ext>
                </a:extLst>
              </a:tr>
              <a:tr h="720000">
                <a:tc>
                  <a:txBody>
                    <a:bodyPr/>
                    <a:lstStyle/>
                    <a:p>
                      <a:pPr algn="ctr"/>
                      <a:r>
                        <a:rPr lang="en-GB" sz="2400" b="1">
                          <a:solidFill>
                            <a:schemeClr val="accent1">
                              <a:lumMod val="50000"/>
                            </a:schemeClr>
                          </a:solidFill>
                          <a:latin typeface="Century Gothic" panose="020B0502020202020204" pitchFamily="34" charset="0"/>
                        </a:rPr>
                        <a:t>8.</a:t>
                      </a:r>
                      <a:endParaRPr lang="en-GB" sz="2400" b="1" dirty="0">
                        <a:solidFill>
                          <a:schemeClr val="accent1">
                            <a:lumMod val="50000"/>
                          </a:schemeClr>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chemeClr val="accent1">
                              <a:lumMod val="50000"/>
                            </a:schemeClr>
                          </a:solidFill>
                          <a:latin typeface="Century Gothic" panose="020B0502020202020204" pitchFamily="34" charset="0"/>
                        </a:rPr>
                        <a:t>Der Hund </a:t>
                      </a:r>
                      <a:r>
                        <a:rPr lang="en-GB" sz="2000" baseline="0" dirty="0" err="1">
                          <a:solidFill>
                            <a:schemeClr val="accent1">
                              <a:lumMod val="50000"/>
                            </a:schemeClr>
                          </a:solidFill>
                          <a:latin typeface="Century Gothic" panose="020B0502020202020204" pitchFamily="34" charset="0"/>
                        </a:rPr>
                        <a:t>sitzt</a:t>
                      </a:r>
                      <a:r>
                        <a:rPr lang="en-GB" sz="2000" baseline="0" dirty="0">
                          <a:solidFill>
                            <a:schemeClr val="accent1">
                              <a:lumMod val="50000"/>
                            </a:schemeClr>
                          </a:solidFill>
                          <a:latin typeface="Century Gothic" panose="020B0502020202020204" pitchFamily="34" charset="0"/>
                        </a:rPr>
                        <a:t> </a:t>
                      </a:r>
                      <a:r>
                        <a:rPr lang="en-GB" sz="2000" b="1" baseline="0" dirty="0">
                          <a:solidFill>
                            <a:schemeClr val="accent1">
                              <a:lumMod val="50000"/>
                            </a:schemeClr>
                          </a:solidFill>
                          <a:latin typeface="Century Gothic" panose="020B0502020202020204" pitchFamily="34" charset="0"/>
                        </a:rPr>
                        <a:t>auf</a:t>
                      </a:r>
                      <a:r>
                        <a:rPr lang="en-GB" sz="2000" baseline="0" dirty="0">
                          <a:solidFill>
                            <a:schemeClr val="accent1">
                              <a:lumMod val="50000"/>
                            </a:schemeClr>
                          </a:solidFill>
                          <a:latin typeface="Century Gothic" panose="020B0502020202020204" pitchFamily="34" charset="0"/>
                        </a:rPr>
                        <a:t> </a:t>
                      </a:r>
                      <a:r>
                        <a:rPr lang="en-GB" sz="2000" baseline="0" dirty="0" err="1">
                          <a:solidFill>
                            <a:schemeClr val="accent1">
                              <a:lumMod val="50000"/>
                            </a:schemeClr>
                          </a:solidFill>
                          <a:latin typeface="Century Gothic" panose="020B0502020202020204" pitchFamily="34" charset="0"/>
                        </a:rPr>
                        <a:t>dem</a:t>
                      </a:r>
                      <a:r>
                        <a:rPr lang="en-GB" sz="2000" baseline="0" dirty="0">
                          <a:solidFill>
                            <a:schemeClr val="accent1">
                              <a:lumMod val="50000"/>
                            </a:schemeClr>
                          </a:solidFill>
                          <a:latin typeface="Century Gothic" panose="020B0502020202020204" pitchFamily="34" charset="0"/>
                        </a:rPr>
                        <a:t> Boden.</a:t>
                      </a:r>
                      <a:endParaRPr lang="en-GB" sz="2000" dirty="0">
                        <a:solidFill>
                          <a:schemeClr val="accent1">
                            <a:lumMod val="50000"/>
                          </a:schemeClr>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016042680"/>
                  </a:ext>
                </a:extLst>
              </a:tr>
            </a:tbl>
          </a:graphicData>
        </a:graphic>
      </p:graphicFrame>
      <p:pic>
        <p:nvPicPr>
          <p:cNvPr id="22" name="Picture 21">
            <a:extLst>
              <a:ext uri="{FF2B5EF4-FFF2-40B4-BE49-F238E27FC236}">
                <a16:creationId xmlns:a16="http://schemas.microsoft.com/office/drawing/2014/main" id="{9CB842E8-E0E3-4214-99D7-F9488227B2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40758" y="3245593"/>
            <a:ext cx="591098" cy="615726"/>
          </a:xfrm>
          <a:prstGeom prst="rect">
            <a:avLst/>
          </a:prstGeom>
        </p:spPr>
      </p:pic>
      <p:pic>
        <p:nvPicPr>
          <p:cNvPr id="23" name="Picture 22">
            <a:extLst>
              <a:ext uri="{FF2B5EF4-FFF2-40B4-BE49-F238E27FC236}">
                <a16:creationId xmlns:a16="http://schemas.microsoft.com/office/drawing/2014/main" id="{05CAFD15-F053-4EAC-9300-D7B1F48C14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9474" y="3963013"/>
            <a:ext cx="591098" cy="615726"/>
          </a:xfrm>
          <a:prstGeom prst="rect">
            <a:avLst/>
          </a:prstGeom>
        </p:spPr>
      </p:pic>
      <p:pic>
        <p:nvPicPr>
          <p:cNvPr id="24" name="Picture 23">
            <a:extLst>
              <a:ext uri="{FF2B5EF4-FFF2-40B4-BE49-F238E27FC236}">
                <a16:creationId xmlns:a16="http://schemas.microsoft.com/office/drawing/2014/main" id="{CA0BE750-C6B0-4234-95AA-21D1377C86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7065" y="4678356"/>
            <a:ext cx="591098" cy="615726"/>
          </a:xfrm>
          <a:prstGeom prst="rect">
            <a:avLst/>
          </a:prstGeom>
        </p:spPr>
      </p:pic>
      <p:pic>
        <p:nvPicPr>
          <p:cNvPr id="25" name="Picture 24">
            <a:extLst>
              <a:ext uri="{FF2B5EF4-FFF2-40B4-BE49-F238E27FC236}">
                <a16:creationId xmlns:a16="http://schemas.microsoft.com/office/drawing/2014/main" id="{03CE255A-D070-43FC-8365-BD318A39F5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7200" y="5401461"/>
            <a:ext cx="591098" cy="615726"/>
          </a:xfrm>
          <a:prstGeom prst="rect">
            <a:avLst/>
          </a:prstGeom>
        </p:spPr>
      </p:pic>
      <p:pic>
        <p:nvPicPr>
          <p:cNvPr id="18" name="Picture 17">
            <a:extLst>
              <a:ext uri="{FF2B5EF4-FFF2-40B4-BE49-F238E27FC236}">
                <a16:creationId xmlns:a16="http://schemas.microsoft.com/office/drawing/2014/main" id="{9F4CA6FC-E75B-7F46-9DE4-133DC2DBBE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6" name="Rectangle 5"/>
          <p:cNvSpPr/>
          <p:nvPr/>
        </p:nvSpPr>
        <p:spPr>
          <a:xfrm>
            <a:off x="-40230" y="369864"/>
            <a:ext cx="6133410" cy="553998"/>
          </a:xfrm>
          <a:prstGeom prst="rect">
            <a:avLst/>
          </a:prstGeom>
        </p:spPr>
        <p:txBody>
          <a:bodyPr wrap="none">
            <a:spAutoFit/>
          </a:bodyPr>
          <a:lstStyle/>
          <a:p>
            <a:r>
              <a:rPr lang="en-GB" sz="3000" b="1" dirty="0">
                <a:solidFill>
                  <a:prstClr val="white"/>
                </a:solidFill>
                <a:latin typeface="Century Gothic" panose="020B0502020202020204" pitchFamily="34" charset="0"/>
              </a:rPr>
              <a:t>The different meanings of </a:t>
            </a:r>
            <a:r>
              <a:rPr lang="en-GB" sz="3000" b="1" i="1" dirty="0">
                <a:solidFill>
                  <a:prstClr val="white"/>
                </a:solidFill>
                <a:latin typeface="Century Gothic" panose="020B0502020202020204" pitchFamily="34" charset="0"/>
              </a:rPr>
              <a:t>auf </a:t>
            </a:r>
            <a:r>
              <a:rPr lang="en-GB" sz="3000" b="1" dirty="0">
                <a:solidFill>
                  <a:prstClr val="white"/>
                </a:solidFill>
                <a:latin typeface="Century Gothic" panose="020B0502020202020204" pitchFamily="34" charset="0"/>
              </a:rPr>
              <a:t>[2]</a:t>
            </a:r>
          </a:p>
        </p:txBody>
      </p:sp>
      <p:sp>
        <p:nvSpPr>
          <p:cNvPr id="1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2655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descr="background rectangle">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332678"/>
            <a:ext cx="6297769" cy="707849"/>
          </a:xfrm>
        </p:spPr>
        <p:txBody>
          <a:bodyPr>
            <a:normAutofit/>
          </a:bodyPr>
          <a:lstStyle/>
          <a:p>
            <a:r>
              <a:rPr lang="en-GB" sz="2600" b="1" dirty="0">
                <a:solidFill>
                  <a:schemeClr val="bg1"/>
                </a:solidFill>
              </a:rPr>
              <a:t>Wolfgang und Mia </a:t>
            </a:r>
            <a:r>
              <a:rPr lang="en-GB" sz="2600" b="1" dirty="0" err="1">
                <a:solidFill>
                  <a:schemeClr val="bg1"/>
                </a:solidFill>
              </a:rPr>
              <a:t>gehen</a:t>
            </a:r>
            <a:r>
              <a:rPr lang="en-GB" sz="2600" b="1" dirty="0">
                <a:solidFill>
                  <a:schemeClr val="bg1"/>
                </a:solidFill>
              </a:rPr>
              <a:t> </a:t>
            </a:r>
            <a:r>
              <a:rPr lang="en-GB" sz="2600" b="1" dirty="0" err="1">
                <a:solidFill>
                  <a:schemeClr val="bg1"/>
                </a:solidFill>
              </a:rPr>
              <a:t>shoppen</a:t>
            </a:r>
            <a:endParaRPr lang="en-GB" sz="2600" b="1" dirty="0">
              <a:solidFill>
                <a:schemeClr val="bg1"/>
              </a:solidFill>
            </a:endParaRPr>
          </a:p>
        </p:txBody>
      </p:sp>
      <p:sp>
        <p:nvSpPr>
          <p:cNvPr id="2" name="TextBox 1">
            <a:extLst>
              <a:ext uri="{FF2B5EF4-FFF2-40B4-BE49-F238E27FC236}">
                <a16:creationId xmlns:a16="http://schemas.microsoft.com/office/drawing/2014/main" id="{A8A2DF58-2B12-45FE-9ED5-BC787C264072}"/>
              </a:ext>
            </a:extLst>
          </p:cNvPr>
          <p:cNvSpPr txBox="1"/>
          <p:nvPr/>
        </p:nvSpPr>
        <p:spPr>
          <a:xfrm>
            <a:off x="358980" y="1163991"/>
            <a:ext cx="11598347" cy="4708981"/>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Am </a:t>
            </a:r>
            <a:r>
              <a:rPr lang="en-GB" sz="2000" dirty="0" err="1">
                <a:solidFill>
                  <a:schemeClr val="accent1">
                    <a:lumMod val="50000"/>
                  </a:schemeClr>
                </a:solidFill>
                <a:latin typeface="Century Gothic" panose="020B0502020202020204" pitchFamily="34" charset="0"/>
              </a:rPr>
              <a:t>Samstagnachmittag</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gehen</a:t>
            </a:r>
            <a:r>
              <a:rPr lang="en-GB" sz="2000" dirty="0">
                <a:solidFill>
                  <a:schemeClr val="accent1">
                    <a:lumMod val="50000"/>
                  </a:schemeClr>
                </a:solidFill>
                <a:latin typeface="Century Gothic" panose="020B0502020202020204" pitchFamily="34" charset="0"/>
              </a:rPr>
              <a:t> Wolfgang und Mia in die </a:t>
            </a:r>
            <a:r>
              <a:rPr lang="en-GB" sz="2000" b="1" dirty="0" err="1">
                <a:solidFill>
                  <a:srgbClr val="DAA520"/>
                </a:solidFill>
                <a:latin typeface="Century Gothic" panose="020B0502020202020204" pitchFamily="34" charset="0"/>
              </a:rPr>
              <a:t>Stadt</a:t>
            </a:r>
            <a:r>
              <a:rPr lang="en-GB" sz="2000" dirty="0">
                <a:solidFill>
                  <a:schemeClr val="accent1">
                    <a:lumMod val="50000"/>
                  </a:schemeClr>
                </a:solidFill>
                <a:latin typeface="Century Gothic" panose="020B0502020202020204" pitchFamily="34" charset="0"/>
              </a:rPr>
              <a:t>. Sie </a:t>
            </a:r>
            <a:r>
              <a:rPr lang="en-GB" sz="2000" dirty="0" err="1">
                <a:solidFill>
                  <a:schemeClr val="accent1">
                    <a:lumMod val="50000"/>
                  </a:schemeClr>
                </a:solidFill>
                <a:latin typeface="Century Gothic" panose="020B0502020202020204" pitchFamily="34" charset="0"/>
              </a:rPr>
              <a:t>brauchen</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Gemüse</a:t>
            </a:r>
            <a:r>
              <a:rPr lang="en-GB" sz="2000" dirty="0">
                <a:solidFill>
                  <a:schemeClr val="accent1">
                    <a:lumMod val="50000"/>
                  </a:schemeClr>
                </a:solidFill>
                <a:latin typeface="Century Gothic" panose="020B0502020202020204" pitchFamily="34" charset="0"/>
              </a:rPr>
              <a:t>. Wolfgang </a:t>
            </a:r>
            <a:r>
              <a:rPr lang="en-GB" sz="2000" dirty="0" err="1">
                <a:solidFill>
                  <a:schemeClr val="accent1">
                    <a:lumMod val="50000"/>
                  </a:schemeClr>
                </a:solidFill>
                <a:latin typeface="Century Gothic" panose="020B0502020202020204" pitchFamily="34" charset="0"/>
              </a:rPr>
              <a:t>isst</a:t>
            </a:r>
            <a:r>
              <a:rPr lang="en-GB" sz="2000" dirty="0">
                <a:solidFill>
                  <a:schemeClr val="accent1">
                    <a:lumMod val="50000"/>
                  </a:schemeClr>
                </a:solidFill>
                <a:latin typeface="Century Gothic" panose="020B0502020202020204" pitchFamily="34" charset="0"/>
              </a:rPr>
              <a:t> </a:t>
            </a:r>
            <a:r>
              <a:rPr lang="en-GB" sz="2000" b="1" dirty="0" err="1">
                <a:solidFill>
                  <a:srgbClr val="DAA520"/>
                </a:solidFill>
                <a:latin typeface="Century Gothic" panose="020B0502020202020204" pitchFamily="34" charset="0"/>
              </a:rPr>
              <a:t>Fleisch</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aber</a:t>
            </a:r>
            <a:r>
              <a:rPr lang="en-GB" sz="2000" dirty="0">
                <a:solidFill>
                  <a:schemeClr val="accent1">
                    <a:lumMod val="50000"/>
                  </a:schemeClr>
                </a:solidFill>
                <a:latin typeface="Century Gothic" panose="020B0502020202020204" pitchFamily="34" charset="0"/>
              </a:rPr>
              <a:t> Heidi </a:t>
            </a:r>
            <a:r>
              <a:rPr lang="en-GB" sz="2000" dirty="0" err="1">
                <a:solidFill>
                  <a:schemeClr val="accent1">
                    <a:lumMod val="50000"/>
                  </a:schemeClr>
                </a:solidFill>
                <a:latin typeface="Century Gothic" panose="020B0502020202020204" pitchFamily="34" charset="0"/>
              </a:rPr>
              <a:t>ist</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Vegetarierin</a:t>
            </a:r>
            <a:r>
              <a:rPr lang="en-GB" sz="2000" dirty="0">
                <a:solidFill>
                  <a:schemeClr val="accent1">
                    <a:lumMod val="50000"/>
                  </a:schemeClr>
                </a:solidFill>
                <a:latin typeface="Century Gothic" panose="020B0502020202020204" pitchFamily="34" charset="0"/>
              </a:rPr>
              <a:t>. Am </a:t>
            </a:r>
            <a:r>
              <a:rPr lang="en-GB" sz="2000" dirty="0" err="1">
                <a:solidFill>
                  <a:schemeClr val="accent1">
                    <a:lumMod val="50000"/>
                  </a:schemeClr>
                </a:solidFill>
                <a:latin typeface="Century Gothic" panose="020B0502020202020204" pitchFamily="34" charset="0"/>
              </a:rPr>
              <a:t>Sonntagabend</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kocht</a:t>
            </a:r>
            <a:r>
              <a:rPr lang="en-GB" sz="2000" dirty="0">
                <a:solidFill>
                  <a:schemeClr val="accent1">
                    <a:lumMod val="50000"/>
                  </a:schemeClr>
                </a:solidFill>
                <a:latin typeface="Century Gothic" panose="020B0502020202020204" pitchFamily="34" charset="0"/>
              </a:rPr>
              <a:t> Wolfgang </a:t>
            </a:r>
            <a:r>
              <a:rPr lang="en-GB" sz="2000" dirty="0" err="1">
                <a:solidFill>
                  <a:schemeClr val="accent1">
                    <a:lumMod val="50000"/>
                  </a:schemeClr>
                </a:solidFill>
                <a:latin typeface="Century Gothic" panose="020B0502020202020204" pitchFamily="34" charset="0"/>
              </a:rPr>
              <a:t>für</a:t>
            </a:r>
            <a:r>
              <a:rPr lang="en-GB" sz="2000" dirty="0">
                <a:solidFill>
                  <a:schemeClr val="accent1">
                    <a:lumMod val="50000"/>
                  </a:schemeClr>
                </a:solidFill>
                <a:latin typeface="Century Gothic" panose="020B0502020202020204" pitchFamily="34" charset="0"/>
              </a:rPr>
              <a:t> </a:t>
            </a:r>
            <a:r>
              <a:rPr lang="en-GB" sz="2000" b="1" dirty="0" err="1">
                <a:solidFill>
                  <a:srgbClr val="DAA520"/>
                </a:solidFill>
                <a:latin typeface="Century Gothic" panose="020B0502020202020204" pitchFamily="34" charset="0"/>
              </a:rPr>
              <a:t>sie</a:t>
            </a:r>
            <a:r>
              <a:rPr lang="en-GB" sz="2000" b="1"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zu</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Hause</a:t>
            </a:r>
            <a:r>
              <a:rPr lang="en-GB" sz="2000" dirty="0">
                <a:solidFill>
                  <a:schemeClr val="accent1">
                    <a:lumMod val="50000"/>
                  </a:schemeClr>
                </a:solidFill>
                <a:latin typeface="Century Gothic" panose="020B0502020202020204" pitchFamily="34" charset="0"/>
              </a:rPr>
              <a:t>.  Mia </a:t>
            </a:r>
            <a:r>
              <a:rPr lang="en-GB" sz="2000" dirty="0" err="1">
                <a:solidFill>
                  <a:schemeClr val="accent1">
                    <a:lumMod val="50000"/>
                  </a:schemeClr>
                </a:solidFill>
                <a:latin typeface="Century Gothic" panose="020B0502020202020204" pitchFamily="34" charset="0"/>
              </a:rPr>
              <a:t>braucht</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auch</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eine</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Tasche</a:t>
            </a:r>
            <a:r>
              <a:rPr lang="en-GB" sz="2000" dirty="0">
                <a:solidFill>
                  <a:schemeClr val="accent1">
                    <a:lumMod val="50000"/>
                  </a:schemeClr>
                </a:solidFill>
                <a:latin typeface="Century Gothic" panose="020B0502020202020204" pitchFamily="34" charset="0"/>
              </a:rPr>
              <a:t>.</a:t>
            </a:r>
          </a:p>
          <a:p>
            <a:endParaRPr lang="en-GB" sz="2000" dirty="0">
              <a:solidFill>
                <a:schemeClr val="accent1">
                  <a:lumMod val="50000"/>
                </a:schemeClr>
              </a:solidFill>
              <a:latin typeface="Century Gothic" panose="020B0502020202020204" pitchFamily="34" charset="0"/>
            </a:endParaRPr>
          </a:p>
          <a:p>
            <a:r>
              <a:rPr lang="en-GB" sz="2000" dirty="0" err="1">
                <a:solidFill>
                  <a:schemeClr val="accent1">
                    <a:lumMod val="50000"/>
                  </a:schemeClr>
                </a:solidFill>
                <a:latin typeface="Century Gothic" panose="020B0502020202020204" pitchFamily="34" charset="0"/>
              </a:rPr>
              <a:t>Zuerst</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gehen</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sie</a:t>
            </a:r>
            <a:r>
              <a:rPr lang="en-GB" sz="2000" dirty="0">
                <a:solidFill>
                  <a:schemeClr val="accent1">
                    <a:lumMod val="50000"/>
                  </a:schemeClr>
                </a:solidFill>
                <a:latin typeface="Century Gothic" panose="020B0502020202020204" pitchFamily="34" charset="0"/>
              </a:rPr>
              <a:t> ins </a:t>
            </a:r>
            <a:r>
              <a:rPr lang="en-GB" sz="2000" b="1" dirty="0" err="1">
                <a:solidFill>
                  <a:srgbClr val="DAA520"/>
                </a:solidFill>
                <a:latin typeface="Century Gothic" panose="020B0502020202020204" pitchFamily="34" charset="0"/>
              </a:rPr>
              <a:t>Geschäft</a:t>
            </a:r>
            <a:r>
              <a:rPr lang="en-GB" sz="2000" b="1" dirty="0">
                <a:solidFill>
                  <a:schemeClr val="accent1">
                    <a:lumMod val="50000"/>
                  </a:schemeClr>
                </a:solidFill>
                <a:latin typeface="Century Gothic" panose="020B0502020202020204" pitchFamily="34" charset="0"/>
              </a:rPr>
              <a:t>.</a:t>
            </a:r>
            <a:r>
              <a:rPr lang="en-GB" sz="2000" dirty="0">
                <a:solidFill>
                  <a:schemeClr val="accent1">
                    <a:lumMod val="50000"/>
                  </a:schemeClr>
                </a:solidFill>
                <a:latin typeface="Century Gothic" panose="020B0502020202020204" pitchFamily="34" charset="0"/>
              </a:rPr>
              <a:t> Dort </a:t>
            </a:r>
            <a:r>
              <a:rPr lang="en-GB" sz="2000" dirty="0" err="1">
                <a:solidFill>
                  <a:schemeClr val="accent1">
                    <a:lumMod val="50000"/>
                  </a:schemeClr>
                </a:solidFill>
                <a:latin typeface="Century Gothic" panose="020B0502020202020204" pitchFamily="34" charset="0"/>
              </a:rPr>
              <a:t>gibt</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es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sehr</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viel</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Gemüse</a:t>
            </a:r>
            <a:r>
              <a:rPr lang="en-GB" sz="2000" dirty="0">
                <a:solidFill>
                  <a:schemeClr val="accent1">
                    <a:lumMod val="50000"/>
                  </a:schemeClr>
                </a:solidFill>
                <a:latin typeface="Century Gothic" panose="020B0502020202020204" pitchFamily="34" charset="0"/>
              </a:rPr>
              <a:t>! Dann </a:t>
            </a:r>
            <a:r>
              <a:rPr lang="en-GB" sz="2000" dirty="0" err="1">
                <a:solidFill>
                  <a:schemeClr val="accent1">
                    <a:lumMod val="50000"/>
                  </a:schemeClr>
                </a:solidFill>
                <a:latin typeface="Century Gothic" panose="020B0502020202020204" pitchFamily="34" charset="0"/>
              </a:rPr>
              <a:t>gehen</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sie</a:t>
            </a:r>
            <a:r>
              <a:rPr lang="en-GB" sz="2000" dirty="0">
                <a:solidFill>
                  <a:schemeClr val="accent1">
                    <a:lumMod val="50000"/>
                  </a:schemeClr>
                </a:solidFill>
                <a:latin typeface="Century Gothic" panose="020B0502020202020204" pitchFamily="34" charset="0"/>
              </a:rPr>
              <a:t> auf </a:t>
            </a:r>
            <a:r>
              <a:rPr lang="en-GB" sz="2000" b="1" dirty="0">
                <a:solidFill>
                  <a:srgbClr val="DAA520"/>
                </a:solidFill>
                <a:latin typeface="Century Gothic" panose="020B0502020202020204" pitchFamily="34" charset="0"/>
              </a:rPr>
              <a:t>den </a:t>
            </a:r>
            <a:r>
              <a:rPr lang="en-GB" sz="2000" b="1" dirty="0" err="1">
                <a:solidFill>
                  <a:srgbClr val="DAA520"/>
                </a:solidFill>
                <a:latin typeface="Century Gothic" panose="020B0502020202020204" pitchFamily="34" charset="0"/>
              </a:rPr>
              <a:t>Markt</a:t>
            </a:r>
            <a:r>
              <a:rPr lang="en-GB" sz="2000" dirty="0">
                <a:solidFill>
                  <a:schemeClr val="accent1">
                    <a:lumMod val="50000"/>
                  </a:schemeClr>
                </a:solidFill>
                <a:latin typeface="Century Gothic" panose="020B0502020202020204" pitchFamily="34" charset="0"/>
              </a:rPr>
              <a:t>. Mia </a:t>
            </a:r>
            <a:r>
              <a:rPr lang="en-GB" sz="2000" dirty="0" err="1">
                <a:solidFill>
                  <a:schemeClr val="accent1">
                    <a:lumMod val="50000"/>
                  </a:schemeClr>
                </a:solidFill>
                <a:latin typeface="Century Gothic" panose="020B0502020202020204" pitchFamily="34" charset="0"/>
              </a:rPr>
              <a:t>sieht</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eine</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Tasche</a:t>
            </a:r>
            <a:r>
              <a:rPr lang="en-GB" sz="2000" dirty="0">
                <a:solidFill>
                  <a:schemeClr val="accent1">
                    <a:lumMod val="50000"/>
                  </a:schemeClr>
                </a:solidFill>
                <a:latin typeface="Century Gothic" panose="020B0502020202020204" pitchFamily="34" charset="0"/>
              </a:rPr>
              <a:t>. Sie mag </a:t>
            </a:r>
            <a:r>
              <a:rPr lang="en-GB" sz="2000" dirty="0" err="1">
                <a:solidFill>
                  <a:schemeClr val="accent1">
                    <a:lumMod val="50000"/>
                  </a:schemeClr>
                </a:solidFill>
                <a:latin typeface="Century Gothic" panose="020B0502020202020204" pitchFamily="34" charset="0"/>
              </a:rPr>
              <a:t>sie</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sehr</a:t>
            </a:r>
            <a:r>
              <a:rPr lang="en-GB" sz="2000" dirty="0">
                <a:solidFill>
                  <a:schemeClr val="accent1">
                    <a:lumMod val="50000"/>
                  </a:schemeClr>
                </a:solidFill>
                <a:latin typeface="Century Gothic" panose="020B0502020202020204" pitchFamily="34" charset="0"/>
              </a:rPr>
              <a:t>!</a:t>
            </a:r>
          </a:p>
          <a:p>
            <a:r>
              <a:rPr lang="en-GB" sz="2000" dirty="0">
                <a:solidFill>
                  <a:schemeClr val="accent1">
                    <a:lumMod val="50000"/>
                  </a:schemeClr>
                </a:solidFill>
                <a:latin typeface="Century Gothic" panose="020B0502020202020204" pitchFamily="34" charset="0"/>
              </a:rPr>
              <a:t>	</a:t>
            </a:r>
          </a:p>
          <a:p>
            <a:r>
              <a:rPr lang="en-GB" sz="2000" dirty="0">
                <a:solidFill>
                  <a:schemeClr val="accent1">
                    <a:lumMod val="50000"/>
                  </a:schemeClr>
                </a:solidFill>
                <a:latin typeface="Century Gothic" panose="020B0502020202020204" pitchFamily="34" charset="0"/>
              </a:rPr>
              <a:t>Sie </a:t>
            </a:r>
            <a:r>
              <a:rPr lang="en-GB" sz="2000" dirty="0" err="1">
                <a:solidFill>
                  <a:schemeClr val="accent1">
                    <a:lumMod val="50000"/>
                  </a:schemeClr>
                </a:solidFill>
                <a:latin typeface="Century Gothic" panose="020B0502020202020204" pitchFamily="34" charset="0"/>
              </a:rPr>
              <a:t>gehen</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danach</a:t>
            </a:r>
            <a:r>
              <a:rPr lang="en-GB" sz="2000" dirty="0">
                <a:solidFill>
                  <a:schemeClr val="accent1">
                    <a:lumMod val="50000"/>
                  </a:schemeClr>
                </a:solidFill>
                <a:latin typeface="Century Gothic" panose="020B0502020202020204" pitchFamily="34" charset="0"/>
              </a:rPr>
              <a:t> ins Café, und </a:t>
            </a:r>
            <a:r>
              <a:rPr lang="en-GB" sz="2000" dirty="0" err="1">
                <a:solidFill>
                  <a:schemeClr val="accent1">
                    <a:lumMod val="50000"/>
                  </a:schemeClr>
                </a:solidFill>
                <a:latin typeface="Century Gothic" panose="020B0502020202020204" pitchFamily="34" charset="0"/>
              </a:rPr>
              <a:t>dann</a:t>
            </a:r>
            <a:r>
              <a:rPr lang="en-GB" sz="2000" dirty="0">
                <a:solidFill>
                  <a:schemeClr val="accent1">
                    <a:lumMod val="50000"/>
                  </a:schemeClr>
                </a:solidFill>
                <a:latin typeface="Century Gothic" panose="020B0502020202020204" pitchFamily="34" charset="0"/>
              </a:rPr>
              <a:t> in den Park. Heidi </a:t>
            </a:r>
            <a:r>
              <a:rPr lang="en-GB" sz="2000" dirty="0" err="1">
                <a:solidFill>
                  <a:schemeClr val="accent1">
                    <a:lumMod val="50000"/>
                  </a:schemeClr>
                </a:solidFill>
                <a:latin typeface="Century Gothic" panose="020B0502020202020204" pitchFamily="34" charset="0"/>
              </a:rPr>
              <a:t>ist</a:t>
            </a:r>
            <a:r>
              <a:rPr lang="en-GB" sz="2000" dirty="0">
                <a:solidFill>
                  <a:schemeClr val="accent1">
                    <a:lumMod val="50000"/>
                  </a:schemeClr>
                </a:solidFill>
                <a:latin typeface="Century Gothic" panose="020B0502020202020204" pitchFamily="34" charset="0"/>
              </a:rPr>
              <a:t> </a:t>
            </a:r>
            <a:r>
              <a:rPr lang="en-GB" sz="2000" b="1" dirty="0" err="1">
                <a:solidFill>
                  <a:srgbClr val="DAA520"/>
                </a:solidFill>
                <a:latin typeface="Century Gothic" panose="020B0502020202020204" pitchFamily="34" charset="0"/>
              </a:rPr>
              <a:t>im</a:t>
            </a:r>
            <a:r>
              <a:rPr lang="en-GB" sz="2000" b="1" dirty="0">
                <a:solidFill>
                  <a:srgbClr val="DAA520"/>
                </a:solidFill>
                <a:latin typeface="Century Gothic" panose="020B0502020202020204" pitchFamily="34" charset="0"/>
              </a:rPr>
              <a:t> Park</a:t>
            </a:r>
            <a:r>
              <a:rPr lang="en-GB" sz="2000" dirty="0">
                <a:solidFill>
                  <a:schemeClr val="accent1">
                    <a:lumMod val="50000"/>
                  </a:schemeClr>
                </a:solidFill>
                <a:latin typeface="Century Gothic" panose="020B0502020202020204" pitchFamily="34" charset="0"/>
              </a:rPr>
              <a:t>! Wolfgang </a:t>
            </a:r>
            <a:r>
              <a:rPr lang="en-GB" sz="2000" dirty="0" err="1">
                <a:solidFill>
                  <a:schemeClr val="accent1">
                    <a:lumMod val="50000"/>
                  </a:schemeClr>
                </a:solidFill>
                <a:latin typeface="Century Gothic" panose="020B0502020202020204" pitchFamily="34" charset="0"/>
              </a:rPr>
              <a:t>findet</a:t>
            </a:r>
            <a:r>
              <a:rPr lang="en-GB" sz="2000" dirty="0">
                <a:solidFill>
                  <a:schemeClr val="accent1">
                    <a:lumMod val="50000"/>
                  </a:schemeClr>
                </a:solidFill>
                <a:latin typeface="Century Gothic" panose="020B0502020202020204" pitchFamily="34" charset="0"/>
              </a:rPr>
              <a:t> das toll! Sie </a:t>
            </a:r>
            <a:r>
              <a:rPr lang="en-GB" sz="2000" dirty="0" err="1">
                <a:solidFill>
                  <a:schemeClr val="accent1">
                    <a:lumMod val="50000"/>
                  </a:schemeClr>
                </a:solidFill>
                <a:latin typeface="Century Gothic" panose="020B0502020202020204" pitchFamily="34" charset="0"/>
              </a:rPr>
              <a:t>reden</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über</a:t>
            </a:r>
            <a:r>
              <a:rPr lang="en-GB" sz="2000" dirty="0">
                <a:solidFill>
                  <a:schemeClr val="accent1">
                    <a:lumMod val="50000"/>
                  </a:schemeClr>
                </a:solidFill>
                <a:latin typeface="Century Gothic" panose="020B0502020202020204" pitchFamily="34" charset="0"/>
              </a:rPr>
              <a:t> die </a:t>
            </a:r>
            <a:r>
              <a:rPr lang="en-GB" sz="2000" dirty="0" err="1">
                <a:solidFill>
                  <a:schemeClr val="accent1">
                    <a:lumMod val="50000"/>
                  </a:schemeClr>
                </a:solidFill>
                <a:latin typeface="Century Gothic" panose="020B0502020202020204" pitchFamily="34" charset="0"/>
              </a:rPr>
              <a:t>Schule</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Mias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Lieblingsfach</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ist</a:t>
            </a:r>
            <a:r>
              <a:rPr lang="en-GB" sz="2000" dirty="0">
                <a:solidFill>
                  <a:schemeClr val="accent1">
                    <a:lumMod val="50000"/>
                  </a:schemeClr>
                </a:solidFill>
                <a:latin typeface="Century Gothic" panose="020B0502020202020204" pitchFamily="34" charset="0"/>
              </a:rPr>
              <a:t> Deutsch, </a:t>
            </a:r>
            <a:r>
              <a:rPr lang="en-GB" sz="2000" dirty="0" err="1">
                <a:solidFill>
                  <a:schemeClr val="accent1">
                    <a:lumMod val="50000"/>
                  </a:schemeClr>
                </a:solidFill>
                <a:latin typeface="Century Gothic" panose="020B0502020202020204" pitchFamily="34" charset="0"/>
              </a:rPr>
              <a:t>aber</a:t>
            </a:r>
            <a:r>
              <a:rPr lang="en-GB" sz="2000" dirty="0">
                <a:solidFill>
                  <a:schemeClr val="accent1">
                    <a:lumMod val="50000"/>
                  </a:schemeClr>
                </a:solidFill>
                <a:latin typeface="Century Gothic" panose="020B0502020202020204" pitchFamily="34" charset="0"/>
              </a:rPr>
              <a:t> Wolfgang und Heidi </a:t>
            </a:r>
            <a:r>
              <a:rPr lang="en-GB" sz="2000" dirty="0" err="1">
                <a:solidFill>
                  <a:schemeClr val="accent1">
                    <a:lumMod val="50000"/>
                  </a:schemeClr>
                </a:solidFill>
                <a:latin typeface="Century Gothic" panose="020B0502020202020204" pitchFamily="34" charset="0"/>
              </a:rPr>
              <a:t>mögen</a:t>
            </a:r>
            <a:r>
              <a:rPr lang="en-GB" sz="2000" dirty="0">
                <a:solidFill>
                  <a:schemeClr val="accent1">
                    <a:lumMod val="50000"/>
                  </a:schemeClr>
                </a:solidFill>
                <a:latin typeface="Century Gothic" panose="020B0502020202020204" pitchFamily="34" charset="0"/>
              </a:rPr>
              <a:t> </a:t>
            </a:r>
            <a:r>
              <a:rPr lang="en-GB" sz="2000" b="1" dirty="0" err="1">
                <a:solidFill>
                  <a:srgbClr val="DAA520"/>
                </a:solidFill>
                <a:latin typeface="Century Gothic" panose="020B0502020202020204" pitchFamily="34" charset="0"/>
              </a:rPr>
              <a:t>Naturwissenschaften</a:t>
            </a:r>
            <a:r>
              <a:rPr lang="en-GB" sz="2000" b="1" dirty="0">
                <a:solidFill>
                  <a:schemeClr val="accent1">
                    <a:lumMod val="50000"/>
                  </a:schemeClr>
                </a:solidFill>
                <a:latin typeface="Century Gothic" panose="020B0502020202020204" pitchFamily="34" charset="0"/>
              </a:rPr>
              <a:t> </a:t>
            </a:r>
            <a:r>
              <a:rPr lang="en-GB" sz="2000" dirty="0">
                <a:solidFill>
                  <a:schemeClr val="accent1">
                    <a:lumMod val="50000"/>
                  </a:schemeClr>
                </a:solidFill>
                <a:latin typeface="Century Gothic" panose="020B0502020202020204" pitchFamily="34" charset="0"/>
              </a:rPr>
              <a:t>und </a:t>
            </a:r>
            <a:r>
              <a:rPr lang="en-GB" sz="2000" dirty="0" err="1">
                <a:solidFill>
                  <a:schemeClr val="accent1">
                    <a:lumMod val="50000"/>
                  </a:schemeClr>
                </a:solidFill>
                <a:latin typeface="Century Gothic" panose="020B0502020202020204" pitchFamily="34" charset="0"/>
              </a:rPr>
              <a:t>Kunst</a:t>
            </a:r>
            <a:r>
              <a:rPr lang="en-GB" sz="2000" dirty="0">
                <a:solidFill>
                  <a:schemeClr val="accent1">
                    <a:lumMod val="50000"/>
                  </a:schemeClr>
                </a:solidFill>
                <a:latin typeface="Century Gothic" panose="020B0502020202020204" pitchFamily="34" charset="0"/>
              </a:rPr>
              <a:t>. Sie </a:t>
            </a:r>
            <a:r>
              <a:rPr lang="en-GB" sz="2000" b="1" dirty="0" err="1">
                <a:solidFill>
                  <a:srgbClr val="DAA520"/>
                </a:solidFill>
                <a:latin typeface="Century Gothic" panose="020B0502020202020204" pitchFamily="34" charset="0"/>
              </a:rPr>
              <a:t>finden</a:t>
            </a:r>
            <a:r>
              <a:rPr lang="en-GB" sz="2000" b="1"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Mathematik</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beide</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schwierig</a:t>
            </a:r>
            <a:r>
              <a:rPr lang="en-GB" sz="2000" dirty="0">
                <a:solidFill>
                  <a:schemeClr val="accent1">
                    <a:lumMod val="50000"/>
                  </a:schemeClr>
                </a:solidFill>
                <a:latin typeface="Century Gothic" panose="020B0502020202020204" pitchFamily="34" charset="0"/>
              </a:rPr>
              <a:t>.</a:t>
            </a:r>
          </a:p>
          <a:p>
            <a:r>
              <a:rPr lang="en-GB" sz="2000" dirty="0">
                <a:solidFill>
                  <a:schemeClr val="accent1">
                    <a:lumMod val="50000"/>
                  </a:schemeClr>
                </a:solidFill>
                <a:latin typeface="Century Gothic" panose="020B0502020202020204" pitchFamily="34" charset="0"/>
              </a:rPr>
              <a:t>	</a:t>
            </a:r>
          </a:p>
          <a:p>
            <a:r>
              <a:rPr lang="en-GB" sz="2000" dirty="0">
                <a:solidFill>
                  <a:schemeClr val="accent1">
                    <a:lumMod val="50000"/>
                  </a:schemeClr>
                </a:solidFill>
                <a:latin typeface="Century Gothic" panose="020B0502020202020204" pitchFamily="34" charset="0"/>
              </a:rPr>
              <a:t>Sie </a:t>
            </a:r>
            <a:r>
              <a:rPr lang="en-GB" sz="2000" dirty="0" err="1">
                <a:solidFill>
                  <a:schemeClr val="accent1">
                    <a:lumMod val="50000"/>
                  </a:schemeClr>
                </a:solidFill>
                <a:latin typeface="Century Gothic" panose="020B0502020202020204" pitchFamily="34" charset="0"/>
              </a:rPr>
              <a:t>gehen</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gemeinsam</a:t>
            </a:r>
            <a:r>
              <a:rPr lang="en-GB" sz="2000" dirty="0">
                <a:solidFill>
                  <a:schemeClr val="accent1">
                    <a:lumMod val="50000"/>
                  </a:schemeClr>
                </a:solidFill>
                <a:latin typeface="Century Gothic" panose="020B0502020202020204" pitchFamily="34" charset="0"/>
              </a:rPr>
              <a:t> ins Kino. Mehmet </a:t>
            </a:r>
            <a:r>
              <a:rPr lang="en-GB" sz="2000" b="1" dirty="0" err="1">
                <a:solidFill>
                  <a:srgbClr val="DAA520"/>
                </a:solidFill>
                <a:latin typeface="Century Gothic" panose="020B0502020202020204" pitchFamily="34" charset="0"/>
              </a:rPr>
              <a:t>sitzt</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auch</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im</a:t>
            </a:r>
            <a:r>
              <a:rPr lang="en-GB" sz="2000" dirty="0">
                <a:solidFill>
                  <a:schemeClr val="accent1">
                    <a:lumMod val="50000"/>
                  </a:schemeClr>
                </a:solidFill>
                <a:latin typeface="Century Gothic" panose="020B0502020202020204" pitchFamily="34" charset="0"/>
              </a:rPr>
              <a:t> Kino! </a:t>
            </a:r>
            <a:r>
              <a:rPr lang="en-GB" sz="2000" dirty="0" err="1">
                <a:solidFill>
                  <a:schemeClr val="accent1">
                    <a:lumMod val="50000"/>
                  </a:schemeClr>
                </a:solidFill>
                <a:latin typeface="Century Gothic" panose="020B0502020202020204" pitchFamily="34" charset="0"/>
              </a:rPr>
              <a:t>Er</a:t>
            </a:r>
            <a:r>
              <a:rPr lang="en-GB" sz="2000" dirty="0">
                <a:solidFill>
                  <a:schemeClr val="accent1">
                    <a:lumMod val="50000"/>
                  </a:schemeClr>
                </a:solidFill>
                <a:latin typeface="Century Gothic" panose="020B0502020202020204" pitchFamily="34" charset="0"/>
              </a:rPr>
              <a:t> </a:t>
            </a:r>
            <a:r>
              <a:rPr lang="en-GB" sz="2000" b="1" dirty="0" err="1">
                <a:solidFill>
                  <a:srgbClr val="DAA520"/>
                </a:solidFill>
                <a:latin typeface="Century Gothic" panose="020B0502020202020204" pitchFamily="34" charset="0"/>
              </a:rPr>
              <a:t>isst</a:t>
            </a:r>
            <a:r>
              <a:rPr lang="en-GB" sz="2000" b="1"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ein</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Eis</a:t>
            </a:r>
            <a:r>
              <a:rPr lang="en-GB" sz="2000" dirty="0">
                <a:solidFill>
                  <a:schemeClr val="accent1">
                    <a:lumMod val="50000"/>
                  </a:schemeClr>
                </a:solidFill>
                <a:latin typeface="Century Gothic" panose="020B0502020202020204" pitchFamily="34" charset="0"/>
              </a:rPr>
              <a:t> – mmm, </a:t>
            </a:r>
            <a:r>
              <a:rPr lang="en-GB" sz="2000" dirty="0" err="1">
                <a:solidFill>
                  <a:schemeClr val="accent1">
                    <a:lumMod val="50000"/>
                  </a:schemeClr>
                </a:solidFill>
                <a:latin typeface="Century Gothic" panose="020B0502020202020204" pitchFamily="34" charset="0"/>
              </a:rPr>
              <a:t>lecker</a:t>
            </a:r>
            <a:r>
              <a:rPr lang="en-GB" sz="2000" dirty="0">
                <a:solidFill>
                  <a:schemeClr val="accent1">
                    <a:lumMod val="50000"/>
                  </a:schemeClr>
                </a:solidFill>
                <a:latin typeface="Century Gothic" panose="020B0502020202020204" pitchFamily="34" charset="0"/>
              </a:rPr>
              <a:t>! Die </a:t>
            </a:r>
            <a:r>
              <a:rPr lang="en-GB" sz="2000" dirty="0" err="1">
                <a:solidFill>
                  <a:schemeClr val="accent1">
                    <a:lumMod val="50000"/>
                  </a:schemeClr>
                </a:solidFill>
                <a:latin typeface="Century Gothic" panose="020B0502020202020204" pitchFamily="34" charset="0"/>
              </a:rPr>
              <a:t>vier</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Freunde</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finden</a:t>
            </a:r>
            <a:r>
              <a:rPr lang="en-GB" sz="2000" dirty="0">
                <a:solidFill>
                  <a:schemeClr val="accent1">
                    <a:lumMod val="50000"/>
                  </a:schemeClr>
                </a:solidFill>
                <a:latin typeface="Century Gothic" panose="020B0502020202020204" pitchFamily="34" charset="0"/>
              </a:rPr>
              <a:t> den Film </a:t>
            </a:r>
            <a:r>
              <a:rPr lang="en-GB" sz="2000" dirty="0" err="1">
                <a:solidFill>
                  <a:schemeClr val="accent1">
                    <a:lumMod val="50000"/>
                  </a:schemeClr>
                </a:solidFill>
                <a:latin typeface="Century Gothic" panose="020B0502020202020204" pitchFamily="34" charset="0"/>
              </a:rPr>
              <a:t>sehr</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lustig</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Mehmets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Lieblingsschauspieler</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spielt</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im</a:t>
            </a:r>
            <a:r>
              <a:rPr lang="en-GB" sz="2000" dirty="0">
                <a:solidFill>
                  <a:schemeClr val="accent1">
                    <a:lumMod val="50000"/>
                  </a:schemeClr>
                </a:solidFill>
                <a:latin typeface="Century Gothic" panose="020B0502020202020204" pitchFamily="34" charset="0"/>
              </a:rPr>
              <a:t> Film </a:t>
            </a:r>
            <a:r>
              <a:rPr lang="en-GB" sz="2000" dirty="0" err="1">
                <a:solidFill>
                  <a:schemeClr val="accent1">
                    <a:lumMod val="50000"/>
                  </a:schemeClr>
                </a:solidFill>
                <a:latin typeface="Century Gothic" panose="020B0502020202020204" pitchFamily="34" charset="0"/>
              </a:rPr>
              <a:t>mit</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Danach</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springt</a:t>
            </a:r>
            <a:r>
              <a:rPr lang="en-GB" sz="2000" dirty="0">
                <a:solidFill>
                  <a:schemeClr val="accent1">
                    <a:lumMod val="50000"/>
                  </a:schemeClr>
                </a:solidFill>
                <a:latin typeface="Century Gothic" panose="020B0502020202020204" pitchFamily="34" charset="0"/>
              </a:rPr>
              <a:t> Mehmet auf sein Rad und </a:t>
            </a:r>
            <a:r>
              <a:rPr lang="en-GB" sz="2000" dirty="0" err="1">
                <a:solidFill>
                  <a:schemeClr val="accent1">
                    <a:lumMod val="50000"/>
                  </a:schemeClr>
                </a:solidFill>
                <a:latin typeface="Century Gothic" panose="020B0502020202020204" pitchFamily="34" charset="0"/>
              </a:rPr>
              <a:t>fährt</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nach</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Hause</a:t>
            </a:r>
            <a:r>
              <a:rPr lang="en-GB" sz="2000" dirty="0">
                <a:solidFill>
                  <a:schemeClr val="accent1">
                    <a:lumMod val="50000"/>
                  </a:schemeClr>
                </a:solidFill>
                <a:latin typeface="Century Gothic" panose="020B0502020202020204" pitchFamily="34" charset="0"/>
              </a:rPr>
              <a:t>. Mia, Wolfgang und Heidi </a:t>
            </a:r>
            <a:r>
              <a:rPr lang="en-GB" sz="2000" dirty="0" err="1">
                <a:solidFill>
                  <a:schemeClr val="accent1">
                    <a:lumMod val="50000"/>
                  </a:schemeClr>
                </a:solidFill>
                <a:latin typeface="Century Gothic" panose="020B0502020202020204" pitchFamily="34" charset="0"/>
              </a:rPr>
              <a:t>gehen</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auch</a:t>
            </a:r>
            <a:r>
              <a:rPr lang="en-GB" sz="2000" dirty="0">
                <a:solidFill>
                  <a:schemeClr val="accent1">
                    <a:lumMod val="50000"/>
                  </a:schemeClr>
                </a:solidFill>
                <a:latin typeface="Century Gothic" panose="020B0502020202020204" pitchFamily="34" charset="0"/>
              </a:rPr>
              <a:t> </a:t>
            </a:r>
            <a:r>
              <a:rPr lang="en-GB" sz="2000" b="1" dirty="0" err="1">
                <a:solidFill>
                  <a:srgbClr val="DAA520"/>
                </a:solidFill>
                <a:latin typeface="Century Gothic" panose="020B0502020202020204" pitchFamily="34" charset="0"/>
              </a:rPr>
              <a:t>nach</a:t>
            </a:r>
            <a:r>
              <a:rPr lang="en-GB" sz="2000" b="1" dirty="0">
                <a:solidFill>
                  <a:srgbClr val="DAA520"/>
                </a:solidFill>
                <a:latin typeface="Century Gothic" panose="020B0502020202020204" pitchFamily="34" charset="0"/>
              </a:rPr>
              <a:t> </a:t>
            </a:r>
            <a:r>
              <a:rPr lang="en-GB" sz="2000" b="1" dirty="0" err="1">
                <a:solidFill>
                  <a:srgbClr val="DAA520"/>
                </a:solidFill>
                <a:latin typeface="Century Gothic" panose="020B0502020202020204" pitchFamily="34" charset="0"/>
              </a:rPr>
              <a:t>Hause</a:t>
            </a:r>
            <a:r>
              <a:rPr lang="en-GB" sz="2000" dirty="0">
                <a:solidFill>
                  <a:schemeClr val="accent1">
                    <a:lumMod val="50000"/>
                  </a:schemeClr>
                </a:solidFill>
                <a:latin typeface="Century Gothic" panose="020B0502020202020204" pitchFamily="34" charset="0"/>
              </a:rPr>
              <a:t>. Am Abend </a:t>
            </a:r>
            <a:r>
              <a:rPr lang="en-GB" sz="2000" dirty="0" err="1">
                <a:solidFill>
                  <a:schemeClr val="accent1">
                    <a:lumMod val="50000"/>
                  </a:schemeClr>
                </a:solidFill>
                <a:latin typeface="Century Gothic" panose="020B0502020202020204" pitchFamily="34" charset="0"/>
              </a:rPr>
              <a:t>gibt</a:t>
            </a:r>
            <a:r>
              <a:rPr lang="en-GB" sz="2000" dirty="0">
                <a:solidFill>
                  <a:schemeClr val="accent1">
                    <a:lumMod val="50000"/>
                  </a:schemeClr>
                </a:solidFill>
                <a:latin typeface="Century Gothic" panose="020B0502020202020204" pitchFamily="34" charset="0"/>
              </a:rPr>
              <a:t> Mia in der </a:t>
            </a:r>
            <a:r>
              <a:rPr lang="en-GB" sz="2000" b="1" dirty="0" err="1">
                <a:solidFill>
                  <a:srgbClr val="DAA520"/>
                </a:solidFill>
                <a:latin typeface="Century Gothic" panose="020B0502020202020204" pitchFamily="34" charset="0"/>
              </a:rPr>
              <a:t>Schule</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ein</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Konzert</a:t>
            </a:r>
            <a:r>
              <a:rPr lang="en-GB" sz="2000" dirty="0">
                <a:solidFill>
                  <a:schemeClr val="accent1">
                    <a:lumMod val="50000"/>
                  </a:schemeClr>
                </a:solidFill>
                <a:latin typeface="Century Gothic" panose="020B0502020202020204" pitchFamily="34" charset="0"/>
              </a:rPr>
              <a:t>.	</a:t>
            </a:r>
            <a:endParaRPr lang="en-GB" sz="2000" i="1" dirty="0">
              <a:solidFill>
                <a:schemeClr val="accent1">
                  <a:lumMod val="50000"/>
                </a:schemeClr>
              </a:solidFill>
              <a:latin typeface="Century Gothic" panose="020B0502020202020204" pitchFamily="34" charset="0"/>
              <a:cs typeface="Calibri" panose="020F0502020204030204" pitchFamily="34" charset="0"/>
            </a:endParaRPr>
          </a:p>
        </p:txBody>
      </p:sp>
      <p:pic>
        <p:nvPicPr>
          <p:cNvPr id="7" name="Slide 40 norma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37715" y="0"/>
            <a:ext cx="609600" cy="609600"/>
          </a:xfrm>
          <a:prstGeom prst="rect">
            <a:avLst/>
          </a:prstGeom>
        </p:spPr>
      </p:pic>
      <p:pic>
        <p:nvPicPr>
          <p:cNvPr id="9" name="Slide 40 slow">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799994" y="598684"/>
            <a:ext cx="609600" cy="609600"/>
          </a:xfrm>
          <a:prstGeom prst="rect">
            <a:avLst/>
          </a:prstGeom>
        </p:spPr>
      </p:pic>
      <p:sp>
        <p:nvSpPr>
          <p:cNvPr id="13" name="TextBox 12"/>
          <p:cNvSpPr txBox="1"/>
          <p:nvPr/>
        </p:nvSpPr>
        <p:spPr>
          <a:xfrm>
            <a:off x="7439208" y="70182"/>
            <a:ext cx="1944217" cy="1015663"/>
          </a:xfrm>
          <a:prstGeom prst="rect">
            <a:avLst/>
          </a:prstGeom>
          <a:noFill/>
        </p:spPr>
        <p:txBody>
          <a:bodyPr wrap="square" rtlCol="0" anchor="t">
            <a:spAutoFit/>
          </a:bodyPr>
          <a:lstStyle/>
          <a:p>
            <a:pPr lvl="1"/>
            <a:r>
              <a:rPr lang="en-GB" sz="2000" b="1" i="1" dirty="0">
                <a:solidFill>
                  <a:srgbClr val="DAA520"/>
                </a:solidFill>
                <a:latin typeface="Century Gothic" panose="020B0502020202020204" pitchFamily="34" charset="0"/>
              </a:rPr>
              <a:t>normal</a:t>
            </a:r>
          </a:p>
          <a:p>
            <a:pPr lvl="1"/>
            <a:endParaRPr lang="en-GB" sz="2000" b="1" i="1" dirty="0">
              <a:solidFill>
                <a:srgbClr val="DAA520"/>
              </a:solidFill>
              <a:latin typeface="Century Gothic" panose="020B0502020202020204" pitchFamily="34" charset="0"/>
            </a:endParaRPr>
          </a:p>
          <a:p>
            <a:pPr lvl="1"/>
            <a:r>
              <a:rPr lang="en-GB" sz="2000" b="1" i="1" dirty="0" err="1">
                <a:solidFill>
                  <a:srgbClr val="DAA520"/>
                </a:solidFill>
                <a:latin typeface="Century Gothic" panose="020B0502020202020204" pitchFamily="34" charset="0"/>
              </a:rPr>
              <a:t>langsam</a:t>
            </a:r>
            <a:endParaRPr lang="en-GB" sz="2000" b="1" i="1" dirty="0">
              <a:solidFill>
                <a:srgbClr val="DAA520"/>
              </a:solidFill>
              <a:latin typeface="Century Gothic" panose="020B0502020202020204" pitchFamily="34" charset="0"/>
            </a:endParaRPr>
          </a:p>
        </p:txBody>
      </p:sp>
      <p:sp>
        <p:nvSpPr>
          <p:cNvPr id="16" name="Rectangle 15"/>
          <p:cNvSpPr/>
          <p:nvPr/>
        </p:nvSpPr>
        <p:spPr>
          <a:xfrm>
            <a:off x="1168593" y="5881347"/>
            <a:ext cx="9520482" cy="400110"/>
          </a:xfrm>
          <a:prstGeom prst="rect">
            <a:avLst/>
          </a:prstGeom>
          <a:ln>
            <a:solidFill>
              <a:schemeClr val="accent1">
                <a:lumMod val="50000"/>
              </a:schemeClr>
            </a:solidFill>
          </a:ln>
        </p:spPr>
        <p:txBody>
          <a:bodyPr wrap="square">
            <a:spAutoFit/>
          </a:bodyPr>
          <a:lstStyle/>
          <a:p>
            <a:r>
              <a:rPr lang="de-DE" sz="2000" b="1" dirty="0">
                <a:solidFill>
                  <a:schemeClr val="accent1">
                    <a:lumMod val="50000"/>
                  </a:schemeClr>
                </a:solidFill>
                <a:latin typeface="Century Gothic" panose="020B0502020202020204" pitchFamily="34" charset="0"/>
              </a:rPr>
              <a:t>die Vegetarierin </a:t>
            </a:r>
            <a:r>
              <a:rPr lang="de-DE" sz="2000" dirty="0">
                <a:solidFill>
                  <a:schemeClr val="accent1">
                    <a:lumMod val="50000"/>
                  </a:schemeClr>
                </a:solidFill>
                <a:latin typeface="Century Gothic" panose="020B0502020202020204" pitchFamily="34" charset="0"/>
              </a:rPr>
              <a:t>– vegetarian (f); </a:t>
            </a:r>
            <a:r>
              <a:rPr lang="de-DE" sz="2000" b="1" dirty="0">
                <a:solidFill>
                  <a:schemeClr val="accent1">
                    <a:lumMod val="50000"/>
                  </a:schemeClr>
                </a:solidFill>
                <a:latin typeface="Century Gothic" panose="020B0502020202020204" pitchFamily="34" charset="0"/>
              </a:rPr>
              <a:t>für </a:t>
            </a:r>
            <a:r>
              <a:rPr lang="de-DE" sz="2000" dirty="0">
                <a:solidFill>
                  <a:schemeClr val="accent1">
                    <a:lumMod val="50000"/>
                  </a:schemeClr>
                </a:solidFill>
                <a:latin typeface="Century Gothic" panose="020B0502020202020204" pitchFamily="34" charset="0"/>
              </a:rPr>
              <a:t>– for</a:t>
            </a:r>
            <a:r>
              <a:rPr lang="de-DE" sz="2000" b="1" dirty="0">
                <a:solidFill>
                  <a:schemeClr val="accent1">
                    <a:lumMod val="50000"/>
                  </a:schemeClr>
                </a:solidFill>
                <a:latin typeface="Century Gothic" panose="020B0502020202020204" pitchFamily="34" charset="0"/>
              </a:rPr>
              <a:t>; sein </a:t>
            </a:r>
            <a:r>
              <a:rPr lang="de-DE" sz="2000" dirty="0">
                <a:solidFill>
                  <a:schemeClr val="accent1">
                    <a:lumMod val="50000"/>
                  </a:schemeClr>
                </a:solidFill>
                <a:latin typeface="Century Gothic" panose="020B0502020202020204" pitchFamily="34" charset="0"/>
              </a:rPr>
              <a:t>– his; </a:t>
            </a:r>
            <a:r>
              <a:rPr lang="de-DE" sz="2000" b="1" dirty="0">
                <a:solidFill>
                  <a:schemeClr val="accent1">
                    <a:lumMod val="50000"/>
                  </a:schemeClr>
                </a:solidFill>
                <a:latin typeface="Century Gothic" panose="020B0502020202020204" pitchFamily="34" charset="0"/>
              </a:rPr>
              <a:t>der Schauspieler </a:t>
            </a:r>
            <a:r>
              <a:rPr lang="de-DE" sz="2000" dirty="0">
                <a:solidFill>
                  <a:schemeClr val="accent1">
                    <a:lumMod val="50000"/>
                  </a:schemeClr>
                </a:solidFill>
                <a:latin typeface="Century Gothic" panose="020B0502020202020204" pitchFamily="34" charset="0"/>
              </a:rPr>
              <a:t>- actor</a:t>
            </a:r>
          </a:p>
        </p:txBody>
      </p:sp>
      <p:grpSp>
        <p:nvGrpSpPr>
          <p:cNvPr id="22" name="Group 21"/>
          <p:cNvGrpSpPr/>
          <p:nvPr/>
        </p:nvGrpSpPr>
        <p:grpSpPr>
          <a:xfrm>
            <a:off x="7473284" y="1109147"/>
            <a:ext cx="696193" cy="437431"/>
            <a:chOff x="1547906" y="1578467"/>
            <a:chExt cx="986747" cy="892081"/>
          </a:xfrm>
        </p:grpSpPr>
        <p:sp>
          <p:nvSpPr>
            <p:cNvPr id="24" name="Rectangle 23"/>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6" name="Rectangle 25"/>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grpSp>
        <p:nvGrpSpPr>
          <p:cNvPr id="29" name="Group 28"/>
          <p:cNvGrpSpPr/>
          <p:nvPr/>
        </p:nvGrpSpPr>
        <p:grpSpPr>
          <a:xfrm>
            <a:off x="2137838" y="1540944"/>
            <a:ext cx="833962" cy="343195"/>
            <a:chOff x="1547906" y="1770648"/>
            <a:chExt cx="986747" cy="699900"/>
          </a:xfrm>
        </p:grpSpPr>
        <p:sp>
          <p:nvSpPr>
            <p:cNvPr id="30" name="Rectangle 29"/>
            <p:cNvSpPr/>
            <p:nvPr/>
          </p:nvSpPr>
          <p:spPr>
            <a:xfrm>
              <a:off x="1547906" y="1770648"/>
              <a:ext cx="986747" cy="69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1" name="Rectangle 30"/>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grpSp>
        <p:nvGrpSpPr>
          <p:cNvPr id="32" name="Group 31"/>
          <p:cNvGrpSpPr/>
          <p:nvPr/>
        </p:nvGrpSpPr>
        <p:grpSpPr>
          <a:xfrm>
            <a:off x="11171854" y="1440176"/>
            <a:ext cx="368172" cy="437431"/>
            <a:chOff x="1547906" y="1578467"/>
            <a:chExt cx="986747" cy="892081"/>
          </a:xfrm>
        </p:grpSpPr>
        <p:sp>
          <p:nvSpPr>
            <p:cNvPr id="33" name="Rectangle 32"/>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4" name="Rectangle 33"/>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grpSp>
        <p:nvGrpSpPr>
          <p:cNvPr id="38" name="Group 37"/>
          <p:cNvGrpSpPr/>
          <p:nvPr/>
        </p:nvGrpSpPr>
        <p:grpSpPr>
          <a:xfrm>
            <a:off x="2864759" y="2356274"/>
            <a:ext cx="1113996" cy="437431"/>
            <a:chOff x="1547906" y="1578467"/>
            <a:chExt cx="986747" cy="892081"/>
          </a:xfrm>
        </p:grpSpPr>
        <p:sp>
          <p:nvSpPr>
            <p:cNvPr id="39" name="Rectangle 38"/>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40" name="Rectangle 39"/>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grpSp>
        <p:nvGrpSpPr>
          <p:cNvPr id="41" name="Group 40"/>
          <p:cNvGrpSpPr/>
          <p:nvPr/>
        </p:nvGrpSpPr>
        <p:grpSpPr>
          <a:xfrm>
            <a:off x="10300641" y="2345986"/>
            <a:ext cx="1260030" cy="437431"/>
            <a:chOff x="1547906" y="1578467"/>
            <a:chExt cx="986747" cy="892081"/>
          </a:xfrm>
        </p:grpSpPr>
        <p:sp>
          <p:nvSpPr>
            <p:cNvPr id="42" name="Rectangle 41"/>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43" name="Rectangle 42"/>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grpSp>
        <p:nvGrpSpPr>
          <p:cNvPr id="44" name="Group 43"/>
          <p:cNvGrpSpPr/>
          <p:nvPr/>
        </p:nvGrpSpPr>
        <p:grpSpPr>
          <a:xfrm>
            <a:off x="7712277" y="3270182"/>
            <a:ext cx="914400" cy="437431"/>
            <a:chOff x="1547906" y="1578467"/>
            <a:chExt cx="986747" cy="892081"/>
          </a:xfrm>
        </p:grpSpPr>
        <p:sp>
          <p:nvSpPr>
            <p:cNvPr id="45" name="Rectangle 44"/>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46" name="Rectangle 45"/>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grpSp>
        <p:nvGrpSpPr>
          <p:cNvPr id="47" name="Group 46"/>
          <p:cNvGrpSpPr/>
          <p:nvPr/>
        </p:nvGrpSpPr>
        <p:grpSpPr>
          <a:xfrm>
            <a:off x="449292" y="3985987"/>
            <a:ext cx="2522508" cy="333420"/>
            <a:chOff x="1547906" y="1790583"/>
            <a:chExt cx="986747" cy="679965"/>
          </a:xfrm>
        </p:grpSpPr>
        <p:sp>
          <p:nvSpPr>
            <p:cNvPr id="48" name="Rectangle 47"/>
            <p:cNvSpPr/>
            <p:nvPr/>
          </p:nvSpPr>
          <p:spPr>
            <a:xfrm>
              <a:off x="1547906" y="1790583"/>
              <a:ext cx="986747" cy="67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49" name="Rectangle 48"/>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grpSp>
        <p:nvGrpSpPr>
          <p:cNvPr id="50" name="Group 49"/>
          <p:cNvGrpSpPr/>
          <p:nvPr/>
        </p:nvGrpSpPr>
        <p:grpSpPr>
          <a:xfrm>
            <a:off x="4778479" y="3974841"/>
            <a:ext cx="769001" cy="341384"/>
            <a:chOff x="1547906" y="1774342"/>
            <a:chExt cx="986747" cy="696206"/>
          </a:xfrm>
        </p:grpSpPr>
        <p:sp>
          <p:nvSpPr>
            <p:cNvPr id="51" name="Rectangle 50"/>
            <p:cNvSpPr/>
            <p:nvPr/>
          </p:nvSpPr>
          <p:spPr>
            <a:xfrm>
              <a:off x="1547906" y="1774342"/>
              <a:ext cx="986747" cy="696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52" name="Rectangle 51"/>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grpSp>
        <p:nvGrpSpPr>
          <p:cNvPr id="53" name="Group 52"/>
          <p:cNvGrpSpPr/>
          <p:nvPr/>
        </p:nvGrpSpPr>
        <p:grpSpPr>
          <a:xfrm>
            <a:off x="5415868" y="4489477"/>
            <a:ext cx="443691" cy="437431"/>
            <a:chOff x="1547906" y="1578467"/>
            <a:chExt cx="986747" cy="892081"/>
          </a:xfrm>
        </p:grpSpPr>
        <p:sp>
          <p:nvSpPr>
            <p:cNvPr id="54" name="Rectangle 53"/>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55" name="Rectangle 54"/>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grpSp>
        <p:nvGrpSpPr>
          <p:cNvPr id="56" name="Group 55"/>
          <p:cNvGrpSpPr/>
          <p:nvPr/>
        </p:nvGrpSpPr>
        <p:grpSpPr>
          <a:xfrm>
            <a:off x="7943428" y="4493331"/>
            <a:ext cx="404360" cy="437431"/>
            <a:chOff x="1547906" y="1578467"/>
            <a:chExt cx="986747" cy="892081"/>
          </a:xfrm>
        </p:grpSpPr>
        <p:sp>
          <p:nvSpPr>
            <p:cNvPr id="57" name="Rectangle 56"/>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58" name="Rectangle 57"/>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grpSp>
        <p:nvGrpSpPr>
          <p:cNvPr id="59" name="Group 58"/>
          <p:cNvGrpSpPr/>
          <p:nvPr/>
        </p:nvGrpSpPr>
        <p:grpSpPr>
          <a:xfrm>
            <a:off x="1168593" y="5524501"/>
            <a:ext cx="1475126" cy="315525"/>
            <a:chOff x="1547906" y="1827078"/>
            <a:chExt cx="986747" cy="643470"/>
          </a:xfrm>
        </p:grpSpPr>
        <p:sp>
          <p:nvSpPr>
            <p:cNvPr id="60" name="Rectangle 59"/>
            <p:cNvSpPr/>
            <p:nvPr/>
          </p:nvSpPr>
          <p:spPr>
            <a:xfrm>
              <a:off x="1547906" y="1827078"/>
              <a:ext cx="986747" cy="643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61" name="Rectangle 60"/>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grpSp>
        <p:nvGrpSpPr>
          <p:cNvPr id="62" name="Group 61"/>
          <p:cNvGrpSpPr/>
          <p:nvPr/>
        </p:nvGrpSpPr>
        <p:grpSpPr>
          <a:xfrm>
            <a:off x="6022228" y="5456868"/>
            <a:ext cx="911972" cy="416104"/>
            <a:chOff x="1547906" y="1831297"/>
            <a:chExt cx="986747" cy="639251"/>
          </a:xfrm>
        </p:grpSpPr>
        <p:sp>
          <p:nvSpPr>
            <p:cNvPr id="63" name="Rectangle 62"/>
            <p:cNvSpPr/>
            <p:nvPr/>
          </p:nvSpPr>
          <p:spPr>
            <a:xfrm>
              <a:off x="1547906" y="1831297"/>
              <a:ext cx="986747" cy="639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64" name="Rectangle 63"/>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sp>
        <p:nvSpPr>
          <p:cNvPr id="66" name="Rounded Rectangle 11">
            <a:extLst>
              <a:ext uri="{FF2B5EF4-FFF2-40B4-BE49-F238E27FC236}">
                <a16:creationId xmlns:a16="http://schemas.microsoft.com/office/drawing/2014/main" id="{483D7EB9-C2AA-4190-98DE-925F861600E9}"/>
              </a:ext>
            </a:extLst>
          </p:cNvPr>
          <p:cNvSpPr/>
          <p:nvPr/>
        </p:nvSpPr>
        <p:spPr>
          <a:xfrm>
            <a:off x="8640214" y="247046"/>
            <a:ext cx="3318986"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6171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5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5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5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5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7"/>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79032" fill="hold"/>
                                        <p:tgtEl>
                                          <p:spTgt spid="7"/>
                                        </p:tgtEl>
                                      </p:cBhvr>
                                    </p:cmd>
                                  </p:childTnLst>
                                </p:cTn>
                              </p:par>
                            </p:childTnLst>
                          </p:cTn>
                        </p:par>
                      </p:childTnLst>
                    </p:cTn>
                  </p:par>
                </p:childTnLst>
              </p:cTn>
              <p:nextCondLst>
                <p:cond evt="onClick" delay="0">
                  <p:tgtEl>
                    <p:spTgt spid="7"/>
                  </p:tgtEl>
                </p:cond>
              </p:nextCondLst>
            </p:seq>
            <p:audio>
              <p:cMediaNode vol="80000">
                <p:cTn id="56" fill="hold" display="0">
                  <p:stCondLst>
                    <p:cond delay="indefinite"/>
                  </p:stCondLst>
                  <p:endCondLst>
                    <p:cond evt="onStopAudio" delay="0">
                      <p:tgtEl>
                        <p:sldTgt/>
                      </p:tgtEl>
                    </p:cond>
                  </p:endCondLst>
                </p:cTn>
                <p:tgtEl>
                  <p:spTgt spid="7"/>
                </p:tgtEl>
              </p:cMediaNode>
            </p:audio>
            <p:seq concurrent="1" nextAc="seek">
              <p:cTn id="57" restart="whenNotActive" fill="hold" evtFilter="cancelBubble" nodeType="interactiveSeq">
                <p:stCondLst>
                  <p:cond evt="onClick" delay="0">
                    <p:tgtEl>
                      <p:spTgt spid="9"/>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143136" fill="hold"/>
                                        <p:tgtEl>
                                          <p:spTgt spid="9"/>
                                        </p:tgtEl>
                                      </p:cBhvr>
                                    </p:cmd>
                                  </p:childTnLst>
                                </p:cTn>
                              </p:par>
                            </p:childTnLst>
                          </p:cTn>
                        </p:par>
                      </p:childTnLst>
                    </p:cTn>
                  </p:par>
                </p:childTnLst>
              </p:cTn>
              <p:nextCondLst>
                <p:cond evt="onClick" delay="0">
                  <p:tgtEl>
                    <p:spTgt spid="9"/>
                  </p:tgtEl>
                </p:cond>
              </p:nextCondLst>
            </p:seq>
            <p:audio>
              <p:cMediaNode vol="80000">
                <p:cTn id="62" fill="hold" display="0">
                  <p:stCondLst>
                    <p:cond delay="indefinite"/>
                  </p:stCondLst>
                  <p:endCondLst>
                    <p:cond evt="onStopAudio" delay="0">
                      <p:tgtEl>
                        <p:sldTgt/>
                      </p:tgtEl>
                    </p:cond>
                  </p:endCondLst>
                </p:cTn>
                <p:tgtEl>
                  <p:spTgt spid="9"/>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9B192D34-7AE3-4169-AE4A-26BEEAC3D846}"/>
              </a:ext>
            </a:extLst>
          </p:cNvPr>
          <p:cNvGraphicFramePr>
            <a:graphicFrameLocks noGrp="1"/>
          </p:cNvGraphicFramePr>
          <p:nvPr>
            <p:extLst>
              <p:ext uri="{D42A27DB-BD31-4B8C-83A1-F6EECF244321}">
                <p14:modId xmlns:p14="http://schemas.microsoft.com/office/powerpoint/2010/main" val="2333026995"/>
              </p:ext>
            </p:extLst>
          </p:nvPr>
        </p:nvGraphicFramePr>
        <p:xfrm>
          <a:off x="350520" y="2236535"/>
          <a:ext cx="9014461" cy="1135358"/>
        </p:xfrm>
        <a:graphic>
          <a:graphicData uri="http://schemas.openxmlformats.org/drawingml/2006/table">
            <a:tbl>
              <a:tblPr firstRow="1" firstCol="1" bandRow="1"/>
              <a:tblGrid>
                <a:gridCol w="1979662">
                  <a:extLst>
                    <a:ext uri="{9D8B030D-6E8A-4147-A177-3AD203B41FA5}">
                      <a16:colId xmlns:a16="http://schemas.microsoft.com/office/drawing/2014/main" val="1400970997"/>
                    </a:ext>
                  </a:extLst>
                </a:gridCol>
                <a:gridCol w="4029312">
                  <a:extLst>
                    <a:ext uri="{9D8B030D-6E8A-4147-A177-3AD203B41FA5}">
                      <a16:colId xmlns:a16="http://schemas.microsoft.com/office/drawing/2014/main" val="3028438644"/>
                    </a:ext>
                  </a:extLst>
                </a:gridCol>
                <a:gridCol w="3005487">
                  <a:extLst>
                    <a:ext uri="{9D8B030D-6E8A-4147-A177-3AD203B41FA5}">
                      <a16:colId xmlns:a16="http://schemas.microsoft.com/office/drawing/2014/main" val="3388730434"/>
                    </a:ext>
                  </a:extLst>
                </a:gridCol>
              </a:tblGrid>
              <a:tr h="567679">
                <a:tc>
                  <a:txBody>
                    <a:bodyPr/>
                    <a:lstStyle/>
                    <a:p>
                      <a:pPr algn="ctr">
                        <a:lnSpc>
                          <a:spcPct val="107000"/>
                        </a:lnSpc>
                        <a:spcAft>
                          <a:spcPts val="0"/>
                        </a:spcAft>
                      </a:pPr>
                      <a:r>
                        <a:rPr lang="en-GB" sz="2800" b="1" dirty="0">
                          <a:solidFill>
                            <a:srgbClr val="376072"/>
                          </a:solidFill>
                          <a:effectLst/>
                          <a:latin typeface="+mn-lt"/>
                        </a:rPr>
                        <a:t>Person</a:t>
                      </a:r>
                      <a:endParaRPr lang="en-GB" sz="2800" b="1" dirty="0">
                        <a:solidFill>
                          <a:srgbClr val="376072"/>
                        </a:solidFill>
                        <a:effectLst/>
                        <a:latin typeface="+mn-lt"/>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800" b="1" dirty="0">
                          <a:solidFill>
                            <a:srgbClr val="376072"/>
                          </a:solidFill>
                          <a:effectLst/>
                          <a:latin typeface="+mn-lt"/>
                        </a:rPr>
                        <a:t>is going / is</a:t>
                      </a:r>
                      <a:endParaRPr lang="en-GB" sz="2800" b="1" dirty="0">
                        <a:solidFill>
                          <a:srgbClr val="376072"/>
                        </a:solidFill>
                        <a:effectLst/>
                        <a:latin typeface="+mn-lt"/>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800" b="1" dirty="0">
                          <a:solidFill>
                            <a:srgbClr val="376072"/>
                          </a:solidFill>
                          <a:effectLst/>
                          <a:latin typeface="+mn-lt"/>
                        </a:rPr>
                        <a:t>where?</a:t>
                      </a:r>
                      <a:endParaRPr lang="en-GB" sz="2800" b="1" dirty="0">
                        <a:solidFill>
                          <a:srgbClr val="376072"/>
                        </a:solidFill>
                        <a:effectLst/>
                        <a:latin typeface="+mn-lt"/>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609313021"/>
                  </a:ext>
                </a:extLst>
              </a:tr>
              <a:tr h="567679">
                <a:tc>
                  <a:txBody>
                    <a:bodyPr/>
                    <a:lstStyle/>
                    <a:p>
                      <a:pPr algn="ctr">
                        <a:lnSpc>
                          <a:spcPct val="107000"/>
                        </a:lnSpc>
                        <a:spcAft>
                          <a:spcPts val="0"/>
                        </a:spcAft>
                      </a:pPr>
                      <a:endParaRPr lang="en-GB" sz="2400" dirty="0">
                        <a:solidFill>
                          <a:srgbClr val="376072"/>
                        </a:solidFill>
                        <a:effectLst/>
                        <a:latin typeface="+mn-lt"/>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pPr>
                      <a:endParaRPr lang="en-GB" sz="2800" strike="noStrike" dirty="0">
                        <a:solidFill>
                          <a:srgbClr val="376072"/>
                        </a:solidFill>
                        <a:effectLst/>
                        <a:latin typeface="+mn-lt"/>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n-GB" sz="2400" dirty="0">
                        <a:solidFill>
                          <a:srgbClr val="376072"/>
                        </a:solidFill>
                        <a:effectLst/>
                        <a:latin typeface="+mn-lt"/>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761902239"/>
                  </a:ext>
                </a:extLst>
              </a:tr>
            </a:tbl>
          </a:graphicData>
        </a:graphic>
      </p:graphicFrame>
      <p:graphicFrame>
        <p:nvGraphicFramePr>
          <p:cNvPr id="12" name="Table 11">
            <a:extLst>
              <a:ext uri="{FF2B5EF4-FFF2-40B4-BE49-F238E27FC236}">
                <a16:creationId xmlns:a16="http://schemas.microsoft.com/office/drawing/2014/main" id="{748731EF-11A9-4A56-AD92-B747F0B82595}"/>
              </a:ext>
            </a:extLst>
          </p:cNvPr>
          <p:cNvGraphicFramePr>
            <a:graphicFrameLocks noGrp="1"/>
          </p:cNvGraphicFramePr>
          <p:nvPr>
            <p:extLst>
              <p:ext uri="{D42A27DB-BD31-4B8C-83A1-F6EECF244321}">
                <p14:modId xmlns:p14="http://schemas.microsoft.com/office/powerpoint/2010/main" val="1702576294"/>
              </p:ext>
            </p:extLst>
          </p:nvPr>
        </p:nvGraphicFramePr>
        <p:xfrm>
          <a:off x="1661160" y="4880103"/>
          <a:ext cx="10143978" cy="1376053"/>
        </p:xfrm>
        <a:graphic>
          <a:graphicData uri="http://schemas.openxmlformats.org/drawingml/2006/table">
            <a:tbl>
              <a:tblPr firstRow="1" firstCol="1" bandRow="1"/>
              <a:tblGrid>
                <a:gridCol w="716280">
                  <a:extLst>
                    <a:ext uri="{9D8B030D-6E8A-4147-A177-3AD203B41FA5}">
                      <a16:colId xmlns:a16="http://schemas.microsoft.com/office/drawing/2014/main" val="1988569436"/>
                    </a:ext>
                  </a:extLst>
                </a:gridCol>
                <a:gridCol w="3491097">
                  <a:extLst>
                    <a:ext uri="{9D8B030D-6E8A-4147-A177-3AD203B41FA5}">
                      <a16:colId xmlns:a16="http://schemas.microsoft.com/office/drawing/2014/main" val="2267346828"/>
                    </a:ext>
                  </a:extLst>
                </a:gridCol>
                <a:gridCol w="3263740">
                  <a:extLst>
                    <a:ext uri="{9D8B030D-6E8A-4147-A177-3AD203B41FA5}">
                      <a16:colId xmlns:a16="http://schemas.microsoft.com/office/drawing/2014/main" val="398104998"/>
                    </a:ext>
                  </a:extLst>
                </a:gridCol>
                <a:gridCol w="2672861">
                  <a:extLst>
                    <a:ext uri="{9D8B030D-6E8A-4147-A177-3AD203B41FA5}">
                      <a16:colId xmlns:a16="http://schemas.microsoft.com/office/drawing/2014/main" val="2208877580"/>
                    </a:ext>
                  </a:extLst>
                </a:gridCol>
              </a:tblGrid>
              <a:tr h="686876">
                <a:tc>
                  <a:txBody>
                    <a:bodyPr/>
                    <a:lstStyle/>
                    <a:p>
                      <a:pPr algn="ctr">
                        <a:lnSpc>
                          <a:spcPct val="107000"/>
                        </a:lnSpc>
                        <a:spcAft>
                          <a:spcPts val="0"/>
                        </a:spcAft>
                      </a:pPr>
                      <a:endParaRPr lang="en-GB" sz="2800" b="1" dirty="0">
                        <a:solidFill>
                          <a:srgbClr val="376072"/>
                        </a:solidFill>
                        <a:effectLst/>
                        <a:latin typeface="+mn-lt"/>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800" b="1" dirty="0" err="1">
                          <a:solidFill>
                            <a:srgbClr val="376072"/>
                          </a:solidFill>
                          <a:effectLst/>
                          <a:latin typeface="+mn-lt"/>
                          <a:ea typeface="SimSun" panose="02010600030101010101" pitchFamily="2" charset="-122"/>
                          <a:cs typeface="Times New Roman" panose="02020603050405020304" pitchFamily="18" charset="0"/>
                        </a:rPr>
                        <a:t>Wer</a:t>
                      </a:r>
                      <a:r>
                        <a:rPr lang="en-GB" sz="2800" b="1" dirty="0">
                          <a:solidFill>
                            <a:srgbClr val="376072"/>
                          </a:solidFill>
                          <a:effectLst/>
                          <a:latin typeface="+mn-lt"/>
                          <a:ea typeface="SimSun" panose="02010600030101010101" pitchFamily="2" charset="-122"/>
                          <a:cs typeface="Times New Roman" panose="02020603050405020304" pitchFamily="18" charset="0"/>
                        </a:rPr>
                        <a:t>?</a:t>
                      </a:r>
                    </a:p>
                  </a:txBody>
                  <a:tcPr marL="68580" marR="68580" marT="0" marB="0" anchor="ctr"/>
                </a:tc>
                <a:tc>
                  <a:txBody>
                    <a:bodyPr/>
                    <a:lstStyle/>
                    <a:p>
                      <a:pPr algn="ctr">
                        <a:lnSpc>
                          <a:spcPct val="107000"/>
                        </a:lnSpc>
                        <a:spcAft>
                          <a:spcPts val="0"/>
                        </a:spcAft>
                      </a:pPr>
                      <a:r>
                        <a:rPr lang="en-GB" sz="2800" b="1" dirty="0" err="1">
                          <a:solidFill>
                            <a:srgbClr val="376072"/>
                          </a:solidFill>
                          <a:effectLst/>
                          <a:latin typeface="+mn-lt"/>
                          <a:ea typeface="SimSun" panose="02010600030101010101" pitchFamily="2" charset="-122"/>
                          <a:cs typeface="Times New Roman" panose="02020603050405020304" pitchFamily="18" charset="0"/>
                        </a:rPr>
                        <a:t>Wohin</a:t>
                      </a:r>
                      <a:r>
                        <a:rPr lang="en-GB" sz="2800" b="1" dirty="0">
                          <a:solidFill>
                            <a:srgbClr val="376072"/>
                          </a:solidFill>
                          <a:effectLst/>
                          <a:latin typeface="+mn-lt"/>
                          <a:ea typeface="SimSun" panose="02010600030101010101" pitchFamily="2" charset="-122"/>
                          <a:cs typeface="Times New Roman" panose="02020603050405020304" pitchFamily="18" charset="0"/>
                        </a:rPr>
                        <a:t>?</a:t>
                      </a:r>
                    </a:p>
                  </a:txBody>
                  <a:tcPr marL="68580" marR="68580" marT="0" marB="0" anchor="ctr"/>
                </a:tc>
                <a:tc>
                  <a:txBody>
                    <a:bodyPr/>
                    <a:lstStyle/>
                    <a:p>
                      <a:pPr algn="ctr">
                        <a:lnSpc>
                          <a:spcPct val="107000"/>
                        </a:lnSpc>
                        <a:spcAft>
                          <a:spcPts val="0"/>
                        </a:spcAft>
                      </a:pPr>
                      <a:r>
                        <a:rPr lang="en-GB" sz="2800" b="1" dirty="0">
                          <a:solidFill>
                            <a:srgbClr val="376072"/>
                          </a:solidFill>
                          <a:effectLst/>
                          <a:latin typeface="+mn-lt"/>
                          <a:ea typeface="SimSun" panose="02010600030101010101" pitchFamily="2" charset="-122"/>
                          <a:cs typeface="Times New Roman" panose="02020603050405020304" pitchFamily="18" charset="0"/>
                        </a:rPr>
                        <a:t>Wo?</a:t>
                      </a:r>
                    </a:p>
                  </a:txBody>
                  <a:tcPr marL="68580" marR="68580" marT="0" marB="0" anchor="ctr"/>
                </a:tc>
                <a:extLst>
                  <a:ext uri="{0D108BD9-81ED-4DB2-BD59-A6C34878D82A}">
                    <a16:rowId xmlns:a16="http://schemas.microsoft.com/office/drawing/2014/main" val="2220393113"/>
                  </a:ext>
                </a:extLst>
              </a:tr>
              <a:tr h="689177">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800" kern="1200" dirty="0">
                          <a:solidFill>
                            <a:srgbClr val="376072"/>
                          </a:solidFill>
                          <a:effectLst/>
                          <a:latin typeface="+mn-lt"/>
                          <a:ea typeface="SimSun" panose="02010600030101010101" pitchFamily="2" charset="-122"/>
                          <a:cs typeface="Times New Roman" panose="02020603050405020304" pitchFamily="18" charset="0"/>
                        </a:rPr>
                        <a:t>1</a:t>
                      </a:r>
                    </a:p>
                  </a:txBody>
                  <a:tcPr marL="68580" marR="68580" marT="0" marB="0" anchor="ctr"/>
                </a:tc>
                <a:tc>
                  <a:txBody>
                    <a:bodyPr/>
                    <a:lstStyle/>
                    <a:p>
                      <a:pPr algn="ctr">
                        <a:lnSpc>
                          <a:spcPct val="107000"/>
                        </a:lnSpc>
                        <a:spcAft>
                          <a:spcPts val="0"/>
                        </a:spcAft>
                      </a:pPr>
                      <a:endParaRPr lang="en-GB" sz="2800" dirty="0">
                        <a:solidFill>
                          <a:srgbClr val="376072"/>
                        </a:solidFill>
                        <a:effectLst/>
                        <a:latin typeface="+mn-lt"/>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n-GB" sz="2800" dirty="0">
                        <a:solidFill>
                          <a:srgbClr val="376072"/>
                        </a:solidFill>
                        <a:effectLst/>
                        <a:latin typeface="+mn-lt"/>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n-GB" sz="2800" dirty="0">
                        <a:solidFill>
                          <a:srgbClr val="376072"/>
                        </a:solidFill>
                        <a:effectLst/>
                        <a:latin typeface="+mn-lt"/>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790206117"/>
                  </a:ext>
                </a:extLst>
              </a:tr>
            </a:tbl>
          </a:graphicData>
        </a:graphic>
      </p:graphicFrame>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6035814" cy="707849"/>
          </a:xfrm>
        </p:spPr>
        <p:txBody>
          <a:bodyPr>
            <a:noAutofit/>
          </a:bodyPr>
          <a:lstStyle/>
          <a:p>
            <a:r>
              <a:rPr lang="en-GB" sz="2800" b="1" dirty="0">
                <a:solidFill>
                  <a:schemeClr val="lt1"/>
                </a:solidFill>
              </a:rPr>
              <a:t>Wo </a:t>
            </a:r>
            <a:r>
              <a:rPr lang="en-GB" sz="2800" b="1" dirty="0" err="1">
                <a:solidFill>
                  <a:schemeClr val="lt1"/>
                </a:solidFill>
              </a:rPr>
              <a:t>ist</a:t>
            </a:r>
            <a:r>
              <a:rPr lang="en-GB" sz="2800" b="1" dirty="0">
                <a:solidFill>
                  <a:schemeClr val="lt1"/>
                </a:solidFill>
              </a:rPr>
              <a:t> </a:t>
            </a:r>
            <a:r>
              <a:rPr lang="en-GB" sz="2800" b="1" dirty="0" err="1">
                <a:solidFill>
                  <a:schemeClr val="lt1"/>
                </a:solidFill>
              </a:rPr>
              <a:t>er</a:t>
            </a:r>
            <a:r>
              <a:rPr lang="en-GB" sz="2800" b="1" dirty="0">
                <a:solidFill>
                  <a:schemeClr val="lt1"/>
                </a:solidFill>
              </a:rPr>
              <a:t>/</a:t>
            </a:r>
            <a:r>
              <a:rPr lang="en-GB" sz="2800" b="1" dirty="0" err="1">
                <a:solidFill>
                  <a:schemeClr val="lt1"/>
                </a:solidFill>
              </a:rPr>
              <a:t>sie</a:t>
            </a:r>
            <a:r>
              <a:rPr lang="en-GB" sz="2800" b="1" dirty="0">
                <a:solidFill>
                  <a:schemeClr val="lt1"/>
                </a:solidFill>
              </a:rPr>
              <a:t>? </a:t>
            </a:r>
            <a:r>
              <a:rPr lang="en-GB" sz="2800" b="1" dirty="0" err="1">
                <a:solidFill>
                  <a:schemeClr val="lt1"/>
                </a:solidFill>
              </a:rPr>
              <a:t>Wohin</a:t>
            </a:r>
            <a:r>
              <a:rPr lang="en-GB" sz="2800" b="1" dirty="0">
                <a:solidFill>
                  <a:schemeClr val="lt1"/>
                </a:solidFill>
              </a:rPr>
              <a:t> </a:t>
            </a:r>
            <a:r>
              <a:rPr lang="en-GB" sz="2800" b="1" dirty="0" err="1">
                <a:solidFill>
                  <a:schemeClr val="lt1"/>
                </a:solidFill>
              </a:rPr>
              <a:t>geht</a:t>
            </a:r>
            <a:r>
              <a:rPr lang="en-GB" sz="2800" b="1" dirty="0">
                <a:solidFill>
                  <a:schemeClr val="lt1"/>
                </a:solidFill>
              </a:rPr>
              <a:t> </a:t>
            </a:r>
            <a:r>
              <a:rPr lang="en-GB" sz="2800" b="1" dirty="0" err="1">
                <a:solidFill>
                  <a:schemeClr val="lt1"/>
                </a:solidFill>
              </a:rPr>
              <a:t>er</a:t>
            </a:r>
            <a:r>
              <a:rPr lang="en-GB" sz="2800" b="1" dirty="0">
                <a:solidFill>
                  <a:schemeClr val="lt1"/>
                </a:solidFill>
              </a:rPr>
              <a:t>/</a:t>
            </a:r>
            <a:r>
              <a:rPr lang="en-GB" sz="2800" b="1" dirty="0" err="1">
                <a:solidFill>
                  <a:schemeClr val="lt1"/>
                </a:solidFill>
              </a:rPr>
              <a:t>sie</a:t>
            </a:r>
            <a:r>
              <a:rPr lang="en-GB" sz="2800" b="1" dirty="0">
                <a:solidFill>
                  <a:schemeClr val="lt1"/>
                </a:solidFill>
              </a:rPr>
              <a:t>?</a:t>
            </a:r>
            <a:endParaRPr lang="en-GB" sz="2800" b="1" dirty="0">
              <a:solidFill>
                <a:schemeClr val="bg1"/>
              </a:solidFill>
            </a:endParaRPr>
          </a:p>
        </p:txBody>
      </p:sp>
      <p:pic>
        <p:nvPicPr>
          <p:cNvPr id="40" name="Picture 39">
            <a:extLst>
              <a:ext uri="{FF2B5EF4-FFF2-40B4-BE49-F238E27FC236}">
                <a16:creationId xmlns:a16="http://schemas.microsoft.com/office/drawing/2014/main" id="{278366BD-73EC-459A-8465-9D27442B0A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1638" y="2876181"/>
            <a:ext cx="388319" cy="477931"/>
          </a:xfrm>
          <a:prstGeom prst="rect">
            <a:avLst/>
          </a:prstGeom>
        </p:spPr>
      </p:pic>
      <p:pic>
        <p:nvPicPr>
          <p:cNvPr id="43" name="Picture 42">
            <a:extLst>
              <a:ext uri="{FF2B5EF4-FFF2-40B4-BE49-F238E27FC236}">
                <a16:creationId xmlns:a16="http://schemas.microsoft.com/office/drawing/2014/main" id="{0B3769FB-649A-4FBA-8E63-17C7AA1703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35786" y="2783209"/>
            <a:ext cx="528905" cy="540922"/>
          </a:xfrm>
          <a:prstGeom prst="rect">
            <a:avLst/>
          </a:prstGeom>
        </p:spPr>
      </p:pic>
      <p:pic>
        <p:nvPicPr>
          <p:cNvPr id="44" name="Picture 43">
            <a:extLst>
              <a:ext uri="{FF2B5EF4-FFF2-40B4-BE49-F238E27FC236}">
                <a16:creationId xmlns:a16="http://schemas.microsoft.com/office/drawing/2014/main" id="{76129315-7857-4CA8-A806-0A7E05454C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06508" y="729016"/>
            <a:ext cx="1001629" cy="1022297"/>
          </a:xfrm>
          <a:prstGeom prst="rect">
            <a:avLst/>
          </a:prstGeom>
        </p:spPr>
      </p:pic>
      <p:sp>
        <p:nvSpPr>
          <p:cNvPr id="9" name="TextBox 8">
            <a:extLst>
              <a:ext uri="{FF2B5EF4-FFF2-40B4-BE49-F238E27FC236}">
                <a16:creationId xmlns:a16="http://schemas.microsoft.com/office/drawing/2014/main" id="{5346AF0E-1897-450C-9B23-4191A2A7FD26}"/>
              </a:ext>
            </a:extLst>
          </p:cNvPr>
          <p:cNvSpPr txBox="1"/>
          <p:nvPr/>
        </p:nvSpPr>
        <p:spPr>
          <a:xfrm>
            <a:off x="6002823" y="5607798"/>
            <a:ext cx="309759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a:sym typeface="Arial"/>
              </a:rPr>
              <a:t>(in)to the park</a:t>
            </a:r>
          </a:p>
        </p:txBody>
      </p:sp>
      <p:pic>
        <p:nvPicPr>
          <p:cNvPr id="1028" name="Picture 4" descr="Pencil 1 Clip Art">
            <a:extLst>
              <a:ext uri="{FF2B5EF4-FFF2-40B4-BE49-F238E27FC236}">
                <a16:creationId xmlns:a16="http://schemas.microsoft.com/office/drawing/2014/main" id="{6086B566-6672-4A45-B9CE-C32AE560716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53793">
            <a:off x="8758880" y="1970223"/>
            <a:ext cx="549289" cy="752730"/>
          </a:xfrm>
          <a:prstGeom prst="rect">
            <a:avLst/>
          </a:prstGeom>
          <a:noFill/>
          <a:extLst>
            <a:ext uri="{909E8E84-426E-40DD-AFC4-6F175D3DCCD1}">
              <a14:hiddenFill xmlns:a14="http://schemas.microsoft.com/office/drawing/2010/main">
                <a:solidFill>
                  <a:srgbClr val="FFFFFF"/>
                </a:solidFill>
              </a14:hiddenFill>
            </a:ext>
          </a:extLst>
        </p:spPr>
      </p:pic>
      <p:sp>
        <p:nvSpPr>
          <p:cNvPr id="19" name="Rounded Rectangle 11">
            <a:extLst>
              <a:ext uri="{FF2B5EF4-FFF2-40B4-BE49-F238E27FC236}">
                <a16:creationId xmlns:a16="http://schemas.microsoft.com/office/drawing/2014/main" id="{483D7EB9-C2AA-4190-98DE-925F861600E9}"/>
              </a:ext>
            </a:extLst>
          </p:cNvPr>
          <p:cNvSpPr/>
          <p:nvPr/>
        </p:nvSpPr>
        <p:spPr>
          <a:xfrm>
            <a:off x="8098971" y="247046"/>
            <a:ext cx="385835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2" name="TextBox 1">
            <a:extLst>
              <a:ext uri="{FF2B5EF4-FFF2-40B4-BE49-F238E27FC236}">
                <a16:creationId xmlns:a16="http://schemas.microsoft.com/office/drawing/2014/main" id="{BF76C5F1-FCF0-4CC3-AF5A-7447C9B79990}"/>
              </a:ext>
            </a:extLst>
          </p:cNvPr>
          <p:cNvSpPr txBox="1"/>
          <p:nvPr/>
        </p:nvSpPr>
        <p:spPr>
          <a:xfrm>
            <a:off x="300038" y="1198360"/>
            <a:ext cx="29765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F0302020204030204"/>
                <a:cs typeface="Arial"/>
                <a:sym typeface="Arial"/>
              </a:rPr>
              <a:t>Beispiel</a:t>
            </a:r>
            <a:r>
              <a:rPr kumimoji="0" lang="en-GB" sz="2800" b="0" i="0" u="none" strike="noStrike" kern="0" cap="none" spc="0" normalizeH="0" baseline="0" noProof="0" dirty="0">
                <a:ln>
                  <a:noFill/>
                </a:ln>
                <a:solidFill>
                  <a:srgbClr val="4472C4">
                    <a:lumMod val="50000"/>
                  </a:srgbClr>
                </a:solidFill>
                <a:effectLst/>
                <a:uLnTx/>
                <a:uFillTx/>
                <a:latin typeface="Century Gothic" panose="020F0302020204030204"/>
                <a:cs typeface="Arial"/>
                <a:sym typeface="Arial"/>
              </a:rPr>
              <a:t>:</a:t>
            </a:r>
          </a:p>
        </p:txBody>
      </p:sp>
      <p:sp>
        <p:nvSpPr>
          <p:cNvPr id="22" name="Oval Callout 45">
            <a:extLst>
              <a:ext uri="{FF2B5EF4-FFF2-40B4-BE49-F238E27FC236}">
                <a16:creationId xmlns:a16="http://schemas.microsoft.com/office/drawing/2014/main" id="{6F0F06F4-112E-4DDF-B47E-6C302554AB18}"/>
              </a:ext>
            </a:extLst>
          </p:cNvPr>
          <p:cNvSpPr/>
          <p:nvPr/>
        </p:nvSpPr>
        <p:spPr>
          <a:xfrm>
            <a:off x="6534538" y="953827"/>
            <a:ext cx="2572760" cy="1179154"/>
          </a:xfrm>
          <a:prstGeom prst="wedgeEllipseCallout">
            <a:avLst>
              <a:gd name="adj1" fmla="val -65948"/>
              <a:gd name="adj2" fmla="val 35725"/>
            </a:avLst>
          </a:prstGeom>
          <a:solidFill>
            <a:schemeClr val="accent1">
              <a:lumMod val="50000"/>
            </a:schemeClr>
          </a:solidFill>
          <a:ln w="12700">
            <a:solidFill>
              <a:srgbClr val="DAA520"/>
            </a:solid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1"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Er</a:t>
            </a: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t>
            </a:r>
            <a:r>
              <a:rPr kumimoji="0" lang="en-GB" sz="2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geht</a:t>
            </a: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a:t>
            </a:r>
          </a:p>
        </p:txBody>
      </p:sp>
      <p:sp>
        <p:nvSpPr>
          <p:cNvPr id="23" name="TextBox 22">
            <a:extLst>
              <a:ext uri="{FF2B5EF4-FFF2-40B4-BE49-F238E27FC236}">
                <a16:creationId xmlns:a16="http://schemas.microsoft.com/office/drawing/2014/main" id="{D1A1AE1D-67A0-4C31-9C51-879DA99BA30A}"/>
              </a:ext>
            </a:extLst>
          </p:cNvPr>
          <p:cNvSpPr txBox="1"/>
          <p:nvPr/>
        </p:nvSpPr>
        <p:spPr>
          <a:xfrm>
            <a:off x="3963206" y="1710105"/>
            <a:ext cx="29765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F0302020204030204"/>
                <a:cs typeface="Arial"/>
                <a:sym typeface="Arial"/>
              </a:rPr>
              <a:t>Partner A</a:t>
            </a:r>
            <a:endParaRPr kumimoji="0" lang="en-GB" sz="2800" b="0" i="0" u="none" strike="noStrike" kern="0" cap="none" spc="0" normalizeH="0" baseline="0" noProof="0" dirty="0">
              <a:ln>
                <a:noFill/>
              </a:ln>
              <a:solidFill>
                <a:srgbClr val="4472C4">
                  <a:lumMod val="50000"/>
                </a:srgbClr>
              </a:solidFill>
              <a:effectLst/>
              <a:uLnTx/>
              <a:uFillTx/>
              <a:latin typeface="Century Gothic" panose="020F0302020204030204"/>
              <a:cs typeface="Arial"/>
              <a:sym typeface="Arial"/>
            </a:endParaRPr>
          </a:p>
        </p:txBody>
      </p:sp>
      <p:sp>
        <p:nvSpPr>
          <p:cNvPr id="26" name="Oval Callout 45">
            <a:extLst>
              <a:ext uri="{FF2B5EF4-FFF2-40B4-BE49-F238E27FC236}">
                <a16:creationId xmlns:a16="http://schemas.microsoft.com/office/drawing/2014/main" id="{86EE1EC1-3444-4BC5-9055-96DE453BD965}"/>
              </a:ext>
            </a:extLst>
          </p:cNvPr>
          <p:cNvSpPr/>
          <p:nvPr/>
        </p:nvSpPr>
        <p:spPr>
          <a:xfrm>
            <a:off x="8336934" y="3605605"/>
            <a:ext cx="3097599" cy="1040786"/>
          </a:xfrm>
          <a:prstGeom prst="wedgeEllipseCallout">
            <a:avLst>
              <a:gd name="adj1" fmla="val -58523"/>
              <a:gd name="adj2" fmla="val 47684"/>
            </a:avLst>
          </a:prstGeom>
          <a:solidFill>
            <a:schemeClr val="accent1">
              <a:lumMod val="50000"/>
            </a:schemeClr>
          </a:solidFill>
          <a:ln w="12700">
            <a:solidFill>
              <a:srgbClr val="DAA520"/>
            </a:solid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…in den</a:t>
            </a:r>
            <a:b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b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Park.</a:t>
            </a:r>
          </a:p>
        </p:txBody>
      </p:sp>
      <p:sp>
        <p:nvSpPr>
          <p:cNvPr id="28" name="TextBox 27">
            <a:extLst>
              <a:ext uri="{FF2B5EF4-FFF2-40B4-BE49-F238E27FC236}">
                <a16:creationId xmlns:a16="http://schemas.microsoft.com/office/drawing/2014/main" id="{9ED6C4DC-62FC-46E9-851C-976B923D2397}"/>
              </a:ext>
            </a:extLst>
          </p:cNvPr>
          <p:cNvSpPr txBox="1"/>
          <p:nvPr/>
        </p:nvSpPr>
        <p:spPr>
          <a:xfrm>
            <a:off x="9364981" y="5607798"/>
            <a:ext cx="23741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a:sym typeface="Arial"/>
              </a:rPr>
              <a:t>in the park</a:t>
            </a:r>
          </a:p>
        </p:txBody>
      </p:sp>
      <p:sp>
        <p:nvSpPr>
          <p:cNvPr id="29" name="TextBox 28">
            <a:extLst>
              <a:ext uri="{FF2B5EF4-FFF2-40B4-BE49-F238E27FC236}">
                <a16:creationId xmlns:a16="http://schemas.microsoft.com/office/drawing/2014/main" id="{14181964-0371-413F-A814-4E228594C1F2}"/>
              </a:ext>
            </a:extLst>
          </p:cNvPr>
          <p:cNvSpPr txBox="1"/>
          <p:nvPr/>
        </p:nvSpPr>
        <p:spPr>
          <a:xfrm>
            <a:off x="6035814" y="4356883"/>
            <a:ext cx="18079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F0302020204030204"/>
                <a:cs typeface="Arial"/>
                <a:sym typeface="Arial"/>
              </a:rPr>
              <a:t>Partner B</a:t>
            </a:r>
            <a:endParaRPr kumimoji="0" lang="en-GB" sz="2800" b="0" i="0" u="none" strike="noStrike" kern="0" cap="none" spc="0" normalizeH="0" baseline="0" noProof="0" dirty="0">
              <a:ln>
                <a:noFill/>
              </a:ln>
              <a:solidFill>
                <a:srgbClr val="4472C4">
                  <a:lumMod val="50000"/>
                </a:srgbClr>
              </a:solidFill>
              <a:effectLst/>
              <a:uLnTx/>
              <a:uFillTx/>
              <a:latin typeface="Century Gothic" panose="020F0302020204030204"/>
              <a:cs typeface="Arial"/>
              <a:sym typeface="Arial"/>
            </a:endParaRPr>
          </a:p>
        </p:txBody>
      </p:sp>
      <p:sp>
        <p:nvSpPr>
          <p:cNvPr id="30" name="TextBox 29">
            <a:extLst>
              <a:ext uri="{FF2B5EF4-FFF2-40B4-BE49-F238E27FC236}">
                <a16:creationId xmlns:a16="http://schemas.microsoft.com/office/drawing/2014/main" id="{0AE9BE0B-E477-48E8-A8F7-D87723878D13}"/>
              </a:ext>
            </a:extLst>
          </p:cNvPr>
          <p:cNvSpPr txBox="1"/>
          <p:nvPr/>
        </p:nvSpPr>
        <p:spPr>
          <a:xfrm>
            <a:off x="2885170" y="5596144"/>
            <a:ext cx="245041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a:sym typeface="Arial"/>
              </a:rPr>
              <a:t>Wolfgang</a:t>
            </a:r>
          </a:p>
        </p:txBody>
      </p:sp>
      <p:sp>
        <p:nvSpPr>
          <p:cNvPr id="31" name="TextBox 30">
            <a:extLst>
              <a:ext uri="{FF2B5EF4-FFF2-40B4-BE49-F238E27FC236}">
                <a16:creationId xmlns:a16="http://schemas.microsoft.com/office/drawing/2014/main" id="{827F1BBE-D34A-4865-81A5-8CF098504E1E}"/>
              </a:ext>
            </a:extLst>
          </p:cNvPr>
          <p:cNvSpPr txBox="1"/>
          <p:nvPr/>
        </p:nvSpPr>
        <p:spPr>
          <a:xfrm>
            <a:off x="6294924" y="2732427"/>
            <a:ext cx="309759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a:sym typeface="Arial"/>
              </a:rPr>
              <a:t>(in)to the park</a:t>
            </a:r>
          </a:p>
        </p:txBody>
      </p:sp>
      <p:pic>
        <p:nvPicPr>
          <p:cNvPr id="21" name="Picture 4" descr="Pencil 1 Clip Art">
            <a:extLst>
              <a:ext uri="{FF2B5EF4-FFF2-40B4-BE49-F238E27FC236}">
                <a16:creationId xmlns:a16="http://schemas.microsoft.com/office/drawing/2014/main" id="{6086B566-6672-4A45-B9CE-C32AE560716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53793">
            <a:off x="5060936" y="4749101"/>
            <a:ext cx="549289" cy="75273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486B043A-15D3-7145-ABD5-13750D7B02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910986" y="751874"/>
            <a:ext cx="1038352" cy="999168"/>
          </a:xfrm>
          <a:prstGeom prst="rect">
            <a:avLst/>
          </a:prstGeom>
        </p:spPr>
      </p:pic>
      <p:sp>
        <p:nvSpPr>
          <p:cNvPr id="25" name="TextBox 24">
            <a:extLst>
              <a:ext uri="{FF2B5EF4-FFF2-40B4-BE49-F238E27FC236}">
                <a16:creationId xmlns:a16="http://schemas.microsoft.com/office/drawing/2014/main" id="{827F1BBE-D34A-4865-81A5-8CF098504E1E}"/>
              </a:ext>
            </a:extLst>
          </p:cNvPr>
          <p:cNvSpPr txBox="1"/>
          <p:nvPr/>
        </p:nvSpPr>
        <p:spPr>
          <a:xfrm>
            <a:off x="2972853" y="2734561"/>
            <a:ext cx="309759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i="1" kern="1200">
                <a:solidFill>
                  <a:srgbClr val="5B9BD5">
                    <a:lumMod val="50000"/>
                  </a:srgbClr>
                </a:solidFill>
                <a:latin typeface="Century Gothic" panose="020F0302020204030204"/>
                <a:ea typeface="+mn-ea"/>
              </a:rPr>
              <a:t>is going</a:t>
            </a:r>
            <a:endParaRPr kumimoji="0" lang="en-GB" sz="3200" b="0"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a:sym typeface="Arial"/>
            </a:endParaRPr>
          </a:p>
        </p:txBody>
      </p:sp>
    </p:spTree>
    <p:extLst>
      <p:ext uri="{BB962C8B-B14F-4D97-AF65-F5344CB8AC3E}">
        <p14:creationId xmlns:p14="http://schemas.microsoft.com/office/powerpoint/2010/main" val="172502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21"/>
                                        </p:tgtEl>
                                      </p:cBhvr>
                                    </p:animEffect>
                                    <p:animScale>
                                      <p:cBhvr>
                                        <p:cTn id="16" dur="250" autoRev="1" fill="hold"/>
                                        <p:tgtEl>
                                          <p:spTgt spid="21"/>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6" presetClass="emph" presetSubtype="0" fill="hold" grpId="0" nodeType="clickEffect">
                                  <p:stCondLst>
                                    <p:cond delay="0"/>
                                  </p:stCondLst>
                                  <p:childTnLst>
                                    <p:animEffect transition="out" filter="fade">
                                      <p:cBhvr>
                                        <p:cTn id="24" dur="500" tmFilter="0, 0; .2, .5; .8, .5; 1, 0"/>
                                        <p:tgtEl>
                                          <p:spTgt spid="9"/>
                                        </p:tgtEl>
                                      </p:cBhvr>
                                    </p:animEffect>
                                    <p:animScale>
                                      <p:cBhvr>
                                        <p:cTn id="25" dur="250" autoRev="1" fill="hold"/>
                                        <p:tgtEl>
                                          <p:spTgt spid="9"/>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1028"/>
                                        </p:tgtEl>
                                      </p:cBhvr>
                                    </p:animEffect>
                                    <p:animScale>
                                      <p:cBhvr>
                                        <p:cTn id="34" dur="250" autoRev="1" fill="hold"/>
                                        <p:tgtEl>
                                          <p:spTgt spid="1028"/>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animBg="1"/>
      <p:bldP spid="26" grpId="0" animBg="1"/>
      <p:bldP spid="30" grpId="0"/>
      <p:bldP spid="31" grpId="0"/>
      <p:bldP spid="2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9" name="Picture 58"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34" name="Google Shape;534;p39"/>
          <p:cNvSpPr txBox="1">
            <a:spLocks noGrp="1"/>
          </p:cNvSpPr>
          <p:nvPr>
            <p:ph type="title"/>
          </p:nvPr>
        </p:nvSpPr>
        <p:spPr>
          <a:xfrm>
            <a:off x="0" y="414"/>
            <a:ext cx="665621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2800" b="1" dirty="0">
                <a:solidFill>
                  <a:schemeClr val="lt1"/>
                </a:solidFill>
              </a:rPr>
              <a:t>Wo </a:t>
            </a:r>
            <a:r>
              <a:rPr lang="en-GB" sz="2800" b="1" dirty="0" err="1">
                <a:solidFill>
                  <a:schemeClr val="lt1"/>
                </a:solidFill>
              </a:rPr>
              <a:t>ist</a:t>
            </a:r>
            <a:r>
              <a:rPr lang="en-GB" sz="2800" b="1" dirty="0">
                <a:solidFill>
                  <a:schemeClr val="lt1"/>
                </a:solidFill>
              </a:rPr>
              <a:t> </a:t>
            </a:r>
            <a:r>
              <a:rPr lang="en-GB" sz="2800" b="1" dirty="0" err="1">
                <a:solidFill>
                  <a:schemeClr val="lt1"/>
                </a:solidFill>
              </a:rPr>
              <a:t>er</a:t>
            </a:r>
            <a:r>
              <a:rPr lang="en-GB" sz="2800" b="1" dirty="0">
                <a:solidFill>
                  <a:schemeClr val="lt1"/>
                </a:solidFill>
              </a:rPr>
              <a:t>/</a:t>
            </a:r>
            <a:r>
              <a:rPr lang="en-GB" sz="2800" b="1" dirty="0" err="1">
                <a:solidFill>
                  <a:schemeClr val="lt1"/>
                </a:solidFill>
              </a:rPr>
              <a:t>sie</a:t>
            </a:r>
            <a:r>
              <a:rPr lang="en-GB" sz="2800" b="1" dirty="0">
                <a:solidFill>
                  <a:schemeClr val="lt1"/>
                </a:solidFill>
              </a:rPr>
              <a:t>? </a:t>
            </a:r>
            <a:r>
              <a:rPr lang="en-GB" sz="2800" b="1" dirty="0" err="1">
                <a:solidFill>
                  <a:schemeClr val="lt1"/>
                </a:solidFill>
              </a:rPr>
              <a:t>Wohin</a:t>
            </a:r>
            <a:r>
              <a:rPr lang="en-GB" sz="2800" b="1" dirty="0">
                <a:solidFill>
                  <a:schemeClr val="lt1"/>
                </a:solidFill>
              </a:rPr>
              <a:t> </a:t>
            </a:r>
            <a:r>
              <a:rPr lang="en-GB" sz="2800" b="1" dirty="0" err="1">
                <a:solidFill>
                  <a:schemeClr val="lt1"/>
                </a:solidFill>
              </a:rPr>
              <a:t>geht</a:t>
            </a:r>
            <a:r>
              <a:rPr lang="en-GB" sz="2800" b="1" dirty="0">
                <a:solidFill>
                  <a:schemeClr val="lt1"/>
                </a:solidFill>
              </a:rPr>
              <a:t> </a:t>
            </a:r>
            <a:r>
              <a:rPr lang="en-GB" sz="2800" b="1" dirty="0" err="1">
                <a:solidFill>
                  <a:schemeClr val="lt1"/>
                </a:solidFill>
              </a:rPr>
              <a:t>er</a:t>
            </a:r>
            <a:r>
              <a:rPr lang="en-GB" sz="2800" b="1" dirty="0">
                <a:solidFill>
                  <a:schemeClr val="lt1"/>
                </a:solidFill>
              </a:rPr>
              <a:t>/</a:t>
            </a:r>
            <a:r>
              <a:rPr lang="en-GB" sz="2800" b="1" dirty="0" err="1">
                <a:solidFill>
                  <a:schemeClr val="lt1"/>
                </a:solidFill>
              </a:rPr>
              <a:t>sie</a:t>
            </a:r>
            <a:r>
              <a:rPr lang="en-GB" sz="2800" b="1" dirty="0">
                <a:solidFill>
                  <a:schemeClr val="lt1"/>
                </a:solidFill>
              </a:rPr>
              <a:t>?</a:t>
            </a:r>
            <a:endParaRPr sz="2800" dirty="0"/>
          </a:p>
        </p:txBody>
      </p:sp>
      <p:sp>
        <p:nvSpPr>
          <p:cNvPr id="561" name="Google Shape;561;p39"/>
          <p:cNvSpPr txBox="1"/>
          <p:nvPr/>
        </p:nvSpPr>
        <p:spPr>
          <a:xfrm>
            <a:off x="1824738" y="6760311"/>
            <a:ext cx="2062717" cy="411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62" name="Google Shape;562;p39"/>
          <p:cNvSpPr txBox="1"/>
          <p:nvPr/>
        </p:nvSpPr>
        <p:spPr>
          <a:xfrm>
            <a:off x="245408" y="2998690"/>
            <a:ext cx="2830294"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dirty="0" err="1">
                <a:solidFill>
                  <a:schemeClr val="accent4">
                    <a:lumMod val="75000"/>
                  </a:schemeClr>
                </a:solidFill>
                <a:latin typeface="Century Gothic"/>
                <a:ea typeface="Century Gothic"/>
                <a:cs typeface="Century Gothic"/>
                <a:sym typeface="Century Gothic"/>
              </a:rPr>
              <a:t>Antworten</a:t>
            </a:r>
            <a:r>
              <a:rPr lang="en-GB" sz="2800" b="1" dirty="0">
                <a:solidFill>
                  <a:schemeClr val="accent4">
                    <a:lumMod val="75000"/>
                  </a:schemeClr>
                </a:solidFill>
                <a:latin typeface="Century Gothic"/>
                <a:ea typeface="Century Gothic"/>
                <a:cs typeface="Century Gothic"/>
                <a:sym typeface="Century Gothic"/>
              </a:rPr>
              <a:t> 1-3:</a:t>
            </a:r>
            <a:endParaRPr sz="2800" b="1" dirty="0">
              <a:solidFill>
                <a:schemeClr val="accent4">
                  <a:lumMod val="75000"/>
                </a:schemeClr>
              </a:solidFill>
              <a:latin typeface="Century Gothic"/>
              <a:ea typeface="Century Gothic"/>
              <a:cs typeface="Century Gothic"/>
              <a:sym typeface="Century Gothic"/>
            </a:endParaRPr>
          </a:p>
        </p:txBody>
      </p:sp>
      <p:sp>
        <p:nvSpPr>
          <p:cNvPr id="587" name="Google Shape;587;p39"/>
          <p:cNvSpPr txBox="1"/>
          <p:nvPr/>
        </p:nvSpPr>
        <p:spPr>
          <a:xfrm>
            <a:off x="9901679" y="6721541"/>
            <a:ext cx="1930041" cy="4593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60" name="Picture 59">
            <a:extLst>
              <a:ext uri="{FF2B5EF4-FFF2-40B4-BE49-F238E27FC236}">
                <a16:creationId xmlns:a16="http://schemas.microsoft.com/office/drawing/2014/main" id="{486B043A-15D3-7145-ABD5-13750D7B02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59764" y="173909"/>
            <a:ext cx="900112" cy="866145"/>
          </a:xfrm>
          <a:prstGeom prst="rect">
            <a:avLst/>
          </a:prstGeom>
        </p:spPr>
      </p:pic>
      <p:pic>
        <p:nvPicPr>
          <p:cNvPr id="61" name="Picture 60">
            <a:extLst>
              <a:ext uri="{FF2B5EF4-FFF2-40B4-BE49-F238E27FC236}">
                <a16:creationId xmlns:a16="http://schemas.microsoft.com/office/drawing/2014/main" id="{B9432EA4-3268-1542-97EB-74B2831D5E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9177" y="138468"/>
            <a:ext cx="900113" cy="918686"/>
          </a:xfrm>
          <a:prstGeom prst="rect">
            <a:avLst/>
          </a:prstGeom>
        </p:spPr>
      </p:pic>
      <p:pic>
        <p:nvPicPr>
          <p:cNvPr id="38" name="Picture 5" descr="C:\Users\RussK\AppData\Local\Microsoft\Windows\Temporary Internet Files\Content.IE5\KD8IL2OQ\Cinema-by-Merlin2525-Optimized[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98190" y="1314814"/>
            <a:ext cx="1162085" cy="98196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C:\Users\RussK\AppData\Local\Microsoft\Windows\Temporary Internet Files\Content.IE5\KD8IL2OQ\shop-158317_960_720[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21940" y="1176370"/>
            <a:ext cx="1556413" cy="121017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RussK\AppData\Local\Microsoft\Windows\Temporary Internet Files\Content.IE5\YTPV9QUG\d8xv5hz-e93a5d19-494d-44fe-8987-b85977b869ff[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36630" y="1309706"/>
            <a:ext cx="1609344" cy="92964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C:\Users\RussK\AppData\Local\Microsoft\Windows\Temporary Internet Files\Content.IE5\MIZPLKQ0\muziek%20optreden[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7817" y="1412565"/>
            <a:ext cx="1556413" cy="115212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C:\Users\RussK\AppData\Local\Microsoft\Windows\Temporary Internet Files\Content.IE5\8FOW89FH\15345-illustration-of-city-buildings-pv[1].p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36003" y="1382612"/>
            <a:ext cx="1196270" cy="856734"/>
          </a:xfrm>
          <a:prstGeom prst="rect">
            <a:avLst/>
          </a:prstGeom>
          <a:noFill/>
          <a:ln>
            <a:noFill/>
          </a:ln>
        </p:spPr>
      </p:pic>
      <p:pic>
        <p:nvPicPr>
          <p:cNvPr id="4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91869" y="986360"/>
            <a:ext cx="1503610" cy="1503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4153858807"/>
              </p:ext>
            </p:extLst>
          </p:nvPr>
        </p:nvGraphicFramePr>
        <p:xfrm>
          <a:off x="414246" y="3484075"/>
          <a:ext cx="11417473" cy="1419320"/>
        </p:xfrm>
        <a:graphic>
          <a:graphicData uri="http://schemas.openxmlformats.org/drawingml/2006/table">
            <a:tbl>
              <a:tblPr firstRow="1" firstCol="1" bandRow="1">
                <a:tableStyleId>{896BAC6D-A865-435B-B571-F8410709C444}</a:tableStyleId>
              </a:tblPr>
              <a:tblGrid>
                <a:gridCol w="667579">
                  <a:extLst>
                    <a:ext uri="{9D8B030D-6E8A-4147-A177-3AD203B41FA5}">
                      <a16:colId xmlns:a16="http://schemas.microsoft.com/office/drawing/2014/main" val="2944223434"/>
                    </a:ext>
                  </a:extLst>
                </a:gridCol>
                <a:gridCol w="1481071">
                  <a:extLst>
                    <a:ext uri="{9D8B030D-6E8A-4147-A177-3AD203B41FA5}">
                      <a16:colId xmlns:a16="http://schemas.microsoft.com/office/drawing/2014/main" val="2776243363"/>
                    </a:ext>
                  </a:extLst>
                </a:gridCol>
                <a:gridCol w="4649273">
                  <a:extLst>
                    <a:ext uri="{9D8B030D-6E8A-4147-A177-3AD203B41FA5}">
                      <a16:colId xmlns:a16="http://schemas.microsoft.com/office/drawing/2014/main" val="1313546898"/>
                    </a:ext>
                  </a:extLst>
                </a:gridCol>
                <a:gridCol w="4619550">
                  <a:extLst>
                    <a:ext uri="{9D8B030D-6E8A-4147-A177-3AD203B41FA5}">
                      <a16:colId xmlns:a16="http://schemas.microsoft.com/office/drawing/2014/main" val="4189661134"/>
                    </a:ext>
                  </a:extLst>
                </a:gridCol>
              </a:tblGrid>
              <a:tr h="315449">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rPr>
                        <a:t> A</a:t>
                      </a:r>
                      <a:endParaRPr lang="en-GB" sz="2000" b="1"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rPr>
                        <a:t>who  </a:t>
                      </a:r>
                      <a:endParaRPr lang="en-GB" sz="2000" b="1"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rPr>
                        <a:t>is going / is</a:t>
                      </a:r>
                      <a:endParaRPr lang="en-GB" sz="2000" b="1"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b="1">
                          <a:solidFill>
                            <a:srgbClr val="376072"/>
                          </a:solidFill>
                          <a:effectLst/>
                          <a:latin typeface="Century Gothic" panose="020B0502020202020204" pitchFamily="34" charset="0"/>
                        </a:rPr>
                        <a:t>where?</a:t>
                      </a:r>
                      <a:endParaRPr lang="en-GB" sz="2000" b="1">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572460068"/>
                  </a:ext>
                </a:extLst>
              </a:tr>
              <a:tr h="367957">
                <a:tc>
                  <a:txBody>
                    <a:bodyPr/>
                    <a:lstStyle/>
                    <a:p>
                      <a:pPr algn="ctr">
                        <a:lnSpc>
                          <a:spcPct val="107000"/>
                        </a:lnSpc>
                        <a:spcAft>
                          <a:spcPts val="0"/>
                        </a:spcAft>
                      </a:pPr>
                      <a:r>
                        <a:rPr lang="en-GB" sz="2000" b="1">
                          <a:solidFill>
                            <a:srgbClr val="376072"/>
                          </a:solidFill>
                          <a:effectLst/>
                          <a:latin typeface="Century Gothic" panose="020B0502020202020204" pitchFamily="34" charset="0"/>
                        </a:rPr>
                        <a:t>1</a:t>
                      </a:r>
                      <a:endParaRPr lang="en-GB" sz="2000" b="1">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b="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rPr>
                        <a:t>Wolfgang</a:t>
                      </a:r>
                    </a:p>
                  </a:txBody>
                  <a:tcPr marL="68580" marR="68580" marT="0" marB="0" anchor="ctr"/>
                </a:tc>
                <a:tc>
                  <a:txBody>
                    <a:bodyPr/>
                    <a:lstStyle/>
                    <a:p>
                      <a:pPr algn="ctr">
                        <a:lnSpc>
                          <a:spcPct val="107000"/>
                        </a:lnSpc>
                        <a:spcAft>
                          <a:spcPts val="0"/>
                        </a:spcAft>
                      </a:pPr>
                      <a:r>
                        <a:rPr lang="en-GB" sz="2000" b="0" dirty="0">
                          <a:solidFill>
                            <a:srgbClr val="376072"/>
                          </a:solidFill>
                          <a:effectLst/>
                          <a:latin typeface="Century Gothic" panose="020B0502020202020204" pitchFamily="34" charset="0"/>
                        </a:rPr>
                        <a:t>is going </a:t>
                      </a:r>
                      <a:endParaRPr lang="en-GB" sz="2000" b="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n-GB" sz="2000" b="1" i="1" dirty="0">
                        <a:solidFill>
                          <a:srgbClr val="EEC10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094639196"/>
                  </a:ext>
                </a:extLst>
              </a:tr>
              <a:tr h="367957">
                <a:tc>
                  <a:txBody>
                    <a:bodyPr/>
                    <a:lstStyle/>
                    <a:p>
                      <a:pPr algn="ctr">
                        <a:lnSpc>
                          <a:spcPct val="107000"/>
                        </a:lnSpc>
                        <a:spcAft>
                          <a:spcPts val="0"/>
                        </a:spcAft>
                      </a:pPr>
                      <a:r>
                        <a:rPr lang="en-GB" sz="2000" b="1">
                          <a:solidFill>
                            <a:srgbClr val="376072"/>
                          </a:solidFill>
                          <a:effectLst/>
                          <a:latin typeface="Century Gothic" panose="020B0502020202020204" pitchFamily="34" charset="0"/>
                        </a:rPr>
                        <a:t>2</a:t>
                      </a:r>
                      <a:endParaRPr lang="en-GB" sz="2000" b="1">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b="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rPr>
                        <a:t>Mia</a:t>
                      </a:r>
                    </a:p>
                  </a:txBody>
                  <a:tcPr marL="68580" marR="68580" marT="0" marB="0" anchor="ctr"/>
                </a:tc>
                <a:tc>
                  <a:txBody>
                    <a:bodyPr/>
                    <a:lstStyle/>
                    <a:p>
                      <a:pPr algn="ctr">
                        <a:lnSpc>
                          <a:spcPct val="107000"/>
                        </a:lnSpc>
                        <a:spcAft>
                          <a:spcPts val="0"/>
                        </a:spcAft>
                      </a:pPr>
                      <a:r>
                        <a:rPr lang="en-GB" sz="2000" b="0" dirty="0">
                          <a:solidFill>
                            <a:srgbClr val="376072"/>
                          </a:solidFill>
                          <a:effectLst/>
                          <a:latin typeface="Century Gothic" panose="020B0502020202020204" pitchFamily="34" charset="0"/>
                        </a:rPr>
                        <a:t>is going </a:t>
                      </a:r>
                      <a:endParaRPr lang="en-GB" sz="2000" b="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n-GB" sz="2000" b="1" i="1" dirty="0">
                        <a:solidFill>
                          <a:srgbClr val="EEC10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02784336"/>
                  </a:ext>
                </a:extLst>
              </a:tr>
              <a:tr h="367957">
                <a:tc>
                  <a:txBody>
                    <a:bodyPr/>
                    <a:lstStyle/>
                    <a:p>
                      <a:pPr algn="ctr">
                        <a:lnSpc>
                          <a:spcPct val="107000"/>
                        </a:lnSpc>
                        <a:spcAft>
                          <a:spcPts val="0"/>
                        </a:spcAft>
                      </a:pPr>
                      <a:r>
                        <a:rPr lang="en-GB" sz="2000" b="1">
                          <a:solidFill>
                            <a:srgbClr val="376072"/>
                          </a:solidFill>
                          <a:effectLst/>
                          <a:latin typeface="Century Gothic" panose="020B0502020202020204" pitchFamily="34" charset="0"/>
                        </a:rPr>
                        <a:t>3</a:t>
                      </a:r>
                      <a:endParaRPr lang="en-GB" sz="2000" b="1">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b="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rPr>
                        <a:t>Mia</a:t>
                      </a:r>
                    </a:p>
                  </a:txBody>
                  <a:tcPr marL="68580" marR="68580" marT="0" marB="0" anchor="ctr"/>
                </a:tc>
                <a:tc>
                  <a:txBody>
                    <a:bodyPr/>
                    <a:lstStyle/>
                    <a:p>
                      <a:pPr algn="ctr">
                        <a:lnSpc>
                          <a:spcPct val="107000"/>
                        </a:lnSpc>
                        <a:spcAft>
                          <a:spcPts val="0"/>
                        </a:spcAft>
                      </a:pPr>
                      <a:r>
                        <a:rPr lang="en-GB" sz="2000" b="0" dirty="0">
                          <a:solidFill>
                            <a:srgbClr val="376072"/>
                          </a:solidFill>
                          <a:effectLst/>
                          <a:latin typeface="Century Gothic" panose="020B0502020202020204" pitchFamily="34" charset="0"/>
                        </a:rPr>
                        <a:t>is</a:t>
                      </a:r>
                      <a:endParaRPr lang="en-GB" sz="2000" b="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n-GB" sz="2000" b="1" i="1" dirty="0">
                        <a:solidFill>
                          <a:srgbClr val="EEC10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621391718"/>
                  </a:ext>
                </a:extLst>
              </a:tr>
            </a:tbl>
          </a:graphicData>
        </a:graphic>
      </p:graphicFrame>
      <p:sp>
        <p:nvSpPr>
          <p:cNvPr id="17" name="Oval Callout 45">
            <a:extLst>
              <a:ext uri="{FF2B5EF4-FFF2-40B4-BE49-F238E27FC236}">
                <a16:creationId xmlns:a16="http://schemas.microsoft.com/office/drawing/2014/main" id="{3A707D7E-B14E-441C-B37E-38AD7F3C244E}"/>
              </a:ext>
            </a:extLst>
          </p:cNvPr>
          <p:cNvSpPr/>
          <p:nvPr/>
        </p:nvSpPr>
        <p:spPr>
          <a:xfrm>
            <a:off x="3397876" y="2489970"/>
            <a:ext cx="3022818" cy="871788"/>
          </a:xfrm>
          <a:prstGeom prst="wedgeEllipseCallout">
            <a:avLst>
              <a:gd name="adj1" fmla="val -65948"/>
              <a:gd name="adj2" fmla="val 35725"/>
            </a:avLst>
          </a:prstGeom>
          <a:solidFill>
            <a:schemeClr val="accent1">
              <a:lumMod val="50000"/>
            </a:schemeClr>
          </a:solidFill>
          <a:ln w="12700">
            <a:solidFill>
              <a:srgbClr val="DAA520"/>
            </a:solid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1.</a:t>
            </a:r>
            <a:r>
              <a:rPr kumimoji="0" lang="en-GB" sz="2800" b="1" i="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t>
            </a:r>
            <a:r>
              <a:rPr kumimoji="0" lang="en-GB" sz="2800" b="1"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Er</a:t>
            </a:r>
            <a:r>
              <a:rPr kumimoji="0" lang="en-GB" sz="2800" b="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t>
            </a:r>
            <a:r>
              <a:rPr kumimoji="0" lang="en-GB" sz="2800" b="1"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geht</a:t>
            </a: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a:t>
            </a:r>
          </a:p>
        </p:txBody>
      </p:sp>
      <p:sp>
        <p:nvSpPr>
          <p:cNvPr id="18" name="Oval Callout 45">
            <a:extLst>
              <a:ext uri="{FF2B5EF4-FFF2-40B4-BE49-F238E27FC236}">
                <a16:creationId xmlns:a16="http://schemas.microsoft.com/office/drawing/2014/main" id="{F4233ACF-3AD6-4B9A-B235-60C1DD7321C9}"/>
              </a:ext>
            </a:extLst>
          </p:cNvPr>
          <p:cNvSpPr/>
          <p:nvPr/>
        </p:nvSpPr>
        <p:spPr>
          <a:xfrm>
            <a:off x="6656219" y="2489970"/>
            <a:ext cx="4426841" cy="871788"/>
          </a:xfrm>
          <a:prstGeom prst="wedgeEllipseCallout">
            <a:avLst>
              <a:gd name="adj1" fmla="val 47998"/>
              <a:gd name="adj2" fmla="val 51975"/>
            </a:avLst>
          </a:prstGeom>
          <a:solidFill>
            <a:schemeClr val="accent1">
              <a:lumMod val="50000"/>
            </a:schemeClr>
          </a:solidFill>
          <a:ln w="12700">
            <a:solidFill>
              <a:srgbClr val="DAA520"/>
            </a:solid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1.</a:t>
            </a:r>
            <a:r>
              <a:rPr kumimoji="0" lang="en-GB" sz="2800" b="1" i="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t>
            </a:r>
            <a:r>
              <a:rPr kumimoji="0" lang="en-GB" sz="2800" b="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ins </a:t>
            </a:r>
            <a:r>
              <a:rPr kumimoji="0" lang="en-GB" sz="2800" b="1"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Geschäft</a:t>
            </a:r>
            <a:r>
              <a:rPr kumimoji="0" lang="en-GB" sz="2800" b="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a:t>
            </a:r>
          </a:p>
        </p:txBody>
      </p:sp>
      <p:sp>
        <p:nvSpPr>
          <p:cNvPr id="19" name="Google Shape;562;p39">
            <a:extLst>
              <a:ext uri="{FF2B5EF4-FFF2-40B4-BE49-F238E27FC236}">
                <a16:creationId xmlns:a16="http://schemas.microsoft.com/office/drawing/2014/main" id="{B26414F4-36F1-4B87-ACE6-BC848CF4C009}"/>
              </a:ext>
            </a:extLst>
          </p:cNvPr>
          <p:cNvSpPr txBox="1"/>
          <p:nvPr/>
        </p:nvSpPr>
        <p:spPr>
          <a:xfrm>
            <a:off x="2661611" y="2410147"/>
            <a:ext cx="2247674"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b="1" dirty="0">
                <a:solidFill>
                  <a:schemeClr val="accent4">
                    <a:lumMod val="75000"/>
                  </a:schemeClr>
                </a:solidFill>
                <a:latin typeface="Century Gothic"/>
                <a:ea typeface="Century Gothic"/>
                <a:cs typeface="Century Gothic"/>
                <a:sym typeface="Century Gothic"/>
              </a:rPr>
              <a:t>A:</a:t>
            </a:r>
            <a:endParaRPr sz="3600" b="1" dirty="0">
              <a:solidFill>
                <a:schemeClr val="accent4">
                  <a:lumMod val="75000"/>
                </a:schemeClr>
              </a:solidFill>
              <a:latin typeface="Century Gothic"/>
              <a:ea typeface="Century Gothic"/>
              <a:cs typeface="Century Gothic"/>
              <a:sym typeface="Century Gothic"/>
            </a:endParaRPr>
          </a:p>
        </p:txBody>
      </p:sp>
      <p:sp>
        <p:nvSpPr>
          <p:cNvPr id="20" name="Google Shape;562;p39">
            <a:extLst>
              <a:ext uri="{FF2B5EF4-FFF2-40B4-BE49-F238E27FC236}">
                <a16:creationId xmlns:a16="http://schemas.microsoft.com/office/drawing/2014/main" id="{3DAD69F9-DCA7-4ADD-965E-A11374AE38AE}"/>
              </a:ext>
            </a:extLst>
          </p:cNvPr>
          <p:cNvSpPr txBox="1"/>
          <p:nvPr/>
        </p:nvSpPr>
        <p:spPr>
          <a:xfrm>
            <a:off x="11213930" y="2465812"/>
            <a:ext cx="978070"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b="1" dirty="0">
                <a:solidFill>
                  <a:schemeClr val="accent4">
                    <a:lumMod val="75000"/>
                  </a:schemeClr>
                </a:solidFill>
                <a:latin typeface="Century Gothic"/>
                <a:ea typeface="Century Gothic"/>
                <a:cs typeface="Century Gothic"/>
                <a:sym typeface="Century Gothic"/>
              </a:rPr>
              <a:t>B:</a:t>
            </a:r>
            <a:endParaRPr sz="3600" b="1" dirty="0">
              <a:solidFill>
                <a:schemeClr val="accent4">
                  <a:lumMod val="75000"/>
                </a:schemeClr>
              </a:solidFill>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C69677A0-6CDB-47A0-918E-0B7BD8A0B09F}"/>
              </a:ext>
            </a:extLst>
          </p:cNvPr>
          <p:cNvSpPr/>
          <p:nvPr/>
        </p:nvSpPr>
        <p:spPr>
          <a:xfrm>
            <a:off x="8326971" y="3733731"/>
            <a:ext cx="2334293" cy="455125"/>
          </a:xfrm>
          <a:prstGeom prst="rect">
            <a:avLst/>
          </a:prstGeom>
        </p:spPr>
        <p:txBody>
          <a:bodyPr wrap="none">
            <a:spAutoFit/>
          </a:bodyPr>
          <a:lstStyle/>
          <a:p>
            <a:pPr lvl="0" algn="ctr">
              <a:lnSpc>
                <a:spcPct val="107000"/>
              </a:lnSpc>
            </a:pPr>
            <a:r>
              <a:rPr lang="en-GB" sz="2400" b="1" i="1" dirty="0">
                <a:solidFill>
                  <a:srgbClr val="EEC100"/>
                </a:solidFill>
                <a:latin typeface="Century Gothic" panose="020B0502020202020204" pitchFamily="34" charset="0"/>
              </a:rPr>
              <a:t>(in)to the shop</a:t>
            </a:r>
            <a:endParaRPr lang="en-GB" sz="2400" b="1" i="1" dirty="0">
              <a:solidFill>
                <a:srgbClr val="EEC100"/>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22" name="Oval Callout 45">
            <a:extLst>
              <a:ext uri="{FF2B5EF4-FFF2-40B4-BE49-F238E27FC236}">
                <a16:creationId xmlns:a16="http://schemas.microsoft.com/office/drawing/2014/main" id="{8336E66B-3D23-4E4B-92CE-4D3B5DB469E7}"/>
              </a:ext>
            </a:extLst>
          </p:cNvPr>
          <p:cNvSpPr/>
          <p:nvPr/>
        </p:nvSpPr>
        <p:spPr>
          <a:xfrm>
            <a:off x="3407489" y="2486952"/>
            <a:ext cx="3129161" cy="871788"/>
          </a:xfrm>
          <a:prstGeom prst="wedgeEllipseCallout">
            <a:avLst>
              <a:gd name="adj1" fmla="val -65948"/>
              <a:gd name="adj2" fmla="val 35725"/>
            </a:avLst>
          </a:prstGeom>
          <a:solidFill>
            <a:schemeClr val="accent1">
              <a:lumMod val="50000"/>
            </a:schemeClr>
          </a:solidFill>
          <a:ln w="12700">
            <a:solidFill>
              <a:srgbClr val="DAA520"/>
            </a:solid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2.</a:t>
            </a:r>
            <a:r>
              <a:rPr kumimoji="0" lang="en-GB" sz="2800" b="1" i="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t>
            </a:r>
            <a:r>
              <a:rPr kumimoji="0" lang="en-GB" sz="2800" b="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Sie </a:t>
            </a:r>
            <a:r>
              <a:rPr kumimoji="0" lang="en-GB" sz="2800" b="1"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geht</a:t>
            </a:r>
            <a:r>
              <a:rPr kumimoji="0" lang="en-GB" sz="2800" b="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a:t>
            </a:r>
            <a:endPar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23" name="Oval Callout 45">
            <a:extLst>
              <a:ext uri="{FF2B5EF4-FFF2-40B4-BE49-F238E27FC236}">
                <a16:creationId xmlns:a16="http://schemas.microsoft.com/office/drawing/2014/main" id="{8436CB71-485B-43FD-8A8C-123AD7C5EAE7}"/>
              </a:ext>
            </a:extLst>
          </p:cNvPr>
          <p:cNvSpPr/>
          <p:nvPr/>
        </p:nvSpPr>
        <p:spPr>
          <a:xfrm>
            <a:off x="6656217" y="2489970"/>
            <a:ext cx="4426841" cy="871788"/>
          </a:xfrm>
          <a:prstGeom prst="wedgeEllipseCallout">
            <a:avLst>
              <a:gd name="adj1" fmla="val 47998"/>
              <a:gd name="adj2" fmla="val 51975"/>
            </a:avLst>
          </a:prstGeom>
          <a:solidFill>
            <a:schemeClr val="accent1">
              <a:lumMod val="50000"/>
            </a:schemeClr>
          </a:solidFill>
          <a:ln w="12700">
            <a:solidFill>
              <a:srgbClr val="DAA520"/>
            </a:solid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2.</a:t>
            </a:r>
            <a:r>
              <a:rPr kumimoji="0" lang="en-GB" sz="2800" b="1" i="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t>
            </a:r>
            <a:r>
              <a:rPr kumimoji="0" lang="en-GB" sz="2800" b="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ins Café.</a:t>
            </a:r>
          </a:p>
        </p:txBody>
      </p:sp>
      <p:sp>
        <p:nvSpPr>
          <p:cNvPr id="24" name="Rectangle 23">
            <a:extLst>
              <a:ext uri="{FF2B5EF4-FFF2-40B4-BE49-F238E27FC236}">
                <a16:creationId xmlns:a16="http://schemas.microsoft.com/office/drawing/2014/main" id="{9AF9E7C1-3844-4FB1-9B0E-5CDB56367BFF}"/>
              </a:ext>
            </a:extLst>
          </p:cNvPr>
          <p:cNvSpPr/>
          <p:nvPr/>
        </p:nvSpPr>
        <p:spPr>
          <a:xfrm>
            <a:off x="8326971" y="4122363"/>
            <a:ext cx="2299027" cy="455125"/>
          </a:xfrm>
          <a:prstGeom prst="rect">
            <a:avLst/>
          </a:prstGeom>
        </p:spPr>
        <p:txBody>
          <a:bodyPr wrap="none">
            <a:spAutoFit/>
          </a:bodyPr>
          <a:lstStyle/>
          <a:p>
            <a:pPr lvl="0" algn="ctr">
              <a:lnSpc>
                <a:spcPct val="107000"/>
              </a:lnSpc>
            </a:pPr>
            <a:r>
              <a:rPr lang="en-GB" sz="2400" b="1" i="1" dirty="0">
                <a:solidFill>
                  <a:srgbClr val="EEC100"/>
                </a:solidFill>
                <a:latin typeface="Century Gothic" panose="020B0502020202020204" pitchFamily="34" charset="0"/>
              </a:rPr>
              <a:t>(in)to the café</a:t>
            </a:r>
            <a:endParaRPr lang="en-GB" sz="2400" b="1" i="1" dirty="0">
              <a:solidFill>
                <a:srgbClr val="EEC100"/>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25" name="Oval Callout 45">
            <a:extLst>
              <a:ext uri="{FF2B5EF4-FFF2-40B4-BE49-F238E27FC236}">
                <a16:creationId xmlns:a16="http://schemas.microsoft.com/office/drawing/2014/main" id="{BA13DA13-1521-4DF5-BCBC-A72E5F3A3EFE}"/>
              </a:ext>
            </a:extLst>
          </p:cNvPr>
          <p:cNvSpPr/>
          <p:nvPr/>
        </p:nvSpPr>
        <p:spPr>
          <a:xfrm>
            <a:off x="3397874" y="2486204"/>
            <a:ext cx="3022818" cy="871788"/>
          </a:xfrm>
          <a:prstGeom prst="wedgeEllipseCallout">
            <a:avLst>
              <a:gd name="adj1" fmla="val -65948"/>
              <a:gd name="adj2" fmla="val 35725"/>
            </a:avLst>
          </a:prstGeom>
          <a:solidFill>
            <a:schemeClr val="accent1">
              <a:lumMod val="50000"/>
            </a:schemeClr>
          </a:solidFill>
          <a:ln w="12700">
            <a:solidFill>
              <a:srgbClr val="DAA520"/>
            </a:solid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3.</a:t>
            </a:r>
            <a:r>
              <a:rPr kumimoji="0" lang="en-GB" sz="2800" b="1" i="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t>
            </a:r>
            <a:r>
              <a:rPr kumimoji="0" lang="en-GB" sz="2800" b="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Sie </a:t>
            </a:r>
            <a:r>
              <a:rPr kumimoji="0" lang="en-GB" sz="2800" b="1"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ist</a:t>
            </a: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a:t>
            </a:r>
          </a:p>
        </p:txBody>
      </p:sp>
      <p:sp>
        <p:nvSpPr>
          <p:cNvPr id="26" name="Oval Callout 45">
            <a:extLst>
              <a:ext uri="{FF2B5EF4-FFF2-40B4-BE49-F238E27FC236}">
                <a16:creationId xmlns:a16="http://schemas.microsoft.com/office/drawing/2014/main" id="{76F7613C-A088-4506-B9D3-78BB0034731D}"/>
              </a:ext>
            </a:extLst>
          </p:cNvPr>
          <p:cNvSpPr/>
          <p:nvPr/>
        </p:nvSpPr>
        <p:spPr>
          <a:xfrm>
            <a:off x="6667520" y="2486204"/>
            <a:ext cx="4426841" cy="871788"/>
          </a:xfrm>
          <a:prstGeom prst="wedgeEllipseCallout">
            <a:avLst>
              <a:gd name="adj1" fmla="val 47998"/>
              <a:gd name="adj2" fmla="val 51975"/>
            </a:avLst>
          </a:prstGeom>
          <a:solidFill>
            <a:schemeClr val="accent1">
              <a:lumMod val="50000"/>
            </a:schemeClr>
          </a:solidFill>
          <a:ln w="12700">
            <a:solidFill>
              <a:srgbClr val="DAA520"/>
            </a:solid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3.</a:t>
            </a:r>
            <a:r>
              <a:rPr kumimoji="0" lang="en-GB" sz="2800" b="1" i="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t>
            </a:r>
            <a:r>
              <a:rPr kumimoji="0" lang="en-GB" sz="2800" b="1"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im</a:t>
            </a:r>
            <a:r>
              <a:rPr kumimoji="0" lang="en-GB" sz="2800" b="1" u="none" strike="noStrike" kern="0" cap="none" spc="0" normalizeH="0" noProof="0" dirty="0">
                <a:ln>
                  <a:noFill/>
                </a:ln>
                <a:solidFill>
                  <a:prstClr val="white"/>
                </a:solidFill>
                <a:effectLst/>
                <a:uLnTx/>
                <a:uFillTx/>
                <a:latin typeface="Century Gothic" panose="020B0502020202020204" pitchFamily="34" charset="0"/>
                <a:ea typeface="+mn-ea"/>
                <a:cs typeface="+mn-cs"/>
                <a:sym typeface="Arial"/>
              </a:rPr>
              <a:t> </a:t>
            </a:r>
            <a:r>
              <a:rPr kumimoji="0" lang="en-GB" sz="2800" b="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Kino.</a:t>
            </a:r>
          </a:p>
        </p:txBody>
      </p:sp>
      <p:sp>
        <p:nvSpPr>
          <p:cNvPr id="27" name="Rectangle 26">
            <a:extLst>
              <a:ext uri="{FF2B5EF4-FFF2-40B4-BE49-F238E27FC236}">
                <a16:creationId xmlns:a16="http://schemas.microsoft.com/office/drawing/2014/main" id="{BD53F890-0D6B-4EF8-A86D-9FE608BF7843}"/>
              </a:ext>
            </a:extLst>
          </p:cNvPr>
          <p:cNvSpPr/>
          <p:nvPr/>
        </p:nvSpPr>
        <p:spPr>
          <a:xfrm>
            <a:off x="8436057" y="4472242"/>
            <a:ext cx="2234906" cy="455125"/>
          </a:xfrm>
          <a:prstGeom prst="rect">
            <a:avLst/>
          </a:prstGeom>
        </p:spPr>
        <p:txBody>
          <a:bodyPr wrap="none">
            <a:spAutoFit/>
          </a:bodyPr>
          <a:lstStyle/>
          <a:p>
            <a:pPr lvl="0" algn="ctr">
              <a:lnSpc>
                <a:spcPct val="107000"/>
              </a:lnSpc>
            </a:pPr>
            <a:r>
              <a:rPr lang="en-GB" sz="2400" b="1" i="1" dirty="0">
                <a:solidFill>
                  <a:srgbClr val="EEC100"/>
                </a:solidFill>
                <a:latin typeface="Century Gothic" panose="020B0502020202020204" pitchFamily="34" charset="0"/>
              </a:rPr>
              <a:t>in the cinema</a:t>
            </a:r>
            <a:endParaRPr lang="en-GB" sz="2400" b="1" i="1" dirty="0">
              <a:solidFill>
                <a:srgbClr val="EEC100"/>
              </a:solidFill>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4" name="Table 3">
            <a:extLst>
              <a:ext uri="{FF2B5EF4-FFF2-40B4-BE49-F238E27FC236}">
                <a16:creationId xmlns:a16="http://schemas.microsoft.com/office/drawing/2014/main" id="{944CD0CD-8582-41A0-AA48-063C72831063}"/>
              </a:ext>
            </a:extLst>
          </p:cNvPr>
          <p:cNvGraphicFramePr>
            <a:graphicFrameLocks noGrp="1"/>
          </p:cNvGraphicFramePr>
          <p:nvPr>
            <p:extLst>
              <p:ext uri="{D42A27DB-BD31-4B8C-83A1-F6EECF244321}">
                <p14:modId xmlns:p14="http://schemas.microsoft.com/office/powerpoint/2010/main" val="2776588897"/>
              </p:ext>
            </p:extLst>
          </p:nvPr>
        </p:nvGraphicFramePr>
        <p:xfrm>
          <a:off x="401083" y="5079871"/>
          <a:ext cx="11417473" cy="1203517"/>
        </p:xfrm>
        <a:graphic>
          <a:graphicData uri="http://schemas.openxmlformats.org/drawingml/2006/table">
            <a:tbl>
              <a:tblPr firstRow="1" firstCol="1" bandRow="1"/>
              <a:tblGrid>
                <a:gridCol w="680742">
                  <a:extLst>
                    <a:ext uri="{9D8B030D-6E8A-4147-A177-3AD203B41FA5}">
                      <a16:colId xmlns:a16="http://schemas.microsoft.com/office/drawing/2014/main" val="4127159157"/>
                    </a:ext>
                  </a:extLst>
                </a:gridCol>
                <a:gridCol w="2781837">
                  <a:extLst>
                    <a:ext uri="{9D8B030D-6E8A-4147-A177-3AD203B41FA5}">
                      <a16:colId xmlns:a16="http://schemas.microsoft.com/office/drawing/2014/main" val="2232840895"/>
                    </a:ext>
                  </a:extLst>
                </a:gridCol>
                <a:gridCol w="4546242">
                  <a:extLst>
                    <a:ext uri="{9D8B030D-6E8A-4147-A177-3AD203B41FA5}">
                      <a16:colId xmlns:a16="http://schemas.microsoft.com/office/drawing/2014/main" val="3188990167"/>
                    </a:ext>
                  </a:extLst>
                </a:gridCol>
                <a:gridCol w="3408652">
                  <a:extLst>
                    <a:ext uri="{9D8B030D-6E8A-4147-A177-3AD203B41FA5}">
                      <a16:colId xmlns:a16="http://schemas.microsoft.com/office/drawing/2014/main" val="641329345"/>
                    </a:ext>
                  </a:extLst>
                </a:gridCol>
              </a:tblGrid>
              <a:tr h="215900">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 B</a:t>
                      </a:r>
                      <a:endParaRPr lang="en-GB" sz="200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wer?  </a:t>
                      </a:r>
                      <a:endParaRPr lang="en-GB" sz="200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GB" sz="2000" b="1" dirty="0" err="1">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wohin</a:t>
                      </a:r>
                      <a:r>
                        <a:rPr lang="en-GB" sz="2000" b="1"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200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2000" b="1">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wo?</a:t>
                      </a:r>
                      <a:endParaRPr lang="en-GB" sz="200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741601"/>
                  </a:ext>
                </a:extLst>
              </a:tr>
              <a:tr h="215900">
                <a:tc>
                  <a:txBody>
                    <a:bodyPr/>
                    <a:lstStyle/>
                    <a:p>
                      <a:pPr algn="ctr">
                        <a:lnSpc>
                          <a:spcPct val="107000"/>
                        </a:lnSpc>
                        <a:spcAft>
                          <a:spcPts val="0"/>
                        </a:spcAft>
                      </a:pPr>
                      <a:r>
                        <a:rPr lang="en-GB" sz="2000" b="1">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1</a:t>
                      </a:r>
                      <a:endParaRPr lang="en-GB" sz="200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i="1">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200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(in)to</a:t>
                      </a:r>
                      <a:r>
                        <a:rPr lang="en-GB" sz="2000"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 the shop </a:t>
                      </a:r>
                      <a:endParaRPr lang="en-GB" sz="200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in</a:t>
                      </a:r>
                      <a:r>
                        <a:rPr lang="en-GB" sz="2000"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 the shop</a:t>
                      </a:r>
                      <a:endParaRPr lang="en-GB" sz="200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96762600"/>
                  </a:ext>
                </a:extLst>
              </a:tr>
              <a:tr h="215900">
                <a:tc>
                  <a:txBody>
                    <a:bodyPr/>
                    <a:lstStyle/>
                    <a:p>
                      <a:pPr algn="ctr">
                        <a:lnSpc>
                          <a:spcPct val="107000"/>
                        </a:lnSpc>
                        <a:spcAft>
                          <a:spcPts val="0"/>
                        </a:spcAft>
                      </a:pPr>
                      <a:r>
                        <a:rPr lang="en-GB" sz="2000" b="1">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2</a:t>
                      </a:r>
                      <a:endParaRPr lang="en-GB" sz="200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i="1">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200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GB" sz="2000" b="1">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(in)to</a:t>
                      </a:r>
                      <a:r>
                        <a:rPr lang="en-GB" sz="200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 the café</a:t>
                      </a:r>
                      <a:endParaRPr lang="en-GB" sz="200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in</a:t>
                      </a:r>
                      <a:r>
                        <a:rPr lang="en-GB" sz="2000"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 the café</a:t>
                      </a:r>
                      <a:endParaRPr lang="en-GB" sz="200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04818025"/>
                  </a:ext>
                </a:extLst>
              </a:tr>
              <a:tr h="215900">
                <a:tc>
                  <a:txBody>
                    <a:bodyPr/>
                    <a:lstStyle/>
                    <a:p>
                      <a:pPr algn="ctr">
                        <a:lnSpc>
                          <a:spcPct val="107000"/>
                        </a:lnSpc>
                        <a:spcAft>
                          <a:spcPts val="0"/>
                        </a:spcAft>
                      </a:pPr>
                      <a:r>
                        <a:rPr lang="en-GB" sz="2000" b="1">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3</a:t>
                      </a:r>
                      <a:endParaRPr lang="en-GB" sz="200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i="1">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200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GB" sz="2000" b="1">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(in)to</a:t>
                      </a:r>
                      <a:r>
                        <a:rPr lang="en-GB" sz="200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 the cinema </a:t>
                      </a:r>
                      <a:endParaRPr lang="en-GB" sz="200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in</a:t>
                      </a:r>
                      <a:r>
                        <a:rPr lang="en-GB" sz="2000"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 the cinema</a:t>
                      </a:r>
                      <a:endParaRPr lang="en-GB" sz="200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36509755"/>
                  </a:ext>
                </a:extLst>
              </a:tr>
            </a:tbl>
          </a:graphicData>
        </a:graphic>
      </p:graphicFrame>
      <p:sp>
        <p:nvSpPr>
          <p:cNvPr id="29" name="Rectangle 28">
            <a:extLst>
              <a:ext uri="{FF2B5EF4-FFF2-40B4-BE49-F238E27FC236}">
                <a16:creationId xmlns:a16="http://schemas.microsoft.com/office/drawing/2014/main" id="{F2D6CC48-FD15-48A9-AC86-2E075FCE1BAE}"/>
              </a:ext>
            </a:extLst>
          </p:cNvPr>
          <p:cNvSpPr/>
          <p:nvPr/>
        </p:nvSpPr>
        <p:spPr>
          <a:xfrm>
            <a:off x="1652835" y="5297085"/>
            <a:ext cx="1614546" cy="455125"/>
          </a:xfrm>
          <a:prstGeom prst="rect">
            <a:avLst/>
          </a:prstGeom>
        </p:spPr>
        <p:txBody>
          <a:bodyPr wrap="none">
            <a:spAutoFit/>
          </a:bodyPr>
          <a:lstStyle/>
          <a:p>
            <a:pPr lvl="0" algn="ctr">
              <a:lnSpc>
                <a:spcPct val="107000"/>
              </a:lnSpc>
            </a:pPr>
            <a:r>
              <a:rPr lang="en-GB" sz="2400" b="1" i="1" dirty="0">
                <a:solidFill>
                  <a:srgbClr val="EEC100"/>
                </a:solidFill>
                <a:latin typeface="Century Gothic" panose="020B0502020202020204" pitchFamily="34" charset="0"/>
              </a:rPr>
              <a:t>Wolfgang</a:t>
            </a:r>
            <a:endParaRPr lang="en-GB" sz="2400" b="1" i="1" dirty="0">
              <a:solidFill>
                <a:srgbClr val="EEC100"/>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5" name="Oval 4">
            <a:extLst>
              <a:ext uri="{FF2B5EF4-FFF2-40B4-BE49-F238E27FC236}">
                <a16:creationId xmlns:a16="http://schemas.microsoft.com/office/drawing/2014/main" id="{04379C7E-B928-4690-857F-D0E3A9FC8199}"/>
              </a:ext>
            </a:extLst>
          </p:cNvPr>
          <p:cNvSpPr/>
          <p:nvPr/>
        </p:nvSpPr>
        <p:spPr>
          <a:xfrm>
            <a:off x="4909283" y="5367887"/>
            <a:ext cx="2320007" cy="350597"/>
          </a:xfrm>
          <a:prstGeom prst="ellipse">
            <a:avLst/>
          </a:prstGeom>
          <a:noFill/>
          <a:ln w="28575">
            <a:solidFill>
              <a:srgbClr val="EEC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4791F373-43EF-4C75-9F02-3546770A5240}"/>
              </a:ext>
            </a:extLst>
          </p:cNvPr>
          <p:cNvSpPr/>
          <p:nvPr/>
        </p:nvSpPr>
        <p:spPr>
          <a:xfrm>
            <a:off x="2104134" y="5584905"/>
            <a:ext cx="739305" cy="455125"/>
          </a:xfrm>
          <a:prstGeom prst="rect">
            <a:avLst/>
          </a:prstGeom>
        </p:spPr>
        <p:txBody>
          <a:bodyPr wrap="none">
            <a:spAutoFit/>
          </a:bodyPr>
          <a:lstStyle/>
          <a:p>
            <a:pPr lvl="0" algn="ctr">
              <a:lnSpc>
                <a:spcPct val="107000"/>
              </a:lnSpc>
            </a:pPr>
            <a:r>
              <a:rPr lang="en-GB" sz="2400" b="1" i="1" dirty="0">
                <a:solidFill>
                  <a:srgbClr val="EEC100"/>
                </a:solidFill>
                <a:latin typeface="Century Gothic" panose="020B0502020202020204" pitchFamily="34" charset="0"/>
              </a:rPr>
              <a:t>Mia</a:t>
            </a:r>
            <a:endParaRPr lang="en-GB" sz="2400" b="1" i="1" dirty="0">
              <a:solidFill>
                <a:srgbClr val="EEC100"/>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32" name="Oval 31">
            <a:extLst>
              <a:ext uri="{FF2B5EF4-FFF2-40B4-BE49-F238E27FC236}">
                <a16:creationId xmlns:a16="http://schemas.microsoft.com/office/drawing/2014/main" id="{1ABDFA5F-F196-40DC-B108-54DF34A9E7A1}"/>
              </a:ext>
            </a:extLst>
          </p:cNvPr>
          <p:cNvSpPr/>
          <p:nvPr/>
        </p:nvSpPr>
        <p:spPr>
          <a:xfrm>
            <a:off x="4922961" y="5637168"/>
            <a:ext cx="2320007" cy="350597"/>
          </a:xfrm>
          <a:prstGeom prst="ellipse">
            <a:avLst/>
          </a:prstGeom>
          <a:noFill/>
          <a:ln w="28575">
            <a:solidFill>
              <a:srgbClr val="EEC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87A412CC-0043-445A-88C3-FD19CCEF512B}"/>
              </a:ext>
            </a:extLst>
          </p:cNvPr>
          <p:cNvSpPr/>
          <p:nvPr/>
        </p:nvSpPr>
        <p:spPr>
          <a:xfrm>
            <a:off x="2117812" y="5897500"/>
            <a:ext cx="739305" cy="455125"/>
          </a:xfrm>
          <a:prstGeom prst="rect">
            <a:avLst/>
          </a:prstGeom>
        </p:spPr>
        <p:txBody>
          <a:bodyPr wrap="none">
            <a:spAutoFit/>
          </a:bodyPr>
          <a:lstStyle/>
          <a:p>
            <a:pPr lvl="0" algn="ctr">
              <a:lnSpc>
                <a:spcPct val="107000"/>
              </a:lnSpc>
            </a:pPr>
            <a:r>
              <a:rPr lang="en-GB" sz="2400" b="1" i="1" dirty="0">
                <a:solidFill>
                  <a:srgbClr val="EEC100"/>
                </a:solidFill>
                <a:latin typeface="Century Gothic" panose="020B0502020202020204" pitchFamily="34" charset="0"/>
              </a:rPr>
              <a:t>Mia</a:t>
            </a:r>
            <a:endParaRPr lang="en-GB" sz="2400" b="1" i="1" dirty="0">
              <a:solidFill>
                <a:srgbClr val="EEC100"/>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34" name="Oval 33">
            <a:extLst>
              <a:ext uri="{FF2B5EF4-FFF2-40B4-BE49-F238E27FC236}">
                <a16:creationId xmlns:a16="http://schemas.microsoft.com/office/drawing/2014/main" id="{8871C515-2ED6-41C5-97D0-16CFA5173856}"/>
              </a:ext>
            </a:extLst>
          </p:cNvPr>
          <p:cNvSpPr/>
          <p:nvPr/>
        </p:nvSpPr>
        <p:spPr>
          <a:xfrm>
            <a:off x="8975472" y="5967409"/>
            <a:ext cx="2320007" cy="350597"/>
          </a:xfrm>
          <a:prstGeom prst="ellipse">
            <a:avLst/>
          </a:prstGeom>
          <a:noFill/>
          <a:ln w="28575">
            <a:solidFill>
              <a:srgbClr val="EEC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2704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22"/>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2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25"/>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P spid="18" grpId="1" animBg="1"/>
      <p:bldP spid="3" grpId="0"/>
      <p:bldP spid="22" grpId="0" animBg="1"/>
      <p:bldP spid="22" grpId="1" animBg="1"/>
      <p:bldP spid="23" grpId="0" animBg="1"/>
      <p:bldP spid="23" grpId="1" animBg="1"/>
      <p:bldP spid="24" grpId="0"/>
      <p:bldP spid="25" grpId="0" animBg="1"/>
      <p:bldP spid="25" grpId="1" animBg="1"/>
      <p:bldP spid="26" grpId="0" animBg="1"/>
      <p:bldP spid="26" grpId="1" animBg="1"/>
      <p:bldP spid="27" grpId="0"/>
      <p:bldP spid="29" grpId="0"/>
      <p:bldP spid="5" grpId="0" animBg="1"/>
      <p:bldP spid="31" grpId="0"/>
      <p:bldP spid="32" grpId="0" animBg="1"/>
      <p:bldP spid="33" grpId="0"/>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163F128D-6343-C248-8FF6-41FE9D819C6F}"/>
              </a:ext>
            </a:extLst>
          </p:cNvPr>
          <p:cNvSpPr>
            <a:spLocks noGrp="1"/>
          </p:cNvSpPr>
          <p:nvPr>
            <p:ph type="title"/>
          </p:nvPr>
        </p:nvSpPr>
        <p:spPr>
          <a:xfrm>
            <a:off x="4836231" y="87952"/>
            <a:ext cx="2739189" cy="1583634"/>
          </a:xfrm>
        </p:spPr>
        <p:txBody>
          <a:bodyPr>
            <a:noAutofit/>
          </a:bodyPr>
          <a:lstStyle/>
          <a:p>
            <a:pPr algn="ctr"/>
            <a:r>
              <a:rPr lang="en-GB" sz="12000" b="1" dirty="0" err="1">
                <a:solidFill>
                  <a:srgbClr val="002060"/>
                </a:solidFill>
                <a:cs typeface="Calibri" panose="020F0502020204030204" pitchFamily="34" charset="0"/>
              </a:rPr>
              <a:t>st</a:t>
            </a:r>
            <a:r>
              <a:rPr lang="en-GB" sz="12000" b="1" dirty="0">
                <a:solidFill>
                  <a:srgbClr val="002060"/>
                </a:solidFill>
                <a:cs typeface="Calibri" panose="020F0502020204030204" pitchFamily="34" charset="0"/>
              </a:rPr>
              <a:t>-</a:t>
            </a:r>
            <a:endParaRPr lang="en-US" sz="12000" dirty="0"/>
          </a:p>
        </p:txBody>
      </p:sp>
      <p:sp>
        <p:nvSpPr>
          <p:cNvPr id="4" name="Rounded Rectangle 3"/>
          <p:cNvSpPr/>
          <p:nvPr/>
        </p:nvSpPr>
        <p:spPr>
          <a:xfrm>
            <a:off x="4210887" y="1815152"/>
            <a:ext cx="3802879" cy="2662843"/>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a:solidFill>
                  <a:srgbClr val="FFCC00"/>
                </a:solidFill>
                <a:latin typeface="Century Gothic" panose="020B0502020202020204" pitchFamily="34" charset="0"/>
              </a:rPr>
              <a:t>st</a:t>
            </a:r>
            <a:r>
              <a:rPr lang="en-GB" sz="6000" dirty="0">
                <a:solidFill>
                  <a:srgbClr val="002060"/>
                </a:solidFill>
                <a:latin typeface="Century Gothic" panose="020B0502020202020204" pitchFamily="34" charset="0"/>
              </a:rPr>
              <a:t>ark</a:t>
            </a:r>
            <a:endParaRPr lang="en-GB" sz="6000" dirty="0">
              <a:solidFill>
                <a:srgbClr val="FFCC00"/>
              </a:solidFill>
              <a:latin typeface="Century Gothic" panose="020B0502020202020204" pitchFamily="34" charset="0"/>
            </a:endParaRPr>
          </a:p>
        </p:txBody>
      </p:sp>
      <p:sp>
        <p:nvSpPr>
          <p:cNvPr id="5" name="Rectangle 4"/>
          <p:cNvSpPr/>
          <p:nvPr/>
        </p:nvSpPr>
        <p:spPr>
          <a:xfrm>
            <a:off x="4139038" y="4795107"/>
            <a:ext cx="3934951"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be</a:t>
            </a:r>
            <a:r>
              <a:rPr lang="en-GB" sz="5400" dirty="0" err="1">
                <a:solidFill>
                  <a:srgbClr val="FFCC00"/>
                </a:solidFill>
                <a:latin typeface="Century Gothic" panose="020B0502020202020204" pitchFamily="34" charset="0"/>
              </a:rPr>
              <a:t>st</a:t>
            </a:r>
            <a:r>
              <a:rPr lang="en-GB" sz="5400" dirty="0" err="1">
                <a:solidFill>
                  <a:srgbClr val="002060"/>
                </a:solidFill>
                <a:latin typeface="Century Gothic" panose="020B0502020202020204" pitchFamily="34" charset="0"/>
              </a:rPr>
              <a:t>immt</a:t>
            </a:r>
            <a:endParaRPr lang="en-GB" sz="5400" dirty="0">
              <a:solidFill>
                <a:srgbClr val="FFCC00"/>
              </a:solidFill>
              <a:latin typeface="Century Gothic" panose="020B0502020202020204" pitchFamily="34" charset="0"/>
            </a:endParaRPr>
          </a:p>
        </p:txBody>
      </p:sp>
      <p:sp>
        <p:nvSpPr>
          <p:cNvPr id="6" name="Rectangle 5"/>
          <p:cNvSpPr/>
          <p:nvPr/>
        </p:nvSpPr>
        <p:spPr>
          <a:xfrm>
            <a:off x="256512" y="4260654"/>
            <a:ext cx="3734122"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ver</a:t>
            </a:r>
            <a:r>
              <a:rPr lang="en-GB" sz="5400" dirty="0">
                <a:solidFill>
                  <a:srgbClr val="FFCC00"/>
                </a:solidFill>
                <a:latin typeface="Century Gothic" panose="020B0502020202020204" pitchFamily="34" charset="0"/>
              </a:rPr>
              <a:t>st</a:t>
            </a:r>
            <a:r>
              <a:rPr lang="en-GB" sz="5400" dirty="0">
                <a:solidFill>
                  <a:srgbClr val="002060"/>
                </a:solidFill>
                <a:latin typeface="Century Gothic" panose="020B0502020202020204" pitchFamily="34" charset="0"/>
              </a:rPr>
              <a:t>ehen</a:t>
            </a:r>
            <a:endParaRPr lang="en-GB" sz="5400" dirty="0">
              <a:solidFill>
                <a:srgbClr val="FFCC00"/>
              </a:solidFill>
              <a:latin typeface="Century Gothic" panose="020B0502020202020204" pitchFamily="34" charset="0"/>
            </a:endParaRPr>
          </a:p>
        </p:txBody>
      </p:sp>
      <p:sp>
        <p:nvSpPr>
          <p:cNvPr id="7" name="Rectangle 6"/>
          <p:cNvSpPr/>
          <p:nvPr/>
        </p:nvSpPr>
        <p:spPr>
          <a:xfrm>
            <a:off x="8913540" y="3590943"/>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St</a:t>
            </a:r>
            <a:r>
              <a:rPr lang="en-GB" sz="5400" dirty="0" err="1">
                <a:solidFill>
                  <a:srgbClr val="002060"/>
                </a:solidFill>
                <a:latin typeface="Century Gothic" panose="020B0502020202020204" pitchFamily="34" charset="0"/>
              </a:rPr>
              <a:t>adt</a:t>
            </a:r>
            <a:endParaRPr lang="en-GB" sz="5400" dirty="0">
              <a:solidFill>
                <a:srgbClr val="FFCC00"/>
              </a:solidFill>
              <a:latin typeface="Century Gothic" panose="020B0502020202020204" pitchFamily="34" charset="0"/>
            </a:endParaRPr>
          </a:p>
        </p:txBody>
      </p:sp>
      <p:sp>
        <p:nvSpPr>
          <p:cNvPr id="8" name="Rectangle 7"/>
          <p:cNvSpPr/>
          <p:nvPr/>
        </p:nvSpPr>
        <p:spPr>
          <a:xfrm>
            <a:off x="231034" y="606206"/>
            <a:ext cx="361665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St</a:t>
            </a:r>
            <a:r>
              <a:rPr lang="en-GB" sz="5400" dirty="0" err="1">
                <a:solidFill>
                  <a:srgbClr val="002060"/>
                </a:solidFill>
                <a:latin typeface="Century Gothic" panose="020B0502020202020204" pitchFamily="34" charset="0"/>
              </a:rPr>
              <a:t>raße</a:t>
            </a:r>
            <a:endParaRPr lang="en-GB" sz="5400" dirty="0">
              <a:solidFill>
                <a:srgbClr val="FFCC00"/>
              </a:solidFill>
              <a:latin typeface="Century Gothic" panose="020B0502020202020204" pitchFamily="34" charset="0"/>
            </a:endParaRPr>
          </a:p>
        </p:txBody>
      </p:sp>
      <p:sp>
        <p:nvSpPr>
          <p:cNvPr id="9" name="Rectangle 8"/>
          <p:cNvSpPr/>
          <p:nvPr/>
        </p:nvSpPr>
        <p:spPr>
          <a:xfrm>
            <a:off x="8765813" y="606206"/>
            <a:ext cx="2432077"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st</a:t>
            </a:r>
            <a:r>
              <a:rPr lang="en-GB" sz="5400" dirty="0" err="1">
                <a:solidFill>
                  <a:srgbClr val="002060"/>
                </a:solidFill>
                <a:latin typeface="Century Gothic" panose="020B0502020202020204" pitchFamily="34" charset="0"/>
              </a:rPr>
              <a:t>ehen</a:t>
            </a:r>
            <a:endParaRPr lang="en-GB" sz="5400" dirty="0">
              <a:solidFill>
                <a:srgbClr val="FFCC00"/>
              </a:solidFill>
              <a:latin typeface="Century Gothic" panose="020B0502020202020204" pitchFamily="34" charset="0"/>
            </a:endParaRPr>
          </a:p>
        </p:txBody>
      </p:sp>
      <p:pic>
        <p:nvPicPr>
          <p:cNvPr id="10" name="Picture 9" descr="man lifting a dumbell"/>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32207" y="1932285"/>
            <a:ext cx="1327586" cy="1576508"/>
          </a:xfrm>
          <a:prstGeom prst="rect">
            <a:avLst/>
          </a:prstGeom>
        </p:spPr>
      </p:pic>
      <p:pic>
        <p:nvPicPr>
          <p:cNvPr id="2" name="Picture 1" descr="street with lots of sign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39642" y="1579685"/>
            <a:ext cx="1953741" cy="1507637"/>
          </a:xfrm>
          <a:prstGeom prst="rect">
            <a:avLst/>
          </a:prstGeom>
        </p:spPr>
      </p:pic>
      <p:pic>
        <p:nvPicPr>
          <p:cNvPr id="3" name="Picture 2" descr="buildings"/>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25549" y="4514273"/>
            <a:ext cx="2095500" cy="1400175"/>
          </a:xfrm>
          <a:prstGeom prst="rect">
            <a:avLst/>
          </a:prstGeom>
        </p:spPr>
      </p:pic>
      <p:pic>
        <p:nvPicPr>
          <p:cNvPr id="11" name="Picture 10" descr="man sitting down"/>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81563" y="2350474"/>
            <a:ext cx="590203" cy="807150"/>
          </a:xfrm>
          <a:prstGeom prst="rect">
            <a:avLst/>
          </a:prstGeom>
        </p:spPr>
      </p:pic>
      <p:pic>
        <p:nvPicPr>
          <p:cNvPr id="12" name="Picture 11" descr="blue stick figur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32011" y="2123515"/>
            <a:ext cx="522898" cy="1042309"/>
          </a:xfrm>
          <a:prstGeom prst="rect">
            <a:avLst/>
          </a:prstGeom>
        </p:spPr>
      </p:pic>
      <p:pic>
        <p:nvPicPr>
          <p:cNvPr id="13" name="Picture 16" descr="green checkmar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333366" y="1529536"/>
            <a:ext cx="648486" cy="4971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red cros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181563" y="1778119"/>
            <a:ext cx="509733" cy="44644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96794" y="5006321"/>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[to understand]</a:t>
            </a:r>
          </a:p>
        </p:txBody>
      </p:sp>
      <p:sp>
        <p:nvSpPr>
          <p:cNvPr id="16" name="TextBox 15"/>
          <p:cNvSpPr txBox="1"/>
          <p:nvPr/>
        </p:nvSpPr>
        <p:spPr>
          <a:xfrm>
            <a:off x="4567365" y="5545116"/>
            <a:ext cx="3078298" cy="369332"/>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[certain/special/specific]</a:t>
            </a:r>
          </a:p>
        </p:txBody>
      </p:sp>
    </p:spTree>
    <p:extLst>
      <p:ext uri="{BB962C8B-B14F-4D97-AF65-F5344CB8AC3E}">
        <p14:creationId xmlns:p14="http://schemas.microsoft.com/office/powerpoint/2010/main" val="781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s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stark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Straße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Straß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stehe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6" name="stehen new.wav"/>
                                        </p:tgtEl>
                                      </p:cMediaNode>
                                    </p:audio>
                                  </p:sub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par>
                                <p:cTn id="39" presetID="10"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subTnLst>
                                    <p:audio>
                                      <p:cMediaNode>
                                        <p:cTn display="0" masterRel="sameClick">
                                          <p:stCondLst>
                                            <p:cond evt="begin" delay="0">
                                              <p:tn val="47"/>
                                            </p:cond>
                                          </p:stCondLst>
                                          <p:endCondLst>
                                            <p:cond evt="onStopAudio" delay="0">
                                              <p:tgtEl>
                                                <p:sldTgt/>
                                              </p:tgtEl>
                                            </p:cond>
                                          </p:endCondLst>
                                        </p:cTn>
                                        <p:tgtEl>
                                          <p:sndTgt r:embed="rId7" name="verstehen new.wav"/>
                                        </p:tgtEl>
                                      </p:cMediaNode>
                                    </p:audio>
                                  </p:sub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subTnLst>
                                    <p:audio>
                                      <p:cMediaNode>
                                        <p:cTn display="0" masterRel="sameClick">
                                          <p:stCondLst>
                                            <p:cond evt="begin" delay="0">
                                              <p:tn val="52"/>
                                            </p:cond>
                                          </p:stCondLst>
                                          <p:endCondLst>
                                            <p:cond evt="onStopAudio" delay="0">
                                              <p:tgtEl>
                                                <p:sldTgt/>
                                              </p:tgtEl>
                                            </p:cond>
                                          </p:endCondLst>
                                        </p:cTn>
                                        <p:tgtEl>
                                          <p:sndTgt r:embed="rId7" name="verstehen new.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subTnLst>
                                    <p:audio>
                                      <p:cMediaNode>
                                        <p:cTn display="0" masterRel="sameClick">
                                          <p:stCondLst>
                                            <p:cond evt="begin" delay="0">
                                              <p:tn val="57"/>
                                            </p:cond>
                                          </p:stCondLst>
                                          <p:endCondLst>
                                            <p:cond evt="onStopAudio" delay="0">
                                              <p:tgtEl>
                                                <p:sldTgt/>
                                              </p:tgtEl>
                                            </p:cond>
                                          </p:endCondLst>
                                        </p:cTn>
                                        <p:tgtEl>
                                          <p:sndTgt r:embed="rId8" name="bestimmt new.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500"/>
                                        <p:tgtEl>
                                          <p:spTgt spid="16"/>
                                        </p:tgtEl>
                                      </p:cBhvr>
                                    </p:animEffect>
                                  </p:childTnLst>
                                  <p:subTnLst>
                                    <p:audio>
                                      <p:cMediaNode>
                                        <p:cTn display="0" masterRel="sameClick">
                                          <p:stCondLst>
                                            <p:cond evt="begin" delay="0">
                                              <p:tn val="62"/>
                                            </p:cond>
                                          </p:stCondLst>
                                          <p:endCondLst>
                                            <p:cond evt="onStopAudio" delay="0">
                                              <p:tgtEl>
                                                <p:sldTgt/>
                                              </p:tgtEl>
                                            </p:cond>
                                          </p:endCondLst>
                                        </p:cTn>
                                        <p:tgtEl>
                                          <p:sndTgt r:embed="rId8" name="bestimmt new.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500"/>
                                        <p:tgtEl>
                                          <p:spTgt spid="7"/>
                                        </p:tgtEl>
                                      </p:cBhvr>
                                    </p:animEffect>
                                  </p:childTnLst>
                                  <p:subTnLst>
                                    <p:audio>
                                      <p:cMediaNode>
                                        <p:cTn display="0" masterRel="sameClick">
                                          <p:stCondLst>
                                            <p:cond evt="begin" delay="0">
                                              <p:tn val="67"/>
                                            </p:cond>
                                          </p:stCondLst>
                                          <p:endCondLst>
                                            <p:cond evt="onStopAudio" delay="0">
                                              <p:tgtEl>
                                                <p:sldTgt/>
                                              </p:tgtEl>
                                            </p:cond>
                                          </p:endCondLst>
                                        </p:cTn>
                                        <p:tgtEl>
                                          <p:sndTgt r:embed="rId9" name="Stadt new.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3"/>
                                        </p:tgtEl>
                                        <p:attrNameLst>
                                          <p:attrName>style.visibility</p:attrName>
                                        </p:attrNameLst>
                                      </p:cBhvr>
                                      <p:to>
                                        <p:strVal val="visible"/>
                                      </p:to>
                                    </p:set>
                                    <p:animEffect transition="in" filter="fade">
                                      <p:cBhvr>
                                        <p:cTn id="74" dur="500"/>
                                        <p:tgtEl>
                                          <p:spTgt spid="3"/>
                                        </p:tgtEl>
                                      </p:cBhvr>
                                    </p:animEffect>
                                  </p:childTnLst>
                                  <p:subTnLst>
                                    <p:audio>
                                      <p:cMediaNode>
                                        <p:cTn display="0" masterRel="sameClick">
                                          <p:stCondLst>
                                            <p:cond evt="begin" delay="0">
                                              <p:tn val="72"/>
                                            </p:cond>
                                          </p:stCondLst>
                                          <p:endCondLst>
                                            <p:cond evt="onStopAudio" delay="0">
                                              <p:tgtEl>
                                                <p:sldTgt/>
                                              </p:tgtEl>
                                            </p:cond>
                                          </p:endCondLst>
                                        </p:cTn>
                                        <p:tgtEl>
                                          <p:sndTgt r:embed="rId9" name="Stad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animBg="1"/>
      <p:bldP spid="5" grpId="0"/>
      <p:bldP spid="6" grpId="0"/>
      <p:bldP spid="7" grpId="0"/>
      <p:bldP spid="8" grpId="0"/>
      <p:bldP spid="9" grpId="0"/>
      <p:bldP spid="15" grpId="0"/>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44CD0CD-8582-41A0-AA48-063C72831063}"/>
              </a:ext>
            </a:extLst>
          </p:cNvPr>
          <p:cNvGraphicFramePr>
            <a:graphicFrameLocks noGrp="1"/>
          </p:cNvGraphicFramePr>
          <p:nvPr>
            <p:extLst>
              <p:ext uri="{D42A27DB-BD31-4B8C-83A1-F6EECF244321}">
                <p14:modId xmlns:p14="http://schemas.microsoft.com/office/powerpoint/2010/main" val="107868063"/>
              </p:ext>
            </p:extLst>
          </p:nvPr>
        </p:nvGraphicFramePr>
        <p:xfrm>
          <a:off x="401083" y="5091899"/>
          <a:ext cx="11417473" cy="1203517"/>
        </p:xfrm>
        <a:graphic>
          <a:graphicData uri="http://schemas.openxmlformats.org/drawingml/2006/table">
            <a:tbl>
              <a:tblPr firstRow="1" firstCol="1" bandRow="1"/>
              <a:tblGrid>
                <a:gridCol w="680742">
                  <a:extLst>
                    <a:ext uri="{9D8B030D-6E8A-4147-A177-3AD203B41FA5}">
                      <a16:colId xmlns:a16="http://schemas.microsoft.com/office/drawing/2014/main" val="4127159157"/>
                    </a:ext>
                  </a:extLst>
                </a:gridCol>
                <a:gridCol w="2781837">
                  <a:extLst>
                    <a:ext uri="{9D8B030D-6E8A-4147-A177-3AD203B41FA5}">
                      <a16:colId xmlns:a16="http://schemas.microsoft.com/office/drawing/2014/main" val="2232840895"/>
                    </a:ext>
                  </a:extLst>
                </a:gridCol>
                <a:gridCol w="4546242">
                  <a:extLst>
                    <a:ext uri="{9D8B030D-6E8A-4147-A177-3AD203B41FA5}">
                      <a16:colId xmlns:a16="http://schemas.microsoft.com/office/drawing/2014/main" val="3188990167"/>
                    </a:ext>
                  </a:extLst>
                </a:gridCol>
                <a:gridCol w="3408652">
                  <a:extLst>
                    <a:ext uri="{9D8B030D-6E8A-4147-A177-3AD203B41FA5}">
                      <a16:colId xmlns:a16="http://schemas.microsoft.com/office/drawing/2014/main" val="641329345"/>
                    </a:ext>
                  </a:extLst>
                </a:gridCol>
              </a:tblGrid>
              <a:tr h="215900">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A</a:t>
                      </a:r>
                      <a:endParaRPr lang="en-GB" sz="200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wer?  </a:t>
                      </a:r>
                      <a:endParaRPr lang="en-GB" sz="200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GB" sz="2000" b="1" dirty="0" err="1">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wohin</a:t>
                      </a:r>
                      <a:r>
                        <a:rPr lang="en-GB" sz="2000" b="1"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200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2000" b="1">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wo?</a:t>
                      </a:r>
                      <a:endParaRPr lang="en-GB" sz="200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741601"/>
                  </a:ext>
                </a:extLst>
              </a:tr>
              <a:tr h="215900">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4</a:t>
                      </a:r>
                      <a:endParaRPr lang="en-GB" sz="200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i="1">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200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(in)to</a:t>
                      </a:r>
                      <a:r>
                        <a:rPr lang="en-GB" sz="2000"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 the theatre</a:t>
                      </a:r>
                      <a:endParaRPr lang="en-GB" sz="200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in</a:t>
                      </a:r>
                      <a:r>
                        <a:rPr lang="en-GB" sz="2000"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 the theatre</a:t>
                      </a:r>
                      <a:endParaRPr lang="en-GB" sz="200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96762600"/>
                  </a:ext>
                </a:extLst>
              </a:tr>
              <a:tr h="215900">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5</a:t>
                      </a:r>
                      <a:endParaRPr lang="en-GB" sz="200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i="1">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200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(in)to</a:t>
                      </a:r>
                      <a:r>
                        <a:rPr lang="en-GB" sz="2000"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 the museum</a:t>
                      </a:r>
                      <a:endParaRPr lang="en-GB" sz="200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in</a:t>
                      </a:r>
                      <a:r>
                        <a:rPr lang="en-GB" sz="2000"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 the museum</a:t>
                      </a:r>
                      <a:endParaRPr lang="en-GB" sz="200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04818025"/>
                  </a:ext>
                </a:extLst>
              </a:tr>
              <a:tr h="215900">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6</a:t>
                      </a:r>
                      <a:endParaRPr lang="en-GB" sz="200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i="1">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200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(in)to</a:t>
                      </a:r>
                      <a:r>
                        <a:rPr lang="en-GB" sz="2000"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 the school</a:t>
                      </a:r>
                      <a:endParaRPr lang="en-GB" sz="200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in</a:t>
                      </a:r>
                      <a:r>
                        <a:rPr lang="en-GB" sz="2000"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 the school</a:t>
                      </a:r>
                      <a:endParaRPr lang="en-GB" sz="200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36509755"/>
                  </a:ext>
                </a:extLst>
              </a:tr>
            </a:tbl>
          </a:graphicData>
        </a:graphic>
      </p:graphicFrame>
      <p:pic>
        <p:nvPicPr>
          <p:cNvPr id="59" name="Picture 58"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34" name="Google Shape;534;p39"/>
          <p:cNvSpPr txBox="1">
            <a:spLocks noGrp="1"/>
          </p:cNvSpPr>
          <p:nvPr>
            <p:ph type="title"/>
          </p:nvPr>
        </p:nvSpPr>
        <p:spPr>
          <a:xfrm>
            <a:off x="0" y="414"/>
            <a:ext cx="665621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2800" b="1" dirty="0">
                <a:solidFill>
                  <a:schemeClr val="lt1"/>
                </a:solidFill>
              </a:rPr>
              <a:t>Wo </a:t>
            </a:r>
            <a:r>
              <a:rPr lang="en-GB" sz="2800" b="1" dirty="0" err="1">
                <a:solidFill>
                  <a:schemeClr val="lt1"/>
                </a:solidFill>
              </a:rPr>
              <a:t>ist</a:t>
            </a:r>
            <a:r>
              <a:rPr lang="en-GB" sz="2800" b="1" dirty="0">
                <a:solidFill>
                  <a:schemeClr val="lt1"/>
                </a:solidFill>
              </a:rPr>
              <a:t> </a:t>
            </a:r>
            <a:r>
              <a:rPr lang="en-GB" sz="2800" b="1" dirty="0" err="1">
                <a:solidFill>
                  <a:schemeClr val="lt1"/>
                </a:solidFill>
              </a:rPr>
              <a:t>er</a:t>
            </a:r>
            <a:r>
              <a:rPr lang="en-GB" sz="2800" b="1" dirty="0">
                <a:solidFill>
                  <a:schemeClr val="lt1"/>
                </a:solidFill>
              </a:rPr>
              <a:t>/</a:t>
            </a:r>
            <a:r>
              <a:rPr lang="en-GB" sz="2800" b="1" dirty="0" err="1">
                <a:solidFill>
                  <a:schemeClr val="lt1"/>
                </a:solidFill>
              </a:rPr>
              <a:t>sie</a:t>
            </a:r>
            <a:r>
              <a:rPr lang="en-GB" sz="2800" b="1" dirty="0">
                <a:solidFill>
                  <a:schemeClr val="lt1"/>
                </a:solidFill>
              </a:rPr>
              <a:t>? </a:t>
            </a:r>
            <a:r>
              <a:rPr lang="en-GB" sz="2800" b="1" dirty="0" err="1">
                <a:solidFill>
                  <a:schemeClr val="lt1"/>
                </a:solidFill>
              </a:rPr>
              <a:t>Wohin</a:t>
            </a:r>
            <a:r>
              <a:rPr lang="en-GB" sz="2800" b="1" dirty="0">
                <a:solidFill>
                  <a:schemeClr val="lt1"/>
                </a:solidFill>
              </a:rPr>
              <a:t> </a:t>
            </a:r>
            <a:r>
              <a:rPr lang="en-GB" sz="2800" b="1" dirty="0" err="1">
                <a:solidFill>
                  <a:schemeClr val="lt1"/>
                </a:solidFill>
              </a:rPr>
              <a:t>geht</a:t>
            </a:r>
            <a:r>
              <a:rPr lang="en-GB" sz="2800" b="1" dirty="0">
                <a:solidFill>
                  <a:schemeClr val="lt1"/>
                </a:solidFill>
              </a:rPr>
              <a:t> </a:t>
            </a:r>
            <a:r>
              <a:rPr lang="en-GB" sz="2800" b="1" dirty="0" err="1">
                <a:solidFill>
                  <a:schemeClr val="lt1"/>
                </a:solidFill>
              </a:rPr>
              <a:t>er</a:t>
            </a:r>
            <a:r>
              <a:rPr lang="en-GB" sz="2800" b="1" dirty="0">
                <a:solidFill>
                  <a:schemeClr val="lt1"/>
                </a:solidFill>
              </a:rPr>
              <a:t>/</a:t>
            </a:r>
            <a:r>
              <a:rPr lang="en-GB" sz="2800" b="1" dirty="0" err="1">
                <a:solidFill>
                  <a:schemeClr val="lt1"/>
                </a:solidFill>
              </a:rPr>
              <a:t>sie</a:t>
            </a:r>
            <a:r>
              <a:rPr lang="en-GB" sz="2800" b="1" dirty="0">
                <a:solidFill>
                  <a:schemeClr val="lt1"/>
                </a:solidFill>
              </a:rPr>
              <a:t>?</a:t>
            </a:r>
            <a:endParaRPr sz="2800" dirty="0"/>
          </a:p>
        </p:txBody>
      </p:sp>
      <p:sp>
        <p:nvSpPr>
          <p:cNvPr id="561" name="Google Shape;561;p39"/>
          <p:cNvSpPr txBox="1"/>
          <p:nvPr/>
        </p:nvSpPr>
        <p:spPr>
          <a:xfrm>
            <a:off x="1824738" y="6760311"/>
            <a:ext cx="2062717" cy="411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62" name="Google Shape;562;p39"/>
          <p:cNvSpPr txBox="1"/>
          <p:nvPr/>
        </p:nvSpPr>
        <p:spPr>
          <a:xfrm>
            <a:off x="245408" y="2998690"/>
            <a:ext cx="2830294"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dirty="0" err="1">
                <a:solidFill>
                  <a:schemeClr val="accent4">
                    <a:lumMod val="75000"/>
                  </a:schemeClr>
                </a:solidFill>
                <a:latin typeface="Century Gothic"/>
                <a:ea typeface="Century Gothic"/>
                <a:cs typeface="Century Gothic"/>
                <a:sym typeface="Century Gothic"/>
              </a:rPr>
              <a:t>Antworten</a:t>
            </a:r>
            <a:r>
              <a:rPr lang="en-GB" sz="2800" b="1" dirty="0">
                <a:solidFill>
                  <a:schemeClr val="accent4">
                    <a:lumMod val="75000"/>
                  </a:schemeClr>
                </a:solidFill>
                <a:latin typeface="Century Gothic"/>
                <a:ea typeface="Century Gothic"/>
                <a:cs typeface="Century Gothic"/>
                <a:sym typeface="Century Gothic"/>
              </a:rPr>
              <a:t> 4-6:</a:t>
            </a:r>
            <a:endParaRPr sz="2800" b="1" dirty="0">
              <a:solidFill>
                <a:schemeClr val="accent4">
                  <a:lumMod val="75000"/>
                </a:schemeClr>
              </a:solidFill>
              <a:latin typeface="Century Gothic"/>
              <a:ea typeface="Century Gothic"/>
              <a:cs typeface="Century Gothic"/>
              <a:sym typeface="Century Gothic"/>
            </a:endParaRPr>
          </a:p>
        </p:txBody>
      </p:sp>
      <p:sp>
        <p:nvSpPr>
          <p:cNvPr id="587" name="Google Shape;587;p39"/>
          <p:cNvSpPr txBox="1"/>
          <p:nvPr/>
        </p:nvSpPr>
        <p:spPr>
          <a:xfrm>
            <a:off x="9901679" y="6721541"/>
            <a:ext cx="1930041" cy="4593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60" name="Picture 59">
            <a:extLst>
              <a:ext uri="{FF2B5EF4-FFF2-40B4-BE49-F238E27FC236}">
                <a16:creationId xmlns:a16="http://schemas.microsoft.com/office/drawing/2014/main" id="{486B043A-15D3-7145-ABD5-13750D7B02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59764" y="173909"/>
            <a:ext cx="900112" cy="866145"/>
          </a:xfrm>
          <a:prstGeom prst="rect">
            <a:avLst/>
          </a:prstGeom>
        </p:spPr>
      </p:pic>
      <p:pic>
        <p:nvPicPr>
          <p:cNvPr id="61" name="Picture 60">
            <a:extLst>
              <a:ext uri="{FF2B5EF4-FFF2-40B4-BE49-F238E27FC236}">
                <a16:creationId xmlns:a16="http://schemas.microsoft.com/office/drawing/2014/main" id="{B9432EA4-3268-1542-97EB-74B2831D5E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9177" y="138468"/>
            <a:ext cx="900113" cy="918686"/>
          </a:xfrm>
          <a:prstGeom prst="rect">
            <a:avLst/>
          </a:prstGeom>
        </p:spPr>
      </p:pic>
      <p:pic>
        <p:nvPicPr>
          <p:cNvPr id="38" name="Picture 5" descr="C:\Users\RussK\AppData\Local\Microsoft\Windows\Temporary Internet Files\Content.IE5\KD8IL2OQ\Cinema-by-Merlin2525-Optimized[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98190" y="1314814"/>
            <a:ext cx="1162085" cy="98196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C:\Users\RussK\AppData\Local\Microsoft\Windows\Temporary Internet Files\Content.IE5\KD8IL2OQ\shop-158317_960_720[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21940" y="1176370"/>
            <a:ext cx="1556413" cy="121017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RussK\AppData\Local\Microsoft\Windows\Temporary Internet Files\Content.IE5\YTPV9QUG\d8xv5hz-e93a5d19-494d-44fe-8987-b85977b869ff[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36630" y="1309706"/>
            <a:ext cx="1609344" cy="92964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C:\Users\RussK\AppData\Local\Microsoft\Windows\Temporary Internet Files\Content.IE5\MIZPLKQ0\muziek%20optreden[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7817" y="1412565"/>
            <a:ext cx="1556413" cy="115212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C:\Users\RussK\AppData\Local\Microsoft\Windows\Temporary Internet Files\Content.IE5\8FOW89FH\15345-illustration-of-city-buildings-pv[1].p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36003" y="1382612"/>
            <a:ext cx="1196270" cy="856734"/>
          </a:xfrm>
          <a:prstGeom prst="rect">
            <a:avLst/>
          </a:prstGeom>
          <a:noFill/>
          <a:ln>
            <a:noFill/>
          </a:ln>
        </p:spPr>
      </p:pic>
      <p:pic>
        <p:nvPicPr>
          <p:cNvPr id="4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91869" y="986360"/>
            <a:ext cx="1503610" cy="1503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2384746175"/>
              </p:ext>
            </p:extLst>
          </p:nvPr>
        </p:nvGraphicFramePr>
        <p:xfrm>
          <a:off x="414246" y="3484075"/>
          <a:ext cx="11417473" cy="1419320"/>
        </p:xfrm>
        <a:graphic>
          <a:graphicData uri="http://schemas.openxmlformats.org/drawingml/2006/table">
            <a:tbl>
              <a:tblPr firstRow="1" firstCol="1" bandRow="1">
                <a:tableStyleId>{896BAC6D-A865-435B-B571-F8410709C444}</a:tableStyleId>
              </a:tblPr>
              <a:tblGrid>
                <a:gridCol w="667579">
                  <a:extLst>
                    <a:ext uri="{9D8B030D-6E8A-4147-A177-3AD203B41FA5}">
                      <a16:colId xmlns:a16="http://schemas.microsoft.com/office/drawing/2014/main" val="2944223434"/>
                    </a:ext>
                  </a:extLst>
                </a:gridCol>
                <a:gridCol w="1481071">
                  <a:extLst>
                    <a:ext uri="{9D8B030D-6E8A-4147-A177-3AD203B41FA5}">
                      <a16:colId xmlns:a16="http://schemas.microsoft.com/office/drawing/2014/main" val="2776243363"/>
                    </a:ext>
                  </a:extLst>
                </a:gridCol>
                <a:gridCol w="4649273">
                  <a:extLst>
                    <a:ext uri="{9D8B030D-6E8A-4147-A177-3AD203B41FA5}">
                      <a16:colId xmlns:a16="http://schemas.microsoft.com/office/drawing/2014/main" val="1313546898"/>
                    </a:ext>
                  </a:extLst>
                </a:gridCol>
                <a:gridCol w="4619550">
                  <a:extLst>
                    <a:ext uri="{9D8B030D-6E8A-4147-A177-3AD203B41FA5}">
                      <a16:colId xmlns:a16="http://schemas.microsoft.com/office/drawing/2014/main" val="4189661134"/>
                    </a:ext>
                  </a:extLst>
                </a:gridCol>
              </a:tblGrid>
              <a:tr h="315449">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rPr>
                        <a:t> B</a:t>
                      </a:r>
                      <a:endParaRPr lang="en-GB" sz="2000" b="1"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rPr>
                        <a:t>who  </a:t>
                      </a:r>
                      <a:endParaRPr lang="en-GB" sz="2000" b="1"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rPr>
                        <a:t>is going / is</a:t>
                      </a:r>
                      <a:endParaRPr lang="en-GB" sz="2000" b="1"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b="1">
                          <a:solidFill>
                            <a:srgbClr val="376072"/>
                          </a:solidFill>
                          <a:effectLst/>
                          <a:latin typeface="Century Gothic" panose="020B0502020202020204" pitchFamily="34" charset="0"/>
                        </a:rPr>
                        <a:t>where?</a:t>
                      </a:r>
                      <a:endParaRPr lang="en-GB" sz="2000" b="1">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572460068"/>
                  </a:ext>
                </a:extLst>
              </a:tr>
              <a:tr h="367957">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rPr>
                        <a:t>4</a:t>
                      </a:r>
                      <a:endParaRPr lang="en-GB" sz="2000" b="1"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b="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rPr>
                        <a:t>Wolfgang</a:t>
                      </a:r>
                    </a:p>
                  </a:txBody>
                  <a:tcPr marL="68580" marR="68580" marT="0" marB="0" anchor="ctr"/>
                </a:tc>
                <a:tc>
                  <a:txBody>
                    <a:bodyPr/>
                    <a:lstStyle/>
                    <a:p>
                      <a:pPr algn="ctr">
                        <a:lnSpc>
                          <a:spcPct val="107000"/>
                        </a:lnSpc>
                        <a:spcAft>
                          <a:spcPts val="0"/>
                        </a:spcAft>
                      </a:pPr>
                      <a:r>
                        <a:rPr lang="en-GB" sz="2000" b="0" dirty="0">
                          <a:solidFill>
                            <a:srgbClr val="376072"/>
                          </a:solidFill>
                          <a:effectLst/>
                          <a:latin typeface="Century Gothic" panose="020B0502020202020204" pitchFamily="34" charset="0"/>
                        </a:rPr>
                        <a:t>is</a:t>
                      </a:r>
                      <a:endParaRPr lang="en-GB" sz="2000" b="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n-GB" sz="2000" b="1" i="1" dirty="0">
                        <a:solidFill>
                          <a:srgbClr val="EEC10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094639196"/>
                  </a:ext>
                </a:extLst>
              </a:tr>
              <a:tr h="367957">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rPr>
                        <a:t>5</a:t>
                      </a:r>
                      <a:endParaRPr lang="en-GB" sz="2000" b="1"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b="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rPr>
                        <a:t>Wolfgang</a:t>
                      </a:r>
                    </a:p>
                  </a:txBody>
                  <a:tcPr marL="68580" marR="68580" marT="0" marB="0" anchor="ctr"/>
                </a:tc>
                <a:tc>
                  <a:txBody>
                    <a:bodyPr/>
                    <a:lstStyle/>
                    <a:p>
                      <a:pPr algn="ctr">
                        <a:lnSpc>
                          <a:spcPct val="107000"/>
                        </a:lnSpc>
                        <a:spcAft>
                          <a:spcPts val="0"/>
                        </a:spcAft>
                      </a:pPr>
                      <a:r>
                        <a:rPr lang="en-GB" sz="2000" b="0" dirty="0">
                          <a:solidFill>
                            <a:srgbClr val="376072"/>
                          </a:solidFill>
                          <a:effectLst/>
                          <a:latin typeface="Century Gothic" panose="020B0502020202020204" pitchFamily="34" charset="0"/>
                        </a:rPr>
                        <a:t>is</a:t>
                      </a:r>
                      <a:endParaRPr lang="en-GB" sz="2000" b="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n-GB" sz="2000" b="1" i="1" dirty="0">
                        <a:solidFill>
                          <a:srgbClr val="EEC10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02784336"/>
                  </a:ext>
                </a:extLst>
              </a:tr>
              <a:tr h="367957">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rPr>
                        <a:t>6</a:t>
                      </a:r>
                      <a:endParaRPr lang="en-GB" sz="2000" b="1"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b="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rPr>
                        <a:t>Mia</a:t>
                      </a:r>
                    </a:p>
                  </a:txBody>
                  <a:tcPr marL="68580" marR="68580" marT="0" marB="0" anchor="ctr"/>
                </a:tc>
                <a:tc>
                  <a:txBody>
                    <a:bodyPr/>
                    <a:lstStyle/>
                    <a:p>
                      <a:pPr algn="ctr">
                        <a:lnSpc>
                          <a:spcPct val="107000"/>
                        </a:lnSpc>
                        <a:spcAft>
                          <a:spcPts val="0"/>
                        </a:spcAft>
                      </a:pPr>
                      <a:r>
                        <a:rPr lang="en-GB" sz="2000" b="0" dirty="0">
                          <a:solidFill>
                            <a:srgbClr val="376072"/>
                          </a:solidFill>
                          <a:effectLst/>
                          <a:latin typeface="Century Gothic" panose="020B0502020202020204" pitchFamily="34" charset="0"/>
                        </a:rPr>
                        <a:t>is going</a:t>
                      </a:r>
                      <a:endParaRPr lang="en-GB" sz="2000" b="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n-GB" sz="2000" b="1" i="1" dirty="0">
                        <a:solidFill>
                          <a:srgbClr val="EEC10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621391718"/>
                  </a:ext>
                </a:extLst>
              </a:tr>
            </a:tbl>
          </a:graphicData>
        </a:graphic>
      </p:graphicFrame>
      <p:sp>
        <p:nvSpPr>
          <p:cNvPr id="17" name="Oval Callout 45">
            <a:extLst>
              <a:ext uri="{FF2B5EF4-FFF2-40B4-BE49-F238E27FC236}">
                <a16:creationId xmlns:a16="http://schemas.microsoft.com/office/drawing/2014/main" id="{3A707D7E-B14E-441C-B37E-38AD7F3C244E}"/>
              </a:ext>
            </a:extLst>
          </p:cNvPr>
          <p:cNvSpPr/>
          <p:nvPr/>
        </p:nvSpPr>
        <p:spPr>
          <a:xfrm>
            <a:off x="3397876" y="2489970"/>
            <a:ext cx="3022818" cy="871788"/>
          </a:xfrm>
          <a:prstGeom prst="wedgeEllipseCallout">
            <a:avLst>
              <a:gd name="adj1" fmla="val -65948"/>
              <a:gd name="adj2" fmla="val 35725"/>
            </a:avLst>
          </a:prstGeom>
          <a:solidFill>
            <a:schemeClr val="accent1">
              <a:lumMod val="50000"/>
            </a:schemeClr>
          </a:solidFill>
          <a:ln w="12700">
            <a:solidFill>
              <a:srgbClr val="DAA520"/>
            </a:solid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1.</a:t>
            </a:r>
            <a:r>
              <a:rPr kumimoji="0" lang="en-GB" sz="2800" b="1" i="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t>
            </a:r>
            <a:r>
              <a:rPr kumimoji="0" lang="en-GB" sz="2800" b="1"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Er</a:t>
            </a:r>
            <a:r>
              <a:rPr kumimoji="0" lang="en-GB" sz="2800" b="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t>
            </a:r>
            <a:r>
              <a:rPr kumimoji="0" lang="en-GB" sz="2800" b="1"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ist</a:t>
            </a: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a:t>
            </a:r>
          </a:p>
        </p:txBody>
      </p:sp>
      <p:sp>
        <p:nvSpPr>
          <p:cNvPr id="18" name="Oval Callout 45">
            <a:extLst>
              <a:ext uri="{FF2B5EF4-FFF2-40B4-BE49-F238E27FC236}">
                <a16:creationId xmlns:a16="http://schemas.microsoft.com/office/drawing/2014/main" id="{F4233ACF-3AD6-4B9A-B235-60C1DD7321C9}"/>
              </a:ext>
            </a:extLst>
          </p:cNvPr>
          <p:cNvSpPr/>
          <p:nvPr/>
        </p:nvSpPr>
        <p:spPr>
          <a:xfrm>
            <a:off x="6656219" y="2489970"/>
            <a:ext cx="4426841" cy="871788"/>
          </a:xfrm>
          <a:prstGeom prst="wedgeEllipseCallout">
            <a:avLst>
              <a:gd name="adj1" fmla="val 47998"/>
              <a:gd name="adj2" fmla="val 51975"/>
            </a:avLst>
          </a:prstGeom>
          <a:solidFill>
            <a:schemeClr val="accent1">
              <a:lumMod val="50000"/>
            </a:schemeClr>
          </a:solidFill>
          <a:ln w="12700">
            <a:solidFill>
              <a:srgbClr val="DAA520"/>
            </a:solid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1.</a:t>
            </a:r>
            <a:r>
              <a:rPr kumimoji="0" lang="en-GB" sz="2800" b="1" i="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t>
            </a:r>
            <a:r>
              <a:rPr kumimoji="0" lang="en-GB" sz="2800" b="1"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im</a:t>
            </a:r>
            <a:r>
              <a:rPr kumimoji="0" lang="en-GB" sz="2800" b="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t>
            </a:r>
            <a:r>
              <a:rPr kumimoji="0" lang="en-GB" sz="2800" b="1"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Theater</a:t>
            </a:r>
            <a:r>
              <a:rPr kumimoji="0" lang="en-GB" sz="2800" b="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a:t>
            </a:r>
          </a:p>
        </p:txBody>
      </p:sp>
      <p:sp>
        <p:nvSpPr>
          <p:cNvPr id="19" name="Google Shape;562;p39">
            <a:extLst>
              <a:ext uri="{FF2B5EF4-FFF2-40B4-BE49-F238E27FC236}">
                <a16:creationId xmlns:a16="http://schemas.microsoft.com/office/drawing/2014/main" id="{B26414F4-36F1-4B87-ACE6-BC848CF4C009}"/>
              </a:ext>
            </a:extLst>
          </p:cNvPr>
          <p:cNvSpPr txBox="1"/>
          <p:nvPr/>
        </p:nvSpPr>
        <p:spPr>
          <a:xfrm>
            <a:off x="2661611" y="2410147"/>
            <a:ext cx="2247674"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b="1" dirty="0">
                <a:solidFill>
                  <a:schemeClr val="accent4">
                    <a:lumMod val="75000"/>
                  </a:schemeClr>
                </a:solidFill>
                <a:latin typeface="Century Gothic"/>
                <a:ea typeface="Century Gothic"/>
                <a:cs typeface="Century Gothic"/>
                <a:sym typeface="Century Gothic"/>
              </a:rPr>
              <a:t>A:</a:t>
            </a:r>
            <a:endParaRPr sz="3600" b="1" dirty="0">
              <a:solidFill>
                <a:schemeClr val="accent4">
                  <a:lumMod val="75000"/>
                </a:schemeClr>
              </a:solidFill>
              <a:latin typeface="Century Gothic"/>
              <a:ea typeface="Century Gothic"/>
              <a:cs typeface="Century Gothic"/>
              <a:sym typeface="Century Gothic"/>
            </a:endParaRPr>
          </a:p>
        </p:txBody>
      </p:sp>
      <p:sp>
        <p:nvSpPr>
          <p:cNvPr id="20" name="Google Shape;562;p39">
            <a:extLst>
              <a:ext uri="{FF2B5EF4-FFF2-40B4-BE49-F238E27FC236}">
                <a16:creationId xmlns:a16="http://schemas.microsoft.com/office/drawing/2014/main" id="{3DAD69F9-DCA7-4ADD-965E-A11374AE38AE}"/>
              </a:ext>
            </a:extLst>
          </p:cNvPr>
          <p:cNvSpPr txBox="1"/>
          <p:nvPr/>
        </p:nvSpPr>
        <p:spPr>
          <a:xfrm>
            <a:off x="11213930" y="2465812"/>
            <a:ext cx="978070"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b="1" dirty="0">
                <a:solidFill>
                  <a:schemeClr val="accent4">
                    <a:lumMod val="75000"/>
                  </a:schemeClr>
                </a:solidFill>
                <a:latin typeface="Century Gothic"/>
                <a:ea typeface="Century Gothic"/>
                <a:cs typeface="Century Gothic"/>
                <a:sym typeface="Century Gothic"/>
              </a:rPr>
              <a:t>B:</a:t>
            </a:r>
            <a:endParaRPr sz="3600" b="1" dirty="0">
              <a:solidFill>
                <a:schemeClr val="accent4">
                  <a:lumMod val="75000"/>
                </a:schemeClr>
              </a:solidFill>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C69677A0-6CDB-47A0-918E-0B7BD8A0B09F}"/>
              </a:ext>
            </a:extLst>
          </p:cNvPr>
          <p:cNvSpPr/>
          <p:nvPr/>
        </p:nvSpPr>
        <p:spPr>
          <a:xfrm>
            <a:off x="8415939" y="3733731"/>
            <a:ext cx="2156360" cy="455125"/>
          </a:xfrm>
          <a:prstGeom prst="rect">
            <a:avLst/>
          </a:prstGeom>
        </p:spPr>
        <p:txBody>
          <a:bodyPr wrap="none">
            <a:spAutoFit/>
          </a:bodyPr>
          <a:lstStyle/>
          <a:p>
            <a:pPr lvl="0" algn="ctr">
              <a:lnSpc>
                <a:spcPct val="107000"/>
              </a:lnSpc>
            </a:pPr>
            <a:r>
              <a:rPr lang="en-GB" sz="2400" b="1" i="1" dirty="0">
                <a:solidFill>
                  <a:srgbClr val="EEC100"/>
                </a:solidFill>
                <a:latin typeface="Century Gothic" panose="020B0502020202020204" pitchFamily="34" charset="0"/>
              </a:rPr>
              <a:t>in the theatre</a:t>
            </a:r>
            <a:endParaRPr lang="en-GB" sz="2400" b="1" i="1" dirty="0">
              <a:solidFill>
                <a:srgbClr val="EEC100"/>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22" name="Oval Callout 45">
            <a:extLst>
              <a:ext uri="{FF2B5EF4-FFF2-40B4-BE49-F238E27FC236}">
                <a16:creationId xmlns:a16="http://schemas.microsoft.com/office/drawing/2014/main" id="{8336E66B-3D23-4E4B-92CE-4D3B5DB469E7}"/>
              </a:ext>
            </a:extLst>
          </p:cNvPr>
          <p:cNvSpPr/>
          <p:nvPr/>
        </p:nvSpPr>
        <p:spPr>
          <a:xfrm>
            <a:off x="3421852" y="2488809"/>
            <a:ext cx="3129161" cy="871788"/>
          </a:xfrm>
          <a:prstGeom prst="wedgeEllipseCallout">
            <a:avLst>
              <a:gd name="adj1" fmla="val -65948"/>
              <a:gd name="adj2" fmla="val 35725"/>
            </a:avLst>
          </a:prstGeom>
          <a:solidFill>
            <a:schemeClr val="accent1">
              <a:lumMod val="50000"/>
            </a:schemeClr>
          </a:solidFill>
          <a:ln w="12700">
            <a:solidFill>
              <a:srgbClr val="DAA520"/>
            </a:solid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2.</a:t>
            </a:r>
            <a:r>
              <a:rPr kumimoji="0" lang="en-GB" sz="2800" b="1" i="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t>
            </a:r>
            <a:r>
              <a:rPr kumimoji="0" lang="en-GB" sz="2800" b="1"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Er</a:t>
            </a:r>
            <a:r>
              <a:rPr kumimoji="0" lang="en-GB" sz="2800" b="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t>
            </a:r>
            <a:r>
              <a:rPr kumimoji="0" lang="en-GB" sz="2800" b="1"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ist</a:t>
            </a:r>
            <a:r>
              <a:rPr kumimoji="0" lang="en-GB" sz="2800" b="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a:t>
            </a:r>
            <a:endPar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23" name="Oval Callout 45">
            <a:extLst>
              <a:ext uri="{FF2B5EF4-FFF2-40B4-BE49-F238E27FC236}">
                <a16:creationId xmlns:a16="http://schemas.microsoft.com/office/drawing/2014/main" id="{8436CB71-485B-43FD-8A8C-123AD7C5EAE7}"/>
              </a:ext>
            </a:extLst>
          </p:cNvPr>
          <p:cNvSpPr/>
          <p:nvPr/>
        </p:nvSpPr>
        <p:spPr>
          <a:xfrm>
            <a:off x="6669051" y="2474872"/>
            <a:ext cx="4426841" cy="871788"/>
          </a:xfrm>
          <a:prstGeom prst="wedgeEllipseCallout">
            <a:avLst>
              <a:gd name="adj1" fmla="val 47998"/>
              <a:gd name="adj2" fmla="val 51975"/>
            </a:avLst>
          </a:prstGeom>
          <a:solidFill>
            <a:schemeClr val="accent1">
              <a:lumMod val="50000"/>
            </a:schemeClr>
          </a:solidFill>
          <a:ln w="12700">
            <a:solidFill>
              <a:srgbClr val="DAA520"/>
            </a:solid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2.</a:t>
            </a:r>
            <a:r>
              <a:rPr kumimoji="0" lang="en-GB" sz="2800" b="1" i="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t>
            </a:r>
            <a:r>
              <a:rPr kumimoji="0" lang="en-GB" sz="2800" b="1"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im</a:t>
            </a:r>
            <a:r>
              <a:rPr kumimoji="0" lang="en-GB" sz="2800" b="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Museum.</a:t>
            </a:r>
          </a:p>
        </p:txBody>
      </p:sp>
      <p:sp>
        <p:nvSpPr>
          <p:cNvPr id="24" name="Rectangle 23">
            <a:extLst>
              <a:ext uri="{FF2B5EF4-FFF2-40B4-BE49-F238E27FC236}">
                <a16:creationId xmlns:a16="http://schemas.microsoft.com/office/drawing/2014/main" id="{9AF9E7C1-3844-4FB1-9B0E-5CDB56367BFF}"/>
              </a:ext>
            </a:extLst>
          </p:cNvPr>
          <p:cNvSpPr/>
          <p:nvPr/>
        </p:nvSpPr>
        <p:spPr>
          <a:xfrm>
            <a:off x="8292509" y="4122363"/>
            <a:ext cx="2367956" cy="455125"/>
          </a:xfrm>
          <a:prstGeom prst="rect">
            <a:avLst/>
          </a:prstGeom>
        </p:spPr>
        <p:txBody>
          <a:bodyPr wrap="none">
            <a:spAutoFit/>
          </a:bodyPr>
          <a:lstStyle/>
          <a:p>
            <a:pPr lvl="0" algn="ctr">
              <a:lnSpc>
                <a:spcPct val="107000"/>
              </a:lnSpc>
            </a:pPr>
            <a:r>
              <a:rPr lang="en-GB" sz="2400" b="1" i="1" dirty="0">
                <a:solidFill>
                  <a:srgbClr val="EEC100"/>
                </a:solidFill>
                <a:latin typeface="Century Gothic" panose="020B0502020202020204" pitchFamily="34" charset="0"/>
              </a:rPr>
              <a:t>in the museum</a:t>
            </a:r>
            <a:endParaRPr lang="en-GB" sz="2400" b="1" i="1" dirty="0">
              <a:solidFill>
                <a:srgbClr val="EEC100"/>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25" name="Oval Callout 45">
            <a:extLst>
              <a:ext uri="{FF2B5EF4-FFF2-40B4-BE49-F238E27FC236}">
                <a16:creationId xmlns:a16="http://schemas.microsoft.com/office/drawing/2014/main" id="{BA13DA13-1521-4DF5-BCBC-A72E5F3A3EFE}"/>
              </a:ext>
            </a:extLst>
          </p:cNvPr>
          <p:cNvSpPr/>
          <p:nvPr/>
        </p:nvSpPr>
        <p:spPr>
          <a:xfrm>
            <a:off x="3415713" y="2485280"/>
            <a:ext cx="3129160" cy="871788"/>
          </a:xfrm>
          <a:prstGeom prst="wedgeEllipseCallout">
            <a:avLst>
              <a:gd name="adj1" fmla="val -65948"/>
              <a:gd name="adj2" fmla="val 35725"/>
            </a:avLst>
          </a:prstGeom>
          <a:solidFill>
            <a:schemeClr val="accent1">
              <a:lumMod val="50000"/>
            </a:schemeClr>
          </a:solidFill>
          <a:ln w="12700">
            <a:solidFill>
              <a:srgbClr val="DAA520"/>
            </a:solid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3.</a:t>
            </a:r>
            <a:r>
              <a:rPr kumimoji="0" lang="en-GB" sz="2800" b="1" i="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t>
            </a:r>
            <a:r>
              <a:rPr kumimoji="0" lang="en-GB" sz="2800" b="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Sie </a:t>
            </a:r>
            <a:r>
              <a:rPr kumimoji="0" lang="en-GB" sz="2800" b="1"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geht</a:t>
            </a:r>
            <a:r>
              <a:rPr kumimoji="0" lang="en-GB" sz="2800" b="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a:t>
            </a:r>
            <a:endPar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26" name="Oval Callout 45">
            <a:extLst>
              <a:ext uri="{FF2B5EF4-FFF2-40B4-BE49-F238E27FC236}">
                <a16:creationId xmlns:a16="http://schemas.microsoft.com/office/drawing/2014/main" id="{76F7613C-A088-4506-B9D3-78BB0034731D}"/>
              </a:ext>
            </a:extLst>
          </p:cNvPr>
          <p:cNvSpPr/>
          <p:nvPr/>
        </p:nvSpPr>
        <p:spPr>
          <a:xfrm>
            <a:off x="6681883" y="2470076"/>
            <a:ext cx="4426841" cy="871788"/>
          </a:xfrm>
          <a:prstGeom prst="wedgeEllipseCallout">
            <a:avLst>
              <a:gd name="adj1" fmla="val 47998"/>
              <a:gd name="adj2" fmla="val 51975"/>
            </a:avLst>
          </a:prstGeom>
          <a:solidFill>
            <a:schemeClr val="accent1">
              <a:lumMod val="50000"/>
            </a:schemeClr>
          </a:solidFill>
          <a:ln w="12700">
            <a:solidFill>
              <a:srgbClr val="DAA520"/>
            </a:solid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3.</a:t>
            </a:r>
            <a:r>
              <a:rPr kumimoji="0" lang="en-GB" sz="2800" b="1" i="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t>
            </a:r>
            <a:r>
              <a:rPr kumimoji="0" lang="en-GB" sz="2800" b="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in die Schule.</a:t>
            </a:r>
          </a:p>
        </p:txBody>
      </p:sp>
      <p:sp>
        <p:nvSpPr>
          <p:cNvPr id="27" name="Rectangle 26">
            <a:extLst>
              <a:ext uri="{FF2B5EF4-FFF2-40B4-BE49-F238E27FC236}">
                <a16:creationId xmlns:a16="http://schemas.microsoft.com/office/drawing/2014/main" id="{BD53F890-0D6B-4EF8-A86D-9FE608BF7843}"/>
              </a:ext>
            </a:extLst>
          </p:cNvPr>
          <p:cNvSpPr/>
          <p:nvPr/>
        </p:nvSpPr>
        <p:spPr>
          <a:xfrm>
            <a:off x="8137099" y="4472242"/>
            <a:ext cx="2832827" cy="455125"/>
          </a:xfrm>
          <a:prstGeom prst="rect">
            <a:avLst/>
          </a:prstGeom>
        </p:spPr>
        <p:txBody>
          <a:bodyPr wrap="none">
            <a:spAutoFit/>
          </a:bodyPr>
          <a:lstStyle/>
          <a:p>
            <a:pPr lvl="0" algn="ctr">
              <a:lnSpc>
                <a:spcPct val="107000"/>
              </a:lnSpc>
            </a:pPr>
            <a:r>
              <a:rPr lang="en-GB" sz="2400" b="1" i="1" dirty="0">
                <a:solidFill>
                  <a:srgbClr val="EEC100"/>
                </a:solidFill>
                <a:latin typeface="Century Gothic" panose="020B0502020202020204" pitchFamily="34" charset="0"/>
              </a:rPr>
              <a:t>(in)to (the) school</a:t>
            </a:r>
            <a:endParaRPr lang="en-GB" sz="2400" b="1" i="1" dirty="0">
              <a:solidFill>
                <a:srgbClr val="EEC100"/>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29" name="Rectangle 28">
            <a:extLst>
              <a:ext uri="{FF2B5EF4-FFF2-40B4-BE49-F238E27FC236}">
                <a16:creationId xmlns:a16="http://schemas.microsoft.com/office/drawing/2014/main" id="{F2D6CC48-FD15-48A9-AC86-2E075FCE1BAE}"/>
              </a:ext>
            </a:extLst>
          </p:cNvPr>
          <p:cNvSpPr/>
          <p:nvPr/>
        </p:nvSpPr>
        <p:spPr>
          <a:xfrm>
            <a:off x="1652835" y="5297085"/>
            <a:ext cx="1614546" cy="455125"/>
          </a:xfrm>
          <a:prstGeom prst="rect">
            <a:avLst/>
          </a:prstGeom>
        </p:spPr>
        <p:txBody>
          <a:bodyPr wrap="none">
            <a:spAutoFit/>
          </a:bodyPr>
          <a:lstStyle/>
          <a:p>
            <a:pPr lvl="0" algn="ctr">
              <a:lnSpc>
                <a:spcPct val="107000"/>
              </a:lnSpc>
            </a:pPr>
            <a:r>
              <a:rPr lang="en-GB" sz="2400" b="1" i="1" dirty="0">
                <a:solidFill>
                  <a:srgbClr val="EEC100"/>
                </a:solidFill>
                <a:latin typeface="Century Gothic" panose="020B0502020202020204" pitchFamily="34" charset="0"/>
              </a:rPr>
              <a:t>Wolfgang</a:t>
            </a:r>
            <a:endParaRPr lang="en-GB" sz="2400" b="1" i="1" dirty="0">
              <a:solidFill>
                <a:srgbClr val="EEC100"/>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5" name="Oval 4">
            <a:extLst>
              <a:ext uri="{FF2B5EF4-FFF2-40B4-BE49-F238E27FC236}">
                <a16:creationId xmlns:a16="http://schemas.microsoft.com/office/drawing/2014/main" id="{04379C7E-B928-4690-857F-D0E3A9FC8199}"/>
              </a:ext>
            </a:extLst>
          </p:cNvPr>
          <p:cNvSpPr/>
          <p:nvPr/>
        </p:nvSpPr>
        <p:spPr>
          <a:xfrm>
            <a:off x="8976561" y="5401613"/>
            <a:ext cx="2320007" cy="350597"/>
          </a:xfrm>
          <a:prstGeom prst="ellipse">
            <a:avLst/>
          </a:prstGeom>
          <a:noFill/>
          <a:ln w="28575">
            <a:solidFill>
              <a:srgbClr val="EEC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4791F373-43EF-4C75-9F02-3546770A5240}"/>
              </a:ext>
            </a:extLst>
          </p:cNvPr>
          <p:cNvSpPr/>
          <p:nvPr/>
        </p:nvSpPr>
        <p:spPr>
          <a:xfrm>
            <a:off x="1666515" y="5584905"/>
            <a:ext cx="1614546" cy="455125"/>
          </a:xfrm>
          <a:prstGeom prst="rect">
            <a:avLst/>
          </a:prstGeom>
        </p:spPr>
        <p:txBody>
          <a:bodyPr wrap="none">
            <a:spAutoFit/>
          </a:bodyPr>
          <a:lstStyle/>
          <a:p>
            <a:pPr lvl="0" algn="ctr">
              <a:lnSpc>
                <a:spcPct val="107000"/>
              </a:lnSpc>
            </a:pPr>
            <a:r>
              <a:rPr lang="en-GB" sz="2400" b="1" i="1" dirty="0">
                <a:solidFill>
                  <a:srgbClr val="EEC100"/>
                </a:solidFill>
                <a:latin typeface="Century Gothic" panose="020B0502020202020204" pitchFamily="34" charset="0"/>
              </a:rPr>
              <a:t>Wolfgang</a:t>
            </a:r>
            <a:endParaRPr lang="en-GB" sz="2400" b="1" i="1" dirty="0">
              <a:solidFill>
                <a:srgbClr val="EEC100"/>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32" name="Oval 31">
            <a:extLst>
              <a:ext uri="{FF2B5EF4-FFF2-40B4-BE49-F238E27FC236}">
                <a16:creationId xmlns:a16="http://schemas.microsoft.com/office/drawing/2014/main" id="{1ABDFA5F-F196-40DC-B108-54DF34A9E7A1}"/>
              </a:ext>
            </a:extLst>
          </p:cNvPr>
          <p:cNvSpPr/>
          <p:nvPr/>
        </p:nvSpPr>
        <p:spPr>
          <a:xfrm>
            <a:off x="8961792" y="5701852"/>
            <a:ext cx="2320007" cy="350597"/>
          </a:xfrm>
          <a:prstGeom prst="ellipse">
            <a:avLst/>
          </a:prstGeom>
          <a:noFill/>
          <a:ln w="28575">
            <a:solidFill>
              <a:srgbClr val="EEC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87A412CC-0043-445A-88C3-FD19CCEF512B}"/>
              </a:ext>
            </a:extLst>
          </p:cNvPr>
          <p:cNvSpPr/>
          <p:nvPr/>
        </p:nvSpPr>
        <p:spPr>
          <a:xfrm>
            <a:off x="2117812" y="5897500"/>
            <a:ext cx="739305" cy="455125"/>
          </a:xfrm>
          <a:prstGeom prst="rect">
            <a:avLst/>
          </a:prstGeom>
        </p:spPr>
        <p:txBody>
          <a:bodyPr wrap="none">
            <a:spAutoFit/>
          </a:bodyPr>
          <a:lstStyle/>
          <a:p>
            <a:pPr lvl="0" algn="ctr">
              <a:lnSpc>
                <a:spcPct val="107000"/>
              </a:lnSpc>
            </a:pPr>
            <a:r>
              <a:rPr lang="en-GB" sz="2400" b="1" i="1" dirty="0">
                <a:solidFill>
                  <a:srgbClr val="EEC100"/>
                </a:solidFill>
                <a:latin typeface="Century Gothic" panose="020B0502020202020204" pitchFamily="34" charset="0"/>
              </a:rPr>
              <a:t>Mia</a:t>
            </a:r>
            <a:endParaRPr lang="en-GB" sz="2400" b="1" i="1" dirty="0">
              <a:solidFill>
                <a:srgbClr val="EEC100"/>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34" name="Oval 33">
            <a:extLst>
              <a:ext uri="{FF2B5EF4-FFF2-40B4-BE49-F238E27FC236}">
                <a16:creationId xmlns:a16="http://schemas.microsoft.com/office/drawing/2014/main" id="{8871C515-2ED6-41C5-97D0-16CFA5173856}"/>
              </a:ext>
            </a:extLst>
          </p:cNvPr>
          <p:cNvSpPr/>
          <p:nvPr/>
        </p:nvSpPr>
        <p:spPr>
          <a:xfrm>
            <a:off x="4968807" y="5973423"/>
            <a:ext cx="2320007" cy="350597"/>
          </a:xfrm>
          <a:prstGeom prst="ellipse">
            <a:avLst/>
          </a:prstGeom>
          <a:noFill/>
          <a:ln w="28575">
            <a:solidFill>
              <a:srgbClr val="EEC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3763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22"/>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2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25"/>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P spid="18" grpId="1" animBg="1"/>
      <p:bldP spid="3" grpId="0"/>
      <p:bldP spid="22" grpId="0" animBg="1"/>
      <p:bldP spid="22" grpId="1" animBg="1"/>
      <p:bldP spid="23" grpId="0" animBg="1"/>
      <p:bldP spid="23" grpId="1" animBg="1"/>
      <p:bldP spid="24" grpId="0"/>
      <p:bldP spid="25" grpId="0" animBg="1"/>
      <p:bldP spid="25" grpId="1" animBg="1"/>
      <p:bldP spid="26" grpId="0" animBg="1"/>
      <p:bldP spid="26" grpId="1" animBg="1"/>
      <p:bldP spid="27" grpId="0"/>
      <p:bldP spid="29" grpId="0"/>
      <p:bldP spid="5" grpId="0" animBg="1"/>
      <p:bldP spid="31" grpId="0"/>
      <p:bldP spid="32" grpId="0" animBg="1"/>
      <p:bldP spid="33" grpId="0"/>
      <p:bldP spid="3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9" name="Picture 58"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34" name="Google Shape;534;p39"/>
          <p:cNvSpPr txBox="1">
            <a:spLocks noGrp="1"/>
          </p:cNvSpPr>
          <p:nvPr>
            <p:ph type="title"/>
          </p:nvPr>
        </p:nvSpPr>
        <p:spPr>
          <a:xfrm>
            <a:off x="0" y="414"/>
            <a:ext cx="665621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2800" b="1" dirty="0">
                <a:solidFill>
                  <a:schemeClr val="lt1"/>
                </a:solidFill>
              </a:rPr>
              <a:t>Wo </a:t>
            </a:r>
            <a:r>
              <a:rPr lang="en-GB" sz="2800" b="1" dirty="0" err="1">
                <a:solidFill>
                  <a:schemeClr val="lt1"/>
                </a:solidFill>
              </a:rPr>
              <a:t>ist</a:t>
            </a:r>
            <a:r>
              <a:rPr lang="en-GB" sz="2800" b="1" dirty="0">
                <a:solidFill>
                  <a:schemeClr val="lt1"/>
                </a:solidFill>
              </a:rPr>
              <a:t> </a:t>
            </a:r>
            <a:r>
              <a:rPr lang="en-GB" sz="2800" b="1" dirty="0" err="1">
                <a:solidFill>
                  <a:schemeClr val="lt1"/>
                </a:solidFill>
              </a:rPr>
              <a:t>er</a:t>
            </a:r>
            <a:r>
              <a:rPr lang="en-GB" sz="2800" b="1" dirty="0">
                <a:solidFill>
                  <a:schemeClr val="lt1"/>
                </a:solidFill>
              </a:rPr>
              <a:t>/</a:t>
            </a:r>
            <a:r>
              <a:rPr lang="en-GB" sz="2800" b="1" dirty="0" err="1">
                <a:solidFill>
                  <a:schemeClr val="lt1"/>
                </a:solidFill>
              </a:rPr>
              <a:t>sie</a:t>
            </a:r>
            <a:r>
              <a:rPr lang="en-GB" sz="2800" b="1" dirty="0">
                <a:solidFill>
                  <a:schemeClr val="lt1"/>
                </a:solidFill>
              </a:rPr>
              <a:t>? </a:t>
            </a:r>
            <a:r>
              <a:rPr lang="en-GB" sz="2800" b="1" dirty="0" err="1">
                <a:solidFill>
                  <a:schemeClr val="lt1"/>
                </a:solidFill>
              </a:rPr>
              <a:t>Wohin</a:t>
            </a:r>
            <a:r>
              <a:rPr lang="en-GB" sz="2800" b="1" dirty="0">
                <a:solidFill>
                  <a:schemeClr val="lt1"/>
                </a:solidFill>
              </a:rPr>
              <a:t> </a:t>
            </a:r>
            <a:r>
              <a:rPr lang="en-GB" sz="2800" b="1" dirty="0" err="1">
                <a:solidFill>
                  <a:schemeClr val="lt1"/>
                </a:solidFill>
              </a:rPr>
              <a:t>geht</a:t>
            </a:r>
            <a:r>
              <a:rPr lang="en-GB" sz="2800" b="1" dirty="0">
                <a:solidFill>
                  <a:schemeClr val="lt1"/>
                </a:solidFill>
              </a:rPr>
              <a:t> </a:t>
            </a:r>
            <a:r>
              <a:rPr lang="en-GB" sz="2800" b="1" dirty="0" err="1">
                <a:solidFill>
                  <a:schemeClr val="lt1"/>
                </a:solidFill>
              </a:rPr>
              <a:t>er</a:t>
            </a:r>
            <a:r>
              <a:rPr lang="en-GB" sz="2800" b="1" dirty="0">
                <a:solidFill>
                  <a:schemeClr val="lt1"/>
                </a:solidFill>
              </a:rPr>
              <a:t>/</a:t>
            </a:r>
            <a:r>
              <a:rPr lang="en-GB" sz="2800" b="1" dirty="0" err="1">
                <a:solidFill>
                  <a:schemeClr val="lt1"/>
                </a:solidFill>
              </a:rPr>
              <a:t>sie</a:t>
            </a:r>
            <a:r>
              <a:rPr lang="en-GB" sz="2800" b="1" dirty="0">
                <a:solidFill>
                  <a:schemeClr val="lt1"/>
                </a:solidFill>
              </a:rPr>
              <a:t>?</a:t>
            </a:r>
            <a:endParaRPr sz="2800" dirty="0"/>
          </a:p>
        </p:txBody>
      </p:sp>
      <p:sp>
        <p:nvSpPr>
          <p:cNvPr id="561" name="Google Shape;561;p39"/>
          <p:cNvSpPr txBox="1"/>
          <p:nvPr/>
        </p:nvSpPr>
        <p:spPr>
          <a:xfrm>
            <a:off x="1824738" y="6760311"/>
            <a:ext cx="2062717" cy="41194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562" name="Google Shape;562;p39"/>
          <p:cNvSpPr txBox="1"/>
          <p:nvPr/>
        </p:nvSpPr>
        <p:spPr>
          <a:xfrm>
            <a:off x="245408" y="2998690"/>
            <a:ext cx="283029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FFC000">
                    <a:lumMod val="75000"/>
                  </a:srgbClr>
                </a:solidFill>
                <a:effectLst/>
                <a:uLnTx/>
                <a:uFillTx/>
                <a:latin typeface="Century Gothic"/>
                <a:ea typeface="Century Gothic"/>
                <a:cs typeface="Century Gothic"/>
                <a:sym typeface="Century Gothic"/>
              </a:rPr>
              <a:t>Antworten</a:t>
            </a:r>
            <a:r>
              <a:rPr kumimoji="0" lang="en-GB" sz="2800" b="1" i="0" u="none" strike="noStrike" kern="0" cap="none" spc="0" normalizeH="0" baseline="0" noProof="0" dirty="0">
                <a:ln>
                  <a:noFill/>
                </a:ln>
                <a:solidFill>
                  <a:srgbClr val="FFC000">
                    <a:lumMod val="75000"/>
                  </a:srgbClr>
                </a:solidFill>
                <a:effectLst/>
                <a:uLnTx/>
                <a:uFillTx/>
                <a:latin typeface="Century Gothic"/>
                <a:ea typeface="Century Gothic"/>
                <a:cs typeface="Century Gothic"/>
                <a:sym typeface="Century Gothic"/>
              </a:rPr>
              <a:t> 1-3:</a:t>
            </a:r>
            <a:endParaRPr kumimoji="0" sz="2800" b="1" i="0" u="none" strike="noStrike" kern="0" cap="none" spc="0" normalizeH="0" baseline="0" noProof="0" dirty="0">
              <a:ln>
                <a:noFill/>
              </a:ln>
              <a:solidFill>
                <a:srgbClr val="FFC000">
                  <a:lumMod val="75000"/>
                </a:srgbClr>
              </a:solidFill>
              <a:effectLst/>
              <a:uLnTx/>
              <a:uFillTx/>
              <a:latin typeface="Century Gothic"/>
              <a:ea typeface="Century Gothic"/>
              <a:cs typeface="Century Gothic"/>
              <a:sym typeface="Century Gothic"/>
            </a:endParaRPr>
          </a:p>
        </p:txBody>
      </p:sp>
      <p:sp>
        <p:nvSpPr>
          <p:cNvPr id="587" name="Google Shape;587;p39"/>
          <p:cNvSpPr txBox="1"/>
          <p:nvPr/>
        </p:nvSpPr>
        <p:spPr>
          <a:xfrm>
            <a:off x="9901679" y="6721541"/>
            <a:ext cx="1930041" cy="45933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pic>
        <p:nvPicPr>
          <p:cNvPr id="60" name="Picture 59">
            <a:extLst>
              <a:ext uri="{FF2B5EF4-FFF2-40B4-BE49-F238E27FC236}">
                <a16:creationId xmlns:a16="http://schemas.microsoft.com/office/drawing/2014/main" id="{486B043A-15D3-7145-ABD5-13750D7B02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59764" y="173909"/>
            <a:ext cx="900112" cy="866145"/>
          </a:xfrm>
          <a:prstGeom prst="rect">
            <a:avLst/>
          </a:prstGeom>
        </p:spPr>
      </p:pic>
      <p:pic>
        <p:nvPicPr>
          <p:cNvPr id="61" name="Picture 60">
            <a:extLst>
              <a:ext uri="{FF2B5EF4-FFF2-40B4-BE49-F238E27FC236}">
                <a16:creationId xmlns:a16="http://schemas.microsoft.com/office/drawing/2014/main" id="{B9432EA4-3268-1542-97EB-74B2831D5E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9177" y="138468"/>
            <a:ext cx="900113" cy="918686"/>
          </a:xfrm>
          <a:prstGeom prst="rect">
            <a:avLst/>
          </a:prstGeom>
        </p:spPr>
      </p:pic>
      <p:pic>
        <p:nvPicPr>
          <p:cNvPr id="38" name="Picture 5" descr="C:\Users\RussK\AppData\Local\Microsoft\Windows\Temporary Internet Files\Content.IE5\KD8IL2OQ\Cinema-by-Merlin2525-Optimized[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98190" y="1314814"/>
            <a:ext cx="1162085" cy="98196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C:\Users\RussK\AppData\Local\Microsoft\Windows\Temporary Internet Files\Content.IE5\KD8IL2OQ\shop-158317_960_720[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21940" y="1176370"/>
            <a:ext cx="1556413" cy="121017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RussK\AppData\Local\Microsoft\Windows\Temporary Internet Files\Content.IE5\YTPV9QUG\d8xv5hz-e93a5d19-494d-44fe-8987-b85977b869ff[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36630" y="1309706"/>
            <a:ext cx="1609344" cy="92964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C:\Users\RussK\AppData\Local\Microsoft\Windows\Temporary Internet Files\Content.IE5\MIZPLKQ0\muziek%20optreden[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7817" y="1412565"/>
            <a:ext cx="1556413" cy="115212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C:\Users\RussK\AppData\Local\Microsoft\Windows\Temporary Internet Files\Content.IE5\8FOW89FH\15345-illustration-of-city-buildings-pv[1].p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36003" y="1382612"/>
            <a:ext cx="1196270" cy="856734"/>
          </a:xfrm>
          <a:prstGeom prst="rect">
            <a:avLst/>
          </a:prstGeom>
          <a:noFill/>
          <a:ln>
            <a:noFill/>
          </a:ln>
        </p:spPr>
      </p:pic>
      <p:pic>
        <p:nvPicPr>
          <p:cNvPr id="4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91869" y="986360"/>
            <a:ext cx="1503610" cy="1503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a:sym typeface="Arial"/>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3366034383"/>
              </p:ext>
            </p:extLst>
          </p:nvPr>
        </p:nvGraphicFramePr>
        <p:xfrm>
          <a:off x="414246" y="3484075"/>
          <a:ext cx="11417473" cy="1419320"/>
        </p:xfrm>
        <a:graphic>
          <a:graphicData uri="http://schemas.openxmlformats.org/drawingml/2006/table">
            <a:tbl>
              <a:tblPr firstRow="1" firstCol="1" bandRow="1">
                <a:tableStyleId>{896BAC6D-A865-435B-B571-F8410709C444}</a:tableStyleId>
              </a:tblPr>
              <a:tblGrid>
                <a:gridCol w="667579">
                  <a:extLst>
                    <a:ext uri="{9D8B030D-6E8A-4147-A177-3AD203B41FA5}">
                      <a16:colId xmlns:a16="http://schemas.microsoft.com/office/drawing/2014/main" val="2944223434"/>
                    </a:ext>
                  </a:extLst>
                </a:gridCol>
                <a:gridCol w="1481071">
                  <a:extLst>
                    <a:ext uri="{9D8B030D-6E8A-4147-A177-3AD203B41FA5}">
                      <a16:colId xmlns:a16="http://schemas.microsoft.com/office/drawing/2014/main" val="2776243363"/>
                    </a:ext>
                  </a:extLst>
                </a:gridCol>
                <a:gridCol w="4649273">
                  <a:extLst>
                    <a:ext uri="{9D8B030D-6E8A-4147-A177-3AD203B41FA5}">
                      <a16:colId xmlns:a16="http://schemas.microsoft.com/office/drawing/2014/main" val="1313546898"/>
                    </a:ext>
                  </a:extLst>
                </a:gridCol>
                <a:gridCol w="4619550">
                  <a:extLst>
                    <a:ext uri="{9D8B030D-6E8A-4147-A177-3AD203B41FA5}">
                      <a16:colId xmlns:a16="http://schemas.microsoft.com/office/drawing/2014/main" val="4189661134"/>
                    </a:ext>
                  </a:extLst>
                </a:gridCol>
              </a:tblGrid>
              <a:tr h="315449">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rPr>
                        <a:t> A</a:t>
                      </a:r>
                      <a:endParaRPr lang="en-GB" sz="2000" b="1"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rPr>
                        <a:t>who  </a:t>
                      </a:r>
                      <a:endParaRPr lang="en-GB" sz="2000" b="1"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rPr>
                        <a:t>is going / is</a:t>
                      </a:r>
                      <a:endParaRPr lang="en-GB" sz="2000" b="1"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b="1">
                          <a:solidFill>
                            <a:srgbClr val="376072"/>
                          </a:solidFill>
                          <a:effectLst/>
                          <a:latin typeface="Century Gothic" panose="020B0502020202020204" pitchFamily="34" charset="0"/>
                        </a:rPr>
                        <a:t>where?</a:t>
                      </a:r>
                      <a:endParaRPr lang="en-GB" sz="2000" b="1">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572460068"/>
                  </a:ext>
                </a:extLst>
              </a:tr>
              <a:tr h="367957">
                <a:tc>
                  <a:txBody>
                    <a:bodyPr/>
                    <a:lstStyle/>
                    <a:p>
                      <a:pPr algn="ctr">
                        <a:lnSpc>
                          <a:spcPct val="107000"/>
                        </a:lnSpc>
                        <a:spcAft>
                          <a:spcPts val="0"/>
                        </a:spcAft>
                      </a:pPr>
                      <a:r>
                        <a:rPr lang="en-GB" sz="2000" b="1">
                          <a:solidFill>
                            <a:srgbClr val="376072"/>
                          </a:solidFill>
                          <a:effectLst/>
                          <a:latin typeface="Century Gothic" panose="020B0502020202020204" pitchFamily="34" charset="0"/>
                        </a:rPr>
                        <a:t>1</a:t>
                      </a:r>
                      <a:endParaRPr lang="en-GB" sz="2000" b="1">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b="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rPr>
                        <a:t>Wolfgang</a:t>
                      </a:r>
                    </a:p>
                  </a:txBody>
                  <a:tcPr marL="68580" marR="68580" marT="0" marB="0" anchor="ctr"/>
                </a:tc>
                <a:tc>
                  <a:txBody>
                    <a:bodyPr/>
                    <a:lstStyle/>
                    <a:p>
                      <a:pPr algn="ctr">
                        <a:lnSpc>
                          <a:spcPct val="107000"/>
                        </a:lnSpc>
                        <a:spcAft>
                          <a:spcPts val="0"/>
                        </a:spcAft>
                      </a:pPr>
                      <a:r>
                        <a:rPr lang="en-GB" sz="2000" b="0" dirty="0">
                          <a:solidFill>
                            <a:srgbClr val="376072"/>
                          </a:solidFill>
                          <a:effectLst/>
                          <a:latin typeface="Century Gothic" panose="020B0502020202020204" pitchFamily="34" charset="0"/>
                        </a:rPr>
                        <a:t>is</a:t>
                      </a:r>
                      <a:endParaRPr lang="en-GB" sz="2000" b="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n-GB" sz="2000" b="1" i="1" dirty="0">
                        <a:solidFill>
                          <a:srgbClr val="EEC10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094639196"/>
                  </a:ext>
                </a:extLst>
              </a:tr>
              <a:tr h="367957">
                <a:tc>
                  <a:txBody>
                    <a:bodyPr/>
                    <a:lstStyle/>
                    <a:p>
                      <a:pPr algn="ctr">
                        <a:lnSpc>
                          <a:spcPct val="107000"/>
                        </a:lnSpc>
                        <a:spcAft>
                          <a:spcPts val="0"/>
                        </a:spcAft>
                      </a:pPr>
                      <a:r>
                        <a:rPr lang="en-GB" sz="2000" b="1">
                          <a:solidFill>
                            <a:srgbClr val="376072"/>
                          </a:solidFill>
                          <a:effectLst/>
                          <a:latin typeface="Century Gothic" panose="020B0502020202020204" pitchFamily="34" charset="0"/>
                        </a:rPr>
                        <a:t>2</a:t>
                      </a:r>
                      <a:endParaRPr lang="en-GB" sz="2000" b="1">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b="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rPr>
                        <a:t>Mia</a:t>
                      </a:r>
                    </a:p>
                  </a:txBody>
                  <a:tcPr marL="68580" marR="68580" marT="0" marB="0" anchor="ctr"/>
                </a:tc>
                <a:tc>
                  <a:txBody>
                    <a:bodyPr/>
                    <a:lstStyle/>
                    <a:p>
                      <a:pPr algn="ctr">
                        <a:lnSpc>
                          <a:spcPct val="107000"/>
                        </a:lnSpc>
                        <a:spcAft>
                          <a:spcPts val="0"/>
                        </a:spcAft>
                      </a:pPr>
                      <a:r>
                        <a:rPr lang="en-GB" sz="2000" b="0" dirty="0">
                          <a:solidFill>
                            <a:srgbClr val="376072"/>
                          </a:solidFill>
                          <a:effectLst/>
                          <a:latin typeface="Century Gothic" panose="020B0502020202020204" pitchFamily="34" charset="0"/>
                        </a:rPr>
                        <a:t>is going </a:t>
                      </a:r>
                      <a:endParaRPr lang="en-GB" sz="2000" b="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n-GB" sz="2000" b="1" i="1" dirty="0">
                        <a:solidFill>
                          <a:srgbClr val="EEC10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02784336"/>
                  </a:ext>
                </a:extLst>
              </a:tr>
              <a:tr h="367957">
                <a:tc>
                  <a:txBody>
                    <a:bodyPr/>
                    <a:lstStyle/>
                    <a:p>
                      <a:pPr algn="ctr">
                        <a:lnSpc>
                          <a:spcPct val="107000"/>
                        </a:lnSpc>
                        <a:spcAft>
                          <a:spcPts val="0"/>
                        </a:spcAft>
                      </a:pPr>
                      <a:r>
                        <a:rPr lang="en-GB" sz="2000" b="1">
                          <a:solidFill>
                            <a:srgbClr val="376072"/>
                          </a:solidFill>
                          <a:effectLst/>
                          <a:latin typeface="Century Gothic" panose="020B0502020202020204" pitchFamily="34" charset="0"/>
                        </a:rPr>
                        <a:t>3</a:t>
                      </a:r>
                      <a:endParaRPr lang="en-GB" sz="2000" b="1">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b="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rPr>
                        <a:t>Wolfgang</a:t>
                      </a:r>
                    </a:p>
                  </a:txBody>
                  <a:tcPr marL="68580" marR="68580" marT="0" marB="0" anchor="ctr"/>
                </a:tc>
                <a:tc>
                  <a:txBody>
                    <a:bodyPr/>
                    <a:lstStyle/>
                    <a:p>
                      <a:pPr algn="ctr">
                        <a:lnSpc>
                          <a:spcPct val="107000"/>
                        </a:lnSpc>
                        <a:spcAft>
                          <a:spcPts val="0"/>
                        </a:spcAft>
                      </a:pPr>
                      <a:r>
                        <a:rPr lang="en-GB" sz="2000" b="0" dirty="0">
                          <a:solidFill>
                            <a:srgbClr val="376072"/>
                          </a:solidFill>
                          <a:effectLst/>
                          <a:latin typeface="Century Gothic" panose="020B0502020202020204" pitchFamily="34" charset="0"/>
                        </a:rPr>
                        <a:t>is going</a:t>
                      </a:r>
                      <a:endParaRPr lang="en-GB" sz="2000" b="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n-GB" sz="2000" b="1" i="1" dirty="0">
                        <a:solidFill>
                          <a:srgbClr val="EEC10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621391718"/>
                  </a:ext>
                </a:extLst>
              </a:tr>
            </a:tbl>
          </a:graphicData>
        </a:graphic>
      </p:graphicFrame>
      <p:sp>
        <p:nvSpPr>
          <p:cNvPr id="17" name="Oval Callout 45">
            <a:extLst>
              <a:ext uri="{FF2B5EF4-FFF2-40B4-BE49-F238E27FC236}">
                <a16:creationId xmlns:a16="http://schemas.microsoft.com/office/drawing/2014/main" id="{3A707D7E-B14E-441C-B37E-38AD7F3C244E}"/>
              </a:ext>
            </a:extLst>
          </p:cNvPr>
          <p:cNvSpPr/>
          <p:nvPr/>
        </p:nvSpPr>
        <p:spPr>
          <a:xfrm>
            <a:off x="3397876" y="2489970"/>
            <a:ext cx="3022818" cy="871788"/>
          </a:xfrm>
          <a:prstGeom prst="wedgeEllipseCallout">
            <a:avLst>
              <a:gd name="adj1" fmla="val -65948"/>
              <a:gd name="adj2" fmla="val 35725"/>
            </a:avLst>
          </a:prstGeom>
          <a:solidFill>
            <a:schemeClr val="accent1">
              <a:lumMod val="50000"/>
            </a:schemeClr>
          </a:solidFill>
          <a:ln w="12700">
            <a:solidFill>
              <a:srgbClr val="DAA520"/>
            </a:solid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1.</a:t>
            </a:r>
            <a:r>
              <a:rPr kumimoji="0" lang="en-GB" sz="2800" b="1" i="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t>
            </a:r>
            <a:r>
              <a:rPr kumimoji="0" lang="en-GB" sz="2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Er</a:t>
            </a: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t>
            </a:r>
            <a:r>
              <a:rPr kumimoji="0" lang="en-GB" sz="2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ist</a:t>
            </a: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a:t>
            </a:r>
          </a:p>
        </p:txBody>
      </p:sp>
      <p:sp>
        <p:nvSpPr>
          <p:cNvPr id="18" name="Oval Callout 45">
            <a:extLst>
              <a:ext uri="{FF2B5EF4-FFF2-40B4-BE49-F238E27FC236}">
                <a16:creationId xmlns:a16="http://schemas.microsoft.com/office/drawing/2014/main" id="{F4233ACF-3AD6-4B9A-B235-60C1DD7321C9}"/>
              </a:ext>
            </a:extLst>
          </p:cNvPr>
          <p:cNvSpPr/>
          <p:nvPr/>
        </p:nvSpPr>
        <p:spPr>
          <a:xfrm>
            <a:off x="6656219" y="2489970"/>
            <a:ext cx="4426841" cy="871788"/>
          </a:xfrm>
          <a:prstGeom prst="wedgeEllipseCallout">
            <a:avLst>
              <a:gd name="adj1" fmla="val 47998"/>
              <a:gd name="adj2" fmla="val 51975"/>
            </a:avLst>
          </a:prstGeom>
          <a:solidFill>
            <a:schemeClr val="accent1">
              <a:lumMod val="50000"/>
            </a:schemeClr>
          </a:solidFill>
          <a:ln w="12700">
            <a:solidFill>
              <a:srgbClr val="DAA520"/>
            </a:solid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1.</a:t>
            </a:r>
            <a:r>
              <a:rPr kumimoji="0" lang="en-GB" sz="2800" b="1" i="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t>
            </a: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auf </a:t>
            </a:r>
            <a:r>
              <a:rPr kumimoji="0" lang="en-GB" sz="2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dem</a:t>
            </a: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t>
            </a:r>
            <a:r>
              <a:rPr kumimoji="0" lang="en-GB" sz="2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Konzert</a:t>
            </a: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a:t>
            </a:r>
          </a:p>
        </p:txBody>
      </p:sp>
      <p:sp>
        <p:nvSpPr>
          <p:cNvPr id="19" name="Google Shape;562;p39">
            <a:extLst>
              <a:ext uri="{FF2B5EF4-FFF2-40B4-BE49-F238E27FC236}">
                <a16:creationId xmlns:a16="http://schemas.microsoft.com/office/drawing/2014/main" id="{B26414F4-36F1-4B87-ACE6-BC848CF4C009}"/>
              </a:ext>
            </a:extLst>
          </p:cNvPr>
          <p:cNvSpPr txBox="1"/>
          <p:nvPr/>
        </p:nvSpPr>
        <p:spPr>
          <a:xfrm>
            <a:off x="2661611" y="2410147"/>
            <a:ext cx="2247674"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C000">
                    <a:lumMod val="75000"/>
                  </a:srgbClr>
                </a:solidFill>
                <a:effectLst/>
                <a:uLnTx/>
                <a:uFillTx/>
                <a:latin typeface="Century Gothic"/>
                <a:ea typeface="Century Gothic"/>
                <a:cs typeface="Century Gothic"/>
                <a:sym typeface="Century Gothic"/>
              </a:rPr>
              <a:t>A:</a:t>
            </a:r>
            <a:endParaRPr kumimoji="0" sz="3600" b="1" i="0" u="none" strike="noStrike" kern="0" cap="none" spc="0" normalizeH="0" baseline="0" noProof="0" dirty="0">
              <a:ln>
                <a:noFill/>
              </a:ln>
              <a:solidFill>
                <a:srgbClr val="FFC000">
                  <a:lumMod val="75000"/>
                </a:srgbClr>
              </a:solidFill>
              <a:effectLst/>
              <a:uLnTx/>
              <a:uFillTx/>
              <a:latin typeface="Century Gothic"/>
              <a:ea typeface="Century Gothic"/>
              <a:cs typeface="Century Gothic"/>
              <a:sym typeface="Century Gothic"/>
            </a:endParaRPr>
          </a:p>
        </p:txBody>
      </p:sp>
      <p:sp>
        <p:nvSpPr>
          <p:cNvPr id="20" name="Google Shape;562;p39">
            <a:extLst>
              <a:ext uri="{FF2B5EF4-FFF2-40B4-BE49-F238E27FC236}">
                <a16:creationId xmlns:a16="http://schemas.microsoft.com/office/drawing/2014/main" id="{3DAD69F9-DCA7-4ADD-965E-A11374AE38AE}"/>
              </a:ext>
            </a:extLst>
          </p:cNvPr>
          <p:cNvSpPr txBox="1"/>
          <p:nvPr/>
        </p:nvSpPr>
        <p:spPr>
          <a:xfrm>
            <a:off x="11213930" y="2465812"/>
            <a:ext cx="978070"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C000">
                    <a:lumMod val="75000"/>
                  </a:srgbClr>
                </a:solidFill>
                <a:effectLst/>
                <a:uLnTx/>
                <a:uFillTx/>
                <a:latin typeface="Century Gothic"/>
                <a:ea typeface="Century Gothic"/>
                <a:cs typeface="Century Gothic"/>
                <a:sym typeface="Century Gothic"/>
              </a:rPr>
              <a:t>B:</a:t>
            </a:r>
            <a:endParaRPr kumimoji="0" sz="3600" b="1" i="0" u="none" strike="noStrike" kern="0" cap="none" spc="0" normalizeH="0" baseline="0" noProof="0" dirty="0">
              <a:ln>
                <a:noFill/>
              </a:ln>
              <a:solidFill>
                <a:srgbClr val="FFC000">
                  <a:lumMod val="75000"/>
                </a:srgbClr>
              </a:solidFill>
              <a:effectLst/>
              <a:uLnTx/>
              <a:uFillTx/>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C69677A0-6CDB-47A0-918E-0B7BD8A0B09F}"/>
              </a:ext>
            </a:extLst>
          </p:cNvPr>
          <p:cNvSpPr/>
          <p:nvPr/>
        </p:nvSpPr>
        <p:spPr>
          <a:xfrm>
            <a:off x="8347811" y="3733731"/>
            <a:ext cx="2292615" cy="455125"/>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kumimoji="0" lang="en-GB" sz="2400" b="1" i="1" u="none" strike="noStrike" kern="0" cap="none" spc="0" normalizeH="0" baseline="0" noProof="0" dirty="0">
                <a:ln>
                  <a:noFill/>
                </a:ln>
                <a:solidFill>
                  <a:srgbClr val="EEC100"/>
                </a:solidFill>
                <a:effectLst/>
                <a:uLnTx/>
                <a:uFillTx/>
                <a:latin typeface="Century Gothic" panose="020B0502020202020204" pitchFamily="34" charset="0"/>
                <a:cs typeface="Arial"/>
                <a:sym typeface="Arial"/>
              </a:rPr>
              <a:t>at the concert</a:t>
            </a:r>
            <a:endParaRPr kumimoji="0" lang="en-GB" sz="2400" b="1" i="1" u="none" strike="noStrike" kern="0" cap="none" spc="0" normalizeH="0" baseline="0" noProof="0" dirty="0">
              <a:ln>
                <a:noFill/>
              </a:ln>
              <a:solidFill>
                <a:srgbClr val="EEC1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endParaRPr>
          </a:p>
        </p:txBody>
      </p:sp>
      <p:sp>
        <p:nvSpPr>
          <p:cNvPr id="22" name="Oval Callout 45">
            <a:extLst>
              <a:ext uri="{FF2B5EF4-FFF2-40B4-BE49-F238E27FC236}">
                <a16:creationId xmlns:a16="http://schemas.microsoft.com/office/drawing/2014/main" id="{8336E66B-3D23-4E4B-92CE-4D3B5DB469E7}"/>
              </a:ext>
            </a:extLst>
          </p:cNvPr>
          <p:cNvSpPr/>
          <p:nvPr/>
        </p:nvSpPr>
        <p:spPr>
          <a:xfrm>
            <a:off x="3385235" y="2489970"/>
            <a:ext cx="3129161" cy="871788"/>
          </a:xfrm>
          <a:prstGeom prst="wedgeEllipseCallout">
            <a:avLst>
              <a:gd name="adj1" fmla="val -65948"/>
              <a:gd name="adj2" fmla="val 35725"/>
            </a:avLst>
          </a:prstGeom>
          <a:solidFill>
            <a:schemeClr val="accent1">
              <a:lumMod val="50000"/>
            </a:schemeClr>
          </a:solidFill>
          <a:ln w="12700">
            <a:solidFill>
              <a:srgbClr val="DAA520"/>
            </a:solid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2.</a:t>
            </a:r>
            <a:r>
              <a:rPr kumimoji="0" lang="en-GB" sz="2800" b="1" i="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t>
            </a: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Sie </a:t>
            </a:r>
            <a:r>
              <a:rPr kumimoji="0" lang="en-GB" sz="2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geht</a:t>
            </a: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a:t>
            </a:r>
          </a:p>
        </p:txBody>
      </p:sp>
      <p:sp>
        <p:nvSpPr>
          <p:cNvPr id="23" name="Oval Callout 45">
            <a:extLst>
              <a:ext uri="{FF2B5EF4-FFF2-40B4-BE49-F238E27FC236}">
                <a16:creationId xmlns:a16="http://schemas.microsoft.com/office/drawing/2014/main" id="{8436CB71-485B-43FD-8A8C-123AD7C5EAE7}"/>
              </a:ext>
            </a:extLst>
          </p:cNvPr>
          <p:cNvSpPr/>
          <p:nvPr/>
        </p:nvSpPr>
        <p:spPr>
          <a:xfrm>
            <a:off x="6667520" y="2493718"/>
            <a:ext cx="4426841" cy="871788"/>
          </a:xfrm>
          <a:prstGeom prst="wedgeEllipseCallout">
            <a:avLst>
              <a:gd name="adj1" fmla="val 47998"/>
              <a:gd name="adj2" fmla="val 51975"/>
            </a:avLst>
          </a:prstGeom>
          <a:solidFill>
            <a:schemeClr val="accent1">
              <a:lumMod val="50000"/>
            </a:schemeClr>
          </a:solidFill>
          <a:ln w="12700">
            <a:solidFill>
              <a:srgbClr val="DAA520"/>
            </a:solid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2.</a:t>
            </a:r>
            <a:r>
              <a:rPr kumimoji="0" lang="en-GB" sz="2800" b="1" i="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t>
            </a: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auf den </a:t>
            </a:r>
            <a:r>
              <a:rPr kumimoji="0" lang="en-GB" sz="2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Markt</a:t>
            </a: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a:t>
            </a:r>
          </a:p>
        </p:txBody>
      </p:sp>
      <p:sp>
        <p:nvSpPr>
          <p:cNvPr id="24" name="Rectangle 23">
            <a:extLst>
              <a:ext uri="{FF2B5EF4-FFF2-40B4-BE49-F238E27FC236}">
                <a16:creationId xmlns:a16="http://schemas.microsoft.com/office/drawing/2014/main" id="{9AF9E7C1-3844-4FB1-9B0E-5CDB56367BFF}"/>
              </a:ext>
            </a:extLst>
          </p:cNvPr>
          <p:cNvSpPr/>
          <p:nvPr/>
        </p:nvSpPr>
        <p:spPr>
          <a:xfrm>
            <a:off x="8386281" y="4122363"/>
            <a:ext cx="2180405" cy="455125"/>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GB" sz="2400" b="1" i="1" dirty="0">
                <a:solidFill>
                  <a:srgbClr val="EEC100"/>
                </a:solidFill>
                <a:latin typeface="Century Gothic" panose="020B0502020202020204" pitchFamily="34" charset="0"/>
                <a:ea typeface="SimSun" panose="02010600030101010101" pitchFamily="2" charset="-122"/>
              </a:rPr>
              <a:t>to the market</a:t>
            </a:r>
            <a:endParaRPr kumimoji="0" lang="en-GB" sz="2400" b="1" i="1" u="none" strike="noStrike" kern="0" cap="none" spc="0" normalizeH="0" baseline="0" noProof="0" dirty="0">
              <a:ln>
                <a:noFill/>
              </a:ln>
              <a:solidFill>
                <a:srgbClr val="EEC1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endParaRPr>
          </a:p>
        </p:txBody>
      </p:sp>
      <p:sp>
        <p:nvSpPr>
          <p:cNvPr id="25" name="Oval Callout 45">
            <a:extLst>
              <a:ext uri="{FF2B5EF4-FFF2-40B4-BE49-F238E27FC236}">
                <a16:creationId xmlns:a16="http://schemas.microsoft.com/office/drawing/2014/main" id="{BA13DA13-1521-4DF5-BCBC-A72E5F3A3EFE}"/>
              </a:ext>
            </a:extLst>
          </p:cNvPr>
          <p:cNvSpPr/>
          <p:nvPr/>
        </p:nvSpPr>
        <p:spPr>
          <a:xfrm>
            <a:off x="3407490" y="2486836"/>
            <a:ext cx="3022818" cy="871788"/>
          </a:xfrm>
          <a:prstGeom prst="wedgeEllipseCallout">
            <a:avLst>
              <a:gd name="adj1" fmla="val -65948"/>
              <a:gd name="adj2" fmla="val 35725"/>
            </a:avLst>
          </a:prstGeom>
          <a:solidFill>
            <a:schemeClr val="accent1">
              <a:lumMod val="50000"/>
            </a:schemeClr>
          </a:solidFill>
          <a:ln w="12700">
            <a:solidFill>
              <a:srgbClr val="DAA520"/>
            </a:solid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3.</a:t>
            </a:r>
            <a:r>
              <a:rPr kumimoji="0" lang="en-GB" sz="2800" b="1" i="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t>
            </a:r>
            <a:r>
              <a:rPr kumimoji="0" lang="en-GB" sz="2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Er</a:t>
            </a: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t>
            </a:r>
            <a:r>
              <a:rPr kumimoji="0" lang="en-GB" sz="2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geht</a:t>
            </a: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a:t>
            </a:r>
          </a:p>
        </p:txBody>
      </p:sp>
      <p:sp>
        <p:nvSpPr>
          <p:cNvPr id="26" name="Oval Callout 45">
            <a:extLst>
              <a:ext uri="{FF2B5EF4-FFF2-40B4-BE49-F238E27FC236}">
                <a16:creationId xmlns:a16="http://schemas.microsoft.com/office/drawing/2014/main" id="{76F7613C-A088-4506-B9D3-78BB0034731D}"/>
              </a:ext>
            </a:extLst>
          </p:cNvPr>
          <p:cNvSpPr/>
          <p:nvPr/>
        </p:nvSpPr>
        <p:spPr>
          <a:xfrm>
            <a:off x="6667520" y="2472228"/>
            <a:ext cx="4426841" cy="871788"/>
          </a:xfrm>
          <a:prstGeom prst="wedgeEllipseCallout">
            <a:avLst>
              <a:gd name="adj1" fmla="val 47998"/>
              <a:gd name="adj2" fmla="val 51975"/>
            </a:avLst>
          </a:prstGeom>
          <a:solidFill>
            <a:schemeClr val="accent1">
              <a:lumMod val="50000"/>
            </a:schemeClr>
          </a:solidFill>
          <a:ln w="12700">
            <a:solidFill>
              <a:srgbClr val="DAA520"/>
            </a:solid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3.</a:t>
            </a:r>
            <a:r>
              <a:rPr kumimoji="0" lang="en-GB" sz="2800" b="1" i="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t>
            </a: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in die Stadt.</a:t>
            </a:r>
          </a:p>
        </p:txBody>
      </p:sp>
      <p:sp>
        <p:nvSpPr>
          <p:cNvPr id="27" name="Rectangle 26">
            <a:extLst>
              <a:ext uri="{FF2B5EF4-FFF2-40B4-BE49-F238E27FC236}">
                <a16:creationId xmlns:a16="http://schemas.microsoft.com/office/drawing/2014/main" id="{BD53F890-0D6B-4EF8-A86D-9FE608BF7843}"/>
              </a:ext>
            </a:extLst>
          </p:cNvPr>
          <p:cNvSpPr/>
          <p:nvPr/>
        </p:nvSpPr>
        <p:spPr>
          <a:xfrm>
            <a:off x="8385564" y="4472242"/>
            <a:ext cx="2335897" cy="455125"/>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kumimoji="0" lang="en-GB" sz="2400" b="1" i="1" u="none" strike="noStrike" kern="0" cap="none" spc="0" normalizeH="0" baseline="0" noProof="0" dirty="0">
                <a:ln>
                  <a:noFill/>
                </a:ln>
                <a:solidFill>
                  <a:srgbClr val="EEC100"/>
                </a:solidFill>
                <a:effectLst/>
                <a:uLnTx/>
                <a:uFillTx/>
                <a:latin typeface="Century Gothic" panose="020B0502020202020204" pitchFamily="34" charset="0"/>
                <a:cs typeface="Arial"/>
                <a:sym typeface="Arial"/>
              </a:rPr>
              <a:t>in(to) the town</a:t>
            </a:r>
            <a:endParaRPr kumimoji="0" lang="en-GB" sz="2400" b="1" i="1" u="none" strike="noStrike" kern="0" cap="none" spc="0" normalizeH="0" baseline="0" noProof="0" dirty="0">
              <a:ln>
                <a:noFill/>
              </a:ln>
              <a:solidFill>
                <a:srgbClr val="EEC1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endParaRPr>
          </a:p>
        </p:txBody>
      </p:sp>
      <p:graphicFrame>
        <p:nvGraphicFramePr>
          <p:cNvPr id="4" name="Table 3">
            <a:extLst>
              <a:ext uri="{FF2B5EF4-FFF2-40B4-BE49-F238E27FC236}">
                <a16:creationId xmlns:a16="http://schemas.microsoft.com/office/drawing/2014/main" id="{944CD0CD-8582-41A0-AA48-063C72831063}"/>
              </a:ext>
            </a:extLst>
          </p:cNvPr>
          <p:cNvGraphicFramePr>
            <a:graphicFrameLocks noGrp="1"/>
          </p:cNvGraphicFramePr>
          <p:nvPr>
            <p:extLst>
              <p:ext uri="{D42A27DB-BD31-4B8C-83A1-F6EECF244321}">
                <p14:modId xmlns:p14="http://schemas.microsoft.com/office/powerpoint/2010/main" val="2763762581"/>
              </p:ext>
            </p:extLst>
          </p:nvPr>
        </p:nvGraphicFramePr>
        <p:xfrm>
          <a:off x="489453" y="5091899"/>
          <a:ext cx="11417473" cy="1203517"/>
        </p:xfrm>
        <a:graphic>
          <a:graphicData uri="http://schemas.openxmlformats.org/drawingml/2006/table">
            <a:tbl>
              <a:tblPr firstRow="1" firstCol="1" bandRow="1"/>
              <a:tblGrid>
                <a:gridCol w="680742">
                  <a:extLst>
                    <a:ext uri="{9D8B030D-6E8A-4147-A177-3AD203B41FA5}">
                      <a16:colId xmlns:a16="http://schemas.microsoft.com/office/drawing/2014/main" val="4127159157"/>
                    </a:ext>
                  </a:extLst>
                </a:gridCol>
                <a:gridCol w="2781837">
                  <a:extLst>
                    <a:ext uri="{9D8B030D-6E8A-4147-A177-3AD203B41FA5}">
                      <a16:colId xmlns:a16="http://schemas.microsoft.com/office/drawing/2014/main" val="2232840895"/>
                    </a:ext>
                  </a:extLst>
                </a:gridCol>
                <a:gridCol w="4546242">
                  <a:extLst>
                    <a:ext uri="{9D8B030D-6E8A-4147-A177-3AD203B41FA5}">
                      <a16:colId xmlns:a16="http://schemas.microsoft.com/office/drawing/2014/main" val="3188990167"/>
                    </a:ext>
                  </a:extLst>
                </a:gridCol>
                <a:gridCol w="3408652">
                  <a:extLst>
                    <a:ext uri="{9D8B030D-6E8A-4147-A177-3AD203B41FA5}">
                      <a16:colId xmlns:a16="http://schemas.microsoft.com/office/drawing/2014/main" val="641329345"/>
                    </a:ext>
                  </a:extLst>
                </a:gridCol>
              </a:tblGrid>
              <a:tr h="215900">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 B</a:t>
                      </a:r>
                      <a:endParaRPr lang="en-GB" sz="200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wer?  </a:t>
                      </a:r>
                      <a:endParaRPr lang="en-GB" sz="200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GB" sz="2000" b="1" dirty="0" err="1">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wohin</a:t>
                      </a:r>
                      <a:r>
                        <a:rPr lang="en-GB" sz="2000" b="1"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200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2000" b="1">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wo?</a:t>
                      </a:r>
                      <a:endParaRPr lang="en-GB" sz="200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741601"/>
                  </a:ext>
                </a:extLst>
              </a:tr>
              <a:tr h="215900">
                <a:tc>
                  <a:txBody>
                    <a:bodyPr/>
                    <a:lstStyle/>
                    <a:p>
                      <a:pPr algn="ctr">
                        <a:lnSpc>
                          <a:spcPct val="107000"/>
                        </a:lnSpc>
                        <a:spcAft>
                          <a:spcPts val="0"/>
                        </a:spcAft>
                      </a:pPr>
                      <a:r>
                        <a:rPr lang="en-GB" sz="2000" b="1">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1</a:t>
                      </a:r>
                      <a:endParaRPr lang="en-GB" sz="200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i="1">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200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to </a:t>
                      </a:r>
                      <a:r>
                        <a:rPr lang="en-GB" sz="2000"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the concert</a:t>
                      </a:r>
                      <a:endParaRPr lang="en-GB" sz="200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at</a:t>
                      </a:r>
                      <a:r>
                        <a:rPr lang="en-GB" sz="2000"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 the concert</a:t>
                      </a:r>
                      <a:endParaRPr lang="en-GB" sz="200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96762600"/>
                  </a:ext>
                </a:extLst>
              </a:tr>
              <a:tr h="215900">
                <a:tc>
                  <a:txBody>
                    <a:bodyPr/>
                    <a:lstStyle/>
                    <a:p>
                      <a:pPr algn="ctr">
                        <a:lnSpc>
                          <a:spcPct val="107000"/>
                        </a:lnSpc>
                        <a:spcAft>
                          <a:spcPts val="0"/>
                        </a:spcAft>
                      </a:pPr>
                      <a:r>
                        <a:rPr lang="en-GB" sz="2000" b="1">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2</a:t>
                      </a:r>
                      <a:endParaRPr lang="en-GB" sz="200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i="1">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200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to</a:t>
                      </a:r>
                      <a:r>
                        <a:rPr lang="en-GB" sz="2000"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 the market</a:t>
                      </a:r>
                      <a:endParaRPr lang="en-GB" sz="200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at</a:t>
                      </a:r>
                      <a:r>
                        <a:rPr lang="en-GB" sz="2000"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 the market</a:t>
                      </a:r>
                      <a:endParaRPr lang="en-GB" sz="200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04818025"/>
                  </a:ext>
                </a:extLst>
              </a:tr>
              <a:tr h="215900">
                <a:tc>
                  <a:txBody>
                    <a:bodyPr/>
                    <a:lstStyle/>
                    <a:p>
                      <a:pPr algn="ctr">
                        <a:lnSpc>
                          <a:spcPct val="107000"/>
                        </a:lnSpc>
                        <a:spcAft>
                          <a:spcPts val="0"/>
                        </a:spcAft>
                      </a:pPr>
                      <a:r>
                        <a:rPr lang="en-GB" sz="2000" b="1">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3</a:t>
                      </a:r>
                      <a:endParaRPr lang="en-GB" sz="200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i="1">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200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(in)to</a:t>
                      </a:r>
                      <a:r>
                        <a:rPr lang="en-GB" sz="2000"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 the town</a:t>
                      </a:r>
                      <a:endParaRPr lang="en-GB" sz="200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in</a:t>
                      </a:r>
                      <a:r>
                        <a:rPr lang="en-GB" sz="2000"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 the town</a:t>
                      </a:r>
                      <a:endParaRPr lang="en-GB" sz="200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36509755"/>
                  </a:ext>
                </a:extLst>
              </a:tr>
            </a:tbl>
          </a:graphicData>
        </a:graphic>
      </p:graphicFrame>
      <p:sp>
        <p:nvSpPr>
          <p:cNvPr id="29" name="Rectangle 28">
            <a:extLst>
              <a:ext uri="{FF2B5EF4-FFF2-40B4-BE49-F238E27FC236}">
                <a16:creationId xmlns:a16="http://schemas.microsoft.com/office/drawing/2014/main" id="{F2D6CC48-FD15-48A9-AC86-2E075FCE1BAE}"/>
              </a:ext>
            </a:extLst>
          </p:cNvPr>
          <p:cNvSpPr/>
          <p:nvPr/>
        </p:nvSpPr>
        <p:spPr>
          <a:xfrm>
            <a:off x="1652835" y="5297085"/>
            <a:ext cx="1614546" cy="455125"/>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kumimoji="0" lang="en-GB" sz="2400" b="1" i="1" u="none" strike="noStrike" kern="0" cap="none" spc="0" normalizeH="0" baseline="0" noProof="0" dirty="0">
                <a:ln>
                  <a:noFill/>
                </a:ln>
                <a:solidFill>
                  <a:srgbClr val="EEC100"/>
                </a:solidFill>
                <a:effectLst/>
                <a:uLnTx/>
                <a:uFillTx/>
                <a:latin typeface="Century Gothic" panose="020B0502020202020204" pitchFamily="34" charset="0"/>
                <a:cs typeface="Arial"/>
                <a:sym typeface="Arial"/>
              </a:rPr>
              <a:t>Wolfgang</a:t>
            </a:r>
            <a:endParaRPr kumimoji="0" lang="en-GB" sz="2400" b="1" i="1" u="none" strike="noStrike" kern="0" cap="none" spc="0" normalizeH="0" baseline="0" noProof="0" dirty="0">
              <a:ln>
                <a:noFill/>
              </a:ln>
              <a:solidFill>
                <a:srgbClr val="EEC1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endParaRPr>
          </a:p>
        </p:txBody>
      </p:sp>
      <p:sp>
        <p:nvSpPr>
          <p:cNvPr id="5" name="Oval 4">
            <a:extLst>
              <a:ext uri="{FF2B5EF4-FFF2-40B4-BE49-F238E27FC236}">
                <a16:creationId xmlns:a16="http://schemas.microsoft.com/office/drawing/2014/main" id="{04379C7E-B928-4690-857F-D0E3A9FC8199}"/>
              </a:ext>
            </a:extLst>
          </p:cNvPr>
          <p:cNvSpPr/>
          <p:nvPr/>
        </p:nvSpPr>
        <p:spPr>
          <a:xfrm>
            <a:off x="8975472" y="5390356"/>
            <a:ext cx="2320007" cy="350597"/>
          </a:xfrm>
          <a:prstGeom prst="ellipse">
            <a:avLst/>
          </a:prstGeom>
          <a:noFill/>
          <a:ln w="28575">
            <a:solidFill>
              <a:srgbClr val="EEC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 name="Rectangle 30">
            <a:extLst>
              <a:ext uri="{FF2B5EF4-FFF2-40B4-BE49-F238E27FC236}">
                <a16:creationId xmlns:a16="http://schemas.microsoft.com/office/drawing/2014/main" id="{4791F373-43EF-4C75-9F02-3546770A5240}"/>
              </a:ext>
            </a:extLst>
          </p:cNvPr>
          <p:cNvSpPr/>
          <p:nvPr/>
        </p:nvSpPr>
        <p:spPr>
          <a:xfrm>
            <a:off x="2104134" y="5584905"/>
            <a:ext cx="739305" cy="455125"/>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kumimoji="0" lang="en-GB" sz="2400" b="1" i="1" u="none" strike="noStrike" kern="0" cap="none" spc="0" normalizeH="0" baseline="0" noProof="0" dirty="0">
                <a:ln>
                  <a:noFill/>
                </a:ln>
                <a:solidFill>
                  <a:srgbClr val="EEC100"/>
                </a:solidFill>
                <a:effectLst/>
                <a:uLnTx/>
                <a:uFillTx/>
                <a:latin typeface="Century Gothic" panose="020B0502020202020204" pitchFamily="34" charset="0"/>
                <a:cs typeface="Arial"/>
                <a:sym typeface="Arial"/>
              </a:rPr>
              <a:t>Mia</a:t>
            </a:r>
            <a:endParaRPr kumimoji="0" lang="en-GB" sz="2400" b="1" i="1" u="none" strike="noStrike" kern="0" cap="none" spc="0" normalizeH="0" baseline="0" noProof="0" dirty="0">
              <a:ln>
                <a:noFill/>
              </a:ln>
              <a:solidFill>
                <a:srgbClr val="EEC1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endParaRPr>
          </a:p>
        </p:txBody>
      </p:sp>
      <p:sp>
        <p:nvSpPr>
          <p:cNvPr id="32" name="Oval 31">
            <a:extLst>
              <a:ext uri="{FF2B5EF4-FFF2-40B4-BE49-F238E27FC236}">
                <a16:creationId xmlns:a16="http://schemas.microsoft.com/office/drawing/2014/main" id="{1ABDFA5F-F196-40DC-B108-54DF34A9E7A1}"/>
              </a:ext>
            </a:extLst>
          </p:cNvPr>
          <p:cNvSpPr/>
          <p:nvPr/>
        </p:nvSpPr>
        <p:spPr>
          <a:xfrm>
            <a:off x="4922961" y="5637168"/>
            <a:ext cx="2320007" cy="350597"/>
          </a:xfrm>
          <a:prstGeom prst="ellipse">
            <a:avLst/>
          </a:prstGeom>
          <a:noFill/>
          <a:ln w="28575">
            <a:solidFill>
              <a:srgbClr val="EEC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Rectangle 32">
            <a:extLst>
              <a:ext uri="{FF2B5EF4-FFF2-40B4-BE49-F238E27FC236}">
                <a16:creationId xmlns:a16="http://schemas.microsoft.com/office/drawing/2014/main" id="{87A412CC-0043-445A-88C3-FD19CCEF512B}"/>
              </a:ext>
            </a:extLst>
          </p:cNvPr>
          <p:cNvSpPr/>
          <p:nvPr/>
        </p:nvSpPr>
        <p:spPr>
          <a:xfrm>
            <a:off x="1680193" y="5897500"/>
            <a:ext cx="1614546" cy="455125"/>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kumimoji="0" lang="en-GB" sz="2400" b="1" i="1" u="none" strike="noStrike" kern="0" cap="none" spc="0" normalizeH="0" baseline="0" noProof="0" dirty="0">
                <a:ln>
                  <a:noFill/>
                </a:ln>
                <a:solidFill>
                  <a:srgbClr val="EEC100"/>
                </a:solidFill>
                <a:effectLst/>
                <a:uLnTx/>
                <a:uFillTx/>
                <a:latin typeface="Century Gothic" panose="020B0502020202020204" pitchFamily="34" charset="0"/>
                <a:cs typeface="Arial"/>
                <a:sym typeface="Arial"/>
              </a:rPr>
              <a:t>Wolfgang</a:t>
            </a:r>
            <a:endParaRPr kumimoji="0" lang="en-GB" sz="2400" b="1" i="1" u="none" strike="noStrike" kern="0" cap="none" spc="0" normalizeH="0" baseline="0" noProof="0" dirty="0">
              <a:ln>
                <a:noFill/>
              </a:ln>
              <a:solidFill>
                <a:srgbClr val="EEC1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endParaRPr>
          </a:p>
        </p:txBody>
      </p:sp>
      <p:sp>
        <p:nvSpPr>
          <p:cNvPr id="34" name="Oval 33">
            <a:extLst>
              <a:ext uri="{FF2B5EF4-FFF2-40B4-BE49-F238E27FC236}">
                <a16:creationId xmlns:a16="http://schemas.microsoft.com/office/drawing/2014/main" id="{8871C515-2ED6-41C5-97D0-16CFA5173856}"/>
              </a:ext>
            </a:extLst>
          </p:cNvPr>
          <p:cNvSpPr/>
          <p:nvPr/>
        </p:nvSpPr>
        <p:spPr>
          <a:xfrm>
            <a:off x="4949816" y="5945945"/>
            <a:ext cx="2320007" cy="350597"/>
          </a:xfrm>
          <a:prstGeom prst="ellipse">
            <a:avLst/>
          </a:prstGeom>
          <a:noFill/>
          <a:ln w="28575">
            <a:solidFill>
              <a:srgbClr val="EEC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60888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22"/>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2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25"/>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P spid="18" grpId="1" animBg="1"/>
      <p:bldP spid="3" grpId="0"/>
      <p:bldP spid="22" grpId="0" animBg="1"/>
      <p:bldP spid="22" grpId="1" animBg="1"/>
      <p:bldP spid="23" grpId="0" animBg="1"/>
      <p:bldP spid="23" grpId="1" animBg="1"/>
      <p:bldP spid="24" grpId="0"/>
      <p:bldP spid="25" grpId="0" animBg="1"/>
      <p:bldP spid="25" grpId="1" animBg="1"/>
      <p:bldP spid="26" grpId="0" animBg="1"/>
      <p:bldP spid="26" grpId="1" animBg="1"/>
      <p:bldP spid="27" grpId="0"/>
      <p:bldP spid="29" grpId="0"/>
      <p:bldP spid="5" grpId="0" animBg="1"/>
      <p:bldP spid="31" grpId="0"/>
      <p:bldP spid="32" grpId="0" animBg="1"/>
      <p:bldP spid="33" grpId="0"/>
      <p:bldP spid="3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44CD0CD-8582-41A0-AA48-063C72831063}"/>
              </a:ext>
            </a:extLst>
          </p:cNvPr>
          <p:cNvGraphicFramePr>
            <a:graphicFrameLocks noGrp="1"/>
          </p:cNvGraphicFramePr>
          <p:nvPr>
            <p:extLst>
              <p:ext uri="{D42A27DB-BD31-4B8C-83A1-F6EECF244321}">
                <p14:modId xmlns:p14="http://schemas.microsoft.com/office/powerpoint/2010/main" val="3604961133"/>
              </p:ext>
            </p:extLst>
          </p:nvPr>
        </p:nvGraphicFramePr>
        <p:xfrm>
          <a:off x="401083" y="5091899"/>
          <a:ext cx="11417473" cy="1203517"/>
        </p:xfrm>
        <a:graphic>
          <a:graphicData uri="http://schemas.openxmlformats.org/drawingml/2006/table">
            <a:tbl>
              <a:tblPr firstRow="1" firstCol="1" bandRow="1"/>
              <a:tblGrid>
                <a:gridCol w="680742">
                  <a:extLst>
                    <a:ext uri="{9D8B030D-6E8A-4147-A177-3AD203B41FA5}">
                      <a16:colId xmlns:a16="http://schemas.microsoft.com/office/drawing/2014/main" val="4127159157"/>
                    </a:ext>
                  </a:extLst>
                </a:gridCol>
                <a:gridCol w="2781837">
                  <a:extLst>
                    <a:ext uri="{9D8B030D-6E8A-4147-A177-3AD203B41FA5}">
                      <a16:colId xmlns:a16="http://schemas.microsoft.com/office/drawing/2014/main" val="2232840895"/>
                    </a:ext>
                  </a:extLst>
                </a:gridCol>
                <a:gridCol w="4546242">
                  <a:extLst>
                    <a:ext uri="{9D8B030D-6E8A-4147-A177-3AD203B41FA5}">
                      <a16:colId xmlns:a16="http://schemas.microsoft.com/office/drawing/2014/main" val="3188990167"/>
                    </a:ext>
                  </a:extLst>
                </a:gridCol>
                <a:gridCol w="3408652">
                  <a:extLst>
                    <a:ext uri="{9D8B030D-6E8A-4147-A177-3AD203B41FA5}">
                      <a16:colId xmlns:a16="http://schemas.microsoft.com/office/drawing/2014/main" val="641329345"/>
                    </a:ext>
                  </a:extLst>
                </a:gridCol>
              </a:tblGrid>
              <a:tr h="215900">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A</a:t>
                      </a:r>
                      <a:endParaRPr lang="en-GB" sz="200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wer?  </a:t>
                      </a:r>
                      <a:endParaRPr lang="en-GB" sz="200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GB" sz="2000" b="1" dirty="0" err="1">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wohin</a:t>
                      </a:r>
                      <a:r>
                        <a:rPr lang="en-GB" sz="2000" b="1"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200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2000" b="1">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wo?</a:t>
                      </a:r>
                      <a:endParaRPr lang="en-GB" sz="200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741601"/>
                  </a:ext>
                </a:extLst>
              </a:tr>
              <a:tr h="215900">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4</a:t>
                      </a:r>
                      <a:endParaRPr lang="en-GB" sz="200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i="1">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200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(in)to</a:t>
                      </a:r>
                      <a:r>
                        <a:rPr lang="en-GB" sz="2000"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 the park</a:t>
                      </a:r>
                      <a:endParaRPr lang="en-GB" sz="200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in</a:t>
                      </a:r>
                      <a:r>
                        <a:rPr lang="en-GB" sz="2000"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 the park</a:t>
                      </a:r>
                      <a:endParaRPr lang="en-GB" sz="200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96762600"/>
                  </a:ext>
                </a:extLst>
              </a:tr>
              <a:tr h="215900">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5</a:t>
                      </a:r>
                      <a:endParaRPr lang="en-GB" sz="200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i="1">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200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(in)to</a:t>
                      </a:r>
                      <a:r>
                        <a:rPr lang="en-GB" sz="2000"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 the library</a:t>
                      </a:r>
                      <a:endParaRPr lang="en-GB" sz="200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in</a:t>
                      </a:r>
                      <a:r>
                        <a:rPr lang="en-GB" sz="2000"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 the library</a:t>
                      </a:r>
                      <a:endParaRPr lang="en-GB" sz="200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04818025"/>
                  </a:ext>
                </a:extLst>
              </a:tr>
              <a:tr h="215900">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6</a:t>
                      </a:r>
                      <a:endParaRPr lang="en-GB" sz="200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i="1">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200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(in)to</a:t>
                      </a:r>
                      <a:r>
                        <a:rPr lang="en-GB" sz="2000"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 the classroom</a:t>
                      </a:r>
                      <a:endParaRPr lang="en-GB" sz="200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in</a:t>
                      </a:r>
                      <a:r>
                        <a:rPr lang="en-GB" sz="2000" dirty="0">
                          <a:solidFill>
                            <a:srgbClr val="376072"/>
                          </a:solidFill>
                          <a:effectLst/>
                          <a:latin typeface="Century Gothic" panose="020B0502020202020204" pitchFamily="34" charset="0"/>
                          <a:ea typeface="Calibri" panose="020F0502020204030204" pitchFamily="34" charset="0"/>
                          <a:cs typeface="Times New Roman" panose="02020603050405020304" pitchFamily="18" charset="0"/>
                        </a:rPr>
                        <a:t> the classroom</a:t>
                      </a:r>
                      <a:endParaRPr lang="en-GB" sz="200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36509755"/>
                  </a:ext>
                </a:extLst>
              </a:tr>
            </a:tbl>
          </a:graphicData>
        </a:graphic>
      </p:graphicFrame>
      <p:pic>
        <p:nvPicPr>
          <p:cNvPr id="59" name="Picture 58"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34" name="Google Shape;534;p39"/>
          <p:cNvSpPr txBox="1">
            <a:spLocks noGrp="1"/>
          </p:cNvSpPr>
          <p:nvPr>
            <p:ph type="title"/>
          </p:nvPr>
        </p:nvSpPr>
        <p:spPr>
          <a:xfrm>
            <a:off x="0" y="414"/>
            <a:ext cx="665621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2800" b="1" dirty="0">
                <a:solidFill>
                  <a:schemeClr val="lt1"/>
                </a:solidFill>
              </a:rPr>
              <a:t>Wo </a:t>
            </a:r>
            <a:r>
              <a:rPr lang="en-GB" sz="2800" b="1" dirty="0" err="1">
                <a:solidFill>
                  <a:schemeClr val="lt1"/>
                </a:solidFill>
              </a:rPr>
              <a:t>ist</a:t>
            </a:r>
            <a:r>
              <a:rPr lang="en-GB" sz="2800" b="1" dirty="0">
                <a:solidFill>
                  <a:schemeClr val="lt1"/>
                </a:solidFill>
              </a:rPr>
              <a:t> </a:t>
            </a:r>
            <a:r>
              <a:rPr lang="en-GB" sz="2800" b="1" dirty="0" err="1">
                <a:solidFill>
                  <a:schemeClr val="lt1"/>
                </a:solidFill>
              </a:rPr>
              <a:t>er</a:t>
            </a:r>
            <a:r>
              <a:rPr lang="en-GB" sz="2800" b="1" dirty="0">
                <a:solidFill>
                  <a:schemeClr val="lt1"/>
                </a:solidFill>
              </a:rPr>
              <a:t>/</a:t>
            </a:r>
            <a:r>
              <a:rPr lang="en-GB" sz="2800" b="1" dirty="0" err="1">
                <a:solidFill>
                  <a:schemeClr val="lt1"/>
                </a:solidFill>
              </a:rPr>
              <a:t>sie</a:t>
            </a:r>
            <a:r>
              <a:rPr lang="en-GB" sz="2800" b="1" dirty="0">
                <a:solidFill>
                  <a:schemeClr val="lt1"/>
                </a:solidFill>
              </a:rPr>
              <a:t>? </a:t>
            </a:r>
            <a:r>
              <a:rPr lang="en-GB" sz="2800" b="1" dirty="0" err="1">
                <a:solidFill>
                  <a:schemeClr val="lt1"/>
                </a:solidFill>
              </a:rPr>
              <a:t>Wohin</a:t>
            </a:r>
            <a:r>
              <a:rPr lang="en-GB" sz="2800" b="1" dirty="0">
                <a:solidFill>
                  <a:schemeClr val="lt1"/>
                </a:solidFill>
              </a:rPr>
              <a:t> </a:t>
            </a:r>
            <a:r>
              <a:rPr lang="en-GB" sz="2800" b="1" dirty="0" err="1">
                <a:solidFill>
                  <a:schemeClr val="lt1"/>
                </a:solidFill>
              </a:rPr>
              <a:t>geht</a:t>
            </a:r>
            <a:r>
              <a:rPr lang="en-GB" sz="2800" b="1" dirty="0">
                <a:solidFill>
                  <a:schemeClr val="lt1"/>
                </a:solidFill>
              </a:rPr>
              <a:t> </a:t>
            </a:r>
            <a:r>
              <a:rPr lang="en-GB" sz="2800" b="1" dirty="0" err="1">
                <a:solidFill>
                  <a:schemeClr val="lt1"/>
                </a:solidFill>
              </a:rPr>
              <a:t>er</a:t>
            </a:r>
            <a:r>
              <a:rPr lang="en-GB" sz="2800" b="1" dirty="0">
                <a:solidFill>
                  <a:schemeClr val="lt1"/>
                </a:solidFill>
              </a:rPr>
              <a:t>/</a:t>
            </a:r>
            <a:r>
              <a:rPr lang="en-GB" sz="2800" b="1" dirty="0" err="1">
                <a:solidFill>
                  <a:schemeClr val="lt1"/>
                </a:solidFill>
              </a:rPr>
              <a:t>sie</a:t>
            </a:r>
            <a:r>
              <a:rPr lang="en-GB" sz="2800" b="1" dirty="0">
                <a:solidFill>
                  <a:schemeClr val="lt1"/>
                </a:solidFill>
              </a:rPr>
              <a:t>?</a:t>
            </a:r>
            <a:endParaRPr sz="2800" dirty="0"/>
          </a:p>
        </p:txBody>
      </p:sp>
      <p:sp>
        <p:nvSpPr>
          <p:cNvPr id="561" name="Google Shape;561;p39"/>
          <p:cNvSpPr txBox="1"/>
          <p:nvPr/>
        </p:nvSpPr>
        <p:spPr>
          <a:xfrm>
            <a:off x="1824738" y="6760311"/>
            <a:ext cx="2062717" cy="41194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562" name="Google Shape;562;p39"/>
          <p:cNvSpPr txBox="1"/>
          <p:nvPr/>
        </p:nvSpPr>
        <p:spPr>
          <a:xfrm>
            <a:off x="245408" y="2998690"/>
            <a:ext cx="283029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FFC000">
                    <a:lumMod val="75000"/>
                  </a:srgbClr>
                </a:solidFill>
                <a:effectLst/>
                <a:uLnTx/>
                <a:uFillTx/>
                <a:latin typeface="Century Gothic"/>
                <a:ea typeface="Century Gothic"/>
                <a:cs typeface="Century Gothic"/>
                <a:sym typeface="Century Gothic"/>
              </a:rPr>
              <a:t>Antworten</a:t>
            </a:r>
            <a:r>
              <a:rPr kumimoji="0" lang="en-GB" sz="2800" b="1" i="0" u="none" strike="noStrike" kern="0" cap="none" spc="0" normalizeH="0" baseline="0" noProof="0" dirty="0">
                <a:ln>
                  <a:noFill/>
                </a:ln>
                <a:solidFill>
                  <a:srgbClr val="FFC000">
                    <a:lumMod val="75000"/>
                  </a:srgbClr>
                </a:solidFill>
                <a:effectLst/>
                <a:uLnTx/>
                <a:uFillTx/>
                <a:latin typeface="Century Gothic"/>
                <a:ea typeface="Century Gothic"/>
                <a:cs typeface="Century Gothic"/>
                <a:sym typeface="Century Gothic"/>
              </a:rPr>
              <a:t> 4-6:</a:t>
            </a:r>
            <a:endParaRPr kumimoji="0" sz="2800" b="1" i="0" u="none" strike="noStrike" kern="0" cap="none" spc="0" normalizeH="0" baseline="0" noProof="0" dirty="0">
              <a:ln>
                <a:noFill/>
              </a:ln>
              <a:solidFill>
                <a:srgbClr val="FFC000">
                  <a:lumMod val="75000"/>
                </a:srgbClr>
              </a:solidFill>
              <a:effectLst/>
              <a:uLnTx/>
              <a:uFillTx/>
              <a:latin typeface="Century Gothic"/>
              <a:ea typeface="Century Gothic"/>
              <a:cs typeface="Century Gothic"/>
              <a:sym typeface="Century Gothic"/>
            </a:endParaRPr>
          </a:p>
        </p:txBody>
      </p:sp>
      <p:sp>
        <p:nvSpPr>
          <p:cNvPr id="587" name="Google Shape;587;p39"/>
          <p:cNvSpPr txBox="1"/>
          <p:nvPr/>
        </p:nvSpPr>
        <p:spPr>
          <a:xfrm>
            <a:off x="9901679" y="6721541"/>
            <a:ext cx="1930041" cy="45933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pic>
        <p:nvPicPr>
          <p:cNvPr id="60" name="Picture 59">
            <a:extLst>
              <a:ext uri="{FF2B5EF4-FFF2-40B4-BE49-F238E27FC236}">
                <a16:creationId xmlns:a16="http://schemas.microsoft.com/office/drawing/2014/main" id="{486B043A-15D3-7145-ABD5-13750D7B02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59764" y="173909"/>
            <a:ext cx="900112" cy="866145"/>
          </a:xfrm>
          <a:prstGeom prst="rect">
            <a:avLst/>
          </a:prstGeom>
        </p:spPr>
      </p:pic>
      <p:pic>
        <p:nvPicPr>
          <p:cNvPr id="61" name="Picture 60">
            <a:extLst>
              <a:ext uri="{FF2B5EF4-FFF2-40B4-BE49-F238E27FC236}">
                <a16:creationId xmlns:a16="http://schemas.microsoft.com/office/drawing/2014/main" id="{B9432EA4-3268-1542-97EB-74B2831D5E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9177" y="138468"/>
            <a:ext cx="900113" cy="918686"/>
          </a:xfrm>
          <a:prstGeom prst="rect">
            <a:avLst/>
          </a:prstGeom>
        </p:spPr>
      </p:pic>
      <p:pic>
        <p:nvPicPr>
          <p:cNvPr id="38" name="Picture 5" descr="C:\Users\RussK\AppData\Local\Microsoft\Windows\Temporary Internet Files\Content.IE5\KD8IL2OQ\Cinema-by-Merlin2525-Optimized[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98190" y="1314814"/>
            <a:ext cx="1162085" cy="98196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C:\Users\RussK\AppData\Local\Microsoft\Windows\Temporary Internet Files\Content.IE5\KD8IL2OQ\shop-158317_960_720[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21940" y="1176370"/>
            <a:ext cx="1556413" cy="121017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RussK\AppData\Local\Microsoft\Windows\Temporary Internet Files\Content.IE5\YTPV9QUG\d8xv5hz-e93a5d19-494d-44fe-8987-b85977b869ff[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36630" y="1309706"/>
            <a:ext cx="1609344" cy="92964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C:\Users\RussK\AppData\Local\Microsoft\Windows\Temporary Internet Files\Content.IE5\MIZPLKQ0\muziek%20optreden[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7817" y="1412565"/>
            <a:ext cx="1556413" cy="115212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C:\Users\RussK\AppData\Local\Microsoft\Windows\Temporary Internet Files\Content.IE5\8FOW89FH\15345-illustration-of-city-buildings-pv[1].p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36003" y="1382612"/>
            <a:ext cx="1196270" cy="856734"/>
          </a:xfrm>
          <a:prstGeom prst="rect">
            <a:avLst/>
          </a:prstGeom>
          <a:noFill/>
          <a:ln>
            <a:noFill/>
          </a:ln>
        </p:spPr>
      </p:pic>
      <p:pic>
        <p:nvPicPr>
          <p:cNvPr id="4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91869" y="986360"/>
            <a:ext cx="1503610" cy="1503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a:sym typeface="Arial"/>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873146953"/>
              </p:ext>
            </p:extLst>
          </p:nvPr>
        </p:nvGraphicFramePr>
        <p:xfrm>
          <a:off x="414246" y="3484075"/>
          <a:ext cx="11417473" cy="1419320"/>
        </p:xfrm>
        <a:graphic>
          <a:graphicData uri="http://schemas.openxmlformats.org/drawingml/2006/table">
            <a:tbl>
              <a:tblPr firstRow="1" firstCol="1" bandRow="1">
                <a:tableStyleId>{896BAC6D-A865-435B-B571-F8410709C444}</a:tableStyleId>
              </a:tblPr>
              <a:tblGrid>
                <a:gridCol w="667579">
                  <a:extLst>
                    <a:ext uri="{9D8B030D-6E8A-4147-A177-3AD203B41FA5}">
                      <a16:colId xmlns:a16="http://schemas.microsoft.com/office/drawing/2014/main" val="2944223434"/>
                    </a:ext>
                  </a:extLst>
                </a:gridCol>
                <a:gridCol w="1481071">
                  <a:extLst>
                    <a:ext uri="{9D8B030D-6E8A-4147-A177-3AD203B41FA5}">
                      <a16:colId xmlns:a16="http://schemas.microsoft.com/office/drawing/2014/main" val="2776243363"/>
                    </a:ext>
                  </a:extLst>
                </a:gridCol>
                <a:gridCol w="4649273">
                  <a:extLst>
                    <a:ext uri="{9D8B030D-6E8A-4147-A177-3AD203B41FA5}">
                      <a16:colId xmlns:a16="http://schemas.microsoft.com/office/drawing/2014/main" val="1313546898"/>
                    </a:ext>
                  </a:extLst>
                </a:gridCol>
                <a:gridCol w="4619550">
                  <a:extLst>
                    <a:ext uri="{9D8B030D-6E8A-4147-A177-3AD203B41FA5}">
                      <a16:colId xmlns:a16="http://schemas.microsoft.com/office/drawing/2014/main" val="4189661134"/>
                    </a:ext>
                  </a:extLst>
                </a:gridCol>
              </a:tblGrid>
              <a:tr h="315449">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rPr>
                        <a:t> B</a:t>
                      </a:r>
                      <a:endParaRPr lang="en-GB" sz="2000" b="1"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rPr>
                        <a:t>who  </a:t>
                      </a:r>
                      <a:endParaRPr lang="en-GB" sz="2000" b="1"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rPr>
                        <a:t>is going / is already</a:t>
                      </a:r>
                      <a:endParaRPr lang="en-GB" sz="2000" b="1"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b="1">
                          <a:solidFill>
                            <a:srgbClr val="376072"/>
                          </a:solidFill>
                          <a:effectLst/>
                          <a:latin typeface="Century Gothic" panose="020B0502020202020204" pitchFamily="34" charset="0"/>
                        </a:rPr>
                        <a:t>where?</a:t>
                      </a:r>
                      <a:endParaRPr lang="en-GB" sz="2000" b="1">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572460068"/>
                  </a:ext>
                </a:extLst>
              </a:tr>
              <a:tr h="367957">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rPr>
                        <a:t>4</a:t>
                      </a:r>
                      <a:endParaRPr lang="en-GB" sz="2000" b="1"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b="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rPr>
                        <a:t>Mia</a:t>
                      </a:r>
                    </a:p>
                  </a:txBody>
                  <a:tcPr marL="68580" marR="68580" marT="0" marB="0" anchor="ctr"/>
                </a:tc>
                <a:tc>
                  <a:txBody>
                    <a:bodyPr/>
                    <a:lstStyle/>
                    <a:p>
                      <a:pPr algn="ctr">
                        <a:lnSpc>
                          <a:spcPct val="107000"/>
                        </a:lnSpc>
                        <a:spcAft>
                          <a:spcPts val="0"/>
                        </a:spcAft>
                      </a:pPr>
                      <a:r>
                        <a:rPr lang="en-GB" sz="2000" b="0" dirty="0">
                          <a:solidFill>
                            <a:srgbClr val="376072"/>
                          </a:solidFill>
                          <a:effectLst/>
                          <a:latin typeface="Century Gothic" panose="020B0502020202020204" pitchFamily="34" charset="0"/>
                        </a:rPr>
                        <a:t>is going</a:t>
                      </a:r>
                      <a:endParaRPr lang="en-GB" sz="2000" b="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n-GB" sz="2000" b="1" i="1" dirty="0">
                        <a:solidFill>
                          <a:srgbClr val="EEC10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094639196"/>
                  </a:ext>
                </a:extLst>
              </a:tr>
              <a:tr h="367957">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rPr>
                        <a:t>5</a:t>
                      </a:r>
                      <a:endParaRPr lang="en-GB" sz="2000" b="1"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b="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rPr>
                        <a:t>Wolfgang</a:t>
                      </a:r>
                    </a:p>
                  </a:txBody>
                  <a:tcPr marL="68580" marR="68580" marT="0" marB="0" anchor="ctr"/>
                </a:tc>
                <a:tc>
                  <a:txBody>
                    <a:bodyPr/>
                    <a:lstStyle/>
                    <a:p>
                      <a:pPr algn="ctr">
                        <a:lnSpc>
                          <a:spcPct val="107000"/>
                        </a:lnSpc>
                        <a:spcAft>
                          <a:spcPts val="0"/>
                        </a:spcAft>
                      </a:pPr>
                      <a:r>
                        <a:rPr lang="en-GB" sz="2000" b="0" dirty="0">
                          <a:solidFill>
                            <a:srgbClr val="376072"/>
                          </a:solidFill>
                          <a:effectLst/>
                          <a:latin typeface="Century Gothic" panose="020B0502020202020204" pitchFamily="34" charset="0"/>
                        </a:rPr>
                        <a:t>is already</a:t>
                      </a:r>
                      <a:endParaRPr lang="en-GB" sz="2000" b="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n-GB" sz="2000" b="1" i="1" dirty="0">
                        <a:solidFill>
                          <a:srgbClr val="EEC10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02784336"/>
                  </a:ext>
                </a:extLst>
              </a:tr>
              <a:tr h="367957">
                <a:tc>
                  <a:txBody>
                    <a:bodyPr/>
                    <a:lstStyle/>
                    <a:p>
                      <a:pPr algn="ctr">
                        <a:lnSpc>
                          <a:spcPct val="107000"/>
                        </a:lnSpc>
                        <a:spcAft>
                          <a:spcPts val="0"/>
                        </a:spcAft>
                      </a:pPr>
                      <a:r>
                        <a:rPr lang="en-GB" sz="2000" b="1" dirty="0">
                          <a:solidFill>
                            <a:srgbClr val="376072"/>
                          </a:solidFill>
                          <a:effectLst/>
                          <a:latin typeface="Century Gothic" panose="020B0502020202020204" pitchFamily="34" charset="0"/>
                        </a:rPr>
                        <a:t>6</a:t>
                      </a:r>
                      <a:endParaRPr lang="en-GB" sz="2000" b="1"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b="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rPr>
                        <a:t>Mia</a:t>
                      </a:r>
                    </a:p>
                  </a:txBody>
                  <a:tcPr marL="68580" marR="68580" marT="0" marB="0" anchor="ctr"/>
                </a:tc>
                <a:tc>
                  <a:txBody>
                    <a:bodyPr/>
                    <a:lstStyle/>
                    <a:p>
                      <a:pPr algn="ctr">
                        <a:lnSpc>
                          <a:spcPct val="107000"/>
                        </a:lnSpc>
                        <a:spcAft>
                          <a:spcPts val="0"/>
                        </a:spcAft>
                      </a:pPr>
                      <a:r>
                        <a:rPr lang="en-GB" sz="2000" b="0" dirty="0">
                          <a:solidFill>
                            <a:srgbClr val="376072"/>
                          </a:solidFill>
                          <a:effectLst/>
                          <a:latin typeface="Century Gothic" panose="020B0502020202020204" pitchFamily="34" charset="0"/>
                        </a:rPr>
                        <a:t>is already</a:t>
                      </a:r>
                      <a:endParaRPr lang="en-GB" sz="2000" b="0" dirty="0">
                        <a:solidFill>
                          <a:srgbClr val="37607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n-GB" sz="2000" b="1" i="1" dirty="0">
                        <a:solidFill>
                          <a:srgbClr val="EEC10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621391718"/>
                  </a:ext>
                </a:extLst>
              </a:tr>
            </a:tbl>
          </a:graphicData>
        </a:graphic>
      </p:graphicFrame>
      <p:sp>
        <p:nvSpPr>
          <p:cNvPr id="17" name="Oval Callout 45">
            <a:extLst>
              <a:ext uri="{FF2B5EF4-FFF2-40B4-BE49-F238E27FC236}">
                <a16:creationId xmlns:a16="http://schemas.microsoft.com/office/drawing/2014/main" id="{3A707D7E-B14E-441C-B37E-38AD7F3C244E}"/>
              </a:ext>
            </a:extLst>
          </p:cNvPr>
          <p:cNvSpPr/>
          <p:nvPr/>
        </p:nvSpPr>
        <p:spPr>
          <a:xfrm>
            <a:off x="3397875" y="2489970"/>
            <a:ext cx="3129159" cy="871788"/>
          </a:xfrm>
          <a:prstGeom prst="wedgeEllipseCallout">
            <a:avLst>
              <a:gd name="adj1" fmla="val -65948"/>
              <a:gd name="adj2" fmla="val 35725"/>
            </a:avLst>
          </a:prstGeom>
          <a:solidFill>
            <a:schemeClr val="accent1">
              <a:lumMod val="50000"/>
            </a:schemeClr>
          </a:solidFill>
          <a:ln w="12700">
            <a:solidFill>
              <a:srgbClr val="DAA520"/>
            </a:solid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1.</a:t>
            </a:r>
            <a:r>
              <a:rPr kumimoji="0" lang="en-GB" sz="2800" b="1" i="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t>
            </a: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Sie </a:t>
            </a:r>
            <a:r>
              <a:rPr kumimoji="0" lang="en-GB" sz="2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geht</a:t>
            </a: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a:t>
            </a:r>
          </a:p>
        </p:txBody>
      </p:sp>
      <p:sp>
        <p:nvSpPr>
          <p:cNvPr id="18" name="Oval Callout 45">
            <a:extLst>
              <a:ext uri="{FF2B5EF4-FFF2-40B4-BE49-F238E27FC236}">
                <a16:creationId xmlns:a16="http://schemas.microsoft.com/office/drawing/2014/main" id="{F4233ACF-3AD6-4B9A-B235-60C1DD7321C9}"/>
              </a:ext>
            </a:extLst>
          </p:cNvPr>
          <p:cNvSpPr/>
          <p:nvPr/>
        </p:nvSpPr>
        <p:spPr>
          <a:xfrm>
            <a:off x="6656219" y="2489970"/>
            <a:ext cx="4426841" cy="871788"/>
          </a:xfrm>
          <a:prstGeom prst="wedgeEllipseCallout">
            <a:avLst>
              <a:gd name="adj1" fmla="val 47998"/>
              <a:gd name="adj2" fmla="val 51975"/>
            </a:avLst>
          </a:prstGeom>
          <a:solidFill>
            <a:schemeClr val="accent1">
              <a:lumMod val="50000"/>
            </a:schemeClr>
          </a:solidFill>
          <a:ln w="12700">
            <a:solidFill>
              <a:srgbClr val="DAA520"/>
            </a:solid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1.</a:t>
            </a:r>
            <a:r>
              <a:rPr kumimoji="0" lang="en-GB" sz="2800" b="1" i="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t>
            </a: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in den Park.</a:t>
            </a:r>
          </a:p>
        </p:txBody>
      </p:sp>
      <p:sp>
        <p:nvSpPr>
          <p:cNvPr id="19" name="Google Shape;562;p39">
            <a:extLst>
              <a:ext uri="{FF2B5EF4-FFF2-40B4-BE49-F238E27FC236}">
                <a16:creationId xmlns:a16="http://schemas.microsoft.com/office/drawing/2014/main" id="{B26414F4-36F1-4B87-ACE6-BC848CF4C009}"/>
              </a:ext>
            </a:extLst>
          </p:cNvPr>
          <p:cNvSpPr txBox="1"/>
          <p:nvPr/>
        </p:nvSpPr>
        <p:spPr>
          <a:xfrm>
            <a:off x="2661611" y="2410147"/>
            <a:ext cx="2247674"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C000">
                    <a:lumMod val="75000"/>
                  </a:srgbClr>
                </a:solidFill>
                <a:effectLst/>
                <a:uLnTx/>
                <a:uFillTx/>
                <a:latin typeface="Century Gothic"/>
                <a:ea typeface="Century Gothic"/>
                <a:cs typeface="Century Gothic"/>
                <a:sym typeface="Century Gothic"/>
              </a:rPr>
              <a:t>A:</a:t>
            </a:r>
            <a:endParaRPr kumimoji="0" sz="3600" b="1" i="0" u="none" strike="noStrike" kern="0" cap="none" spc="0" normalizeH="0" baseline="0" noProof="0" dirty="0">
              <a:ln>
                <a:noFill/>
              </a:ln>
              <a:solidFill>
                <a:srgbClr val="FFC000">
                  <a:lumMod val="75000"/>
                </a:srgbClr>
              </a:solidFill>
              <a:effectLst/>
              <a:uLnTx/>
              <a:uFillTx/>
              <a:latin typeface="Century Gothic"/>
              <a:ea typeface="Century Gothic"/>
              <a:cs typeface="Century Gothic"/>
              <a:sym typeface="Century Gothic"/>
            </a:endParaRPr>
          </a:p>
        </p:txBody>
      </p:sp>
      <p:sp>
        <p:nvSpPr>
          <p:cNvPr id="20" name="Google Shape;562;p39">
            <a:extLst>
              <a:ext uri="{FF2B5EF4-FFF2-40B4-BE49-F238E27FC236}">
                <a16:creationId xmlns:a16="http://schemas.microsoft.com/office/drawing/2014/main" id="{3DAD69F9-DCA7-4ADD-965E-A11374AE38AE}"/>
              </a:ext>
            </a:extLst>
          </p:cNvPr>
          <p:cNvSpPr txBox="1"/>
          <p:nvPr/>
        </p:nvSpPr>
        <p:spPr>
          <a:xfrm>
            <a:off x="11213930" y="2465812"/>
            <a:ext cx="978070"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C000">
                    <a:lumMod val="75000"/>
                  </a:srgbClr>
                </a:solidFill>
                <a:effectLst/>
                <a:uLnTx/>
                <a:uFillTx/>
                <a:latin typeface="Century Gothic"/>
                <a:ea typeface="Century Gothic"/>
                <a:cs typeface="Century Gothic"/>
                <a:sym typeface="Century Gothic"/>
              </a:rPr>
              <a:t>B:</a:t>
            </a:r>
            <a:endParaRPr kumimoji="0" sz="3600" b="1" i="0" u="none" strike="noStrike" kern="0" cap="none" spc="0" normalizeH="0" baseline="0" noProof="0" dirty="0">
              <a:ln>
                <a:noFill/>
              </a:ln>
              <a:solidFill>
                <a:srgbClr val="FFC000">
                  <a:lumMod val="75000"/>
                </a:srgbClr>
              </a:solidFill>
              <a:effectLst/>
              <a:uLnTx/>
              <a:uFillTx/>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C69677A0-6CDB-47A0-918E-0B7BD8A0B09F}"/>
              </a:ext>
            </a:extLst>
          </p:cNvPr>
          <p:cNvSpPr/>
          <p:nvPr/>
        </p:nvSpPr>
        <p:spPr>
          <a:xfrm>
            <a:off x="8345408" y="3733731"/>
            <a:ext cx="2297425" cy="455125"/>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kumimoji="0" lang="en-GB" sz="2400" b="1" i="1" u="none" strike="noStrike" kern="0" cap="none" spc="0" normalizeH="0" baseline="0" noProof="0" dirty="0">
                <a:ln>
                  <a:noFill/>
                </a:ln>
                <a:solidFill>
                  <a:srgbClr val="EEC100"/>
                </a:solidFill>
                <a:effectLst/>
                <a:uLnTx/>
                <a:uFillTx/>
                <a:latin typeface="Century Gothic" panose="020B0502020202020204" pitchFamily="34" charset="0"/>
                <a:cs typeface="Arial"/>
                <a:sym typeface="Arial"/>
              </a:rPr>
              <a:t>(in)to the park</a:t>
            </a:r>
            <a:endParaRPr kumimoji="0" lang="en-GB" sz="2400" b="1" i="1" u="none" strike="noStrike" kern="0" cap="none" spc="0" normalizeH="0" baseline="0" noProof="0" dirty="0">
              <a:ln>
                <a:noFill/>
              </a:ln>
              <a:solidFill>
                <a:srgbClr val="EEC1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endParaRPr>
          </a:p>
        </p:txBody>
      </p:sp>
      <p:sp>
        <p:nvSpPr>
          <p:cNvPr id="22" name="Oval Callout 45">
            <a:extLst>
              <a:ext uri="{FF2B5EF4-FFF2-40B4-BE49-F238E27FC236}">
                <a16:creationId xmlns:a16="http://schemas.microsoft.com/office/drawing/2014/main" id="{8336E66B-3D23-4E4B-92CE-4D3B5DB469E7}"/>
              </a:ext>
            </a:extLst>
          </p:cNvPr>
          <p:cNvSpPr/>
          <p:nvPr/>
        </p:nvSpPr>
        <p:spPr>
          <a:xfrm>
            <a:off x="3421852" y="2489970"/>
            <a:ext cx="3129161" cy="871788"/>
          </a:xfrm>
          <a:prstGeom prst="wedgeEllipseCallout">
            <a:avLst>
              <a:gd name="adj1" fmla="val -65948"/>
              <a:gd name="adj2" fmla="val 35725"/>
            </a:avLst>
          </a:prstGeom>
          <a:solidFill>
            <a:schemeClr val="accent1">
              <a:lumMod val="50000"/>
            </a:schemeClr>
          </a:solidFill>
          <a:ln w="12700">
            <a:solidFill>
              <a:srgbClr val="DAA520"/>
            </a:solid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2.</a:t>
            </a:r>
            <a:r>
              <a:rPr kumimoji="0" lang="en-GB" sz="2800" b="1" i="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t>
            </a:r>
            <a:r>
              <a:rPr kumimoji="0" lang="en-GB" sz="2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Er</a:t>
            </a: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t>
            </a:r>
            <a:r>
              <a:rPr kumimoji="0" lang="en-GB" sz="2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ist</a:t>
            </a: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a:t>
            </a:r>
          </a:p>
        </p:txBody>
      </p:sp>
      <p:sp>
        <p:nvSpPr>
          <p:cNvPr id="23" name="Oval Callout 45">
            <a:extLst>
              <a:ext uri="{FF2B5EF4-FFF2-40B4-BE49-F238E27FC236}">
                <a16:creationId xmlns:a16="http://schemas.microsoft.com/office/drawing/2014/main" id="{8436CB71-485B-43FD-8A8C-123AD7C5EAE7}"/>
              </a:ext>
            </a:extLst>
          </p:cNvPr>
          <p:cNvSpPr/>
          <p:nvPr/>
        </p:nvSpPr>
        <p:spPr>
          <a:xfrm>
            <a:off x="6656217" y="2487459"/>
            <a:ext cx="4426841" cy="871788"/>
          </a:xfrm>
          <a:prstGeom prst="wedgeEllipseCallout">
            <a:avLst>
              <a:gd name="adj1" fmla="val 47998"/>
              <a:gd name="adj2" fmla="val 51975"/>
            </a:avLst>
          </a:prstGeom>
          <a:solidFill>
            <a:schemeClr val="accent1">
              <a:lumMod val="50000"/>
            </a:schemeClr>
          </a:solidFill>
          <a:ln w="12700">
            <a:solidFill>
              <a:srgbClr val="DAA520"/>
            </a:solid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2.</a:t>
            </a:r>
            <a:r>
              <a:rPr kumimoji="0" lang="en-GB" sz="2800" b="1" i="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t>
            </a: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in der </a:t>
            </a:r>
            <a:r>
              <a:rPr kumimoji="0" lang="en-GB" sz="2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Bibliothek</a:t>
            </a: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a:t>
            </a:r>
          </a:p>
        </p:txBody>
      </p:sp>
      <p:sp>
        <p:nvSpPr>
          <p:cNvPr id="24" name="Rectangle 23">
            <a:extLst>
              <a:ext uri="{FF2B5EF4-FFF2-40B4-BE49-F238E27FC236}">
                <a16:creationId xmlns:a16="http://schemas.microsoft.com/office/drawing/2014/main" id="{9AF9E7C1-3844-4FB1-9B0E-5CDB56367BFF}"/>
              </a:ext>
            </a:extLst>
          </p:cNvPr>
          <p:cNvSpPr/>
          <p:nvPr/>
        </p:nvSpPr>
        <p:spPr>
          <a:xfrm>
            <a:off x="8467237" y="4122363"/>
            <a:ext cx="2018501" cy="455125"/>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kumimoji="0" lang="en-GB" sz="2400" b="1" i="1" u="none" strike="noStrike" kern="0" cap="none" spc="0" normalizeH="0" baseline="0" noProof="0" dirty="0">
                <a:ln>
                  <a:noFill/>
                </a:ln>
                <a:solidFill>
                  <a:srgbClr val="EEC100"/>
                </a:solidFill>
                <a:effectLst/>
                <a:uLnTx/>
                <a:uFillTx/>
                <a:latin typeface="Century Gothic" panose="020B0502020202020204" pitchFamily="34" charset="0"/>
                <a:cs typeface="Arial"/>
                <a:sym typeface="Arial"/>
              </a:rPr>
              <a:t>in the library</a:t>
            </a:r>
            <a:endParaRPr kumimoji="0" lang="en-GB" sz="2400" b="1" i="1" u="none" strike="noStrike" kern="0" cap="none" spc="0" normalizeH="0" baseline="0" noProof="0" dirty="0">
              <a:ln>
                <a:noFill/>
              </a:ln>
              <a:solidFill>
                <a:srgbClr val="EEC1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endParaRPr>
          </a:p>
        </p:txBody>
      </p:sp>
      <p:sp>
        <p:nvSpPr>
          <p:cNvPr id="25" name="Oval Callout 45">
            <a:extLst>
              <a:ext uri="{FF2B5EF4-FFF2-40B4-BE49-F238E27FC236}">
                <a16:creationId xmlns:a16="http://schemas.microsoft.com/office/drawing/2014/main" id="{BA13DA13-1521-4DF5-BCBC-A72E5F3A3EFE}"/>
              </a:ext>
            </a:extLst>
          </p:cNvPr>
          <p:cNvSpPr/>
          <p:nvPr/>
        </p:nvSpPr>
        <p:spPr>
          <a:xfrm>
            <a:off x="3421851" y="2485280"/>
            <a:ext cx="3129160" cy="871788"/>
          </a:xfrm>
          <a:prstGeom prst="wedgeEllipseCallout">
            <a:avLst>
              <a:gd name="adj1" fmla="val -65948"/>
              <a:gd name="adj2" fmla="val 35725"/>
            </a:avLst>
          </a:prstGeom>
          <a:solidFill>
            <a:schemeClr val="accent1">
              <a:lumMod val="50000"/>
            </a:schemeClr>
          </a:solidFill>
          <a:ln w="12700">
            <a:solidFill>
              <a:srgbClr val="DAA520"/>
            </a:solid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3.</a:t>
            </a:r>
            <a:r>
              <a:rPr kumimoji="0" lang="en-GB" sz="2800" b="1" i="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t>
            </a: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Sie </a:t>
            </a:r>
            <a:r>
              <a:rPr kumimoji="0" lang="en-GB" sz="2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ist</a:t>
            </a: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a:t>
            </a:r>
          </a:p>
        </p:txBody>
      </p:sp>
      <p:sp>
        <p:nvSpPr>
          <p:cNvPr id="26" name="Oval Callout 45">
            <a:extLst>
              <a:ext uri="{FF2B5EF4-FFF2-40B4-BE49-F238E27FC236}">
                <a16:creationId xmlns:a16="http://schemas.microsoft.com/office/drawing/2014/main" id="{76F7613C-A088-4506-B9D3-78BB0034731D}"/>
              </a:ext>
            </a:extLst>
          </p:cNvPr>
          <p:cNvSpPr/>
          <p:nvPr/>
        </p:nvSpPr>
        <p:spPr>
          <a:xfrm>
            <a:off x="6641521" y="2484948"/>
            <a:ext cx="4426841" cy="871788"/>
          </a:xfrm>
          <a:prstGeom prst="wedgeEllipseCallout">
            <a:avLst>
              <a:gd name="adj1" fmla="val 47998"/>
              <a:gd name="adj2" fmla="val 51975"/>
            </a:avLst>
          </a:prstGeom>
          <a:solidFill>
            <a:schemeClr val="accent1">
              <a:lumMod val="50000"/>
            </a:schemeClr>
          </a:solidFill>
          <a:ln w="12700">
            <a:solidFill>
              <a:srgbClr val="DAA520"/>
            </a:solid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3.</a:t>
            </a:r>
            <a:r>
              <a:rPr kumimoji="0" lang="en-GB" sz="2800" b="1" i="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t>
            </a:r>
            <a:r>
              <a:rPr kumimoji="0" lang="en-GB" sz="2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im</a:t>
            </a: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t>
            </a:r>
            <a:r>
              <a:rPr kumimoji="0" lang="en-GB" sz="2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Klassenzimmer</a:t>
            </a: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a:t>
            </a:r>
          </a:p>
        </p:txBody>
      </p:sp>
      <p:sp>
        <p:nvSpPr>
          <p:cNvPr id="27" name="Rectangle 26">
            <a:extLst>
              <a:ext uri="{FF2B5EF4-FFF2-40B4-BE49-F238E27FC236}">
                <a16:creationId xmlns:a16="http://schemas.microsoft.com/office/drawing/2014/main" id="{BD53F890-0D6B-4EF8-A86D-9FE608BF7843}"/>
              </a:ext>
            </a:extLst>
          </p:cNvPr>
          <p:cNvSpPr/>
          <p:nvPr/>
        </p:nvSpPr>
        <p:spPr>
          <a:xfrm>
            <a:off x="8209234" y="4472242"/>
            <a:ext cx="2688557" cy="455125"/>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kumimoji="0" lang="en-GB" sz="2400" b="1" i="1" u="none" strike="noStrike" kern="0" cap="none" spc="0" normalizeH="0" baseline="0" noProof="0" dirty="0">
                <a:ln>
                  <a:noFill/>
                </a:ln>
                <a:solidFill>
                  <a:srgbClr val="EEC100"/>
                </a:solidFill>
                <a:effectLst/>
                <a:uLnTx/>
                <a:uFillTx/>
                <a:latin typeface="Century Gothic" panose="020B0502020202020204" pitchFamily="34" charset="0"/>
                <a:cs typeface="Arial"/>
                <a:sym typeface="Arial"/>
              </a:rPr>
              <a:t>in the classroom</a:t>
            </a:r>
            <a:endParaRPr kumimoji="0" lang="en-GB" sz="2400" b="1" i="1" u="none" strike="noStrike" kern="0" cap="none" spc="0" normalizeH="0" baseline="0" noProof="0" dirty="0">
              <a:ln>
                <a:noFill/>
              </a:ln>
              <a:solidFill>
                <a:srgbClr val="EEC1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endParaRPr>
          </a:p>
        </p:txBody>
      </p:sp>
      <p:sp>
        <p:nvSpPr>
          <p:cNvPr id="29" name="Rectangle 28">
            <a:extLst>
              <a:ext uri="{FF2B5EF4-FFF2-40B4-BE49-F238E27FC236}">
                <a16:creationId xmlns:a16="http://schemas.microsoft.com/office/drawing/2014/main" id="{F2D6CC48-FD15-48A9-AC86-2E075FCE1BAE}"/>
              </a:ext>
            </a:extLst>
          </p:cNvPr>
          <p:cNvSpPr/>
          <p:nvPr/>
        </p:nvSpPr>
        <p:spPr>
          <a:xfrm>
            <a:off x="2090456" y="5297085"/>
            <a:ext cx="739305" cy="455125"/>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kumimoji="0" lang="en-GB" sz="2400" b="1" i="1" u="none" strike="noStrike" kern="0" cap="none" spc="0" normalizeH="0" baseline="0" noProof="0" dirty="0">
                <a:ln>
                  <a:noFill/>
                </a:ln>
                <a:solidFill>
                  <a:srgbClr val="EEC100"/>
                </a:solidFill>
                <a:effectLst/>
                <a:uLnTx/>
                <a:uFillTx/>
                <a:latin typeface="Century Gothic" panose="020B0502020202020204" pitchFamily="34" charset="0"/>
                <a:cs typeface="Arial"/>
                <a:sym typeface="Arial"/>
              </a:rPr>
              <a:t>Mia</a:t>
            </a:r>
            <a:endParaRPr kumimoji="0" lang="en-GB" sz="2400" b="1" i="1" u="none" strike="noStrike" kern="0" cap="none" spc="0" normalizeH="0" baseline="0" noProof="0" dirty="0">
              <a:ln>
                <a:noFill/>
              </a:ln>
              <a:solidFill>
                <a:srgbClr val="EEC1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endParaRPr>
          </a:p>
        </p:txBody>
      </p:sp>
      <p:sp>
        <p:nvSpPr>
          <p:cNvPr id="5" name="Oval 4">
            <a:extLst>
              <a:ext uri="{FF2B5EF4-FFF2-40B4-BE49-F238E27FC236}">
                <a16:creationId xmlns:a16="http://schemas.microsoft.com/office/drawing/2014/main" id="{04379C7E-B928-4690-857F-D0E3A9FC8199}"/>
              </a:ext>
            </a:extLst>
          </p:cNvPr>
          <p:cNvSpPr/>
          <p:nvPr/>
        </p:nvSpPr>
        <p:spPr>
          <a:xfrm>
            <a:off x="4980293" y="5367887"/>
            <a:ext cx="2320007" cy="350597"/>
          </a:xfrm>
          <a:prstGeom prst="ellipse">
            <a:avLst/>
          </a:prstGeom>
          <a:noFill/>
          <a:ln w="28575">
            <a:solidFill>
              <a:srgbClr val="EEC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 name="Rectangle 30">
            <a:extLst>
              <a:ext uri="{FF2B5EF4-FFF2-40B4-BE49-F238E27FC236}">
                <a16:creationId xmlns:a16="http://schemas.microsoft.com/office/drawing/2014/main" id="{4791F373-43EF-4C75-9F02-3546770A5240}"/>
              </a:ext>
            </a:extLst>
          </p:cNvPr>
          <p:cNvSpPr/>
          <p:nvPr/>
        </p:nvSpPr>
        <p:spPr>
          <a:xfrm>
            <a:off x="1666515" y="5584905"/>
            <a:ext cx="1614546" cy="455125"/>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kumimoji="0" lang="en-GB" sz="2400" b="1" i="1" u="none" strike="noStrike" kern="0" cap="none" spc="0" normalizeH="0" baseline="0" noProof="0" dirty="0">
                <a:ln>
                  <a:noFill/>
                </a:ln>
                <a:solidFill>
                  <a:srgbClr val="EEC100"/>
                </a:solidFill>
                <a:effectLst/>
                <a:uLnTx/>
                <a:uFillTx/>
                <a:latin typeface="Century Gothic" panose="020B0502020202020204" pitchFamily="34" charset="0"/>
                <a:cs typeface="Arial"/>
                <a:sym typeface="Arial"/>
              </a:rPr>
              <a:t>Wolfgang</a:t>
            </a:r>
            <a:endParaRPr kumimoji="0" lang="en-GB" sz="2400" b="1" i="1" u="none" strike="noStrike" kern="0" cap="none" spc="0" normalizeH="0" baseline="0" noProof="0" dirty="0">
              <a:ln>
                <a:noFill/>
              </a:ln>
              <a:solidFill>
                <a:srgbClr val="EEC1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endParaRPr>
          </a:p>
        </p:txBody>
      </p:sp>
      <p:sp>
        <p:nvSpPr>
          <p:cNvPr id="32" name="Oval 31">
            <a:extLst>
              <a:ext uri="{FF2B5EF4-FFF2-40B4-BE49-F238E27FC236}">
                <a16:creationId xmlns:a16="http://schemas.microsoft.com/office/drawing/2014/main" id="{1ABDFA5F-F196-40DC-B108-54DF34A9E7A1}"/>
              </a:ext>
            </a:extLst>
          </p:cNvPr>
          <p:cNvSpPr/>
          <p:nvPr/>
        </p:nvSpPr>
        <p:spPr>
          <a:xfrm>
            <a:off x="8984782" y="5689433"/>
            <a:ext cx="2320007" cy="350597"/>
          </a:xfrm>
          <a:prstGeom prst="ellipse">
            <a:avLst/>
          </a:prstGeom>
          <a:noFill/>
          <a:ln w="28575">
            <a:solidFill>
              <a:srgbClr val="EEC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Rectangle 32">
            <a:extLst>
              <a:ext uri="{FF2B5EF4-FFF2-40B4-BE49-F238E27FC236}">
                <a16:creationId xmlns:a16="http://schemas.microsoft.com/office/drawing/2014/main" id="{87A412CC-0043-445A-88C3-FD19CCEF512B}"/>
              </a:ext>
            </a:extLst>
          </p:cNvPr>
          <p:cNvSpPr/>
          <p:nvPr/>
        </p:nvSpPr>
        <p:spPr>
          <a:xfrm>
            <a:off x="2117812" y="5897500"/>
            <a:ext cx="739305" cy="455125"/>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kumimoji="0" lang="en-GB" sz="2400" b="1" i="1" u="none" strike="noStrike" kern="0" cap="none" spc="0" normalizeH="0" baseline="0" noProof="0" dirty="0">
                <a:ln>
                  <a:noFill/>
                </a:ln>
                <a:solidFill>
                  <a:srgbClr val="EEC100"/>
                </a:solidFill>
                <a:effectLst/>
                <a:uLnTx/>
                <a:uFillTx/>
                <a:latin typeface="Century Gothic" panose="020B0502020202020204" pitchFamily="34" charset="0"/>
                <a:cs typeface="Arial"/>
                <a:sym typeface="Arial"/>
              </a:rPr>
              <a:t>Mia</a:t>
            </a:r>
            <a:endParaRPr kumimoji="0" lang="en-GB" sz="2400" b="1" i="1" u="none" strike="noStrike" kern="0" cap="none" spc="0" normalizeH="0" baseline="0" noProof="0" dirty="0">
              <a:ln>
                <a:noFill/>
              </a:ln>
              <a:solidFill>
                <a:srgbClr val="EEC1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endParaRPr>
          </a:p>
        </p:txBody>
      </p:sp>
      <p:sp>
        <p:nvSpPr>
          <p:cNvPr id="34" name="Oval 33">
            <a:extLst>
              <a:ext uri="{FF2B5EF4-FFF2-40B4-BE49-F238E27FC236}">
                <a16:creationId xmlns:a16="http://schemas.microsoft.com/office/drawing/2014/main" id="{8871C515-2ED6-41C5-97D0-16CFA5173856}"/>
              </a:ext>
            </a:extLst>
          </p:cNvPr>
          <p:cNvSpPr/>
          <p:nvPr/>
        </p:nvSpPr>
        <p:spPr>
          <a:xfrm>
            <a:off x="8975472" y="5972490"/>
            <a:ext cx="2320007" cy="350597"/>
          </a:xfrm>
          <a:prstGeom prst="ellipse">
            <a:avLst/>
          </a:prstGeom>
          <a:noFill/>
          <a:ln w="28575">
            <a:solidFill>
              <a:srgbClr val="EEC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5188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22"/>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2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25"/>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P spid="18" grpId="1" animBg="1"/>
      <p:bldP spid="3" grpId="0"/>
      <p:bldP spid="22" grpId="0" animBg="1"/>
      <p:bldP spid="22" grpId="1" animBg="1"/>
      <p:bldP spid="23" grpId="0" animBg="1"/>
      <p:bldP spid="23" grpId="1" animBg="1"/>
      <p:bldP spid="24" grpId="0"/>
      <p:bldP spid="25" grpId="0" animBg="1"/>
      <p:bldP spid="25" grpId="1" animBg="1"/>
      <p:bldP spid="26" grpId="0" animBg="1"/>
      <p:bldP spid="26" grpId="1" animBg="1"/>
      <p:bldP spid="27" grpId="0"/>
      <p:bldP spid="29" grpId="0"/>
      <p:bldP spid="5" grpId="0" animBg="1"/>
      <p:bldP spid="31" grpId="0"/>
      <p:bldP spid="32" grpId="0" animBg="1"/>
      <p:bldP spid="33" grpId="0"/>
      <p:bldP spid="3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56037" y="363812"/>
            <a:ext cx="5951410" cy="607912"/>
          </a:xfrm>
        </p:spPr>
        <p:txBody>
          <a:bodyPr>
            <a:noAutofit/>
          </a:bodyPr>
          <a:lstStyle/>
          <a:p>
            <a:r>
              <a:rPr lang="en-GB" sz="3200" b="1" dirty="0">
                <a:solidFill>
                  <a:schemeClr val="bg1"/>
                </a:solidFill>
              </a:rPr>
              <a:t>Wo </a:t>
            </a:r>
            <a:r>
              <a:rPr lang="en-GB" sz="3200" b="1" dirty="0" err="1">
                <a:solidFill>
                  <a:schemeClr val="bg1"/>
                </a:solidFill>
              </a:rPr>
              <a:t>bist</a:t>
            </a:r>
            <a:r>
              <a:rPr lang="en-GB" sz="3200" b="1" dirty="0">
                <a:solidFill>
                  <a:schemeClr val="bg1"/>
                </a:solidFill>
              </a:rPr>
              <a:t> du? </a:t>
            </a:r>
            <a:r>
              <a:rPr lang="en-GB" sz="3200" b="1" dirty="0" err="1">
                <a:solidFill>
                  <a:schemeClr val="bg1"/>
                </a:solidFill>
              </a:rPr>
              <a:t>Wohin</a:t>
            </a:r>
            <a:r>
              <a:rPr lang="en-GB" sz="3200" b="1" dirty="0">
                <a:solidFill>
                  <a:schemeClr val="bg1"/>
                </a:solidFill>
              </a:rPr>
              <a:t> </a:t>
            </a:r>
            <a:r>
              <a:rPr lang="en-GB" sz="3200" b="1" dirty="0" err="1">
                <a:solidFill>
                  <a:schemeClr val="bg1"/>
                </a:solidFill>
              </a:rPr>
              <a:t>gehst</a:t>
            </a:r>
            <a:r>
              <a:rPr lang="en-GB" sz="3200" b="1" dirty="0">
                <a:solidFill>
                  <a:schemeClr val="bg1"/>
                </a:solidFill>
              </a:rPr>
              <a:t> du?</a:t>
            </a:r>
          </a:p>
        </p:txBody>
      </p:sp>
      <p:sp>
        <p:nvSpPr>
          <p:cNvPr id="4" name="Cloud Callout 3"/>
          <p:cNvSpPr/>
          <p:nvPr/>
        </p:nvSpPr>
        <p:spPr>
          <a:xfrm>
            <a:off x="46228" y="1796070"/>
            <a:ext cx="5353475" cy="3905250"/>
          </a:xfrm>
          <a:prstGeom prst="cloudCallout">
            <a:avLst>
              <a:gd name="adj1" fmla="val 43705"/>
              <a:gd name="adj2" fmla="val 29586"/>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loud Callout 4"/>
          <p:cNvSpPr/>
          <p:nvPr/>
        </p:nvSpPr>
        <p:spPr>
          <a:xfrm>
            <a:off x="7354272" y="1767152"/>
            <a:ext cx="4687440" cy="3905250"/>
          </a:xfrm>
          <a:prstGeom prst="cloudCallout">
            <a:avLst>
              <a:gd name="adj1" fmla="val -49617"/>
              <a:gd name="adj2" fmla="val 29674"/>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46228" y="5741438"/>
            <a:ext cx="5374502"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a:t>
            </a:r>
            <a:r>
              <a:rPr lang="en-GB" sz="2400" b="1" dirty="0" err="1">
                <a:solidFill>
                  <a:schemeClr val="accent1">
                    <a:lumMod val="50000"/>
                  </a:schemeClr>
                </a:solidFill>
                <a:latin typeface="Century Gothic" panose="020B0502020202020204" pitchFamily="34" charset="0"/>
              </a:rPr>
              <a:t>Ich</a:t>
            </a:r>
            <a:r>
              <a:rPr lang="en-GB" sz="2400" b="1" dirty="0">
                <a:solidFill>
                  <a:schemeClr val="accent1">
                    <a:lumMod val="50000"/>
                  </a:schemeClr>
                </a:solidFill>
                <a:latin typeface="Century Gothic" panose="020B0502020202020204" pitchFamily="34" charset="0"/>
              </a:rPr>
              <a:t> bin... </a:t>
            </a:r>
            <a:r>
              <a:rPr lang="en-GB" sz="2400" b="1" dirty="0" err="1">
                <a:solidFill>
                  <a:schemeClr val="accent1">
                    <a:lumMod val="50000"/>
                  </a:schemeClr>
                </a:solidFill>
                <a:latin typeface="Century Gothic" panose="020B0502020202020204" pitchFamily="34" charset="0"/>
              </a:rPr>
              <a:t>aber</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ich</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gehe</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jetzt</a:t>
            </a:r>
            <a:r>
              <a:rPr lang="en-GB" sz="2400" b="1" dirty="0">
                <a:solidFill>
                  <a:schemeClr val="accent1">
                    <a:lumMod val="50000"/>
                  </a:schemeClr>
                </a:solidFill>
                <a:latin typeface="Century Gothic" panose="020B0502020202020204" pitchFamily="34" charset="0"/>
              </a:rPr>
              <a:t>…”</a:t>
            </a:r>
          </a:p>
        </p:txBody>
      </p:sp>
      <p:pic>
        <p:nvPicPr>
          <p:cNvPr id="10" name="Picture 8" descr="C:\Users\RussK\AppData\Local\Microsoft\Windows\Temporary Internet Files\Content.IE5\KD8IL2OQ\shop-158317_960_72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82790" y="2240098"/>
            <a:ext cx="1301085" cy="10116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C:\Users\RussK\AppData\Local\Microsoft\Windows\Temporary Internet Files\Content.IE5\YTPV9QUG\d8xv5hz-e93a5d19-494d-44fe-8987-b85977b869ff[1].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61702" y="2118444"/>
            <a:ext cx="1609344" cy="9296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RussK\AppData\Local\Microsoft\Windows\Temporary Internet Files\Content.IE5\8FOW89FH\15345-illustration-of-city-buildings-pv[1].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69041" y="3244845"/>
            <a:ext cx="1196270" cy="856734"/>
          </a:xfrm>
          <a:prstGeom prst="rect">
            <a:avLst/>
          </a:prstGeom>
          <a:noFill/>
          <a:ln>
            <a:noFill/>
          </a:ln>
        </p:spPr>
      </p:pic>
      <p:pic>
        <p:nvPicPr>
          <p:cNvPr id="16" name="Picture 15"/>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18552" y="3700386"/>
            <a:ext cx="1503610" cy="1503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8839429" y="5959922"/>
            <a:ext cx="2961563" cy="400110"/>
          </a:xfrm>
          <a:prstGeom prst="rect">
            <a:avLst/>
          </a:prstGeom>
          <a:noFill/>
          <a:ln>
            <a:solidFill>
              <a:schemeClr val="accent1">
                <a:lumMod val="50000"/>
              </a:schemeClr>
            </a:solidFill>
          </a:ln>
        </p:spPr>
        <p:txBody>
          <a:bodyPr wrap="square" rtlCol="0">
            <a:spAutoFit/>
          </a:bodyPr>
          <a:lstStyle/>
          <a:p>
            <a:r>
              <a:rPr lang="en-GB" sz="2000" i="1">
                <a:solidFill>
                  <a:schemeClr val="accent1">
                    <a:lumMod val="50000"/>
                  </a:schemeClr>
                </a:solidFill>
                <a:latin typeface="Century Gothic" panose="020B0502020202020204" pitchFamily="34" charset="0"/>
              </a:rPr>
              <a:t>Wohin? – Where (to)?</a:t>
            </a:r>
            <a:endParaRPr lang="en-GB" sz="2000" i="1" dirty="0">
              <a:solidFill>
                <a:schemeClr val="accent1">
                  <a:lumMod val="50000"/>
                </a:schemeClr>
              </a:solidFill>
              <a:latin typeface="Century Gothic" panose="020B0502020202020204" pitchFamily="34" charset="0"/>
            </a:endParaRPr>
          </a:p>
        </p:txBody>
      </p:sp>
      <p:sp>
        <p:nvSpPr>
          <p:cNvPr id="15" name="TextBox 14"/>
          <p:cNvSpPr txBox="1"/>
          <p:nvPr/>
        </p:nvSpPr>
        <p:spPr>
          <a:xfrm>
            <a:off x="107553" y="1123038"/>
            <a:ext cx="12084447" cy="707886"/>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Wolfgang and Heidi are trying to meet up, but they are so busy! </a:t>
            </a:r>
            <a:br>
              <a:rPr lang="en-GB" sz="2000" dirty="0">
                <a:solidFill>
                  <a:schemeClr val="accent1">
                    <a:lumMod val="50000"/>
                  </a:schemeClr>
                </a:solidFill>
                <a:latin typeface="Century Gothic" panose="020B0502020202020204" pitchFamily="34" charset="0"/>
              </a:rPr>
            </a:br>
            <a:r>
              <a:rPr lang="en-GB" sz="2000" dirty="0">
                <a:solidFill>
                  <a:schemeClr val="accent1">
                    <a:lumMod val="50000"/>
                  </a:schemeClr>
                </a:solidFill>
                <a:latin typeface="Century Gothic" panose="020B0502020202020204" pitchFamily="34" charset="0"/>
              </a:rPr>
              <a:t>Sie </a:t>
            </a:r>
            <a:r>
              <a:rPr lang="en-GB" sz="2000" dirty="0" err="1">
                <a:solidFill>
                  <a:schemeClr val="accent1">
                    <a:lumMod val="50000"/>
                  </a:schemeClr>
                </a:solidFill>
                <a:latin typeface="Century Gothic" panose="020B0502020202020204" pitchFamily="34" charset="0"/>
              </a:rPr>
              <a:t>schreiben</a:t>
            </a:r>
            <a:r>
              <a:rPr lang="en-GB" sz="2000" dirty="0">
                <a:solidFill>
                  <a:schemeClr val="accent1">
                    <a:lumMod val="50000"/>
                  </a:schemeClr>
                </a:solidFill>
                <a:latin typeface="Century Gothic" panose="020B0502020202020204" pitchFamily="34" charset="0"/>
              </a:rPr>
              <a:t> SMS: </a:t>
            </a:r>
            <a:r>
              <a:rPr lang="en-GB" sz="2000" b="1" dirty="0">
                <a:solidFill>
                  <a:schemeClr val="accent1">
                    <a:lumMod val="50000"/>
                  </a:schemeClr>
                </a:solidFill>
                <a:latin typeface="Century Gothic" panose="020B0502020202020204" pitchFamily="34" charset="0"/>
              </a:rPr>
              <a:t>“</a:t>
            </a:r>
            <a:r>
              <a:rPr lang="en-GB" sz="2000" b="1" dirty="0" err="1">
                <a:solidFill>
                  <a:schemeClr val="accent1">
                    <a:lumMod val="50000"/>
                  </a:schemeClr>
                </a:solidFill>
                <a:latin typeface="Century Gothic" panose="020B0502020202020204" pitchFamily="34" charset="0"/>
              </a:rPr>
              <a:t>Ich</a:t>
            </a:r>
            <a:r>
              <a:rPr lang="en-GB" sz="2000" b="1" dirty="0">
                <a:solidFill>
                  <a:schemeClr val="accent1">
                    <a:lumMod val="50000"/>
                  </a:schemeClr>
                </a:solidFill>
                <a:latin typeface="Century Gothic" panose="020B0502020202020204" pitchFamily="34" charset="0"/>
              </a:rPr>
              <a:t> bin... </a:t>
            </a:r>
            <a:r>
              <a:rPr lang="en-GB" sz="2000" b="1" dirty="0" err="1">
                <a:solidFill>
                  <a:schemeClr val="accent1">
                    <a:lumMod val="50000"/>
                  </a:schemeClr>
                </a:solidFill>
                <a:latin typeface="Century Gothic" panose="020B0502020202020204" pitchFamily="34" charset="0"/>
              </a:rPr>
              <a:t>aber</a:t>
            </a:r>
            <a:r>
              <a:rPr lang="en-GB" sz="2000" b="1" dirty="0">
                <a:solidFill>
                  <a:schemeClr val="accent1">
                    <a:lumMod val="50000"/>
                  </a:schemeClr>
                </a:solidFill>
                <a:latin typeface="Century Gothic" panose="020B0502020202020204" pitchFamily="34" charset="0"/>
              </a:rPr>
              <a:t> </a:t>
            </a:r>
            <a:r>
              <a:rPr lang="en-GB" sz="2000" b="1" dirty="0" err="1">
                <a:solidFill>
                  <a:schemeClr val="accent1">
                    <a:lumMod val="50000"/>
                  </a:schemeClr>
                </a:solidFill>
                <a:latin typeface="Century Gothic" panose="020B0502020202020204" pitchFamily="34" charset="0"/>
              </a:rPr>
              <a:t>ich</a:t>
            </a:r>
            <a:r>
              <a:rPr lang="en-GB" sz="2000" b="1" dirty="0">
                <a:solidFill>
                  <a:schemeClr val="accent1">
                    <a:lumMod val="50000"/>
                  </a:schemeClr>
                </a:solidFill>
                <a:latin typeface="Century Gothic" panose="020B0502020202020204" pitchFamily="34" charset="0"/>
              </a:rPr>
              <a:t> </a:t>
            </a:r>
            <a:r>
              <a:rPr lang="en-GB" sz="2000" b="1" dirty="0" err="1">
                <a:solidFill>
                  <a:schemeClr val="accent1">
                    <a:lumMod val="50000"/>
                  </a:schemeClr>
                </a:solidFill>
                <a:latin typeface="Century Gothic" panose="020B0502020202020204" pitchFamily="34" charset="0"/>
              </a:rPr>
              <a:t>gehe</a:t>
            </a:r>
            <a:r>
              <a:rPr lang="en-GB" sz="2000" b="1" dirty="0">
                <a:solidFill>
                  <a:schemeClr val="accent1">
                    <a:lumMod val="50000"/>
                  </a:schemeClr>
                </a:solidFill>
                <a:latin typeface="Century Gothic" panose="020B0502020202020204" pitchFamily="34" charset="0"/>
              </a:rPr>
              <a:t> </a:t>
            </a:r>
            <a:r>
              <a:rPr lang="en-GB" sz="2000" b="1" dirty="0" err="1">
                <a:solidFill>
                  <a:schemeClr val="accent1">
                    <a:lumMod val="50000"/>
                  </a:schemeClr>
                </a:solidFill>
                <a:latin typeface="Century Gothic" panose="020B0502020202020204" pitchFamily="34" charset="0"/>
              </a:rPr>
              <a:t>jetzt</a:t>
            </a:r>
            <a:r>
              <a:rPr lang="en-GB" sz="2000" b="1" dirty="0">
                <a:solidFill>
                  <a:schemeClr val="accent1">
                    <a:lumMod val="50000"/>
                  </a:schemeClr>
                </a:solidFill>
                <a:latin typeface="Century Gothic" panose="020B0502020202020204" pitchFamily="34" charset="0"/>
              </a:rPr>
              <a:t>…”</a:t>
            </a:r>
            <a:r>
              <a:rPr lang="en-GB" sz="2000" dirty="0" err="1">
                <a:solidFill>
                  <a:schemeClr val="accent1">
                    <a:lumMod val="50000"/>
                  </a:schemeClr>
                </a:solidFill>
                <a:latin typeface="Century Gothic" panose="020B0502020202020204" pitchFamily="34" charset="0"/>
              </a:rPr>
              <a:t>Schreib</a:t>
            </a:r>
            <a:r>
              <a:rPr lang="en-GB" sz="2000" dirty="0">
                <a:solidFill>
                  <a:schemeClr val="accent1">
                    <a:lumMod val="50000"/>
                  </a:schemeClr>
                </a:solidFill>
                <a:latin typeface="Century Gothic" panose="020B0502020202020204" pitchFamily="34" charset="0"/>
              </a:rPr>
              <a:t> </a:t>
            </a:r>
            <a:r>
              <a:rPr lang="en-GB" sz="2000" u="sng" dirty="0" err="1">
                <a:solidFill>
                  <a:schemeClr val="accent1">
                    <a:lumMod val="50000"/>
                  </a:schemeClr>
                </a:solidFill>
                <a:latin typeface="Century Gothic" panose="020B0502020202020204" pitchFamily="34" charset="0"/>
              </a:rPr>
              <a:t>drei</a:t>
            </a:r>
            <a:r>
              <a:rPr lang="en-GB" sz="2000" dirty="0">
                <a:solidFill>
                  <a:schemeClr val="accent1">
                    <a:lumMod val="50000"/>
                  </a:schemeClr>
                </a:solidFill>
                <a:latin typeface="Century Gothic" panose="020B0502020202020204" pitchFamily="34" charset="0"/>
              </a:rPr>
              <a:t> SMS </a:t>
            </a:r>
            <a:r>
              <a:rPr lang="en-GB" sz="2000" dirty="0" err="1">
                <a:solidFill>
                  <a:schemeClr val="accent1">
                    <a:lumMod val="50000"/>
                  </a:schemeClr>
                </a:solidFill>
                <a:latin typeface="Century Gothic" panose="020B0502020202020204" pitchFamily="34" charset="0"/>
              </a:rPr>
              <a:t>für</a:t>
            </a:r>
            <a:r>
              <a:rPr lang="en-GB" sz="2000" dirty="0">
                <a:solidFill>
                  <a:schemeClr val="accent1">
                    <a:lumMod val="50000"/>
                  </a:schemeClr>
                </a:solidFill>
                <a:latin typeface="Century Gothic" panose="020B0502020202020204" pitchFamily="34" charset="0"/>
              </a:rPr>
              <a:t> Wolfgang </a:t>
            </a:r>
            <a:r>
              <a:rPr lang="en-GB" sz="2000" b="1" i="1" dirty="0" err="1">
                <a:solidFill>
                  <a:schemeClr val="accent1">
                    <a:lumMod val="50000"/>
                  </a:schemeClr>
                </a:solidFill>
                <a:latin typeface="Century Gothic" panose="020B0502020202020204" pitchFamily="34" charset="0"/>
              </a:rPr>
              <a:t>oder</a:t>
            </a:r>
            <a:r>
              <a:rPr lang="en-GB" sz="2000" dirty="0">
                <a:solidFill>
                  <a:schemeClr val="accent1">
                    <a:lumMod val="50000"/>
                  </a:schemeClr>
                </a:solidFill>
                <a:latin typeface="Century Gothic" panose="020B0502020202020204" pitchFamily="34" charset="0"/>
              </a:rPr>
              <a:t> Heidi.  </a:t>
            </a:r>
          </a:p>
        </p:txBody>
      </p:sp>
      <p:pic>
        <p:nvPicPr>
          <p:cNvPr id="18" name="Picture 17">
            <a:extLst>
              <a:ext uri="{FF2B5EF4-FFF2-40B4-BE49-F238E27FC236}">
                <a16:creationId xmlns:a16="http://schemas.microsoft.com/office/drawing/2014/main" id="{486B043A-15D3-7145-ABD5-13750D7B02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628323" y="4489183"/>
            <a:ext cx="1895432" cy="1883728"/>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3585" y="4638203"/>
            <a:ext cx="1341446" cy="1804462"/>
          </a:xfrm>
          <a:prstGeom prst="rect">
            <a:avLst/>
          </a:prstGeom>
        </p:spPr>
      </p:pic>
      <p:pic>
        <p:nvPicPr>
          <p:cNvPr id="20" name="Picture 5" descr="C:\Users\RussK\AppData\Local\Microsoft\Windows\Temporary Internet Files\Content.IE5\KD8IL2OQ\Cinema-by-Merlin2525-Optimized[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6145" y="3575236"/>
            <a:ext cx="1037817" cy="87695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C:\Users\RussK\AppData\Local\Microsoft\Windows\Temporary Internet Files\Content.IE5\MIZPLKQ0\muziek%20optreden[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052271" y="3399376"/>
            <a:ext cx="1002481" cy="7420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40683" y="2610778"/>
            <a:ext cx="982688" cy="644889"/>
          </a:xfrm>
          <a:prstGeom prst="rect">
            <a:avLst/>
          </a:prstGeom>
        </p:spPr>
      </p:pic>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16825" y="2341011"/>
            <a:ext cx="1090307" cy="849247"/>
          </a:xfrm>
          <a:prstGeom prst="rect">
            <a:avLst/>
          </a:prstGeom>
        </p:spPr>
      </p:pic>
      <p:pic>
        <p:nvPicPr>
          <p:cNvPr id="13" name="Picture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24170" y="3461209"/>
            <a:ext cx="1373978" cy="990982"/>
          </a:xfrm>
          <a:prstGeom prst="rect">
            <a:avLst/>
          </a:prstGeom>
        </p:spPr>
      </p:pic>
      <p:pic>
        <p:nvPicPr>
          <p:cNvPr id="22" name="Picture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36277" y="4256488"/>
            <a:ext cx="850686" cy="846698"/>
          </a:xfrm>
          <a:prstGeom prst="rect">
            <a:avLst/>
          </a:prstGeom>
        </p:spPr>
      </p:pic>
      <p:sp>
        <p:nvSpPr>
          <p:cNvPr id="26"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32215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pic>
        <p:nvPicPr>
          <p:cNvPr id="13" name="Picture 1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681" name="Google Shape;681;p43"/>
          <p:cNvSpPr txBox="1">
            <a:spLocks noGrp="1"/>
          </p:cNvSpPr>
          <p:nvPr>
            <p:ph type="title"/>
          </p:nvPr>
        </p:nvSpPr>
        <p:spPr>
          <a:xfrm>
            <a:off x="92597" y="304429"/>
            <a:ext cx="570631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Hausaufgaben</a:t>
            </a:r>
            <a:endParaRPr sz="3600" b="1" dirty="0">
              <a:solidFill>
                <a:schemeClr val="lt1"/>
              </a:solidFill>
            </a:endParaRPr>
          </a:p>
        </p:txBody>
      </p:sp>
      <p:pic>
        <p:nvPicPr>
          <p:cNvPr id="682" name="Google Shape;682;p43" descr="Smiley face with headphones"/>
          <p:cNvPicPr preferRelativeResize="0"/>
          <p:nvPr/>
        </p:nvPicPr>
        <p:blipFill rotWithShape="1">
          <a:blip r:embed="rId4">
            <a:alphaModFix/>
          </a:blip>
          <a:srcRect/>
          <a:stretch/>
        </p:blipFill>
        <p:spPr>
          <a:xfrm>
            <a:off x="10541342" y="105601"/>
            <a:ext cx="1401221" cy="1401221"/>
          </a:xfrm>
          <a:prstGeom prst="rect">
            <a:avLst/>
          </a:prstGeom>
          <a:noFill/>
          <a:ln>
            <a:noFill/>
          </a:ln>
        </p:spPr>
      </p:pic>
      <p:sp>
        <p:nvSpPr>
          <p:cNvPr id="683" name="Google Shape;683;p43"/>
          <p:cNvSpPr txBox="1"/>
          <p:nvPr/>
        </p:nvSpPr>
        <p:spPr>
          <a:xfrm>
            <a:off x="-186636" y="1269041"/>
            <a:ext cx="975070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dirty="0">
                <a:solidFill>
                  <a:srgbClr val="115076"/>
                </a:solidFill>
                <a:latin typeface="Century Gothic"/>
                <a:ea typeface="Century Gothic"/>
                <a:cs typeface="Century Gothic"/>
                <a:sym typeface="Century Gothic"/>
              </a:rPr>
              <a:t>Vocabulary Learning Homework (Term 3.1, Week 4)</a:t>
            </a:r>
            <a:endParaRPr sz="2800" dirty="0">
              <a:solidFill>
                <a:srgbClr val="115076"/>
              </a:solidFill>
              <a:latin typeface="Century Gothic"/>
              <a:ea typeface="Century Gothic"/>
              <a:cs typeface="Century Gothic"/>
              <a:sym typeface="Century Gothic"/>
            </a:endParaRPr>
          </a:p>
        </p:txBody>
      </p:sp>
      <p:sp>
        <p:nvSpPr>
          <p:cNvPr id="684" name="Google Shape;684;p43"/>
          <p:cNvSpPr txBox="1"/>
          <p:nvPr/>
        </p:nvSpPr>
        <p:spPr>
          <a:xfrm>
            <a:off x="175149" y="1971779"/>
            <a:ext cx="10885786" cy="461665"/>
          </a:xfrm>
          <a:prstGeom prst="rect">
            <a:avLst/>
          </a:prstGeom>
          <a:noFill/>
          <a:ln>
            <a:noFill/>
          </a:ln>
        </p:spPr>
        <p:txBody>
          <a:bodyPr spcFirstLastPara="1" wrap="square" lIns="91425" tIns="45700" rIns="91425" bIns="45700" anchor="t" anchorCtr="0">
            <a:spAutoFit/>
          </a:bodyPr>
          <a:lstStyle/>
          <a:p>
            <a:pPr lvl="0"/>
            <a:r>
              <a:rPr lang="en-GB" sz="2400" dirty="0">
                <a:solidFill>
                  <a:srgbClr val="115076"/>
                </a:solidFill>
                <a:latin typeface="Century Gothic" panose="020B0502020202020204" pitchFamily="34" charset="0"/>
                <a:ea typeface="Century Gothic"/>
                <a:cs typeface="Century Gothic"/>
                <a:sym typeface="Century Gothic"/>
                <a:hlinkClick r:id="rId5"/>
              </a:rPr>
              <a:t>Audio file</a:t>
            </a:r>
            <a:r>
              <a:rPr lang="en-GB" sz="2400" dirty="0">
                <a:solidFill>
                  <a:srgbClr val="115076"/>
                </a:solidFill>
                <a:latin typeface="Century Gothic" panose="020B0502020202020204" pitchFamily="34" charset="0"/>
                <a:ea typeface="Century Gothic"/>
                <a:cs typeface="Century Gothic"/>
                <a:sym typeface="Century Gothic"/>
              </a:rPr>
              <a:t> </a:t>
            </a:r>
            <a:r>
              <a:rPr lang="en-GB" sz="2400" dirty="0">
                <a:latin typeface="Century Gothic" panose="020B0502020202020204" pitchFamily="34" charset="0"/>
              </a:rPr>
              <a:t> </a:t>
            </a:r>
            <a:r>
              <a:rPr lang="en-GB" sz="2400" dirty="0">
                <a:solidFill>
                  <a:srgbClr val="115076"/>
                </a:solidFill>
                <a:latin typeface="Century Gothic" panose="020B0502020202020204" pitchFamily="34" charset="0"/>
                <a:ea typeface="Century Gothic"/>
                <a:cs typeface="Century Gothic"/>
                <a:sym typeface="Century Gothic"/>
              </a:rPr>
              <a:t> </a:t>
            </a:r>
            <a:endParaRPr dirty="0">
              <a:latin typeface="Century Gothic" panose="020B0502020202020204" pitchFamily="34" charset="0"/>
            </a:endParaRPr>
          </a:p>
        </p:txBody>
      </p:sp>
      <p:sp>
        <p:nvSpPr>
          <p:cNvPr id="685" name="Google Shape;685;p43"/>
          <p:cNvSpPr txBox="1"/>
          <p:nvPr/>
        </p:nvSpPr>
        <p:spPr>
          <a:xfrm>
            <a:off x="175149" y="2869678"/>
            <a:ext cx="307537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15076"/>
                </a:solidFill>
                <a:latin typeface="Century Gothic"/>
                <a:ea typeface="Century Gothic"/>
                <a:cs typeface="Century Gothic"/>
                <a:sym typeface="Century Gothic"/>
              </a:rPr>
              <a:t>Audio file QR code:</a:t>
            </a:r>
            <a:endParaRPr/>
          </a:p>
        </p:txBody>
      </p:sp>
      <p:sp>
        <p:nvSpPr>
          <p:cNvPr id="687" name="Google Shape;687;p43"/>
          <p:cNvSpPr txBox="1"/>
          <p:nvPr/>
        </p:nvSpPr>
        <p:spPr>
          <a:xfrm>
            <a:off x="175149" y="3849829"/>
            <a:ext cx="1106680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115076"/>
                </a:solidFill>
                <a:latin typeface="Century Gothic"/>
                <a:ea typeface="Century Gothic"/>
                <a:cs typeface="Century Gothic"/>
                <a:sym typeface="Century Gothic"/>
                <a:hlinkClick r:id="rId6"/>
              </a:rPr>
              <a:t>Student worksheet</a:t>
            </a:r>
            <a:endParaRPr dirty="0"/>
          </a:p>
        </p:txBody>
      </p:sp>
      <p:sp>
        <p:nvSpPr>
          <p:cNvPr id="688" name="Google Shape;688;p43"/>
          <p:cNvSpPr txBox="1"/>
          <p:nvPr/>
        </p:nvSpPr>
        <p:spPr>
          <a:xfrm>
            <a:off x="175149" y="4555407"/>
            <a:ext cx="1033840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115076"/>
                </a:solidFill>
                <a:latin typeface="Century Gothic"/>
                <a:ea typeface="Century Gothic"/>
                <a:cs typeface="Century Gothic"/>
                <a:sym typeface="Century Gothic"/>
                <a:hlinkClick r:id="rId7"/>
              </a:rPr>
              <a:t>Quizlet link</a:t>
            </a:r>
            <a:br>
              <a:rPr lang="en-GB" sz="2400" dirty="0">
                <a:solidFill>
                  <a:schemeClr val="dk1"/>
                </a:solidFill>
                <a:latin typeface="Century Gothic"/>
                <a:ea typeface="Century Gothic"/>
                <a:cs typeface="Century Gothic"/>
                <a:sym typeface="Century Gothic"/>
              </a:rPr>
            </a:br>
            <a:endParaRPr sz="2400" dirty="0">
              <a:solidFill>
                <a:srgbClr val="115076"/>
              </a:solidFill>
              <a:latin typeface="Century Gothic"/>
              <a:ea typeface="Century Gothic"/>
              <a:cs typeface="Century Gothic"/>
              <a:sym typeface="Century Gothic"/>
            </a:endParaRPr>
          </a:p>
        </p:txBody>
      </p:sp>
      <p:sp>
        <p:nvSpPr>
          <p:cNvPr id="689" name="Google Shape;689;p43"/>
          <p:cNvSpPr/>
          <p:nvPr/>
        </p:nvSpPr>
        <p:spPr>
          <a:xfrm>
            <a:off x="175149" y="5373936"/>
            <a:ext cx="11066804"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E4E79"/>
                </a:solidFill>
                <a:latin typeface="Century Gothic"/>
                <a:ea typeface="Century Gothic"/>
                <a:cs typeface="Century Gothic"/>
                <a:sym typeface="Century Gothic"/>
              </a:rPr>
              <a:t>In addition, revisit:	</a:t>
            </a:r>
            <a:r>
              <a:rPr lang="en-GB" sz="2000" u="sng">
                <a:solidFill>
                  <a:srgbClr val="1E4E79"/>
                </a:solidFill>
                <a:latin typeface="Century Gothic"/>
                <a:ea typeface="Century Gothic"/>
                <a:cs typeface="Century Gothic"/>
                <a:sym typeface="Century Gothic"/>
                <a:hlinkClick r:id="rId8"/>
              </a:rPr>
              <a:t>Term 2.2 Week 4</a:t>
            </a:r>
            <a:endParaRPr sz="200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a:solidFill>
                  <a:srgbClr val="1E4E79"/>
                </a:solidFill>
                <a:latin typeface="Century Gothic"/>
                <a:ea typeface="Century Gothic"/>
                <a:cs typeface="Century Gothic"/>
                <a:sym typeface="Century Gothic"/>
              </a:rPr>
              <a:t>			</a:t>
            </a:r>
            <a:r>
              <a:rPr lang="en-GB" sz="2000" u="sng">
                <a:solidFill>
                  <a:srgbClr val="1E4E79"/>
                </a:solidFill>
                <a:latin typeface="Century Gothic"/>
                <a:ea typeface="Century Gothic"/>
                <a:cs typeface="Century Gothic"/>
                <a:sym typeface="Century Gothic"/>
                <a:hlinkClick r:id="rId9"/>
              </a:rPr>
              <a:t>Term 2.1 Week 3</a:t>
            </a:r>
            <a:br>
              <a:rPr lang="en-GB" sz="2000">
                <a:solidFill>
                  <a:srgbClr val="1E4E79"/>
                </a:solidFill>
                <a:latin typeface="Century Gothic"/>
                <a:ea typeface="Century Gothic"/>
                <a:cs typeface="Century Gothic"/>
                <a:sym typeface="Century Gothic"/>
              </a:rPr>
            </a:br>
            <a:endParaRPr sz="1800">
              <a:solidFill>
                <a:schemeClr val="dk1"/>
              </a:solidFill>
              <a:latin typeface="Century Gothic"/>
              <a:ea typeface="Century Gothic"/>
              <a:cs typeface="Century Gothic"/>
              <a:sym typeface="Century Gothic"/>
            </a:endParaRPr>
          </a:p>
        </p:txBody>
      </p:sp>
      <p:pic>
        <p:nvPicPr>
          <p:cNvPr id="690" name="Google Shape;690;p43" descr="the letter Q"/>
          <p:cNvPicPr preferRelativeResize="0"/>
          <p:nvPr/>
        </p:nvPicPr>
        <p:blipFill rotWithShape="1">
          <a:blip r:embed="rId10">
            <a:alphaModFix/>
          </a:blip>
          <a:srcRect/>
          <a:stretch/>
        </p:blipFill>
        <p:spPr>
          <a:xfrm>
            <a:off x="10641925" y="4800601"/>
            <a:ext cx="1300638" cy="1300638"/>
          </a:xfrm>
          <a:prstGeom prst="rect">
            <a:avLst/>
          </a:prstGeom>
          <a:noFill/>
          <a:ln>
            <a:noFill/>
          </a:ln>
        </p:spPr>
      </p:pic>
      <p:pic>
        <p:nvPicPr>
          <p:cNvPr id="12" name="Picture 11"/>
          <p:cNvPicPr/>
          <p:nvPr/>
        </p:nvPicPr>
        <p:blipFill>
          <a:blip r:embed="rId11" cstate="print">
            <a:extLst>
              <a:ext uri="{28A0092B-C50C-407E-A947-70E740481C1C}">
                <a14:useLocalDpi xmlns:a14="http://schemas.microsoft.com/office/drawing/2010/main" val="0"/>
              </a:ext>
            </a:extLst>
          </a:blip>
          <a:stretch>
            <a:fillRect/>
          </a:stretch>
        </p:blipFill>
        <p:spPr>
          <a:xfrm>
            <a:off x="3403600" y="2464600"/>
            <a:ext cx="1194158" cy="119576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638F3-7872-C44E-B03E-8C6E00707A70}"/>
              </a:ext>
            </a:extLst>
          </p:cNvPr>
          <p:cNvSpPr>
            <a:spLocks noGrp="1"/>
          </p:cNvSpPr>
          <p:nvPr>
            <p:ph type="title"/>
          </p:nvPr>
        </p:nvSpPr>
        <p:spPr>
          <a:xfrm>
            <a:off x="5159542" y="204605"/>
            <a:ext cx="2106672" cy="1372077"/>
          </a:xfrm>
        </p:spPr>
        <p:txBody>
          <a:bodyPr>
            <a:noAutofit/>
          </a:bodyPr>
          <a:lstStyle/>
          <a:p>
            <a:pPr algn="ctr"/>
            <a:r>
              <a:rPr lang="en-GB" sz="12000" b="1" dirty="0" err="1">
                <a:solidFill>
                  <a:srgbClr val="002060"/>
                </a:solidFill>
                <a:cs typeface="Calibri" panose="020F0502020204030204" pitchFamily="34" charset="0"/>
              </a:rPr>
              <a:t>st</a:t>
            </a:r>
            <a:r>
              <a:rPr lang="en-GB" sz="12000" b="1" dirty="0">
                <a:solidFill>
                  <a:srgbClr val="002060"/>
                </a:solidFill>
                <a:cs typeface="Calibri" panose="020F0502020204030204" pitchFamily="34" charset="0"/>
              </a:rPr>
              <a:t>-</a:t>
            </a:r>
            <a:endParaRPr lang="en-US" sz="12000" dirty="0"/>
          </a:p>
        </p:txBody>
      </p:sp>
      <p:sp>
        <p:nvSpPr>
          <p:cNvPr id="4" name="Rounded Rectangle 3"/>
          <p:cNvSpPr/>
          <p:nvPr/>
        </p:nvSpPr>
        <p:spPr>
          <a:xfrm>
            <a:off x="4210887" y="1815152"/>
            <a:ext cx="3802879" cy="2662843"/>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a:solidFill>
                  <a:srgbClr val="FFCC00"/>
                </a:solidFill>
                <a:latin typeface="Century Gothic" panose="020B0502020202020204" pitchFamily="34" charset="0"/>
              </a:rPr>
              <a:t>st</a:t>
            </a:r>
            <a:r>
              <a:rPr lang="en-GB" sz="6000" dirty="0">
                <a:solidFill>
                  <a:srgbClr val="002060"/>
                </a:solidFill>
                <a:latin typeface="Century Gothic" panose="020B0502020202020204" pitchFamily="34" charset="0"/>
              </a:rPr>
              <a:t>ark</a:t>
            </a:r>
            <a:endParaRPr lang="en-GB" sz="6000" dirty="0">
              <a:solidFill>
                <a:srgbClr val="FFCC00"/>
              </a:solidFill>
              <a:latin typeface="Century Gothic" panose="020B0502020202020204" pitchFamily="34" charset="0"/>
            </a:endParaRPr>
          </a:p>
        </p:txBody>
      </p:sp>
      <p:sp>
        <p:nvSpPr>
          <p:cNvPr id="5" name="Rectangle 4"/>
          <p:cNvSpPr/>
          <p:nvPr/>
        </p:nvSpPr>
        <p:spPr>
          <a:xfrm>
            <a:off x="4139038" y="4795107"/>
            <a:ext cx="3934951"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be</a:t>
            </a:r>
            <a:r>
              <a:rPr lang="en-GB" sz="5400" dirty="0" err="1">
                <a:solidFill>
                  <a:srgbClr val="FFCC00"/>
                </a:solidFill>
                <a:latin typeface="Century Gothic" panose="020B0502020202020204" pitchFamily="34" charset="0"/>
              </a:rPr>
              <a:t>st</a:t>
            </a:r>
            <a:r>
              <a:rPr lang="en-GB" sz="5400" dirty="0" err="1">
                <a:solidFill>
                  <a:srgbClr val="002060"/>
                </a:solidFill>
                <a:latin typeface="Century Gothic" panose="020B0502020202020204" pitchFamily="34" charset="0"/>
              </a:rPr>
              <a:t>immt</a:t>
            </a:r>
            <a:endParaRPr lang="en-GB" sz="5400" dirty="0">
              <a:solidFill>
                <a:srgbClr val="FFCC00"/>
              </a:solidFill>
              <a:latin typeface="Century Gothic" panose="020B0502020202020204" pitchFamily="34" charset="0"/>
            </a:endParaRPr>
          </a:p>
        </p:txBody>
      </p:sp>
      <p:sp>
        <p:nvSpPr>
          <p:cNvPr id="6" name="Rectangle 5"/>
          <p:cNvSpPr/>
          <p:nvPr/>
        </p:nvSpPr>
        <p:spPr>
          <a:xfrm>
            <a:off x="256512" y="4260654"/>
            <a:ext cx="3734122"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ver</a:t>
            </a:r>
            <a:r>
              <a:rPr lang="en-GB" sz="5400" dirty="0">
                <a:solidFill>
                  <a:srgbClr val="FFCC00"/>
                </a:solidFill>
                <a:latin typeface="Century Gothic" panose="020B0502020202020204" pitchFamily="34" charset="0"/>
              </a:rPr>
              <a:t>st</a:t>
            </a:r>
            <a:r>
              <a:rPr lang="en-GB" sz="5400" dirty="0">
                <a:solidFill>
                  <a:srgbClr val="002060"/>
                </a:solidFill>
                <a:latin typeface="Century Gothic" panose="020B0502020202020204" pitchFamily="34" charset="0"/>
              </a:rPr>
              <a:t>ehen</a:t>
            </a:r>
            <a:endParaRPr lang="en-GB" sz="5400" dirty="0">
              <a:solidFill>
                <a:srgbClr val="FFCC00"/>
              </a:solidFill>
              <a:latin typeface="Century Gothic" panose="020B0502020202020204" pitchFamily="34" charset="0"/>
            </a:endParaRPr>
          </a:p>
        </p:txBody>
      </p:sp>
      <p:sp>
        <p:nvSpPr>
          <p:cNvPr id="7" name="Rectangle 6"/>
          <p:cNvSpPr/>
          <p:nvPr/>
        </p:nvSpPr>
        <p:spPr>
          <a:xfrm>
            <a:off x="8913540" y="3590943"/>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St</a:t>
            </a:r>
            <a:r>
              <a:rPr lang="en-GB" sz="5400" dirty="0" err="1">
                <a:solidFill>
                  <a:srgbClr val="002060"/>
                </a:solidFill>
                <a:latin typeface="Century Gothic" panose="020B0502020202020204" pitchFamily="34" charset="0"/>
              </a:rPr>
              <a:t>adt</a:t>
            </a:r>
            <a:endParaRPr lang="en-GB" sz="5400" dirty="0">
              <a:solidFill>
                <a:srgbClr val="FFCC00"/>
              </a:solidFill>
              <a:latin typeface="Century Gothic" panose="020B0502020202020204" pitchFamily="34" charset="0"/>
            </a:endParaRPr>
          </a:p>
        </p:txBody>
      </p:sp>
      <p:sp>
        <p:nvSpPr>
          <p:cNvPr id="8" name="Rectangle 7"/>
          <p:cNvSpPr/>
          <p:nvPr/>
        </p:nvSpPr>
        <p:spPr>
          <a:xfrm>
            <a:off x="231034" y="606206"/>
            <a:ext cx="361665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St</a:t>
            </a:r>
            <a:r>
              <a:rPr lang="en-GB" sz="5400" dirty="0" err="1">
                <a:solidFill>
                  <a:srgbClr val="002060"/>
                </a:solidFill>
                <a:latin typeface="Century Gothic" panose="020B0502020202020204" pitchFamily="34" charset="0"/>
              </a:rPr>
              <a:t>raße</a:t>
            </a:r>
            <a:endParaRPr lang="en-GB" sz="5400" dirty="0">
              <a:solidFill>
                <a:srgbClr val="FFCC00"/>
              </a:solidFill>
              <a:latin typeface="Century Gothic" panose="020B0502020202020204" pitchFamily="34" charset="0"/>
            </a:endParaRPr>
          </a:p>
        </p:txBody>
      </p:sp>
      <p:sp>
        <p:nvSpPr>
          <p:cNvPr id="9" name="Rectangle 8"/>
          <p:cNvSpPr/>
          <p:nvPr/>
        </p:nvSpPr>
        <p:spPr>
          <a:xfrm>
            <a:off x="8765813" y="606206"/>
            <a:ext cx="2432077"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st</a:t>
            </a:r>
            <a:r>
              <a:rPr lang="en-GB" sz="5400" dirty="0" err="1">
                <a:solidFill>
                  <a:srgbClr val="002060"/>
                </a:solidFill>
                <a:latin typeface="Century Gothic" panose="020B0502020202020204" pitchFamily="34" charset="0"/>
              </a:rPr>
              <a:t>ehen</a:t>
            </a:r>
            <a:endParaRPr lang="en-GB" sz="5400" dirty="0">
              <a:solidFill>
                <a:srgbClr val="FFCC00"/>
              </a:solidFill>
              <a:latin typeface="Century Gothic" panose="020B0502020202020204" pitchFamily="34" charset="0"/>
            </a:endParaRPr>
          </a:p>
        </p:txBody>
      </p:sp>
      <p:pic>
        <p:nvPicPr>
          <p:cNvPr id="10" name="Picture 9" descr="man lifting a dumbell"/>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32207" y="1932285"/>
            <a:ext cx="1327586" cy="1576508"/>
          </a:xfrm>
          <a:prstGeom prst="rect">
            <a:avLst/>
          </a:prstGeom>
        </p:spPr>
      </p:pic>
    </p:spTree>
    <p:extLst>
      <p:ext uri="{BB962C8B-B14F-4D97-AF65-F5344CB8AC3E}">
        <p14:creationId xmlns:p14="http://schemas.microsoft.com/office/powerpoint/2010/main" val="365272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stark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Straße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steh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7" name="verstehe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subTnLst>
                                    <p:audio>
                                      <p:cMediaNode>
                                        <p:cTn display="0" masterRel="sameClick">
                                          <p:stCondLst>
                                            <p:cond evt="begin" delay="0">
                                              <p:tn val="33"/>
                                            </p:cond>
                                          </p:stCondLst>
                                          <p:endCondLst>
                                            <p:cond evt="onStopAudio" delay="0">
                                              <p:tgtEl>
                                                <p:sldTgt/>
                                              </p:tgtEl>
                                            </p:cond>
                                          </p:endCondLst>
                                        </p:cTn>
                                        <p:tgtEl>
                                          <p:sndTgt r:embed="rId8" name="bestimmt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Stad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7D78C-3395-344E-AAA0-562787E86014}"/>
              </a:ext>
            </a:extLst>
          </p:cNvPr>
          <p:cNvSpPr>
            <a:spLocks noGrp="1"/>
          </p:cNvSpPr>
          <p:nvPr>
            <p:ph type="title"/>
          </p:nvPr>
        </p:nvSpPr>
        <p:spPr>
          <a:xfrm>
            <a:off x="5086778" y="-52888"/>
            <a:ext cx="2244749" cy="1883030"/>
          </a:xfrm>
        </p:spPr>
        <p:txBody>
          <a:bodyPr>
            <a:noAutofit/>
          </a:bodyPr>
          <a:lstStyle/>
          <a:p>
            <a:pPr algn="ctr"/>
            <a:r>
              <a:rPr lang="en-GB" sz="12000" b="1" dirty="0" err="1">
                <a:solidFill>
                  <a:srgbClr val="002060"/>
                </a:solidFill>
                <a:cs typeface="Calibri" panose="020F0502020204030204" pitchFamily="34" charset="0"/>
              </a:rPr>
              <a:t>st</a:t>
            </a:r>
            <a:r>
              <a:rPr lang="en-GB" sz="12000" b="1" dirty="0">
                <a:solidFill>
                  <a:srgbClr val="002060"/>
                </a:solidFill>
                <a:cs typeface="Calibri" panose="020F0502020204030204" pitchFamily="34" charset="0"/>
              </a:rPr>
              <a:t>-</a:t>
            </a:r>
            <a:endParaRPr lang="en-US" sz="12000" dirty="0"/>
          </a:p>
        </p:txBody>
      </p:sp>
      <p:sp>
        <p:nvSpPr>
          <p:cNvPr id="4" name="Rounded Rectangle 3"/>
          <p:cNvSpPr/>
          <p:nvPr/>
        </p:nvSpPr>
        <p:spPr>
          <a:xfrm>
            <a:off x="4210887" y="1815152"/>
            <a:ext cx="3802879" cy="2662843"/>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a:solidFill>
                  <a:srgbClr val="FFCC00"/>
                </a:solidFill>
                <a:latin typeface="Century Gothic" panose="020B0502020202020204" pitchFamily="34" charset="0"/>
              </a:rPr>
              <a:t>st</a:t>
            </a:r>
            <a:r>
              <a:rPr lang="en-GB" sz="6000" dirty="0">
                <a:solidFill>
                  <a:srgbClr val="002060"/>
                </a:solidFill>
                <a:latin typeface="Century Gothic" panose="020B0502020202020204" pitchFamily="34" charset="0"/>
              </a:rPr>
              <a:t>ark</a:t>
            </a:r>
            <a:endParaRPr lang="en-GB" sz="6000" dirty="0">
              <a:solidFill>
                <a:srgbClr val="FFCC00"/>
              </a:solidFill>
              <a:latin typeface="Century Gothic" panose="020B0502020202020204" pitchFamily="34" charset="0"/>
            </a:endParaRPr>
          </a:p>
        </p:txBody>
      </p:sp>
      <p:sp>
        <p:nvSpPr>
          <p:cNvPr id="5" name="Rectangle 4"/>
          <p:cNvSpPr/>
          <p:nvPr/>
        </p:nvSpPr>
        <p:spPr>
          <a:xfrm>
            <a:off x="4139038" y="4795107"/>
            <a:ext cx="3934951"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be</a:t>
            </a:r>
            <a:r>
              <a:rPr lang="en-GB" sz="5400" dirty="0" err="1">
                <a:solidFill>
                  <a:srgbClr val="FFCC00"/>
                </a:solidFill>
                <a:latin typeface="Century Gothic" panose="020B0502020202020204" pitchFamily="34" charset="0"/>
              </a:rPr>
              <a:t>st</a:t>
            </a:r>
            <a:r>
              <a:rPr lang="en-GB" sz="5400" dirty="0" err="1">
                <a:solidFill>
                  <a:srgbClr val="002060"/>
                </a:solidFill>
                <a:latin typeface="Century Gothic" panose="020B0502020202020204" pitchFamily="34" charset="0"/>
              </a:rPr>
              <a:t>immt</a:t>
            </a:r>
            <a:endParaRPr lang="en-GB" sz="5400" dirty="0">
              <a:solidFill>
                <a:srgbClr val="FFCC00"/>
              </a:solidFill>
              <a:latin typeface="Century Gothic" panose="020B0502020202020204" pitchFamily="34" charset="0"/>
            </a:endParaRPr>
          </a:p>
        </p:txBody>
      </p:sp>
      <p:sp>
        <p:nvSpPr>
          <p:cNvPr id="6" name="Rectangle 5"/>
          <p:cNvSpPr/>
          <p:nvPr/>
        </p:nvSpPr>
        <p:spPr>
          <a:xfrm>
            <a:off x="256512" y="4260654"/>
            <a:ext cx="3734122"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ver</a:t>
            </a:r>
            <a:r>
              <a:rPr lang="en-GB" sz="5400" dirty="0">
                <a:solidFill>
                  <a:srgbClr val="FFCC00"/>
                </a:solidFill>
                <a:latin typeface="Century Gothic" panose="020B0502020202020204" pitchFamily="34" charset="0"/>
              </a:rPr>
              <a:t>st</a:t>
            </a:r>
            <a:r>
              <a:rPr lang="en-GB" sz="5400" dirty="0">
                <a:solidFill>
                  <a:srgbClr val="002060"/>
                </a:solidFill>
                <a:latin typeface="Century Gothic" panose="020B0502020202020204" pitchFamily="34" charset="0"/>
              </a:rPr>
              <a:t>ehen</a:t>
            </a:r>
            <a:endParaRPr lang="en-GB" sz="5400" dirty="0">
              <a:solidFill>
                <a:srgbClr val="FFCC00"/>
              </a:solidFill>
              <a:latin typeface="Century Gothic" panose="020B0502020202020204" pitchFamily="34" charset="0"/>
            </a:endParaRPr>
          </a:p>
        </p:txBody>
      </p:sp>
      <p:sp>
        <p:nvSpPr>
          <p:cNvPr id="7" name="Rectangle 6"/>
          <p:cNvSpPr/>
          <p:nvPr/>
        </p:nvSpPr>
        <p:spPr>
          <a:xfrm>
            <a:off x="8913540" y="3590943"/>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St</a:t>
            </a:r>
            <a:r>
              <a:rPr lang="en-GB" sz="5400" dirty="0" err="1">
                <a:solidFill>
                  <a:srgbClr val="002060"/>
                </a:solidFill>
                <a:latin typeface="Century Gothic" panose="020B0502020202020204" pitchFamily="34" charset="0"/>
              </a:rPr>
              <a:t>adt</a:t>
            </a:r>
            <a:endParaRPr lang="en-GB" sz="5400" dirty="0">
              <a:solidFill>
                <a:srgbClr val="FFCC00"/>
              </a:solidFill>
              <a:latin typeface="Century Gothic" panose="020B0502020202020204" pitchFamily="34" charset="0"/>
            </a:endParaRPr>
          </a:p>
        </p:txBody>
      </p:sp>
      <p:sp>
        <p:nvSpPr>
          <p:cNvPr id="8" name="Rectangle 7"/>
          <p:cNvSpPr/>
          <p:nvPr/>
        </p:nvSpPr>
        <p:spPr>
          <a:xfrm>
            <a:off x="231034" y="606206"/>
            <a:ext cx="361665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St</a:t>
            </a:r>
            <a:r>
              <a:rPr lang="en-GB" sz="5400" dirty="0" err="1">
                <a:solidFill>
                  <a:srgbClr val="002060"/>
                </a:solidFill>
                <a:latin typeface="Century Gothic" panose="020B0502020202020204" pitchFamily="34" charset="0"/>
              </a:rPr>
              <a:t>raße</a:t>
            </a:r>
            <a:endParaRPr lang="en-GB" sz="5400" dirty="0">
              <a:solidFill>
                <a:srgbClr val="FFCC00"/>
              </a:solidFill>
              <a:latin typeface="Century Gothic" panose="020B0502020202020204" pitchFamily="34" charset="0"/>
            </a:endParaRPr>
          </a:p>
        </p:txBody>
      </p:sp>
      <p:sp>
        <p:nvSpPr>
          <p:cNvPr id="9" name="Rectangle 8"/>
          <p:cNvSpPr/>
          <p:nvPr/>
        </p:nvSpPr>
        <p:spPr>
          <a:xfrm>
            <a:off x="8765813" y="606206"/>
            <a:ext cx="2432077"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st</a:t>
            </a:r>
            <a:r>
              <a:rPr lang="en-GB" sz="5400" dirty="0" err="1">
                <a:solidFill>
                  <a:srgbClr val="002060"/>
                </a:solidFill>
                <a:latin typeface="Century Gothic" panose="020B0502020202020204" pitchFamily="34" charset="0"/>
              </a:rPr>
              <a:t>ehen</a:t>
            </a:r>
            <a:endParaRPr lang="en-GB" sz="5400" dirty="0">
              <a:solidFill>
                <a:srgbClr val="FFCC00"/>
              </a:solidFill>
              <a:latin typeface="Century Gothic" panose="020B0502020202020204" pitchFamily="34" charset="0"/>
            </a:endParaRPr>
          </a:p>
        </p:txBody>
      </p:sp>
      <p:pic>
        <p:nvPicPr>
          <p:cNvPr id="10" name="Picture 9" descr="man lifting a dumbell"/>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32207" y="1932285"/>
            <a:ext cx="1327586" cy="1576508"/>
          </a:xfrm>
          <a:prstGeom prst="rect">
            <a:avLst/>
          </a:prstGeom>
        </p:spPr>
      </p:pic>
    </p:spTree>
    <p:extLst>
      <p:ext uri="{BB962C8B-B14F-4D97-AF65-F5344CB8AC3E}">
        <p14:creationId xmlns:p14="http://schemas.microsoft.com/office/powerpoint/2010/main" val="14337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3" descr="background rectangle"/>
          <p:cNvPicPr preferRelativeResize="0"/>
          <p:nvPr/>
        </p:nvPicPr>
        <p:blipFill rotWithShape="1">
          <a:blip r:embed="rId3">
            <a:alphaModFix/>
          </a:blip>
          <a:srcRect/>
          <a:stretch/>
        </p:blipFill>
        <p:spPr>
          <a:xfrm>
            <a:off x="0" y="294041"/>
            <a:ext cx="2773680" cy="869950"/>
          </a:xfrm>
          <a:prstGeom prst="rect">
            <a:avLst/>
          </a:prstGeom>
          <a:noFill/>
          <a:ln>
            <a:noFill/>
          </a:ln>
        </p:spPr>
      </p:pic>
      <p:sp>
        <p:nvSpPr>
          <p:cNvPr id="88" name="Google Shape;88;p3"/>
          <p:cNvSpPr txBox="1">
            <a:spLocks noGrp="1"/>
          </p:cNvSpPr>
          <p:nvPr>
            <p:ph type="title"/>
          </p:nvPr>
        </p:nvSpPr>
        <p:spPr>
          <a:xfrm>
            <a:off x="0" y="294041"/>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sp>
        <p:nvSpPr>
          <p:cNvPr id="90" name="Google Shape;90;p3"/>
          <p:cNvSpPr/>
          <p:nvPr/>
        </p:nvSpPr>
        <p:spPr>
          <a:xfrm>
            <a:off x="3048000" y="2828836"/>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21" name="Picture 20">
            <a:extLst>
              <a:ext uri="{FF2B5EF4-FFF2-40B4-BE49-F238E27FC236}">
                <a16:creationId xmlns:a16="http://schemas.microsoft.com/office/drawing/2014/main" id="{0CF36FA6-52A2-5A49-B929-9F5050187088}"/>
              </a:ext>
            </a:extLst>
          </p:cNvPr>
          <p:cNvPicPr>
            <a:picLocks noChangeAspect="1"/>
          </p:cNvPicPr>
          <p:nvPr/>
        </p:nvPicPr>
        <p:blipFill>
          <a:blip r:embed="rId4"/>
          <a:stretch>
            <a:fillRect/>
          </a:stretch>
        </p:blipFill>
        <p:spPr>
          <a:xfrm>
            <a:off x="4156276" y="2326818"/>
            <a:ext cx="3802457" cy="4099048"/>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97509" y="835692"/>
            <a:ext cx="1341446" cy="1804462"/>
          </a:xfrm>
          <a:prstGeom prst="rect">
            <a:avLst/>
          </a:prstGeom>
        </p:spPr>
      </p:pic>
      <p:sp>
        <p:nvSpPr>
          <p:cNvPr id="3" name="Oval Callout 2"/>
          <p:cNvSpPr/>
          <p:nvPr/>
        </p:nvSpPr>
        <p:spPr>
          <a:xfrm>
            <a:off x="840229" y="1356523"/>
            <a:ext cx="3797099" cy="1638264"/>
          </a:xfrm>
          <a:prstGeom prst="wedgeEllipseCallout">
            <a:avLst>
              <a:gd name="adj1" fmla="val 49261"/>
              <a:gd name="adj2" fmla="val 58513"/>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entury Gothic" panose="020B0502020202020204" pitchFamily="34" charset="0"/>
              </a:rPr>
              <a:t>Ich</a:t>
            </a:r>
            <a:r>
              <a:rPr lang="en-GB" sz="2400" dirty="0">
                <a:latin typeface="Century Gothic" panose="020B0502020202020204" pitchFamily="34" charset="0"/>
              </a:rPr>
              <a:t> mag </a:t>
            </a:r>
            <a:r>
              <a:rPr lang="en-GB" sz="2400" dirty="0" err="1">
                <a:latin typeface="Century Gothic" panose="020B0502020202020204" pitchFamily="34" charset="0"/>
              </a:rPr>
              <a:t>Kunst</a:t>
            </a:r>
            <a:r>
              <a:rPr lang="en-GB" sz="2400" dirty="0">
                <a:latin typeface="Century Gothic" panose="020B0502020202020204" pitchFamily="34" charset="0"/>
              </a:rPr>
              <a:t>.</a:t>
            </a:r>
          </a:p>
        </p:txBody>
      </p:sp>
      <p:sp>
        <p:nvSpPr>
          <p:cNvPr id="4" name="Oval Callout 3"/>
          <p:cNvSpPr/>
          <p:nvPr/>
        </p:nvSpPr>
        <p:spPr>
          <a:xfrm>
            <a:off x="7249565" y="766264"/>
            <a:ext cx="3537948" cy="851996"/>
          </a:xfrm>
          <a:prstGeom prst="wedgeEllipseCallout">
            <a:avLst>
              <a:gd name="adj1" fmla="val 59400"/>
              <a:gd name="adj2" fmla="val 55728"/>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das Museum</a:t>
            </a:r>
          </a:p>
        </p:txBody>
      </p:sp>
      <p:sp>
        <p:nvSpPr>
          <p:cNvPr id="5" name="TextBox 4"/>
          <p:cNvSpPr txBox="1"/>
          <p:nvPr/>
        </p:nvSpPr>
        <p:spPr>
          <a:xfrm>
            <a:off x="7753285" y="1004090"/>
            <a:ext cx="2530508" cy="461665"/>
          </a:xfrm>
          <a:prstGeom prst="rect">
            <a:avLst/>
          </a:prstGeom>
          <a:solidFill>
            <a:schemeClr val="accent1">
              <a:lumMod val="50000"/>
            </a:schemeClr>
          </a:solidFill>
          <a:ln w="12700">
            <a:noFill/>
          </a:ln>
        </p:spPr>
        <p:txBody>
          <a:bodyPr wrap="square" rtlCol="0">
            <a:spAutoFit/>
          </a:bodyPr>
          <a:lstStyle/>
          <a:p>
            <a:r>
              <a:rPr lang="en-GB" sz="2400" dirty="0">
                <a:solidFill>
                  <a:schemeClr val="bg1"/>
                </a:solidFill>
                <a:latin typeface="Century Gothic" panose="020B0502020202020204" pitchFamily="34" charset="0"/>
              </a:rPr>
              <a:t>d_ _ M _ _ _ _ _ !</a:t>
            </a:r>
          </a:p>
        </p:txBody>
      </p:sp>
      <p:pic>
        <p:nvPicPr>
          <p:cNvPr id="25" name="Picture 24" descr="people inside dinosaur fossil museum during dayti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39254" y="2827881"/>
            <a:ext cx="2540000" cy="3385820"/>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8053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3" name="Oval Callout 2"/>
          <p:cNvSpPr/>
          <p:nvPr/>
        </p:nvSpPr>
        <p:spPr>
          <a:xfrm>
            <a:off x="7958733" y="2738078"/>
            <a:ext cx="3914623" cy="1638264"/>
          </a:xfrm>
          <a:prstGeom prst="wedgeEllipseCallout">
            <a:avLst>
              <a:gd name="adj1" fmla="val -65556"/>
              <a:gd name="adj2" fmla="val -26207"/>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entury Gothic" panose="020B0502020202020204" pitchFamily="34" charset="0"/>
              </a:rPr>
              <a:t>Wir</a:t>
            </a:r>
            <a:r>
              <a:rPr lang="en-GB" sz="2400" dirty="0">
                <a:latin typeface="Century Gothic" panose="020B0502020202020204" pitchFamily="34" charset="0"/>
              </a:rPr>
              <a:t> </a:t>
            </a:r>
            <a:r>
              <a:rPr lang="en-GB" sz="2400" dirty="0" err="1">
                <a:latin typeface="Century Gothic" panose="020B0502020202020204" pitchFamily="34" charset="0"/>
              </a:rPr>
              <a:t>essen</a:t>
            </a:r>
            <a:r>
              <a:rPr lang="en-GB" sz="2400" dirty="0">
                <a:latin typeface="Century Gothic" panose="020B0502020202020204" pitchFamily="34" charset="0"/>
              </a:rPr>
              <a:t> </a:t>
            </a:r>
            <a:r>
              <a:rPr lang="en-GB" sz="2400" dirty="0" err="1">
                <a:latin typeface="Century Gothic" panose="020B0502020202020204" pitchFamily="34" charset="0"/>
              </a:rPr>
              <a:t>dort</a:t>
            </a:r>
            <a:r>
              <a:rPr lang="en-GB" sz="2400" dirty="0">
                <a:latin typeface="Century Gothic" panose="020B0502020202020204" pitchFamily="34" charset="0"/>
              </a:rPr>
              <a:t> </a:t>
            </a:r>
            <a:r>
              <a:rPr lang="en-GB" sz="2400" dirty="0" err="1">
                <a:latin typeface="Century Gothic" panose="020B0502020202020204" pitchFamily="34" charset="0"/>
              </a:rPr>
              <a:t>Eis</a:t>
            </a:r>
            <a:r>
              <a:rPr lang="en-GB" sz="2400" dirty="0">
                <a:latin typeface="Century Gothic" panose="020B0502020202020204" pitchFamily="34" charset="0"/>
              </a:rPr>
              <a:t>!</a:t>
            </a:r>
          </a:p>
        </p:txBody>
      </p:sp>
      <p:pic>
        <p:nvPicPr>
          <p:cNvPr id="87" name="Google Shape;87;p3" descr="background rectangle"/>
          <p:cNvPicPr preferRelativeResize="0"/>
          <p:nvPr/>
        </p:nvPicPr>
        <p:blipFill rotWithShape="1">
          <a:blip r:embed="rId3">
            <a:alphaModFix/>
          </a:blip>
          <a:srcRect/>
          <a:stretch/>
        </p:blipFill>
        <p:spPr>
          <a:xfrm>
            <a:off x="0" y="294041"/>
            <a:ext cx="2910840" cy="869950"/>
          </a:xfrm>
          <a:prstGeom prst="rect">
            <a:avLst/>
          </a:prstGeom>
          <a:noFill/>
          <a:ln>
            <a:noFill/>
          </a:ln>
        </p:spPr>
      </p:pic>
      <p:sp>
        <p:nvSpPr>
          <p:cNvPr id="88" name="Google Shape;88;p3"/>
          <p:cNvSpPr txBox="1">
            <a:spLocks noGrp="1"/>
          </p:cNvSpPr>
          <p:nvPr>
            <p:ph type="title"/>
          </p:nvPr>
        </p:nvSpPr>
        <p:spPr>
          <a:xfrm>
            <a:off x="0" y="294041"/>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sp>
        <p:nvSpPr>
          <p:cNvPr id="90" name="Google Shape;90;p3"/>
          <p:cNvSpPr/>
          <p:nvPr/>
        </p:nvSpPr>
        <p:spPr>
          <a:xfrm>
            <a:off x="3048000" y="2828836"/>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21" name="Picture 20">
            <a:extLst>
              <a:ext uri="{FF2B5EF4-FFF2-40B4-BE49-F238E27FC236}">
                <a16:creationId xmlns:a16="http://schemas.microsoft.com/office/drawing/2014/main" id="{0CF36FA6-52A2-5A49-B929-9F5050187088}"/>
              </a:ext>
            </a:extLst>
          </p:cNvPr>
          <p:cNvPicPr>
            <a:picLocks noChangeAspect="1"/>
          </p:cNvPicPr>
          <p:nvPr/>
        </p:nvPicPr>
        <p:blipFill>
          <a:blip r:embed="rId4"/>
          <a:stretch>
            <a:fillRect/>
          </a:stretch>
        </p:blipFill>
        <p:spPr>
          <a:xfrm>
            <a:off x="4156276" y="2326818"/>
            <a:ext cx="3802457" cy="4099048"/>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97509" y="835692"/>
            <a:ext cx="1341446" cy="1804462"/>
          </a:xfrm>
          <a:prstGeom prst="rect">
            <a:avLst/>
          </a:prstGeom>
        </p:spPr>
      </p:pic>
      <p:sp>
        <p:nvSpPr>
          <p:cNvPr id="23" name="TextBox 22"/>
          <p:cNvSpPr txBox="1"/>
          <p:nvPr/>
        </p:nvSpPr>
        <p:spPr>
          <a:xfrm>
            <a:off x="1200128" y="1699834"/>
            <a:ext cx="3589762" cy="830997"/>
          </a:xfrm>
          <a:prstGeom prst="rect">
            <a:avLst/>
          </a:prstGeom>
          <a:noFill/>
        </p:spPr>
        <p:txBody>
          <a:bodyPr wrap="square" rtlCol="0">
            <a:spAutoFit/>
          </a:bodyPr>
          <a:lstStyle/>
          <a:p>
            <a:r>
              <a:rPr lang="en-GB" sz="2400">
                <a:solidFill>
                  <a:schemeClr val="bg1"/>
                </a:solidFill>
                <a:latin typeface="Century Gothic" panose="020B0502020202020204" pitchFamily="34" charset="0"/>
              </a:rPr>
              <a:t>Ich mag Naturwissenschaften.</a:t>
            </a:r>
            <a:endParaRPr lang="en-GB" sz="4000">
              <a:solidFill>
                <a:schemeClr val="bg1"/>
              </a:solidFill>
              <a:latin typeface="Century Gothic" panose="020B0502020202020204" pitchFamily="34" charset="0"/>
            </a:endParaRPr>
          </a:p>
        </p:txBody>
      </p:sp>
      <p:sp>
        <p:nvSpPr>
          <p:cNvPr id="4" name="Oval Callout 3"/>
          <p:cNvSpPr/>
          <p:nvPr/>
        </p:nvSpPr>
        <p:spPr>
          <a:xfrm>
            <a:off x="7402142" y="820755"/>
            <a:ext cx="3336019" cy="841312"/>
          </a:xfrm>
          <a:prstGeom prst="wedgeEllipseCallout">
            <a:avLst>
              <a:gd name="adj1" fmla="val 59400"/>
              <a:gd name="adj2" fmla="val 55728"/>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das Kino!</a:t>
            </a:r>
          </a:p>
        </p:txBody>
      </p:sp>
      <p:sp>
        <p:nvSpPr>
          <p:cNvPr id="5" name="TextBox 4"/>
          <p:cNvSpPr txBox="1"/>
          <p:nvPr/>
        </p:nvSpPr>
        <p:spPr>
          <a:xfrm>
            <a:off x="7784572" y="1014949"/>
            <a:ext cx="2007821" cy="461665"/>
          </a:xfrm>
          <a:prstGeom prst="rect">
            <a:avLst/>
          </a:prstGeom>
          <a:solidFill>
            <a:schemeClr val="accent1">
              <a:lumMod val="50000"/>
            </a:schemeClr>
          </a:solidFill>
        </p:spPr>
        <p:txBody>
          <a:bodyPr wrap="square" rtlCol="0">
            <a:spAutoFit/>
          </a:bodyPr>
          <a:lstStyle/>
          <a:p>
            <a:r>
              <a:rPr lang="en-GB" sz="2400" dirty="0">
                <a:solidFill>
                  <a:schemeClr val="bg1"/>
                </a:solidFill>
                <a:latin typeface="Century Gothic" panose="020B0502020202020204" pitchFamily="34" charset="0"/>
              </a:rPr>
              <a:t>d _ _ K _ _ _!</a:t>
            </a:r>
          </a:p>
        </p:txBody>
      </p:sp>
      <p:pic>
        <p:nvPicPr>
          <p:cNvPr id="15" name="Picture 2" descr="blue concrete building during day ti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452" y="1737923"/>
            <a:ext cx="3175000" cy="4232275"/>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5915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6392</TotalTime>
  <Words>6751</Words>
  <Application>Microsoft Macintosh PowerPoint</Application>
  <PresentationFormat>Widescreen</PresentationFormat>
  <Paragraphs>1130</Paragraphs>
  <Slides>54</Slides>
  <Notes>54</Notes>
  <HiddenSlides>0</HiddenSlides>
  <MMClips>2</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54</vt:i4>
      </vt:variant>
    </vt:vector>
  </HeadingPairs>
  <TitlesOfParts>
    <vt:vector size="60" baseType="lpstr">
      <vt:lpstr>Calibri</vt:lpstr>
      <vt:lpstr>arial</vt:lpstr>
      <vt:lpstr>Century Gothic</vt:lpstr>
      <vt:lpstr>1_Office Theme</vt:lpstr>
      <vt:lpstr>3_Office Theme</vt:lpstr>
      <vt:lpstr>4_Office Theme</vt:lpstr>
      <vt:lpstr>Talking about movement into and location in places </vt:lpstr>
      <vt:lpstr>st- </vt:lpstr>
      <vt:lpstr>st- </vt:lpstr>
      <vt:lpstr>st- </vt:lpstr>
      <vt:lpstr>st-</vt:lpstr>
      <vt:lpstr>st-</vt:lpstr>
      <vt:lpstr>st-</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Talking about where something or someone is moving to</vt:lpstr>
      <vt:lpstr>Talking about where something is</vt:lpstr>
      <vt:lpstr>R2 and R3: summary</vt:lpstr>
      <vt:lpstr>Mia sendet Katja eine SMS*</vt:lpstr>
      <vt:lpstr>Ich gehe oder ich bin?</vt:lpstr>
      <vt:lpstr>Using prepositions 'in' and 'auf'</vt:lpstr>
      <vt:lpstr>SCH oder ST? </vt:lpstr>
      <vt:lpstr>SCH oder ST? </vt:lpstr>
      <vt:lpstr>Vokabeln</vt:lpstr>
      <vt:lpstr>Vokabeln</vt:lpstr>
      <vt:lpstr>Vokabeln</vt:lpstr>
      <vt:lpstr>Vokabeln</vt:lpstr>
      <vt:lpstr>Vokabeln</vt:lpstr>
      <vt:lpstr>Vokabeln</vt:lpstr>
      <vt:lpstr>Vokabeln</vt:lpstr>
      <vt:lpstr>Vokabeln</vt:lpstr>
      <vt:lpstr>Using auf to mean ‘at’ or ‘to’</vt:lpstr>
      <vt:lpstr>Saying ‘to’ and ‘in’ in French</vt:lpstr>
      <vt:lpstr>Saying ‘to’ and ‘in’ in French</vt:lpstr>
      <vt:lpstr>Wolfgang und Mia gehen shoppen</vt:lpstr>
      <vt:lpstr>Wo ist er/sie? Wohin geht er/sie?</vt:lpstr>
      <vt:lpstr>Wo ist er/sie? Wohin geht er/sie?</vt:lpstr>
      <vt:lpstr>Wo ist er/sie? Wohin geht er/sie?</vt:lpstr>
      <vt:lpstr>Wo ist er/sie? Wohin geht er/sie?</vt:lpstr>
      <vt:lpstr>Wo ist er/sie? Wohin geht er/sie?</vt:lpstr>
      <vt:lpstr>Wo bist du? Wohin gehst du?</vt:lpstr>
      <vt:lpstr>Hausaufgaben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Talking about movement into, and location in, places</dc:title>
  <dc:creator>Mrs M Yates</dc:creator>
  <cp:lastModifiedBy>Mary Richardson</cp:lastModifiedBy>
  <cp:revision>839</cp:revision>
  <dcterms:created xsi:type="dcterms:W3CDTF">2020-02-23T17:51:07Z</dcterms:created>
  <dcterms:modified xsi:type="dcterms:W3CDTF">2021-12-20T12:31:55Z</dcterms:modified>
</cp:coreProperties>
</file>