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9" r:id="rId3"/>
    <p:sldId id="260" r:id="rId4"/>
    <p:sldId id="576" r:id="rId5"/>
    <p:sldId id="640" r:id="rId6"/>
    <p:sldId id="641" r:id="rId7"/>
    <p:sldId id="642" r:id="rId8"/>
    <p:sldId id="583" r:id="rId9"/>
    <p:sldId id="622" r:id="rId10"/>
    <p:sldId id="655" r:id="rId11"/>
    <p:sldId id="643" r:id="rId12"/>
    <p:sldId id="432" r:id="rId13"/>
    <p:sldId id="617" r:id="rId14"/>
    <p:sldId id="645" r:id="rId15"/>
    <p:sldId id="644" r:id="rId16"/>
    <p:sldId id="646" r:id="rId17"/>
    <p:sldId id="647" r:id="rId18"/>
    <p:sldId id="654" r:id="rId19"/>
    <p:sldId id="336" r:id="rId20"/>
    <p:sldId id="638" r:id="rId21"/>
    <p:sldId id="639" r:id="rId22"/>
    <p:sldId id="258" r:id="rId23"/>
    <p:sldId id="648" r:id="rId24"/>
    <p:sldId id="649" r:id="rId25"/>
    <p:sldId id="656" r:id="rId26"/>
    <p:sldId id="563" r:id="rId27"/>
    <p:sldId id="650" r:id="rId28"/>
    <p:sldId id="651" r:id="rId29"/>
    <p:sldId id="652" r:id="rId30"/>
    <p:sldId id="653" r:id="rId31"/>
    <p:sldId id="529"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FF"/>
    <a:srgbClr val="FCF1D5"/>
    <a:srgbClr val="FBF0D5"/>
    <a:srgbClr val="F66400"/>
    <a:srgbClr val="FBE6D7"/>
    <a:srgbClr val="FEFDF9"/>
    <a:srgbClr val="FCEADB"/>
    <a:srgbClr val="FFFEFD"/>
    <a:srgbClr val="68D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80" autoAdjust="0"/>
    <p:restoredTop sz="68571" autoAdjust="0"/>
  </p:normalViewPr>
  <p:slideViewPr>
    <p:cSldViewPr snapToGrid="0">
      <p:cViewPr varScale="1">
        <p:scale>
          <a:sx n="85" d="100"/>
          <a:sy n="85" d="100"/>
        </p:scale>
        <p:origin x="1856" y="168"/>
      </p:cViewPr>
      <p:guideLst/>
    </p:cSldViewPr>
  </p:slideViewPr>
  <p:outlineViewPr>
    <p:cViewPr>
      <p:scale>
        <a:sx n="33" d="100"/>
        <a:sy n="33" d="100"/>
      </p:scale>
      <p:origin x="0" y="-61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ramzigraph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s-ES" sz="1200" b="0" i="1" kern="1200" dirty="0" err="1">
                <a:solidFill>
                  <a:schemeClr val="tx1"/>
                </a:solidFill>
                <a:effectLst/>
                <a:latin typeface="+mn-lt"/>
                <a:ea typeface="+mn-ea"/>
                <a:cs typeface="+mn-cs"/>
              </a:rPr>
              <a:t>Artwork</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by</a:t>
            </a:r>
            <a:r>
              <a:rPr lang="es-ES" sz="1200" b="0" i="1" kern="1200" dirty="0">
                <a:solidFill>
                  <a:schemeClr val="tx1"/>
                </a:solidFill>
                <a:effectLst/>
                <a:latin typeface="+mn-lt"/>
                <a:ea typeface="+mn-ea"/>
                <a:cs typeface="+mn-cs"/>
              </a:rPr>
              <a:t> </a:t>
            </a:r>
            <a:r>
              <a:rPr lang="es-ES" sz="1200" b="0" i="1" kern="1200">
                <a:solidFill>
                  <a:schemeClr val="tx1"/>
                </a:solidFill>
                <a:effectLst/>
                <a:latin typeface="+mn-lt"/>
                <a:ea typeface="+mn-ea"/>
                <a:cs typeface="+mn-cs"/>
              </a:rPr>
              <a:t>Mark Davies. </a:t>
            </a:r>
            <a:r>
              <a:rPr lang="es-ES" sz="1200" b="0" i="1" kern="1200" dirty="0" err="1">
                <a:solidFill>
                  <a:schemeClr val="tx1"/>
                </a:solidFill>
                <a:effectLst/>
                <a:latin typeface="+mn-lt"/>
                <a:ea typeface="+mn-ea"/>
                <a:cs typeface="+mn-cs"/>
              </a:rPr>
              <a:t>All</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additional</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pictures</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selected</a:t>
            </a:r>
            <a:r>
              <a:rPr lang="es-ES" sz="1200" b="0" i="1" kern="1200" dirty="0">
                <a:solidFill>
                  <a:schemeClr val="tx1"/>
                </a:solidFill>
                <a:effectLst/>
                <a:latin typeface="+mn-lt"/>
                <a:ea typeface="+mn-ea"/>
                <a:cs typeface="+mn-cs"/>
              </a:rPr>
              <a:t> are </a:t>
            </a:r>
            <a:r>
              <a:rPr lang="es-ES" sz="1200" b="0" i="1" kern="1200" dirty="0" err="1">
                <a:solidFill>
                  <a:schemeClr val="tx1"/>
                </a:solidFill>
                <a:effectLst/>
                <a:latin typeface="+mn-lt"/>
                <a:ea typeface="+mn-ea"/>
                <a:cs typeface="+mn-cs"/>
              </a:rPr>
              <a:t>available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under</a:t>
            </a:r>
            <a:r>
              <a:rPr lang="es-ES" sz="1200" b="0" i="1" kern="1200" dirty="0">
                <a:solidFill>
                  <a:schemeClr val="tx1"/>
                </a:solidFill>
                <a:effectLst/>
                <a:latin typeface="+mn-lt"/>
                <a:ea typeface="+mn-ea"/>
                <a:cs typeface="+mn-cs"/>
              </a:rPr>
              <a:t> a </a:t>
            </a:r>
            <a:r>
              <a:rPr lang="es-ES" sz="1200" b="0" i="1" kern="1200" dirty="0" err="1">
                <a:solidFill>
                  <a:schemeClr val="tx1"/>
                </a:solidFill>
                <a:effectLst/>
                <a:latin typeface="+mn-lt"/>
                <a:ea typeface="+mn-ea"/>
                <a:cs typeface="+mn-cs"/>
              </a:rPr>
              <a:t>Creative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Commons</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license</a:t>
            </a:r>
            <a:r>
              <a:rPr lang="es-ES" sz="1200" b="0" i="1" kern="1200" dirty="0">
                <a:solidFill>
                  <a:schemeClr val="tx1"/>
                </a:solidFill>
                <a:effectLst/>
                <a:latin typeface="+mn-lt"/>
                <a:ea typeface="+mn-ea"/>
                <a:cs typeface="+mn-cs"/>
              </a:rPr>
              <a:t>, no </a:t>
            </a:r>
            <a:r>
              <a:rPr lang="es-ES" sz="1200" b="0" i="1" kern="1200" dirty="0" err="1">
                <a:solidFill>
                  <a:schemeClr val="tx1"/>
                </a:solidFill>
                <a:effectLst/>
                <a:latin typeface="+mn-lt"/>
                <a:ea typeface="+mn-ea"/>
                <a:cs typeface="+mn-cs"/>
              </a:rPr>
              <a:t>attribution</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required</a:t>
            </a:r>
            <a:r>
              <a:rPr lang="es-ES" sz="1200" b="0" i="1" kern="1200" dirty="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a:p>
            <a:pPr rtl="0" latinLnBrk="0"/>
            <a:r>
              <a:rPr lang="es-ES" sz="1200" b="0" i="1" kern="1200" dirty="0" err="1">
                <a:solidFill>
                  <a:schemeClr val="tx1"/>
                </a:solidFill>
                <a:effectLst/>
                <a:latin typeface="+mn-lt"/>
                <a:ea typeface="+mn-ea"/>
                <a:cs typeface="+mn-cs"/>
              </a:rPr>
              <a:t>Native</a:t>
            </a:r>
            <a:r>
              <a:rPr lang="es-ES" sz="1200" b="0" i="1" kern="1200" dirty="0">
                <a:solidFill>
                  <a:schemeClr val="tx1"/>
                </a:solidFill>
                <a:effectLst/>
                <a:latin typeface="+mn-lt"/>
                <a:ea typeface="+mn-ea"/>
                <a:cs typeface="+mn-cs"/>
              </a:rPr>
              <a:t>-speaker </a:t>
            </a:r>
            <a:r>
              <a:rPr lang="es-ES" sz="1200" b="0" i="1" kern="1200" dirty="0" err="1">
                <a:solidFill>
                  <a:schemeClr val="tx1"/>
                </a:solidFill>
                <a:effectLst/>
                <a:latin typeface="+mn-lt"/>
                <a:ea typeface="+mn-ea"/>
                <a:cs typeface="+mn-cs"/>
              </a:rPr>
              <a:t>teacher</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feedback</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provided</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by</a:t>
            </a:r>
            <a:r>
              <a:rPr lang="es-ES" sz="1200" b="0" i="1" kern="1200" dirty="0">
                <a:solidFill>
                  <a:schemeClr val="tx1"/>
                </a:solidFill>
                <a:effectLst/>
                <a:latin typeface="+mn-lt"/>
                <a:ea typeface="+mn-ea"/>
                <a:cs typeface="+mn-cs"/>
              </a:rPr>
              <a:t> Blanca </a:t>
            </a:r>
            <a:r>
              <a:rPr lang="es-ES" sz="1200" b="0" i="1" kern="1200">
                <a:solidFill>
                  <a:schemeClr val="tx1"/>
                </a:solidFill>
                <a:effectLst/>
                <a:latin typeface="+mn-lt"/>
                <a:ea typeface="+mn-ea"/>
                <a:cs typeface="+mn-cs"/>
              </a:rPr>
              <a:t>Román.</a:t>
            </a:r>
          </a:p>
          <a:p>
            <a:pPr rtl="0" latinLnBrk="0"/>
            <a:endParaRPr lang="es-ES" sz="1200" b="0" i="1" kern="1200">
              <a:solidFill>
                <a:schemeClr val="tx1"/>
              </a:solidFill>
              <a:effectLst/>
              <a:latin typeface="+mn-lt"/>
              <a:ea typeface="+mn-ea"/>
              <a:cs typeface="+mn-cs"/>
            </a:endParaRPr>
          </a:p>
          <a:p>
            <a:pPr rtl="0" latinLnBrk="0"/>
            <a:r>
              <a:rPr lang="es-ES" sz="1200" b="0" i="1" kern="1200">
                <a:solidFill>
                  <a:schemeClr val="tx1"/>
                </a:solidFill>
                <a:effectLst/>
                <a:latin typeface="+mn-lt"/>
                <a:ea typeface="+mn-ea"/>
                <a:cs typeface="+mn-cs"/>
              </a:rPr>
              <a:t>Text written by Rachel</a:t>
            </a:r>
            <a:r>
              <a:rPr lang="es-ES" sz="1200" b="0" i="1" kern="1200" baseline="0">
                <a:solidFill>
                  <a:schemeClr val="tx1"/>
                </a:solidFill>
                <a:effectLst/>
                <a:latin typeface="+mn-lt"/>
                <a:ea typeface="+mn-ea"/>
                <a:cs typeface="+mn-cs"/>
              </a:rPr>
              <a:t> Hawkes. The text is</a:t>
            </a:r>
            <a:r>
              <a:rPr lang="es-ES" sz="1200" b="0" i="1" kern="1200">
                <a:solidFill>
                  <a:schemeClr val="tx1"/>
                </a:solidFill>
                <a:effectLst/>
                <a:latin typeface="+mn-lt"/>
                <a:ea typeface="+mn-ea"/>
                <a:cs typeface="+mn-cs"/>
              </a:rPr>
              <a:t> adapted from an oral folk tale.</a:t>
            </a:r>
          </a:p>
          <a:p>
            <a:pPr rtl="0" latinLnBrk="0"/>
            <a:endParaRPr lang="en-GB" b="1" dirty="0"/>
          </a:p>
          <a:p>
            <a:r>
              <a:rPr lang="en-GB" b="1" dirty="0"/>
              <a:t>Learning outcomes: </a:t>
            </a:r>
          </a:p>
          <a:p>
            <a:r>
              <a:rPr lang="en-GB" b="0"/>
              <a:t>Consolidation of </a:t>
            </a:r>
            <a:r>
              <a:rPr lang="en-GB" sz="1200" kern="1200">
                <a:solidFill>
                  <a:schemeClr val="tx1"/>
                </a:solidFill>
                <a:effectLst/>
                <a:latin typeface="+mn-lt"/>
                <a:ea typeface="+mn-ea"/>
                <a:cs typeface="+mn-cs"/>
              </a:rPr>
              <a:t>‘</a:t>
            </a:r>
            <a:r>
              <a:rPr lang="en-GB" sz="1200" kern="1200" dirty="0">
                <a:solidFill>
                  <a:schemeClr val="tx1"/>
                </a:solidFill>
                <a:effectLst/>
                <a:latin typeface="+mn-lt"/>
                <a:ea typeface="+mn-ea"/>
                <a:cs typeface="+mn-cs"/>
              </a:rPr>
              <a:t>ser’ for traits and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a:t>
            </a:r>
            <a:r>
              <a:rPr lang="en-GB" sz="1200" kern="1200">
                <a:solidFill>
                  <a:schemeClr val="tx1"/>
                </a:solidFill>
                <a:effectLst/>
                <a:latin typeface="+mn-lt"/>
                <a:ea typeface="+mn-ea"/>
                <a:cs typeface="+mn-cs"/>
              </a:rPr>
              <a:t>for state/location</a:t>
            </a:r>
            <a:endParaRPr lang="es-GB" sz="1200" kern="1200" dirty="0">
              <a:solidFill>
                <a:schemeClr val="tx1"/>
              </a:solidFill>
              <a:effectLst/>
              <a:latin typeface="+mn-lt"/>
              <a:ea typeface="+mn-ea"/>
              <a:cs typeface="+mn-cs"/>
            </a:endParaRPr>
          </a:p>
          <a:p>
            <a:r>
              <a:rPr lang="en-GB" b="0"/>
              <a:t>Consolidation </a:t>
            </a:r>
            <a:r>
              <a:rPr lang="en-GB" b="0" dirty="0"/>
              <a:t>of</a:t>
            </a:r>
            <a:r>
              <a:rPr lang="es-GB" sz="1200" kern="1200" dirty="0">
                <a:solidFill>
                  <a:schemeClr val="tx1"/>
                </a:solidFill>
                <a:effectLst/>
                <a:latin typeface="+mn-lt"/>
                <a:ea typeface="+mn-ea"/>
                <a:cs typeface="+mn-cs"/>
              </a:rPr>
              <a:t> a range of previously taught SSCs</a:t>
            </a:r>
            <a:endParaRPr lang="es-GB" dirty="0">
              <a:effectLst/>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llorar</a:t>
            </a:r>
            <a:r>
              <a:rPr lang="en-GB" sz="1200" kern="1200" dirty="0">
                <a:solidFill>
                  <a:schemeClr val="tx1"/>
                </a:solidFill>
                <a:effectLst/>
                <a:latin typeface="+mn-lt"/>
                <a:ea typeface="+mn-ea"/>
                <a:cs typeface="+mn-cs"/>
              </a:rPr>
              <a:t> [630]; </a:t>
            </a:r>
            <a:r>
              <a:rPr lang="en-GB" sz="1200" kern="1200" dirty="0" err="1">
                <a:solidFill>
                  <a:schemeClr val="tx1"/>
                </a:solidFill>
                <a:effectLst/>
                <a:latin typeface="+mn-lt"/>
                <a:ea typeface="+mn-ea"/>
                <a:cs typeface="+mn-cs"/>
              </a:rPr>
              <a:t>esperar</a:t>
            </a:r>
            <a:r>
              <a:rPr lang="en-GB" sz="1200" kern="1200" dirty="0">
                <a:solidFill>
                  <a:schemeClr val="tx1"/>
                </a:solidFill>
                <a:effectLst/>
                <a:latin typeface="+mn-lt"/>
                <a:ea typeface="+mn-ea"/>
                <a:cs typeface="+mn-cs"/>
              </a:rPr>
              <a:t> [157]; </a:t>
            </a:r>
            <a:r>
              <a:rPr lang="en-GB" sz="1200" kern="1200" dirty="0" err="1">
                <a:solidFill>
                  <a:schemeClr val="tx1"/>
                </a:solidFill>
                <a:effectLst/>
                <a:latin typeface="+mn-lt"/>
                <a:ea typeface="+mn-ea"/>
                <a:cs typeface="+mn-cs"/>
              </a:rPr>
              <a:t>volver</a:t>
            </a:r>
            <a:r>
              <a:rPr lang="en-GB" sz="1200" kern="1200" dirty="0">
                <a:solidFill>
                  <a:schemeClr val="tx1"/>
                </a:solidFill>
                <a:effectLst/>
                <a:latin typeface="+mn-lt"/>
                <a:ea typeface="+mn-ea"/>
                <a:cs typeface="+mn-cs"/>
              </a:rPr>
              <a:t> [112];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gritar</a:t>
            </a:r>
            <a:r>
              <a:rPr lang="en-GB" sz="1200" kern="1200" dirty="0">
                <a:solidFill>
                  <a:schemeClr val="tx1"/>
                </a:solidFill>
                <a:effectLst/>
                <a:latin typeface="+mn-lt"/>
                <a:ea typeface="+mn-ea"/>
                <a:cs typeface="+mn-cs"/>
              </a:rPr>
              <a:t> [691]; querer² [58]; historia</a:t>
            </a:r>
            <a:r>
              <a:rPr lang="en-GB" sz="1200" kern="1200" baseline="300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[186];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[288]; </a:t>
            </a:r>
            <a:r>
              <a:rPr lang="en-GB" sz="1200" kern="1200" dirty="0" err="1">
                <a:solidFill>
                  <a:schemeClr val="tx1"/>
                </a:solidFill>
                <a:effectLst/>
                <a:latin typeface="+mn-lt"/>
                <a:ea typeface="+mn-ea"/>
                <a:cs typeface="+mn-cs"/>
              </a:rPr>
              <a:t>papá</a:t>
            </a:r>
            <a:r>
              <a:rPr lang="en-GB" sz="1200" kern="1200" dirty="0">
                <a:solidFill>
                  <a:schemeClr val="tx1"/>
                </a:solidFill>
                <a:effectLst/>
                <a:latin typeface="+mn-lt"/>
                <a:ea typeface="+mn-ea"/>
                <a:cs typeface="+mn-cs"/>
              </a:rPr>
              <a:t> [865]; </a:t>
            </a:r>
            <a:r>
              <a:rPr lang="en-GB" sz="1200" kern="1200" dirty="0" err="1">
                <a:solidFill>
                  <a:schemeClr val="tx1"/>
                </a:solidFill>
                <a:effectLst/>
                <a:latin typeface="+mn-lt"/>
                <a:ea typeface="+mn-ea"/>
                <a:cs typeface="+mn-cs"/>
              </a:rPr>
              <a:t>mamá</a:t>
            </a:r>
            <a:r>
              <a:rPr lang="en-GB" sz="1200" kern="1200" dirty="0">
                <a:solidFill>
                  <a:schemeClr val="tx1"/>
                </a:solidFill>
                <a:effectLst/>
                <a:latin typeface="+mn-lt"/>
                <a:ea typeface="+mn-ea"/>
                <a:cs typeface="+mn-cs"/>
              </a:rPr>
              <a:t> [675]; </a:t>
            </a:r>
            <a:r>
              <a:rPr lang="en-GB" sz="1200" kern="1200" dirty="0" err="1">
                <a:solidFill>
                  <a:schemeClr val="tx1"/>
                </a:solidFill>
                <a:effectLst/>
                <a:latin typeface="+mn-lt"/>
                <a:ea typeface="+mn-ea"/>
                <a:cs typeface="+mn-cs"/>
              </a:rPr>
              <a:t>frío</a:t>
            </a:r>
            <a:r>
              <a:rPr lang="en-GB" sz="1200" kern="1200" dirty="0">
                <a:solidFill>
                  <a:schemeClr val="tx1"/>
                </a:solidFill>
                <a:effectLst/>
                <a:latin typeface="+mn-lt"/>
                <a:ea typeface="+mn-ea"/>
                <a:cs typeface="+mn-cs"/>
              </a:rPr>
              <a:t> [1020]</a:t>
            </a:r>
            <a:r>
              <a:rPr lang="es-GB" dirty="0">
                <a:effectLst/>
              </a:rPr>
              <a:t> </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2.2.1 </a:t>
            </a:r>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 [10]; la [61]; </a:t>
            </a:r>
            <a:r>
              <a:rPr lang="en-GB" sz="1200" kern="1200" dirty="0" err="1">
                <a:solidFill>
                  <a:schemeClr val="tx1"/>
                </a:solidFill>
                <a:effectLst/>
                <a:latin typeface="+mn-lt"/>
                <a:ea typeface="+mn-ea"/>
                <a:cs typeface="+mn-cs"/>
              </a:rPr>
              <a:t>parar</a:t>
            </a:r>
            <a:r>
              <a:rPr lang="en-GB" sz="1200" kern="1200" dirty="0">
                <a:solidFill>
                  <a:schemeClr val="tx1"/>
                </a:solidFill>
                <a:effectLst/>
                <a:latin typeface="+mn-lt"/>
                <a:ea typeface="+mn-ea"/>
                <a:cs typeface="+mn-cs"/>
              </a:rPr>
              <a:t> [706]; </a:t>
            </a:r>
            <a:r>
              <a:rPr lang="en-GB" sz="1200" kern="1200" dirty="0" err="1">
                <a:solidFill>
                  <a:schemeClr val="tx1"/>
                </a:solidFill>
                <a:effectLst/>
                <a:latin typeface="+mn-lt"/>
                <a:ea typeface="+mn-ea"/>
                <a:cs typeface="+mn-cs"/>
              </a:rPr>
              <a:t>acompañar</a:t>
            </a:r>
            <a:r>
              <a:rPr lang="en-GB" sz="1200" kern="1200" dirty="0">
                <a:solidFill>
                  <a:schemeClr val="tx1"/>
                </a:solidFill>
                <a:effectLst/>
                <a:latin typeface="+mn-lt"/>
                <a:ea typeface="+mn-ea"/>
                <a:cs typeface="+mn-cs"/>
              </a:rPr>
              <a:t> [606]; dejar² + inf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 </a:t>
            </a:r>
            <a:r>
              <a:rPr lang="en-GB" sz="1200" kern="1200" dirty="0" err="1">
                <a:solidFill>
                  <a:schemeClr val="tx1"/>
                </a:solidFill>
                <a:effectLst/>
                <a:latin typeface="+mn-lt"/>
                <a:ea typeface="+mn-ea"/>
                <a:cs typeface="+mn-cs"/>
              </a:rPr>
              <a:t>seguir</a:t>
            </a:r>
            <a:r>
              <a:rPr lang="en-GB" sz="1200" kern="1200" dirty="0">
                <a:solidFill>
                  <a:schemeClr val="tx1"/>
                </a:solidFill>
                <a:effectLst/>
                <a:latin typeface="+mn-lt"/>
                <a:ea typeface="+mn-ea"/>
                <a:cs typeface="+mn-cs"/>
              </a:rPr>
              <a:t> [99]; </a:t>
            </a:r>
            <a:r>
              <a:rPr lang="en-GB" sz="1200" kern="1200" dirty="0" err="1">
                <a:solidFill>
                  <a:schemeClr val="tx1"/>
                </a:solidFill>
                <a:effectLst/>
                <a:latin typeface="+mn-lt"/>
                <a:ea typeface="+mn-ea"/>
                <a:cs typeface="+mn-cs"/>
              </a:rPr>
              <a:t>sigo</a:t>
            </a:r>
            <a:r>
              <a:rPr lang="en-GB" sz="1200" kern="1200" dirty="0">
                <a:solidFill>
                  <a:schemeClr val="tx1"/>
                </a:solidFill>
                <a:effectLst/>
                <a:latin typeface="+mn-lt"/>
                <a:ea typeface="+mn-ea"/>
                <a:cs typeface="+mn-cs"/>
              </a:rPr>
              <a:t> [seguir-99]; </a:t>
            </a:r>
            <a:r>
              <a:rPr lang="en-GB" sz="1200" kern="1200" dirty="0" err="1">
                <a:solidFill>
                  <a:schemeClr val="tx1"/>
                </a:solidFill>
                <a:effectLst/>
                <a:latin typeface="+mn-lt"/>
                <a:ea typeface="+mn-ea"/>
                <a:cs typeface="+mn-cs"/>
              </a:rPr>
              <a:t>policía</a:t>
            </a:r>
            <a:r>
              <a:rPr lang="en-GB" sz="1200" kern="1200" dirty="0">
                <a:solidFill>
                  <a:schemeClr val="tx1"/>
                </a:solidFill>
                <a:effectLst/>
                <a:latin typeface="+mn-lt"/>
                <a:ea typeface="+mn-ea"/>
                <a:cs typeface="+mn-cs"/>
              </a:rPr>
              <a:t> [629]; </a:t>
            </a:r>
            <a:r>
              <a:rPr lang="en-GB" sz="1200" kern="1200" dirty="0" err="1">
                <a:solidFill>
                  <a:schemeClr val="tx1"/>
                </a:solidFill>
                <a:effectLst/>
                <a:latin typeface="+mn-lt"/>
                <a:ea typeface="+mn-ea"/>
                <a:cs typeface="+mn-cs"/>
              </a:rPr>
              <a:t>casi</a:t>
            </a:r>
            <a:r>
              <a:rPr lang="en-GB" sz="1200" kern="1200" dirty="0">
                <a:solidFill>
                  <a:schemeClr val="tx1"/>
                </a:solidFill>
                <a:effectLst/>
                <a:latin typeface="+mn-lt"/>
                <a:ea typeface="+mn-ea"/>
                <a:cs typeface="+mn-cs"/>
              </a:rPr>
              <a:t> [166]</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Y8 2.1.2</a:t>
            </a:r>
            <a:endParaRPr lang="es-GB" sz="1200" b="1"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conocer</a:t>
            </a:r>
            <a:r>
              <a:rPr lang="en-GB" sz="1200" kern="1200" dirty="0">
                <a:solidFill>
                  <a:schemeClr val="tx1"/>
                </a:solidFill>
                <a:effectLst/>
                <a:latin typeface="+mn-lt"/>
                <a:ea typeface="+mn-ea"/>
                <a:cs typeface="+mn-cs"/>
              </a:rPr>
              <a:t> [128]; </a:t>
            </a:r>
            <a:r>
              <a:rPr lang="en-GB" sz="1200" kern="1200" dirty="0" err="1">
                <a:solidFill>
                  <a:schemeClr val="tx1"/>
                </a:solidFill>
                <a:effectLst/>
                <a:latin typeface="+mn-lt"/>
                <a:ea typeface="+mn-ea"/>
                <a:cs typeface="+mn-cs"/>
              </a:rPr>
              <a:t>ofrecer</a:t>
            </a:r>
            <a:r>
              <a:rPr lang="en-GB" sz="1200" kern="1200" dirty="0">
                <a:solidFill>
                  <a:schemeClr val="tx1"/>
                </a:solidFill>
                <a:effectLst/>
                <a:latin typeface="+mn-lt"/>
                <a:ea typeface="+mn-ea"/>
                <a:cs typeface="+mn-cs"/>
              </a:rPr>
              <a:t> [351]; </a:t>
            </a:r>
            <a:r>
              <a:rPr lang="en-GB" sz="1200" kern="1200" dirty="0" err="1">
                <a:solidFill>
                  <a:schemeClr val="tx1"/>
                </a:solidFill>
                <a:effectLst/>
                <a:latin typeface="+mn-lt"/>
                <a:ea typeface="+mn-ea"/>
                <a:cs typeface="+mn-cs"/>
              </a:rPr>
              <a:t>sufrir</a:t>
            </a:r>
            <a:r>
              <a:rPr lang="en-GB" sz="1200" kern="1200" dirty="0">
                <a:solidFill>
                  <a:schemeClr val="tx1"/>
                </a:solidFill>
                <a:effectLst/>
                <a:latin typeface="+mn-lt"/>
                <a:ea typeface="+mn-ea"/>
                <a:cs typeface="+mn-cs"/>
              </a:rPr>
              <a:t> [504]; romper [733]; </a:t>
            </a:r>
            <a:r>
              <a:rPr lang="en-GB" sz="1200" kern="1200" dirty="0" err="1">
                <a:solidFill>
                  <a:schemeClr val="tx1"/>
                </a:solidFill>
                <a:effectLst/>
                <a:latin typeface="+mn-lt"/>
                <a:ea typeface="+mn-ea"/>
                <a:cs typeface="+mn-cs"/>
              </a:rPr>
              <a:t>cultura</a:t>
            </a:r>
            <a:r>
              <a:rPr lang="en-GB" sz="1200" kern="1200" dirty="0">
                <a:solidFill>
                  <a:schemeClr val="tx1"/>
                </a:solidFill>
                <a:effectLst/>
                <a:latin typeface="+mn-lt"/>
                <a:ea typeface="+mn-ea"/>
                <a:cs typeface="+mn-cs"/>
              </a:rPr>
              <a:t> [469]; </a:t>
            </a:r>
            <a:r>
              <a:rPr lang="en-GB" sz="1200" kern="1200" dirty="0" err="1">
                <a:solidFill>
                  <a:schemeClr val="tx1"/>
                </a:solidFill>
                <a:effectLst/>
                <a:latin typeface="+mn-lt"/>
                <a:ea typeface="+mn-ea"/>
                <a:cs typeface="+mn-cs"/>
              </a:rPr>
              <a:t>apenas</a:t>
            </a:r>
            <a:r>
              <a:rPr lang="en-GB" sz="1200" kern="1200" dirty="0">
                <a:solidFill>
                  <a:schemeClr val="tx1"/>
                </a:solidFill>
                <a:effectLst/>
                <a:latin typeface="+mn-lt"/>
                <a:ea typeface="+mn-ea"/>
                <a:cs typeface="+mn-cs"/>
              </a:rPr>
              <a:t> [486]; </a:t>
            </a:r>
            <a:r>
              <a:rPr lang="en-GB" sz="1200" kern="1200" dirty="0" err="1">
                <a:solidFill>
                  <a:schemeClr val="tx1"/>
                </a:solidFill>
                <a:effectLst/>
                <a:latin typeface="+mn-lt"/>
                <a:ea typeface="+mn-ea"/>
                <a:cs typeface="+mn-cs"/>
              </a:rPr>
              <a:t>accidente</a:t>
            </a:r>
            <a:r>
              <a:rPr lang="en-GB" sz="1200" kern="1200" dirty="0">
                <a:solidFill>
                  <a:schemeClr val="tx1"/>
                </a:solidFill>
                <a:effectLst/>
                <a:latin typeface="+mn-lt"/>
                <a:ea typeface="+mn-ea"/>
                <a:cs typeface="+mn-cs"/>
              </a:rPr>
              <a:t> [1661]; </a:t>
            </a:r>
            <a:r>
              <a:rPr lang="en-GB" sz="1200" kern="1200" dirty="0" err="1">
                <a:solidFill>
                  <a:schemeClr val="tx1"/>
                </a:solidFill>
                <a:effectLst/>
                <a:latin typeface="+mn-lt"/>
                <a:ea typeface="+mn-ea"/>
                <a:cs typeface="+mn-cs"/>
              </a:rPr>
              <a:t>Estados</a:t>
            </a:r>
            <a:r>
              <a:rPr lang="en-GB" sz="1200" kern="1200" dirty="0">
                <a:solidFill>
                  <a:schemeClr val="tx1"/>
                </a:solidFill>
                <a:effectLst/>
                <a:latin typeface="+mn-lt"/>
                <a:ea typeface="+mn-ea"/>
                <a:cs typeface="+mn-cs"/>
              </a:rPr>
              <a:t> Unidos [N/A]; </a:t>
            </a:r>
            <a:r>
              <a:rPr lang="en-GB" sz="1200" kern="1200" dirty="0" err="1">
                <a:solidFill>
                  <a:schemeClr val="tx1"/>
                </a:solidFill>
                <a:effectLst/>
                <a:latin typeface="+mn-lt"/>
                <a:ea typeface="+mn-ea"/>
                <a:cs typeface="+mn-cs"/>
              </a:rPr>
              <a:t>ya</a:t>
            </a:r>
            <a:r>
              <a:rPr lang="en-GB" sz="1200" kern="1200" dirty="0">
                <a:solidFill>
                  <a:schemeClr val="tx1"/>
                </a:solidFill>
                <a:effectLst/>
                <a:latin typeface="+mn-lt"/>
                <a:ea typeface="+mn-ea"/>
                <a:cs typeface="+mn-cs"/>
              </a:rPr>
              <a:t> [39]; pasar³ [68]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a:p>
          <a:p>
            <a:r>
              <a:rPr lang="en-CA" sz="1200" b="0" i="0" u="none" strike="noStrike" kern="1200">
                <a:solidFill>
                  <a:schemeClr val="tx1"/>
                </a:solidFill>
                <a:effectLst/>
                <a:latin typeface="+mn-lt"/>
                <a:ea typeface="+mn-ea"/>
                <a:cs typeface="+mn-cs"/>
              </a:rPr>
              <a:t>The frequency rankings for words that occur in this PowerPoint which have been</a:t>
            </a:r>
            <a:r>
              <a:rPr lang="en-CA" sz="1200" b="0" i="1" u="none" strike="noStrike" kern="1200">
                <a:solidFill>
                  <a:schemeClr val="tx1"/>
                </a:solidFill>
                <a:effectLst/>
                <a:latin typeface="+mn-lt"/>
                <a:ea typeface="+mn-ea"/>
                <a:cs typeface="+mn-cs"/>
              </a:rPr>
              <a:t> previously</a:t>
            </a:r>
            <a:r>
              <a:rPr lang="en-CA" sz="1200" b="0" i="0" u="none" strike="noStrike" kern="120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a:solidFill>
                  <a:schemeClr val="tx1"/>
                </a:solidFill>
                <a:effectLst/>
                <a:latin typeface="+mn-lt"/>
                <a:ea typeface="+mn-ea"/>
                <a:cs typeface="+mn-cs"/>
              </a:rPr>
              <a:t>For any </a:t>
            </a:r>
            <a:r>
              <a:rPr lang="en-CA" sz="1200" b="0" i="1" u="none" strike="noStrike" kern="1200">
                <a:solidFill>
                  <a:schemeClr val="tx1"/>
                </a:solidFill>
                <a:effectLst/>
                <a:latin typeface="+mn-lt"/>
                <a:ea typeface="+mn-ea"/>
                <a:cs typeface="+mn-cs"/>
              </a:rPr>
              <a:t>other </a:t>
            </a:r>
            <a:r>
              <a:rPr lang="en-CA" sz="1200" b="0" i="0" u="none" strike="noStrike" kern="1200">
                <a:solidFill>
                  <a:schemeClr val="tx1"/>
                </a:solidFill>
                <a:effectLst/>
                <a:latin typeface="+mn-lt"/>
                <a:ea typeface="+mn-ea"/>
                <a:cs typeface="+mn-cs"/>
              </a:rPr>
              <a:t>words that occur incidentally in this PowerPoint, frequency rankings will be provided in the notes field wherever possible.</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dirty="0"/>
              <a:t>1. Teacher asks questions, students volunteer </a:t>
            </a:r>
            <a:r>
              <a:rPr lang="en-GB"/>
              <a:t>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 </a:t>
            </a:r>
            <a:r>
              <a:rPr lang="en-GB" dirty="0"/>
              <a:t>full sentence answers are not modelled here on the slide</a:t>
            </a:r>
            <a:r>
              <a:rPr lang="en-GB"/>
              <a:t>.  The teacher </a:t>
            </a:r>
            <a:r>
              <a:rPr lang="en-GB" dirty="0"/>
              <a:t>may or may not want to prompt students to extend their answers 1,2,4 to include a verb.</a:t>
            </a:r>
            <a:br>
              <a:rPr lang="en-GB" dirty="0"/>
            </a:br>
            <a:r>
              <a:rPr lang="en-GB" dirty="0"/>
              <a:t>Answer 2 models two answers, the second of which is not a direct lift from the text and pushes students to adapt known language and think a little more deeply about the overall meaning.</a:t>
            </a: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98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of set gaps are after ‘ser’ or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so students will need to think about words that they can use that would be possible with the verb. </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Pero su mama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triste, sola, rara, seria, nerviosa, aburrida, loca, en la casa...)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‘¡Mamá! ¡Mamá!’ pero mamá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triste, rara, seria, nerviosa, en la cama...)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Papá llega a casa, pero no puede hacer nada.  Mamá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blanca, amarilla, perdida, en la cama...)</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Todos están</a:t>
            </a:r>
            <a:r>
              <a:rPr lang="es-GB" dirty="0">
                <a:effectLst/>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serios, nerviosos, en la casa, en silencio...)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‘Uy, ella no me gusta, es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fea, mala, tonta...)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‘Sí, pero tenemos que ser </a:t>
            </a:r>
            <a:r>
              <a:rPr lang="x-none"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amables, simpáticos, felices...)</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kern="1200" dirty="0">
                <a:solidFill>
                  <a:schemeClr val="tx1"/>
                </a:solidFill>
                <a:effectLst/>
                <a:latin typeface="+mn-lt"/>
                <a:ea typeface="+mn-ea"/>
                <a:cs typeface="+mn-cs"/>
              </a:rPr>
              <a:t>Dos niños viven felices con sus padres en un pueblo cerca de la selva amazónica. Su padre trabaja en el campo y su mamá trabaja en casa. Pero su mama está mala y otras personas en su pueblo sufren también.</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día a la una de la tarde, los niños salen contentos de clase.  Llegan a casa y llaman ‘¡Mamá! ¡Mamá!’ pero mamá está en el suelo, sin respirar.</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‘Mamá, ¿estás bien?’, grita un niño, el otro empieza a llorar.  Papá llega a casa, pero no puede hacer nada.  Mamá está pálida y fría. Todos están muy tristes.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Después de unos meses, el padre invita a otra señora a ser su mujer y mamá de los niños:  ‘¡Hola niños! Vamos a saludar a vuestra nueva mamá, por favor. Vamos a quererla mucho.’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niño dice al otro ‘Uy, ella no me gusta, es extraña y me mira fría.’ El otro responde, ‘Sí, pero tenemos que ser buenos y quererla’</a:t>
            </a:r>
            <a:endParaRPr lang="es-GB" sz="1200" kern="1200" dirty="0">
              <a:solidFill>
                <a:schemeClr val="tx1"/>
              </a:solidFill>
              <a:effectLst/>
              <a:latin typeface="+mn-lt"/>
              <a:ea typeface="+mn-ea"/>
              <a:cs typeface="+mn-cs"/>
            </a:endParaRPr>
          </a:p>
          <a:p>
            <a:endParaRPr lang="x-none" b="1" dirty="0"/>
          </a:p>
          <a:p>
            <a:pPr fontAlgn="ctr"/>
            <a:r>
              <a:rPr lang="en-US" b="1" dirty="0"/>
              <a:t>Photos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1161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encourage</a:t>
            </a:r>
            <a:r>
              <a:rPr lang="es-ES" b="0" dirty="0"/>
              <a:t> </a:t>
            </a:r>
            <a:r>
              <a:rPr lang="es-ES" b="0" dirty="0" err="1"/>
              <a:t>scaffolded</a:t>
            </a:r>
            <a:r>
              <a:rPr lang="es-ES" b="0" dirty="0"/>
              <a:t> oral </a:t>
            </a:r>
            <a:r>
              <a:rPr lang="es-ES" b="0" dirty="0" err="1"/>
              <a:t>production</a:t>
            </a:r>
            <a:r>
              <a:rPr lang="es-ES" b="0" dirty="0"/>
              <a:t> </a:t>
            </a:r>
            <a:r>
              <a:rPr lang="es-ES" b="0" dirty="0" err="1"/>
              <a:t>whilst</a:t>
            </a:r>
            <a:r>
              <a:rPr lang="es-ES" b="0" dirty="0"/>
              <a:t> </a:t>
            </a:r>
            <a:r>
              <a:rPr lang="es-ES" b="0" dirty="0" err="1"/>
              <a:t>practising</a:t>
            </a:r>
            <a:r>
              <a:rPr lang="es-ES" b="0" dirty="0"/>
              <a:t> </a:t>
            </a:r>
            <a:r>
              <a:rPr lang="es-ES" b="0" dirty="0" err="1"/>
              <a:t>subject-verb</a:t>
            </a:r>
            <a:r>
              <a:rPr lang="es-ES" b="0" dirty="0"/>
              <a:t> </a:t>
            </a:r>
            <a:r>
              <a:rPr lang="es-ES" b="0" dirty="0" err="1"/>
              <a:t>agreement</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 A reads out the text translating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B listens and gives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 B’s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rPr>
              <a:t>Sergio </a:t>
            </a:r>
            <a:r>
              <a:rPr lang="es-ES" sz="1200" b="1" i="0" u="none" strike="noStrike" kern="1200" dirty="0" err="1">
                <a:solidFill>
                  <a:schemeClr val="tx1"/>
                </a:solidFill>
                <a:effectLst/>
                <a:latin typeface="+mn-lt"/>
                <a:ea typeface="+mn-ea"/>
                <a:cs typeface="+mn-cs"/>
              </a:rPr>
              <a:t>Rios</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srios</a:t>
            </a:r>
            <a:endParaRPr lang="es-E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02284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cap="all" baseline="0" dirty="0"/>
              <a:t>Display during feedback</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3450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38933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1" cap="all" baseline="0" dirty="0"/>
              <a:t>Display during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53121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3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reflect</a:t>
            </a:r>
            <a:r>
              <a:rPr lang="es-ES" b="0" dirty="0"/>
              <a:t> </a:t>
            </a:r>
            <a:r>
              <a:rPr lang="es-ES" b="0" dirty="0" err="1"/>
              <a:t>on</a:t>
            </a:r>
            <a:r>
              <a:rPr lang="es-ES" b="0" dirty="0"/>
              <a:t> </a:t>
            </a:r>
            <a:r>
              <a:rPr lang="es-ES" b="0" dirty="0" err="1"/>
              <a:t>how</a:t>
            </a:r>
            <a:r>
              <a:rPr lang="es-ES" b="0" dirty="0"/>
              <a:t> </a:t>
            </a:r>
            <a:r>
              <a:rPr lang="es-ES" b="0" dirty="0" err="1"/>
              <a:t>students</a:t>
            </a:r>
            <a:r>
              <a:rPr lang="es-ES" b="0" dirty="0"/>
              <a:t> </a:t>
            </a:r>
            <a:r>
              <a:rPr lang="es-ES" b="0" dirty="0" err="1"/>
              <a:t>feel</a:t>
            </a:r>
            <a:r>
              <a:rPr lang="es-ES" b="0" dirty="0"/>
              <a:t> </a:t>
            </a:r>
            <a:r>
              <a:rPr lang="es-ES" b="0" dirty="0" err="1"/>
              <a:t>about</a:t>
            </a:r>
            <a:r>
              <a:rPr lang="es-ES" b="0" dirty="0"/>
              <a:t> </a:t>
            </a:r>
            <a:r>
              <a:rPr lang="es-ES" b="0" dirty="0" err="1"/>
              <a:t>the</a:t>
            </a:r>
            <a:r>
              <a:rPr lang="es-ES" b="0" dirty="0"/>
              <a:t> </a:t>
            </a:r>
            <a:r>
              <a:rPr lang="es-ES" b="0" dirty="0" err="1"/>
              <a:t>story</a:t>
            </a:r>
            <a:r>
              <a:rPr lang="es-ES" b="0" dirty="0"/>
              <a:t>; to </a:t>
            </a:r>
            <a:r>
              <a:rPr lang="es-ES" b="0" dirty="0" err="1"/>
              <a:t>recap</a:t>
            </a:r>
            <a:r>
              <a:rPr lang="es-ES" b="0" dirty="0"/>
              <a:t> </a:t>
            </a:r>
            <a:r>
              <a:rPr lang="es-ES" b="0" dirty="0" err="1"/>
              <a:t>the</a:t>
            </a:r>
            <a:r>
              <a:rPr lang="es-ES" b="0" dirty="0"/>
              <a:t> </a:t>
            </a:r>
            <a:r>
              <a:rPr lang="es-ES" b="0" dirty="0" err="1"/>
              <a:t>structures</a:t>
            </a:r>
            <a:r>
              <a:rPr lang="es-ES" b="0" dirty="0"/>
              <a:t> to </a:t>
            </a:r>
            <a:r>
              <a:rPr lang="es-ES" b="0" dirty="0" err="1"/>
              <a:t>express</a:t>
            </a:r>
            <a:r>
              <a:rPr lang="es-ES" b="0" dirty="0"/>
              <a:t> </a:t>
            </a:r>
            <a:r>
              <a:rPr lang="es-ES" b="0" dirty="0" err="1"/>
              <a:t>emotions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try to remember how to express each emotion.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shows the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students ask and answer the questions about how they feel about different aspects of the story.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11874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predict</a:t>
            </a:r>
            <a:r>
              <a:rPr lang="es-ES" b="0" dirty="0"/>
              <a:t> </a:t>
            </a:r>
            <a:r>
              <a:rPr lang="es-ES" b="0" dirty="0" err="1"/>
              <a:t>how</a:t>
            </a:r>
            <a:r>
              <a:rPr lang="es-ES" b="0" dirty="0"/>
              <a:t> </a:t>
            </a:r>
            <a:r>
              <a:rPr lang="es-ES" b="0" dirty="0" err="1"/>
              <a:t>the</a:t>
            </a:r>
            <a:r>
              <a:rPr lang="es-ES" b="0" dirty="0"/>
              <a:t> </a:t>
            </a:r>
            <a:r>
              <a:rPr lang="es-ES" b="0" dirty="0" err="1"/>
              <a:t>story</a:t>
            </a:r>
            <a:r>
              <a:rPr lang="es-ES" b="0" dirty="0"/>
              <a:t> </a:t>
            </a:r>
            <a:r>
              <a:rPr lang="es-ES" b="0" dirty="0" err="1"/>
              <a:t>will</a:t>
            </a:r>
            <a:r>
              <a:rPr lang="es-ES" b="0" dirty="0"/>
              <a:t> </a:t>
            </a:r>
            <a:r>
              <a:rPr lang="es-ES" b="0" dirty="0" err="1"/>
              <a:t>continue</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think about how the story could continue and try to come up with a possible continuation.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82171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s-ES" sz="1200" b="0" i="1" kern="1200" dirty="0" err="1">
                <a:solidFill>
                  <a:schemeClr val="tx1"/>
                </a:solidFill>
                <a:effectLst/>
                <a:latin typeface="+mn-lt"/>
                <a:ea typeface="+mn-ea"/>
                <a:cs typeface="+mn-cs"/>
              </a:rPr>
              <a:t>Artwork</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by</a:t>
            </a:r>
            <a:r>
              <a:rPr lang="es-ES" sz="1200" b="0" i="1" kern="1200" dirty="0">
                <a:solidFill>
                  <a:schemeClr val="tx1"/>
                </a:solidFill>
                <a:effectLst/>
                <a:latin typeface="+mn-lt"/>
                <a:ea typeface="+mn-ea"/>
                <a:cs typeface="+mn-cs"/>
              </a:rPr>
              <a:t> </a:t>
            </a:r>
            <a:r>
              <a:rPr lang="es-ES" sz="1200" b="0" i="1" kern="1200">
                <a:solidFill>
                  <a:schemeClr val="tx1"/>
                </a:solidFill>
                <a:effectLst/>
                <a:latin typeface="+mn-lt"/>
                <a:ea typeface="+mn-ea"/>
                <a:cs typeface="+mn-cs"/>
              </a:rPr>
              <a:t>Mark Davies. </a:t>
            </a:r>
            <a:r>
              <a:rPr lang="es-ES" sz="1200" b="0" i="1" kern="1200" dirty="0" err="1">
                <a:solidFill>
                  <a:schemeClr val="tx1"/>
                </a:solidFill>
                <a:effectLst/>
                <a:latin typeface="+mn-lt"/>
                <a:ea typeface="+mn-ea"/>
                <a:cs typeface="+mn-cs"/>
              </a:rPr>
              <a:t>All</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additional</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pictures</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selected</a:t>
            </a:r>
            <a:r>
              <a:rPr lang="es-ES" sz="1200" b="0" i="1" kern="1200" dirty="0">
                <a:solidFill>
                  <a:schemeClr val="tx1"/>
                </a:solidFill>
                <a:effectLst/>
                <a:latin typeface="+mn-lt"/>
                <a:ea typeface="+mn-ea"/>
                <a:cs typeface="+mn-cs"/>
              </a:rPr>
              <a:t> are </a:t>
            </a:r>
            <a:r>
              <a:rPr lang="es-ES" sz="1200" b="0" i="1" kern="1200" dirty="0" err="1">
                <a:solidFill>
                  <a:schemeClr val="tx1"/>
                </a:solidFill>
                <a:effectLst/>
                <a:latin typeface="+mn-lt"/>
                <a:ea typeface="+mn-ea"/>
                <a:cs typeface="+mn-cs"/>
              </a:rPr>
              <a:t>available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under</a:t>
            </a:r>
            <a:r>
              <a:rPr lang="es-ES" sz="1200" b="0" i="1" kern="1200" dirty="0">
                <a:solidFill>
                  <a:schemeClr val="tx1"/>
                </a:solidFill>
                <a:effectLst/>
                <a:latin typeface="+mn-lt"/>
                <a:ea typeface="+mn-ea"/>
                <a:cs typeface="+mn-cs"/>
              </a:rPr>
              <a:t> a </a:t>
            </a:r>
            <a:r>
              <a:rPr lang="es-ES" sz="1200" b="0" i="1" kern="1200" dirty="0" err="1">
                <a:solidFill>
                  <a:schemeClr val="tx1"/>
                </a:solidFill>
                <a:effectLst/>
                <a:latin typeface="+mn-lt"/>
                <a:ea typeface="+mn-ea"/>
                <a:cs typeface="+mn-cs"/>
              </a:rPr>
              <a:t>Creative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Commons</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license</a:t>
            </a:r>
            <a:r>
              <a:rPr lang="es-ES" sz="1200" b="0" i="1" kern="1200" dirty="0">
                <a:solidFill>
                  <a:schemeClr val="tx1"/>
                </a:solidFill>
                <a:effectLst/>
                <a:latin typeface="+mn-lt"/>
                <a:ea typeface="+mn-ea"/>
                <a:cs typeface="+mn-cs"/>
              </a:rPr>
              <a:t>, no </a:t>
            </a:r>
            <a:r>
              <a:rPr lang="es-ES" sz="1200" b="0" i="1" kern="1200" dirty="0" err="1">
                <a:solidFill>
                  <a:schemeClr val="tx1"/>
                </a:solidFill>
                <a:effectLst/>
                <a:latin typeface="+mn-lt"/>
                <a:ea typeface="+mn-ea"/>
                <a:cs typeface="+mn-cs"/>
              </a:rPr>
              <a:t>attribution</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required</a:t>
            </a:r>
            <a:r>
              <a:rPr lang="es-ES" sz="1200" b="0" i="1" kern="1200" dirty="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a:p>
            <a:pPr rtl="0" latinLnBrk="0"/>
            <a:r>
              <a:rPr lang="es-ES" sz="1200" b="0" i="1" kern="1200" dirty="0" err="1">
                <a:solidFill>
                  <a:schemeClr val="tx1"/>
                </a:solidFill>
                <a:effectLst/>
                <a:latin typeface="+mn-lt"/>
                <a:ea typeface="+mn-ea"/>
                <a:cs typeface="+mn-cs"/>
              </a:rPr>
              <a:t>Native</a:t>
            </a:r>
            <a:r>
              <a:rPr lang="es-ES" sz="1200" b="0" i="1" kern="1200" dirty="0">
                <a:solidFill>
                  <a:schemeClr val="tx1"/>
                </a:solidFill>
                <a:effectLst/>
                <a:latin typeface="+mn-lt"/>
                <a:ea typeface="+mn-ea"/>
                <a:cs typeface="+mn-cs"/>
              </a:rPr>
              <a:t>-speaker </a:t>
            </a:r>
            <a:r>
              <a:rPr lang="es-ES" sz="1200" b="0" i="1" kern="1200" dirty="0" err="1">
                <a:solidFill>
                  <a:schemeClr val="tx1"/>
                </a:solidFill>
                <a:effectLst/>
                <a:latin typeface="+mn-lt"/>
                <a:ea typeface="+mn-ea"/>
                <a:cs typeface="+mn-cs"/>
              </a:rPr>
              <a:t>teacher</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feedback</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provided</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by</a:t>
            </a:r>
            <a:r>
              <a:rPr lang="es-ES" sz="1200" b="0" i="1" kern="1200" dirty="0">
                <a:solidFill>
                  <a:schemeClr val="tx1"/>
                </a:solidFill>
                <a:effectLst/>
                <a:latin typeface="+mn-lt"/>
                <a:ea typeface="+mn-ea"/>
                <a:cs typeface="+mn-cs"/>
              </a:rPr>
              <a:t> Blanca </a:t>
            </a:r>
            <a:r>
              <a:rPr lang="es-ES" sz="1200" b="0" i="1" kern="1200">
                <a:solidFill>
                  <a:schemeClr val="tx1"/>
                </a:solidFill>
                <a:effectLst/>
                <a:latin typeface="+mn-lt"/>
                <a:ea typeface="+mn-ea"/>
                <a:cs typeface="+mn-cs"/>
              </a:rPr>
              <a:t>Román.</a:t>
            </a:r>
          </a:p>
          <a:p>
            <a:pPr rtl="0" latinLnBrk="0"/>
            <a:endParaRPr lang="es-ES" sz="1200" b="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1" kern="1200">
                <a:solidFill>
                  <a:schemeClr val="tx1"/>
                </a:solidFill>
                <a:effectLst/>
                <a:latin typeface="+mn-lt"/>
                <a:ea typeface="+mn-ea"/>
                <a:cs typeface="+mn-cs"/>
              </a:rPr>
              <a:t>Text written by Rachel</a:t>
            </a:r>
            <a:r>
              <a:rPr lang="es-ES" sz="1200" b="0" i="1" kern="1200" baseline="0">
                <a:solidFill>
                  <a:schemeClr val="tx1"/>
                </a:solidFill>
                <a:effectLst/>
                <a:latin typeface="+mn-lt"/>
                <a:ea typeface="+mn-ea"/>
                <a:cs typeface="+mn-cs"/>
              </a:rPr>
              <a:t> Hawkes. The text is</a:t>
            </a:r>
            <a:r>
              <a:rPr lang="es-ES" sz="1200" b="0" i="1" kern="1200">
                <a:solidFill>
                  <a:schemeClr val="tx1"/>
                </a:solidFill>
                <a:effectLst/>
                <a:latin typeface="+mn-lt"/>
                <a:ea typeface="+mn-ea"/>
                <a:cs typeface="+mn-cs"/>
              </a:rPr>
              <a:t> adapted from an oral folk tale.</a:t>
            </a:r>
            <a:endParaRPr lang="es-ES" sz="1200" b="0" i="0" kern="1200" dirty="0">
              <a:solidFill>
                <a:schemeClr val="tx1"/>
              </a:solidFill>
              <a:effectLst/>
              <a:latin typeface="+mn-lt"/>
              <a:ea typeface="+mn-ea"/>
              <a:cs typeface="+mn-cs"/>
            </a:endParaRPr>
          </a:p>
          <a:p>
            <a:endParaRPr lang="en-GB" b="1" dirty="0"/>
          </a:p>
          <a:p>
            <a:r>
              <a:rPr lang="en-GB" b="1" dirty="0"/>
              <a:t>Learning outcomes: </a:t>
            </a:r>
          </a:p>
          <a:p>
            <a:r>
              <a:rPr lang="en-GB" b="0"/>
              <a:t>Consolidation </a:t>
            </a:r>
            <a:r>
              <a:rPr lang="en-GB" b="0" dirty="0"/>
              <a:t>of</a:t>
            </a:r>
            <a:r>
              <a:rPr lang="en-GB" sz="1200" kern="1200" dirty="0">
                <a:solidFill>
                  <a:schemeClr val="tx1"/>
                </a:solidFill>
                <a:effectLst/>
                <a:latin typeface="+mn-lt"/>
                <a:ea typeface="+mn-ea"/>
                <a:cs typeface="+mn-cs"/>
              </a:rPr>
              <a:t> ‘ser’ for traits and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a:t>
            </a:r>
            <a:r>
              <a:rPr lang="en-GB" sz="1200" kern="1200">
                <a:solidFill>
                  <a:schemeClr val="tx1"/>
                </a:solidFill>
                <a:effectLst/>
                <a:latin typeface="+mn-lt"/>
                <a:ea typeface="+mn-ea"/>
                <a:cs typeface="+mn-cs"/>
              </a:rPr>
              <a:t>for state/location</a:t>
            </a:r>
            <a:r>
              <a:rPr lang="es-GB" sz="1200" kern="120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b="0"/>
              <a:t>Consolidation </a:t>
            </a:r>
            <a:r>
              <a:rPr lang="en-GB" b="0" dirty="0"/>
              <a:t>of</a:t>
            </a:r>
            <a:r>
              <a:rPr lang="es-GB" sz="1200" kern="1200" dirty="0">
                <a:solidFill>
                  <a:schemeClr val="tx1"/>
                </a:solidFill>
                <a:effectLst/>
                <a:latin typeface="+mn-lt"/>
                <a:ea typeface="+mn-ea"/>
                <a:cs typeface="+mn-cs"/>
              </a:rPr>
              <a:t> a range of previously taught SSCs</a:t>
            </a:r>
            <a:endParaRPr lang="es-GB" dirty="0">
              <a:effectLst/>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llorar</a:t>
            </a:r>
            <a:r>
              <a:rPr lang="en-GB" sz="1200" kern="1200" dirty="0">
                <a:solidFill>
                  <a:schemeClr val="tx1"/>
                </a:solidFill>
                <a:effectLst/>
                <a:latin typeface="+mn-lt"/>
                <a:ea typeface="+mn-ea"/>
                <a:cs typeface="+mn-cs"/>
              </a:rPr>
              <a:t> [630]; </a:t>
            </a:r>
            <a:r>
              <a:rPr lang="en-GB" sz="1200" kern="1200" dirty="0" err="1">
                <a:solidFill>
                  <a:schemeClr val="tx1"/>
                </a:solidFill>
                <a:effectLst/>
                <a:latin typeface="+mn-lt"/>
                <a:ea typeface="+mn-ea"/>
                <a:cs typeface="+mn-cs"/>
              </a:rPr>
              <a:t>esperar</a:t>
            </a:r>
            <a:r>
              <a:rPr lang="en-GB" sz="1200" kern="1200" dirty="0">
                <a:solidFill>
                  <a:schemeClr val="tx1"/>
                </a:solidFill>
                <a:effectLst/>
                <a:latin typeface="+mn-lt"/>
                <a:ea typeface="+mn-ea"/>
                <a:cs typeface="+mn-cs"/>
              </a:rPr>
              <a:t> [157]; </a:t>
            </a:r>
            <a:r>
              <a:rPr lang="en-GB" sz="1200" kern="1200" dirty="0" err="1">
                <a:solidFill>
                  <a:schemeClr val="tx1"/>
                </a:solidFill>
                <a:effectLst/>
                <a:latin typeface="+mn-lt"/>
                <a:ea typeface="+mn-ea"/>
                <a:cs typeface="+mn-cs"/>
              </a:rPr>
              <a:t>volver</a:t>
            </a:r>
            <a:r>
              <a:rPr lang="en-GB" sz="1200" kern="1200" dirty="0">
                <a:solidFill>
                  <a:schemeClr val="tx1"/>
                </a:solidFill>
                <a:effectLst/>
                <a:latin typeface="+mn-lt"/>
                <a:ea typeface="+mn-ea"/>
                <a:cs typeface="+mn-cs"/>
              </a:rPr>
              <a:t> [112];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gritar</a:t>
            </a:r>
            <a:r>
              <a:rPr lang="en-GB" sz="1200" kern="1200" dirty="0">
                <a:solidFill>
                  <a:schemeClr val="tx1"/>
                </a:solidFill>
                <a:effectLst/>
                <a:latin typeface="+mn-lt"/>
                <a:ea typeface="+mn-ea"/>
                <a:cs typeface="+mn-cs"/>
              </a:rPr>
              <a:t> [691]; querer² [58]; historia</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[186];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[288]; </a:t>
            </a:r>
            <a:r>
              <a:rPr lang="en-GB" sz="1200" kern="1200" dirty="0" err="1">
                <a:solidFill>
                  <a:schemeClr val="tx1"/>
                </a:solidFill>
                <a:effectLst/>
                <a:latin typeface="+mn-lt"/>
                <a:ea typeface="+mn-ea"/>
                <a:cs typeface="+mn-cs"/>
              </a:rPr>
              <a:t>papá</a:t>
            </a:r>
            <a:r>
              <a:rPr lang="en-GB" sz="1200" kern="1200" dirty="0">
                <a:solidFill>
                  <a:schemeClr val="tx1"/>
                </a:solidFill>
                <a:effectLst/>
                <a:latin typeface="+mn-lt"/>
                <a:ea typeface="+mn-ea"/>
                <a:cs typeface="+mn-cs"/>
              </a:rPr>
              <a:t> [865]; </a:t>
            </a:r>
            <a:r>
              <a:rPr lang="en-GB" sz="1200" kern="1200" dirty="0" err="1">
                <a:solidFill>
                  <a:schemeClr val="tx1"/>
                </a:solidFill>
                <a:effectLst/>
                <a:latin typeface="+mn-lt"/>
                <a:ea typeface="+mn-ea"/>
                <a:cs typeface="+mn-cs"/>
              </a:rPr>
              <a:t>mamá</a:t>
            </a:r>
            <a:r>
              <a:rPr lang="en-GB" sz="1200" kern="1200" dirty="0">
                <a:solidFill>
                  <a:schemeClr val="tx1"/>
                </a:solidFill>
                <a:effectLst/>
                <a:latin typeface="+mn-lt"/>
                <a:ea typeface="+mn-ea"/>
                <a:cs typeface="+mn-cs"/>
              </a:rPr>
              <a:t> [675]; </a:t>
            </a:r>
            <a:r>
              <a:rPr lang="en-GB" sz="1200" kern="1200" dirty="0" err="1">
                <a:solidFill>
                  <a:schemeClr val="tx1"/>
                </a:solidFill>
                <a:effectLst/>
                <a:latin typeface="+mn-lt"/>
                <a:ea typeface="+mn-ea"/>
                <a:cs typeface="+mn-cs"/>
              </a:rPr>
              <a:t>frío</a:t>
            </a:r>
            <a:r>
              <a:rPr lang="en-GB" sz="1200" kern="1200" dirty="0">
                <a:solidFill>
                  <a:schemeClr val="tx1"/>
                </a:solidFill>
                <a:effectLst/>
                <a:latin typeface="+mn-lt"/>
                <a:ea typeface="+mn-ea"/>
                <a:cs typeface="+mn-cs"/>
              </a:rPr>
              <a:t> [1020]</a:t>
            </a:r>
            <a:r>
              <a:rPr lang="es-GB" dirty="0">
                <a:effectLst/>
              </a:rPr>
              <a:t> </a:t>
            </a: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2.2.1 </a:t>
            </a:r>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 [10]; la [61]; </a:t>
            </a:r>
            <a:r>
              <a:rPr lang="en-GB" sz="1200" kern="1200" dirty="0" err="1">
                <a:solidFill>
                  <a:schemeClr val="tx1"/>
                </a:solidFill>
                <a:effectLst/>
                <a:latin typeface="+mn-lt"/>
                <a:ea typeface="+mn-ea"/>
                <a:cs typeface="+mn-cs"/>
              </a:rPr>
              <a:t>parar</a:t>
            </a:r>
            <a:r>
              <a:rPr lang="en-GB" sz="1200" kern="1200" dirty="0">
                <a:solidFill>
                  <a:schemeClr val="tx1"/>
                </a:solidFill>
                <a:effectLst/>
                <a:latin typeface="+mn-lt"/>
                <a:ea typeface="+mn-ea"/>
                <a:cs typeface="+mn-cs"/>
              </a:rPr>
              <a:t> [706]; </a:t>
            </a:r>
            <a:r>
              <a:rPr lang="en-GB" sz="1200" kern="1200" dirty="0" err="1">
                <a:solidFill>
                  <a:schemeClr val="tx1"/>
                </a:solidFill>
                <a:effectLst/>
                <a:latin typeface="+mn-lt"/>
                <a:ea typeface="+mn-ea"/>
                <a:cs typeface="+mn-cs"/>
              </a:rPr>
              <a:t>acompañar</a:t>
            </a:r>
            <a:r>
              <a:rPr lang="en-GB" sz="1200" kern="1200" dirty="0">
                <a:solidFill>
                  <a:schemeClr val="tx1"/>
                </a:solidFill>
                <a:effectLst/>
                <a:latin typeface="+mn-lt"/>
                <a:ea typeface="+mn-ea"/>
                <a:cs typeface="+mn-cs"/>
              </a:rPr>
              <a:t> [606]; dejar² + inf [86]; </a:t>
            </a:r>
            <a:r>
              <a:rPr lang="en-GB" sz="1200" kern="1200" dirty="0" err="1">
                <a:solidFill>
                  <a:schemeClr val="tx1"/>
                </a:solidFill>
                <a:effectLst/>
                <a:latin typeface="+mn-lt"/>
                <a:ea typeface="+mn-ea"/>
                <a:cs typeface="+mn-cs"/>
              </a:rPr>
              <a:t>saludar</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besar</a:t>
            </a:r>
            <a:r>
              <a:rPr lang="en-GB" sz="1200" kern="1200" dirty="0">
                <a:solidFill>
                  <a:schemeClr val="tx1"/>
                </a:solidFill>
                <a:effectLst/>
                <a:latin typeface="+mn-lt"/>
                <a:ea typeface="+mn-ea"/>
                <a:cs typeface="+mn-cs"/>
              </a:rPr>
              <a:t> [1591]; </a:t>
            </a:r>
            <a:r>
              <a:rPr lang="en-GB" sz="1200" kern="1200" dirty="0" err="1">
                <a:solidFill>
                  <a:schemeClr val="tx1"/>
                </a:solidFill>
                <a:effectLst/>
                <a:latin typeface="+mn-lt"/>
                <a:ea typeface="+mn-ea"/>
                <a:cs typeface="+mn-cs"/>
              </a:rPr>
              <a:t>seguir</a:t>
            </a:r>
            <a:r>
              <a:rPr lang="en-GB" sz="1200" kern="1200" dirty="0">
                <a:solidFill>
                  <a:schemeClr val="tx1"/>
                </a:solidFill>
                <a:effectLst/>
                <a:latin typeface="+mn-lt"/>
                <a:ea typeface="+mn-ea"/>
                <a:cs typeface="+mn-cs"/>
              </a:rPr>
              <a:t> [99]; </a:t>
            </a:r>
            <a:r>
              <a:rPr lang="en-GB" sz="1200" kern="1200" dirty="0" err="1">
                <a:solidFill>
                  <a:schemeClr val="tx1"/>
                </a:solidFill>
                <a:effectLst/>
                <a:latin typeface="+mn-lt"/>
                <a:ea typeface="+mn-ea"/>
                <a:cs typeface="+mn-cs"/>
              </a:rPr>
              <a:t>sigo</a:t>
            </a:r>
            <a:r>
              <a:rPr lang="en-GB" sz="1200" kern="1200" dirty="0">
                <a:solidFill>
                  <a:schemeClr val="tx1"/>
                </a:solidFill>
                <a:effectLst/>
                <a:latin typeface="+mn-lt"/>
                <a:ea typeface="+mn-ea"/>
                <a:cs typeface="+mn-cs"/>
              </a:rPr>
              <a:t> [seguir-99]; </a:t>
            </a:r>
            <a:r>
              <a:rPr lang="en-GB" sz="1200" kern="1200" dirty="0" err="1">
                <a:solidFill>
                  <a:schemeClr val="tx1"/>
                </a:solidFill>
                <a:effectLst/>
                <a:latin typeface="+mn-lt"/>
                <a:ea typeface="+mn-ea"/>
                <a:cs typeface="+mn-cs"/>
              </a:rPr>
              <a:t>policía</a:t>
            </a:r>
            <a:r>
              <a:rPr lang="en-GB" sz="1200" kern="1200" dirty="0">
                <a:solidFill>
                  <a:schemeClr val="tx1"/>
                </a:solidFill>
                <a:effectLst/>
                <a:latin typeface="+mn-lt"/>
                <a:ea typeface="+mn-ea"/>
                <a:cs typeface="+mn-cs"/>
              </a:rPr>
              <a:t> [629]; </a:t>
            </a:r>
            <a:r>
              <a:rPr lang="en-GB" sz="1200" kern="1200" dirty="0" err="1">
                <a:solidFill>
                  <a:schemeClr val="tx1"/>
                </a:solidFill>
                <a:effectLst/>
                <a:latin typeface="+mn-lt"/>
                <a:ea typeface="+mn-ea"/>
                <a:cs typeface="+mn-cs"/>
              </a:rPr>
              <a:t>casi</a:t>
            </a:r>
            <a:r>
              <a:rPr lang="en-GB" sz="1200" kern="1200" dirty="0">
                <a:solidFill>
                  <a:schemeClr val="tx1"/>
                </a:solidFill>
                <a:effectLst/>
                <a:latin typeface="+mn-lt"/>
                <a:ea typeface="+mn-ea"/>
                <a:cs typeface="+mn-cs"/>
              </a:rPr>
              <a:t> [166]</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Y8 2.1.2</a:t>
            </a:r>
            <a:endParaRPr lang="es-GB" sz="1200" b="1"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conocer</a:t>
            </a:r>
            <a:r>
              <a:rPr lang="en-GB" sz="1200" kern="1200" dirty="0">
                <a:solidFill>
                  <a:schemeClr val="tx1"/>
                </a:solidFill>
                <a:effectLst/>
                <a:latin typeface="+mn-lt"/>
                <a:ea typeface="+mn-ea"/>
                <a:cs typeface="+mn-cs"/>
              </a:rPr>
              <a:t> [128]; </a:t>
            </a:r>
            <a:r>
              <a:rPr lang="en-GB" sz="1200" kern="1200" dirty="0" err="1">
                <a:solidFill>
                  <a:schemeClr val="tx1"/>
                </a:solidFill>
                <a:effectLst/>
                <a:latin typeface="+mn-lt"/>
                <a:ea typeface="+mn-ea"/>
                <a:cs typeface="+mn-cs"/>
              </a:rPr>
              <a:t>ofrecer</a:t>
            </a:r>
            <a:r>
              <a:rPr lang="en-GB" sz="1200" kern="1200" dirty="0">
                <a:solidFill>
                  <a:schemeClr val="tx1"/>
                </a:solidFill>
                <a:effectLst/>
                <a:latin typeface="+mn-lt"/>
                <a:ea typeface="+mn-ea"/>
                <a:cs typeface="+mn-cs"/>
              </a:rPr>
              <a:t> [351]; </a:t>
            </a:r>
            <a:r>
              <a:rPr lang="en-GB" sz="1200" kern="1200" dirty="0" err="1">
                <a:solidFill>
                  <a:schemeClr val="tx1"/>
                </a:solidFill>
                <a:effectLst/>
                <a:latin typeface="+mn-lt"/>
                <a:ea typeface="+mn-ea"/>
                <a:cs typeface="+mn-cs"/>
              </a:rPr>
              <a:t>sufrir</a:t>
            </a:r>
            <a:r>
              <a:rPr lang="en-GB" sz="1200" kern="1200" dirty="0">
                <a:solidFill>
                  <a:schemeClr val="tx1"/>
                </a:solidFill>
                <a:effectLst/>
                <a:latin typeface="+mn-lt"/>
                <a:ea typeface="+mn-ea"/>
                <a:cs typeface="+mn-cs"/>
              </a:rPr>
              <a:t> [504]; romper [733]; </a:t>
            </a:r>
            <a:r>
              <a:rPr lang="en-GB" sz="1200" kern="1200" dirty="0" err="1">
                <a:solidFill>
                  <a:schemeClr val="tx1"/>
                </a:solidFill>
                <a:effectLst/>
                <a:latin typeface="+mn-lt"/>
                <a:ea typeface="+mn-ea"/>
                <a:cs typeface="+mn-cs"/>
              </a:rPr>
              <a:t>cultura</a:t>
            </a:r>
            <a:r>
              <a:rPr lang="en-GB" sz="1200" kern="1200" dirty="0">
                <a:solidFill>
                  <a:schemeClr val="tx1"/>
                </a:solidFill>
                <a:effectLst/>
                <a:latin typeface="+mn-lt"/>
                <a:ea typeface="+mn-ea"/>
                <a:cs typeface="+mn-cs"/>
              </a:rPr>
              <a:t> [469]; </a:t>
            </a:r>
            <a:r>
              <a:rPr lang="en-GB" sz="1200" kern="1200" dirty="0" err="1">
                <a:solidFill>
                  <a:schemeClr val="tx1"/>
                </a:solidFill>
                <a:effectLst/>
                <a:latin typeface="+mn-lt"/>
                <a:ea typeface="+mn-ea"/>
                <a:cs typeface="+mn-cs"/>
              </a:rPr>
              <a:t>apenas</a:t>
            </a:r>
            <a:r>
              <a:rPr lang="en-GB" sz="1200" kern="1200" dirty="0">
                <a:solidFill>
                  <a:schemeClr val="tx1"/>
                </a:solidFill>
                <a:effectLst/>
                <a:latin typeface="+mn-lt"/>
                <a:ea typeface="+mn-ea"/>
                <a:cs typeface="+mn-cs"/>
              </a:rPr>
              <a:t> [486]; </a:t>
            </a:r>
            <a:r>
              <a:rPr lang="en-GB" sz="1200" kern="1200" dirty="0" err="1">
                <a:solidFill>
                  <a:schemeClr val="tx1"/>
                </a:solidFill>
                <a:effectLst/>
                <a:latin typeface="+mn-lt"/>
                <a:ea typeface="+mn-ea"/>
                <a:cs typeface="+mn-cs"/>
              </a:rPr>
              <a:t>accidente</a:t>
            </a:r>
            <a:r>
              <a:rPr lang="en-GB" sz="1200" kern="1200" dirty="0">
                <a:solidFill>
                  <a:schemeClr val="tx1"/>
                </a:solidFill>
                <a:effectLst/>
                <a:latin typeface="+mn-lt"/>
                <a:ea typeface="+mn-ea"/>
                <a:cs typeface="+mn-cs"/>
              </a:rPr>
              <a:t> [1661]; </a:t>
            </a:r>
            <a:r>
              <a:rPr lang="en-GB" sz="1200" kern="1200" dirty="0" err="1">
                <a:solidFill>
                  <a:schemeClr val="tx1"/>
                </a:solidFill>
                <a:effectLst/>
                <a:latin typeface="+mn-lt"/>
                <a:ea typeface="+mn-ea"/>
                <a:cs typeface="+mn-cs"/>
              </a:rPr>
              <a:t>Estados</a:t>
            </a:r>
            <a:r>
              <a:rPr lang="en-GB" sz="1200" kern="1200" dirty="0">
                <a:solidFill>
                  <a:schemeClr val="tx1"/>
                </a:solidFill>
                <a:effectLst/>
                <a:latin typeface="+mn-lt"/>
                <a:ea typeface="+mn-ea"/>
                <a:cs typeface="+mn-cs"/>
              </a:rPr>
              <a:t> Unidos [N/A]; </a:t>
            </a:r>
            <a:r>
              <a:rPr lang="en-GB" sz="1200" kern="1200" dirty="0" err="1">
                <a:solidFill>
                  <a:schemeClr val="tx1"/>
                </a:solidFill>
                <a:effectLst/>
                <a:latin typeface="+mn-lt"/>
                <a:ea typeface="+mn-ea"/>
                <a:cs typeface="+mn-cs"/>
              </a:rPr>
              <a:t>ya</a:t>
            </a:r>
            <a:r>
              <a:rPr lang="en-GB" sz="1200" kern="1200" dirty="0">
                <a:solidFill>
                  <a:schemeClr val="tx1"/>
                </a:solidFill>
                <a:effectLst/>
                <a:latin typeface="+mn-lt"/>
                <a:ea typeface="+mn-ea"/>
                <a:cs typeface="+mn-cs"/>
              </a:rPr>
              <a:t> [39]; pasar³ [68]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3 </a:t>
            </a:r>
            <a:r>
              <a:rPr lang="en-US" b="0" dirty="0"/>
              <a:t>minutes</a:t>
            </a:r>
          </a:p>
          <a:p>
            <a:endParaRPr lang="en-US" b="1" dirty="0"/>
          </a:p>
          <a:p>
            <a:r>
              <a:rPr lang="en-US" b="1" dirty="0"/>
              <a:t>Aim: </a:t>
            </a:r>
            <a:r>
              <a:rPr lang="en-US" b="0" dirty="0"/>
              <a:t>to recap vocabulary from set </a:t>
            </a:r>
            <a:r>
              <a:rPr lang="es-419" sz="1200" b="0" kern="1200" dirty="0">
                <a:solidFill>
                  <a:schemeClr val="tx1"/>
                </a:solidFill>
                <a:effectLst/>
                <a:latin typeface="+mn-lt"/>
                <a:ea typeface="+mn-ea"/>
                <a:cs typeface="+mn-cs"/>
              </a:rPr>
              <a:t>Y8 2.2.1,</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both receptive and productive modes of language use.</a:t>
            </a:r>
            <a:endParaRPr lang="en-US" b="1" dirty="0"/>
          </a:p>
          <a:p>
            <a:endParaRPr lang="en-US" b="1" dirty="0"/>
          </a:p>
          <a:p>
            <a:r>
              <a:rPr lang="en-US" b="1" dirty="0"/>
              <a:t>Procedure:</a:t>
            </a:r>
          </a:p>
          <a:p>
            <a:r>
              <a:rPr lang="en-US" b="0" dirty="0"/>
              <a:t>1. Give students</a:t>
            </a:r>
            <a:r>
              <a:rPr lang="en-US" b="0" baseline="0" dirty="0"/>
              <a:t> a minute in pairs to try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Spanish and match to the correct picture</a:t>
            </a:r>
            <a:endParaRPr lang="en-US" b="0" dirty="0"/>
          </a:p>
          <a:p>
            <a:r>
              <a:rPr lang="en-US" b="0" dirty="0"/>
              <a:t>4. Click to bring up the answers. </a:t>
            </a:r>
          </a:p>
          <a:p>
            <a:r>
              <a:rPr lang="en-US" b="0" dirty="0"/>
              <a:t>5. Remind students</a:t>
            </a:r>
            <a:r>
              <a:rPr lang="en-US" b="0" baseline="0" dirty="0"/>
              <a:t> of the two different uses of the word ‘</a:t>
            </a:r>
            <a:r>
              <a:rPr lang="en-US" b="0" baseline="0" dirty="0" err="1"/>
              <a:t>policía</a:t>
            </a:r>
            <a:r>
              <a:rPr lang="en-US" b="0" baseline="0" dirty="0"/>
              <a:t>’.</a:t>
            </a:r>
            <a:endParaRPr lang="en-US" b="0" dirty="0"/>
          </a:p>
          <a:p>
            <a:endParaRPr lang="en-US" b="0" dirty="0"/>
          </a:p>
          <a:p>
            <a:r>
              <a:rPr lang="en-US" b="1"/>
              <a:t>Transcript</a:t>
            </a:r>
            <a:r>
              <a:rPr lang="en-US" b="1" dirty="0"/>
              <a:t>:</a:t>
            </a:r>
          </a:p>
          <a:p>
            <a:pPr marL="228600" indent="-228600">
              <a:buAutoNum type="arabicPeriod"/>
            </a:pPr>
            <a:r>
              <a:rPr lang="en-US" b="0" baseline="0" dirty="0" err="1"/>
              <a:t>seguir</a:t>
            </a:r>
            <a:endParaRPr lang="en-US" b="0" baseline="0" dirty="0"/>
          </a:p>
          <a:p>
            <a:pPr marL="228600" indent="-228600">
              <a:buAutoNum type="arabicPeriod"/>
            </a:pPr>
            <a:r>
              <a:rPr lang="en-US" b="0" baseline="0" dirty="0" err="1"/>
              <a:t>casi</a:t>
            </a:r>
            <a:endParaRPr lang="en-US" b="0" baseline="0" dirty="0"/>
          </a:p>
          <a:p>
            <a:pPr marL="228600" indent="-228600">
              <a:buAutoNum type="arabicPeriod"/>
            </a:pPr>
            <a:r>
              <a:rPr lang="en-US" b="0" baseline="0" dirty="0" err="1"/>
              <a:t>parar</a:t>
            </a:r>
            <a:endParaRPr lang="en-US" b="0" baseline="0" dirty="0"/>
          </a:p>
          <a:p>
            <a:pPr marL="228600" indent="-228600">
              <a:buAutoNum type="arabicPeriod"/>
            </a:pPr>
            <a:r>
              <a:rPr lang="en-US" b="0" baseline="0" dirty="0"/>
              <a:t>la </a:t>
            </a:r>
            <a:r>
              <a:rPr lang="en-US" b="0" baseline="0" dirty="0" err="1"/>
              <a:t>policía</a:t>
            </a:r>
            <a:endParaRPr lang="en-US" b="0" baseline="0" dirty="0"/>
          </a:p>
          <a:p>
            <a:pPr marL="228600" indent="-228600">
              <a:buAutoNum type="arabicPeriod"/>
            </a:pPr>
            <a:r>
              <a:rPr lang="en-US" b="0" baseline="0" dirty="0" err="1"/>
              <a:t>acompañar</a:t>
            </a:r>
            <a:endParaRPr lang="en-US" b="0" baseline="0" dirty="0"/>
          </a:p>
          <a:p>
            <a:pPr marL="228600" indent="-228600">
              <a:buAutoNum type="arabicPeriod"/>
            </a:pPr>
            <a:r>
              <a:rPr lang="en-US" b="0" baseline="0" dirty="0"/>
              <a:t>la</a:t>
            </a:r>
          </a:p>
          <a:p>
            <a:pPr marL="228600" indent="-228600">
              <a:buAutoNum type="arabicPeriod"/>
            </a:pPr>
            <a:r>
              <a:rPr lang="en-US" b="0" baseline="0" dirty="0" err="1"/>
              <a:t>besar</a:t>
            </a:r>
            <a:endParaRPr lang="en-US" b="0" baseline="0" dirty="0"/>
          </a:p>
          <a:p>
            <a:pPr marL="228600" indent="-228600">
              <a:buAutoNum type="arabicPeriod"/>
            </a:pPr>
            <a:r>
              <a:rPr lang="en-US" b="0" baseline="0" dirty="0" err="1"/>
              <a:t>finalmente</a:t>
            </a:r>
            <a:endParaRPr lang="en-US" b="0" baseline="0" dirty="0"/>
          </a:p>
          <a:p>
            <a:pPr marL="228600" indent="-228600">
              <a:buAutoNum type="arabicPeriod"/>
            </a:pPr>
            <a:r>
              <a:rPr lang="en-US" b="0" baseline="0" dirty="0" err="1"/>
              <a:t>sigo</a:t>
            </a:r>
            <a:endParaRPr lang="en-US" b="0" baseline="0" dirty="0"/>
          </a:p>
          <a:p>
            <a:pPr marL="228600" indent="-228600">
              <a:buAutoNum type="arabicPeriod"/>
            </a:pPr>
            <a:r>
              <a:rPr lang="en-US" b="0" baseline="0" dirty="0" err="1"/>
              <a:t>dejar</a:t>
            </a:r>
            <a:endParaRPr lang="en-US" b="0" baseline="0" dirty="0"/>
          </a:p>
          <a:p>
            <a:pPr marL="228600" indent="-228600">
              <a:buAutoNum type="arabicPeriod"/>
            </a:pPr>
            <a:r>
              <a:rPr lang="en-US" b="0" baseline="0" dirty="0"/>
              <a:t>lo</a:t>
            </a:r>
          </a:p>
          <a:p>
            <a:pPr marL="228600" indent="-228600">
              <a:buAutoNum type="arabicPeriod"/>
            </a:pPr>
            <a:r>
              <a:rPr lang="en-US" b="0" baseline="0" dirty="0" err="1"/>
              <a:t>saludar</a:t>
            </a:r>
            <a:endParaRPr lang="en-US" b="0" baseline="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4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recap vocabulary from set </a:t>
            </a:r>
            <a:r>
              <a:rPr lang="es-419" sz="1200" b="0" kern="1200" dirty="0">
                <a:solidFill>
                  <a:schemeClr val="tx1"/>
                </a:solidFill>
                <a:effectLst/>
                <a:latin typeface="+mn-lt"/>
                <a:ea typeface="+mn-ea"/>
                <a:cs typeface="+mn-cs"/>
              </a:rPr>
              <a:t>Y8 2.1.2,</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first</a:t>
            </a:r>
            <a:r>
              <a:rPr lang="es-419" sz="1200" b="0" kern="1200" dirty="0">
                <a:solidFill>
                  <a:schemeClr val="tx1"/>
                </a:solidFill>
                <a:effectLst/>
                <a:latin typeface="+mn-lt"/>
                <a:ea typeface="+mn-ea"/>
                <a:cs typeface="+mn-cs"/>
              </a:rPr>
              <a:t> and </a:t>
            </a:r>
            <a:r>
              <a:rPr lang="es-419" sz="1200" b="0" kern="1200" dirty="0" err="1">
                <a:solidFill>
                  <a:schemeClr val="tx1"/>
                </a:solidFill>
                <a:effectLst/>
                <a:latin typeface="+mn-lt"/>
                <a:ea typeface="+mn-ea"/>
                <a:cs typeface="+mn-cs"/>
              </a:rPr>
              <a:t>last</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letter</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prompt</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recall</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word</a:t>
            </a:r>
            <a:r>
              <a:rPr lang="es-419" sz="1200" b="0" kern="1200" baseline="0" dirty="0">
                <a:solidFill>
                  <a:schemeClr val="tx1"/>
                </a:solidFill>
                <a:effectLst/>
                <a:latin typeface="+mn-lt"/>
                <a:ea typeface="+mn-ea"/>
                <a:cs typeface="+mn-cs"/>
              </a:rPr>
              <a:t> in </a:t>
            </a:r>
            <a:r>
              <a:rPr lang="es-419" sz="1200" b="0" kern="1200" baseline="0" dirty="0" err="1">
                <a:solidFill>
                  <a:schemeClr val="tx1"/>
                </a:solidFill>
                <a:effectLst/>
                <a:latin typeface="+mn-lt"/>
                <a:ea typeface="+mn-ea"/>
                <a:cs typeface="+mn-cs"/>
              </a:rPr>
              <a:t>Spanish</a:t>
            </a:r>
            <a:r>
              <a:rPr lang="es-419" sz="1200" b="0" kern="1200" baseline="0" dirty="0">
                <a:solidFill>
                  <a:schemeClr val="tx1"/>
                </a:solidFill>
                <a:effectLst/>
                <a:latin typeface="+mn-lt"/>
                <a:ea typeface="+mn-ea"/>
                <a:cs typeface="+mn-cs"/>
              </a:rPr>
              <a:t>.</a:t>
            </a:r>
            <a:endParaRPr lang="es-419" sz="1200" b="0" kern="1200" dirty="0">
              <a:solidFill>
                <a:schemeClr val="tx1"/>
              </a:solidFill>
              <a:effectLst/>
              <a:latin typeface="+mn-lt"/>
              <a:ea typeface="+mn-ea"/>
              <a:cs typeface="+mn-cs"/>
            </a:endParaRPr>
          </a:p>
          <a:p>
            <a:endParaRPr lang="es-419" sz="1200" b="0" kern="1200" dirty="0">
              <a:solidFill>
                <a:schemeClr val="tx1"/>
              </a:solidFill>
              <a:effectLst/>
              <a:latin typeface="+mn-lt"/>
              <a:ea typeface="+mn-ea"/>
              <a:cs typeface="+mn-cs"/>
            </a:endParaRPr>
          </a:p>
          <a:p>
            <a:r>
              <a:rPr lang="en-US" b="1" dirty="0"/>
              <a:t>Procedure:</a:t>
            </a:r>
          </a:p>
          <a:p>
            <a:r>
              <a:rPr lang="en-US" b="0" dirty="0"/>
              <a:t>1. Give</a:t>
            </a:r>
            <a:r>
              <a:rPr lang="en-US" b="0" baseline="0" dirty="0"/>
              <a:t> students 2 minutes in pairs to write the Spanish word for the English translation.</a:t>
            </a:r>
            <a:endParaRPr lang="en-US" b="0" dirty="0"/>
          </a:p>
          <a:p>
            <a:r>
              <a:rPr lang="en-US" b="0" dirty="0"/>
              <a:t>2. Reveal the Spanish</a:t>
            </a:r>
            <a:r>
              <a:rPr lang="en-US" b="0" baseline="0" dirty="0"/>
              <a:t> by clicking on the first letter of each word.  This allows answers to be volunteered in any order. </a:t>
            </a:r>
            <a:endParaRPr lang="en-US" b="0" dirty="0"/>
          </a:p>
          <a:p>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563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to </a:t>
            </a:r>
            <a:r>
              <a:rPr lang="en-US" b="0" dirty="0" err="1"/>
              <a:t>practise</a:t>
            </a:r>
            <a:r>
              <a:rPr lang="en-US" b="0" baseline="0" dirty="0"/>
              <a:t> oral recall in Spanish of </a:t>
            </a:r>
            <a:r>
              <a:rPr lang="en-US" b="0" dirty="0"/>
              <a:t> vocabulary from set </a:t>
            </a:r>
            <a:r>
              <a:rPr lang="es-419" sz="1200" b="0" kern="1200" dirty="0">
                <a:solidFill>
                  <a:schemeClr val="tx1"/>
                </a:solidFill>
                <a:effectLst/>
                <a:latin typeface="+mn-lt"/>
                <a:ea typeface="+mn-ea"/>
                <a:cs typeface="+mn-cs"/>
              </a:rPr>
              <a:t>Y8 2.1.2,</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endParaRPr lang="es-419"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Partner A turns away</a:t>
            </a:r>
            <a:r>
              <a:rPr lang="en-US" b="0" baseline="0" dirty="0"/>
              <a:t> from the board.</a:t>
            </a:r>
          </a:p>
          <a:p>
            <a:pPr marL="228600" indent="-228600">
              <a:buAutoNum type="arabicPeriod"/>
            </a:pPr>
            <a:r>
              <a:rPr lang="en-US" b="0" baseline="0" dirty="0"/>
              <a:t>Partner B asks partner A for the Spanish for the 10 words.  Partner B chooses the order in which to ask.</a:t>
            </a:r>
          </a:p>
          <a:p>
            <a:pPr marL="228600" indent="-228600">
              <a:buAutoNum type="arabicPeriod"/>
            </a:pPr>
            <a:r>
              <a:rPr lang="en-US" b="0" baseline="0" dirty="0"/>
              <a:t>Encourage use of target language, ‘¡</a:t>
            </a:r>
            <a:r>
              <a:rPr lang="en-US" b="0" baseline="0" dirty="0" err="1"/>
              <a:t>Sí</a:t>
            </a:r>
            <a:r>
              <a:rPr lang="en-US" b="0" baseline="0" dirty="0"/>
              <a:t> </a:t>
            </a:r>
            <a:r>
              <a:rPr lang="en-US" b="0" baseline="0" dirty="0" err="1"/>
              <a:t>correcto</a:t>
            </a:r>
            <a:r>
              <a:rPr lang="en-US" b="0" baseline="0" dirty="0"/>
              <a:t>!’, ‘</a:t>
            </a:r>
            <a:r>
              <a:rPr lang="en-US" b="0" baseline="0" dirty="0" err="1"/>
              <a:t>Casi</a:t>
            </a:r>
            <a:r>
              <a:rPr lang="en-US" b="0" baseline="0" dirty="0"/>
              <a:t>’ ,‘</a:t>
            </a:r>
            <a:r>
              <a:rPr lang="en-US" b="0" baseline="0" dirty="0" err="1"/>
              <a:t>Incorrecto</a:t>
            </a:r>
            <a:r>
              <a:rPr lang="en-US" b="0" baseline="0" dirty="0"/>
              <a:t>’ , ‘</a:t>
            </a:r>
            <a:r>
              <a:rPr lang="en-US" b="0" baseline="0" dirty="0" err="1"/>
              <a:t>Intenta</a:t>
            </a:r>
            <a:r>
              <a:rPr lang="en-US" b="0" baseline="0" dirty="0"/>
              <a:t> </a:t>
            </a:r>
            <a:r>
              <a:rPr lang="en-US" b="0" baseline="0" dirty="0" err="1"/>
              <a:t>otra</a:t>
            </a:r>
            <a:r>
              <a:rPr lang="en-US" b="0" baseline="0" dirty="0"/>
              <a:t> </a:t>
            </a:r>
            <a:r>
              <a:rPr lang="en-US" b="0" baseline="0" dirty="0" err="1"/>
              <a:t>vez</a:t>
            </a:r>
            <a:r>
              <a:rPr lang="en-US" b="0" baseline="0" dirty="0"/>
              <a:t>’. </a:t>
            </a:r>
          </a:p>
          <a:p>
            <a:pPr marL="228600" indent="-228600">
              <a:buAutoNum type="arabicPeriod"/>
            </a:pPr>
            <a:r>
              <a:rPr lang="en-US" b="0" baseline="0" dirty="0"/>
              <a:t>Partners swap roles.</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03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comprehension of revisited words</a:t>
            </a:r>
            <a:r>
              <a:rPr lang="en-US" b="0" baseline="0" dirty="0"/>
              <a:t> at sentence level.</a:t>
            </a:r>
            <a:endParaRPr lang="en-US" b="0" dirty="0"/>
          </a:p>
          <a:p>
            <a:endParaRPr lang="en-US" b="1" dirty="0"/>
          </a:p>
          <a:p>
            <a:r>
              <a:rPr lang="en-US" b="1" dirty="0"/>
              <a:t>Procedure:</a:t>
            </a:r>
          </a:p>
          <a:p>
            <a:pPr marL="228600" indent="-228600">
              <a:buAutoNum type="arabicPeriod"/>
            </a:pPr>
            <a:r>
              <a:rPr lang="en-US" b="0" dirty="0"/>
              <a:t>Students decide which</a:t>
            </a:r>
            <a:r>
              <a:rPr lang="en-US" b="0" baseline="0" dirty="0"/>
              <a:t> word fills the gap.</a:t>
            </a:r>
          </a:p>
          <a:p>
            <a:pPr marL="228600" indent="-228600">
              <a:buAutoNum type="arabicPeriod"/>
            </a:pPr>
            <a:r>
              <a:rPr lang="en-US" b="0" baseline="0" dirty="0"/>
              <a:t>Click on the text box to reveal the missing word.</a:t>
            </a:r>
          </a:p>
          <a:p>
            <a:pPr marL="228600" indent="-228600">
              <a:buAutoNum type="arabicPeriod"/>
            </a:pPr>
            <a:r>
              <a:rPr lang="en-US" b="0" baseline="0" dirty="0"/>
              <a:t>T</a:t>
            </a:r>
            <a:r>
              <a:rPr lang="en-US" b="0" dirty="0"/>
              <a:t>eachers can</a:t>
            </a:r>
            <a:r>
              <a:rPr lang="en-US" b="0" baseline="0" dirty="0"/>
              <a:t> elicit comprehension of the texts to find out about Sofia’s holiday to forget.</a:t>
            </a:r>
          </a:p>
          <a:p>
            <a:pPr marL="0" indent="0">
              <a:buNone/>
            </a:pPr>
            <a:endParaRPr lang="en-US" b="0" baseline="0" dirty="0"/>
          </a:p>
          <a:p>
            <a:pPr marL="0" indent="0">
              <a:buNone/>
            </a:pPr>
            <a:r>
              <a:rPr lang="en-US" b="0" baseline="0" dirty="0"/>
              <a:t>Note: </a:t>
            </a:r>
            <a:r>
              <a:rPr lang="en-US" b="1" baseline="0" dirty="0" err="1"/>
              <a:t>rompí</a:t>
            </a:r>
            <a:r>
              <a:rPr lang="en-US" b="1" baseline="0" dirty="0"/>
              <a:t> </a:t>
            </a:r>
            <a:r>
              <a:rPr lang="en-US" b="0" baseline="0" dirty="0"/>
              <a:t>is not used, so remains on the slide for teachers to elicit its meaning.</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words/cognate (1 is the most frequent word in Spanish): </a:t>
            </a:r>
            <a:br>
              <a:rPr lang="en-GB" baseline="0" dirty="0"/>
            </a:br>
            <a:r>
              <a:rPr lang="en-GB" baseline="0" dirty="0"/>
              <a:t>hospital [</a:t>
            </a:r>
            <a:r>
              <a:rPr lang="en-GB" baseline="0"/>
              <a:t>1050]</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475478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dirty="0" err="1"/>
              <a:t>taught</a:t>
            </a:r>
            <a:r>
              <a:rPr lang="es-ES" b="0" dirty="0"/>
              <a:t> </a:t>
            </a:r>
            <a:r>
              <a:rPr lang="es-ES" b="0" dirty="0" err="1"/>
              <a:t>SSCs</a:t>
            </a:r>
            <a:r>
              <a:rPr lang="es-ES" b="0" dirty="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SCCs </a:t>
            </a:r>
            <a:r>
              <a:rPr lang="en-GB" b="0" baseline="0" dirty="0"/>
              <a:t>revisited: [y]; [</a:t>
            </a:r>
            <a:r>
              <a:rPr lang="en-GB" b="0" baseline="0" dirty="0" err="1"/>
              <a:t>ch</a:t>
            </a:r>
            <a:r>
              <a:rPr lang="en-GB" b="0" baseline="0" dirty="0"/>
              <a:t>]; [</a:t>
            </a:r>
            <a:r>
              <a:rPr lang="en-GB" b="0" baseline="0" dirty="0" err="1"/>
              <a:t>ge</a:t>
            </a:r>
            <a:r>
              <a:rPr lang="en-GB" b="0" baseline="0" dirty="0"/>
              <a:t>]; [</a:t>
            </a:r>
            <a:r>
              <a:rPr lang="en-GB" b="0" baseline="0" dirty="0" err="1"/>
              <a:t>ga</a:t>
            </a:r>
            <a:r>
              <a:rPr lang="en-GB" b="0" baseline="0" dirty="0"/>
              <a:t>]; [</a:t>
            </a:r>
            <a:r>
              <a:rPr lang="en-GB" b="0" baseline="0" dirty="0" err="1"/>
              <a:t>gu</a:t>
            </a:r>
            <a:r>
              <a:rPr lang="en-GB" b="0" baseline="0" dirty="0"/>
              <a:t>]; [j] [r]; [ci]; [</a:t>
            </a:r>
            <a:r>
              <a:rPr lang="en-GB" b="0" baseline="0" dirty="0" err="1"/>
              <a:t>ce</a:t>
            </a:r>
            <a:r>
              <a:rPr lang="en-GB" b="0" baseline="0" dirty="0"/>
              <a:t>]; [qui]; [que]</a:t>
            </a:r>
          </a:p>
          <a:p>
            <a:endParaRPr lang="en-US" b="1" dirty="0"/>
          </a:p>
          <a:p>
            <a:r>
              <a:rPr lang="en-US" b="1" dirty="0"/>
              <a:t>Procedure:</a:t>
            </a:r>
          </a:p>
          <a:p>
            <a:pPr marL="0" indent="0">
              <a:buNone/>
            </a:pPr>
            <a:r>
              <a:rPr lang="en-GB" baseline="0"/>
              <a:t>1. The teacher goes through the instruction slide with students. A ‘vocabulario’ box will appear (click on it to reveal unknown words), but this could be shown after the main activity (see notes below).</a:t>
            </a:r>
          </a:p>
          <a:p>
            <a:pPr marL="0" indent="0">
              <a:buNone/>
            </a:pPr>
            <a:r>
              <a:rPr lang="en-GB" baseline="0"/>
              <a:t>2. Students </a:t>
            </a:r>
            <a:r>
              <a:rPr lang="en-GB" baseline="0" dirty="0"/>
              <a:t>in pairs take it in turns to read out the text to their partner who has to listen out for the missing SSCs.</a:t>
            </a:r>
          </a:p>
          <a:p>
            <a:pPr marL="0" indent="0">
              <a:buNone/>
            </a:pPr>
            <a:endParaRPr lang="en-GB" baseline="0" dirty="0"/>
          </a:p>
          <a:p>
            <a:pPr marL="0" indent="0">
              <a:buNone/>
            </a:pPr>
            <a:r>
              <a:rPr lang="en-GB" b="1" baseline="0" dirty="0"/>
              <a:t>Note</a:t>
            </a:r>
            <a:r>
              <a:rPr lang="en-GB" baseline="0" dirty="0"/>
              <a:t>: Some highly skilled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two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GB" baseline="0" dirty="0"/>
              <a:t>bosque [1444]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err="1">
                <a:solidFill>
                  <a:schemeClr val="tx1"/>
                </a:solidFill>
                <a:effectLst/>
                <a:latin typeface="+mn-lt"/>
                <a:ea typeface="+mn-ea"/>
                <a:cs typeface="+mn-cs"/>
              </a:rPr>
              <a:t>Yeimy</a:t>
            </a:r>
            <a:r>
              <a:rPr lang="es-ES" sz="1200" b="1" i="0" u="none" strike="noStrike" kern="1200" dirty="0">
                <a:solidFill>
                  <a:schemeClr val="tx1"/>
                </a:solidFill>
                <a:effectLst/>
                <a:latin typeface="+mn-lt"/>
                <a:ea typeface="+mn-ea"/>
                <a:cs typeface="+mn-cs"/>
              </a:rPr>
              <a:t> Olivier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26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7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can be used to show students several</a:t>
            </a:r>
            <a:r>
              <a:rPr lang="en-GB" baseline="0"/>
              <a:t> features of nature mentioned in the text.</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519239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s-ES" sz="1200" b="0" kern="1200" dirty="0" err="1">
                <a:solidFill>
                  <a:schemeClr val="tx1"/>
                </a:solidFill>
                <a:effectLst/>
                <a:latin typeface="+mn-lt"/>
                <a:ea typeface="+mn-ea"/>
                <a:cs typeface="+mn-cs"/>
              </a:rPr>
              <a:t>recap</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first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part</a:t>
            </a:r>
            <a:r>
              <a:rPr lang="es-ES" sz="1200" b="0" kern="1200" dirty="0">
                <a:solidFill>
                  <a:schemeClr val="tx1"/>
                </a:solidFill>
                <a:effectLst/>
                <a:latin typeface="+mn-lt"/>
                <a:ea typeface="+mn-ea"/>
                <a:cs typeface="+mn-cs"/>
              </a:rPr>
              <a:t> of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story</a:t>
            </a:r>
            <a:r>
              <a:rPr lang="es-ES" sz="1200" b="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and decide which is the correct option in each case.</a:t>
            </a:r>
          </a:p>
          <a:p>
            <a:pPr marL="228600" indent="-228600">
              <a:buAutoNum type="arabicPeriod"/>
            </a:pPr>
            <a:r>
              <a:rPr lang="en-US" b="0" dirty="0"/>
              <a:t>Animations reveal</a:t>
            </a:r>
            <a:r>
              <a:rPr lang="en-US" b="0" baseline="0" dirty="0"/>
              <a:t> the correct answer.</a:t>
            </a:r>
            <a:endParaRPr lang="en-US" b="0" dirty="0"/>
          </a:p>
          <a:p>
            <a:pPr marL="228600" indent="-228600">
              <a:buAutoNum type="arabicPeriod"/>
            </a:pPr>
            <a:r>
              <a:rPr lang="en-US" b="0" dirty="0"/>
              <a:t>Students could also be prompted to give the teacher an oral translation of the sentences.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a:solidFill>
                  <a:schemeClr val="tx1"/>
                </a:solidFill>
                <a:effectLst/>
                <a:latin typeface="+mn-lt"/>
                <a:ea typeface="+mn-ea"/>
                <a:cs typeface="+mn-cs"/>
              </a:rPr>
              <a:t>prime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meanings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encounter</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2nd </a:t>
            </a:r>
            <a:r>
              <a:rPr lang="es-ES" sz="1200" kern="1200" dirty="0" err="1">
                <a:solidFill>
                  <a:schemeClr val="tx1"/>
                </a:solidFill>
                <a:effectLst/>
                <a:latin typeface="+mn-lt"/>
                <a:ea typeface="+mn-ea"/>
                <a:cs typeface="+mn-cs"/>
              </a:rPr>
              <a:t>part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story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Present the English/picture and then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Prompt students to read the new </a:t>
            </a:r>
            <a:r>
              <a:rPr lang="en-US" b="0" baseline="0"/>
              <a:t>words aloud, for SSC practice.</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099544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0" i="0" baseline="0" dirty="0"/>
              <a:t>ensure understanding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None/>
            </a:pPr>
            <a:r>
              <a:rPr lang="en-GB" b="1" baseline="0" dirty="0"/>
              <a:t>Procedure:</a:t>
            </a:r>
            <a:br>
              <a:rPr lang="en-GB" b="1" baseline="0" dirty="0"/>
            </a:br>
            <a:r>
              <a:rPr lang="en-GB" b="0" baseline="0" dirty="0"/>
              <a:t>1. </a:t>
            </a: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t>
            </a:r>
            <a:endParaRPr lang="en-GB" b="1" baseline="0" dirty="0"/>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2. The teacher can do one of the following or use another preferred task:</a:t>
            </a:r>
            <a:br>
              <a:rPr lang="en-GB" sz="1200" i="0" kern="1200" dirty="0">
                <a:solidFill>
                  <a:schemeClr val="tx1"/>
                </a:solidFill>
                <a:effectLst/>
                <a:latin typeface="+mn-lt"/>
                <a:ea typeface="+mn-ea"/>
                <a:cs typeface="+mn-cs"/>
              </a:rPr>
            </a:br>
            <a:r>
              <a:rPr lang="en-GB" sz="1200" i="0" kern="1200" dirty="0" err="1">
                <a:solidFill>
                  <a:schemeClr val="tx1"/>
                </a:solidFill>
                <a:effectLst/>
                <a:latin typeface="+mn-lt"/>
                <a:ea typeface="+mn-ea"/>
                <a:cs typeface="+mn-cs"/>
              </a:rPr>
              <a:t>i</a:t>
            </a:r>
            <a:r>
              <a:rPr lang="en-GB" sz="1200" i="0" kern="1200" dirty="0">
                <a:solidFill>
                  <a:schemeClr val="tx1"/>
                </a:solidFill>
                <a:effectLst/>
                <a:latin typeface="+mn-lt"/>
                <a:ea typeface="+mn-ea"/>
                <a:cs typeface="+mn-cs"/>
              </a:rPr>
              <a:t>. Whole class oral English translation, phrase by phrase</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ii. Individual summary of the text, with the instruction – Write </a:t>
            </a:r>
            <a:r>
              <a:rPr lang="en-GB" sz="1200" i="0" kern="1200">
                <a:solidFill>
                  <a:schemeClr val="tx1"/>
                </a:solidFill>
                <a:effectLst/>
                <a:latin typeface="+mn-lt"/>
                <a:ea typeface="+mn-ea"/>
                <a:cs typeface="+mn-cs"/>
              </a:rPr>
              <a:t>what happened </a:t>
            </a:r>
            <a:r>
              <a:rPr lang="en-GB" sz="1200" i="0" kern="1200" dirty="0">
                <a:solidFill>
                  <a:schemeClr val="tx1"/>
                </a:solidFill>
                <a:effectLst/>
                <a:latin typeface="+mn-lt"/>
                <a:ea typeface="+mn-ea"/>
                <a:cs typeface="+mn-cs"/>
              </a:rPr>
              <a:t>that day in only two sentences in English.</a:t>
            </a:r>
          </a:p>
          <a:p>
            <a:r>
              <a:rPr lang="en-GB" sz="1200" i="0" kern="1200" dirty="0">
                <a:solidFill>
                  <a:schemeClr val="tx1"/>
                </a:solidFill>
                <a:effectLst/>
                <a:latin typeface="+mn-lt"/>
                <a:ea typeface="+mn-ea"/>
                <a:cs typeface="+mn-cs"/>
              </a:rPr>
              <a:t>ii. Ask direct questions to elicit the key information.  1. </a:t>
            </a:r>
            <a:r>
              <a:rPr lang="es-ES" sz="1200" i="0" kern="1200" dirty="0" err="1">
                <a:solidFill>
                  <a:schemeClr val="tx1"/>
                </a:solidFill>
                <a:effectLst/>
                <a:latin typeface="+mn-lt"/>
                <a:ea typeface="+mn-ea"/>
                <a:cs typeface="+mn-cs"/>
              </a:rPr>
              <a:t>Where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stepmother</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say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was</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going</a:t>
            </a:r>
            <a:r>
              <a:rPr lang="es-ES" sz="1200" i="0" kern="1200" dirty="0">
                <a:solidFill>
                  <a:schemeClr val="tx1"/>
                </a:solidFill>
                <a:effectLst/>
                <a:latin typeface="+mn-lt"/>
                <a:ea typeface="+mn-ea"/>
                <a:cs typeface="+mn-cs"/>
              </a:rPr>
              <a:t> to </a:t>
            </a:r>
            <a:r>
              <a:rPr lang="es-ES" sz="1200" i="0" kern="1200" dirty="0" err="1">
                <a:solidFill>
                  <a:schemeClr val="tx1"/>
                </a:solidFill>
                <a:effectLst/>
                <a:latin typeface="+mn-lt"/>
                <a:ea typeface="+mn-ea"/>
                <a:cs typeface="+mn-cs"/>
              </a:rPr>
              <a:t>take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children</a:t>
            </a:r>
            <a:r>
              <a:rPr lang="es-ES" sz="1200" i="0" kern="1200" dirty="0">
                <a:solidFill>
                  <a:schemeClr val="tx1"/>
                </a:solidFill>
                <a:effectLst/>
                <a:latin typeface="+mn-lt"/>
                <a:ea typeface="+mn-ea"/>
                <a:cs typeface="+mn-cs"/>
              </a:rPr>
              <a:t>? 2. </a:t>
            </a:r>
            <a:r>
              <a:rPr lang="es-ES" sz="1200" i="0" kern="1200" dirty="0" err="1">
                <a:solidFill>
                  <a:schemeClr val="tx1"/>
                </a:solidFill>
                <a:effectLst/>
                <a:latin typeface="+mn-lt"/>
                <a:ea typeface="+mn-ea"/>
                <a:cs typeface="+mn-cs"/>
              </a:rPr>
              <a:t>Where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does</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actually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take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3.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do to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4.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children</a:t>
            </a:r>
            <a:r>
              <a:rPr lang="es-ES" sz="1200" i="0" kern="1200" dirty="0">
                <a:solidFill>
                  <a:schemeClr val="tx1"/>
                </a:solidFill>
                <a:effectLst/>
                <a:latin typeface="+mn-lt"/>
                <a:ea typeface="+mn-ea"/>
                <a:cs typeface="+mn-cs"/>
              </a:rPr>
              <a:t> do </a:t>
            </a:r>
            <a:r>
              <a:rPr lang="es-ES" sz="1200" i="0" kern="1200" dirty="0" err="1">
                <a:solidFill>
                  <a:schemeClr val="tx1"/>
                </a:solidFill>
                <a:effectLst/>
                <a:latin typeface="+mn-lt"/>
                <a:ea typeface="+mn-ea"/>
                <a:cs typeface="+mn-cs"/>
              </a:rPr>
              <a:t>when</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were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feeling</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hungry</a:t>
            </a:r>
            <a:r>
              <a:rPr lang="es-ES" sz="1200" i="0" kern="1200" dirty="0">
                <a:solidFill>
                  <a:schemeClr val="tx1"/>
                </a:solidFill>
                <a:effectLst/>
                <a:latin typeface="+mn-lt"/>
                <a:ea typeface="+mn-ea"/>
                <a:cs typeface="+mn-cs"/>
              </a:rPr>
              <a:t>? 5.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happened</a:t>
            </a:r>
            <a:r>
              <a:rPr lang="es-ES" sz="1200" i="0" kern="1200" dirty="0">
                <a:solidFill>
                  <a:schemeClr val="tx1"/>
                </a:solidFill>
                <a:effectLst/>
                <a:latin typeface="+mn-lt"/>
                <a:ea typeface="+mn-ea"/>
                <a:cs typeface="+mn-cs"/>
              </a:rPr>
              <a:t> to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in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end</a:t>
            </a:r>
            <a:r>
              <a:rPr lang="es-ES" sz="1200" i="0" kern="1200" dirty="0">
                <a:solidFill>
                  <a:schemeClr val="tx1"/>
                </a:solidFill>
                <a:effectLst/>
                <a:latin typeface="+mn-lt"/>
                <a:ea typeface="+mn-ea"/>
                <a:cs typeface="+mn-cs"/>
              </a:rPr>
              <a:t>?</a:t>
            </a:r>
            <a:br>
              <a:rPr lang="es-ES" sz="1200" i="0" kern="1200" dirty="0">
                <a:solidFill>
                  <a:schemeClr val="tx1"/>
                </a:solidFill>
                <a:effectLst/>
                <a:latin typeface="+mn-lt"/>
                <a:ea typeface="+mn-ea"/>
                <a:cs typeface="+mn-cs"/>
              </a:rPr>
            </a:br>
            <a:br>
              <a:rPr lang="es-ES" sz="1200" i="0" kern="1200" dirty="0">
                <a:solidFill>
                  <a:schemeClr val="tx1"/>
                </a:solidFill>
                <a:effectLst/>
                <a:latin typeface="+mn-lt"/>
                <a:ea typeface="+mn-ea"/>
                <a:cs typeface="+mn-cs"/>
              </a:rPr>
            </a:br>
            <a:r>
              <a:rPr lang="es-ES" sz="1200" b="1" i="0"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S</a:t>
            </a:r>
            <a:r>
              <a:rPr lang="en-GB" sz="1200" b="0" kern="1200" dirty="0">
                <a:solidFill>
                  <a:schemeClr val="tx1"/>
                </a:solidFill>
                <a:effectLst/>
                <a:latin typeface="+mn-lt"/>
                <a:ea typeface="+mn-ea"/>
                <a:cs typeface="+mn-cs"/>
              </a:rPr>
              <a:t>tudents should be encouraged to ask meanings of any unknown words using ‘¿</a:t>
            </a:r>
            <a:r>
              <a:rPr lang="en-GB" sz="1200" b="0" kern="1200" dirty="0" err="1">
                <a:solidFill>
                  <a:schemeClr val="tx1"/>
                </a:solidFill>
                <a:effectLst/>
                <a:latin typeface="+mn-lt"/>
                <a:ea typeface="+mn-ea"/>
                <a:cs typeface="+mn-cs"/>
              </a:rPr>
              <a:t>cómo</a:t>
            </a:r>
            <a:r>
              <a:rPr lang="en-GB" sz="1200" b="0" kern="1200" dirty="0">
                <a:solidFill>
                  <a:schemeClr val="tx1"/>
                </a:solidFill>
                <a:effectLst/>
                <a:latin typeface="+mn-lt"/>
                <a:ea typeface="+mn-ea"/>
                <a:cs typeface="+mn-cs"/>
              </a:rPr>
              <a:t> se dice ‘XXX’? as this gives students the opportunity to apply their knowledge of phonics to the pronunciation of unknown words.</a:t>
            </a:r>
            <a:endParaRPr lang="es-GB" sz="1200" b="0" i="0" kern="1200" dirty="0">
              <a:solidFill>
                <a:schemeClr val="tx1"/>
              </a:solidFill>
              <a:effectLst/>
              <a:latin typeface="+mn-lt"/>
              <a:ea typeface="+mn-ea"/>
              <a:cs typeface="+mn-cs"/>
            </a:endParaRPr>
          </a:p>
          <a:p>
            <a:endParaRPr lang="x-none" b="1" dirty="0"/>
          </a:p>
          <a:p>
            <a:pPr fontAlgn="ctr"/>
            <a:r>
              <a:rPr lang="en-US" b="1" dirty="0"/>
              <a:t>Photos from </a:t>
            </a:r>
            <a:r>
              <a:rPr lang="en-US" b="1" dirty="0" err="1"/>
              <a:t>Unsplash</a:t>
            </a:r>
            <a:r>
              <a:rPr lang="en-US" b="1" dirty="0"/>
              <a:t> </a:t>
            </a:r>
            <a:r>
              <a:rPr lang="en-US" b="0" dirty="0"/>
              <a:t>by </a:t>
            </a:r>
            <a:r>
              <a:rPr lang="es-ES" sz="1200" b="0" i="0" u="none" strike="noStrike" kern="1200" dirty="0">
                <a:solidFill>
                  <a:schemeClr val="tx1"/>
                </a:solidFill>
                <a:effectLst/>
                <a:latin typeface="+mn-lt"/>
                <a:ea typeface="+mn-ea"/>
                <a:cs typeface="+mn-cs"/>
                <a:hlinkClick r:id="rId3"/>
              </a:rPr>
              <a:t>Ramzi Bezzoudji@ramzigraphy</a:t>
            </a:r>
            <a:endParaRPr lang="es-ES" dirty="0">
              <a:effectLst/>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95543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provide an introductory explanation about </a:t>
            </a:r>
            <a:r>
              <a:rPr lang="es-ES" b="0" dirty="0" err="1"/>
              <a:t>telling</a:t>
            </a:r>
            <a:r>
              <a:rPr lang="es-ES" b="0" dirty="0"/>
              <a:t> </a:t>
            </a:r>
            <a:r>
              <a:rPr lang="es-ES" b="0" dirty="0" err="1"/>
              <a:t>the</a:t>
            </a:r>
            <a:r>
              <a:rPr lang="es-ES" b="0" dirty="0"/>
              <a:t> time (in </a:t>
            </a:r>
            <a:r>
              <a:rPr lang="es-ES" b="0" dirty="0" err="1"/>
              <a:t>hours</a:t>
            </a:r>
            <a:r>
              <a:rPr lang="es-ES" b="0" dirty="0"/>
              <a:t> </a:t>
            </a:r>
            <a:r>
              <a:rPr lang="es-ES" b="0" dirty="0" err="1"/>
              <a:t>only</a:t>
            </a:r>
            <a:r>
              <a:rPr lang="es-ES" b="0" dirty="0"/>
              <a:t>) in </a:t>
            </a:r>
            <a:r>
              <a:rPr lang="es-ES" b="0" dirty="0" err="1"/>
              <a:t>Spanish</a:t>
            </a:r>
            <a:r>
              <a:rPr lang="es-ES" b="0" dirty="0"/>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3993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vocabulary from set </a:t>
            </a:r>
            <a:r>
              <a:rPr lang="es-419" sz="1200" b="0" kern="1200" dirty="0">
                <a:solidFill>
                  <a:schemeClr val="tx1"/>
                </a:solidFill>
                <a:effectLst/>
                <a:latin typeface="+mn-lt"/>
                <a:ea typeface="+mn-ea"/>
                <a:cs typeface="+mn-cs"/>
              </a:rPr>
              <a:t>Y8 2.2.1,</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the productive mode.</a:t>
            </a:r>
            <a:endParaRPr lang="en-US" b="1" dirty="0"/>
          </a:p>
          <a:p>
            <a:endParaRPr lang="en-US" b="1" dirty="0"/>
          </a:p>
          <a:p>
            <a:r>
              <a:rPr lang="en-US" b="1" dirty="0"/>
              <a:t>Procedure:</a:t>
            </a:r>
          </a:p>
          <a:p>
            <a:r>
              <a:rPr lang="en-US" b="0" dirty="0"/>
              <a:t>1. </a:t>
            </a:r>
            <a:r>
              <a:rPr lang="en-GB" baseline="0" dirty="0"/>
              <a:t>Students work in pairs. One says a random letter and the other says the word in Spanish as fast possible. Students take turns.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46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4 minutes.</a:t>
            </a:r>
          </a:p>
          <a:p>
            <a:endParaRPr lang="en-US" b="1" dirty="0"/>
          </a:p>
          <a:p>
            <a:r>
              <a:rPr lang="en-US" b="1" dirty="0"/>
              <a:t>Aim: </a:t>
            </a:r>
            <a:r>
              <a:rPr lang="en-US" dirty="0"/>
              <a:t>to </a:t>
            </a:r>
            <a:r>
              <a:rPr lang="en-US" dirty="0" err="1"/>
              <a:t>practise</a:t>
            </a:r>
            <a:r>
              <a:rPr lang="en-US" dirty="0"/>
              <a:t> understanding (and producing) telling the time (on the hour) phrases.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sz="1200" kern="1200" dirty="0">
                <a:solidFill>
                  <a:schemeClr val="tx1"/>
                </a:solidFill>
                <a:effectLst/>
                <a:latin typeface="+mn-lt"/>
                <a:ea typeface="+mn-ea"/>
                <a:cs typeface="+mn-cs"/>
              </a:rPr>
              <a:t>1. The sentences appear first.  Teacher elicits English translations.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will enable comprehension practice of the cross-linguistically difficult elements ‘in the morning’ and it’s for both ‘es’ and ‘son’.</a:t>
            </a:r>
            <a:br>
              <a:rPr lang="en-GB" sz="1200" b="1"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An optional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stage would then be for students to produce the same times, with words obscured, so that they could pay attention to all the bits of the time phrase, in particular the ‘la(s)’ and the ‘de’ and the ‘</a:t>
            </a:r>
            <a:r>
              <a:rPr lang="en-GB" sz="1200" kern="1200">
                <a:solidFill>
                  <a:schemeClr val="tx1"/>
                </a:solidFill>
                <a:effectLst/>
                <a:latin typeface="+mn-lt"/>
                <a:ea typeface="+mn-ea"/>
                <a:cs typeface="+mn-cs"/>
              </a:rPr>
              <a:t>es/son’. </a:t>
            </a: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191024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12 minutes.</a:t>
            </a:r>
          </a:p>
          <a:p>
            <a:endParaRPr lang="en-US" b="1" dirty="0"/>
          </a:p>
          <a:p>
            <a:r>
              <a:rPr lang="en-US" b="1" dirty="0"/>
              <a:t>Aim: </a:t>
            </a:r>
            <a:r>
              <a:rPr lang="en-US" b="0" dirty="0"/>
              <a:t>to </a:t>
            </a:r>
            <a:r>
              <a:rPr lang="es-ES" b="0" dirty="0"/>
              <a:t>produce a </a:t>
            </a:r>
            <a:r>
              <a:rPr lang="es-ES" b="0" dirty="0" err="1"/>
              <a:t>creative</a:t>
            </a:r>
            <a:r>
              <a:rPr lang="es-ES" b="0" dirty="0"/>
              <a:t> </a:t>
            </a:r>
            <a:r>
              <a:rPr lang="es-ES" b="0" dirty="0" err="1"/>
              <a:t>text</a:t>
            </a:r>
            <a:r>
              <a:rPr lang="es-ES" b="0" dirty="0"/>
              <a:t> </a:t>
            </a:r>
            <a:r>
              <a:rPr lang="es-ES" b="0" dirty="0" err="1"/>
              <a:t>following</a:t>
            </a:r>
            <a:r>
              <a:rPr lang="es-ES" b="0" dirty="0"/>
              <a:t> a </a:t>
            </a:r>
            <a:r>
              <a:rPr lang="es-ES" b="0" dirty="0" err="1"/>
              <a:t>structure</a:t>
            </a:r>
            <a:r>
              <a:rPr lang="es-ES" b="0" dirty="0"/>
              <a:t>.</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t>
            </a:r>
            <a:r>
              <a:rPr lang="es-ES" dirty="0" err="1"/>
              <a:t>all</a:t>
            </a:r>
            <a:r>
              <a:rPr lang="es-ES" dirty="0"/>
              <a:t>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creative</a:t>
            </a:r>
            <a:r>
              <a:rPr lang="es-ES" dirty="0"/>
              <a:t> </a:t>
            </a:r>
            <a:r>
              <a:rPr lang="es-ES" dirty="0" err="1"/>
              <a:t>text</a:t>
            </a:r>
            <a:r>
              <a:rPr lang="es-ES" dirty="0"/>
              <a:t> </a:t>
            </a:r>
            <a:r>
              <a:rPr lang="es-ES" dirty="0" err="1"/>
              <a:t>about</a:t>
            </a:r>
            <a:r>
              <a:rPr lang="es-ES" dirty="0"/>
              <a:t> </a:t>
            </a:r>
            <a:r>
              <a:rPr lang="es-ES" dirty="0" err="1"/>
              <a:t>anything</a:t>
            </a:r>
            <a:r>
              <a:rPr lang="es-ES" dirty="0"/>
              <a:t> </a:t>
            </a:r>
            <a:r>
              <a:rPr lang="es-ES" dirty="0" err="1"/>
              <a:t>they</a:t>
            </a:r>
            <a:r>
              <a:rPr lang="es-ES" dirty="0"/>
              <a:t> </a:t>
            </a:r>
            <a:r>
              <a:rPr lang="es-ES" dirty="0" err="1"/>
              <a:t>want</a:t>
            </a:r>
            <a:r>
              <a:rPr lang="es-ES" dirty="0"/>
              <a:t>, </a:t>
            </a:r>
            <a:r>
              <a:rPr lang="es-ES" dirty="0" err="1"/>
              <a:t>inspired</a:t>
            </a:r>
            <a:r>
              <a:rPr lang="es-ES" dirty="0"/>
              <a:t> </a:t>
            </a:r>
            <a:r>
              <a:rPr lang="es-ES" dirty="0" err="1"/>
              <a:t>by</a:t>
            </a:r>
            <a:r>
              <a:rPr lang="es-ES" dirty="0"/>
              <a:t> </a:t>
            </a:r>
            <a:r>
              <a:rPr lang="es-ES" dirty="0" err="1"/>
              <a:t>the</a:t>
            </a:r>
            <a:r>
              <a:rPr lang="es-ES" dirty="0"/>
              <a:t> </a:t>
            </a:r>
            <a:r>
              <a:rPr lang="es-ES" dirty="0" err="1"/>
              <a:t>narrative</a:t>
            </a:r>
            <a:r>
              <a:rPr lang="es-ES" dirty="0"/>
              <a:t> </a:t>
            </a:r>
            <a:r>
              <a:rPr lang="es-ES" dirty="0" err="1"/>
              <a:t>text</a:t>
            </a:r>
            <a:r>
              <a:rPr lang="es-ES" dirty="0"/>
              <a:t> «</a:t>
            </a:r>
            <a:r>
              <a:rPr lang="es-ES" dirty="0" err="1"/>
              <a:t>Ayaymamá</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dirty="0" err="1"/>
              <a:t>could</a:t>
            </a:r>
            <a:r>
              <a:rPr lang="es-ES" dirty="0"/>
              <a:t> </a:t>
            </a:r>
            <a:r>
              <a:rPr lang="es-ES" dirty="0" err="1"/>
              <a:t>volunteer</a:t>
            </a:r>
            <a:r>
              <a:rPr lang="es-ES" dirty="0"/>
              <a:t> to </a:t>
            </a:r>
            <a:r>
              <a:rPr lang="es-ES" dirty="0" err="1"/>
              <a:t>perform</a:t>
            </a:r>
            <a:r>
              <a:rPr lang="es-ES" dirty="0"/>
              <a:t> </a:t>
            </a:r>
            <a:r>
              <a:rPr lang="es-ES" dirty="0" err="1"/>
              <a:t>their</a:t>
            </a:r>
            <a:r>
              <a:rPr lang="es-ES" dirty="0"/>
              <a:t> </a:t>
            </a:r>
            <a:r>
              <a:rPr lang="es-ES" dirty="0" err="1"/>
              <a:t>texts</a:t>
            </a:r>
            <a:r>
              <a:rPr lang="es-ES" dirty="0"/>
              <a:t> </a:t>
            </a:r>
            <a:r>
              <a:rPr lang="es-ES" dirty="0" err="1"/>
              <a:t>orally</a:t>
            </a:r>
            <a:r>
              <a:rPr lang="es-ES" dirty="0"/>
              <a:t> in </a:t>
            </a:r>
            <a:r>
              <a:rPr lang="es-ES" dirty="0" err="1"/>
              <a:t>front</a:t>
            </a:r>
            <a:r>
              <a:rPr lang="es-ES" dirty="0"/>
              <a:t> of </a:t>
            </a:r>
            <a:r>
              <a:rPr lang="es-ES" dirty="0" err="1"/>
              <a:t>the</a:t>
            </a:r>
            <a:r>
              <a:rPr lang="es-ES" dirty="0"/>
              <a:t> </a:t>
            </a:r>
            <a:r>
              <a:rPr lang="es-ES" dirty="0" err="1"/>
              <a:t>class</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a:t>
            </a:r>
            <a:r>
              <a:rPr lang="es-ES" b="0" dirty="0"/>
              <a:t>: </a:t>
            </a:r>
            <a:r>
              <a:rPr lang="es-ES" b="0" dirty="0" err="1"/>
              <a:t>the</a:t>
            </a:r>
            <a:r>
              <a:rPr lang="es-ES" b="0" dirty="0"/>
              <a:t> </a:t>
            </a:r>
            <a:r>
              <a:rPr lang="es-ES" b="0" dirty="0" err="1"/>
              <a:t>text</a:t>
            </a:r>
            <a:r>
              <a:rPr lang="es-ES" b="0" dirty="0"/>
              <a:t> </a:t>
            </a:r>
            <a:r>
              <a:rPr lang="es-ES" b="0" dirty="0" err="1"/>
              <a:t>doesn’t</a:t>
            </a:r>
            <a:r>
              <a:rPr lang="es-ES" b="0" dirty="0"/>
              <a:t> </a:t>
            </a:r>
            <a:r>
              <a:rPr lang="es-ES" b="0" dirty="0" err="1"/>
              <a:t>need</a:t>
            </a:r>
            <a:r>
              <a:rPr lang="es-ES" b="0" dirty="0"/>
              <a:t> to </a:t>
            </a:r>
            <a:r>
              <a:rPr lang="es-ES" b="0" dirty="0" err="1"/>
              <a:t>follow</a:t>
            </a:r>
            <a:r>
              <a:rPr lang="es-ES" b="0" dirty="0"/>
              <a:t> </a:t>
            </a:r>
            <a:r>
              <a:rPr lang="es-ES" b="0" dirty="0" err="1"/>
              <a:t>the</a:t>
            </a:r>
            <a:r>
              <a:rPr lang="es-ES" b="0" dirty="0"/>
              <a:t> </a:t>
            </a:r>
            <a:r>
              <a:rPr lang="es-ES" b="0" dirty="0" err="1"/>
              <a:t>suggested</a:t>
            </a:r>
            <a:r>
              <a:rPr lang="es-ES" b="0" dirty="0"/>
              <a:t> </a:t>
            </a:r>
            <a:r>
              <a:rPr lang="es-ES" b="0" dirty="0" err="1"/>
              <a:t>structure</a:t>
            </a:r>
            <a:r>
              <a:rPr lang="es-ES" b="0" dirty="0"/>
              <a:t> </a:t>
            </a:r>
            <a:r>
              <a:rPr lang="es-ES" b="0" dirty="0" err="1"/>
              <a:t>exactly</a:t>
            </a:r>
            <a:r>
              <a:rPr lang="es-ES" b="0" dirty="0"/>
              <a:t>, </a:t>
            </a:r>
            <a:r>
              <a:rPr lang="es-ES" b="0" dirty="0" err="1"/>
              <a:t>students</a:t>
            </a:r>
            <a:r>
              <a:rPr lang="es-ES" b="0" dirty="0"/>
              <a:t> can be as </a:t>
            </a:r>
            <a:r>
              <a:rPr lang="es-ES" b="0" dirty="0" err="1"/>
              <a:t>creative</a:t>
            </a:r>
            <a:r>
              <a:rPr lang="es-ES" b="0" dirty="0"/>
              <a:t> as </a:t>
            </a:r>
            <a:r>
              <a:rPr lang="es-ES" b="0" dirty="0" err="1"/>
              <a:t>they</a:t>
            </a:r>
            <a:r>
              <a:rPr lang="es-ES" b="0" dirty="0"/>
              <a:t> </a:t>
            </a:r>
            <a:r>
              <a:rPr lang="es-ES" b="0" dirty="0" err="1"/>
              <a:t>want</a:t>
            </a:r>
            <a:r>
              <a:rPr lang="es-ES" b="0" dirty="0"/>
              <a:t>.</a:t>
            </a:r>
            <a:br>
              <a:rPr lang="es-ES" b="0" dirty="0"/>
            </a:br>
            <a:br>
              <a:rPr lang="es-ES" b="0" dirty="0"/>
            </a:br>
            <a:r>
              <a:rPr lang="es-ES" b="0" dirty="0" err="1"/>
              <a:t>If</a:t>
            </a:r>
            <a:r>
              <a:rPr lang="es-ES" b="0" dirty="0"/>
              <a:t> </a:t>
            </a:r>
            <a:r>
              <a:rPr lang="es-ES" b="0" dirty="0" err="1"/>
              <a:t>classes</a:t>
            </a:r>
            <a:r>
              <a:rPr lang="es-ES" b="0" dirty="0"/>
              <a:t> </a:t>
            </a:r>
            <a:r>
              <a:rPr lang="es-ES" b="0" dirty="0" err="1"/>
              <a:t>need</a:t>
            </a:r>
            <a:r>
              <a:rPr lang="es-ES" b="0" dirty="0"/>
              <a:t> more </a:t>
            </a:r>
            <a:r>
              <a:rPr lang="es-ES" b="0" dirty="0" err="1"/>
              <a:t>support</a:t>
            </a:r>
            <a:r>
              <a:rPr lang="es-ES" b="0" dirty="0"/>
              <a:t>/</a:t>
            </a:r>
            <a:r>
              <a:rPr lang="es-ES" b="0" dirty="0" err="1"/>
              <a:t>structure</a:t>
            </a:r>
            <a:r>
              <a:rPr lang="es-ES" b="0" dirty="0"/>
              <a:t>, </a:t>
            </a:r>
            <a:r>
              <a:rPr lang="es-ES" b="0" dirty="0" err="1"/>
              <a:t>students</a:t>
            </a:r>
            <a:r>
              <a:rPr lang="es-ES" b="0" dirty="0"/>
              <a:t> </a:t>
            </a:r>
            <a:r>
              <a:rPr lang="es-ES" b="0" dirty="0" err="1"/>
              <a:t>could</a:t>
            </a:r>
            <a:r>
              <a:rPr lang="es-ES" b="0" dirty="0"/>
              <a:t> do </a:t>
            </a:r>
            <a:r>
              <a:rPr lang="es-ES" b="0" dirty="0" err="1"/>
              <a:t>this</a:t>
            </a:r>
            <a:r>
              <a:rPr lang="es-ES" b="0" dirty="0"/>
              <a:t> </a:t>
            </a:r>
            <a:r>
              <a:rPr lang="es-ES" b="0" dirty="0" err="1"/>
              <a:t>task</a:t>
            </a:r>
            <a:r>
              <a:rPr lang="es-ES" b="0" dirty="0"/>
              <a:t> in </a:t>
            </a:r>
            <a:r>
              <a:rPr lang="es-ES" b="0" dirty="0" err="1"/>
              <a:t>pairs</a:t>
            </a:r>
            <a:r>
              <a:rPr lang="es-ES" b="0" dirty="0"/>
              <a:t> as a </a:t>
            </a:r>
            <a:r>
              <a:rPr lang="es-ES" b="0" dirty="0" err="1"/>
              <a:t>consequences</a:t>
            </a:r>
            <a:r>
              <a:rPr lang="es-ES" b="0" dirty="0"/>
              <a:t> </a:t>
            </a:r>
            <a:r>
              <a:rPr lang="es-ES" b="0" dirty="0" err="1"/>
              <a:t>task</a:t>
            </a:r>
            <a:r>
              <a:rPr lang="es-ES" b="0" dirty="0"/>
              <a:t> </a:t>
            </a:r>
            <a:r>
              <a:rPr lang="es-ES" b="0" dirty="0" err="1"/>
              <a:t>if</a:t>
            </a:r>
            <a:r>
              <a:rPr lang="es-ES" b="0" dirty="0"/>
              <a:t> </a:t>
            </a:r>
            <a:r>
              <a:rPr lang="es-ES" b="0" dirty="0" err="1"/>
              <a:t>the</a:t>
            </a:r>
            <a:r>
              <a:rPr lang="es-ES" b="0" dirty="0"/>
              <a:t> Teacher </a:t>
            </a:r>
            <a:r>
              <a:rPr lang="es-ES" b="0" dirty="0" err="1"/>
              <a:t>numbers</a:t>
            </a:r>
            <a:r>
              <a:rPr lang="es-ES" b="0" dirty="0"/>
              <a:t> </a:t>
            </a:r>
            <a:r>
              <a:rPr lang="es-ES" b="0" dirty="0" err="1"/>
              <a:t>the</a:t>
            </a:r>
            <a:r>
              <a:rPr lang="es-ES" b="0" dirty="0"/>
              <a:t> </a:t>
            </a:r>
            <a:r>
              <a:rPr lang="es-ES" b="0" dirty="0" err="1"/>
              <a:t>sequence</a:t>
            </a:r>
            <a:r>
              <a:rPr lang="es-ES" b="0" dirty="0"/>
              <a:t>:</a:t>
            </a:r>
            <a:br>
              <a:rPr lang="es-ES" b="0" dirty="0"/>
            </a:br>
            <a:r>
              <a:rPr lang="es-ES" b="0" dirty="0"/>
              <a:t>1. </a:t>
            </a:r>
            <a:r>
              <a:rPr lang="en-US" sz="1200" b="0" dirty="0">
                <a:solidFill>
                  <a:schemeClr val="accent5">
                    <a:lumMod val="50000"/>
                  </a:schemeClr>
                </a:solidFill>
              </a:rPr>
              <a:t>¿</a:t>
            </a:r>
            <a:r>
              <a:rPr lang="en-US" sz="1200" b="0" dirty="0" err="1">
                <a:solidFill>
                  <a:schemeClr val="accent5">
                    <a:lumMod val="50000"/>
                  </a:schemeClr>
                </a:solidFill>
              </a:rPr>
              <a:t>Quién</a:t>
            </a:r>
            <a:r>
              <a:rPr lang="en-US" sz="1200" b="0" dirty="0">
                <a:solidFill>
                  <a:schemeClr val="accent5">
                    <a:lumMod val="50000"/>
                  </a:schemeClr>
                </a:solidFill>
              </a:rPr>
              <a:t> </a:t>
            </a:r>
            <a:r>
              <a:rPr lang="en-US" sz="1200" b="0" dirty="0" err="1">
                <a:solidFill>
                  <a:schemeClr val="accent5">
                    <a:lumMod val="50000"/>
                  </a:schemeClr>
                </a:solidFill>
              </a:rPr>
              <a:t>vive</a:t>
            </a:r>
            <a:r>
              <a:rPr lang="en-US" sz="1200" b="0" dirty="0">
                <a:solidFill>
                  <a:schemeClr val="accent5">
                    <a:lumMod val="50000"/>
                  </a:schemeClr>
                </a:solidFill>
              </a:rPr>
              <a:t> </a:t>
            </a:r>
            <a:r>
              <a:rPr lang="en-US" sz="1200" b="0" dirty="0" err="1">
                <a:solidFill>
                  <a:schemeClr val="accent5">
                    <a:lumMod val="50000"/>
                  </a:schemeClr>
                </a:solidFill>
              </a:rPr>
              <a:t>dónde</a:t>
            </a:r>
            <a:r>
              <a:rPr lang="en-US" sz="1200" b="0" dirty="0">
                <a:solidFill>
                  <a:schemeClr val="accent5">
                    <a:lumMod val="50000"/>
                  </a:schemeClr>
                </a:solidFill>
              </a:rPr>
              <a:t>? (Student A writes character name and where s/he lives)</a:t>
            </a:r>
            <a:br>
              <a:rPr lang="en-US" sz="1200" b="0" dirty="0">
                <a:solidFill>
                  <a:schemeClr val="accent5">
                    <a:lumMod val="50000"/>
                  </a:schemeClr>
                </a:solidFill>
              </a:rPr>
            </a:br>
            <a:r>
              <a:rPr lang="en-US" sz="1200" b="0" dirty="0">
                <a:solidFill>
                  <a:schemeClr val="accent5">
                    <a:lumMod val="50000"/>
                  </a:schemeClr>
                </a:solidFill>
              </a:rPr>
              <a:t>2. ¿Por </a:t>
            </a:r>
            <a:r>
              <a:rPr lang="en-US" sz="1200" b="0" dirty="0" err="1">
                <a:solidFill>
                  <a:schemeClr val="accent5">
                    <a:lumMod val="50000"/>
                  </a:schemeClr>
                </a:solidFill>
              </a:rPr>
              <a:t>qué</a:t>
            </a:r>
            <a:r>
              <a:rPr lang="en-US" sz="1200" b="0" dirty="0">
                <a:solidFill>
                  <a:schemeClr val="accent5">
                    <a:lumMod val="50000"/>
                  </a:schemeClr>
                </a:solidFill>
              </a:rPr>
              <a:t> </a:t>
            </a:r>
            <a:r>
              <a:rPr lang="en-US" sz="1200" b="0" dirty="0" err="1">
                <a:solidFill>
                  <a:schemeClr val="accent5">
                    <a:lumMod val="50000"/>
                  </a:schemeClr>
                </a:solidFill>
              </a:rPr>
              <a:t>está</a:t>
            </a:r>
            <a:r>
              <a:rPr lang="en-US" sz="1200" b="0" dirty="0">
                <a:solidFill>
                  <a:schemeClr val="accent5">
                    <a:lumMod val="50000"/>
                  </a:schemeClr>
                </a:solidFill>
              </a:rPr>
              <a:t>(n) </a:t>
            </a:r>
            <a:r>
              <a:rPr lang="en-US" sz="1200" b="0" dirty="0" err="1">
                <a:solidFill>
                  <a:schemeClr val="accent5">
                    <a:lumMod val="50000"/>
                  </a:schemeClr>
                </a:solidFill>
              </a:rPr>
              <a:t>feliz</a:t>
            </a:r>
            <a:r>
              <a:rPr lang="en-US" sz="1200" b="0" dirty="0">
                <a:solidFill>
                  <a:schemeClr val="accent5">
                    <a:lumMod val="50000"/>
                  </a:schemeClr>
                </a:solidFill>
              </a:rPr>
              <a:t>/</a:t>
            </a:r>
            <a:r>
              <a:rPr lang="en-US" sz="1200" b="0" dirty="0" err="1">
                <a:solidFill>
                  <a:schemeClr val="accent5">
                    <a:lumMod val="50000"/>
                  </a:schemeClr>
                </a:solidFill>
              </a:rPr>
              <a:t>felices</a:t>
            </a:r>
            <a:r>
              <a:rPr lang="en-US" sz="1200" b="0" dirty="0">
                <a:solidFill>
                  <a:schemeClr val="accent5">
                    <a:lumMod val="50000"/>
                  </a:schemeClr>
                </a:solidFill>
              </a:rPr>
              <a:t> o triste/s? (Student B writes if the character is happy or sad, and why?)</a:t>
            </a:r>
          </a:p>
          <a:p>
            <a:r>
              <a:rPr lang="en-US" sz="1200" b="0" dirty="0">
                <a:solidFill>
                  <a:schemeClr val="accent5">
                    <a:lumMod val="50000"/>
                  </a:schemeClr>
                </a:solidFill>
              </a:rPr>
              <a:t>3. Por </a:t>
            </a:r>
            <a:r>
              <a:rPr lang="en-US" sz="1200" b="0" dirty="0" err="1">
                <a:solidFill>
                  <a:schemeClr val="accent5">
                    <a:lumMod val="50000"/>
                  </a:schemeClr>
                </a:solidFill>
              </a:rPr>
              <a:t>desgracia</a:t>
            </a:r>
            <a:r>
              <a:rPr lang="en-US" sz="1200" b="0" dirty="0">
                <a:solidFill>
                  <a:schemeClr val="accent5">
                    <a:lumMod val="50000"/>
                  </a:schemeClr>
                </a:solidFill>
              </a:rPr>
              <a:t>, un </a:t>
            </a:r>
            <a:r>
              <a:rPr lang="en-US" sz="1200" b="0" dirty="0" err="1">
                <a:solidFill>
                  <a:schemeClr val="accent5">
                    <a:lumMod val="50000"/>
                  </a:schemeClr>
                </a:solidFill>
              </a:rPr>
              <a:t>día</a:t>
            </a:r>
            <a:r>
              <a:rPr lang="en-US" sz="1200" b="0" dirty="0">
                <a:solidFill>
                  <a:schemeClr val="accent5">
                    <a:lumMod val="50000"/>
                  </a:schemeClr>
                </a:solidFill>
              </a:rPr>
              <a:t> …</a:t>
            </a:r>
            <a:br>
              <a:rPr lang="en-US" sz="1200" b="0" dirty="0">
                <a:solidFill>
                  <a:schemeClr val="accent5">
                    <a:lumMod val="50000"/>
                  </a:schemeClr>
                </a:solidFill>
              </a:rPr>
            </a:br>
            <a:r>
              <a:rPr lang="en-US" sz="1200" b="0" dirty="0">
                <a:solidFill>
                  <a:schemeClr val="accent5">
                    <a:lumMod val="50000"/>
                  </a:schemeClr>
                </a:solidFill>
              </a:rPr>
              <a:t>4. </a:t>
            </a:r>
            <a:r>
              <a:rPr lang="en-US" sz="1200" b="0" dirty="0" err="1">
                <a:solidFill>
                  <a:schemeClr val="accent5">
                    <a:lumMod val="50000"/>
                  </a:schemeClr>
                </a:solidFill>
              </a:rPr>
              <a:t>Entonces</a:t>
            </a:r>
            <a:r>
              <a:rPr lang="en-US" sz="1200" b="0" dirty="0">
                <a:solidFill>
                  <a:schemeClr val="accent5">
                    <a:lumMod val="50000"/>
                  </a:schemeClr>
                </a:solidFill>
              </a:rPr>
              <a:t>, …  </a:t>
            </a:r>
            <a:r>
              <a:rPr lang="en-US" sz="1200" b="0" dirty="0" err="1">
                <a:solidFill>
                  <a:schemeClr val="accent5">
                    <a:lumMod val="50000"/>
                  </a:schemeClr>
                </a:solidFill>
              </a:rPr>
              <a:t>Grita</a:t>
            </a:r>
            <a:r>
              <a:rPr lang="en-US" sz="1200" b="0" dirty="0">
                <a:solidFill>
                  <a:schemeClr val="accent5">
                    <a:lumMod val="50000"/>
                  </a:schemeClr>
                </a:solidFill>
              </a:rPr>
              <a:t>:</a:t>
            </a:r>
            <a:br>
              <a:rPr lang="en-US" sz="1200" b="0" dirty="0">
                <a:solidFill>
                  <a:schemeClr val="accent5">
                    <a:lumMod val="50000"/>
                  </a:schemeClr>
                </a:solidFill>
              </a:rPr>
            </a:br>
            <a:r>
              <a:rPr lang="en-US" sz="1200" b="0" dirty="0">
                <a:solidFill>
                  <a:schemeClr val="accent5">
                    <a:lumMod val="50000"/>
                  </a:schemeClr>
                </a:solidFill>
              </a:rPr>
              <a:t>5. Un </a:t>
            </a:r>
            <a:r>
              <a:rPr lang="en-US" sz="1200" b="0" dirty="0" err="1">
                <a:solidFill>
                  <a:schemeClr val="accent5">
                    <a:lumMod val="50000"/>
                  </a:schemeClr>
                </a:solidFill>
              </a:rPr>
              <a:t>año</a:t>
            </a:r>
            <a:r>
              <a:rPr lang="en-US" sz="1200" b="0" dirty="0">
                <a:solidFill>
                  <a:schemeClr val="accent5">
                    <a:lumMod val="50000"/>
                  </a:schemeClr>
                </a:solidFill>
              </a:rPr>
              <a:t> </a:t>
            </a:r>
            <a:r>
              <a:rPr lang="en-US" sz="1200" b="0" dirty="0" err="1">
                <a:solidFill>
                  <a:schemeClr val="accent5">
                    <a:lumMod val="50000"/>
                  </a:schemeClr>
                </a:solidFill>
              </a:rPr>
              <a:t>después</a:t>
            </a:r>
            <a:r>
              <a:rPr lang="en-US" sz="1200" b="0" dirty="0">
                <a:solidFill>
                  <a:schemeClr val="accent5">
                    <a:lumMod val="50000"/>
                  </a:schemeClr>
                </a:solidFill>
              </a:rPr>
              <a:t>…</a:t>
            </a:r>
            <a:br>
              <a:rPr lang="en-US" sz="1200" b="0" dirty="0">
                <a:solidFill>
                  <a:schemeClr val="accent5">
                    <a:lumMod val="50000"/>
                  </a:schemeClr>
                </a:solidFill>
              </a:rPr>
            </a:br>
            <a:r>
              <a:rPr lang="en-US" sz="1200" b="0" dirty="0">
                <a:solidFill>
                  <a:schemeClr val="accent5">
                    <a:lumMod val="50000"/>
                  </a:schemeClr>
                </a:solidFill>
              </a:rPr>
              <a:t>6. </a:t>
            </a:r>
            <a:r>
              <a:rPr lang="en-US" sz="1200" b="0" dirty="0" err="1">
                <a:solidFill>
                  <a:schemeClr val="accent5">
                    <a:lumMod val="50000"/>
                  </a:schemeClr>
                </a:solidFill>
              </a:rPr>
              <a:t>Finalmente</a:t>
            </a:r>
            <a:r>
              <a:rPr lang="en-US" sz="1200" b="0" dirty="0">
                <a:solidFill>
                  <a:schemeClr val="accent5">
                    <a:lumMod val="50000"/>
                  </a:schemeClr>
                </a:solidFill>
              </a:rPr>
              <a:t>… Dice:</a:t>
            </a:r>
            <a:br>
              <a:rPr lang="en-US" sz="1200" b="1" dirty="0">
                <a:solidFill>
                  <a:schemeClr val="accent5">
                    <a:lumMod val="50000"/>
                  </a:schemeClr>
                </a:solidFill>
              </a:rPr>
            </a:br>
            <a:endParaRPr lang="en-US" sz="1200" b="1" dirty="0">
              <a:solidFill>
                <a:schemeClr val="accent5">
                  <a:lumMod val="50000"/>
                </a:schemeClr>
              </a:solidFill>
            </a:endParaRPr>
          </a:p>
          <a:p>
            <a:r>
              <a:rPr lang="es-ES" dirty="0" err="1">
                <a:effectLst/>
              </a:rPr>
              <a:t>Students</a:t>
            </a:r>
            <a:r>
              <a:rPr lang="es-ES" dirty="0">
                <a:effectLst/>
              </a:rPr>
              <a:t> </a:t>
            </a:r>
            <a:r>
              <a:rPr lang="es-ES" dirty="0" err="1">
                <a:effectLst/>
              </a:rPr>
              <a:t>write</a:t>
            </a:r>
            <a:r>
              <a:rPr lang="es-ES" dirty="0">
                <a:effectLst/>
              </a:rPr>
              <a:t>, </a:t>
            </a:r>
            <a:r>
              <a:rPr lang="es-ES" dirty="0" err="1">
                <a:effectLst/>
              </a:rPr>
              <a:t>taking</a:t>
            </a:r>
            <a:r>
              <a:rPr lang="es-ES" dirty="0">
                <a:effectLst/>
              </a:rPr>
              <a:t> </a:t>
            </a:r>
            <a:r>
              <a:rPr lang="es-ES" dirty="0" err="1">
                <a:effectLst/>
              </a:rPr>
              <a:t>it</a:t>
            </a:r>
            <a:r>
              <a:rPr lang="es-ES" dirty="0">
                <a:effectLst/>
              </a:rPr>
              <a:t> in </a:t>
            </a:r>
            <a:r>
              <a:rPr lang="es-ES" dirty="0" err="1">
                <a:effectLst/>
              </a:rPr>
              <a:t>turns</a:t>
            </a:r>
            <a:r>
              <a:rPr lang="es-ES" dirty="0">
                <a:effectLst/>
              </a:rPr>
              <a:t> </a:t>
            </a:r>
            <a:r>
              <a:rPr lang="es-ES" dirty="0" err="1">
                <a:effectLst/>
              </a:rPr>
              <a:t>to</a:t>
            </a:r>
            <a:r>
              <a:rPr lang="es-ES" dirty="0">
                <a:effectLst/>
              </a:rPr>
              <a:t> </a:t>
            </a:r>
            <a:r>
              <a:rPr lang="es-ES" dirty="0" err="1">
                <a:effectLst/>
              </a:rPr>
              <a:t>fold</a:t>
            </a:r>
            <a:r>
              <a:rPr lang="es-ES" dirty="0">
                <a:effectLst/>
              </a:rPr>
              <a:t> </a:t>
            </a:r>
            <a:r>
              <a:rPr lang="es-ES" dirty="0" err="1">
                <a:effectLst/>
              </a:rPr>
              <a:t>over</a:t>
            </a:r>
            <a:r>
              <a:rPr lang="es-ES" dirty="0">
                <a:effectLst/>
              </a:rPr>
              <a:t> </a:t>
            </a:r>
            <a:r>
              <a:rPr lang="es-ES" dirty="0" err="1">
                <a:effectLst/>
              </a:rPr>
              <a:t>their</a:t>
            </a:r>
            <a:r>
              <a:rPr lang="es-ES" dirty="0">
                <a:effectLst/>
              </a:rPr>
              <a:t> line </a:t>
            </a:r>
            <a:r>
              <a:rPr lang="es-ES" dirty="0" err="1">
                <a:effectLst/>
              </a:rPr>
              <a:t>of</a:t>
            </a:r>
            <a:r>
              <a:rPr lang="es-ES" dirty="0">
                <a:effectLst/>
              </a:rPr>
              <a:t> </a:t>
            </a:r>
            <a:r>
              <a:rPr lang="es-ES" dirty="0" err="1">
                <a:effectLst/>
              </a:rPr>
              <a:t>the</a:t>
            </a:r>
            <a:r>
              <a:rPr lang="es-ES" dirty="0">
                <a:effectLst/>
              </a:rPr>
              <a:t> </a:t>
            </a:r>
            <a:r>
              <a:rPr lang="es-ES" dirty="0" err="1">
                <a:effectLst/>
              </a:rPr>
              <a:t>story</a:t>
            </a:r>
            <a:r>
              <a:rPr lang="es-ES" dirty="0">
                <a:effectLst/>
              </a:rPr>
              <a:t>, so </a:t>
            </a:r>
            <a:r>
              <a:rPr lang="es-ES" dirty="0" err="1">
                <a:effectLst/>
              </a:rPr>
              <a:t>that</a:t>
            </a:r>
            <a:r>
              <a:rPr lang="es-ES" dirty="0">
                <a:effectLst/>
              </a:rPr>
              <a:t> </a:t>
            </a:r>
            <a:r>
              <a:rPr lang="es-ES" dirty="0" err="1">
                <a:effectLst/>
              </a:rPr>
              <a:t>their</a:t>
            </a:r>
            <a:r>
              <a:rPr lang="es-ES" dirty="0">
                <a:effectLst/>
              </a:rPr>
              <a:t> </a:t>
            </a:r>
            <a:r>
              <a:rPr lang="es-ES" dirty="0" err="1">
                <a:effectLst/>
              </a:rPr>
              <a:t>partner</a:t>
            </a:r>
            <a:r>
              <a:rPr lang="es-ES" dirty="0">
                <a:effectLst/>
              </a:rPr>
              <a:t> </a:t>
            </a:r>
            <a:r>
              <a:rPr lang="es-ES" dirty="0" err="1">
                <a:effectLst/>
              </a:rPr>
              <a:t>writes</a:t>
            </a:r>
            <a:r>
              <a:rPr lang="es-ES" dirty="0">
                <a:effectLst/>
              </a:rPr>
              <a:t> </a:t>
            </a:r>
            <a:r>
              <a:rPr lang="es-ES" dirty="0" err="1">
                <a:effectLst/>
              </a:rPr>
              <a:t>the</a:t>
            </a:r>
            <a:r>
              <a:rPr lang="es-ES" dirty="0">
                <a:effectLst/>
              </a:rPr>
              <a:t> </a:t>
            </a:r>
            <a:r>
              <a:rPr lang="es-ES" dirty="0" err="1">
                <a:effectLst/>
              </a:rPr>
              <a:t>next</a:t>
            </a:r>
            <a:r>
              <a:rPr lang="es-ES" dirty="0">
                <a:effectLst/>
              </a:rPr>
              <a:t> line </a:t>
            </a:r>
            <a:r>
              <a:rPr lang="es-ES" dirty="0" err="1">
                <a:effectLst/>
              </a:rPr>
              <a:t>without</a:t>
            </a:r>
            <a:r>
              <a:rPr lang="es-ES" dirty="0">
                <a:effectLst/>
              </a:rPr>
              <a:t> </a:t>
            </a:r>
            <a:r>
              <a:rPr lang="es-ES" dirty="0" err="1">
                <a:effectLst/>
              </a:rPr>
              <a:t>seeing</a:t>
            </a:r>
            <a:r>
              <a:rPr lang="es-ES" dirty="0">
                <a:effectLst/>
              </a:rPr>
              <a:t> </a:t>
            </a:r>
            <a:r>
              <a:rPr lang="es-ES" dirty="0" err="1">
                <a:effectLst/>
              </a:rPr>
              <a:t>his</a:t>
            </a:r>
            <a:r>
              <a:rPr lang="es-ES" dirty="0">
                <a:effectLst/>
              </a:rPr>
              <a:t>/</a:t>
            </a:r>
            <a:r>
              <a:rPr lang="es-ES" dirty="0" err="1">
                <a:effectLst/>
              </a:rPr>
              <a:t>her</a:t>
            </a:r>
            <a:r>
              <a:rPr lang="es-ES" dirty="0">
                <a:effectLst/>
              </a:rPr>
              <a:t> </a:t>
            </a:r>
            <a:r>
              <a:rPr lang="es-ES" dirty="0" err="1">
                <a:effectLst/>
              </a:rPr>
              <a:t>partner’s</a:t>
            </a:r>
            <a:r>
              <a:rPr lang="es-ES" dirty="0">
                <a:effectLst/>
              </a:rPr>
              <a:t> </a:t>
            </a:r>
            <a:r>
              <a:rPr lang="es-ES" dirty="0" err="1">
                <a:effectLst/>
              </a:rPr>
              <a:t>writing</a:t>
            </a:r>
            <a:r>
              <a:rPr lang="es-ES" dirty="0">
                <a:effectLst/>
              </a:rPr>
              <a:t>.</a:t>
            </a:r>
            <a:br>
              <a:rPr lang="es-ES" dirty="0">
                <a:effectLst/>
              </a:rPr>
            </a:br>
            <a:r>
              <a:rPr lang="es-ES" dirty="0" err="1">
                <a:effectLst/>
              </a:rPr>
              <a:t>When</a:t>
            </a:r>
            <a:r>
              <a:rPr lang="es-ES" dirty="0">
                <a:effectLst/>
              </a:rPr>
              <a:t> </a:t>
            </a:r>
            <a:r>
              <a:rPr lang="es-ES" dirty="0" err="1">
                <a:effectLst/>
              </a:rPr>
              <a:t>finished</a:t>
            </a:r>
            <a:r>
              <a:rPr lang="es-ES" dirty="0">
                <a:effectLst/>
              </a:rPr>
              <a:t>, </a:t>
            </a:r>
            <a:r>
              <a:rPr lang="es-ES" dirty="0" err="1">
                <a:effectLst/>
              </a:rPr>
              <a:t>they</a:t>
            </a:r>
            <a:r>
              <a:rPr lang="es-ES" dirty="0">
                <a:effectLst/>
              </a:rPr>
              <a:t> </a:t>
            </a:r>
            <a:r>
              <a:rPr lang="es-ES" dirty="0" err="1">
                <a:effectLst/>
              </a:rPr>
              <a:t>unravel</a:t>
            </a:r>
            <a:r>
              <a:rPr lang="es-ES" dirty="0">
                <a:effectLst/>
              </a:rPr>
              <a:t> </a:t>
            </a:r>
            <a:r>
              <a:rPr lang="es-ES" dirty="0" err="1">
                <a:effectLst/>
              </a:rPr>
              <a:t>the</a:t>
            </a:r>
            <a:r>
              <a:rPr lang="es-ES" dirty="0">
                <a:effectLst/>
              </a:rPr>
              <a:t> </a:t>
            </a:r>
            <a:r>
              <a:rPr lang="es-ES" dirty="0" err="1">
                <a:effectLst/>
              </a:rPr>
              <a:t>paper</a:t>
            </a:r>
            <a:r>
              <a:rPr lang="es-ES" dirty="0">
                <a:effectLst/>
              </a:rPr>
              <a:t> and </a:t>
            </a:r>
            <a:r>
              <a:rPr lang="es-ES" dirty="0" err="1">
                <a:effectLst/>
              </a:rPr>
              <a:t>read</a:t>
            </a:r>
            <a:r>
              <a:rPr lang="es-ES" dirty="0">
                <a:effectLst/>
              </a:rPr>
              <a:t> </a:t>
            </a:r>
            <a:r>
              <a:rPr lang="es-ES" dirty="0" err="1">
                <a:effectLst/>
              </a:rPr>
              <a:t>the</a:t>
            </a:r>
            <a:r>
              <a:rPr lang="es-ES" dirty="0">
                <a:effectLst/>
              </a:rPr>
              <a:t> </a:t>
            </a:r>
            <a:r>
              <a:rPr lang="es-ES" dirty="0" err="1">
                <a:effectLst/>
              </a:rPr>
              <a:t>story</a:t>
            </a:r>
            <a:r>
              <a:rPr lang="es-ES" dirty="0">
                <a:effectLst/>
              </a:rPr>
              <a:t> </a:t>
            </a:r>
            <a:r>
              <a:rPr lang="es-ES" dirty="0" err="1">
                <a:effectLst/>
              </a:rPr>
              <a:t>together</a:t>
            </a:r>
            <a:r>
              <a:rPr lang="es-ES" dirty="0">
                <a:effectLst/>
              </a:rPr>
              <a:t>.</a:t>
            </a:r>
            <a:br>
              <a:rPr lang="es-ES" dirty="0">
                <a:effectLst/>
              </a:rPr>
            </a:br>
            <a:r>
              <a:rPr lang="es-ES" dirty="0">
                <a:effectLst/>
              </a:rPr>
              <a:t>As </a:t>
            </a:r>
            <a:r>
              <a:rPr lang="es-ES" dirty="0" err="1">
                <a:effectLst/>
              </a:rPr>
              <a:t>well</a:t>
            </a:r>
            <a:r>
              <a:rPr lang="es-ES" dirty="0">
                <a:effectLst/>
              </a:rPr>
              <a:t> as </a:t>
            </a:r>
            <a:r>
              <a:rPr lang="es-ES" dirty="0" err="1">
                <a:effectLst/>
              </a:rPr>
              <a:t>having</a:t>
            </a:r>
            <a:r>
              <a:rPr lang="es-ES" dirty="0">
                <a:effectLst/>
              </a:rPr>
              <a:t> a </a:t>
            </a:r>
            <a:r>
              <a:rPr lang="es-ES" dirty="0" err="1">
                <a:effectLst/>
              </a:rPr>
              <a:t>motivation</a:t>
            </a:r>
            <a:r>
              <a:rPr lang="es-ES" dirty="0">
                <a:effectLst/>
              </a:rPr>
              <a:t> </a:t>
            </a:r>
            <a:r>
              <a:rPr lang="es-ES" dirty="0" err="1">
                <a:effectLst/>
              </a:rPr>
              <a:t>for</a:t>
            </a:r>
            <a:r>
              <a:rPr lang="es-ES" dirty="0">
                <a:effectLst/>
              </a:rPr>
              <a:t> </a:t>
            </a:r>
            <a:r>
              <a:rPr lang="es-ES" dirty="0" err="1">
                <a:effectLst/>
              </a:rPr>
              <a:t>reading</a:t>
            </a:r>
            <a:r>
              <a:rPr lang="es-ES" dirty="0">
                <a:effectLst/>
              </a:rPr>
              <a:t>, as </a:t>
            </a:r>
            <a:r>
              <a:rPr lang="es-ES" dirty="0" err="1">
                <a:effectLst/>
              </a:rPr>
              <a:t>these</a:t>
            </a:r>
            <a:r>
              <a:rPr lang="es-ES" dirty="0">
                <a:effectLst/>
              </a:rPr>
              <a:t> </a:t>
            </a:r>
            <a:r>
              <a:rPr lang="es-ES" dirty="0" err="1">
                <a:effectLst/>
              </a:rPr>
              <a:t>stories</a:t>
            </a:r>
            <a:r>
              <a:rPr lang="es-ES" dirty="0">
                <a:effectLst/>
              </a:rPr>
              <a:t> </a:t>
            </a:r>
            <a:r>
              <a:rPr lang="es-ES" dirty="0" err="1">
                <a:effectLst/>
              </a:rPr>
              <a:t>will</a:t>
            </a:r>
            <a:r>
              <a:rPr lang="es-ES" dirty="0">
                <a:effectLst/>
              </a:rPr>
              <a:t> </a:t>
            </a:r>
            <a:r>
              <a:rPr lang="es-ES" dirty="0" err="1">
                <a:effectLst/>
              </a:rPr>
              <a:t>likely</a:t>
            </a:r>
            <a:r>
              <a:rPr lang="es-ES" dirty="0">
                <a:effectLst/>
              </a:rPr>
              <a:t> </a:t>
            </a:r>
            <a:r>
              <a:rPr lang="es-ES" dirty="0" err="1">
                <a:effectLst/>
              </a:rPr>
              <a:t>have</a:t>
            </a:r>
            <a:r>
              <a:rPr lang="es-ES" dirty="0">
                <a:effectLst/>
              </a:rPr>
              <a:t> </a:t>
            </a:r>
            <a:r>
              <a:rPr lang="es-ES" dirty="0" err="1">
                <a:effectLst/>
              </a:rPr>
              <a:t>some</a:t>
            </a:r>
            <a:r>
              <a:rPr lang="es-ES" dirty="0">
                <a:effectLst/>
              </a:rPr>
              <a:t> </a:t>
            </a:r>
            <a:r>
              <a:rPr lang="es-ES" dirty="0" err="1">
                <a:effectLst/>
              </a:rPr>
              <a:t>nonsense</a:t>
            </a:r>
            <a:r>
              <a:rPr lang="es-ES" dirty="0">
                <a:effectLst/>
              </a:rPr>
              <a:t> </a:t>
            </a:r>
            <a:r>
              <a:rPr lang="es-ES" dirty="0" err="1">
                <a:effectLst/>
              </a:rPr>
              <a:t>elements</a:t>
            </a:r>
            <a:r>
              <a:rPr lang="es-ES" dirty="0">
                <a:effectLst/>
              </a:rPr>
              <a:t>, </a:t>
            </a:r>
            <a:r>
              <a:rPr lang="es-ES" dirty="0" err="1">
                <a:effectLst/>
              </a:rPr>
              <a:t>there</a:t>
            </a:r>
            <a:r>
              <a:rPr lang="es-ES" dirty="0">
                <a:effectLst/>
              </a:rPr>
              <a:t> </a:t>
            </a:r>
            <a:r>
              <a:rPr lang="es-ES" dirty="0" err="1">
                <a:effectLst/>
              </a:rPr>
              <a:t>may</a:t>
            </a:r>
            <a:r>
              <a:rPr lang="es-ES" dirty="0">
                <a:effectLst/>
              </a:rPr>
              <a:t> </a:t>
            </a:r>
            <a:r>
              <a:rPr lang="es-ES" dirty="0" err="1">
                <a:effectLst/>
              </a:rPr>
              <a:t>also</a:t>
            </a:r>
            <a:r>
              <a:rPr lang="es-ES" dirty="0">
                <a:effectLst/>
              </a:rPr>
              <a:t> be gramatical </a:t>
            </a:r>
            <a:r>
              <a:rPr lang="es-ES" dirty="0" err="1">
                <a:effectLst/>
              </a:rPr>
              <a:t>features</a:t>
            </a:r>
            <a:r>
              <a:rPr lang="es-ES" dirty="0">
                <a:effectLst/>
              </a:rPr>
              <a:t> </a:t>
            </a:r>
            <a:r>
              <a:rPr lang="es-ES" dirty="0" err="1">
                <a:effectLst/>
              </a:rPr>
              <a:t>to</a:t>
            </a:r>
            <a:r>
              <a:rPr lang="es-ES" dirty="0">
                <a:effectLst/>
              </a:rPr>
              <a:t> </a:t>
            </a:r>
            <a:r>
              <a:rPr lang="es-ES" dirty="0" err="1">
                <a:effectLst/>
              </a:rPr>
              <a:t>focus</a:t>
            </a:r>
            <a:r>
              <a:rPr lang="es-ES" dirty="0">
                <a:effectLst/>
              </a:rPr>
              <a:t> </a:t>
            </a:r>
            <a:r>
              <a:rPr lang="es-ES" dirty="0" err="1">
                <a:effectLst/>
              </a:rPr>
              <a:t>on</a:t>
            </a:r>
            <a:r>
              <a:rPr lang="es-ES" dirty="0">
                <a:effectLst/>
              </a:rPr>
              <a:t> – </a:t>
            </a:r>
            <a:r>
              <a:rPr lang="es-ES" dirty="0" err="1">
                <a:effectLst/>
              </a:rPr>
              <a:t>e.g</a:t>
            </a:r>
            <a:r>
              <a:rPr lang="es-ES" dirty="0">
                <a:effectLst/>
              </a:rPr>
              <a:t>. </a:t>
            </a:r>
            <a:r>
              <a:rPr lang="es-ES" dirty="0" err="1">
                <a:effectLst/>
              </a:rPr>
              <a:t>adjective</a:t>
            </a:r>
            <a:r>
              <a:rPr lang="es-ES" dirty="0">
                <a:effectLst/>
              </a:rPr>
              <a:t> </a:t>
            </a:r>
            <a:r>
              <a:rPr lang="es-ES" dirty="0" err="1">
                <a:effectLst/>
              </a:rPr>
              <a:t>endings</a:t>
            </a:r>
            <a:r>
              <a:rPr lang="es-ES" dirty="0">
                <a:effectLst/>
              </a:rPr>
              <a:t> </a:t>
            </a:r>
            <a:r>
              <a:rPr lang="es-ES" dirty="0" err="1">
                <a:effectLst/>
              </a:rPr>
              <a:t>or</a:t>
            </a:r>
            <a:r>
              <a:rPr lang="es-ES" dirty="0">
                <a:effectLst/>
              </a:rPr>
              <a:t> </a:t>
            </a:r>
            <a:r>
              <a:rPr lang="es-ES" dirty="0" err="1">
                <a:effectLst/>
              </a:rPr>
              <a:t>subject-verb</a:t>
            </a:r>
            <a:r>
              <a:rPr lang="es-ES" dirty="0">
                <a:effectLst/>
              </a:rPr>
              <a:t> </a:t>
            </a:r>
            <a:r>
              <a:rPr lang="es-ES" dirty="0" err="1">
                <a:effectLst/>
              </a:rPr>
              <a:t>agreement</a:t>
            </a:r>
            <a:r>
              <a:rPr lang="es-ES" dirty="0">
                <a:effectLst/>
              </a:rPr>
              <a:t>.</a:t>
            </a:r>
            <a:br>
              <a:rPr lang="es-ES" dirty="0">
                <a:effectLst/>
              </a:rPr>
            </a:br>
            <a:r>
              <a:rPr lang="es-ES" dirty="0" err="1">
                <a:effectLst/>
              </a:rPr>
              <a:t>Students</a:t>
            </a:r>
            <a:r>
              <a:rPr lang="es-ES" dirty="0">
                <a:effectLst/>
              </a:rPr>
              <a:t> can be </a:t>
            </a:r>
            <a:r>
              <a:rPr lang="es-ES" dirty="0" err="1">
                <a:effectLst/>
              </a:rPr>
              <a:t>prompted</a:t>
            </a:r>
            <a:r>
              <a:rPr lang="es-ES" dirty="0">
                <a:effectLst/>
              </a:rPr>
              <a:t> </a:t>
            </a:r>
            <a:r>
              <a:rPr lang="es-ES" dirty="0" err="1">
                <a:effectLst/>
              </a:rPr>
              <a:t>to</a:t>
            </a:r>
            <a:r>
              <a:rPr lang="es-ES" dirty="0">
                <a:effectLst/>
              </a:rPr>
              <a:t> </a:t>
            </a:r>
            <a:r>
              <a:rPr lang="es-ES" dirty="0" err="1">
                <a:effectLst/>
              </a:rPr>
              <a:t>check</a:t>
            </a:r>
            <a:r>
              <a:rPr lang="es-ES" dirty="0">
                <a:effectLst/>
              </a:rPr>
              <a:t> </a:t>
            </a:r>
            <a:r>
              <a:rPr lang="es-ES" dirty="0" err="1">
                <a:effectLst/>
              </a:rPr>
              <a:t>that</a:t>
            </a:r>
            <a:r>
              <a:rPr lang="es-ES" dirty="0">
                <a:effectLst/>
              </a:rPr>
              <a:t> </a:t>
            </a:r>
            <a:r>
              <a:rPr lang="es-ES" dirty="0" err="1">
                <a:effectLst/>
              </a:rPr>
              <a:t>all</a:t>
            </a:r>
            <a:r>
              <a:rPr lang="es-ES" dirty="0">
                <a:effectLst/>
              </a:rPr>
              <a:t> </a:t>
            </a:r>
            <a:r>
              <a:rPr lang="es-ES" dirty="0" err="1">
                <a:effectLst/>
              </a:rPr>
              <a:t>the</a:t>
            </a:r>
            <a:r>
              <a:rPr lang="es-ES" dirty="0">
                <a:effectLst/>
              </a:rPr>
              <a:t> </a:t>
            </a:r>
            <a:r>
              <a:rPr lang="es-ES" dirty="0" err="1">
                <a:effectLst/>
              </a:rPr>
              <a:t>elements</a:t>
            </a:r>
            <a:r>
              <a:rPr lang="es-ES" dirty="0">
                <a:effectLst/>
              </a:rPr>
              <a:t> in </a:t>
            </a:r>
            <a:r>
              <a:rPr lang="es-ES" dirty="0" err="1">
                <a:effectLst/>
              </a:rPr>
              <a:t>their</a:t>
            </a:r>
            <a:r>
              <a:rPr lang="es-ES" dirty="0">
                <a:effectLst/>
              </a:rPr>
              <a:t> </a:t>
            </a:r>
            <a:r>
              <a:rPr lang="es-ES" dirty="0" err="1">
                <a:effectLst/>
              </a:rPr>
              <a:t>story</a:t>
            </a:r>
            <a:r>
              <a:rPr lang="es-ES" dirty="0">
                <a:effectLst/>
              </a:rPr>
              <a:t> are </a:t>
            </a:r>
            <a:r>
              <a:rPr lang="es-ES" dirty="0" err="1">
                <a:effectLst/>
              </a:rPr>
              <a:t>grammatically</a:t>
            </a:r>
            <a:r>
              <a:rPr lang="es-ES" dirty="0">
                <a:effectLst/>
              </a:rPr>
              <a:t> </a:t>
            </a:r>
            <a:r>
              <a:rPr lang="es-ES" dirty="0" err="1">
                <a:effectLst/>
              </a:rPr>
              <a:t>correct</a:t>
            </a:r>
            <a:r>
              <a:rPr lang="es-ES" dirty="0">
                <a:effectLst/>
              </a:rPr>
              <a:t>, and </a:t>
            </a:r>
            <a:r>
              <a:rPr lang="es-ES" dirty="0" err="1">
                <a:effectLst/>
              </a:rPr>
              <a:t>also</a:t>
            </a:r>
            <a:r>
              <a:rPr lang="es-ES" dirty="0">
                <a:effectLst/>
              </a:rPr>
              <a:t> </a:t>
            </a:r>
            <a:r>
              <a:rPr lang="es-ES" dirty="0" err="1">
                <a:effectLst/>
              </a:rPr>
              <a:t>to</a:t>
            </a:r>
            <a:r>
              <a:rPr lang="es-ES" dirty="0">
                <a:effectLst/>
              </a:rPr>
              <a:t> </a:t>
            </a:r>
            <a:r>
              <a:rPr lang="es-ES" dirty="0" err="1">
                <a:effectLst/>
              </a:rPr>
              <a:t>reflect</a:t>
            </a:r>
            <a:r>
              <a:rPr lang="es-ES" dirty="0">
                <a:effectLst/>
              </a:rPr>
              <a:t> </a:t>
            </a:r>
            <a:r>
              <a:rPr lang="es-ES" dirty="0" err="1">
                <a:effectLst/>
              </a:rPr>
              <a:t>on</a:t>
            </a:r>
            <a:r>
              <a:rPr lang="es-ES" dirty="0">
                <a:effectLst/>
              </a:rPr>
              <a:t> </a:t>
            </a:r>
            <a:r>
              <a:rPr lang="es-ES" dirty="0" err="1">
                <a:effectLst/>
              </a:rPr>
              <a:t>whether</a:t>
            </a:r>
            <a:r>
              <a:rPr lang="es-ES" dirty="0">
                <a:effectLst/>
              </a:rPr>
              <a:t> </a:t>
            </a:r>
            <a:r>
              <a:rPr lang="es-ES" dirty="0" err="1">
                <a:effectLst/>
              </a:rPr>
              <a:t>the</a:t>
            </a:r>
            <a:r>
              <a:rPr lang="es-ES" dirty="0">
                <a:effectLst/>
              </a:rPr>
              <a:t> </a:t>
            </a:r>
            <a:r>
              <a:rPr lang="es-ES" dirty="0" err="1">
                <a:effectLst/>
              </a:rPr>
              <a:t>story</a:t>
            </a:r>
            <a:r>
              <a:rPr lang="es-ES" dirty="0">
                <a:effectLst/>
              </a:rPr>
              <a:t> </a:t>
            </a:r>
            <a:r>
              <a:rPr lang="es-ES" dirty="0" err="1">
                <a:effectLst/>
              </a:rPr>
              <a:t>makes</a:t>
            </a:r>
            <a:r>
              <a:rPr lang="es-ES" dirty="0">
                <a:effectLst/>
              </a:rPr>
              <a:t> </a:t>
            </a:r>
            <a:r>
              <a:rPr lang="es-ES" dirty="0" err="1">
                <a:effectLst/>
              </a:rPr>
              <a:t>logical</a:t>
            </a:r>
            <a:r>
              <a:rPr lang="es-ES" dirty="0">
                <a:effectLst/>
              </a:rPr>
              <a:t> </a:t>
            </a:r>
            <a:r>
              <a:rPr lang="es-ES" dirty="0" err="1">
                <a:effectLst/>
              </a:rPr>
              <a:t>sense</a:t>
            </a:r>
            <a:r>
              <a:rPr lang="es-ES" dirty="0">
                <a:effectLst/>
              </a:rPr>
              <a:t>.</a:t>
            </a:r>
            <a:br>
              <a:rPr lang="es-ES" dirty="0">
                <a:effectLst/>
              </a:rPr>
            </a:br>
            <a:r>
              <a:rPr lang="es-ES" dirty="0" err="1">
                <a:effectLst/>
              </a:rPr>
              <a:t>They</a:t>
            </a:r>
            <a:r>
              <a:rPr lang="es-ES" dirty="0">
                <a:effectLst/>
              </a:rPr>
              <a:t> can be </a:t>
            </a:r>
            <a:r>
              <a:rPr lang="es-ES" dirty="0" err="1">
                <a:effectLst/>
              </a:rPr>
              <a:t>prompted</a:t>
            </a:r>
            <a:r>
              <a:rPr lang="es-ES" dirty="0">
                <a:effectLst/>
              </a:rPr>
              <a:t> </a:t>
            </a:r>
            <a:r>
              <a:rPr lang="es-ES" dirty="0" err="1">
                <a:effectLst/>
              </a:rPr>
              <a:t>to</a:t>
            </a:r>
            <a:r>
              <a:rPr lang="es-ES" dirty="0">
                <a:effectLst/>
              </a:rPr>
              <a:t> </a:t>
            </a:r>
            <a:r>
              <a:rPr lang="es-ES" dirty="0" err="1">
                <a:effectLst/>
              </a:rPr>
              <a:t>make</a:t>
            </a:r>
            <a:r>
              <a:rPr lang="es-ES" dirty="0">
                <a:effectLst/>
              </a:rPr>
              <a:t> </a:t>
            </a:r>
            <a:r>
              <a:rPr lang="es-ES" dirty="0" err="1">
                <a:effectLst/>
              </a:rPr>
              <a:t>any</a:t>
            </a:r>
            <a:r>
              <a:rPr lang="es-ES" dirty="0">
                <a:effectLst/>
              </a:rPr>
              <a:t> gramatical and </a:t>
            </a:r>
            <a:r>
              <a:rPr lang="es-ES" dirty="0" err="1">
                <a:effectLst/>
              </a:rPr>
              <a:t>narrative</a:t>
            </a:r>
            <a:r>
              <a:rPr lang="es-ES" dirty="0">
                <a:effectLst/>
              </a:rPr>
              <a:t> </a:t>
            </a:r>
            <a:r>
              <a:rPr lang="es-ES" dirty="0" err="1">
                <a:effectLst/>
              </a:rPr>
              <a:t>improvements</a:t>
            </a:r>
            <a:r>
              <a:rPr lang="es-ES" dirty="0">
                <a:effectLst/>
              </a:rPr>
              <a:t> </a:t>
            </a:r>
            <a:r>
              <a:rPr lang="es-ES" dirty="0" err="1">
                <a:effectLst/>
              </a:rPr>
              <a:t>together</a:t>
            </a:r>
            <a:r>
              <a:rPr lang="es-ES" dirty="0">
                <a:effectLst/>
              </a:rPr>
              <a:t>, </a:t>
            </a:r>
            <a:r>
              <a:rPr lang="es-ES" dirty="0" err="1">
                <a:effectLst/>
              </a:rPr>
              <a:t>to</a:t>
            </a:r>
            <a:r>
              <a:rPr lang="es-ES" dirty="0">
                <a:effectLst/>
              </a:rPr>
              <a:t> </a:t>
            </a:r>
            <a:r>
              <a:rPr lang="es-ES" dirty="0" err="1">
                <a:effectLst/>
              </a:rPr>
              <a:t>arrive</a:t>
            </a:r>
            <a:r>
              <a:rPr lang="es-ES" dirty="0">
                <a:effectLst/>
              </a:rPr>
              <a:t> at a </a:t>
            </a:r>
            <a:r>
              <a:rPr lang="es-ES">
                <a:effectLst/>
              </a:rPr>
              <a:t>final version</a:t>
            </a:r>
            <a:r>
              <a:rPr lang="es-ES" dirty="0">
                <a:effectLst/>
              </a:rPr>
              <a:t>.</a:t>
            </a: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err="1"/>
              <a:t>taught</a:t>
            </a:r>
            <a:r>
              <a:rPr lang="es-ES" b="0"/>
              <a:t> SSCs</a:t>
            </a:r>
            <a:r>
              <a:rPr lang="es-ES" b="0" baseline="0"/>
              <a:t> in speaking and listening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SCCs </a:t>
            </a:r>
            <a:r>
              <a:rPr lang="en-GB" b="0" baseline="0" dirty="0"/>
              <a:t>revisited: [r], [</a:t>
            </a:r>
            <a:r>
              <a:rPr lang="en-GB" b="0" baseline="0" dirty="0" err="1"/>
              <a:t>rr</a:t>
            </a:r>
            <a:r>
              <a:rPr lang="en-GB" b="0" baseline="0" dirty="0"/>
              <a:t>]; [co]; [l], [</a:t>
            </a:r>
            <a:r>
              <a:rPr lang="en-GB" b="0" baseline="0" dirty="0" err="1"/>
              <a:t>ll</a:t>
            </a:r>
            <a:r>
              <a:rPr lang="en-GB" b="0" baseline="0" dirty="0"/>
              <a:t>]; [b], [v]; silent h; [</a:t>
            </a:r>
            <a:r>
              <a:rPr lang="en-GB" b="0" baseline="0" dirty="0" err="1"/>
              <a:t>gu</a:t>
            </a:r>
            <a:r>
              <a:rPr lang="en-GB" b="0" baseline="0" dirty="0"/>
              <a:t>]; [</a:t>
            </a:r>
            <a:r>
              <a:rPr lang="en-GB" b="0" baseline="0" dirty="0" err="1"/>
              <a:t>ga</a:t>
            </a:r>
            <a:r>
              <a:rPr lang="en-GB" b="0" baseline="0" dirty="0"/>
              <a:t>].</a:t>
            </a:r>
          </a:p>
          <a:p>
            <a:endParaRPr lang="en-US" b="1" dirty="0"/>
          </a:p>
          <a:p>
            <a:r>
              <a:rPr lang="en-US" b="1" dirty="0"/>
              <a:t>Procedure:</a:t>
            </a:r>
          </a:p>
          <a:p>
            <a:pPr marL="0" indent="0">
              <a:buNone/>
            </a:pPr>
            <a:r>
              <a:rPr lang="en-GB" baseline="0"/>
              <a:t>1. The teacher goes through the instruction slide with students. A ‘vocabulario’ box will appear (click on it to reveal unknown words), but this could be shown after the main activity (see notes below).</a:t>
            </a:r>
          </a:p>
          <a:p>
            <a:pPr marL="0" indent="0">
              <a:buNone/>
            </a:pPr>
            <a:r>
              <a:rPr lang="en-GB" baseline="0"/>
              <a:t>2. Students </a:t>
            </a:r>
            <a:r>
              <a:rPr lang="en-GB" baseline="0" dirty="0"/>
              <a:t>in pairs take it in turns to read out the text to their partner who has to listen out for the missing SSCs.</a:t>
            </a:r>
          </a:p>
          <a:p>
            <a:pPr marL="0" indent="0">
              <a:buNone/>
            </a:pPr>
            <a:endParaRPr lang="en-GB" baseline="0" dirty="0"/>
          </a:p>
          <a:p>
            <a:pPr marL="0" indent="0">
              <a:buNone/>
            </a:pPr>
            <a:r>
              <a:rPr lang="en-GB" b="1" baseline="0"/>
              <a:t>Notes</a:t>
            </a:r>
            <a:r>
              <a:rPr lang="en-GB" baseline="0"/>
              <a:t>: </a:t>
            </a:r>
            <a:r>
              <a:rPr lang="en-GB" baseline="0" dirty="0"/>
              <a:t>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two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GB" baseline="0" dirty="0" err="1"/>
              <a:t>carretera</a:t>
            </a:r>
            <a:r>
              <a:rPr lang="en-GB" baseline="0" dirty="0"/>
              <a:t> [1718]; </a:t>
            </a:r>
            <a:r>
              <a:rPr lang="en-GB" baseline="0" dirty="0" err="1"/>
              <a:t>avión</a:t>
            </a:r>
            <a:r>
              <a:rPr lang="en-GB" baseline="0" dirty="0"/>
              <a:t> [1399]</a:t>
            </a:r>
          </a:p>
          <a:p>
            <a:endParaRPr lang="en-US" b="0" dirty="0"/>
          </a:p>
          <a:p>
            <a:pPr fontAlgn="ctr"/>
            <a:r>
              <a:rPr lang="en-US" b="1" dirty="0"/>
              <a:t>Photos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8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a:t>
            </a:r>
            <a:r>
              <a:rPr lang="en-US" b="0" i="0" dirty="0"/>
              <a:t>3 minutes (for two slides)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learn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week’s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vocabulary</a:t>
            </a:r>
            <a:r>
              <a:rPr lang="es-ES" sz="1200" kern="1200" dirty="0">
                <a:solidFill>
                  <a:schemeClr val="tx1"/>
                </a:solidFill>
                <a:effectLst/>
                <a:latin typeface="+mn-lt"/>
                <a:ea typeface="+mn-ea"/>
                <a:cs typeface="+mn-cs"/>
              </a:rPr>
              <a:t> set, and a </a:t>
            </a:r>
            <a:r>
              <a:rPr lang="es-ES" sz="1200" kern="1200" dirty="0" err="1">
                <a:solidFill>
                  <a:schemeClr val="tx1"/>
                </a:solidFill>
                <a:effectLst/>
                <a:latin typeface="+mn-lt"/>
                <a:ea typeface="+mn-ea"/>
                <a:cs typeface="+mn-cs"/>
              </a:rPr>
              <a:t>few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additional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are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story</a:t>
            </a:r>
            <a:r>
              <a:rPr lang="es-E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For the </a:t>
            </a:r>
            <a:r>
              <a:rPr lang="en-US" b="1" baseline="0" dirty="0"/>
              <a:t>first three items</a:t>
            </a:r>
            <a:r>
              <a:rPr lang="en-US" b="0" baseline="0" dirty="0"/>
              <a:t>, present the Spanish word, ask students to read aloud, then elicit the meanings.</a:t>
            </a:r>
            <a:br>
              <a:rPr lang="en-US" b="0" baseline="0" dirty="0"/>
            </a:br>
            <a:r>
              <a:rPr lang="en-US" b="1" baseline="0" dirty="0"/>
              <a:t>Note: </a:t>
            </a:r>
            <a:r>
              <a:rPr lang="en-US" b="0" baseline="0" dirty="0"/>
              <a:t>these words are similar to English words, but we make no assumptions that students will know ‘respiration’ or ‘</a:t>
            </a:r>
            <a:r>
              <a:rPr lang="en-US" b="0" baseline="0" dirty="0" err="1"/>
              <a:t>palid</a:t>
            </a:r>
            <a:r>
              <a:rPr lang="en-US" b="0" baseline="0" dirty="0"/>
              <a:t>’ well enough to make the connection.</a:t>
            </a:r>
            <a:br>
              <a:rPr lang="en-US" b="0" baseline="0" dirty="0"/>
            </a:br>
            <a:r>
              <a:rPr lang="en-US" b="0" baseline="0" dirty="0"/>
              <a:t>However, cultural capital is built by helping students to expand both their English and Spanish vocabularies side by side, so it is useful to help them make the link, here.</a:t>
            </a:r>
            <a:br>
              <a:rPr lang="en-US" b="0" baseline="0" dirty="0"/>
            </a:br>
            <a:br>
              <a:rPr lang="en-US" b="0" baseline="0" dirty="0"/>
            </a:br>
            <a:r>
              <a:rPr lang="en-GB" sz="1200" kern="1200" dirty="0">
                <a:solidFill>
                  <a:schemeClr val="tx1"/>
                </a:solidFill>
                <a:effectLst/>
                <a:latin typeface="+mn-lt"/>
                <a:ea typeface="+mn-ea"/>
                <a:cs typeface="+mn-cs"/>
              </a:rPr>
              <a:t>Note also that ‘la </a:t>
            </a:r>
            <a:r>
              <a:rPr lang="en-GB" sz="1200" kern="1200" dirty="0" err="1">
                <a:solidFill>
                  <a:schemeClr val="tx1"/>
                </a:solidFill>
                <a:effectLst/>
                <a:latin typeface="+mn-lt"/>
                <a:ea typeface="+mn-ea"/>
                <a:cs typeface="+mn-cs"/>
              </a:rPr>
              <a:t>historia</a:t>
            </a:r>
            <a:r>
              <a:rPr lang="en-GB" sz="1200" kern="1200" dirty="0">
                <a:solidFill>
                  <a:schemeClr val="tx1"/>
                </a:solidFill>
                <a:effectLst/>
                <a:latin typeface="+mn-lt"/>
                <a:ea typeface="+mn-ea"/>
                <a:cs typeface="+mn-cs"/>
              </a:rPr>
              <a:t>’ is polysemous and here we’re introducing the first meaning ‘story’ with ‘history’ introduced in 8.3.1.6.</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However, as we’re taking the opportunity to help students make links with three words that are cognates, of course students will initially volunteer the word ‘history’, so we have anticipated that here.</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present the second three items, this time with English meaning first, then Spanish meaning.</a:t>
            </a:r>
            <a:br>
              <a:rPr lang="en-US" b="0" baseline="0" dirty="0"/>
            </a:br>
            <a:r>
              <a:rPr lang="en-US" b="0" baseline="0" dirty="0"/>
              <a:t>These words do not share enough similarity with English words, for meaning elicitation to be helpful.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Continue to slide 2.</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98597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the English appears first for all words on this slide. </a:t>
            </a:r>
            <a:br>
              <a:rPr lang="en-US" b="0" dirty="0"/>
            </a:br>
            <a:r>
              <a:rPr lang="en-US" b="0" dirty="0"/>
              <a:t>Procedure:</a:t>
            </a:r>
            <a:br>
              <a:rPr lang="en-US" b="1" dirty="0"/>
            </a:br>
            <a:r>
              <a:rPr lang="en-US" b="0" dirty="0"/>
              <a:t>1. Teachers can use ¿</a:t>
            </a:r>
            <a:r>
              <a:rPr lang="en-US" b="0" dirty="0" err="1"/>
              <a:t>Cómo</a:t>
            </a:r>
            <a:r>
              <a:rPr lang="en-US" b="0" dirty="0"/>
              <a:t> se dice ‘dad’…?. Students will volunteer ‘padre’ and ‘</a:t>
            </a:r>
            <a:r>
              <a:rPr lang="en-US" b="0" dirty="0" err="1"/>
              <a:t>madre</a:t>
            </a:r>
            <a:r>
              <a:rPr lang="en-US" b="0" dirty="0"/>
              <a:t>’, which provides a useful ‘hook’ for presenting the new knowledge and cultural info bubble.  </a:t>
            </a:r>
            <a:br>
              <a:rPr lang="en-US" b="0" dirty="0"/>
            </a:br>
            <a:r>
              <a:rPr lang="en-US" b="0" dirty="0"/>
              <a:t>2. Students will also be able to volunteer ‘</a:t>
            </a:r>
            <a:r>
              <a:rPr lang="en-US" b="0" dirty="0" err="1"/>
              <a:t>querer</a:t>
            </a:r>
            <a:r>
              <a:rPr lang="en-US" b="0" dirty="0"/>
              <a:t>’ and teachers can draw attention to the second meaning ‘to love’</a:t>
            </a:r>
            <a:br>
              <a:rPr lang="en-US" b="0" dirty="0"/>
            </a:br>
            <a:r>
              <a:rPr lang="en-US" b="0" dirty="0"/>
              <a:t>3. Teachers present the L1 and L2 meanings of the three remaining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29713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5 </a:t>
            </a:r>
            <a:r>
              <a:rPr lang="en-US" sz="1200" b="0" kern="1200" dirty="0">
                <a:solidFill>
                  <a:schemeClr val="tx1"/>
                </a:solidFill>
                <a:effectLst/>
                <a:latin typeface="+mn-lt"/>
                <a:ea typeface="+mn-ea"/>
                <a:cs typeface="+mn-cs"/>
              </a:rPr>
              <a:t>minutes.</a:t>
            </a:r>
          </a:p>
          <a:p>
            <a:endParaRPr lang="en-US" b="1" dirty="0"/>
          </a:p>
          <a:p>
            <a:r>
              <a:rPr lang="en-US" b="1" dirty="0"/>
              <a:t>Aim: </a:t>
            </a:r>
            <a:r>
              <a:rPr lang="en-US" dirty="0"/>
              <a:t>to revise the different uses of ‘ser’ and ‘</a:t>
            </a:r>
            <a:r>
              <a:rPr lang="en-US" err="1"/>
              <a:t>estar</a:t>
            </a:r>
            <a:r>
              <a:rPr lang="en-US"/>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a:t>
            </a:r>
            <a:r>
              <a:rPr lang="es-ES" dirty="0" err="1"/>
              <a:t>read</a:t>
            </a:r>
            <a:r>
              <a:rPr lang="es-ES" dirty="0"/>
              <a:t> </a:t>
            </a:r>
            <a:r>
              <a:rPr lang="es-ES" dirty="0" err="1"/>
              <a:t>each</a:t>
            </a:r>
            <a:r>
              <a:rPr lang="es-ES" dirty="0"/>
              <a:t> </a:t>
            </a:r>
            <a:r>
              <a:rPr lang="es-ES" dirty="0" err="1"/>
              <a:t>sentence</a:t>
            </a:r>
            <a:r>
              <a:rPr lang="es-ES" dirty="0"/>
              <a:t> and decide </a:t>
            </a:r>
            <a:r>
              <a:rPr lang="es-ES" dirty="0" err="1"/>
              <a:t>the</a:t>
            </a:r>
            <a:r>
              <a:rPr lang="es-ES" dirty="0"/>
              <a:t> </a:t>
            </a:r>
            <a:r>
              <a:rPr lang="es-ES" dirty="0" err="1"/>
              <a:t>correct</a:t>
            </a:r>
            <a:r>
              <a:rPr lang="es-ES" dirty="0"/>
              <a:t> </a:t>
            </a:r>
            <a:r>
              <a:rPr lang="es-ES" dirty="0" err="1"/>
              <a:t>option</a:t>
            </a:r>
            <a:r>
              <a:rPr lang="es-ES" dirty="0"/>
              <a:t> </a:t>
            </a:r>
            <a:r>
              <a:rPr lang="es-ES" dirty="0" err="1"/>
              <a:t>depending</a:t>
            </a:r>
            <a:r>
              <a:rPr lang="es-ES" dirty="0"/>
              <a:t> </a:t>
            </a:r>
            <a:r>
              <a:rPr lang="es-ES" dirty="0" err="1"/>
              <a:t>on</a:t>
            </a:r>
            <a:r>
              <a:rPr lang="es-ES" dirty="0"/>
              <a:t> </a:t>
            </a:r>
            <a:r>
              <a:rPr lang="es-ES" dirty="0" err="1"/>
              <a:t>the</a:t>
            </a:r>
            <a:r>
              <a:rPr lang="es-ES" dirty="0"/>
              <a:t> cues </a:t>
            </a:r>
            <a:r>
              <a:rPr lang="es-ES" dirty="0" err="1"/>
              <a:t>to</a:t>
            </a:r>
            <a:r>
              <a:rPr lang="es-ES" dirty="0"/>
              <a:t> </a:t>
            </a:r>
            <a:r>
              <a:rPr lang="es-ES" dirty="0" err="1"/>
              <a:t>verb</a:t>
            </a:r>
            <a:r>
              <a:rPr lang="es-ES" dirty="0"/>
              <a:t> </a:t>
            </a:r>
            <a:r>
              <a:rPr lang="es-ES" dirty="0" err="1"/>
              <a:t>meaning</a:t>
            </a:r>
            <a:r>
              <a:rPr lang="es-ES" dirty="0"/>
              <a:t> </a:t>
            </a:r>
            <a:r>
              <a:rPr lang="es-ES" dirty="0" err="1"/>
              <a:t>supplied</a:t>
            </a:r>
            <a:r>
              <a:rPr lang="es-ES" dirty="0"/>
              <a:t> </a:t>
            </a:r>
            <a:r>
              <a:rPr lang="es-ES" dirty="0" err="1"/>
              <a:t>by</a:t>
            </a:r>
            <a:r>
              <a:rPr lang="es-ES" dirty="0"/>
              <a:t> </a:t>
            </a:r>
            <a:r>
              <a:rPr lang="es-ES" dirty="0" err="1"/>
              <a:t>the</a:t>
            </a:r>
            <a:r>
              <a:rPr lang="es-ES" dirty="0"/>
              <a:t> </a:t>
            </a:r>
            <a:r>
              <a:rPr lang="es-ES" dirty="0" err="1"/>
              <a:t>noun</a:t>
            </a:r>
            <a:r>
              <a:rPr lang="es-ES" dirty="0"/>
              <a:t>, </a:t>
            </a:r>
            <a:r>
              <a:rPr lang="es-ES" dirty="0" err="1"/>
              <a:t>adjective</a:t>
            </a:r>
            <a:r>
              <a:rPr lang="es-ES" dirty="0"/>
              <a:t> </a:t>
            </a:r>
            <a:r>
              <a:rPr lang="es-ES" dirty="0" err="1"/>
              <a:t>or</a:t>
            </a:r>
            <a:r>
              <a:rPr lang="es-ES" dirty="0"/>
              <a:t> adverbial </a:t>
            </a:r>
            <a:r>
              <a:rPr lang="es-ES" dirty="0" err="1"/>
              <a:t>complement</a:t>
            </a:r>
            <a:r>
              <a:rPr lang="es-ES" dirty="0"/>
              <a:t>, </a:t>
            </a:r>
            <a:r>
              <a:rPr lang="es-ES" dirty="0" err="1"/>
              <a:t>or</a:t>
            </a:r>
            <a:r>
              <a:rPr lang="es-ES" dirty="0"/>
              <a:t> </a:t>
            </a:r>
            <a:r>
              <a:rPr lang="es-ES" dirty="0" err="1"/>
              <a:t>phrase</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Teacher </a:t>
            </a:r>
            <a:r>
              <a:rPr lang="es-ES" dirty="0" err="1"/>
              <a:t>prompts</a:t>
            </a:r>
            <a:r>
              <a:rPr lang="es-ES" dirty="0"/>
              <a:t> </a:t>
            </a:r>
            <a:r>
              <a:rPr lang="es-ES" dirty="0" err="1"/>
              <a:t>students</a:t>
            </a:r>
            <a:r>
              <a:rPr lang="es-ES" dirty="0"/>
              <a:t> to </a:t>
            </a:r>
            <a:r>
              <a:rPr lang="es-ES" dirty="0" err="1"/>
              <a:t>say</a:t>
            </a:r>
            <a:r>
              <a:rPr lang="es-ES" dirty="0"/>
              <a:t> </a:t>
            </a:r>
            <a:r>
              <a:rPr lang="es-ES" dirty="0" err="1"/>
              <a:t>why</a:t>
            </a:r>
            <a:r>
              <a:rPr lang="es-ES" dirty="0"/>
              <a:t> </a:t>
            </a:r>
            <a:r>
              <a:rPr lang="es-ES" dirty="0" err="1"/>
              <a:t>they</a:t>
            </a:r>
            <a:r>
              <a:rPr lang="es-ES" dirty="0"/>
              <a:t> </a:t>
            </a:r>
            <a:r>
              <a:rPr lang="es-ES" dirty="0" err="1"/>
              <a:t>chose</a:t>
            </a:r>
            <a:r>
              <a:rPr lang="es-ES" dirty="0"/>
              <a:t> ‘ser’ </a:t>
            </a:r>
            <a:r>
              <a:rPr lang="es-ES" dirty="0" err="1"/>
              <a:t>or</a:t>
            </a:r>
            <a:r>
              <a:rPr lang="es-ES" dirty="0"/>
              <a:t> ‘estar’ in </a:t>
            </a:r>
            <a:r>
              <a:rPr lang="es-ES" dirty="0" err="1"/>
              <a:t>each</a:t>
            </a:r>
            <a:r>
              <a:rPr lang="es-ES" dirty="0"/>
              <a:t>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a:t>
            </a:r>
            <a:r>
              <a:rPr lang="es-ES"/>
              <a:t>. Teacher </a:t>
            </a:r>
            <a:r>
              <a:rPr lang="es-ES" dirty="0" err="1"/>
              <a:t>plays</a:t>
            </a:r>
            <a:r>
              <a:rPr lang="es-ES" dirty="0"/>
              <a:t> </a:t>
            </a:r>
            <a:r>
              <a:rPr lang="es-ES" dirty="0" err="1"/>
              <a:t>the</a:t>
            </a:r>
            <a:r>
              <a:rPr lang="es-ES" dirty="0"/>
              <a:t> </a:t>
            </a:r>
            <a:r>
              <a:rPr lang="es-ES" dirty="0" err="1"/>
              <a:t>recordings</a:t>
            </a:r>
            <a:r>
              <a:rPr lang="es-ES" dirty="0"/>
              <a:t> to </a:t>
            </a:r>
            <a:r>
              <a:rPr lang="es-ES" dirty="0" err="1"/>
              <a:t>check</a:t>
            </a:r>
            <a:r>
              <a:rPr lang="es-ES" dirty="0"/>
              <a:t> </a:t>
            </a:r>
            <a:r>
              <a:rPr lang="es-ES" dirty="0" err="1"/>
              <a:t>the</a:t>
            </a:r>
            <a:r>
              <a:rPr lang="es-ES" dirty="0"/>
              <a:t> </a:t>
            </a:r>
            <a:r>
              <a:rPr lang="es-ES" err="1"/>
              <a:t>answers</a:t>
            </a:r>
            <a:r>
              <a:rPr lang="es-E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b="1"/>
              <a:t>Note:</a:t>
            </a:r>
            <a:r>
              <a:rPr lang="es-ES" b="1" baseline="0"/>
              <a:t> </a:t>
            </a:r>
            <a:r>
              <a:rPr lang="es-ES" b="0" baseline="0"/>
              <a:t>this may be the first time that students have seen Spanish quotation marks. It may be useful to draw students’ attention to these and how they differ from those used in English.</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 (two slides)</a:t>
            </a:r>
          </a:p>
          <a:p>
            <a:endParaRPr lang="en-US" b="1" dirty="0"/>
          </a:p>
          <a:p>
            <a:r>
              <a:rPr lang="en-US" b="1" dirty="0"/>
              <a:t>Aim: </a:t>
            </a:r>
            <a:r>
              <a:rPr lang="en-US" dirty="0"/>
              <a:t>to verify broad understanding of the extracts read </a:t>
            </a:r>
            <a:r>
              <a:rPr lang="en-US"/>
              <a:t>so far (this slide),</a:t>
            </a:r>
            <a:r>
              <a:rPr lang="en-US" baseline="0"/>
              <a:t> and then to focus on specific details (next slide)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match </a:t>
            </a:r>
            <a:r>
              <a:rPr lang="es-ES" dirty="0" err="1"/>
              <a:t>each</a:t>
            </a:r>
            <a:r>
              <a:rPr lang="es-ES" dirty="0"/>
              <a:t> </a:t>
            </a:r>
            <a:r>
              <a:rPr lang="es-ES" dirty="0" err="1"/>
              <a:t>extract</a:t>
            </a:r>
            <a:r>
              <a:rPr lang="es-ES" dirty="0"/>
              <a:t> to </a:t>
            </a:r>
            <a:r>
              <a:rPr lang="es-ES" dirty="0" err="1"/>
              <a:t>the</a:t>
            </a:r>
            <a:r>
              <a:rPr lang="es-ES" dirty="0"/>
              <a:t> </a:t>
            </a:r>
            <a:r>
              <a:rPr lang="es-ES" dirty="0" err="1"/>
              <a:t>sentence</a:t>
            </a:r>
            <a:r>
              <a:rPr lang="es-ES" dirty="0"/>
              <a:t> in English </a:t>
            </a:r>
            <a:r>
              <a:rPr lang="es-ES" dirty="0" err="1"/>
              <a:t>that</a:t>
            </a:r>
            <a:r>
              <a:rPr lang="es-ES" dirty="0"/>
              <a:t> describes </a:t>
            </a:r>
            <a:r>
              <a:rPr lang="es-ES" dirty="0" err="1"/>
              <a:t>what</a:t>
            </a:r>
            <a:r>
              <a:rPr lang="es-ES" dirty="0"/>
              <a:t> </a:t>
            </a:r>
            <a:r>
              <a:rPr lang="es-ES" dirty="0" err="1"/>
              <a:t>it’s</a:t>
            </a:r>
            <a:r>
              <a:rPr lang="es-ES" dirty="0"/>
              <a:t> </a:t>
            </a:r>
            <a:r>
              <a:rPr lang="es-ES" dirty="0" err="1"/>
              <a:t>about</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Check</a:t>
            </a:r>
            <a:r>
              <a:rPr lang="es-ES" dirty="0"/>
              <a:t> </a:t>
            </a:r>
            <a:r>
              <a:rPr lang="es-ES" err="1"/>
              <a:t>answers</a:t>
            </a:r>
            <a:r>
              <a:rPr lang="es-ES"/>
              <a:t>.</a:t>
            </a: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868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slideLayout" Target="../slideLayouts/slideLayout2.xml"/><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png"/><Relationship Id="rId11" Type="http://schemas.openxmlformats.org/officeDocument/2006/relationships/audio" Target="../media/audio23.wav"/><Relationship Id="rId5" Type="http://schemas.openxmlformats.org/officeDocument/2006/relationships/image" Target="../media/image40.jpeg"/><Relationship Id="rId10" Type="http://schemas.openxmlformats.org/officeDocument/2006/relationships/audio" Target="../media/audio22.wav"/><Relationship Id="rId4" Type="http://schemas.openxmlformats.org/officeDocument/2006/relationships/notesSlide" Target="../notesSlides/notesSlide11.xml"/><Relationship Id="rId9"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tiff"/><Relationship Id="rId4" Type="http://schemas.openxmlformats.org/officeDocument/2006/relationships/image" Target="../media/image45.png"/><Relationship Id="rId9" Type="http://schemas.openxmlformats.org/officeDocument/2006/relationships/image" Target="../media/image49.tiff"/></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audio" Target="../media/audio5.wav"/><Relationship Id="rId18" Type="http://schemas.openxmlformats.org/officeDocument/2006/relationships/audio" Target="../media/audio10.wav"/><Relationship Id="rId26" Type="http://schemas.openxmlformats.org/officeDocument/2006/relationships/image" Target="../media/image14.jpeg"/><Relationship Id="rId3" Type="http://schemas.openxmlformats.org/officeDocument/2006/relationships/image" Target="../media/image3.png"/><Relationship Id="rId21" Type="http://schemas.openxmlformats.org/officeDocument/2006/relationships/image" Target="../media/image9.png"/><Relationship Id="rId7" Type="http://schemas.openxmlformats.org/officeDocument/2006/relationships/image" Target="../media/image7.png"/><Relationship Id="rId12" Type="http://schemas.openxmlformats.org/officeDocument/2006/relationships/audio" Target="../media/audio4.wav"/><Relationship Id="rId17" Type="http://schemas.openxmlformats.org/officeDocument/2006/relationships/audio" Target="../media/audio9.wav"/><Relationship Id="rId25" Type="http://schemas.openxmlformats.org/officeDocument/2006/relationships/image" Target="../media/image13.png"/><Relationship Id="rId33"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audio" Target="../media/audio8.wav"/><Relationship Id="rId20" Type="http://schemas.openxmlformats.org/officeDocument/2006/relationships/audio" Target="../media/audio12.wav"/><Relationship Id="rId29"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audio" Target="../media/audio3.wav"/><Relationship Id="rId24" Type="http://schemas.openxmlformats.org/officeDocument/2006/relationships/image" Target="../media/image12.png"/><Relationship Id="rId32" Type="http://schemas.openxmlformats.org/officeDocument/2006/relationships/image" Target="../media/image20.png"/><Relationship Id="rId5" Type="http://schemas.openxmlformats.org/officeDocument/2006/relationships/image" Target="../media/image5.png"/><Relationship Id="rId15" Type="http://schemas.openxmlformats.org/officeDocument/2006/relationships/audio" Target="../media/audio7.wav"/><Relationship Id="rId23" Type="http://schemas.openxmlformats.org/officeDocument/2006/relationships/image" Target="../media/image11.png"/><Relationship Id="rId28" Type="http://schemas.openxmlformats.org/officeDocument/2006/relationships/image" Target="../media/image16.png"/><Relationship Id="rId10" Type="http://schemas.openxmlformats.org/officeDocument/2006/relationships/audio" Target="../media/audio2.wav"/><Relationship Id="rId19" Type="http://schemas.openxmlformats.org/officeDocument/2006/relationships/audio" Target="../media/audio11.wav"/><Relationship Id="rId31"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audio" Target="../media/audio1.wav"/><Relationship Id="rId14" Type="http://schemas.openxmlformats.org/officeDocument/2006/relationships/audio" Target="../media/audio6.wav"/><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audio" Target="../media/audio25.wav"/></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3.wav"/><Relationship Id="rId7" Type="http://schemas.openxmlformats.org/officeDocument/2006/relationships/image" Target="../media/image6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8.gif"/><Relationship Id="rId4" Type="http://schemas.openxmlformats.org/officeDocument/2006/relationships/image" Target="../media/image67.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9.gif"/><Relationship Id="rId7" Type="http://schemas.openxmlformats.org/officeDocument/2006/relationships/image" Target="../media/image72.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71.gif"/><Relationship Id="rId4" Type="http://schemas.openxmlformats.org/officeDocument/2006/relationships/image" Target="../media/image70.gif"/></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4.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s://quizlet.com/gb/550217246/year-8-term-31-week-1-y7-vocabulary-mashup-4-flash-cards/" TargetMode="Externa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8.png"/><Relationship Id="rId7"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64522" y="2052490"/>
            <a:ext cx="9160148" cy="771861"/>
          </a:xfrm>
        </p:spPr>
        <p:txBody>
          <a:bodyPr>
            <a:normAutofit/>
          </a:bodyPr>
          <a:lstStyle/>
          <a:p>
            <a:pPr algn="l"/>
            <a:r>
              <a:rPr lang="en-GB" sz="4000" b="1">
                <a:solidFill>
                  <a:prstClr val="white"/>
                </a:solidFill>
              </a:rPr>
              <a:t>Text exploitation: Ayaymamá</a:t>
            </a:r>
            <a:endParaRPr lang="en-GB" sz="4000" b="1" dirty="0">
              <a:solidFill>
                <a:prstClr val="white"/>
              </a:solidFill>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2844706"/>
            <a:ext cx="5543489" cy="900111"/>
          </a:xfrm>
        </p:spPr>
        <p:txBody>
          <a:bodyPr>
            <a:noAutofit/>
          </a:bodyPr>
          <a:lstStyle/>
          <a:p>
            <a:pPr algn="l"/>
            <a:r>
              <a:rPr lang="en-GB" sz="2800">
                <a:solidFill>
                  <a:prstClr val="white"/>
                </a:solidFill>
              </a:rPr>
              <a:t>‘Ser</a:t>
            </a:r>
            <a:r>
              <a:rPr lang="en-GB" sz="2800" dirty="0">
                <a:solidFill>
                  <a:prstClr val="white"/>
                </a:solidFill>
              </a:rPr>
              <a:t>’ for traits and ‘</a:t>
            </a:r>
            <a:r>
              <a:rPr lang="en-GB" sz="2800" dirty="0" err="1">
                <a:solidFill>
                  <a:prstClr val="white"/>
                </a:solidFill>
              </a:rPr>
              <a:t>estar</a:t>
            </a:r>
            <a:r>
              <a:rPr lang="en-GB" sz="2800" b="1" dirty="0">
                <a:solidFill>
                  <a:prstClr val="white"/>
                </a:solidFill>
              </a:rPr>
              <a:t>’</a:t>
            </a:r>
            <a:r>
              <a:rPr lang="en-GB" sz="2800" dirty="0">
                <a:solidFill>
                  <a:prstClr val="white"/>
                </a:solidFill>
              </a:rPr>
              <a:t> </a:t>
            </a:r>
            <a:r>
              <a:rPr lang="en-GB" sz="2800">
                <a:solidFill>
                  <a:prstClr val="white"/>
                </a:solidFill>
              </a:rPr>
              <a:t>for state/location [revisited]</a:t>
            </a:r>
            <a:endParaRPr lang="en-GB" sz="2800"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130" y="3765172"/>
            <a:ext cx="7546839"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solidFill>
                  <a:prstClr val="white"/>
                </a:solidFill>
              </a:rPr>
              <a:t>A range of SSCs [revisited]</a:t>
            </a:r>
            <a:endParaRPr lang="en-GB" sz="28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 – Lesson </a:t>
            </a:r>
            <a:r>
              <a:rPr lang="en-GB" sz="2200" dirty="0">
                <a:solidFill>
                  <a:prstClr val="white"/>
                </a:solidFill>
                <a:latin typeface="Century Gothic" panose="020B0502020202020204" pitchFamily="34" charset="0"/>
              </a:rPr>
              <a:t>47</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1" y="6147055"/>
            <a:ext cx="5054681"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Rachel Hawkes / Nick Avery</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14/04/21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graphicFrame>
        <p:nvGraphicFramePr>
          <p:cNvPr id="15" name="Tabla 2">
            <a:extLst>
              <a:ext uri="{FF2B5EF4-FFF2-40B4-BE49-F238E27FC236}">
                <a16:creationId xmlns:a16="http://schemas.microsoft.com/office/drawing/2014/main" id="{1747195C-C675-C545-9AB6-4F1F47C58C71}"/>
              </a:ext>
            </a:extLst>
          </p:cNvPr>
          <p:cNvGraphicFramePr>
            <a:graphicFrameLocks noGrp="1"/>
          </p:cNvGraphicFramePr>
          <p:nvPr>
            <p:extLst>
              <p:ext uri="{D42A27DB-BD31-4B8C-83A1-F6EECF244321}">
                <p14:modId xmlns:p14="http://schemas.microsoft.com/office/powerpoint/2010/main" val="1511125731"/>
              </p:ext>
            </p:extLst>
          </p:nvPr>
        </p:nvGraphicFramePr>
        <p:xfrm>
          <a:off x="196793" y="539184"/>
          <a:ext cx="7506337" cy="5754938"/>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Después de unos meses, el padre invita a otra señora a </a:t>
                      </a:r>
                      <a:r>
                        <a:rPr lang="es-ES" sz="2000" b="0">
                          <a:solidFill>
                            <a:srgbClr val="203864"/>
                          </a:solidFill>
                        </a:rPr>
                        <a:t>ser su </a:t>
                      </a:r>
                      <a:r>
                        <a:rPr lang="es-ES" sz="2000" b="0" dirty="0">
                          <a:solidFill>
                            <a:srgbClr val="203864"/>
                          </a:solidFill>
                        </a:rPr>
                        <a:t>mujer […] un niño le dice al otro «Uy, ella no me gusta, es extraña y me mira fría».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«Sí, pero tenemos que ser buenos y quererla».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r>
                        <a:rPr lang="es-ES" sz="2000" b="0" dirty="0">
                          <a:solidFill>
                            <a:srgbClr val="203864"/>
                          </a:solidFill>
                        </a:rPr>
                        <a:t>«Mamá, ¿estás bien?», grita un niño, el otro empieza a llorar.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r>
                        <a:rPr lang="es-ES" sz="2000" b="0" dirty="0">
                          <a:solidFill>
                            <a:srgbClr val="203864"/>
                          </a:solidFill>
                        </a:rPr>
                        <a:t>Papá llega a casa, pero no puede hacer nada.  Mamá está pálida y fría. Todos están muy tristes.</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Dos niños viven felices con sus padres en un pueblo cerca de la selva amazónica […] pero su mamá está mala y otras personas en su pueblo sufren también.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Un día a la una de la tarde, los niños salen contentos de clase.  Llegan a casa y llaman «¡Mamá! ¡Mamá!» pero mamá está en el suelo, sin respirar.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sp>
        <p:nvSpPr>
          <p:cNvPr id="7" name="Llamada rectangular 6">
            <a:extLst>
              <a:ext uri="{FF2B5EF4-FFF2-40B4-BE49-F238E27FC236}">
                <a16:creationId xmlns:a16="http://schemas.microsoft.com/office/drawing/2014/main" id="{9CBC0D78-8A72-C845-B430-CB1CA4AF51EE}"/>
              </a:ext>
            </a:extLst>
          </p:cNvPr>
          <p:cNvSpPr/>
          <p:nvPr/>
        </p:nvSpPr>
        <p:spPr>
          <a:xfrm>
            <a:off x="8074850" y="502187"/>
            <a:ext cx="3810509" cy="881805"/>
          </a:xfrm>
          <a:prstGeom prst="wedgeRectCallout">
            <a:avLst>
              <a:gd name="adj1" fmla="val 42126"/>
              <a:gd name="adj2" fmla="val 8351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¿Dónde viven los niños?</a:t>
            </a:r>
          </a:p>
        </p:txBody>
      </p:sp>
      <p:sp>
        <p:nvSpPr>
          <p:cNvPr id="25" name="Llamada rectangular 24">
            <a:extLst>
              <a:ext uri="{FF2B5EF4-FFF2-40B4-BE49-F238E27FC236}">
                <a16:creationId xmlns:a16="http://schemas.microsoft.com/office/drawing/2014/main" id="{9393DFF5-DDFF-5E4E-9650-C3758088176C}"/>
              </a:ext>
            </a:extLst>
          </p:cNvPr>
          <p:cNvSpPr/>
          <p:nvPr/>
        </p:nvSpPr>
        <p:spPr>
          <a:xfrm>
            <a:off x="8074849" y="1901553"/>
            <a:ext cx="3810509" cy="912379"/>
          </a:xfrm>
          <a:prstGeom prst="wedgeRectCallout">
            <a:avLst>
              <a:gd name="adj1" fmla="val -54443"/>
              <a:gd name="adj2" fmla="val -75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Q</a:t>
            </a:r>
            <a:r>
              <a:rPr lang="es-GB" sz="2200" dirty="0">
                <a:solidFill>
                  <a:srgbClr val="203864"/>
                </a:solidFill>
              </a:rPr>
              <a:t>ué les pasa a las personas en el pueblo?</a:t>
            </a:r>
          </a:p>
        </p:txBody>
      </p:sp>
      <p:sp>
        <p:nvSpPr>
          <p:cNvPr id="26" name="Llamada rectangular 25">
            <a:extLst>
              <a:ext uri="{FF2B5EF4-FFF2-40B4-BE49-F238E27FC236}">
                <a16:creationId xmlns:a16="http://schemas.microsoft.com/office/drawing/2014/main" id="{5032D24B-5C84-A848-AE8C-C0B21F71FC64}"/>
              </a:ext>
            </a:extLst>
          </p:cNvPr>
          <p:cNvSpPr/>
          <p:nvPr/>
        </p:nvSpPr>
        <p:spPr>
          <a:xfrm>
            <a:off x="8074849" y="3304531"/>
            <a:ext cx="3810509" cy="1125415"/>
          </a:xfrm>
          <a:prstGeom prst="wedgeRectCallout">
            <a:avLst>
              <a:gd name="adj1" fmla="val 49057"/>
              <a:gd name="adj2" fmla="val -7025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Dónde está la mamá cuando los niños llegan a  casa</a:t>
            </a:r>
            <a:r>
              <a:rPr lang="es-GB" sz="2200" dirty="0">
                <a:solidFill>
                  <a:srgbClr val="203864"/>
                </a:solidFill>
              </a:rPr>
              <a:t>?</a:t>
            </a:r>
          </a:p>
        </p:txBody>
      </p:sp>
      <p:sp>
        <p:nvSpPr>
          <p:cNvPr id="27" name="Llamada rectangular 26">
            <a:extLst>
              <a:ext uri="{FF2B5EF4-FFF2-40B4-BE49-F238E27FC236}">
                <a16:creationId xmlns:a16="http://schemas.microsoft.com/office/drawing/2014/main" id="{29CA0BD8-004A-8B40-A1E2-9AB6EE5AD953}"/>
              </a:ext>
            </a:extLst>
          </p:cNvPr>
          <p:cNvSpPr/>
          <p:nvPr/>
        </p:nvSpPr>
        <p:spPr>
          <a:xfrm>
            <a:off x="8074849" y="4860117"/>
            <a:ext cx="3810509" cy="1125415"/>
          </a:xfrm>
          <a:prstGeom prst="wedgeRectCallout">
            <a:avLst>
              <a:gd name="adj1" fmla="val -56103"/>
              <a:gd name="adj2" fmla="val -6875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Cuándo invita el padre a otra señora a ser su mujer</a:t>
            </a:r>
            <a:r>
              <a:rPr lang="es-GB" sz="2200" dirty="0">
                <a:solidFill>
                  <a:srgbClr val="203864"/>
                </a:solidFill>
              </a:rPr>
              <a:t>?</a:t>
            </a:r>
          </a:p>
        </p:txBody>
      </p:sp>
      <p:sp>
        <p:nvSpPr>
          <p:cNvPr id="8" name="Rectángulo 7">
            <a:extLst>
              <a:ext uri="{FF2B5EF4-FFF2-40B4-BE49-F238E27FC236}">
                <a16:creationId xmlns:a16="http://schemas.microsoft.com/office/drawing/2014/main" id="{27AB5385-5AEB-1F42-8D86-FA92A5C65D4E}"/>
              </a:ext>
            </a:extLst>
          </p:cNvPr>
          <p:cNvSpPr/>
          <p:nvPr/>
        </p:nvSpPr>
        <p:spPr>
          <a:xfrm>
            <a:off x="8665990" y="1135176"/>
            <a:ext cx="2628225" cy="5822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e</a:t>
            </a:r>
            <a:r>
              <a:rPr lang="es-GB" sz="2000" dirty="0">
                <a:solidFill>
                  <a:srgbClr val="203864"/>
                </a:solidFill>
              </a:rPr>
              <a:t>n un pueblo cerca de la selva</a:t>
            </a:r>
          </a:p>
        </p:txBody>
      </p:sp>
      <p:sp>
        <p:nvSpPr>
          <p:cNvPr id="28" name="Rectángulo 27">
            <a:extLst>
              <a:ext uri="{FF2B5EF4-FFF2-40B4-BE49-F238E27FC236}">
                <a16:creationId xmlns:a16="http://schemas.microsoft.com/office/drawing/2014/main" id="{D9694191-00C8-9A48-B112-1013E1160077}"/>
              </a:ext>
            </a:extLst>
          </p:cNvPr>
          <p:cNvSpPr/>
          <p:nvPr/>
        </p:nvSpPr>
        <p:spPr>
          <a:xfrm>
            <a:off x="8665990" y="2700100"/>
            <a:ext cx="2767988" cy="464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s</a:t>
            </a:r>
            <a:r>
              <a:rPr lang="es-GB" sz="2000" dirty="0">
                <a:solidFill>
                  <a:srgbClr val="203864"/>
                </a:solidFill>
              </a:rPr>
              <a:t>ufren</a:t>
            </a:r>
            <a:r>
              <a:rPr lang="en-GB" sz="2000" dirty="0">
                <a:solidFill>
                  <a:srgbClr val="203864"/>
                </a:solidFill>
              </a:rPr>
              <a:t> / </a:t>
            </a:r>
            <a:r>
              <a:rPr lang="en-GB" sz="2000" dirty="0" err="1">
                <a:solidFill>
                  <a:srgbClr val="203864"/>
                </a:solidFill>
              </a:rPr>
              <a:t>están</a:t>
            </a:r>
            <a:r>
              <a:rPr lang="en-GB" sz="2000" dirty="0">
                <a:solidFill>
                  <a:srgbClr val="203864"/>
                </a:solidFill>
              </a:rPr>
              <a:t> </a:t>
            </a:r>
            <a:r>
              <a:rPr lang="en-GB" sz="2000" dirty="0" err="1">
                <a:solidFill>
                  <a:srgbClr val="203864"/>
                </a:solidFill>
              </a:rPr>
              <a:t>malos</a:t>
            </a:r>
            <a:r>
              <a:rPr lang="en-GB" sz="2000" dirty="0">
                <a:solidFill>
                  <a:srgbClr val="203864"/>
                </a:solidFill>
              </a:rPr>
              <a:t> </a:t>
            </a:r>
            <a:endParaRPr lang="es-GB" sz="2000" dirty="0">
              <a:solidFill>
                <a:srgbClr val="203864"/>
              </a:solidFill>
            </a:endParaRPr>
          </a:p>
        </p:txBody>
      </p:sp>
      <p:sp>
        <p:nvSpPr>
          <p:cNvPr id="29" name="Rectángulo 28">
            <a:extLst>
              <a:ext uri="{FF2B5EF4-FFF2-40B4-BE49-F238E27FC236}">
                <a16:creationId xmlns:a16="http://schemas.microsoft.com/office/drawing/2014/main" id="{0AE4B372-8A80-184E-8ABD-826C876E0742}"/>
              </a:ext>
            </a:extLst>
          </p:cNvPr>
          <p:cNvSpPr/>
          <p:nvPr/>
        </p:nvSpPr>
        <p:spPr>
          <a:xfrm>
            <a:off x="8665990" y="4341649"/>
            <a:ext cx="2628225" cy="456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e</a:t>
            </a:r>
            <a:r>
              <a:rPr lang="es-GB" sz="2000" dirty="0">
                <a:solidFill>
                  <a:srgbClr val="203864"/>
                </a:solidFill>
              </a:rPr>
              <a:t>n el suelo</a:t>
            </a:r>
          </a:p>
        </p:txBody>
      </p:sp>
      <p:sp>
        <p:nvSpPr>
          <p:cNvPr id="33" name="Rectángulo 32">
            <a:extLst>
              <a:ext uri="{FF2B5EF4-FFF2-40B4-BE49-F238E27FC236}">
                <a16:creationId xmlns:a16="http://schemas.microsoft.com/office/drawing/2014/main" id="{6DAEA273-3A90-B043-B115-0925CF2B1073}"/>
              </a:ext>
            </a:extLst>
          </p:cNvPr>
          <p:cNvSpPr/>
          <p:nvPr/>
        </p:nvSpPr>
        <p:spPr>
          <a:xfrm>
            <a:off x="8805754" y="5774212"/>
            <a:ext cx="2628225" cy="5811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d</a:t>
            </a:r>
            <a:r>
              <a:rPr lang="es-GB" sz="2000" dirty="0">
                <a:solidFill>
                  <a:srgbClr val="203864"/>
                </a:solidFill>
              </a:rPr>
              <a:t>espués de unos meses</a:t>
            </a:r>
          </a:p>
        </p:txBody>
      </p:sp>
      <p:sp>
        <p:nvSpPr>
          <p:cNvPr id="2" name="Title 1"/>
          <p:cNvSpPr>
            <a:spLocks noGrp="1"/>
          </p:cNvSpPr>
          <p:nvPr>
            <p:ph type="title"/>
          </p:nvPr>
        </p:nvSpPr>
        <p:spPr>
          <a:xfrm>
            <a:off x="196793" y="63394"/>
            <a:ext cx="4123585" cy="438793"/>
          </a:xfrm>
        </p:spPr>
        <p:txBody>
          <a:bodyPr>
            <a:normAutofit/>
          </a:bodyPr>
          <a:lstStyle/>
          <a:p>
            <a:pPr rtl="0" eaLnBrk="1" latinLnBrk="0" hangingPunct="1"/>
            <a:r>
              <a:rPr lang="en-GB" sz="2000" b="1" kern="1200">
                <a:solidFill>
                  <a:srgbClr val="203864"/>
                </a:solidFill>
                <a:effectLst/>
                <a:ea typeface="+mn-ea"/>
                <a:cs typeface="+mn-cs"/>
              </a:rPr>
              <a:t>Ahora contesta las preguntas</a:t>
            </a:r>
            <a:endParaRPr lang="en-GB" sz="2000"/>
          </a:p>
        </p:txBody>
      </p:sp>
    </p:spTree>
    <p:extLst>
      <p:ext uri="{BB962C8B-B14F-4D97-AF65-F5344CB8AC3E}">
        <p14:creationId xmlns:p14="http://schemas.microsoft.com/office/powerpoint/2010/main" val="42771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27" grpId="0" animBg="1"/>
      <p:bldP spid="8" grpId="0" animBg="1"/>
      <p:bldP spid="28" grpId="0" animBg="1"/>
      <p:bldP spid="29"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ople riding on boat near brown wooden house during daytime">
            <a:extLst>
              <a:ext uri="{FF2B5EF4-FFF2-40B4-BE49-F238E27FC236}">
                <a16:creationId xmlns:a16="http://schemas.microsoft.com/office/drawing/2014/main" id="{42A2FB49-A366-3F44-8F47-F11276A9D3AD}"/>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4750131" y="910714"/>
            <a:ext cx="7178014" cy="5383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50B488B-8746-A84C-90A2-3F2137597C69}"/>
              </a:ext>
            </a:extLst>
          </p:cNvPr>
          <p:cNvSpPr>
            <a:spLocks noGrp="1"/>
          </p:cNvSpPr>
          <p:nvPr>
            <p:ph type="title"/>
          </p:nvPr>
        </p:nvSpPr>
        <p:spPr>
          <a:xfrm>
            <a:off x="906792" y="127537"/>
            <a:ext cx="10515600" cy="720709"/>
          </a:xfrm>
        </p:spPr>
        <p:txBody>
          <a:bodyPr>
            <a:normAutofit/>
          </a:bodyPr>
          <a:lstStyle/>
          <a:p>
            <a:pPr algn="ctr"/>
            <a:r>
              <a:rPr lang="es-GB" sz="3600" b="1" dirty="0"/>
              <a:t>Ayaymamá</a:t>
            </a:r>
          </a:p>
        </p:txBody>
      </p:sp>
      <p:sp>
        <p:nvSpPr>
          <p:cNvPr id="4" name="Rounded Rectangle 11">
            <a:extLst>
              <a:ext uri="{FF2B5EF4-FFF2-40B4-BE49-F238E27FC236}">
                <a16:creationId xmlns:a16="http://schemas.microsoft.com/office/drawing/2014/main" id="{875EF3BB-EA84-444F-86D5-7C33C5873633}"/>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sp>
        <p:nvSpPr>
          <p:cNvPr id="7" name="Rectángulo 6">
            <a:extLst>
              <a:ext uri="{FF2B5EF4-FFF2-40B4-BE49-F238E27FC236}">
                <a16:creationId xmlns:a16="http://schemas.microsoft.com/office/drawing/2014/main" id="{FB2F5A78-7FB8-3C4C-9BC9-6D7A66ABCB71}"/>
              </a:ext>
            </a:extLst>
          </p:cNvPr>
          <p:cNvSpPr/>
          <p:nvPr/>
        </p:nvSpPr>
        <p:spPr>
          <a:xfrm>
            <a:off x="263855" y="837623"/>
            <a:ext cx="11801475" cy="5786199"/>
          </a:xfrm>
          <a:prstGeom prst="rect">
            <a:avLst/>
          </a:prstGeom>
        </p:spPr>
        <p:txBody>
          <a:bodyPr wrap="square">
            <a:spAutoFit/>
          </a:bodyPr>
          <a:lstStyle/>
          <a:p>
            <a:r>
              <a:rPr lang="es-ES" sz="2200" dirty="0">
                <a:solidFill>
                  <a:srgbClr val="203864"/>
                </a:solidFill>
              </a:rPr>
              <a:t>Dos niños viven felices con sus padres en un pueblo cerca de la selva amazónica. Su padre trabaja en el campo y su mamá trabaja en casa. Pero su mamá está mala y otras personas en su pueblo sufren también.</a:t>
            </a:r>
          </a:p>
          <a:p>
            <a:endParaRPr lang="es-ES" sz="2200" dirty="0">
              <a:solidFill>
                <a:srgbClr val="203864"/>
              </a:solidFill>
            </a:endParaRPr>
          </a:p>
          <a:p>
            <a:endParaRPr lang="es-ES" sz="2200" dirty="0">
              <a:solidFill>
                <a:srgbClr val="203864"/>
              </a:solidFill>
            </a:endParaRPr>
          </a:p>
          <a:p>
            <a:endParaRPr lang="es-ES" sz="2200" dirty="0">
              <a:solidFill>
                <a:srgbClr val="203864"/>
              </a:solidFill>
            </a:endParaRPr>
          </a:p>
          <a:p>
            <a:endParaRPr lang="es-ES" sz="2200" dirty="0">
              <a:solidFill>
                <a:srgbClr val="203864"/>
              </a:solidFill>
            </a:endParaRPr>
          </a:p>
          <a:p>
            <a:r>
              <a:rPr lang="es-ES" sz="2200" dirty="0">
                <a:solidFill>
                  <a:srgbClr val="203864"/>
                </a:solidFill>
              </a:rPr>
              <a:t>«Mamá, ¿estás bien?», grita un niño, el otro empieza a llorar.  Papá llega a casa, pero no puede hacer nada.  Mamá está pálida y fría. Todos están muy tristes.  </a:t>
            </a:r>
          </a:p>
          <a:p>
            <a:endParaRPr lang="es-ES" sz="2200" dirty="0">
              <a:solidFill>
                <a:srgbClr val="203864"/>
              </a:solidFill>
            </a:endParaRPr>
          </a:p>
          <a:p>
            <a:r>
              <a:rPr lang="es-ES" sz="2200" dirty="0">
                <a:solidFill>
                  <a:srgbClr val="203864"/>
                </a:solidFill>
              </a:rPr>
              <a:t>Después de unos meses, el padre invita a otra señora a ser su mujer y mamá de los niños:  «¡Hola, niños! Vamos a saludar a *vuestra nueva mamá, por favor. Vamos a quererla mucho». </a:t>
            </a:r>
          </a:p>
          <a:p>
            <a:endParaRPr lang="es-ES" sz="2200" dirty="0">
              <a:solidFill>
                <a:srgbClr val="203864"/>
              </a:solidFill>
            </a:endParaRPr>
          </a:p>
          <a:p>
            <a:r>
              <a:rPr lang="es-ES" sz="2200" dirty="0">
                <a:solidFill>
                  <a:srgbClr val="203864"/>
                </a:solidFill>
              </a:rPr>
              <a:t>Un niño dice al otro «Uy, ella no me gusta, es extraña y me mira fría». El otro responde, «Sí, pero </a:t>
            </a:r>
            <a:r>
              <a:rPr lang="es-ES" sz="2200">
                <a:solidFill>
                  <a:srgbClr val="203864"/>
                </a:solidFill>
              </a:rPr>
              <a:t>tenemos que* </a:t>
            </a:r>
            <a:r>
              <a:rPr lang="es-ES" sz="2200" dirty="0">
                <a:solidFill>
                  <a:srgbClr val="203864"/>
                </a:solidFill>
              </a:rPr>
              <a:t>ser buenos y quererla».</a:t>
            </a:r>
          </a:p>
          <a:p>
            <a:endParaRPr lang="es-ES" dirty="0"/>
          </a:p>
        </p:txBody>
      </p:sp>
      <p:sp>
        <p:nvSpPr>
          <p:cNvPr id="3" name="Rectangle: Rounded Corners 2">
            <a:extLst>
              <a:ext uri="{FF2B5EF4-FFF2-40B4-BE49-F238E27FC236}">
                <a16:creationId xmlns:a16="http://schemas.microsoft.com/office/drawing/2014/main" id="{C0C298F7-531C-48D5-A43C-E355F0C92607}"/>
              </a:ext>
            </a:extLst>
          </p:cNvPr>
          <p:cNvSpPr/>
          <p:nvPr/>
        </p:nvSpPr>
        <p:spPr>
          <a:xfrm>
            <a:off x="263854" y="127537"/>
            <a:ext cx="3254261" cy="620817"/>
          </a:xfrm>
          <a:prstGeom prst="roundRect">
            <a:avLst/>
          </a:prstGeom>
          <a:solidFill>
            <a:schemeClr val="accent2">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a:t>
            </a:r>
            <a:r>
              <a:rPr lang="en-GB" dirty="0" err="1">
                <a:solidFill>
                  <a:srgbClr val="203864"/>
                </a:solidFill>
              </a:rPr>
              <a:t>vuestra</a:t>
            </a:r>
            <a:r>
              <a:rPr lang="en-GB" dirty="0">
                <a:solidFill>
                  <a:srgbClr val="203864"/>
                </a:solidFill>
              </a:rPr>
              <a:t> – your </a:t>
            </a:r>
            <a:br>
              <a:rPr lang="en-GB" dirty="0">
                <a:solidFill>
                  <a:srgbClr val="203864"/>
                </a:solidFill>
              </a:rPr>
            </a:br>
            <a:r>
              <a:rPr lang="en-GB" dirty="0">
                <a:solidFill>
                  <a:srgbClr val="203864"/>
                </a:solidFill>
              </a:rPr>
              <a:t>(to more than two people)</a:t>
            </a:r>
          </a:p>
        </p:txBody>
      </p:sp>
      <p:pic>
        <p:nvPicPr>
          <p:cNvPr id="5" name="Ayaymamá - primera parte.wav" descr="Ayaymamá - primera parte.wav">
            <a:hlinkClick r:id="" action="ppaction://media"/>
            <a:extLst>
              <a:ext uri="{FF2B5EF4-FFF2-40B4-BE49-F238E27FC236}">
                <a16:creationId xmlns:a16="http://schemas.microsoft.com/office/drawing/2014/main" id="{C4629FD7-725A-5C4C-95C7-B4D0F8FD58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966" y="76180"/>
            <a:ext cx="812800" cy="812800"/>
          </a:xfrm>
          <a:prstGeom prst="rect">
            <a:avLst/>
          </a:prstGeom>
        </p:spPr>
      </p:pic>
      <p:sp>
        <p:nvSpPr>
          <p:cNvPr id="8" name="Rounded Rectangle 16">
            <a:extLst>
              <a:ext uri="{FF2B5EF4-FFF2-40B4-BE49-F238E27FC236}">
                <a16:creationId xmlns:a16="http://schemas.microsoft.com/office/drawing/2014/main" id="{426E1CAF-2C51-8048-824C-18FE99F04831}"/>
              </a:ext>
            </a:extLst>
          </p:cNvPr>
          <p:cNvSpPr/>
          <p:nvPr/>
        </p:nvSpPr>
        <p:spPr>
          <a:xfrm>
            <a:off x="10707730" y="1558332"/>
            <a:ext cx="1246610" cy="165900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Custom 22">
            <a:hlinkClick r:id="" action="ppaction://noaction" highlightClick="1">
              <a:snd r:embed="rId7" name="Text - parts - Pero su mama%CC%81 esta%CC%81 .wav"/>
            </a:hlinkClick>
            <a:extLst>
              <a:ext uri="{FF2B5EF4-FFF2-40B4-BE49-F238E27FC236}">
                <a16:creationId xmlns:a16="http://schemas.microsoft.com/office/drawing/2014/main" id="{FB2B487E-AE86-8D46-9F69-B9F58A67C5C9}"/>
              </a:ext>
            </a:extLst>
          </p:cNvPr>
          <p:cNvSpPr/>
          <p:nvPr/>
        </p:nvSpPr>
        <p:spPr>
          <a:xfrm>
            <a:off x="10879735" y="168411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22">
            <a:hlinkClick r:id="" action="ppaction://noaction" highlightClick="1">
              <a:snd r:embed="rId8" name="Text - parts - Pero mama%CC%81 esta%CC%81 (2).wav"/>
            </a:hlinkClick>
            <a:extLst>
              <a:ext uri="{FF2B5EF4-FFF2-40B4-BE49-F238E27FC236}">
                <a16:creationId xmlns:a16="http://schemas.microsoft.com/office/drawing/2014/main" id="{42369F97-9AD1-6646-AFB5-63F520DCEBDD}"/>
              </a:ext>
            </a:extLst>
          </p:cNvPr>
          <p:cNvSpPr/>
          <p:nvPr/>
        </p:nvSpPr>
        <p:spPr>
          <a:xfrm>
            <a:off x="10896631" y="219827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22">
            <a:hlinkClick r:id="" action="ppaction://noaction" highlightClick="1">
              <a:snd r:embed="rId9" name="Text - parts - Mama%CC%81 esta%CC%81 (3).wav"/>
            </a:hlinkClick>
            <a:extLst>
              <a:ext uri="{FF2B5EF4-FFF2-40B4-BE49-F238E27FC236}">
                <a16:creationId xmlns:a16="http://schemas.microsoft.com/office/drawing/2014/main" id="{EED92115-432D-DA4E-8526-B5253D5DE4AA}"/>
              </a:ext>
            </a:extLst>
          </p:cNvPr>
          <p:cNvSpPr/>
          <p:nvPr/>
        </p:nvSpPr>
        <p:spPr>
          <a:xfrm>
            <a:off x="10896631" y="27124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22">
            <a:hlinkClick r:id="" action="ppaction://noaction" highlightClick="1">
              <a:snd r:embed="rId10" name="Text - parts - Todos esta%CC%81n (4).wav"/>
            </a:hlinkClick>
            <a:extLst>
              <a:ext uri="{FF2B5EF4-FFF2-40B4-BE49-F238E27FC236}">
                <a16:creationId xmlns:a16="http://schemas.microsoft.com/office/drawing/2014/main" id="{5BA69C67-4BD7-6C49-9DAB-96DCAD4D088B}"/>
              </a:ext>
            </a:extLst>
          </p:cNvPr>
          <p:cNvSpPr/>
          <p:nvPr/>
        </p:nvSpPr>
        <p:spPr>
          <a:xfrm>
            <a:off x="11371135" y="168411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22">
            <a:hlinkClick r:id="" action="ppaction://noaction" highlightClick="1">
              <a:snd r:embed="rId11" name="Text - parts - Ella no me gusta, es (5).wav"/>
            </a:hlinkClick>
            <a:extLst>
              <a:ext uri="{FF2B5EF4-FFF2-40B4-BE49-F238E27FC236}">
                <a16:creationId xmlns:a16="http://schemas.microsoft.com/office/drawing/2014/main" id="{A1EF394C-25EE-B447-9039-E6419583CACF}"/>
              </a:ext>
            </a:extLst>
          </p:cNvPr>
          <p:cNvSpPr/>
          <p:nvPr/>
        </p:nvSpPr>
        <p:spPr>
          <a:xfrm>
            <a:off x="11388031" y="219827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22">
            <a:hlinkClick r:id="" action="ppaction://noaction" highlightClick="1">
              <a:snd r:embed="rId12" name="Text - parts - pero tenemos que ser (6).wav"/>
            </a:hlinkClick>
            <a:extLst>
              <a:ext uri="{FF2B5EF4-FFF2-40B4-BE49-F238E27FC236}">
                <a16:creationId xmlns:a16="http://schemas.microsoft.com/office/drawing/2014/main" id="{9D709B2D-CE1C-5441-ABA9-D61F8D99DEBA}"/>
              </a:ext>
            </a:extLst>
          </p:cNvPr>
          <p:cNvSpPr/>
          <p:nvPr/>
        </p:nvSpPr>
        <p:spPr>
          <a:xfrm>
            <a:off x="11388031" y="27124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 name="CuadroTexto 5">
            <a:extLst>
              <a:ext uri="{FF2B5EF4-FFF2-40B4-BE49-F238E27FC236}">
                <a16:creationId xmlns:a16="http://schemas.microsoft.com/office/drawing/2014/main" id="{8366B560-33B4-EC44-9302-E894EA2FC384}"/>
              </a:ext>
            </a:extLst>
          </p:cNvPr>
          <p:cNvSpPr txBox="1"/>
          <p:nvPr/>
        </p:nvSpPr>
        <p:spPr>
          <a:xfrm>
            <a:off x="295936" y="2183253"/>
            <a:ext cx="10317344" cy="769441"/>
          </a:xfrm>
          <a:prstGeom prst="rect">
            <a:avLst/>
          </a:prstGeom>
          <a:noFill/>
        </p:spPr>
        <p:txBody>
          <a:bodyPr wrap="square" rtlCol="0">
            <a:spAutoFit/>
          </a:bodyPr>
          <a:lstStyle/>
          <a:p>
            <a:r>
              <a:rPr lang="es-ES" sz="2200" dirty="0">
                <a:solidFill>
                  <a:srgbClr val="203864"/>
                </a:solidFill>
              </a:rPr>
              <a:t>Un día a la una de la tarde, los niños salen contentos de clase.  Llegan a casa y llaman «¡Mamá! ¡Mamá!» pero mamá está en el suelo, sin respirar.</a:t>
            </a:r>
          </a:p>
        </p:txBody>
      </p:sp>
      <p:sp>
        <p:nvSpPr>
          <p:cNvPr id="15" name="TextBox 14"/>
          <p:cNvSpPr txBox="1"/>
          <p:nvPr/>
        </p:nvSpPr>
        <p:spPr>
          <a:xfrm>
            <a:off x="9128412" y="6019893"/>
            <a:ext cx="3890034" cy="400110"/>
          </a:xfrm>
          <a:prstGeom prst="rect">
            <a:avLst/>
          </a:prstGeom>
          <a:noFill/>
        </p:spPr>
        <p:txBody>
          <a:bodyPr wrap="square" rtlCol="0">
            <a:spAutoFit/>
          </a:bodyPr>
          <a:lstStyle/>
          <a:p>
            <a:pPr algn="l"/>
            <a:r>
              <a:rPr lang="en-GB" sz="2000" i="1">
                <a:solidFill>
                  <a:schemeClr val="accent5">
                    <a:lumMod val="50000"/>
                  </a:schemeClr>
                </a:solidFill>
              </a:rPr>
              <a:t>*tener que – to have to</a:t>
            </a:r>
            <a:endParaRPr lang="en-GB" sz="2000" i="1" dirty="0">
              <a:solidFill>
                <a:schemeClr val="accent5">
                  <a:lumMod val="50000"/>
                </a:schemeClr>
              </a:solidFill>
            </a:endParaRPr>
          </a:p>
        </p:txBody>
      </p:sp>
    </p:spTree>
    <p:extLst>
      <p:ext uri="{BB962C8B-B14F-4D97-AF65-F5344CB8AC3E}">
        <p14:creationId xmlns:p14="http://schemas.microsoft.com/office/powerpoint/2010/main" val="29377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224339" y="695162"/>
            <a:ext cx="8004023" cy="769441"/>
          </a:xfrm>
          <a:prstGeom prst="rect">
            <a:avLst/>
          </a:prstGeom>
          <a:noFill/>
        </p:spPr>
        <p:txBody>
          <a:bodyPr wrap="square" rtlCol="0">
            <a:spAutoFit/>
          </a:bodyPr>
          <a:lstStyle/>
          <a:p>
            <a:r>
              <a:rPr lang="es-ES" sz="2200" dirty="0">
                <a:solidFill>
                  <a:schemeClr val="accent5">
                    <a:lumMod val="50000"/>
                  </a:schemeClr>
                </a:solidFill>
              </a:rPr>
              <a:t>Estudiante A: lee el texto. Debes cambiar las frases de inglés a español.</a:t>
            </a:r>
            <a:endParaRPr lang="es-GB" sz="2200" dirty="0">
              <a:solidFill>
                <a:schemeClr val="accent5">
                  <a:lumMod val="50000"/>
                </a:schemeClr>
              </a:solidFill>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563778"/>
            <a:ext cx="7624261" cy="769441"/>
          </a:xfrm>
          <a:prstGeom prst="rect">
            <a:avLst/>
          </a:prstGeom>
          <a:noFill/>
        </p:spPr>
        <p:txBody>
          <a:bodyPr wrap="square" rtlCol="0">
            <a:spAutoFit/>
          </a:bodyPr>
          <a:lstStyle/>
          <a:p>
            <a:r>
              <a:rPr lang="es-ES" sz="2200" dirty="0">
                <a:solidFill>
                  <a:schemeClr val="accent5">
                    <a:lumMod val="50000"/>
                  </a:schemeClr>
                </a:solidFill>
              </a:rPr>
              <a:t>Estudiante B: escucha y ofrece comentarios y ayuda. ¿Son correctas las frases o no?, ¿por qué?</a:t>
            </a:r>
            <a:endParaRPr lang="es-GB" sz="2200" dirty="0">
              <a:solidFill>
                <a:schemeClr val="accent5">
                  <a:lumMod val="50000"/>
                </a:schemeClr>
              </a:solidFill>
            </a:endParaRPr>
          </a:p>
        </p:txBody>
      </p:sp>
      <p:sp>
        <p:nvSpPr>
          <p:cNvPr id="53" name="CuadroTexto 52">
            <a:extLst>
              <a:ext uri="{FF2B5EF4-FFF2-40B4-BE49-F238E27FC236}">
                <a16:creationId xmlns:a16="http://schemas.microsoft.com/office/drawing/2014/main" id="{E969F4D5-E762-EE4E-99D0-002A37EC1BE2}"/>
              </a:ext>
            </a:extLst>
          </p:cNvPr>
          <p:cNvSpPr txBox="1"/>
          <p:nvPr/>
        </p:nvSpPr>
        <p:spPr>
          <a:xfrm>
            <a:off x="241300" y="2432394"/>
            <a:ext cx="1662520" cy="430887"/>
          </a:xfrm>
          <a:prstGeom prst="rect">
            <a:avLst/>
          </a:prstGeom>
          <a:noFill/>
        </p:spPr>
        <p:txBody>
          <a:bodyPr wrap="square" rtlCol="0">
            <a:spAutoFit/>
          </a:bodyPr>
          <a:lstStyle/>
          <a:p>
            <a:r>
              <a:rPr lang="es-ES" sz="2200" dirty="0">
                <a:solidFill>
                  <a:schemeClr val="accent5">
                    <a:lumMod val="50000"/>
                  </a:schemeClr>
                </a:solidFill>
              </a:rPr>
              <a:t>Ejemplo:</a:t>
            </a:r>
            <a:endParaRPr lang="es-GB" sz="2200" dirty="0">
              <a:solidFill>
                <a:schemeClr val="accent5">
                  <a:lumMod val="50000"/>
                </a:schemeClr>
              </a:solidFill>
            </a:endParaRPr>
          </a:p>
        </p:txBody>
      </p:sp>
      <p:sp>
        <p:nvSpPr>
          <p:cNvPr id="2" name="Rectángulo redondeado 1">
            <a:extLst>
              <a:ext uri="{FF2B5EF4-FFF2-40B4-BE49-F238E27FC236}">
                <a16:creationId xmlns:a16="http://schemas.microsoft.com/office/drawing/2014/main" id="{BB856F72-C7E6-EF43-9D56-AED6E735F0BD}"/>
              </a:ext>
            </a:extLst>
          </p:cNvPr>
          <p:cNvSpPr/>
          <p:nvPr/>
        </p:nvSpPr>
        <p:spPr>
          <a:xfrm>
            <a:off x="200006" y="3784365"/>
            <a:ext cx="5520871" cy="218917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s-ES" sz="2200" dirty="0">
                <a:solidFill>
                  <a:srgbClr val="203864"/>
                </a:solidFill>
              </a:rPr>
              <a:t>Dos niños </a:t>
            </a:r>
            <a:r>
              <a:rPr lang="es-ES" sz="2200" b="1" dirty="0">
                <a:solidFill>
                  <a:srgbClr val="203864"/>
                </a:solidFill>
              </a:rPr>
              <a:t>[</a:t>
            </a:r>
            <a:r>
              <a:rPr lang="es-ES" sz="2200" b="1" dirty="0" err="1">
                <a:solidFill>
                  <a:srgbClr val="203864"/>
                </a:solidFill>
              </a:rPr>
              <a:t>live</a:t>
            </a:r>
            <a:r>
              <a:rPr lang="es-ES" sz="2200" b="1" dirty="0">
                <a:solidFill>
                  <a:srgbClr val="203864"/>
                </a:solidFill>
              </a:rPr>
              <a:t> </a:t>
            </a:r>
            <a:r>
              <a:rPr lang="es-ES" sz="2200" b="1" dirty="0" err="1">
                <a:solidFill>
                  <a:srgbClr val="203864"/>
                </a:solidFill>
              </a:rPr>
              <a:t>happy</a:t>
            </a:r>
            <a:r>
              <a:rPr lang="es-ES" sz="2200" b="1" dirty="0">
                <a:solidFill>
                  <a:srgbClr val="203864"/>
                </a:solidFill>
              </a:rPr>
              <a:t>] </a:t>
            </a:r>
            <a:r>
              <a:rPr lang="es-ES" sz="2200" dirty="0">
                <a:solidFill>
                  <a:srgbClr val="203864"/>
                </a:solidFill>
              </a:rPr>
              <a:t>con sus padres en un pueblo... </a:t>
            </a:r>
            <a:endParaRPr lang="es-GB" sz="2200" dirty="0">
              <a:solidFill>
                <a:srgbClr val="203864"/>
              </a:solidFill>
            </a:endParaRPr>
          </a:p>
        </p:txBody>
      </p:sp>
      <p:sp>
        <p:nvSpPr>
          <p:cNvPr id="56" name="CuadroTexto 55">
            <a:extLst>
              <a:ext uri="{FF2B5EF4-FFF2-40B4-BE49-F238E27FC236}">
                <a16:creationId xmlns:a16="http://schemas.microsoft.com/office/drawing/2014/main" id="{CEEF4B72-F8C2-0145-A146-17F9A12F675C}"/>
              </a:ext>
            </a:extLst>
          </p:cNvPr>
          <p:cNvSpPr txBox="1"/>
          <p:nvPr/>
        </p:nvSpPr>
        <p:spPr>
          <a:xfrm>
            <a:off x="241300" y="3108379"/>
            <a:ext cx="1950571" cy="430887"/>
          </a:xfrm>
          <a:prstGeom prst="rect">
            <a:avLst/>
          </a:prstGeom>
          <a:noFill/>
        </p:spPr>
        <p:txBody>
          <a:bodyPr wrap="square" rtlCol="0">
            <a:spAutoFit/>
          </a:bodyPr>
          <a:lstStyle/>
          <a:p>
            <a:r>
              <a:rPr lang="es-ES" sz="2200" b="1" dirty="0">
                <a:solidFill>
                  <a:schemeClr val="accent5">
                    <a:lumMod val="50000"/>
                  </a:schemeClr>
                </a:solidFill>
              </a:rPr>
              <a:t>Estudiante A</a:t>
            </a:r>
            <a:endParaRPr lang="es-GB" sz="2200" b="1" dirty="0">
              <a:solidFill>
                <a:schemeClr val="accent5">
                  <a:lumMod val="50000"/>
                </a:schemeClr>
              </a:solidFill>
            </a:endParaRPr>
          </a:p>
        </p:txBody>
      </p:sp>
      <p:sp>
        <p:nvSpPr>
          <p:cNvPr id="57" name="CuadroTexto 56">
            <a:extLst>
              <a:ext uri="{FF2B5EF4-FFF2-40B4-BE49-F238E27FC236}">
                <a16:creationId xmlns:a16="http://schemas.microsoft.com/office/drawing/2014/main" id="{D17D05DD-4B83-2845-B480-1346D9F75CB9}"/>
              </a:ext>
            </a:extLst>
          </p:cNvPr>
          <p:cNvSpPr txBox="1"/>
          <p:nvPr/>
        </p:nvSpPr>
        <p:spPr>
          <a:xfrm>
            <a:off x="8374529" y="3576564"/>
            <a:ext cx="1950571" cy="430887"/>
          </a:xfrm>
          <a:prstGeom prst="rect">
            <a:avLst/>
          </a:prstGeom>
          <a:noFill/>
        </p:spPr>
        <p:txBody>
          <a:bodyPr wrap="square" rtlCol="0">
            <a:spAutoFit/>
          </a:bodyPr>
          <a:lstStyle/>
          <a:p>
            <a:r>
              <a:rPr lang="es-ES" sz="2200" b="1" dirty="0">
                <a:solidFill>
                  <a:schemeClr val="accent5">
                    <a:lumMod val="50000"/>
                  </a:schemeClr>
                </a:solidFill>
              </a:rPr>
              <a:t>Estudiante B</a:t>
            </a:r>
            <a:endParaRPr lang="es-GB" sz="2200" b="1" dirty="0">
              <a:solidFill>
                <a:schemeClr val="accent5">
                  <a:lumMod val="50000"/>
                </a:schemeClr>
              </a:solidFill>
            </a:endParaRPr>
          </a:p>
        </p:txBody>
      </p:sp>
      <p:pic>
        <p:nvPicPr>
          <p:cNvPr id="2050" name="Picture 2" descr="two green-leafed trees by the seashore during daytime">
            <a:extLst>
              <a:ext uri="{FF2B5EF4-FFF2-40B4-BE49-F238E27FC236}">
                <a16:creationId xmlns:a16="http://schemas.microsoft.com/office/drawing/2014/main" id="{99B0EE34-0EFF-7749-B0EB-D959C4E69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516" y="826762"/>
            <a:ext cx="3272899" cy="2454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lamada rectangular redondeada 9">
            <a:extLst>
              <a:ext uri="{FF2B5EF4-FFF2-40B4-BE49-F238E27FC236}">
                <a16:creationId xmlns:a16="http://schemas.microsoft.com/office/drawing/2014/main" id="{EAB88742-24AC-B64D-A7D2-A5DF5093A07C}"/>
              </a:ext>
            </a:extLst>
          </p:cNvPr>
          <p:cNvSpPr/>
          <p:nvPr/>
        </p:nvSpPr>
        <p:spPr>
          <a:xfrm>
            <a:off x="4892040" y="2647837"/>
            <a:ext cx="3124200" cy="1482203"/>
          </a:xfrm>
          <a:prstGeom prst="wedgeRoundRectCallout">
            <a:avLst>
              <a:gd name="adj1" fmla="val -87662"/>
              <a:gd name="adj2" fmla="val 645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Dos niños viven felices con sus padres en un pueblo...</a:t>
            </a:r>
          </a:p>
        </p:txBody>
      </p:sp>
      <p:grpSp>
        <p:nvGrpSpPr>
          <p:cNvPr id="12" name="Grupo 11">
            <a:extLst>
              <a:ext uri="{FF2B5EF4-FFF2-40B4-BE49-F238E27FC236}">
                <a16:creationId xmlns:a16="http://schemas.microsoft.com/office/drawing/2014/main" id="{9DF7281D-6F93-CE42-8329-F392976DDC9A}"/>
              </a:ext>
            </a:extLst>
          </p:cNvPr>
          <p:cNvGrpSpPr/>
          <p:nvPr/>
        </p:nvGrpSpPr>
        <p:grpSpPr>
          <a:xfrm>
            <a:off x="10061962" y="3576564"/>
            <a:ext cx="1474718" cy="2657863"/>
            <a:chOff x="10061962" y="3576564"/>
            <a:chExt cx="1474718" cy="2657863"/>
          </a:xfrm>
        </p:grpSpPr>
        <p:pic>
          <p:nvPicPr>
            <p:cNvPr id="2054" name="Picture 6" descr="wondering clip art - Clip Art Library">
              <a:extLst>
                <a:ext uri="{FF2B5EF4-FFF2-40B4-BE49-F238E27FC236}">
                  <a16:creationId xmlns:a16="http://schemas.microsoft.com/office/drawing/2014/main" id="{F647A17F-CB29-1540-ACE8-6EDFA579C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500"/>
            <a:stretch/>
          </p:blipFill>
          <p:spPr bwMode="auto">
            <a:xfrm>
              <a:off x="10061962" y="3576564"/>
              <a:ext cx="1140224" cy="26578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2008FA8F-7CE4-A44A-B305-5A659F668700}"/>
                </a:ext>
              </a:extLst>
            </p:cNvPr>
            <p:cNvSpPr/>
            <p:nvPr/>
          </p:nvSpPr>
          <p:spPr>
            <a:xfrm>
              <a:off x="11004460" y="3576564"/>
              <a:ext cx="532220" cy="76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
        <p:nvSpPr>
          <p:cNvPr id="14" name="Rectángulo 13">
            <a:extLst>
              <a:ext uri="{FF2B5EF4-FFF2-40B4-BE49-F238E27FC236}">
                <a16:creationId xmlns:a16="http://schemas.microsoft.com/office/drawing/2014/main" id="{CFB6BDC5-4F49-0C4B-A5BB-DC3EA6975F9B}"/>
              </a:ext>
            </a:extLst>
          </p:cNvPr>
          <p:cNvSpPr/>
          <p:nvPr/>
        </p:nvSpPr>
        <p:spPr>
          <a:xfrm>
            <a:off x="7766599" y="4444658"/>
            <a:ext cx="2179320" cy="10515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Escucha y ofrece ayuda</a:t>
            </a:r>
          </a:p>
        </p:txBody>
      </p:sp>
      <p:sp>
        <p:nvSpPr>
          <p:cNvPr id="17" name="Rounded Rectangle 2">
            <a:extLst>
              <a:ext uri="{FF2B5EF4-FFF2-40B4-BE49-F238E27FC236}">
                <a16:creationId xmlns:a16="http://schemas.microsoft.com/office/drawing/2014/main" id="{B315CA7F-068A-E440-BFA5-4E48E29C2B3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8" name="Title 1">
            <a:extLst>
              <a:ext uri="{FF2B5EF4-FFF2-40B4-BE49-F238E27FC236}">
                <a16:creationId xmlns:a16="http://schemas.microsoft.com/office/drawing/2014/main" id="{644B44F3-7A73-994A-9DE1-53AF58C91D71}"/>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141560"/>
            <a:ext cx="10515600" cy="470380"/>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Leemos la historia en parejas.</a:t>
            </a:r>
            <a:endParaRPr lang="en-GB"/>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p:bldP spid="2" grpId="0" animBg="1"/>
      <p:bldP spid="56" grpId="0"/>
      <p:bldP spid="57" grpId="0"/>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45192EAB-DF89-8249-9381-4A78135F164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a:t>
            </a:r>
            <a:r>
              <a:rPr lang="es-ES" sz="2000" b="1" dirty="0">
                <a:solidFill>
                  <a:srgbClr val="203864"/>
                </a:solidFill>
              </a:rPr>
              <a:t>[</a:t>
            </a:r>
            <a:r>
              <a:rPr lang="es-ES" sz="2000" b="1" dirty="0" err="1">
                <a:solidFill>
                  <a:srgbClr val="203864"/>
                </a:solidFill>
              </a:rPr>
              <a:t>near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forest</a:t>
            </a:r>
            <a:r>
              <a:rPr lang="es-ES" sz="2000" b="1" dirty="0">
                <a:solidFill>
                  <a:srgbClr val="203864"/>
                </a:solidFill>
              </a:rPr>
              <a:t>] </a:t>
            </a:r>
            <a:r>
              <a:rPr lang="es-ES" sz="2000" dirty="0">
                <a:solidFill>
                  <a:srgbClr val="203864"/>
                </a:solidFill>
              </a:rPr>
              <a:t>amazónica. Su padre trabaja en el campo y su mamá trabaja en casa. Pero su mamá está mala y otras personas en su pueblo </a:t>
            </a:r>
            <a:r>
              <a:rPr lang="es-ES" sz="2000" b="1" dirty="0">
                <a:solidFill>
                  <a:srgbClr val="203864"/>
                </a:solidFill>
              </a:rPr>
              <a:t>[</a:t>
            </a:r>
            <a:r>
              <a:rPr lang="es-ES" sz="2000" b="1" dirty="0" err="1">
                <a:solidFill>
                  <a:srgbClr val="203864"/>
                </a:solidFill>
              </a:rPr>
              <a:t>they</a:t>
            </a:r>
            <a:r>
              <a:rPr lang="es-ES" sz="2000" b="1" dirty="0">
                <a:solidFill>
                  <a:srgbClr val="203864"/>
                </a:solidFill>
              </a:rPr>
              <a:t> </a:t>
            </a:r>
            <a:r>
              <a:rPr lang="es-ES" sz="2000" b="1" dirty="0" err="1">
                <a:solidFill>
                  <a:srgbClr val="203864"/>
                </a:solidFill>
              </a:rPr>
              <a:t>also</a:t>
            </a:r>
            <a:r>
              <a:rPr lang="es-ES" sz="2000" b="1" dirty="0">
                <a:solidFill>
                  <a:srgbClr val="203864"/>
                </a:solidFill>
              </a:rPr>
              <a:t> </a:t>
            </a:r>
            <a:r>
              <a:rPr lang="es-ES" sz="2000" b="1" dirty="0" err="1">
                <a:solidFill>
                  <a:srgbClr val="203864"/>
                </a:solidFill>
              </a:rPr>
              <a:t>suffer</a:t>
            </a:r>
            <a:r>
              <a:rPr lang="es-ES" sz="2000" b="1" dirty="0">
                <a:solidFill>
                  <a:srgbClr val="203864"/>
                </a:solidFill>
              </a:rPr>
              <a:t>].</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mamá está en el suelo, sin respirar.</a:t>
            </a:r>
          </a:p>
          <a:p>
            <a:endParaRPr lang="es-ES" sz="2000" dirty="0">
              <a:solidFill>
                <a:srgbClr val="203864"/>
              </a:solidFill>
            </a:endParaRPr>
          </a:p>
          <a:p>
            <a:r>
              <a:rPr lang="es-ES" sz="2000" dirty="0">
                <a:solidFill>
                  <a:srgbClr val="203864"/>
                </a:solidFill>
              </a:rPr>
              <a:t>«Mamá, ¿</a:t>
            </a:r>
            <a:r>
              <a:rPr lang="es-ES" sz="2000" b="1" dirty="0">
                <a:solidFill>
                  <a:srgbClr val="203864"/>
                </a:solidFill>
              </a:rPr>
              <a:t>[are </a:t>
            </a:r>
            <a:r>
              <a:rPr lang="es-ES" sz="2000" b="1" err="1">
                <a:solidFill>
                  <a:srgbClr val="203864"/>
                </a:solidFill>
              </a:rPr>
              <a:t>you</a:t>
            </a:r>
            <a:r>
              <a:rPr lang="es-ES" sz="2000" b="1">
                <a:solidFill>
                  <a:srgbClr val="203864"/>
                </a:solidFill>
              </a:rPr>
              <a:t> ok]</a:t>
            </a:r>
            <a:r>
              <a:rPr lang="es-ES" sz="2000">
                <a:solidFill>
                  <a:srgbClr val="203864"/>
                </a:solidFill>
              </a:rPr>
              <a:t>?», </a:t>
            </a:r>
            <a:r>
              <a:rPr lang="es-ES" sz="2000" dirty="0">
                <a:solidFill>
                  <a:srgbClr val="203864"/>
                </a:solidFill>
              </a:rPr>
              <a:t>grita un niño, el otro empieza a llorar.  Papá llega a casa, pero no puede hacer nada.  Mamá está pálida y fría. Todos </a:t>
            </a:r>
            <a:r>
              <a:rPr lang="es-ES" sz="2000" b="1" dirty="0">
                <a:solidFill>
                  <a:srgbClr val="203864"/>
                </a:solidFill>
              </a:rPr>
              <a:t>[are </a:t>
            </a:r>
            <a:r>
              <a:rPr lang="es-ES" sz="2000" b="1" dirty="0" err="1">
                <a:solidFill>
                  <a:srgbClr val="203864"/>
                </a:solidFill>
              </a:rPr>
              <a:t>very</a:t>
            </a:r>
            <a:r>
              <a:rPr lang="es-ES" sz="2000" b="1" dirty="0">
                <a:solidFill>
                  <a:srgbClr val="203864"/>
                </a:solidFill>
              </a:rPr>
              <a:t> </a:t>
            </a:r>
            <a:r>
              <a:rPr lang="es-ES" sz="2000" b="1" dirty="0" err="1">
                <a:solidFill>
                  <a:srgbClr val="203864"/>
                </a:solidFill>
              </a:rPr>
              <a:t>sad</a:t>
            </a:r>
            <a:r>
              <a:rPr lang="es-ES" sz="2000" dirty="0">
                <a:solidFill>
                  <a:srgbClr val="203864"/>
                </a:solidFill>
              </a:rPr>
              <a:t>]. </a:t>
            </a:r>
          </a:p>
          <a:p>
            <a:endParaRPr lang="es-ES" sz="2000" dirty="0">
              <a:solidFill>
                <a:srgbClr val="203864"/>
              </a:solidFill>
            </a:endParaRPr>
          </a:p>
          <a:p>
            <a:r>
              <a:rPr lang="es-ES" sz="2000" dirty="0">
                <a:solidFill>
                  <a:srgbClr val="203864"/>
                </a:solidFill>
              </a:rPr>
              <a:t>Después de unos meses, </a:t>
            </a:r>
            <a:r>
              <a:rPr lang="es-ES" sz="2000" b="1" dirty="0">
                <a:solidFill>
                  <a:srgbClr val="203864"/>
                </a:solidFill>
              </a:rPr>
              <a:t>[</a:t>
            </a:r>
            <a:r>
              <a:rPr lang="es-ES" sz="2000" b="1" dirty="0" err="1">
                <a:solidFill>
                  <a:srgbClr val="203864"/>
                </a:solidFill>
              </a:rPr>
              <a:t>the</a:t>
            </a:r>
            <a:r>
              <a:rPr lang="es-ES" sz="2000" b="1" dirty="0">
                <a:solidFill>
                  <a:srgbClr val="203864"/>
                </a:solidFill>
              </a:rPr>
              <a:t> </a:t>
            </a:r>
            <a:r>
              <a:rPr lang="es-ES" sz="2000" b="1" dirty="0" err="1">
                <a:solidFill>
                  <a:srgbClr val="203864"/>
                </a:solidFill>
              </a:rPr>
              <a:t>father</a:t>
            </a:r>
            <a:r>
              <a:rPr lang="es-ES" sz="2000" b="1" dirty="0">
                <a:solidFill>
                  <a:srgbClr val="203864"/>
                </a:solidFill>
              </a:rPr>
              <a:t> invites] </a:t>
            </a:r>
            <a:r>
              <a:rPr lang="es-ES" sz="2000" dirty="0">
                <a:solidFill>
                  <a:srgbClr val="203864"/>
                </a:solidFill>
              </a:rPr>
              <a:t>a otra señora a ser su mujer y mamá de los niños:  «¡Hola niños! Vamos a saludar 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es extraña y me mira fría». El otro responde, «Sí, pero tenemos que </a:t>
            </a:r>
            <a:r>
              <a:rPr lang="es-ES" sz="2000" b="1" dirty="0">
                <a:solidFill>
                  <a:srgbClr val="203864"/>
                </a:solidFill>
              </a:rPr>
              <a:t>[to be </a:t>
            </a:r>
            <a:r>
              <a:rPr lang="es-ES" sz="2000" b="1" dirty="0" err="1">
                <a:solidFill>
                  <a:srgbClr val="203864"/>
                </a:solidFill>
              </a:rPr>
              <a:t>good</a:t>
            </a:r>
            <a:r>
              <a:rPr lang="es-ES" sz="2000" b="1" dirty="0">
                <a:solidFill>
                  <a:srgbClr val="203864"/>
                </a:solidFill>
              </a:rPr>
              <a:t>] </a:t>
            </a:r>
            <a:r>
              <a:rPr lang="es-ES" sz="2000" dirty="0">
                <a:solidFill>
                  <a:srgbClr val="203864"/>
                </a:solidFill>
              </a:rPr>
              <a:t>y quererla».</a:t>
            </a:r>
          </a:p>
        </p:txBody>
      </p:sp>
      <p:sp>
        <p:nvSpPr>
          <p:cNvPr id="2" name="Title 1"/>
          <p:cNvSpPr>
            <a:spLocks noGrp="1"/>
          </p:cNvSpPr>
          <p:nvPr>
            <p:ph type="title" idx="4294967295"/>
          </p:nvPr>
        </p:nvSpPr>
        <p:spPr>
          <a:xfrm>
            <a:off x="241300" y="133957"/>
            <a:ext cx="2222500" cy="662782"/>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a:t>
            </a:r>
            <a:endParaRPr lang="en-GB"/>
          </a:p>
        </p:txBody>
      </p:sp>
    </p:spTree>
    <p:extLst>
      <p:ext uri="{BB962C8B-B14F-4D97-AF65-F5344CB8AC3E}">
        <p14:creationId xmlns:p14="http://schemas.microsoft.com/office/powerpoint/2010/main" val="312869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a:t>
            </a:r>
            <a:r>
              <a:rPr lang="es-ES" sz="2000" b="1" dirty="0">
                <a:solidFill>
                  <a:srgbClr val="203864"/>
                </a:solidFill>
              </a:rPr>
              <a:t>[</a:t>
            </a:r>
            <a:r>
              <a:rPr lang="es-ES" sz="2000" b="1" dirty="0" err="1">
                <a:solidFill>
                  <a:srgbClr val="203864"/>
                </a:solidFill>
              </a:rPr>
              <a:t>near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forest</a:t>
            </a:r>
            <a:r>
              <a:rPr lang="es-ES" sz="2000" b="1" dirty="0">
                <a:solidFill>
                  <a:srgbClr val="203864"/>
                </a:solidFill>
              </a:rPr>
              <a:t>]    </a:t>
            </a:r>
            <a:r>
              <a:rPr lang="es-ES" sz="2000" dirty="0">
                <a:solidFill>
                  <a:srgbClr val="203864"/>
                </a:solidFill>
              </a:rPr>
              <a:t>amazónica. Su padre trabaja en el campo y su mamá trabaja en casa. Pero su mamá está mala y otras personas en su pueblo </a:t>
            </a:r>
            <a:r>
              <a:rPr lang="es-ES" sz="2000" b="1" dirty="0">
                <a:solidFill>
                  <a:srgbClr val="203864"/>
                </a:solidFill>
              </a:rPr>
              <a:t>[</a:t>
            </a:r>
            <a:r>
              <a:rPr lang="es-ES" sz="2000" b="1" dirty="0" err="1">
                <a:solidFill>
                  <a:srgbClr val="203864"/>
                </a:solidFill>
              </a:rPr>
              <a:t>they</a:t>
            </a:r>
            <a:r>
              <a:rPr lang="es-ES" sz="2000" b="1" dirty="0">
                <a:solidFill>
                  <a:srgbClr val="203864"/>
                </a:solidFill>
              </a:rPr>
              <a:t> </a:t>
            </a:r>
            <a:r>
              <a:rPr lang="es-ES" sz="2000" b="1" dirty="0" err="1">
                <a:solidFill>
                  <a:srgbClr val="203864"/>
                </a:solidFill>
              </a:rPr>
              <a:t>also</a:t>
            </a:r>
            <a:r>
              <a:rPr lang="es-ES" sz="2000" b="1" dirty="0">
                <a:solidFill>
                  <a:srgbClr val="203864"/>
                </a:solidFill>
              </a:rPr>
              <a:t> </a:t>
            </a:r>
            <a:r>
              <a:rPr lang="es-ES" sz="2000" b="1" dirty="0" err="1">
                <a:solidFill>
                  <a:srgbClr val="203864"/>
                </a:solidFill>
              </a:rPr>
              <a:t>suffer</a:t>
            </a:r>
            <a:r>
              <a:rPr lang="es-ES" sz="2000" b="1" dirty="0">
                <a:solidFill>
                  <a:srgbClr val="203864"/>
                </a:solidFill>
              </a:rPr>
              <a:t>].</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mamá está en el suelo, sin respirar.</a:t>
            </a:r>
          </a:p>
          <a:p>
            <a:endParaRPr lang="es-ES" sz="2000" dirty="0">
              <a:solidFill>
                <a:srgbClr val="203864"/>
              </a:solidFill>
            </a:endParaRPr>
          </a:p>
          <a:p>
            <a:r>
              <a:rPr lang="es-ES" sz="2000" dirty="0">
                <a:solidFill>
                  <a:srgbClr val="203864"/>
                </a:solidFill>
              </a:rPr>
              <a:t>«Mamá, ¿</a:t>
            </a:r>
            <a:r>
              <a:rPr lang="es-ES" sz="2000" b="1" dirty="0">
                <a:solidFill>
                  <a:srgbClr val="203864"/>
                </a:solidFill>
              </a:rPr>
              <a:t>[are </a:t>
            </a:r>
            <a:r>
              <a:rPr lang="es-ES" sz="2000" b="1" err="1">
                <a:solidFill>
                  <a:srgbClr val="203864"/>
                </a:solidFill>
              </a:rPr>
              <a:t>you</a:t>
            </a:r>
            <a:r>
              <a:rPr lang="es-ES" sz="2000" b="1">
                <a:solidFill>
                  <a:srgbClr val="203864"/>
                </a:solidFill>
              </a:rPr>
              <a:t> ok]</a:t>
            </a:r>
            <a:r>
              <a:rPr lang="es-ES" sz="2000">
                <a:solidFill>
                  <a:srgbClr val="203864"/>
                </a:solidFill>
              </a:rPr>
              <a:t>?», </a:t>
            </a:r>
            <a:r>
              <a:rPr lang="es-ES" sz="2000" dirty="0">
                <a:solidFill>
                  <a:srgbClr val="203864"/>
                </a:solidFill>
              </a:rPr>
              <a:t>grita un niño, el otro empieza a llorar.  Papá llega a casa, pero no puede hacer nada.  Mamá está pálida y fría. Todos </a:t>
            </a:r>
            <a:r>
              <a:rPr lang="es-ES" sz="2000" b="1" dirty="0">
                <a:solidFill>
                  <a:srgbClr val="203864"/>
                </a:solidFill>
              </a:rPr>
              <a:t>[are </a:t>
            </a:r>
            <a:r>
              <a:rPr lang="es-ES" sz="2000" b="1" dirty="0" err="1">
                <a:solidFill>
                  <a:srgbClr val="203864"/>
                </a:solidFill>
              </a:rPr>
              <a:t>very</a:t>
            </a:r>
            <a:r>
              <a:rPr lang="es-ES" sz="2000" b="1" dirty="0">
                <a:solidFill>
                  <a:srgbClr val="203864"/>
                </a:solidFill>
              </a:rPr>
              <a:t> </a:t>
            </a:r>
            <a:r>
              <a:rPr lang="es-ES" sz="2000" b="1" dirty="0" err="1">
                <a:solidFill>
                  <a:srgbClr val="203864"/>
                </a:solidFill>
              </a:rPr>
              <a:t>sad</a:t>
            </a:r>
            <a:r>
              <a:rPr lang="es-ES" sz="2000" dirty="0">
                <a:solidFill>
                  <a:srgbClr val="203864"/>
                </a:solidFill>
              </a:rPr>
              <a:t>]. </a:t>
            </a:r>
          </a:p>
          <a:p>
            <a:endParaRPr lang="es-ES" sz="2000" dirty="0">
              <a:solidFill>
                <a:srgbClr val="203864"/>
              </a:solidFill>
            </a:endParaRPr>
          </a:p>
          <a:p>
            <a:r>
              <a:rPr lang="es-ES" sz="2000" dirty="0">
                <a:solidFill>
                  <a:srgbClr val="203864"/>
                </a:solidFill>
              </a:rPr>
              <a:t>Después de unos meses, </a:t>
            </a:r>
            <a:r>
              <a:rPr lang="es-ES" sz="2000" b="1" dirty="0">
                <a:solidFill>
                  <a:srgbClr val="203864"/>
                </a:solidFill>
              </a:rPr>
              <a:t>[</a:t>
            </a:r>
            <a:r>
              <a:rPr lang="es-ES" sz="2000" b="1" dirty="0" err="1">
                <a:solidFill>
                  <a:srgbClr val="203864"/>
                </a:solidFill>
              </a:rPr>
              <a:t>the</a:t>
            </a:r>
            <a:r>
              <a:rPr lang="es-ES" sz="2000" b="1" dirty="0">
                <a:solidFill>
                  <a:srgbClr val="203864"/>
                </a:solidFill>
              </a:rPr>
              <a:t> </a:t>
            </a:r>
            <a:r>
              <a:rPr lang="es-ES" sz="2000" b="1" dirty="0" err="1">
                <a:solidFill>
                  <a:srgbClr val="203864"/>
                </a:solidFill>
              </a:rPr>
              <a:t>father</a:t>
            </a:r>
            <a:r>
              <a:rPr lang="es-ES" sz="2000" b="1" dirty="0">
                <a:solidFill>
                  <a:srgbClr val="203864"/>
                </a:solidFill>
              </a:rPr>
              <a:t> invites] </a:t>
            </a:r>
            <a:r>
              <a:rPr lang="es-ES" sz="2000" dirty="0">
                <a:solidFill>
                  <a:srgbClr val="203864"/>
                </a:solidFill>
              </a:rPr>
              <a:t>a otra señora a ser su mujer y mamá de los niños:  «¡Hola niños! Vamos a saludar 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es extraña y me mira fría». El otro responde, «Sí, pero tenemos que </a:t>
            </a:r>
            <a:r>
              <a:rPr lang="es-ES" sz="2000" b="1" dirty="0">
                <a:solidFill>
                  <a:srgbClr val="203864"/>
                </a:solidFill>
              </a:rPr>
              <a:t>[to be </a:t>
            </a:r>
            <a:r>
              <a:rPr lang="es-ES" sz="2000" b="1" dirty="0" err="1">
                <a:solidFill>
                  <a:srgbClr val="203864"/>
                </a:solidFill>
              </a:rPr>
              <a:t>good</a:t>
            </a:r>
            <a:r>
              <a:rPr lang="es-ES" sz="2000" b="1" dirty="0">
                <a:solidFill>
                  <a:srgbClr val="203864"/>
                </a:solidFill>
              </a:rPr>
              <a:t>] </a:t>
            </a:r>
            <a:r>
              <a:rPr lang="es-ES" sz="2000" dirty="0">
                <a:solidFill>
                  <a:srgbClr val="203864"/>
                </a:solidFill>
              </a:rPr>
              <a:t>y quererla».</a:t>
            </a:r>
          </a:p>
        </p:txBody>
      </p:sp>
      <p:sp>
        <p:nvSpPr>
          <p:cNvPr id="2" name="Rectángulo 1">
            <a:extLst>
              <a:ext uri="{FF2B5EF4-FFF2-40B4-BE49-F238E27FC236}">
                <a16:creationId xmlns:a16="http://schemas.microsoft.com/office/drawing/2014/main" id="{CE6C7C13-B718-684F-9496-335E26B863B9}"/>
              </a:ext>
            </a:extLst>
          </p:cNvPr>
          <p:cNvSpPr/>
          <p:nvPr/>
        </p:nvSpPr>
        <p:spPr>
          <a:xfrm>
            <a:off x="7008643" y="915406"/>
            <a:ext cx="234055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cerca de la selva</a:t>
            </a:r>
          </a:p>
        </p:txBody>
      </p:sp>
      <p:sp>
        <p:nvSpPr>
          <p:cNvPr id="7" name="Rectángulo 6">
            <a:extLst>
              <a:ext uri="{FF2B5EF4-FFF2-40B4-BE49-F238E27FC236}">
                <a16:creationId xmlns:a16="http://schemas.microsoft.com/office/drawing/2014/main" id="{63F2036D-C9E5-1848-A86C-39116427646E}"/>
              </a:ext>
            </a:extLst>
          </p:cNvPr>
          <p:cNvSpPr/>
          <p:nvPr/>
        </p:nvSpPr>
        <p:spPr>
          <a:xfrm>
            <a:off x="4058079" y="1593454"/>
            <a:ext cx="217782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también sufren.</a:t>
            </a:r>
          </a:p>
        </p:txBody>
      </p:sp>
      <p:sp>
        <p:nvSpPr>
          <p:cNvPr id="8" name="Rectángulo 7">
            <a:extLst>
              <a:ext uri="{FF2B5EF4-FFF2-40B4-BE49-F238E27FC236}">
                <a16:creationId xmlns:a16="http://schemas.microsoft.com/office/drawing/2014/main" id="{E7BE3FAF-7724-A34B-8AF4-6FF54DE10124}"/>
              </a:ext>
            </a:extLst>
          </p:cNvPr>
          <p:cNvSpPr/>
          <p:nvPr/>
        </p:nvSpPr>
        <p:spPr>
          <a:xfrm>
            <a:off x="1633252" y="3017520"/>
            <a:ext cx="1913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estás bien</a:t>
            </a:r>
          </a:p>
        </p:txBody>
      </p:sp>
      <p:sp>
        <p:nvSpPr>
          <p:cNvPr id="9" name="Rectángulo 8">
            <a:extLst>
              <a:ext uri="{FF2B5EF4-FFF2-40B4-BE49-F238E27FC236}">
                <a16:creationId xmlns:a16="http://schemas.microsoft.com/office/drawing/2014/main" id="{16C89DDA-5AA0-E844-9572-8D75FD88425C}"/>
              </a:ext>
            </a:extLst>
          </p:cNvPr>
          <p:cNvSpPr/>
          <p:nvPr/>
        </p:nvSpPr>
        <p:spPr>
          <a:xfrm>
            <a:off x="8014350" y="3429000"/>
            <a:ext cx="2262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están muy tristes.</a:t>
            </a:r>
          </a:p>
        </p:txBody>
      </p:sp>
      <p:sp>
        <p:nvSpPr>
          <p:cNvPr id="10" name="Rectángulo 9">
            <a:extLst>
              <a:ext uri="{FF2B5EF4-FFF2-40B4-BE49-F238E27FC236}">
                <a16:creationId xmlns:a16="http://schemas.microsoft.com/office/drawing/2014/main" id="{E3340410-F6EA-FD4A-B721-F26B743C7D94}"/>
              </a:ext>
            </a:extLst>
          </p:cNvPr>
          <p:cNvSpPr/>
          <p:nvPr/>
        </p:nvSpPr>
        <p:spPr>
          <a:xfrm>
            <a:off x="3670950" y="3990751"/>
            <a:ext cx="217782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el padre invita</a:t>
            </a:r>
          </a:p>
        </p:txBody>
      </p:sp>
      <p:sp>
        <p:nvSpPr>
          <p:cNvPr id="11" name="Rectángulo 10">
            <a:extLst>
              <a:ext uri="{FF2B5EF4-FFF2-40B4-BE49-F238E27FC236}">
                <a16:creationId xmlns:a16="http://schemas.microsoft.com/office/drawing/2014/main" id="{9F2278CB-8EF1-DE43-A135-30DE178F3ADB}"/>
              </a:ext>
            </a:extLst>
          </p:cNvPr>
          <p:cNvSpPr/>
          <p:nvPr/>
        </p:nvSpPr>
        <p:spPr>
          <a:xfrm>
            <a:off x="3305929" y="5567610"/>
            <a:ext cx="166304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ser buenos</a:t>
            </a:r>
          </a:p>
        </p:txBody>
      </p:sp>
      <p:sp>
        <p:nvSpPr>
          <p:cNvPr id="12" name="Rounded Rectangle 2">
            <a:extLst>
              <a:ext uri="{FF2B5EF4-FFF2-40B4-BE49-F238E27FC236}">
                <a16:creationId xmlns:a16="http://schemas.microsoft.com/office/drawing/2014/main" id="{4FAFDED9-694A-B547-ABEE-C97A0EC4CE22}"/>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3" name="Title 1">
            <a:extLst>
              <a:ext uri="{FF2B5EF4-FFF2-40B4-BE49-F238E27FC236}">
                <a16:creationId xmlns:a16="http://schemas.microsoft.com/office/drawing/2014/main" id="{32755950-868B-9B46-8597-727769ED14F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210302"/>
            <a:ext cx="3305076" cy="549466"/>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 - Solución</a:t>
            </a:r>
            <a:endParaRPr lang="en-GB"/>
          </a:p>
        </p:txBody>
      </p:sp>
    </p:spTree>
    <p:extLst>
      <p:ext uri="{BB962C8B-B14F-4D97-AF65-F5344CB8AC3E}">
        <p14:creationId xmlns:p14="http://schemas.microsoft.com/office/powerpoint/2010/main" val="16482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cerca de la selva amazónica. Su padre </a:t>
            </a:r>
            <a:r>
              <a:rPr lang="es-ES" sz="2000" b="1" dirty="0">
                <a:solidFill>
                  <a:srgbClr val="203864"/>
                </a:solidFill>
              </a:rPr>
              <a:t>[</a:t>
            </a:r>
            <a:r>
              <a:rPr lang="es-ES" sz="2000" b="1" dirty="0" err="1">
                <a:solidFill>
                  <a:srgbClr val="203864"/>
                </a:solidFill>
              </a:rPr>
              <a:t>works</a:t>
            </a:r>
            <a:r>
              <a:rPr lang="es-ES" sz="2000" b="1" dirty="0">
                <a:solidFill>
                  <a:srgbClr val="203864"/>
                </a:solidFill>
              </a:rPr>
              <a:t> in </a:t>
            </a:r>
            <a:r>
              <a:rPr lang="es-ES" sz="2000" b="1" dirty="0" err="1">
                <a:solidFill>
                  <a:srgbClr val="203864"/>
                </a:solidFill>
              </a:rPr>
              <a:t>the</a:t>
            </a:r>
            <a:r>
              <a:rPr lang="es-ES" sz="2000" b="1" dirty="0">
                <a:solidFill>
                  <a:srgbClr val="203864"/>
                </a:solidFill>
              </a:rPr>
              <a:t> </a:t>
            </a:r>
            <a:r>
              <a:rPr lang="es-ES" sz="2000" b="1" dirty="0" err="1">
                <a:solidFill>
                  <a:srgbClr val="203864"/>
                </a:solidFill>
              </a:rPr>
              <a:t>countryside</a:t>
            </a:r>
            <a:r>
              <a:rPr lang="es-ES" sz="2000" b="1" dirty="0">
                <a:solidFill>
                  <a:srgbClr val="203864"/>
                </a:solidFill>
              </a:rPr>
              <a:t>] </a:t>
            </a:r>
            <a:r>
              <a:rPr lang="es-ES" sz="2000" dirty="0">
                <a:solidFill>
                  <a:srgbClr val="203864"/>
                </a:solidFill>
              </a:rPr>
              <a:t>y su mamá trabaja en casa. Pero su mamá </a:t>
            </a:r>
            <a:r>
              <a:rPr lang="es-ES" sz="2000" b="1" dirty="0">
                <a:solidFill>
                  <a:srgbClr val="203864"/>
                </a:solidFill>
              </a:rPr>
              <a:t>[</a:t>
            </a:r>
            <a:r>
              <a:rPr lang="es-ES" sz="2000" b="1" dirty="0" err="1">
                <a:solidFill>
                  <a:srgbClr val="203864"/>
                </a:solidFill>
              </a:rPr>
              <a:t>is</a:t>
            </a:r>
            <a:r>
              <a:rPr lang="es-ES" sz="2000" b="1" dirty="0">
                <a:solidFill>
                  <a:srgbClr val="203864"/>
                </a:solidFill>
              </a:rPr>
              <a:t> </a:t>
            </a:r>
            <a:r>
              <a:rPr lang="es-ES" sz="2000" b="1" dirty="0" err="1">
                <a:solidFill>
                  <a:srgbClr val="203864"/>
                </a:solidFill>
              </a:rPr>
              <a:t>sick</a:t>
            </a:r>
            <a:r>
              <a:rPr lang="es-ES" sz="2000" b="1" dirty="0">
                <a:solidFill>
                  <a:srgbClr val="203864"/>
                </a:solidFill>
              </a:rPr>
              <a:t>] </a:t>
            </a:r>
            <a:r>
              <a:rPr lang="es-ES" sz="2000" dirty="0">
                <a:solidFill>
                  <a:srgbClr val="203864"/>
                </a:solidFill>
              </a:rPr>
              <a:t>y otras personas en su pueblo sufren también.</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a:t>
            </a:r>
            <a:r>
              <a:rPr lang="es-ES" sz="2000" b="1" dirty="0">
                <a:solidFill>
                  <a:srgbClr val="203864"/>
                </a:solidFill>
              </a:rPr>
              <a:t>[</a:t>
            </a:r>
            <a:r>
              <a:rPr lang="es-ES" sz="2000" b="1" dirty="0" err="1">
                <a:solidFill>
                  <a:srgbClr val="203864"/>
                </a:solidFill>
              </a:rPr>
              <a:t>Mum</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on</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floor</a:t>
            </a:r>
            <a:r>
              <a:rPr lang="es-ES" sz="2000" b="1" dirty="0">
                <a:solidFill>
                  <a:srgbClr val="203864"/>
                </a:solidFill>
              </a:rPr>
              <a:t>], </a:t>
            </a:r>
            <a:r>
              <a:rPr lang="es-ES" sz="2000" dirty="0">
                <a:solidFill>
                  <a:srgbClr val="203864"/>
                </a:solidFill>
              </a:rPr>
              <a:t>sin respirar.</a:t>
            </a:r>
          </a:p>
          <a:p>
            <a:endParaRPr lang="es-ES" sz="2000" dirty="0">
              <a:solidFill>
                <a:srgbClr val="203864"/>
              </a:solidFill>
            </a:endParaRPr>
          </a:p>
          <a:p>
            <a:r>
              <a:rPr lang="es-ES" sz="2000" dirty="0">
                <a:solidFill>
                  <a:srgbClr val="203864"/>
                </a:solidFill>
              </a:rPr>
              <a:t>«Mamá, ¿estás bien?», grita un niño, el otro empieza a llorar.  Papá llega a casa, pero no puede hacer nada.  Mamá </a:t>
            </a:r>
            <a:r>
              <a:rPr lang="es-ES" sz="2000" b="1" dirty="0">
                <a:solidFill>
                  <a:srgbClr val="203864"/>
                </a:solidFill>
              </a:rPr>
              <a:t>[</a:t>
            </a:r>
            <a:r>
              <a:rPr lang="es-ES" sz="2000" b="1" dirty="0" err="1">
                <a:solidFill>
                  <a:srgbClr val="203864"/>
                </a:solidFill>
              </a:rPr>
              <a:t>is</a:t>
            </a:r>
            <a:r>
              <a:rPr lang="es-ES" sz="2000" b="1" dirty="0">
                <a:solidFill>
                  <a:srgbClr val="203864"/>
                </a:solidFill>
              </a:rPr>
              <a:t> pale and </a:t>
            </a:r>
            <a:r>
              <a:rPr lang="es-ES" sz="2000" b="1" dirty="0" err="1">
                <a:solidFill>
                  <a:srgbClr val="203864"/>
                </a:solidFill>
              </a:rPr>
              <a:t>cold</a:t>
            </a:r>
            <a:r>
              <a:rPr lang="es-ES" sz="2000" b="1" dirty="0">
                <a:solidFill>
                  <a:srgbClr val="203864"/>
                </a:solidFill>
              </a:rPr>
              <a:t>]</a:t>
            </a:r>
            <a:r>
              <a:rPr lang="es-ES" sz="2000" dirty="0">
                <a:solidFill>
                  <a:srgbClr val="203864"/>
                </a:solidFill>
              </a:rPr>
              <a:t>. Todos están muy tristes.</a:t>
            </a:r>
          </a:p>
          <a:p>
            <a:endParaRPr lang="es-ES" sz="2000" dirty="0">
              <a:solidFill>
                <a:srgbClr val="203864"/>
              </a:solidFill>
            </a:endParaRPr>
          </a:p>
          <a:p>
            <a:r>
              <a:rPr lang="es-ES" sz="2000" dirty="0">
                <a:solidFill>
                  <a:srgbClr val="203864"/>
                </a:solidFill>
              </a:rPr>
              <a:t>Después de unos meses, el padre invita a otra señora a ser su mujer y mamá de los niños:  «¡Hola, niños! </a:t>
            </a:r>
            <a:r>
              <a:rPr lang="es-ES" sz="2000" b="1" dirty="0">
                <a:solidFill>
                  <a:srgbClr val="203864"/>
                </a:solidFill>
              </a:rPr>
              <a:t>[</a:t>
            </a:r>
            <a:r>
              <a:rPr lang="es-ES" sz="2000" b="1" dirty="0" err="1">
                <a:solidFill>
                  <a:srgbClr val="203864"/>
                </a:solidFill>
              </a:rPr>
              <a:t>we</a:t>
            </a:r>
            <a:r>
              <a:rPr lang="es-ES" sz="2000" b="1" dirty="0">
                <a:solidFill>
                  <a:srgbClr val="203864"/>
                </a:solidFill>
              </a:rPr>
              <a:t> are </a:t>
            </a:r>
            <a:r>
              <a:rPr lang="es-ES" sz="2000" b="1" dirty="0" err="1">
                <a:solidFill>
                  <a:srgbClr val="203864"/>
                </a:solidFill>
              </a:rPr>
              <a:t>going</a:t>
            </a:r>
            <a:r>
              <a:rPr lang="es-ES" sz="2000" b="1" dirty="0">
                <a:solidFill>
                  <a:srgbClr val="203864"/>
                </a:solidFill>
              </a:rPr>
              <a:t> to </a:t>
            </a:r>
            <a:r>
              <a:rPr lang="es-ES" sz="2000" b="1" dirty="0" err="1">
                <a:solidFill>
                  <a:srgbClr val="203864"/>
                </a:solidFill>
              </a:rPr>
              <a:t>greet</a:t>
            </a:r>
            <a:r>
              <a:rPr lang="es-ES" sz="2000" b="1" dirty="0">
                <a:solidFill>
                  <a:srgbClr val="203864"/>
                </a:solidFill>
              </a:rPr>
              <a:t>] </a:t>
            </a:r>
            <a:r>
              <a:rPr lang="es-ES" sz="2000" dirty="0">
                <a:solidFill>
                  <a:srgbClr val="203864"/>
                </a:solidFill>
              </a:rPr>
              <a:t>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a:t>
            </a:r>
            <a:r>
              <a:rPr lang="es-ES" sz="2000" b="1" dirty="0">
                <a:solidFill>
                  <a:srgbClr val="203864"/>
                </a:solidFill>
              </a:rPr>
              <a:t>[</a:t>
            </a:r>
            <a:r>
              <a:rPr lang="es-ES" sz="2000" b="1" dirty="0" err="1">
                <a:solidFill>
                  <a:srgbClr val="203864"/>
                </a:solidFill>
              </a:rPr>
              <a:t>she</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strange</a:t>
            </a:r>
            <a:r>
              <a:rPr lang="es-ES" sz="2000" b="1" dirty="0">
                <a:solidFill>
                  <a:srgbClr val="203864"/>
                </a:solidFill>
              </a:rPr>
              <a:t>] </a:t>
            </a:r>
            <a:r>
              <a:rPr lang="es-ES" sz="2000" dirty="0">
                <a:solidFill>
                  <a:srgbClr val="203864"/>
                </a:solidFill>
              </a:rPr>
              <a:t>y me mira fría». El otro responde, «Sí, pero tenemos que ser buenos y quererla».</a:t>
            </a:r>
          </a:p>
        </p:txBody>
      </p:sp>
      <p:sp>
        <p:nvSpPr>
          <p:cNvPr id="7" name="Rounded Rectangle 2">
            <a:extLst>
              <a:ext uri="{FF2B5EF4-FFF2-40B4-BE49-F238E27FC236}">
                <a16:creationId xmlns:a16="http://schemas.microsoft.com/office/drawing/2014/main" id="{C5A92A96-5ED6-5E4F-8118-9024B947E54C}"/>
              </a:ext>
            </a:extLst>
          </p:cNvPr>
          <p:cNvSpPr/>
          <p:nvPr/>
        </p:nvSpPr>
        <p:spPr>
          <a:xfrm>
            <a:off x="10615114" y="196508"/>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3372D042-55FA-CE4F-B0DB-CEE4B541F13D}"/>
              </a:ext>
            </a:extLst>
          </p:cNvPr>
          <p:cNvSpPr txBox="1">
            <a:spLocks/>
          </p:cNvSpPr>
          <p:nvPr/>
        </p:nvSpPr>
        <p:spPr>
          <a:xfrm>
            <a:off x="10560793" y="241710"/>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91603"/>
            <a:ext cx="1993900" cy="428439"/>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a:t>
            </a:r>
            <a:endParaRPr lang="en-GB"/>
          </a:p>
        </p:txBody>
      </p:sp>
    </p:spTree>
    <p:extLst>
      <p:ext uri="{BB962C8B-B14F-4D97-AF65-F5344CB8AC3E}">
        <p14:creationId xmlns:p14="http://schemas.microsoft.com/office/powerpoint/2010/main" val="83696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cerca de la selva amazónica. Su padre </a:t>
            </a:r>
            <a:r>
              <a:rPr lang="es-ES" sz="2000" b="1" dirty="0">
                <a:solidFill>
                  <a:srgbClr val="203864"/>
                </a:solidFill>
              </a:rPr>
              <a:t>[</a:t>
            </a:r>
            <a:r>
              <a:rPr lang="es-ES" sz="2000" b="1" dirty="0" err="1">
                <a:solidFill>
                  <a:srgbClr val="203864"/>
                </a:solidFill>
              </a:rPr>
              <a:t>works</a:t>
            </a:r>
            <a:r>
              <a:rPr lang="es-ES" sz="2000" b="1" dirty="0">
                <a:solidFill>
                  <a:srgbClr val="203864"/>
                </a:solidFill>
              </a:rPr>
              <a:t> in </a:t>
            </a:r>
            <a:r>
              <a:rPr lang="es-ES" sz="2000" b="1" dirty="0" err="1">
                <a:solidFill>
                  <a:srgbClr val="203864"/>
                </a:solidFill>
              </a:rPr>
              <a:t>the</a:t>
            </a:r>
            <a:r>
              <a:rPr lang="es-ES" sz="2000" b="1" dirty="0">
                <a:solidFill>
                  <a:srgbClr val="203864"/>
                </a:solidFill>
              </a:rPr>
              <a:t> </a:t>
            </a:r>
            <a:r>
              <a:rPr lang="es-ES" sz="2000" b="1" dirty="0" err="1">
                <a:solidFill>
                  <a:srgbClr val="203864"/>
                </a:solidFill>
              </a:rPr>
              <a:t>countryside</a:t>
            </a:r>
            <a:r>
              <a:rPr lang="es-ES" sz="2000" b="1" dirty="0">
                <a:solidFill>
                  <a:srgbClr val="203864"/>
                </a:solidFill>
              </a:rPr>
              <a:t>] </a:t>
            </a:r>
            <a:r>
              <a:rPr lang="es-ES" sz="2000" dirty="0">
                <a:solidFill>
                  <a:srgbClr val="203864"/>
                </a:solidFill>
              </a:rPr>
              <a:t>y su mamá trabaja en casa. Pero su mamá </a:t>
            </a:r>
            <a:r>
              <a:rPr lang="es-ES" sz="2000" b="1" dirty="0">
                <a:solidFill>
                  <a:srgbClr val="203864"/>
                </a:solidFill>
              </a:rPr>
              <a:t>[</a:t>
            </a:r>
            <a:r>
              <a:rPr lang="es-ES" sz="2000" b="1" dirty="0" err="1">
                <a:solidFill>
                  <a:srgbClr val="203864"/>
                </a:solidFill>
              </a:rPr>
              <a:t>is</a:t>
            </a:r>
            <a:r>
              <a:rPr lang="es-ES" sz="2000" b="1" dirty="0">
                <a:solidFill>
                  <a:srgbClr val="203864"/>
                </a:solidFill>
              </a:rPr>
              <a:t> </a:t>
            </a:r>
            <a:r>
              <a:rPr lang="es-ES" sz="2000" b="1" dirty="0" err="1">
                <a:solidFill>
                  <a:srgbClr val="203864"/>
                </a:solidFill>
              </a:rPr>
              <a:t>sick</a:t>
            </a:r>
            <a:r>
              <a:rPr lang="es-ES" sz="2000" b="1" dirty="0">
                <a:solidFill>
                  <a:srgbClr val="203864"/>
                </a:solidFill>
              </a:rPr>
              <a:t>] </a:t>
            </a:r>
          </a:p>
          <a:p>
            <a:r>
              <a:rPr lang="es-ES" sz="2000" dirty="0">
                <a:solidFill>
                  <a:srgbClr val="203864"/>
                </a:solidFill>
              </a:rPr>
              <a:t>y otras personas en su pueblo sufren también.</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a:t>
            </a:r>
            <a:r>
              <a:rPr lang="es-ES" sz="2000" b="1" dirty="0">
                <a:solidFill>
                  <a:srgbClr val="203864"/>
                </a:solidFill>
              </a:rPr>
              <a:t>[</a:t>
            </a:r>
            <a:r>
              <a:rPr lang="es-ES" sz="2000" b="1" dirty="0" err="1">
                <a:solidFill>
                  <a:srgbClr val="203864"/>
                </a:solidFill>
              </a:rPr>
              <a:t>Mum</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on</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floor</a:t>
            </a:r>
            <a:r>
              <a:rPr lang="es-ES" sz="2000" b="1" dirty="0">
                <a:solidFill>
                  <a:srgbClr val="203864"/>
                </a:solidFill>
              </a:rPr>
              <a:t>]   , </a:t>
            </a:r>
            <a:r>
              <a:rPr lang="es-ES" sz="2000" dirty="0">
                <a:solidFill>
                  <a:srgbClr val="203864"/>
                </a:solidFill>
              </a:rPr>
              <a:t>sin respirar.</a:t>
            </a:r>
          </a:p>
          <a:p>
            <a:endParaRPr lang="es-ES" sz="2000" dirty="0">
              <a:solidFill>
                <a:srgbClr val="203864"/>
              </a:solidFill>
            </a:endParaRPr>
          </a:p>
          <a:p>
            <a:r>
              <a:rPr lang="es-ES" sz="2000" dirty="0">
                <a:solidFill>
                  <a:srgbClr val="203864"/>
                </a:solidFill>
              </a:rPr>
              <a:t>«Mamá, ¿estás bien?», grita un niño, el otro empieza a llorar.  Papá llega a casa, pero no puede hacer nada.  Mamá </a:t>
            </a:r>
            <a:r>
              <a:rPr lang="es-ES" sz="2000" b="1" dirty="0">
                <a:solidFill>
                  <a:srgbClr val="203864"/>
                </a:solidFill>
              </a:rPr>
              <a:t>[</a:t>
            </a:r>
            <a:r>
              <a:rPr lang="es-ES" sz="2000" b="1" dirty="0" err="1">
                <a:solidFill>
                  <a:srgbClr val="203864"/>
                </a:solidFill>
              </a:rPr>
              <a:t>is</a:t>
            </a:r>
            <a:r>
              <a:rPr lang="es-ES" sz="2000" b="1" dirty="0">
                <a:solidFill>
                  <a:srgbClr val="203864"/>
                </a:solidFill>
              </a:rPr>
              <a:t> pale and </a:t>
            </a:r>
            <a:r>
              <a:rPr lang="es-ES" sz="2000" b="1" dirty="0" err="1">
                <a:solidFill>
                  <a:srgbClr val="203864"/>
                </a:solidFill>
              </a:rPr>
              <a:t>cold</a:t>
            </a:r>
            <a:r>
              <a:rPr lang="es-ES" sz="2000" b="1" dirty="0">
                <a:solidFill>
                  <a:srgbClr val="203864"/>
                </a:solidFill>
              </a:rPr>
              <a:t>]</a:t>
            </a:r>
            <a:r>
              <a:rPr lang="es-ES" sz="2000" dirty="0">
                <a:solidFill>
                  <a:srgbClr val="203864"/>
                </a:solidFill>
              </a:rPr>
              <a:t>. Todos están muy tristes.</a:t>
            </a:r>
          </a:p>
          <a:p>
            <a:endParaRPr lang="es-ES" sz="2000" dirty="0">
              <a:solidFill>
                <a:srgbClr val="203864"/>
              </a:solidFill>
            </a:endParaRPr>
          </a:p>
          <a:p>
            <a:r>
              <a:rPr lang="es-ES" sz="2000" dirty="0">
                <a:solidFill>
                  <a:srgbClr val="203864"/>
                </a:solidFill>
              </a:rPr>
              <a:t>Después de unos meses, el padre invita a otra señora a ser su mujer y mamá de los niños:  «¡Hola, niños! </a:t>
            </a:r>
            <a:r>
              <a:rPr lang="es-ES" sz="2000" b="1" dirty="0">
                <a:solidFill>
                  <a:srgbClr val="203864"/>
                </a:solidFill>
              </a:rPr>
              <a:t>[</a:t>
            </a:r>
            <a:r>
              <a:rPr lang="es-ES" sz="2000" b="1" dirty="0" err="1">
                <a:solidFill>
                  <a:srgbClr val="203864"/>
                </a:solidFill>
              </a:rPr>
              <a:t>we</a:t>
            </a:r>
            <a:r>
              <a:rPr lang="es-ES" sz="2000" b="1" dirty="0">
                <a:solidFill>
                  <a:srgbClr val="203864"/>
                </a:solidFill>
              </a:rPr>
              <a:t> are </a:t>
            </a:r>
            <a:r>
              <a:rPr lang="es-ES" sz="2000" b="1" dirty="0" err="1">
                <a:solidFill>
                  <a:srgbClr val="203864"/>
                </a:solidFill>
              </a:rPr>
              <a:t>going</a:t>
            </a:r>
            <a:r>
              <a:rPr lang="es-ES" sz="2000" b="1" dirty="0">
                <a:solidFill>
                  <a:srgbClr val="203864"/>
                </a:solidFill>
              </a:rPr>
              <a:t> to </a:t>
            </a:r>
            <a:r>
              <a:rPr lang="es-ES" sz="2000" b="1" dirty="0" err="1">
                <a:solidFill>
                  <a:srgbClr val="203864"/>
                </a:solidFill>
              </a:rPr>
              <a:t>greet</a:t>
            </a:r>
            <a:r>
              <a:rPr lang="es-ES" sz="2000" b="1" dirty="0">
                <a:solidFill>
                  <a:srgbClr val="203864"/>
                </a:solidFill>
              </a:rPr>
              <a:t>] </a:t>
            </a:r>
            <a:r>
              <a:rPr lang="es-ES" sz="2000" dirty="0">
                <a:solidFill>
                  <a:srgbClr val="203864"/>
                </a:solidFill>
              </a:rPr>
              <a:t>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a:t>
            </a:r>
            <a:r>
              <a:rPr lang="es-ES" sz="2000" b="1" dirty="0">
                <a:solidFill>
                  <a:srgbClr val="203864"/>
                </a:solidFill>
              </a:rPr>
              <a:t>[</a:t>
            </a:r>
            <a:r>
              <a:rPr lang="es-ES" sz="2000" b="1" dirty="0" err="1">
                <a:solidFill>
                  <a:srgbClr val="203864"/>
                </a:solidFill>
              </a:rPr>
              <a:t>she</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strange</a:t>
            </a:r>
            <a:r>
              <a:rPr lang="es-ES" sz="2000" b="1" dirty="0">
                <a:solidFill>
                  <a:srgbClr val="203864"/>
                </a:solidFill>
              </a:rPr>
              <a:t>] </a:t>
            </a:r>
            <a:r>
              <a:rPr lang="es-ES" sz="2000" dirty="0">
                <a:solidFill>
                  <a:srgbClr val="203864"/>
                </a:solidFill>
              </a:rPr>
              <a:t>y me mira fría». El otro responde, «Sí, pero tenemos que ser buenos y quererla».</a:t>
            </a:r>
          </a:p>
        </p:txBody>
      </p:sp>
      <p:sp>
        <p:nvSpPr>
          <p:cNvPr id="7" name="Rectángulo 6">
            <a:extLst>
              <a:ext uri="{FF2B5EF4-FFF2-40B4-BE49-F238E27FC236}">
                <a16:creationId xmlns:a16="http://schemas.microsoft.com/office/drawing/2014/main" id="{DBB4BB40-13CA-1B40-9552-725E4776CE22}"/>
              </a:ext>
            </a:extLst>
          </p:cNvPr>
          <p:cNvSpPr/>
          <p:nvPr/>
        </p:nvSpPr>
        <p:spPr>
          <a:xfrm>
            <a:off x="1391614" y="1263749"/>
            <a:ext cx="3180385"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trabaja en el campo</a:t>
            </a:r>
          </a:p>
        </p:txBody>
      </p:sp>
      <p:sp>
        <p:nvSpPr>
          <p:cNvPr id="8" name="Rectángulo 7">
            <a:extLst>
              <a:ext uri="{FF2B5EF4-FFF2-40B4-BE49-F238E27FC236}">
                <a16:creationId xmlns:a16="http://schemas.microsoft.com/office/drawing/2014/main" id="{127E3BE6-D514-C84F-8F93-F668EFA9D36E}"/>
              </a:ext>
            </a:extLst>
          </p:cNvPr>
          <p:cNvSpPr/>
          <p:nvPr/>
        </p:nvSpPr>
        <p:spPr>
          <a:xfrm>
            <a:off x="9963996" y="1263749"/>
            <a:ext cx="144479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 mala</a:t>
            </a:r>
          </a:p>
        </p:txBody>
      </p:sp>
      <p:sp>
        <p:nvSpPr>
          <p:cNvPr id="9" name="Rectángulo 8">
            <a:extLst>
              <a:ext uri="{FF2B5EF4-FFF2-40B4-BE49-F238E27FC236}">
                <a16:creationId xmlns:a16="http://schemas.microsoft.com/office/drawing/2014/main" id="{3F509E41-6B3B-4F46-A57A-5701DC0981FD}"/>
              </a:ext>
            </a:extLst>
          </p:cNvPr>
          <p:cNvSpPr/>
          <p:nvPr/>
        </p:nvSpPr>
        <p:spPr>
          <a:xfrm>
            <a:off x="3468757" y="2513386"/>
            <a:ext cx="3019286"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Mamá está en el suelo</a:t>
            </a:r>
          </a:p>
        </p:txBody>
      </p:sp>
      <p:sp>
        <p:nvSpPr>
          <p:cNvPr id="10" name="Rectángulo 9">
            <a:extLst>
              <a:ext uri="{FF2B5EF4-FFF2-40B4-BE49-F238E27FC236}">
                <a16:creationId xmlns:a16="http://schemas.microsoft.com/office/drawing/2014/main" id="{AD5E0D28-BA6B-D84E-9C9C-4C0496F0B0D0}"/>
              </a:ext>
            </a:extLst>
          </p:cNvPr>
          <p:cNvSpPr/>
          <p:nvPr/>
        </p:nvSpPr>
        <p:spPr>
          <a:xfrm>
            <a:off x="4403748" y="3429000"/>
            <a:ext cx="230467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 pálida y fría.</a:t>
            </a:r>
          </a:p>
        </p:txBody>
      </p:sp>
      <p:sp>
        <p:nvSpPr>
          <p:cNvPr id="11" name="Rectángulo 10">
            <a:extLst>
              <a:ext uri="{FF2B5EF4-FFF2-40B4-BE49-F238E27FC236}">
                <a16:creationId xmlns:a16="http://schemas.microsoft.com/office/drawing/2014/main" id="{43081033-78F9-6C49-B0A1-C8EC06452513}"/>
              </a:ext>
            </a:extLst>
          </p:cNvPr>
          <p:cNvSpPr/>
          <p:nvPr/>
        </p:nvSpPr>
        <p:spPr>
          <a:xfrm>
            <a:off x="3080714" y="4344614"/>
            <a:ext cx="2835991"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Vamos a saludar</a:t>
            </a:r>
          </a:p>
        </p:txBody>
      </p:sp>
      <p:sp>
        <p:nvSpPr>
          <p:cNvPr id="12" name="Rectángulo 11">
            <a:extLst>
              <a:ext uri="{FF2B5EF4-FFF2-40B4-BE49-F238E27FC236}">
                <a16:creationId xmlns:a16="http://schemas.microsoft.com/office/drawing/2014/main" id="{A45CECE6-8A20-3E4E-A2A9-960E73C7F40F}"/>
              </a:ext>
            </a:extLst>
          </p:cNvPr>
          <p:cNvSpPr/>
          <p:nvPr/>
        </p:nvSpPr>
        <p:spPr>
          <a:xfrm>
            <a:off x="5760653" y="5202938"/>
            <a:ext cx="189553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 extraña</a:t>
            </a:r>
          </a:p>
        </p:txBody>
      </p:sp>
      <p:sp>
        <p:nvSpPr>
          <p:cNvPr id="13" name="Rounded Rectangle 2">
            <a:extLst>
              <a:ext uri="{FF2B5EF4-FFF2-40B4-BE49-F238E27FC236}">
                <a16:creationId xmlns:a16="http://schemas.microsoft.com/office/drawing/2014/main" id="{2271EE7E-C441-0044-8628-B0321FC35316}"/>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4" name="Title 1">
            <a:extLst>
              <a:ext uri="{FF2B5EF4-FFF2-40B4-BE49-F238E27FC236}">
                <a16:creationId xmlns:a16="http://schemas.microsoft.com/office/drawing/2014/main" id="{727B016B-64E3-AD4A-A5E5-C283E08AFFE9}"/>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10302"/>
            <a:ext cx="3556000" cy="549314"/>
          </a:xfrm>
        </p:spPr>
        <p:txBody>
          <a:bodyPr>
            <a:normAutofit/>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 - Solución</a:t>
            </a:r>
            <a:endParaRPr lang="en-GB"/>
          </a:p>
        </p:txBody>
      </p:sp>
    </p:spTree>
    <p:extLst>
      <p:ext uri="{BB962C8B-B14F-4D97-AF65-F5344CB8AC3E}">
        <p14:creationId xmlns:p14="http://schemas.microsoft.com/office/powerpoint/2010/main" val="4627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A0347C0-F35C-274C-9DFF-A65B0A2AEA79}"/>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204" b="24019"/>
          <a:stretch/>
        </p:blipFill>
        <p:spPr bwMode="auto">
          <a:xfrm>
            <a:off x="0" y="0"/>
            <a:ext cx="12192000" cy="638048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27EABF1E-2442-B541-8BC7-5468355B3614}"/>
              </a:ext>
            </a:extLst>
          </p:cNvPr>
          <p:cNvSpPr>
            <a:spLocks noGrp="1"/>
          </p:cNvSpPr>
          <p:nvPr>
            <p:ph type="ctrTitle"/>
          </p:nvPr>
        </p:nvSpPr>
        <p:spPr>
          <a:xfrm>
            <a:off x="3951194" y="302092"/>
            <a:ext cx="4289612" cy="746778"/>
          </a:xfrm>
        </p:spPr>
        <p:txBody>
          <a:bodyPr>
            <a:normAutofit fontScale="90000"/>
          </a:bodyPr>
          <a:lstStyle/>
          <a:p>
            <a:r>
              <a:rPr lang="es-GB" b="1" dirty="0"/>
              <a:t>Ayaymamá</a:t>
            </a:r>
          </a:p>
        </p:txBody>
      </p:sp>
      <p:sp>
        <p:nvSpPr>
          <p:cNvPr id="5" name="CuadroTexto 4">
            <a:extLst>
              <a:ext uri="{FF2B5EF4-FFF2-40B4-BE49-F238E27FC236}">
                <a16:creationId xmlns:a16="http://schemas.microsoft.com/office/drawing/2014/main" id="{AC494569-9141-1147-AA22-4362C50703E2}"/>
              </a:ext>
            </a:extLst>
          </p:cNvPr>
          <p:cNvSpPr txBox="1"/>
          <p:nvPr/>
        </p:nvSpPr>
        <p:spPr>
          <a:xfrm>
            <a:off x="705997" y="4342936"/>
            <a:ext cx="7005444" cy="492443"/>
          </a:xfrm>
          <a:prstGeom prst="rect">
            <a:avLst/>
          </a:prstGeom>
          <a:noFill/>
        </p:spPr>
        <p:txBody>
          <a:bodyPr wrap="none" rtlCol="0">
            <a:spAutoFit/>
          </a:bodyPr>
          <a:lstStyle/>
          <a:p>
            <a:pPr algn="l"/>
            <a:r>
              <a:rPr lang="es-GB" sz="2600" dirty="0">
                <a:solidFill>
                  <a:schemeClr val="accent5">
                    <a:lumMod val="50000"/>
                  </a:schemeClr>
                </a:solidFill>
              </a:rPr>
              <a:t>¿Te da miedo? ¿te da rabia? ¿te da risa? </a:t>
            </a:r>
          </a:p>
        </p:txBody>
      </p:sp>
      <p:sp>
        <p:nvSpPr>
          <p:cNvPr id="7" name="CuadroTexto 6">
            <a:extLst>
              <a:ext uri="{FF2B5EF4-FFF2-40B4-BE49-F238E27FC236}">
                <a16:creationId xmlns:a16="http://schemas.microsoft.com/office/drawing/2014/main" id="{B51AD3AB-CBC8-A446-8FF1-5376C0FF3BBC}"/>
              </a:ext>
            </a:extLst>
          </p:cNvPr>
          <p:cNvSpPr txBox="1"/>
          <p:nvPr/>
        </p:nvSpPr>
        <p:spPr>
          <a:xfrm>
            <a:off x="227911" y="5038602"/>
            <a:ext cx="10927976" cy="492443"/>
          </a:xfrm>
          <a:prstGeom prst="rect">
            <a:avLst/>
          </a:prstGeom>
          <a:noFill/>
        </p:spPr>
        <p:txBody>
          <a:bodyPr wrap="square" rtlCol="0">
            <a:spAutoFit/>
          </a:bodyPr>
          <a:lstStyle/>
          <a:p>
            <a:r>
              <a:rPr lang="es-GB" sz="2600" dirty="0">
                <a:solidFill>
                  <a:schemeClr val="accent5">
                    <a:lumMod val="50000"/>
                  </a:schemeClr>
                </a:solidFill>
              </a:rPr>
              <a:t>2. ¿Cuál es tu opinión sobre los niños?</a:t>
            </a:r>
          </a:p>
        </p:txBody>
      </p:sp>
      <p:sp>
        <p:nvSpPr>
          <p:cNvPr id="11" name="CuadroTexto 10">
            <a:extLst>
              <a:ext uri="{FF2B5EF4-FFF2-40B4-BE49-F238E27FC236}">
                <a16:creationId xmlns:a16="http://schemas.microsoft.com/office/drawing/2014/main" id="{748E3AA4-83EB-0B4C-8ED4-A000BEBE780B}"/>
              </a:ext>
            </a:extLst>
          </p:cNvPr>
          <p:cNvSpPr txBox="1"/>
          <p:nvPr/>
        </p:nvSpPr>
        <p:spPr>
          <a:xfrm>
            <a:off x="268622" y="3647270"/>
            <a:ext cx="11338112" cy="492443"/>
          </a:xfrm>
          <a:prstGeom prst="rect">
            <a:avLst/>
          </a:prstGeom>
          <a:noFill/>
        </p:spPr>
        <p:txBody>
          <a:bodyPr wrap="square" rtlCol="0">
            <a:spAutoFit/>
          </a:bodyPr>
          <a:lstStyle/>
          <a:p>
            <a:pPr algn="l"/>
            <a:r>
              <a:rPr lang="es-GB" sz="2600" dirty="0">
                <a:solidFill>
                  <a:schemeClr val="accent5">
                    <a:lumMod val="50000"/>
                  </a:schemeClr>
                </a:solidFill>
              </a:rPr>
              <a:t>1. ¿Cuál es tu opinión sobre la historia?</a:t>
            </a:r>
          </a:p>
        </p:txBody>
      </p:sp>
      <p:pic>
        <p:nvPicPr>
          <p:cNvPr id="19"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6392" y="1667044"/>
            <a:ext cx="1195622" cy="1195622"/>
          </a:xfrm>
          <a:prstGeom prst="rect">
            <a:avLst/>
          </a:prstGeom>
        </p:spPr>
      </p:pic>
      <p:pic>
        <p:nvPicPr>
          <p:cNvPr id="20" name="Imagen 19">
            <a:extLst>
              <a:ext uri="{FF2B5EF4-FFF2-40B4-BE49-F238E27FC236}">
                <a16:creationId xmlns:a16="http://schemas.microsoft.com/office/drawing/2014/main" id="{1826BDC3-3097-6943-A4B2-FFD36A14EA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977" y="1654721"/>
            <a:ext cx="1220269" cy="1220269"/>
          </a:xfrm>
          <a:prstGeom prst="rect">
            <a:avLst/>
          </a:prstGeom>
        </p:spPr>
      </p:pic>
      <p:pic>
        <p:nvPicPr>
          <p:cNvPr id="21"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2513" y="1667045"/>
            <a:ext cx="1195621" cy="1195621"/>
          </a:xfrm>
          <a:prstGeom prst="rect">
            <a:avLst/>
          </a:prstGeom>
        </p:spPr>
      </p:pic>
      <p:pic>
        <p:nvPicPr>
          <p:cNvPr id="24"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848208" y="1794903"/>
            <a:ext cx="949635" cy="939905"/>
          </a:xfrm>
          <a:prstGeom prst="rect">
            <a:avLst/>
          </a:prstGeom>
        </p:spPr>
      </p:pic>
      <p:pic>
        <p:nvPicPr>
          <p:cNvPr id="30" name="Imagen 29">
            <a:extLst>
              <a:ext uri="{FF2B5EF4-FFF2-40B4-BE49-F238E27FC236}">
                <a16:creationId xmlns:a16="http://schemas.microsoft.com/office/drawing/2014/main" id="{9EDA2376-CCC0-2747-AFF8-442F22FD5B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82804" y="1667044"/>
            <a:ext cx="1150247" cy="1195622"/>
          </a:xfrm>
          <a:prstGeom prst="rect">
            <a:avLst/>
          </a:prstGeom>
        </p:spPr>
      </p:pic>
      <p:pic>
        <p:nvPicPr>
          <p:cNvPr id="31" name="Imagen 30">
            <a:extLst>
              <a:ext uri="{FF2B5EF4-FFF2-40B4-BE49-F238E27FC236}">
                <a16:creationId xmlns:a16="http://schemas.microsoft.com/office/drawing/2014/main" id="{7837D015-C337-7B4C-A779-FCBA403848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77721" y="1682212"/>
            <a:ext cx="1158627" cy="1165286"/>
          </a:xfrm>
          <a:prstGeom prst="rect">
            <a:avLst/>
          </a:prstGeom>
        </p:spPr>
      </p:pic>
      <p:sp>
        <p:nvSpPr>
          <p:cNvPr id="39" name="CuadroTexto 38">
            <a:extLst>
              <a:ext uri="{FF2B5EF4-FFF2-40B4-BE49-F238E27FC236}">
                <a16:creationId xmlns:a16="http://schemas.microsoft.com/office/drawing/2014/main" id="{56480690-24CF-9140-A2E9-B6C563CD7CAF}"/>
              </a:ext>
            </a:extLst>
          </p:cNvPr>
          <p:cNvSpPr txBox="1"/>
          <p:nvPr/>
        </p:nvSpPr>
        <p:spPr>
          <a:xfrm>
            <a:off x="423582" y="1098728"/>
            <a:ext cx="11338112" cy="461665"/>
          </a:xfrm>
          <a:prstGeom prst="rect">
            <a:avLst/>
          </a:prstGeom>
          <a:noFill/>
        </p:spPr>
        <p:txBody>
          <a:bodyPr wrap="square" rtlCol="0">
            <a:spAutoFit/>
          </a:bodyPr>
          <a:lstStyle/>
          <a:p>
            <a:pPr algn="l"/>
            <a:r>
              <a:rPr lang="es-GB" sz="2400" b="1" dirty="0">
                <a:solidFill>
                  <a:schemeClr val="accent5">
                    <a:lumMod val="50000"/>
                  </a:schemeClr>
                </a:solidFill>
              </a:rPr>
              <a:t>Hablamos de emociones. Contesta las preguntas en parejas:</a:t>
            </a:r>
          </a:p>
        </p:txBody>
      </p:sp>
      <p:sp>
        <p:nvSpPr>
          <p:cNvPr id="40" name="CuadroTexto 39">
            <a:extLst>
              <a:ext uri="{FF2B5EF4-FFF2-40B4-BE49-F238E27FC236}">
                <a16:creationId xmlns:a16="http://schemas.microsoft.com/office/drawing/2014/main" id="{04E022D8-6C13-4449-96CB-F31FB09AC420}"/>
              </a:ext>
            </a:extLst>
          </p:cNvPr>
          <p:cNvSpPr txBox="1"/>
          <p:nvPr/>
        </p:nvSpPr>
        <p:spPr>
          <a:xfrm>
            <a:off x="227911" y="5734268"/>
            <a:ext cx="10927976" cy="492443"/>
          </a:xfrm>
          <a:prstGeom prst="rect">
            <a:avLst/>
          </a:prstGeom>
          <a:noFill/>
        </p:spPr>
        <p:txBody>
          <a:bodyPr wrap="square" rtlCol="0">
            <a:spAutoFit/>
          </a:bodyPr>
          <a:lstStyle/>
          <a:p>
            <a:r>
              <a:rPr lang="es-GB" sz="2600" dirty="0">
                <a:solidFill>
                  <a:schemeClr val="accent5">
                    <a:lumMod val="50000"/>
                  </a:schemeClr>
                </a:solidFill>
              </a:rPr>
              <a:t>3. ¿Y cuál es tu opinión sobre la señora?</a:t>
            </a:r>
          </a:p>
        </p:txBody>
      </p:sp>
      <p:sp>
        <p:nvSpPr>
          <p:cNvPr id="2" name="Llamada rectangular redondeada 1">
            <a:extLst>
              <a:ext uri="{FF2B5EF4-FFF2-40B4-BE49-F238E27FC236}">
                <a16:creationId xmlns:a16="http://schemas.microsoft.com/office/drawing/2014/main" id="{9F070FD2-84BB-314F-BA9F-B5DCB3F407BE}"/>
              </a:ext>
            </a:extLst>
          </p:cNvPr>
          <p:cNvSpPr/>
          <p:nvPr/>
        </p:nvSpPr>
        <p:spPr>
          <a:xfrm>
            <a:off x="8255754" y="4149771"/>
            <a:ext cx="3505940" cy="1872308"/>
          </a:xfrm>
          <a:prstGeom prst="wedgeRoundRectCallout">
            <a:avLst>
              <a:gd name="adj1" fmla="val -67600"/>
              <a:gd name="adj2" fmla="val 187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600" dirty="0">
                <a:solidFill>
                  <a:srgbClr val="203864"/>
                </a:solidFill>
              </a:rPr>
              <a:t>Ejemplo:</a:t>
            </a:r>
          </a:p>
          <a:p>
            <a:pPr algn="ctr"/>
            <a:r>
              <a:rPr lang="es-GB" sz="2600" i="1" dirty="0">
                <a:solidFill>
                  <a:srgbClr val="203864"/>
                </a:solidFill>
              </a:rPr>
              <a:t>La historia me da miedo</a:t>
            </a:r>
            <a:r>
              <a:rPr lang="es-GB" sz="2600" dirty="0">
                <a:solidFill>
                  <a:srgbClr val="203864"/>
                </a:solidFill>
              </a:rPr>
              <a:t>.</a:t>
            </a:r>
          </a:p>
        </p:txBody>
      </p:sp>
      <p:sp>
        <p:nvSpPr>
          <p:cNvPr id="41" name="CuadroTexto 40">
            <a:extLst>
              <a:ext uri="{FF2B5EF4-FFF2-40B4-BE49-F238E27FC236}">
                <a16:creationId xmlns:a16="http://schemas.microsoft.com/office/drawing/2014/main" id="{64E24427-FED3-E443-AB5C-27F35583B601}"/>
              </a:ext>
            </a:extLst>
          </p:cNvPr>
          <p:cNvSpPr txBox="1"/>
          <p:nvPr/>
        </p:nvSpPr>
        <p:spPr>
          <a:xfrm>
            <a:off x="-18571" y="2874990"/>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pena</a:t>
            </a:r>
            <a:endParaRPr lang="es-GB" sz="2000" dirty="0">
              <a:solidFill>
                <a:schemeClr val="accent5">
                  <a:lumMod val="50000"/>
                </a:schemeClr>
              </a:solidFill>
              <a:highlight>
                <a:srgbClr val="FFFFFF"/>
              </a:highlight>
            </a:endParaRPr>
          </a:p>
        </p:txBody>
      </p:sp>
      <p:pic>
        <p:nvPicPr>
          <p:cNvPr id="1030"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81016" y="1790038"/>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a:extLst>
              <a:ext uri="{FF2B5EF4-FFF2-40B4-BE49-F238E27FC236}">
                <a16:creationId xmlns:a16="http://schemas.microsoft.com/office/drawing/2014/main" id="{793AEC3A-D4EB-A546-BF4A-E8A9814BA71A}"/>
              </a:ext>
            </a:extLst>
          </p:cNvPr>
          <p:cNvSpPr txBox="1"/>
          <p:nvPr/>
        </p:nvSpPr>
        <p:spPr>
          <a:xfrm>
            <a:off x="1834045" y="2875160"/>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rabia</a:t>
            </a:r>
            <a:endParaRPr lang="es-GB" sz="2000" dirty="0">
              <a:solidFill>
                <a:schemeClr val="accent5">
                  <a:lumMod val="50000"/>
                </a:schemeClr>
              </a:solidFill>
              <a:highlight>
                <a:srgbClr val="FFFFFF"/>
              </a:highlight>
            </a:endParaRPr>
          </a:p>
        </p:txBody>
      </p:sp>
      <p:sp>
        <p:nvSpPr>
          <p:cNvPr id="47" name="CuadroTexto 46">
            <a:extLst>
              <a:ext uri="{FF2B5EF4-FFF2-40B4-BE49-F238E27FC236}">
                <a16:creationId xmlns:a16="http://schemas.microsoft.com/office/drawing/2014/main" id="{3B58C243-557E-E548-A8F9-33BB5913253C}"/>
              </a:ext>
            </a:extLst>
          </p:cNvPr>
          <p:cNvSpPr txBox="1"/>
          <p:nvPr/>
        </p:nvSpPr>
        <p:spPr>
          <a:xfrm>
            <a:off x="3546151" y="2853829"/>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vergüenza</a:t>
            </a:r>
            <a:endParaRPr lang="es-GB" sz="2000" dirty="0">
              <a:solidFill>
                <a:schemeClr val="accent5">
                  <a:lumMod val="50000"/>
                </a:schemeClr>
              </a:solidFill>
              <a:highlight>
                <a:srgbClr val="FFFFFF"/>
              </a:highlight>
            </a:endParaRPr>
          </a:p>
        </p:txBody>
      </p:sp>
      <p:sp>
        <p:nvSpPr>
          <p:cNvPr id="48" name="CuadroTexto 47">
            <a:extLst>
              <a:ext uri="{FF2B5EF4-FFF2-40B4-BE49-F238E27FC236}">
                <a16:creationId xmlns:a16="http://schemas.microsoft.com/office/drawing/2014/main" id="{885ACF71-B5F5-D448-AE44-DB01B02F2368}"/>
              </a:ext>
            </a:extLst>
          </p:cNvPr>
          <p:cNvSpPr txBox="1"/>
          <p:nvPr/>
        </p:nvSpPr>
        <p:spPr>
          <a:xfrm>
            <a:off x="5268641" y="2926890"/>
            <a:ext cx="1543363" cy="400110"/>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alegra</a:t>
            </a:r>
            <a:endParaRPr lang="es-GB" sz="2000" dirty="0">
              <a:solidFill>
                <a:schemeClr val="accent5">
                  <a:lumMod val="50000"/>
                </a:schemeClr>
              </a:solidFill>
              <a:highlight>
                <a:srgbClr val="FFFFFF"/>
              </a:highlight>
            </a:endParaRPr>
          </a:p>
        </p:txBody>
      </p:sp>
      <p:sp>
        <p:nvSpPr>
          <p:cNvPr id="49" name="CuadroTexto 48">
            <a:extLst>
              <a:ext uri="{FF2B5EF4-FFF2-40B4-BE49-F238E27FC236}">
                <a16:creationId xmlns:a16="http://schemas.microsoft.com/office/drawing/2014/main" id="{ABBC19ED-9DA5-BC4D-BBE9-93E23C95158D}"/>
              </a:ext>
            </a:extLst>
          </p:cNvPr>
          <p:cNvSpPr txBox="1"/>
          <p:nvPr/>
        </p:nvSpPr>
        <p:spPr>
          <a:xfrm>
            <a:off x="7085222" y="2847498"/>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miedo</a:t>
            </a:r>
            <a:endParaRPr lang="es-GB" sz="2000" dirty="0">
              <a:solidFill>
                <a:schemeClr val="accent5">
                  <a:lumMod val="50000"/>
                </a:schemeClr>
              </a:solidFill>
              <a:highlight>
                <a:srgbClr val="FFFFFF"/>
              </a:highlight>
            </a:endParaRPr>
          </a:p>
        </p:txBody>
      </p:sp>
      <p:sp>
        <p:nvSpPr>
          <p:cNvPr id="50" name="CuadroTexto 49">
            <a:extLst>
              <a:ext uri="{FF2B5EF4-FFF2-40B4-BE49-F238E27FC236}">
                <a16:creationId xmlns:a16="http://schemas.microsoft.com/office/drawing/2014/main" id="{1AABD73C-82C6-0248-950E-1F149232824F}"/>
              </a:ext>
            </a:extLst>
          </p:cNvPr>
          <p:cNvSpPr txBox="1"/>
          <p:nvPr/>
        </p:nvSpPr>
        <p:spPr>
          <a:xfrm>
            <a:off x="8885352" y="2857556"/>
            <a:ext cx="1543363" cy="707886"/>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sueño</a:t>
            </a:r>
            <a:endParaRPr lang="es-GB" sz="2000" dirty="0">
              <a:solidFill>
                <a:schemeClr val="accent5">
                  <a:lumMod val="50000"/>
                </a:schemeClr>
              </a:solidFill>
              <a:highlight>
                <a:srgbClr val="FFFFFF"/>
              </a:highlight>
            </a:endParaRPr>
          </a:p>
        </p:txBody>
      </p:sp>
      <p:sp>
        <p:nvSpPr>
          <p:cNvPr id="51" name="CuadroTexto 50">
            <a:extLst>
              <a:ext uri="{FF2B5EF4-FFF2-40B4-BE49-F238E27FC236}">
                <a16:creationId xmlns:a16="http://schemas.microsoft.com/office/drawing/2014/main" id="{A18963D6-3FC0-BD48-874E-E799A7CFB254}"/>
              </a:ext>
            </a:extLst>
          </p:cNvPr>
          <p:cNvSpPr txBox="1"/>
          <p:nvPr/>
        </p:nvSpPr>
        <p:spPr>
          <a:xfrm>
            <a:off x="10584151" y="2885784"/>
            <a:ext cx="1543363" cy="400110"/>
          </a:xfrm>
          <a:prstGeom prst="rect">
            <a:avLst/>
          </a:prstGeom>
          <a:noFill/>
        </p:spPr>
        <p:txBody>
          <a:bodyPr wrap="square" rtlCol="0">
            <a:spAutoFit/>
          </a:bodyPr>
          <a:lstStyle/>
          <a:p>
            <a:pPr algn="ctr"/>
            <a:r>
              <a:rPr lang="es-ES" sz="2000" dirty="0">
                <a:solidFill>
                  <a:schemeClr val="accent5">
                    <a:lumMod val="50000"/>
                  </a:schemeClr>
                </a:solidFill>
                <a:highlight>
                  <a:srgbClr val="FFFFFF"/>
                </a:highlight>
              </a:rPr>
              <a:t>me da risa</a:t>
            </a:r>
            <a:endParaRPr lang="es-GB" sz="2000" dirty="0">
              <a:solidFill>
                <a:schemeClr val="accent5">
                  <a:lumMod val="50000"/>
                </a:schemeClr>
              </a:solidFill>
              <a:highlight>
                <a:srgbClr val="FFFFFF"/>
              </a:highlight>
            </a:endParaRPr>
          </a:p>
        </p:txBody>
      </p:sp>
      <p:sp>
        <p:nvSpPr>
          <p:cNvPr id="4" name="Rounded Rectangular Callout 3"/>
          <p:cNvSpPr/>
          <p:nvPr/>
        </p:nvSpPr>
        <p:spPr>
          <a:xfrm>
            <a:off x="3066005" y="1560358"/>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1"/>
                </a:solidFill>
              </a:rPr>
              <a:t>Grr..</a:t>
            </a:r>
          </a:p>
        </p:txBody>
      </p:sp>
    </p:spTree>
    <p:extLst>
      <p:ext uri="{BB962C8B-B14F-4D97-AF65-F5344CB8AC3E}">
        <p14:creationId xmlns:p14="http://schemas.microsoft.com/office/powerpoint/2010/main" val="14023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9" grpId="0"/>
      <p:bldP spid="2" grpId="0" animBg="1"/>
      <p:bldP spid="47"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A0347C0-F35C-274C-9DFF-A65B0A2AEA79}"/>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204" b="24019"/>
          <a:stretch/>
        </p:blipFill>
        <p:spPr bwMode="auto">
          <a:xfrm>
            <a:off x="0" y="0"/>
            <a:ext cx="12192000" cy="638048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27EABF1E-2442-B541-8BC7-5468355B3614}"/>
              </a:ext>
            </a:extLst>
          </p:cNvPr>
          <p:cNvSpPr>
            <a:spLocks noGrp="1"/>
          </p:cNvSpPr>
          <p:nvPr>
            <p:ph type="ctrTitle"/>
          </p:nvPr>
        </p:nvSpPr>
        <p:spPr>
          <a:xfrm>
            <a:off x="3951194" y="302092"/>
            <a:ext cx="4289612" cy="746778"/>
          </a:xfrm>
        </p:spPr>
        <p:txBody>
          <a:bodyPr>
            <a:normAutofit fontScale="90000"/>
          </a:bodyPr>
          <a:lstStyle/>
          <a:p>
            <a:r>
              <a:rPr lang="es-GB" b="1" dirty="0"/>
              <a:t>Ayaymamá</a:t>
            </a:r>
          </a:p>
        </p:txBody>
      </p:sp>
      <p:sp>
        <p:nvSpPr>
          <p:cNvPr id="5" name="CuadroTexto 4">
            <a:extLst>
              <a:ext uri="{FF2B5EF4-FFF2-40B4-BE49-F238E27FC236}">
                <a16:creationId xmlns:a16="http://schemas.microsoft.com/office/drawing/2014/main" id="{AC494569-9141-1147-AA22-4362C50703E2}"/>
              </a:ext>
            </a:extLst>
          </p:cNvPr>
          <p:cNvSpPr txBox="1"/>
          <p:nvPr/>
        </p:nvSpPr>
        <p:spPr>
          <a:xfrm>
            <a:off x="423582" y="2248508"/>
            <a:ext cx="7758855" cy="461665"/>
          </a:xfrm>
          <a:prstGeom prst="rect">
            <a:avLst/>
          </a:prstGeom>
          <a:noFill/>
        </p:spPr>
        <p:txBody>
          <a:bodyPr wrap="none" rtlCol="0">
            <a:spAutoFit/>
          </a:bodyPr>
          <a:lstStyle/>
          <a:p>
            <a:pPr algn="l"/>
            <a:r>
              <a:rPr lang="es-GB" sz="2400" dirty="0">
                <a:solidFill>
                  <a:schemeClr val="accent5">
                    <a:lumMod val="50000"/>
                  </a:schemeClr>
                </a:solidFill>
              </a:rPr>
              <a:t>¿Qué crees que va a pasar después en la historia?</a:t>
            </a:r>
          </a:p>
        </p:txBody>
      </p:sp>
      <p:sp>
        <p:nvSpPr>
          <p:cNvPr id="6" name="CuadroTexto 5">
            <a:extLst>
              <a:ext uri="{FF2B5EF4-FFF2-40B4-BE49-F238E27FC236}">
                <a16:creationId xmlns:a16="http://schemas.microsoft.com/office/drawing/2014/main" id="{6A08473E-A109-9048-B585-D4F2B8CE6B1B}"/>
              </a:ext>
            </a:extLst>
          </p:cNvPr>
          <p:cNvSpPr txBox="1"/>
          <p:nvPr/>
        </p:nvSpPr>
        <p:spPr>
          <a:xfrm>
            <a:off x="423582" y="2958924"/>
            <a:ext cx="1717137" cy="461665"/>
          </a:xfrm>
          <a:prstGeom prst="rect">
            <a:avLst/>
          </a:prstGeom>
          <a:noFill/>
        </p:spPr>
        <p:txBody>
          <a:bodyPr wrap="none" rtlCol="0">
            <a:spAutoFit/>
          </a:bodyPr>
          <a:lstStyle/>
          <a:p>
            <a:pPr algn="l"/>
            <a:r>
              <a:rPr lang="es-GB" sz="2400" dirty="0">
                <a:solidFill>
                  <a:schemeClr val="accent5">
                    <a:lumMod val="50000"/>
                  </a:schemeClr>
                </a:solidFill>
              </a:rPr>
              <a:t>Opciones:</a:t>
            </a:r>
          </a:p>
        </p:txBody>
      </p:sp>
      <p:sp>
        <p:nvSpPr>
          <p:cNvPr id="7" name="CuadroTexto 6">
            <a:extLst>
              <a:ext uri="{FF2B5EF4-FFF2-40B4-BE49-F238E27FC236}">
                <a16:creationId xmlns:a16="http://schemas.microsoft.com/office/drawing/2014/main" id="{B51AD3AB-CBC8-A446-8FF1-5376C0FF3BBC}"/>
              </a:ext>
            </a:extLst>
          </p:cNvPr>
          <p:cNvSpPr txBox="1"/>
          <p:nvPr/>
        </p:nvSpPr>
        <p:spPr>
          <a:xfrm>
            <a:off x="423582" y="3669340"/>
            <a:ext cx="10927976" cy="830997"/>
          </a:xfrm>
          <a:prstGeom prst="rect">
            <a:avLst/>
          </a:prstGeom>
          <a:noFill/>
        </p:spPr>
        <p:txBody>
          <a:bodyPr wrap="square" rtlCol="0">
            <a:spAutoFit/>
          </a:bodyPr>
          <a:lstStyle/>
          <a:p>
            <a:pPr algn="l"/>
            <a:r>
              <a:rPr lang="es-GB" sz="2400" dirty="0">
                <a:solidFill>
                  <a:schemeClr val="accent5">
                    <a:lumMod val="50000"/>
                  </a:schemeClr>
                </a:solidFill>
              </a:rPr>
              <a:t>a. La madre nueva es amable y quiere a los niños, así que todos terminan felices.</a:t>
            </a:r>
          </a:p>
        </p:txBody>
      </p:sp>
      <p:sp>
        <p:nvSpPr>
          <p:cNvPr id="9" name="CuadroTexto 8">
            <a:extLst>
              <a:ext uri="{FF2B5EF4-FFF2-40B4-BE49-F238E27FC236}">
                <a16:creationId xmlns:a16="http://schemas.microsoft.com/office/drawing/2014/main" id="{0612F509-EB2F-7C44-AE13-E84D6C05E4C1}"/>
              </a:ext>
            </a:extLst>
          </p:cNvPr>
          <p:cNvSpPr txBox="1"/>
          <p:nvPr/>
        </p:nvSpPr>
        <p:spPr>
          <a:xfrm>
            <a:off x="423582" y="4749088"/>
            <a:ext cx="10927976" cy="461665"/>
          </a:xfrm>
          <a:prstGeom prst="rect">
            <a:avLst/>
          </a:prstGeom>
          <a:noFill/>
        </p:spPr>
        <p:txBody>
          <a:bodyPr wrap="square" rtlCol="0">
            <a:spAutoFit/>
          </a:bodyPr>
          <a:lstStyle/>
          <a:p>
            <a:pPr algn="l"/>
            <a:r>
              <a:rPr lang="es-GB" sz="2400" dirty="0">
                <a:solidFill>
                  <a:schemeClr val="accent5">
                    <a:lumMod val="50000"/>
                  </a:schemeClr>
                </a:solidFill>
              </a:rPr>
              <a:t>b. La madre nueva es mala y a los niños les da miedo.</a:t>
            </a:r>
          </a:p>
        </p:txBody>
      </p:sp>
      <p:sp>
        <p:nvSpPr>
          <p:cNvPr id="10" name="CuadroTexto 9">
            <a:extLst>
              <a:ext uri="{FF2B5EF4-FFF2-40B4-BE49-F238E27FC236}">
                <a16:creationId xmlns:a16="http://schemas.microsoft.com/office/drawing/2014/main" id="{41EE00BF-04C9-A24B-A21B-A73632DFE9FC}"/>
              </a:ext>
            </a:extLst>
          </p:cNvPr>
          <p:cNvSpPr txBox="1"/>
          <p:nvPr/>
        </p:nvSpPr>
        <p:spPr>
          <a:xfrm>
            <a:off x="423582" y="5459506"/>
            <a:ext cx="6481482" cy="461665"/>
          </a:xfrm>
          <a:prstGeom prst="rect">
            <a:avLst/>
          </a:prstGeom>
          <a:noFill/>
        </p:spPr>
        <p:txBody>
          <a:bodyPr wrap="square" rtlCol="0">
            <a:spAutoFit/>
          </a:bodyPr>
          <a:lstStyle/>
          <a:p>
            <a:pPr algn="l"/>
            <a:r>
              <a:rPr lang="es-GB" sz="2400" dirty="0">
                <a:solidFill>
                  <a:schemeClr val="accent5">
                    <a:lumMod val="50000"/>
                  </a:schemeClr>
                </a:solidFill>
              </a:rPr>
              <a:t>c. ... ¿puedes decir otra opción posible?</a:t>
            </a:r>
          </a:p>
        </p:txBody>
      </p:sp>
      <p:sp>
        <p:nvSpPr>
          <p:cNvPr id="11" name="CuadroTexto 10">
            <a:extLst>
              <a:ext uri="{FF2B5EF4-FFF2-40B4-BE49-F238E27FC236}">
                <a16:creationId xmlns:a16="http://schemas.microsoft.com/office/drawing/2014/main" id="{748E3AA4-83EB-0B4C-8ED4-A000BEBE780B}"/>
              </a:ext>
            </a:extLst>
          </p:cNvPr>
          <p:cNvSpPr txBox="1"/>
          <p:nvPr/>
        </p:nvSpPr>
        <p:spPr>
          <a:xfrm>
            <a:off x="423582" y="1168760"/>
            <a:ext cx="11338112" cy="830997"/>
          </a:xfrm>
          <a:prstGeom prst="rect">
            <a:avLst/>
          </a:prstGeom>
          <a:noFill/>
        </p:spPr>
        <p:txBody>
          <a:bodyPr wrap="square" rtlCol="0">
            <a:spAutoFit/>
          </a:bodyPr>
          <a:lstStyle/>
          <a:p>
            <a:pPr algn="l"/>
            <a:r>
              <a:rPr lang="es-GB" sz="2400" dirty="0">
                <a:solidFill>
                  <a:schemeClr val="accent5">
                    <a:lumMod val="50000"/>
                  </a:schemeClr>
                </a:solidFill>
              </a:rPr>
              <a:t>En la próxima clase vamos a conocer la segunda parte de la historia, pero...</a:t>
            </a:r>
          </a:p>
        </p:txBody>
      </p:sp>
    </p:spTree>
    <p:extLst>
      <p:ext uri="{BB962C8B-B14F-4D97-AF65-F5344CB8AC3E}">
        <p14:creationId xmlns:p14="http://schemas.microsoft.com/office/powerpoint/2010/main" val="42304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8187714" cy="1288269"/>
          </a:xfrm>
        </p:spPr>
        <p:txBody>
          <a:bodyPr>
            <a:normAutofit/>
          </a:bodyPr>
          <a:lstStyle/>
          <a:p>
            <a:pPr algn="l"/>
            <a:r>
              <a:rPr lang="en-GB" sz="3600" b="1">
                <a:solidFill>
                  <a:prstClr val="white"/>
                </a:solidFill>
              </a:rPr>
              <a:t>Text exploitation: Ayaymamá </a:t>
            </a:r>
            <a:r>
              <a:rPr lang="en-GB" sz="3600" b="1" dirty="0">
                <a:solidFill>
                  <a:prstClr val="white"/>
                </a:solidFill>
              </a:rPr>
              <a:t>[2]</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5 – Lesson </a:t>
            </a:r>
            <a:r>
              <a:rPr lang="en-GB" sz="2200" dirty="0">
                <a:solidFill>
                  <a:prstClr val="white"/>
                </a:solidFill>
                <a:latin typeface="Century Gothic" panose="020B0502020202020204" pitchFamily="34" charset="0"/>
              </a:rPr>
              <a:t>48</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Rachel Hawkes / Nick Avery</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14/04/20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76122" y="2952405"/>
            <a:ext cx="5543489" cy="900111"/>
          </a:xfrm>
        </p:spPr>
        <p:txBody>
          <a:bodyPr>
            <a:noAutofit/>
          </a:bodyPr>
          <a:lstStyle/>
          <a:p>
            <a:pPr algn="l"/>
            <a:r>
              <a:rPr lang="en-GB" sz="2800">
                <a:solidFill>
                  <a:prstClr val="white"/>
                </a:solidFill>
              </a:rPr>
              <a:t>‘Ser</a:t>
            </a:r>
            <a:r>
              <a:rPr lang="en-GB" sz="2800" dirty="0">
                <a:solidFill>
                  <a:prstClr val="white"/>
                </a:solidFill>
              </a:rPr>
              <a:t>’ for traits and ‘</a:t>
            </a:r>
            <a:r>
              <a:rPr lang="en-GB" sz="2800" dirty="0" err="1">
                <a:solidFill>
                  <a:prstClr val="white"/>
                </a:solidFill>
              </a:rPr>
              <a:t>estar</a:t>
            </a:r>
            <a:r>
              <a:rPr lang="en-GB" sz="2800" b="1" dirty="0">
                <a:solidFill>
                  <a:prstClr val="white"/>
                </a:solidFill>
              </a:rPr>
              <a:t>’</a:t>
            </a:r>
            <a:r>
              <a:rPr lang="en-GB" sz="2800" dirty="0">
                <a:solidFill>
                  <a:prstClr val="white"/>
                </a:solidFill>
              </a:rPr>
              <a:t> </a:t>
            </a:r>
            <a:r>
              <a:rPr lang="en-GB" sz="2800">
                <a:solidFill>
                  <a:prstClr val="white"/>
                </a:solidFill>
              </a:rPr>
              <a:t>for state/location [revisited]</a:t>
            </a:r>
            <a:endParaRPr lang="en-GB" sz="2800" dirty="0">
              <a:solidFill>
                <a:prstClr val="white"/>
              </a:solidFill>
            </a:endParaRPr>
          </a:p>
        </p:txBody>
      </p:sp>
      <p:sp>
        <p:nvSpPr>
          <p:cNvPr id="18" name="Subtitle 6">
            <a:extLst>
              <a:ext uri="{FF2B5EF4-FFF2-40B4-BE49-F238E27FC236}">
                <a16:creationId xmlns:a16="http://schemas.microsoft.com/office/drawing/2014/main" id="{ABC93937-5935-4FD6-909A-1159EB86D0C7}"/>
              </a:ext>
            </a:extLst>
          </p:cNvPr>
          <p:cNvSpPr txBox="1">
            <a:spLocks/>
          </p:cNvSpPr>
          <p:nvPr/>
        </p:nvSpPr>
        <p:spPr>
          <a:xfrm>
            <a:off x="176122" y="3887456"/>
            <a:ext cx="7546839"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solidFill>
                  <a:prstClr val="white"/>
                </a:solidFill>
              </a:rPr>
              <a:t>A range of SSCs [revisited]</a:t>
            </a:r>
            <a:endParaRPr lang="en-GB" sz="2800" dirty="0">
              <a:solidFill>
                <a:prstClr val="white"/>
              </a:solidFill>
            </a:endParaRPr>
          </a:p>
        </p:txBody>
      </p:sp>
    </p:spTree>
    <p:extLst>
      <p:ext uri="{BB962C8B-B14F-4D97-AF65-F5344CB8AC3E}">
        <p14:creationId xmlns:p14="http://schemas.microsoft.com/office/powerpoint/2010/main" val="194134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p:cNvGraphicFramePr>
            <a:graphicFrameLocks noGrp="1"/>
          </p:cNvGraphicFramePr>
          <p:nvPr>
            <p:extLst>
              <p:ext uri="{D42A27DB-BD31-4B8C-83A1-F6EECF244321}">
                <p14:modId xmlns:p14="http://schemas.microsoft.com/office/powerpoint/2010/main" val="3787180810"/>
              </p:ext>
            </p:extLst>
          </p:nvPr>
        </p:nvGraphicFramePr>
        <p:xfrm>
          <a:off x="6724988" y="140942"/>
          <a:ext cx="3969516" cy="6182430"/>
        </p:xfrm>
        <a:graphic>
          <a:graphicData uri="http://schemas.openxmlformats.org/drawingml/2006/table">
            <a:tbl>
              <a:tblPr firstRow="1" bandRow="1">
                <a:tableStyleId>{5C22544A-7EE6-4342-B048-85BDC9FD1C3A}</a:tableStyleId>
              </a:tblPr>
              <a:tblGrid>
                <a:gridCol w="1904253">
                  <a:extLst>
                    <a:ext uri="{9D8B030D-6E8A-4147-A177-3AD203B41FA5}">
                      <a16:colId xmlns:a16="http://schemas.microsoft.com/office/drawing/2014/main" val="217824741"/>
                    </a:ext>
                  </a:extLst>
                </a:gridCol>
                <a:gridCol w="2065263">
                  <a:extLst>
                    <a:ext uri="{9D8B030D-6E8A-4147-A177-3AD203B41FA5}">
                      <a16:colId xmlns:a16="http://schemas.microsoft.com/office/drawing/2014/main" val="4007184020"/>
                    </a:ext>
                  </a:extLst>
                </a:gridCol>
              </a:tblGrid>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660898630"/>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72748244"/>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457894412"/>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466609357"/>
                  </a:ext>
                </a:extLst>
              </a:tr>
              <a:tr h="1030405">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434628937"/>
                  </a:ext>
                </a:extLst>
              </a:tr>
              <a:tr h="1030405">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36117285"/>
                  </a:ext>
                </a:extLst>
              </a:tr>
            </a:tbl>
          </a:graphicData>
        </a:graphic>
      </p:graphicFrame>
      <p:grpSp>
        <p:nvGrpSpPr>
          <p:cNvPr id="20" name="Group 19"/>
          <p:cNvGrpSpPr/>
          <p:nvPr/>
        </p:nvGrpSpPr>
        <p:grpSpPr>
          <a:xfrm>
            <a:off x="9950981" y="199803"/>
            <a:ext cx="711756" cy="760321"/>
            <a:chOff x="5310038" y="1200495"/>
            <a:chExt cx="2012642" cy="2259705"/>
          </a:xfrm>
        </p:grpSpPr>
        <p:pic>
          <p:nvPicPr>
            <p:cNvPr id="21" name="Picture 20" descr="\\userfs\nca509\w2k\NCELP\Pictures &amp; illustrations\Xiaoran\greet1.PNG"/>
            <p:cNvPicPr/>
            <p:nvPr/>
          </p:nvPicPr>
          <p:blipFill rotWithShape="1">
            <a:blip r:embed="rId3" cstate="print">
              <a:extLst>
                <a:ext uri="{28A0092B-C50C-407E-A947-70E740481C1C}">
                  <a14:useLocalDpi xmlns:a14="http://schemas.microsoft.com/office/drawing/2010/main" val="0"/>
                </a:ext>
              </a:extLst>
            </a:blip>
            <a:srcRect l="58012" t="35436"/>
            <a:stretch/>
          </p:blipFill>
          <p:spPr bwMode="auto">
            <a:xfrm rot="21178342">
              <a:off x="5310038" y="1200495"/>
              <a:ext cx="1565747" cy="2259705"/>
            </a:xfrm>
            <a:prstGeom prst="rect">
              <a:avLst/>
            </a:prstGeom>
            <a:noFill/>
            <a:ln w="25400">
              <a:noFill/>
            </a:ln>
          </p:spPr>
        </p:pic>
        <p:pic>
          <p:nvPicPr>
            <p:cNvPr id="2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r="12786"/>
            <a:stretch/>
          </p:blipFill>
          <p:spPr>
            <a:xfrm flipH="1">
              <a:off x="6310719" y="1416034"/>
              <a:ext cx="1011961" cy="1861364"/>
            </a:xfrm>
            <a:prstGeom prst="rect">
              <a:avLst/>
            </a:prstGeom>
          </p:spPr>
        </p:pic>
      </p:grpSp>
      <p:grpSp>
        <p:nvGrpSpPr>
          <p:cNvPr id="23" name="Group 22"/>
          <p:cNvGrpSpPr/>
          <p:nvPr/>
        </p:nvGrpSpPr>
        <p:grpSpPr>
          <a:xfrm>
            <a:off x="7074082" y="2225027"/>
            <a:ext cx="1263683" cy="912178"/>
            <a:chOff x="513159" y="3529930"/>
            <a:chExt cx="3520364" cy="2782208"/>
          </a:xfrm>
        </p:grpSpPr>
        <p:pic>
          <p:nvPicPr>
            <p:cNvPr id="24"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25" name="Picture 24" descr="\\userfs\nca509\w2k\NCELP\Pictures &amp; illustrations\Xiaoran\greet1.PNG"/>
            <p:cNvPicPr/>
            <p:nvPr/>
          </p:nvPicPr>
          <p:blipFill rotWithShape="1">
            <a:blip r:embed="rId6" cstate="print">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graphicFrame>
        <p:nvGraphicFramePr>
          <p:cNvPr id="102"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1540995666"/>
              </p:ext>
            </p:extLst>
          </p:nvPr>
        </p:nvGraphicFramePr>
        <p:xfrm>
          <a:off x="3421353" y="2208361"/>
          <a:ext cx="3270844" cy="3891390"/>
        </p:xfrm>
        <a:graphic>
          <a:graphicData uri="http://schemas.openxmlformats.org/drawingml/2006/table">
            <a:tbl>
              <a:tblPr firstRow="1" bandRow="1">
                <a:tableStyleId>{5DA37D80-6434-44D0-A028-1B22A696006F}</a:tableStyleId>
              </a:tblPr>
              <a:tblGrid>
                <a:gridCol w="467374">
                  <a:extLst>
                    <a:ext uri="{9D8B030D-6E8A-4147-A177-3AD203B41FA5}">
                      <a16:colId xmlns:a16="http://schemas.microsoft.com/office/drawing/2014/main" val="2621614823"/>
                    </a:ext>
                  </a:extLst>
                </a:gridCol>
                <a:gridCol w="1824647">
                  <a:extLst>
                    <a:ext uri="{9D8B030D-6E8A-4147-A177-3AD203B41FA5}">
                      <a16:colId xmlns:a16="http://schemas.microsoft.com/office/drawing/2014/main" val="2072288972"/>
                    </a:ext>
                  </a:extLst>
                </a:gridCol>
                <a:gridCol w="978823">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rgbClr val="203864"/>
                          </a:solidFill>
                        </a:rPr>
                        <a:t>Palabra</a:t>
                      </a:r>
                      <a:r>
                        <a:rPr lang="en-GB" sz="2000" baseline="0" dirty="0">
                          <a:solidFill>
                            <a:srgbClr val="203864"/>
                          </a:solidFill>
                        </a:rPr>
                        <a:t> </a:t>
                      </a:r>
                      <a:r>
                        <a:rPr lang="en-GB" sz="2000" baseline="0" dirty="0" err="1">
                          <a:solidFill>
                            <a:srgbClr val="203864"/>
                          </a:solidFill>
                        </a:rPr>
                        <a:t>en</a:t>
                      </a:r>
                      <a:r>
                        <a:rPr lang="en-GB" sz="2000" baseline="0" dirty="0">
                          <a:solidFill>
                            <a:srgbClr val="203864"/>
                          </a:solidFill>
                        </a:rPr>
                        <a:t> </a:t>
                      </a:r>
                      <a:r>
                        <a:rPr lang="en-GB" sz="2000" baseline="0" dirty="0" err="1">
                          <a:solidFill>
                            <a:srgbClr val="203864"/>
                          </a:solidFill>
                        </a:rPr>
                        <a:t>español</a:t>
                      </a:r>
                      <a:endParaRPr lang="es-GB" sz="2000" dirty="0">
                        <a:solidFill>
                          <a:srgbClr val="203864"/>
                        </a:solidFill>
                      </a:endParaRPr>
                    </a:p>
                  </a:txBody>
                  <a:tcPr anchor="ctr"/>
                </a:tc>
                <a:tc>
                  <a:txBody>
                    <a:bodyPr/>
                    <a:lstStyle/>
                    <a:p>
                      <a:pPr algn="ctr"/>
                      <a:r>
                        <a:rPr lang="es-GB" sz="2000" dirty="0">
                          <a:solidFill>
                            <a:srgbClr val="203864"/>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[1/2]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25162" y="124852"/>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3149809807"/>
              </p:ext>
            </p:extLst>
          </p:nvPr>
        </p:nvGraphicFramePr>
        <p:xfrm>
          <a:off x="26254" y="2208975"/>
          <a:ext cx="3397629" cy="3891390"/>
        </p:xfrm>
        <a:graphic>
          <a:graphicData uri="http://schemas.openxmlformats.org/drawingml/2006/table">
            <a:tbl>
              <a:tblPr firstRow="1" bandRow="1">
                <a:tableStyleId>{5DA37D80-6434-44D0-A028-1B22A696006F}</a:tableStyleId>
              </a:tblPr>
              <a:tblGrid>
                <a:gridCol w="485490">
                  <a:extLst>
                    <a:ext uri="{9D8B030D-6E8A-4147-A177-3AD203B41FA5}">
                      <a16:colId xmlns:a16="http://schemas.microsoft.com/office/drawing/2014/main" val="2621614823"/>
                    </a:ext>
                  </a:extLst>
                </a:gridCol>
                <a:gridCol w="2031159">
                  <a:extLst>
                    <a:ext uri="{9D8B030D-6E8A-4147-A177-3AD203B41FA5}">
                      <a16:colId xmlns:a16="http://schemas.microsoft.com/office/drawing/2014/main" val="2072288972"/>
                    </a:ext>
                  </a:extLst>
                </a:gridCol>
                <a:gridCol w="880980">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rgbClr val="203864"/>
                          </a:solidFill>
                        </a:rPr>
                        <a:t>Palabra</a:t>
                      </a:r>
                      <a:r>
                        <a:rPr lang="en-GB" sz="2000" baseline="0" dirty="0">
                          <a:solidFill>
                            <a:srgbClr val="203864"/>
                          </a:solidFill>
                        </a:rPr>
                        <a:t> </a:t>
                      </a:r>
                      <a:r>
                        <a:rPr lang="en-GB" sz="2000" baseline="0" dirty="0" err="1">
                          <a:solidFill>
                            <a:srgbClr val="203864"/>
                          </a:solidFill>
                        </a:rPr>
                        <a:t>en</a:t>
                      </a:r>
                      <a:r>
                        <a:rPr lang="en-GB" sz="2000" baseline="0" dirty="0">
                          <a:solidFill>
                            <a:srgbClr val="203864"/>
                          </a:solidFill>
                        </a:rPr>
                        <a:t> </a:t>
                      </a:r>
                      <a:r>
                        <a:rPr lang="en-GB" sz="2000" baseline="0" dirty="0" err="1">
                          <a:solidFill>
                            <a:srgbClr val="203864"/>
                          </a:solidFill>
                        </a:rPr>
                        <a:t>español</a:t>
                      </a:r>
                      <a:endParaRPr lang="es-GB" sz="2000" dirty="0">
                        <a:solidFill>
                          <a:srgbClr val="203864"/>
                        </a:solidFill>
                      </a:endParaRPr>
                    </a:p>
                  </a:txBody>
                  <a:tcPr anchor="ctr"/>
                </a:tc>
                <a:tc>
                  <a:txBody>
                    <a:bodyPr/>
                    <a:lstStyle/>
                    <a:p>
                      <a:pPr algn="ctr"/>
                      <a:r>
                        <a:rPr lang="es-GB" sz="2000" dirty="0">
                          <a:solidFill>
                            <a:srgbClr val="203864"/>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7" name="Action Button: Custom 16">
            <a:hlinkClick r:id="" action="ppaction://noaction" highlightClick="1">
              <a:snd r:embed="rId9" name="seguir.wav"/>
            </a:hlinkClick>
            <a:extLst>
              <a:ext uri="{FF2B5EF4-FFF2-40B4-BE49-F238E27FC236}">
                <a16:creationId xmlns:a16="http://schemas.microsoft.com/office/drawing/2014/main" id="{30030AF8-564D-734B-84B9-DB4C7A3A6A53}"/>
              </a:ext>
            </a:extLst>
          </p:cNvPr>
          <p:cNvSpPr/>
          <p:nvPr/>
        </p:nvSpPr>
        <p:spPr>
          <a:xfrm>
            <a:off x="83462" y="3137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10" name="casi.wav"/>
            </a:hlinkClick>
            <a:extLst>
              <a:ext uri="{FF2B5EF4-FFF2-40B4-BE49-F238E27FC236}">
                <a16:creationId xmlns:a16="http://schemas.microsoft.com/office/drawing/2014/main" id="{07BF8C7A-85C3-B348-9105-B6C7D7A99279}"/>
              </a:ext>
            </a:extLst>
          </p:cNvPr>
          <p:cNvSpPr/>
          <p:nvPr/>
        </p:nvSpPr>
        <p:spPr>
          <a:xfrm>
            <a:off x="67732" y="36541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11" name="parar.wav"/>
            </a:hlinkClick>
            <a:extLst>
              <a:ext uri="{FF2B5EF4-FFF2-40B4-BE49-F238E27FC236}">
                <a16:creationId xmlns:a16="http://schemas.microsoft.com/office/drawing/2014/main" id="{38F5D3D6-70F2-C44A-BDEE-C35951A667F4}"/>
              </a:ext>
            </a:extLst>
          </p:cNvPr>
          <p:cNvSpPr/>
          <p:nvPr/>
        </p:nvSpPr>
        <p:spPr>
          <a:xfrm>
            <a:off x="67732" y="413039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12" name="la policía.wav"/>
            </a:hlinkClick>
            <a:extLst>
              <a:ext uri="{FF2B5EF4-FFF2-40B4-BE49-F238E27FC236}">
                <a16:creationId xmlns:a16="http://schemas.microsoft.com/office/drawing/2014/main" id="{BC2CF6E3-124B-1B4F-85AF-96617E2B02E1}"/>
              </a:ext>
            </a:extLst>
          </p:cNvPr>
          <p:cNvSpPr/>
          <p:nvPr/>
        </p:nvSpPr>
        <p:spPr>
          <a:xfrm>
            <a:off x="67732" y="462352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13" name="acompañar.wav"/>
            </a:hlinkClick>
            <a:extLst>
              <a:ext uri="{FF2B5EF4-FFF2-40B4-BE49-F238E27FC236}">
                <a16:creationId xmlns:a16="http://schemas.microsoft.com/office/drawing/2014/main" id="{996C48E9-B2F8-454E-8D47-6F1722784A4F}"/>
              </a:ext>
            </a:extLst>
          </p:cNvPr>
          <p:cNvSpPr/>
          <p:nvPr/>
        </p:nvSpPr>
        <p:spPr>
          <a:xfrm>
            <a:off x="67732" y="512673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4" name="la.wav"/>
            </a:hlinkClick>
            <a:extLst>
              <a:ext uri="{FF2B5EF4-FFF2-40B4-BE49-F238E27FC236}">
                <a16:creationId xmlns:a16="http://schemas.microsoft.com/office/drawing/2014/main" id="{35CEC8AB-5083-7C4E-A3E2-4429467836F2}"/>
              </a:ext>
            </a:extLst>
          </p:cNvPr>
          <p:cNvSpPr/>
          <p:nvPr/>
        </p:nvSpPr>
        <p:spPr>
          <a:xfrm>
            <a:off x="67732" y="565387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5" name="besar.wav"/>
            </a:hlinkClick>
            <a:extLst>
              <a:ext uri="{FF2B5EF4-FFF2-40B4-BE49-F238E27FC236}">
                <a16:creationId xmlns:a16="http://schemas.microsoft.com/office/drawing/2014/main" id="{19044796-2828-DD42-8E8E-0D07DF45431F}"/>
              </a:ext>
            </a:extLst>
          </p:cNvPr>
          <p:cNvSpPr/>
          <p:nvPr/>
        </p:nvSpPr>
        <p:spPr>
          <a:xfrm>
            <a:off x="3456518" y="313558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6" name="finalmente.wav"/>
            </a:hlinkClick>
            <a:extLst>
              <a:ext uri="{FF2B5EF4-FFF2-40B4-BE49-F238E27FC236}">
                <a16:creationId xmlns:a16="http://schemas.microsoft.com/office/drawing/2014/main" id="{841E82C6-7EB5-B842-B9D3-938275E186BD}"/>
              </a:ext>
            </a:extLst>
          </p:cNvPr>
          <p:cNvSpPr/>
          <p:nvPr/>
        </p:nvSpPr>
        <p:spPr>
          <a:xfrm>
            <a:off x="3456518" y="362840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17" name="sigo.wav"/>
            </a:hlinkClick>
            <a:extLst>
              <a:ext uri="{FF2B5EF4-FFF2-40B4-BE49-F238E27FC236}">
                <a16:creationId xmlns:a16="http://schemas.microsoft.com/office/drawing/2014/main" id="{841E82C6-7EB5-B842-B9D3-938275E186BD}"/>
              </a:ext>
            </a:extLst>
          </p:cNvPr>
          <p:cNvSpPr/>
          <p:nvPr/>
        </p:nvSpPr>
        <p:spPr>
          <a:xfrm>
            <a:off x="3441658" y="41187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8" name="dejar.wav"/>
            </a:hlinkClick>
            <a:extLst>
              <a:ext uri="{FF2B5EF4-FFF2-40B4-BE49-F238E27FC236}">
                <a16:creationId xmlns:a16="http://schemas.microsoft.com/office/drawing/2014/main" id="{841E82C6-7EB5-B842-B9D3-938275E186BD}"/>
              </a:ext>
            </a:extLst>
          </p:cNvPr>
          <p:cNvSpPr/>
          <p:nvPr/>
        </p:nvSpPr>
        <p:spPr>
          <a:xfrm>
            <a:off x="3456773" y="462669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snd r:embed="rId19" name="lo.wav"/>
            </a:hlinkClick>
            <a:extLst>
              <a:ext uri="{FF2B5EF4-FFF2-40B4-BE49-F238E27FC236}">
                <a16:creationId xmlns:a16="http://schemas.microsoft.com/office/drawing/2014/main" id="{841E82C6-7EB5-B842-B9D3-938275E186BD}"/>
              </a:ext>
            </a:extLst>
          </p:cNvPr>
          <p:cNvSpPr/>
          <p:nvPr/>
        </p:nvSpPr>
        <p:spPr>
          <a:xfrm>
            <a:off x="3456773" y="513468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snd r:embed="rId20" name="saludar.wav"/>
            </a:hlinkClick>
            <a:extLst>
              <a:ext uri="{FF2B5EF4-FFF2-40B4-BE49-F238E27FC236}">
                <a16:creationId xmlns:a16="http://schemas.microsoft.com/office/drawing/2014/main" id="{841E82C6-7EB5-B842-B9D3-938275E186BD}"/>
              </a:ext>
            </a:extLst>
          </p:cNvPr>
          <p:cNvSpPr/>
          <p:nvPr/>
        </p:nvSpPr>
        <p:spPr>
          <a:xfrm>
            <a:off x="3472438" y="564784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userfs\nca509\w2k\NCELP\Pictures &amp; illustrations\Xiaoran\greet2.PNG"/>
          <p:cNvPicPr/>
          <p:nvPr/>
        </p:nvPicPr>
        <p:blipFill rotWithShape="1">
          <a:blip r:embed="rId21" cstate="print">
            <a:extLst>
              <a:ext uri="{28A0092B-C50C-407E-A947-70E740481C1C}">
                <a14:useLocalDpi xmlns:a14="http://schemas.microsoft.com/office/drawing/2010/main" val="0"/>
              </a:ext>
            </a:extLst>
          </a:blip>
          <a:srcRect l="59990" t="37873" r="4549" b="6754"/>
          <a:stretch/>
        </p:blipFill>
        <p:spPr bwMode="auto">
          <a:xfrm>
            <a:off x="7479702" y="5307314"/>
            <a:ext cx="543345" cy="793051"/>
          </a:xfrm>
          <a:prstGeom prst="rect">
            <a:avLst/>
          </a:prstGeom>
          <a:noFill/>
          <a:ln w="25400">
            <a:noFill/>
          </a:ln>
        </p:spPr>
      </p:pic>
      <p:grpSp>
        <p:nvGrpSpPr>
          <p:cNvPr id="28" name="Group 27"/>
          <p:cNvGrpSpPr/>
          <p:nvPr/>
        </p:nvGrpSpPr>
        <p:grpSpPr>
          <a:xfrm>
            <a:off x="9110637" y="4316059"/>
            <a:ext cx="1223479" cy="923411"/>
            <a:chOff x="2613945" y="3271064"/>
            <a:chExt cx="3395525" cy="2638606"/>
          </a:xfrm>
        </p:grpSpPr>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13945" y="3271064"/>
              <a:ext cx="3395525" cy="2638606"/>
            </a:xfrm>
            <a:prstGeom prst="rect">
              <a:avLst/>
            </a:prstGeom>
          </p:spPr>
        </p:pic>
        <p:pic>
          <p:nvPicPr>
            <p:cNvPr id="30" name="Imagen 11"/>
            <p:cNvPicPr>
              <a:picLocks noChangeAspect="1"/>
            </p:cNvPicPr>
            <p:nvPr/>
          </p:nvPicPr>
          <p:blipFill rotWithShape="1">
            <a:blip r:embed="rId23" cstate="print">
              <a:extLst>
                <a:ext uri="{28A0092B-C50C-407E-A947-70E740481C1C}">
                  <a14:useLocalDpi xmlns:a14="http://schemas.microsoft.com/office/drawing/2010/main" val="0"/>
                </a:ext>
              </a:extLst>
            </a:blip>
            <a:srcRect l="18128" b="57828"/>
            <a:stretch/>
          </p:blipFill>
          <p:spPr>
            <a:xfrm flipH="1">
              <a:off x="4938692" y="4012444"/>
              <a:ext cx="752715" cy="652602"/>
            </a:xfrm>
            <a:prstGeom prst="rect">
              <a:avLst/>
            </a:prstGeom>
          </p:spPr>
        </p:pic>
      </p:grpSp>
      <p:grpSp>
        <p:nvGrpSpPr>
          <p:cNvPr id="40" name="Group 39"/>
          <p:cNvGrpSpPr/>
          <p:nvPr/>
        </p:nvGrpSpPr>
        <p:grpSpPr>
          <a:xfrm>
            <a:off x="7325002" y="3316583"/>
            <a:ext cx="848479" cy="894085"/>
            <a:chOff x="2854644" y="1403012"/>
            <a:chExt cx="1704880" cy="1875912"/>
          </a:xfrm>
        </p:grpSpPr>
        <p:pic>
          <p:nvPicPr>
            <p:cNvPr id="41" name="Imagen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38050" y="1495028"/>
              <a:ext cx="1221474" cy="1783896"/>
            </a:xfrm>
            <a:prstGeom prst="rect">
              <a:avLst/>
            </a:prstGeom>
          </p:spPr>
        </p:pic>
        <p:pic>
          <p:nvPicPr>
            <p:cNvPr id="42" name="Picture 41"/>
            <p:cNvPicPr>
              <a:picLocks noChangeAspect="1"/>
            </p:cNvPicPr>
            <p:nvPr/>
          </p:nvPicPr>
          <p:blipFill rotWithShape="1">
            <a:blip r:embed="rId25" cstate="print">
              <a:extLst>
                <a:ext uri="{28A0092B-C50C-407E-A947-70E740481C1C}">
                  <a14:useLocalDpi xmlns:a14="http://schemas.microsoft.com/office/drawing/2010/main" val="0"/>
                </a:ext>
              </a:extLst>
            </a:blip>
            <a:srcRect l="83983" t="24574" b="51599"/>
            <a:stretch/>
          </p:blipFill>
          <p:spPr>
            <a:xfrm>
              <a:off x="2854644" y="1403012"/>
              <a:ext cx="970841" cy="974839"/>
            </a:xfrm>
            <a:prstGeom prst="rect">
              <a:avLst/>
            </a:prstGeom>
          </p:spPr>
        </p:pic>
      </p:grpSp>
      <p:pic>
        <p:nvPicPr>
          <p:cNvPr id="46" name="Picture 4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191293" y="3301303"/>
            <a:ext cx="1003527" cy="611002"/>
          </a:xfrm>
          <a:prstGeom prst="rect">
            <a:avLst/>
          </a:prstGeom>
        </p:spPr>
      </p:pic>
      <p:pic>
        <p:nvPicPr>
          <p:cNvPr id="1026" name="Picture 2" descr="http://www.clker.com/cliparts/8/9/9/e/124568834579414906khendraw_Checkerflag.svg.med.pn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12284"/>
          <a:stretch/>
        </p:blipFill>
        <p:spPr bwMode="auto">
          <a:xfrm>
            <a:off x="7280477" y="4301356"/>
            <a:ext cx="1011889" cy="689361"/>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9216519" y="1202616"/>
            <a:ext cx="904754" cy="946442"/>
            <a:chOff x="9041525" y="1182507"/>
            <a:chExt cx="904754" cy="946442"/>
          </a:xfrm>
        </p:grpSpPr>
        <p:pic>
          <p:nvPicPr>
            <p:cNvPr id="56" name="Picture 5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060896" y="1240585"/>
              <a:ext cx="885383" cy="888364"/>
            </a:xfrm>
            <a:prstGeom prst="rect">
              <a:avLst/>
            </a:prstGeom>
          </p:spPr>
        </p:pic>
        <p:sp>
          <p:nvSpPr>
            <p:cNvPr id="58" name="TextBox 57"/>
            <p:cNvSpPr txBox="1"/>
            <p:nvPr/>
          </p:nvSpPr>
          <p:spPr>
            <a:xfrm>
              <a:off x="9041525" y="1182507"/>
              <a:ext cx="845456" cy="830997"/>
            </a:xfrm>
            <a:prstGeom prst="rect">
              <a:avLst/>
            </a:prstGeom>
            <a:noFill/>
          </p:spPr>
          <p:txBody>
            <a:bodyPr wrap="square" rtlCol="0">
              <a:spAutoFit/>
            </a:bodyPr>
            <a:lstStyle/>
            <a:p>
              <a:pPr algn="l"/>
              <a:r>
                <a:rPr lang="en-GB" sz="2400" b="1" dirty="0">
                  <a:solidFill>
                    <a:schemeClr val="accent5">
                      <a:lumMod val="50000"/>
                    </a:schemeClr>
                  </a:solidFill>
                </a:rPr>
                <a:t>her/it (f)</a:t>
              </a:r>
            </a:p>
          </p:txBody>
        </p:sp>
      </p:grpSp>
      <p:grpSp>
        <p:nvGrpSpPr>
          <p:cNvPr id="76" name="Group 75"/>
          <p:cNvGrpSpPr/>
          <p:nvPr/>
        </p:nvGrpSpPr>
        <p:grpSpPr>
          <a:xfrm>
            <a:off x="9256098" y="5313504"/>
            <a:ext cx="1085147" cy="977953"/>
            <a:chOff x="9093637" y="5315488"/>
            <a:chExt cx="1085147" cy="977953"/>
          </a:xfrm>
        </p:grpSpPr>
        <p:pic>
          <p:nvPicPr>
            <p:cNvPr id="55" name="Picture 5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094714" y="5402216"/>
              <a:ext cx="888235" cy="891225"/>
            </a:xfrm>
            <a:prstGeom prst="rect">
              <a:avLst/>
            </a:prstGeom>
          </p:spPr>
        </p:pic>
        <p:sp>
          <p:nvSpPr>
            <p:cNvPr id="62" name="TextBox 61"/>
            <p:cNvSpPr txBox="1"/>
            <p:nvPr/>
          </p:nvSpPr>
          <p:spPr>
            <a:xfrm>
              <a:off x="9093637" y="5315488"/>
              <a:ext cx="1085147" cy="830997"/>
            </a:xfrm>
            <a:prstGeom prst="rect">
              <a:avLst/>
            </a:prstGeom>
            <a:noFill/>
          </p:spPr>
          <p:txBody>
            <a:bodyPr wrap="square" rtlCol="0">
              <a:spAutoFit/>
            </a:bodyPr>
            <a:lstStyle/>
            <a:p>
              <a:pPr algn="l"/>
              <a:r>
                <a:rPr lang="en-GB" sz="2400" b="1" dirty="0">
                  <a:solidFill>
                    <a:schemeClr val="accent5">
                      <a:lumMod val="50000"/>
                    </a:schemeClr>
                  </a:solidFill>
                </a:rPr>
                <a:t>him/ it </a:t>
              </a:r>
              <a:r>
                <a:rPr lang="en-GB" sz="2300" b="1" dirty="0">
                  <a:solidFill>
                    <a:schemeClr val="accent5">
                      <a:lumMod val="50000"/>
                    </a:schemeClr>
                  </a:solidFill>
                </a:rPr>
                <a:t>(m)</a:t>
              </a:r>
            </a:p>
          </p:txBody>
        </p:sp>
      </p:grpSp>
      <p:grpSp>
        <p:nvGrpSpPr>
          <p:cNvPr id="59" name="Group 58"/>
          <p:cNvGrpSpPr/>
          <p:nvPr/>
        </p:nvGrpSpPr>
        <p:grpSpPr>
          <a:xfrm>
            <a:off x="7315796" y="135969"/>
            <a:ext cx="1087301" cy="969870"/>
            <a:chOff x="7018979" y="153515"/>
            <a:chExt cx="1087301" cy="969870"/>
          </a:xfrm>
        </p:grpSpPr>
        <p:pic>
          <p:nvPicPr>
            <p:cNvPr id="57" name="Picture 5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80006" y="225486"/>
              <a:ext cx="894885" cy="897899"/>
            </a:xfrm>
            <a:prstGeom prst="rect">
              <a:avLst/>
            </a:prstGeom>
          </p:spPr>
        </p:pic>
        <p:sp>
          <p:nvSpPr>
            <p:cNvPr id="63" name="TextBox 62"/>
            <p:cNvSpPr txBox="1"/>
            <p:nvPr/>
          </p:nvSpPr>
          <p:spPr>
            <a:xfrm>
              <a:off x="7018979" y="153515"/>
              <a:ext cx="1087301" cy="830997"/>
            </a:xfrm>
            <a:prstGeom prst="rect">
              <a:avLst/>
            </a:prstGeom>
            <a:noFill/>
          </p:spPr>
          <p:txBody>
            <a:bodyPr wrap="square" rtlCol="0">
              <a:spAutoFit/>
            </a:bodyPr>
            <a:lstStyle/>
            <a:p>
              <a:pPr algn="l"/>
              <a:r>
                <a:rPr lang="en-GB" sz="2400" b="1" dirty="0">
                  <a:solidFill>
                    <a:schemeClr val="accent5">
                      <a:lumMod val="50000"/>
                    </a:schemeClr>
                  </a:solidFill>
                </a:rPr>
                <a:t>I follow</a:t>
              </a:r>
            </a:p>
          </p:txBody>
        </p:sp>
      </p:grpSp>
      <p:sp>
        <p:nvSpPr>
          <p:cNvPr id="64" name="TextBox 63"/>
          <p:cNvSpPr txBox="1"/>
          <p:nvPr/>
        </p:nvSpPr>
        <p:spPr>
          <a:xfrm>
            <a:off x="6729744" y="1330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5" name="TextBox 64"/>
          <p:cNvSpPr txBox="1"/>
          <p:nvPr/>
        </p:nvSpPr>
        <p:spPr>
          <a:xfrm>
            <a:off x="8618939" y="14094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7" name="TextBox 66"/>
          <p:cNvSpPr txBox="1"/>
          <p:nvPr/>
        </p:nvSpPr>
        <p:spPr>
          <a:xfrm>
            <a:off x="8629613" y="220836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68" name="TextBox 67"/>
          <p:cNvSpPr txBox="1"/>
          <p:nvPr/>
        </p:nvSpPr>
        <p:spPr>
          <a:xfrm>
            <a:off x="6729879" y="219757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9" name="TextBox 68"/>
          <p:cNvSpPr txBox="1"/>
          <p:nvPr/>
        </p:nvSpPr>
        <p:spPr>
          <a:xfrm>
            <a:off x="6733695" y="425669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0" name="TextBox 69"/>
          <p:cNvSpPr txBox="1"/>
          <p:nvPr/>
        </p:nvSpPr>
        <p:spPr>
          <a:xfrm>
            <a:off x="8629613" y="322785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6729744" y="52998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2" name="TextBox 71"/>
          <p:cNvSpPr txBox="1"/>
          <p:nvPr/>
        </p:nvSpPr>
        <p:spPr>
          <a:xfrm>
            <a:off x="8622876" y="1173660"/>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3" name="TextBox 72"/>
          <p:cNvSpPr txBox="1"/>
          <p:nvPr/>
        </p:nvSpPr>
        <p:spPr>
          <a:xfrm>
            <a:off x="8629241" y="4256691"/>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4" name="TextBox 73"/>
          <p:cNvSpPr txBox="1"/>
          <p:nvPr/>
        </p:nvSpPr>
        <p:spPr>
          <a:xfrm>
            <a:off x="6719464" y="3232157"/>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5" name="TextBox 74"/>
          <p:cNvSpPr txBox="1"/>
          <p:nvPr/>
        </p:nvSpPr>
        <p:spPr>
          <a:xfrm>
            <a:off x="8632034" y="529190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7" name="Rectangle 76"/>
          <p:cNvSpPr/>
          <p:nvPr/>
        </p:nvSpPr>
        <p:spPr>
          <a:xfrm>
            <a:off x="7280477" y="4907204"/>
            <a:ext cx="1035860"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Finally!</a:t>
            </a:r>
          </a:p>
        </p:txBody>
      </p:sp>
      <p:sp>
        <p:nvSpPr>
          <p:cNvPr id="80" name="Rectangle 79"/>
          <p:cNvSpPr/>
          <p:nvPr/>
        </p:nvSpPr>
        <p:spPr>
          <a:xfrm>
            <a:off x="9159232" y="3866629"/>
            <a:ext cx="1099981"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Almost</a:t>
            </a: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103" name="TextBox 102"/>
          <p:cNvSpPr txBox="1"/>
          <p:nvPr/>
        </p:nvSpPr>
        <p:spPr>
          <a:xfrm>
            <a:off x="2824591" y="3137695"/>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8" name="TextBox 77"/>
          <p:cNvSpPr txBox="1"/>
          <p:nvPr/>
        </p:nvSpPr>
        <p:spPr>
          <a:xfrm>
            <a:off x="489245" y="3085368"/>
            <a:ext cx="2320385" cy="461665"/>
          </a:xfrm>
          <a:prstGeom prst="rect">
            <a:avLst/>
          </a:prstGeom>
          <a:noFill/>
        </p:spPr>
        <p:txBody>
          <a:bodyPr wrap="square" rtlCol="0">
            <a:spAutoFit/>
          </a:bodyPr>
          <a:lstStyle/>
          <a:p>
            <a:pPr algn="l"/>
            <a:r>
              <a:rPr lang="en-GB" sz="2400" dirty="0" err="1">
                <a:solidFill>
                  <a:schemeClr val="accent5">
                    <a:lumMod val="50000"/>
                  </a:schemeClr>
                </a:solidFill>
              </a:rPr>
              <a:t>seguir</a:t>
            </a:r>
            <a:endParaRPr lang="en-GB" sz="2400" dirty="0">
              <a:solidFill>
                <a:schemeClr val="accent5">
                  <a:lumMod val="50000"/>
                </a:schemeClr>
              </a:solidFill>
            </a:endParaRPr>
          </a:p>
        </p:txBody>
      </p:sp>
      <p:sp>
        <p:nvSpPr>
          <p:cNvPr id="107" name="TextBox 106"/>
          <p:cNvSpPr txBox="1"/>
          <p:nvPr/>
        </p:nvSpPr>
        <p:spPr>
          <a:xfrm>
            <a:off x="476710" y="3584557"/>
            <a:ext cx="2320385" cy="461665"/>
          </a:xfrm>
          <a:prstGeom prst="rect">
            <a:avLst/>
          </a:prstGeom>
          <a:noFill/>
        </p:spPr>
        <p:txBody>
          <a:bodyPr wrap="square" rtlCol="0">
            <a:spAutoFit/>
          </a:bodyPr>
          <a:lstStyle/>
          <a:p>
            <a:pPr algn="l"/>
            <a:r>
              <a:rPr lang="en-GB" sz="2400" dirty="0" err="1">
                <a:solidFill>
                  <a:schemeClr val="accent5">
                    <a:lumMod val="50000"/>
                  </a:schemeClr>
                </a:solidFill>
              </a:rPr>
              <a:t>casi</a:t>
            </a:r>
            <a:endParaRPr lang="en-GB" sz="2400" dirty="0">
              <a:solidFill>
                <a:schemeClr val="accent5">
                  <a:lumMod val="50000"/>
                </a:schemeClr>
              </a:solidFill>
            </a:endParaRPr>
          </a:p>
        </p:txBody>
      </p:sp>
      <p:sp>
        <p:nvSpPr>
          <p:cNvPr id="108" name="TextBox 107"/>
          <p:cNvSpPr txBox="1"/>
          <p:nvPr/>
        </p:nvSpPr>
        <p:spPr>
          <a:xfrm>
            <a:off x="2824591" y="364064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J</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p:cNvSpPr txBox="1"/>
          <p:nvPr/>
        </p:nvSpPr>
        <p:spPr>
          <a:xfrm>
            <a:off x="479462" y="4085590"/>
            <a:ext cx="2320385" cy="461665"/>
          </a:xfrm>
          <a:prstGeom prst="rect">
            <a:avLst/>
          </a:prstGeom>
          <a:noFill/>
        </p:spPr>
        <p:txBody>
          <a:bodyPr wrap="square" rtlCol="0">
            <a:spAutoFit/>
          </a:bodyPr>
          <a:lstStyle/>
          <a:p>
            <a:pPr algn="l"/>
            <a:r>
              <a:rPr lang="en-GB" sz="2400" dirty="0" err="1">
                <a:solidFill>
                  <a:schemeClr val="accent5">
                    <a:lumMod val="50000"/>
                  </a:schemeClr>
                </a:solidFill>
              </a:rPr>
              <a:t>parar</a:t>
            </a:r>
            <a:endParaRPr lang="en-GB" sz="2400" dirty="0">
              <a:solidFill>
                <a:schemeClr val="accent5">
                  <a:lumMod val="50000"/>
                </a:schemeClr>
              </a:solidFill>
            </a:endParaRPr>
          </a:p>
        </p:txBody>
      </p:sp>
      <p:sp>
        <p:nvSpPr>
          <p:cNvPr id="110" name="TextBox 109"/>
          <p:cNvSpPr txBox="1"/>
          <p:nvPr/>
        </p:nvSpPr>
        <p:spPr>
          <a:xfrm>
            <a:off x="2824591" y="414405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F0302020204030204"/>
              </a:rPr>
              <a:t>K</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p:cNvSpPr txBox="1"/>
          <p:nvPr/>
        </p:nvSpPr>
        <p:spPr>
          <a:xfrm>
            <a:off x="471316" y="4572217"/>
            <a:ext cx="2320385"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policía</a:t>
            </a:r>
            <a:endParaRPr lang="en-GB" sz="2400" dirty="0">
              <a:solidFill>
                <a:schemeClr val="accent5">
                  <a:lumMod val="50000"/>
                </a:schemeClr>
              </a:solidFill>
            </a:endParaRPr>
          </a:p>
        </p:txBody>
      </p:sp>
      <p:sp>
        <p:nvSpPr>
          <p:cNvPr id="112" name="TextBox 111"/>
          <p:cNvSpPr txBox="1"/>
          <p:nvPr/>
        </p:nvSpPr>
        <p:spPr>
          <a:xfrm>
            <a:off x="2824591" y="4633336"/>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9" name="Group 78"/>
          <p:cNvGrpSpPr/>
          <p:nvPr/>
        </p:nvGrpSpPr>
        <p:grpSpPr>
          <a:xfrm>
            <a:off x="6911429" y="1229293"/>
            <a:ext cx="1662894" cy="922488"/>
            <a:chOff x="6841121" y="1231277"/>
            <a:chExt cx="1662894" cy="922488"/>
          </a:xfrm>
        </p:grpSpPr>
        <p:pic>
          <p:nvPicPr>
            <p:cNvPr id="49" name="Picture 48"/>
            <p:cNvPicPr>
              <a:picLocks noChangeAspect="1"/>
            </p:cNvPicPr>
            <p:nvPr/>
          </p:nvPicPr>
          <p:blipFill rotWithShape="1">
            <a:blip r:embed="rId31" cstate="print">
              <a:extLst>
                <a:ext uri="{28A0092B-C50C-407E-A947-70E740481C1C}">
                  <a14:useLocalDpi xmlns:a14="http://schemas.microsoft.com/office/drawing/2010/main" val="0"/>
                </a:ext>
              </a:extLst>
            </a:blip>
            <a:srcRect t="21031" b="18192"/>
            <a:stretch/>
          </p:blipFill>
          <p:spPr>
            <a:xfrm>
              <a:off x="6841121" y="1395776"/>
              <a:ext cx="1662894" cy="757989"/>
            </a:xfrm>
            <a:prstGeom prst="rect">
              <a:avLst/>
            </a:prstGeom>
          </p:spPr>
        </p:pic>
        <p:pic>
          <p:nvPicPr>
            <p:cNvPr id="1030" name="Picture 6" descr="http://www.clker.com/cliparts/f/4/4/7/119708887856645098Gerald_G_Woman_Police_Officer_1.svg.med.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flipH="1">
              <a:off x="7141066" y="1231277"/>
              <a:ext cx="304943" cy="893903"/>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extBox 65"/>
          <p:cNvSpPr txBox="1"/>
          <p:nvPr/>
        </p:nvSpPr>
        <p:spPr>
          <a:xfrm>
            <a:off x="6724988" y="1173661"/>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15" name="TextBox 114"/>
          <p:cNvSpPr txBox="1"/>
          <p:nvPr/>
        </p:nvSpPr>
        <p:spPr>
          <a:xfrm>
            <a:off x="489245" y="5087053"/>
            <a:ext cx="2320385" cy="461665"/>
          </a:xfrm>
          <a:prstGeom prst="rect">
            <a:avLst/>
          </a:prstGeom>
          <a:noFill/>
        </p:spPr>
        <p:txBody>
          <a:bodyPr wrap="square" rtlCol="0">
            <a:spAutoFit/>
          </a:bodyPr>
          <a:lstStyle/>
          <a:p>
            <a:pPr algn="l"/>
            <a:r>
              <a:rPr lang="en-GB" sz="2400" dirty="0" err="1">
                <a:solidFill>
                  <a:schemeClr val="accent5">
                    <a:lumMod val="50000"/>
                  </a:schemeClr>
                </a:solidFill>
              </a:rPr>
              <a:t>acompañar</a:t>
            </a:r>
            <a:endParaRPr lang="en-GB" sz="2400" dirty="0">
              <a:solidFill>
                <a:schemeClr val="accent5">
                  <a:lumMod val="50000"/>
                </a:schemeClr>
              </a:solidFill>
            </a:endParaRPr>
          </a:p>
        </p:txBody>
      </p:sp>
      <p:sp>
        <p:nvSpPr>
          <p:cNvPr id="116" name="TextBox 115"/>
          <p:cNvSpPr txBox="1"/>
          <p:nvPr/>
        </p:nvSpPr>
        <p:spPr>
          <a:xfrm>
            <a:off x="2822199" y="5130574"/>
            <a:ext cx="40078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F0302020204030204"/>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p:cNvSpPr txBox="1"/>
          <p:nvPr/>
        </p:nvSpPr>
        <p:spPr>
          <a:xfrm>
            <a:off x="510944" y="5609420"/>
            <a:ext cx="2320385" cy="461665"/>
          </a:xfrm>
          <a:prstGeom prst="rect">
            <a:avLst/>
          </a:prstGeom>
          <a:noFill/>
        </p:spPr>
        <p:txBody>
          <a:bodyPr wrap="square" rtlCol="0">
            <a:spAutoFit/>
          </a:bodyPr>
          <a:lstStyle/>
          <a:p>
            <a:pPr algn="l"/>
            <a:r>
              <a:rPr lang="en-GB" sz="2400" dirty="0">
                <a:solidFill>
                  <a:schemeClr val="accent5">
                    <a:lumMod val="50000"/>
                  </a:schemeClr>
                </a:solidFill>
              </a:rPr>
              <a:t>la</a:t>
            </a:r>
          </a:p>
        </p:txBody>
      </p:sp>
      <p:sp>
        <p:nvSpPr>
          <p:cNvPr id="118" name="TextBox 117"/>
          <p:cNvSpPr txBox="1"/>
          <p:nvPr/>
        </p:nvSpPr>
        <p:spPr>
          <a:xfrm>
            <a:off x="2820373" y="5653871"/>
            <a:ext cx="40412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p:cNvSpPr txBox="1"/>
          <p:nvPr/>
        </p:nvSpPr>
        <p:spPr>
          <a:xfrm>
            <a:off x="3936421" y="3085750"/>
            <a:ext cx="2320385" cy="461665"/>
          </a:xfrm>
          <a:prstGeom prst="rect">
            <a:avLst/>
          </a:prstGeom>
          <a:noFill/>
        </p:spPr>
        <p:txBody>
          <a:bodyPr wrap="square" rtlCol="0">
            <a:spAutoFit/>
          </a:bodyPr>
          <a:lstStyle/>
          <a:p>
            <a:pPr algn="l"/>
            <a:r>
              <a:rPr lang="en-GB" sz="2400" dirty="0" err="1">
                <a:solidFill>
                  <a:schemeClr val="accent5">
                    <a:lumMod val="50000"/>
                  </a:schemeClr>
                </a:solidFill>
              </a:rPr>
              <a:t>besar</a:t>
            </a:r>
            <a:endParaRPr lang="en-GB" sz="2400" dirty="0">
              <a:solidFill>
                <a:schemeClr val="accent5">
                  <a:lumMod val="50000"/>
                </a:schemeClr>
              </a:solidFill>
            </a:endParaRPr>
          </a:p>
        </p:txBody>
      </p:sp>
      <p:sp>
        <p:nvSpPr>
          <p:cNvPr id="120" name="TextBox 119"/>
          <p:cNvSpPr txBox="1"/>
          <p:nvPr/>
        </p:nvSpPr>
        <p:spPr>
          <a:xfrm>
            <a:off x="6017993" y="313030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F0302020204030204"/>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p:cNvSpPr txBox="1"/>
          <p:nvPr/>
        </p:nvSpPr>
        <p:spPr>
          <a:xfrm>
            <a:off x="3928350" y="3579280"/>
            <a:ext cx="2320385" cy="461665"/>
          </a:xfrm>
          <a:prstGeom prst="rect">
            <a:avLst/>
          </a:prstGeom>
          <a:noFill/>
        </p:spPr>
        <p:txBody>
          <a:bodyPr wrap="square" rtlCol="0">
            <a:spAutoFit/>
          </a:bodyPr>
          <a:lstStyle/>
          <a:p>
            <a:pPr algn="l"/>
            <a:r>
              <a:rPr lang="en-GB" sz="2400" dirty="0" err="1">
                <a:solidFill>
                  <a:schemeClr val="accent5">
                    <a:lumMod val="50000"/>
                  </a:schemeClr>
                </a:solidFill>
              </a:rPr>
              <a:t>finalmente</a:t>
            </a:r>
            <a:endParaRPr lang="en-GB" sz="2400" dirty="0">
              <a:solidFill>
                <a:schemeClr val="accent5">
                  <a:lumMod val="50000"/>
                </a:schemeClr>
              </a:solidFill>
            </a:endParaRPr>
          </a:p>
        </p:txBody>
      </p:sp>
      <p:sp>
        <p:nvSpPr>
          <p:cNvPr id="122" name="TextBox 121"/>
          <p:cNvSpPr txBox="1"/>
          <p:nvPr/>
        </p:nvSpPr>
        <p:spPr>
          <a:xfrm>
            <a:off x="6017993" y="3629998"/>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TextBox 122"/>
          <p:cNvSpPr txBox="1"/>
          <p:nvPr/>
        </p:nvSpPr>
        <p:spPr>
          <a:xfrm>
            <a:off x="3952108" y="4053672"/>
            <a:ext cx="2320385" cy="461665"/>
          </a:xfrm>
          <a:prstGeom prst="rect">
            <a:avLst/>
          </a:prstGeom>
          <a:noFill/>
        </p:spPr>
        <p:txBody>
          <a:bodyPr wrap="square" rtlCol="0">
            <a:spAutoFit/>
          </a:bodyPr>
          <a:lstStyle/>
          <a:p>
            <a:pPr algn="l"/>
            <a:r>
              <a:rPr lang="en-GB" sz="2400" dirty="0" err="1">
                <a:solidFill>
                  <a:schemeClr val="accent5">
                    <a:lumMod val="50000"/>
                  </a:schemeClr>
                </a:solidFill>
              </a:rPr>
              <a:t>sigo</a:t>
            </a:r>
            <a:endParaRPr lang="en-GB" sz="2400" dirty="0">
              <a:solidFill>
                <a:schemeClr val="accent5">
                  <a:lumMod val="50000"/>
                </a:schemeClr>
              </a:solidFill>
            </a:endParaRPr>
          </a:p>
        </p:txBody>
      </p:sp>
      <p:sp>
        <p:nvSpPr>
          <p:cNvPr id="124" name="TextBox 123"/>
          <p:cNvSpPr txBox="1"/>
          <p:nvPr/>
        </p:nvSpPr>
        <p:spPr>
          <a:xfrm>
            <a:off x="6018066" y="4142536"/>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F0302020204030204"/>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p:cNvSpPr txBox="1"/>
          <p:nvPr/>
        </p:nvSpPr>
        <p:spPr>
          <a:xfrm>
            <a:off x="3969468" y="4571781"/>
            <a:ext cx="2320385" cy="461665"/>
          </a:xfrm>
          <a:prstGeom prst="rect">
            <a:avLst/>
          </a:prstGeom>
          <a:noFill/>
        </p:spPr>
        <p:txBody>
          <a:bodyPr wrap="square" rtlCol="0">
            <a:spAutoFit/>
          </a:bodyPr>
          <a:lstStyle/>
          <a:p>
            <a:pPr algn="l"/>
            <a:r>
              <a:rPr lang="en-GB" sz="2400" dirty="0" err="1">
                <a:solidFill>
                  <a:schemeClr val="accent5">
                    <a:lumMod val="50000"/>
                  </a:schemeClr>
                </a:solidFill>
              </a:rPr>
              <a:t>dejar</a:t>
            </a:r>
            <a:endParaRPr lang="en-GB" sz="2400" dirty="0">
              <a:solidFill>
                <a:schemeClr val="accent5">
                  <a:lumMod val="50000"/>
                </a:schemeClr>
              </a:solidFill>
            </a:endParaRPr>
          </a:p>
        </p:txBody>
      </p:sp>
      <p:sp>
        <p:nvSpPr>
          <p:cNvPr id="126" name="TextBox 125"/>
          <p:cNvSpPr txBox="1"/>
          <p:nvPr/>
        </p:nvSpPr>
        <p:spPr>
          <a:xfrm>
            <a:off x="6018417" y="4646575"/>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I</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TextBox 126"/>
          <p:cNvSpPr txBox="1"/>
          <p:nvPr/>
        </p:nvSpPr>
        <p:spPr>
          <a:xfrm>
            <a:off x="4013574" y="5126739"/>
            <a:ext cx="2320385" cy="461665"/>
          </a:xfrm>
          <a:prstGeom prst="rect">
            <a:avLst/>
          </a:prstGeom>
          <a:noFill/>
        </p:spPr>
        <p:txBody>
          <a:bodyPr wrap="square" rtlCol="0">
            <a:spAutoFit/>
          </a:bodyPr>
          <a:lstStyle/>
          <a:p>
            <a:pPr algn="l"/>
            <a:r>
              <a:rPr lang="en-GB" sz="2400" dirty="0">
                <a:solidFill>
                  <a:schemeClr val="accent5">
                    <a:lumMod val="50000"/>
                  </a:schemeClr>
                </a:solidFill>
              </a:rPr>
              <a:t>lo</a:t>
            </a:r>
          </a:p>
        </p:txBody>
      </p:sp>
      <p:sp>
        <p:nvSpPr>
          <p:cNvPr id="128" name="TextBox 127"/>
          <p:cNvSpPr txBox="1"/>
          <p:nvPr/>
        </p:nvSpPr>
        <p:spPr>
          <a:xfrm>
            <a:off x="6016825" y="5139695"/>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F0302020204030204"/>
              </a:rPr>
              <a:t>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p:cNvSpPr txBox="1"/>
          <p:nvPr/>
        </p:nvSpPr>
        <p:spPr>
          <a:xfrm>
            <a:off x="3969468" y="5565259"/>
            <a:ext cx="2320385" cy="461665"/>
          </a:xfrm>
          <a:prstGeom prst="rect">
            <a:avLst/>
          </a:prstGeom>
          <a:noFill/>
        </p:spPr>
        <p:txBody>
          <a:bodyPr wrap="square" rtlCol="0">
            <a:spAutoFit/>
          </a:bodyPr>
          <a:lstStyle/>
          <a:p>
            <a:pPr algn="l"/>
            <a:r>
              <a:rPr lang="en-GB" sz="2400" dirty="0" err="1">
                <a:solidFill>
                  <a:schemeClr val="accent5">
                    <a:lumMod val="50000"/>
                  </a:schemeClr>
                </a:solidFill>
              </a:rPr>
              <a:t>saludar</a:t>
            </a:r>
            <a:endParaRPr lang="en-GB" sz="2400" dirty="0">
              <a:solidFill>
                <a:schemeClr val="accent5">
                  <a:lumMod val="50000"/>
                </a:schemeClr>
              </a:solidFill>
            </a:endParaRPr>
          </a:p>
        </p:txBody>
      </p:sp>
      <p:sp>
        <p:nvSpPr>
          <p:cNvPr id="130" name="TextBox 129"/>
          <p:cNvSpPr txBox="1"/>
          <p:nvPr/>
        </p:nvSpPr>
        <p:spPr>
          <a:xfrm>
            <a:off x="6016825" y="564373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3" name="CuadroTexto 62">
            <a:extLst>
              <a:ext uri="{FF2B5EF4-FFF2-40B4-BE49-F238E27FC236}">
                <a16:creationId xmlns:a16="http://schemas.microsoft.com/office/drawing/2014/main" id="{65C11BF6-7CDE-FA4F-AA49-63AA0FEEE09F}"/>
              </a:ext>
            </a:extLst>
          </p:cNvPr>
          <p:cNvSpPr txBox="1"/>
          <p:nvPr/>
        </p:nvSpPr>
        <p:spPr>
          <a:xfrm>
            <a:off x="8557655" y="523490"/>
            <a:ext cx="26487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a:solidFill>
                  <a:srgbClr val="4472C4">
                    <a:lumMod val="50000"/>
                  </a:srgbClr>
                </a:solidFill>
                <a:latin typeface="Century Gothic" panose="020F0302020204030204"/>
              </a:rPr>
              <a:t>to go with, accompany</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4" name="CuadroTexto 62">
            <a:extLst>
              <a:ext uri="{FF2B5EF4-FFF2-40B4-BE49-F238E27FC236}">
                <a16:creationId xmlns:a16="http://schemas.microsoft.com/office/drawing/2014/main" id="{65C11BF6-7CDE-FA4F-AA49-63AA0FEEE09F}"/>
              </a:ext>
            </a:extLst>
          </p:cNvPr>
          <p:cNvSpPr txBox="1"/>
          <p:nvPr/>
        </p:nvSpPr>
        <p:spPr>
          <a:xfrm>
            <a:off x="8526267" y="2865380"/>
            <a:ext cx="21682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a:solidFill>
                  <a:srgbClr val="4472C4">
                    <a:lumMod val="50000"/>
                  </a:srgbClr>
                </a:solidFill>
                <a:latin typeface="Century Gothic" panose="020F0302020204030204"/>
              </a:rPr>
              <a:t>to leave, to let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CuadroTexto 62">
            <a:extLst>
              <a:ext uri="{FF2B5EF4-FFF2-40B4-BE49-F238E27FC236}">
                <a16:creationId xmlns:a16="http://schemas.microsoft.com/office/drawing/2014/main" id="{65C11BF6-7CDE-FA4F-AA49-63AA0FEEE09F}"/>
              </a:ext>
            </a:extLst>
          </p:cNvPr>
          <p:cNvSpPr txBox="1"/>
          <p:nvPr/>
        </p:nvSpPr>
        <p:spPr>
          <a:xfrm>
            <a:off x="6637507" y="2865802"/>
            <a:ext cx="1424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follow</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6" name="CuadroTexto 62">
            <a:extLst>
              <a:ext uri="{FF2B5EF4-FFF2-40B4-BE49-F238E27FC236}">
                <a16:creationId xmlns:a16="http://schemas.microsoft.com/office/drawing/2014/main" id="{65C11BF6-7CDE-FA4F-AA49-63AA0FEEE09F}"/>
              </a:ext>
            </a:extLst>
          </p:cNvPr>
          <p:cNvSpPr txBox="1"/>
          <p:nvPr/>
        </p:nvSpPr>
        <p:spPr>
          <a:xfrm>
            <a:off x="6641784" y="3893740"/>
            <a:ext cx="1057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kiss</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7" name="CuadroTexto 62">
            <a:extLst>
              <a:ext uri="{FF2B5EF4-FFF2-40B4-BE49-F238E27FC236}">
                <a16:creationId xmlns:a16="http://schemas.microsoft.com/office/drawing/2014/main" id="{65C11BF6-7CDE-FA4F-AA49-63AA0FEEE09F}"/>
              </a:ext>
            </a:extLst>
          </p:cNvPr>
          <p:cNvSpPr txBox="1"/>
          <p:nvPr/>
        </p:nvSpPr>
        <p:spPr>
          <a:xfrm>
            <a:off x="6635121" y="5951215"/>
            <a:ext cx="1354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greet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Rectangle 2"/>
          <p:cNvSpPr/>
          <p:nvPr/>
        </p:nvSpPr>
        <p:spPr>
          <a:xfrm>
            <a:off x="0" y="1183721"/>
            <a:ext cx="6479609" cy="830997"/>
          </a:xfrm>
          <a:prstGeom prst="rect">
            <a:avLst/>
          </a:prstGeom>
        </p:spPr>
        <p:txBody>
          <a:bodyPr wrap="square">
            <a:spAutoFit/>
          </a:bodyPr>
          <a:lstStyle/>
          <a:p>
            <a:pPr lvl="0">
              <a:defRPr/>
            </a:pPr>
            <a:r>
              <a:rPr lang="en-GB" sz="2400" dirty="0" err="1">
                <a:solidFill>
                  <a:srgbClr val="4472C4">
                    <a:lumMod val="50000"/>
                  </a:srgbClr>
                </a:solidFill>
              </a:rPr>
              <a:t>Escucha</a:t>
            </a:r>
            <a:r>
              <a:rPr lang="en-GB" sz="2400" dirty="0">
                <a:solidFill>
                  <a:srgbClr val="4472C4">
                    <a:lumMod val="50000"/>
                  </a:srgbClr>
                </a:solidFill>
              </a:rPr>
              <a:t> y e</a:t>
            </a:r>
            <a:r>
              <a:rPr lang="es-GB" sz="2400" dirty="0">
                <a:solidFill>
                  <a:srgbClr val="4472C4">
                    <a:lumMod val="50000"/>
                  </a:srgbClr>
                </a:solidFill>
              </a:rPr>
              <a:t>scribe la </a:t>
            </a:r>
            <a:r>
              <a:rPr lang="en-GB" sz="2400" dirty="0">
                <a:solidFill>
                  <a:srgbClr val="4472C4">
                    <a:lumMod val="50000"/>
                  </a:srgbClr>
                </a:solidFill>
              </a:rPr>
              <a:t>palabra </a:t>
            </a:r>
            <a:r>
              <a:rPr lang="en-GB" sz="2400" dirty="0" err="1">
                <a:solidFill>
                  <a:srgbClr val="4472C4">
                    <a:lumMod val="50000"/>
                  </a:srgbClr>
                </a:solidFill>
              </a:rPr>
              <a:t>en</a:t>
            </a:r>
            <a:r>
              <a:rPr lang="en-GB" sz="2400" dirty="0">
                <a:solidFill>
                  <a:srgbClr val="4472C4">
                    <a:lumMod val="50000"/>
                  </a:srgbClr>
                </a:solidFill>
              </a:rPr>
              <a:t> </a:t>
            </a:r>
            <a:r>
              <a:rPr lang="en-GB" sz="2400" dirty="0" err="1">
                <a:solidFill>
                  <a:srgbClr val="4472C4">
                    <a:lumMod val="50000"/>
                  </a:srgbClr>
                </a:solidFill>
              </a:rPr>
              <a:t>español</a:t>
            </a:r>
            <a:r>
              <a:rPr lang="en-GB" sz="2400" dirty="0">
                <a:solidFill>
                  <a:srgbClr val="4472C4">
                    <a:lumMod val="50000"/>
                  </a:srgbClr>
                </a:solidFill>
              </a:rPr>
              <a:t> y la </a:t>
            </a:r>
            <a:r>
              <a:rPr lang="es-GB" sz="2400" dirty="0">
                <a:solidFill>
                  <a:srgbClr val="4472C4">
                    <a:lumMod val="50000"/>
                  </a:srgbClr>
                </a:solidFill>
              </a:rPr>
              <a:t>letra correcta para cada palabra.</a:t>
            </a:r>
            <a:endParaRPr lang="en-GB" sz="2400" dirty="0">
              <a:solidFill>
                <a:srgbClr val="4472C4">
                  <a:lumMod val="50000"/>
                </a:srgbClr>
              </a:solidFill>
            </a:endParaRPr>
          </a:p>
        </p:txBody>
      </p:sp>
      <p:sp>
        <p:nvSpPr>
          <p:cNvPr id="43" name="Rounded Rectangular Callout 42"/>
          <p:cNvSpPr/>
          <p:nvPr/>
        </p:nvSpPr>
        <p:spPr>
          <a:xfrm>
            <a:off x="2403393" y="4745730"/>
            <a:ext cx="2980385" cy="1619927"/>
          </a:xfrm>
          <a:prstGeom prst="wedgeRoundRectCallout">
            <a:avLst>
              <a:gd name="adj1" fmla="val -62938"/>
              <a:gd name="adj2" fmla="val -42903"/>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that </a:t>
            </a:r>
            <a:r>
              <a:rPr lang="en-GB" sz="2000" i="1" dirty="0"/>
              <a:t>la </a:t>
            </a:r>
            <a:r>
              <a:rPr lang="en-GB" sz="2000" i="1" dirty="0" err="1"/>
              <a:t>policía</a:t>
            </a:r>
            <a:r>
              <a:rPr lang="en-GB" sz="2000" i="1" dirty="0"/>
              <a:t> </a:t>
            </a:r>
            <a:r>
              <a:rPr lang="en-GB" sz="2000" dirty="0"/>
              <a:t>means ‘the police’ and </a:t>
            </a:r>
            <a:r>
              <a:rPr lang="en-GB" sz="2000" i="1" dirty="0"/>
              <a:t>el/la </a:t>
            </a:r>
            <a:r>
              <a:rPr lang="en-GB" sz="2000" i="1" dirty="0" err="1"/>
              <a:t>policía</a:t>
            </a:r>
            <a:r>
              <a:rPr lang="en-GB" sz="2000" dirty="0"/>
              <a:t> means ‘the police officer’.</a:t>
            </a:r>
          </a:p>
        </p:txBody>
      </p:sp>
      <p:pic>
        <p:nvPicPr>
          <p:cNvPr id="104" name="Picture 103">
            <a:extLst>
              <a:ext uri="{FF2B5EF4-FFF2-40B4-BE49-F238E27FC236}">
                <a16:creationId xmlns:a16="http://schemas.microsoft.com/office/drawing/2014/main" id="{DC0C04FB-36A4-4B0A-84B3-05D5659C517C}"/>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5874" y="2141772"/>
            <a:ext cx="881891" cy="881891"/>
          </a:xfrm>
          <a:prstGeom prst="rect">
            <a:avLst/>
          </a:prstGeom>
        </p:spPr>
      </p:pic>
    </p:spTree>
    <p:extLst>
      <p:ext uri="{BB962C8B-B14F-4D97-AF65-F5344CB8AC3E}">
        <p14:creationId xmlns:p14="http://schemas.microsoft.com/office/powerpoint/2010/main" val="3233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78" grpId="0"/>
      <p:bldP spid="107" grpId="0"/>
      <p:bldP spid="108" grpId="0" animBg="1"/>
      <p:bldP spid="109" grpId="0"/>
      <p:bldP spid="110" grpId="0" animBg="1"/>
      <p:bldP spid="111" grpId="0"/>
      <p:bldP spid="112" grpId="0" animBg="1"/>
      <p:bldP spid="115" grpId="0"/>
      <p:bldP spid="116" grpId="0" animBg="1"/>
      <p:bldP spid="117" grpId="0"/>
      <p:bldP spid="118" grpId="0" animBg="1"/>
      <p:bldP spid="119" grpId="0"/>
      <p:bldP spid="120" grpId="0" animBg="1"/>
      <p:bldP spid="121" grpId="0"/>
      <p:bldP spid="122" grpId="0" animBg="1"/>
      <p:bldP spid="123" grpId="0"/>
      <p:bldP spid="124" grpId="0" animBg="1"/>
      <p:bldP spid="125" grpId="0"/>
      <p:bldP spid="126" grpId="0" animBg="1"/>
      <p:bldP spid="127" grpId="0"/>
      <p:bldP spid="128" grpId="0" animBg="1"/>
      <p:bldP spid="129" grpId="0"/>
      <p:bldP spid="130"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[1/2]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42652" y="1190223"/>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Cuál</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a:t>
            </a:r>
            <a:r>
              <a:rPr lang="en-US" sz="2400" b="1" dirty="0">
                <a:solidFill>
                  <a:srgbClr val="4472C4">
                    <a:lumMod val="50000"/>
                  </a:srgbClr>
                </a:solidFill>
                <a:latin typeface="Century Gothic" panose="020F0302020204030204"/>
              </a:rPr>
              <a:t> la palabra </a:t>
            </a:r>
            <a:r>
              <a:rPr lang="en-US" sz="2400" b="1" dirty="0" err="1">
                <a:solidFill>
                  <a:srgbClr val="4472C4">
                    <a:lumMod val="50000"/>
                  </a:srgbClr>
                </a:solidFill>
                <a:latin typeface="Century Gothic" panose="020F0302020204030204"/>
              </a:rPr>
              <a:t>en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español</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TextBox 2"/>
          <p:cNvSpPr txBox="1"/>
          <p:nvPr/>
        </p:nvSpPr>
        <p:spPr>
          <a:xfrm>
            <a:off x="180000" y="178114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8" name="TextBox 7"/>
          <p:cNvSpPr txBox="1"/>
          <p:nvPr/>
        </p:nvSpPr>
        <p:spPr>
          <a:xfrm>
            <a:off x="708918" y="17811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9" name="TextBox 8"/>
          <p:cNvSpPr txBox="1"/>
          <p:nvPr/>
        </p:nvSpPr>
        <p:spPr>
          <a:xfrm>
            <a:off x="1237836"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10" name="TextBox 9"/>
          <p:cNvSpPr txBox="1"/>
          <p:nvPr/>
        </p:nvSpPr>
        <p:spPr>
          <a:xfrm>
            <a:off x="1766754"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11" name="TextBox 10"/>
          <p:cNvSpPr txBox="1"/>
          <p:nvPr/>
        </p:nvSpPr>
        <p:spPr>
          <a:xfrm>
            <a:off x="2295672"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12" name="TextBox 11"/>
          <p:cNvSpPr txBox="1"/>
          <p:nvPr/>
        </p:nvSpPr>
        <p:spPr>
          <a:xfrm>
            <a:off x="2824590"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13" name="TextBox 12"/>
          <p:cNvSpPr txBox="1"/>
          <p:nvPr/>
        </p:nvSpPr>
        <p:spPr>
          <a:xfrm>
            <a:off x="3360231"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6" name="TextBox 5"/>
          <p:cNvSpPr txBox="1"/>
          <p:nvPr/>
        </p:nvSpPr>
        <p:spPr>
          <a:xfrm>
            <a:off x="171198" y="2298199"/>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to know, get to know</a:t>
            </a:r>
          </a:p>
        </p:txBody>
      </p:sp>
      <p:sp>
        <p:nvSpPr>
          <p:cNvPr id="14" name="TextBox 13"/>
          <p:cNvSpPr txBox="1"/>
          <p:nvPr/>
        </p:nvSpPr>
        <p:spPr>
          <a:xfrm>
            <a:off x="180000" y="2935900"/>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15" name="TextBox 14"/>
          <p:cNvSpPr txBox="1"/>
          <p:nvPr/>
        </p:nvSpPr>
        <p:spPr>
          <a:xfrm>
            <a:off x="708918"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f</a:t>
            </a:r>
          </a:p>
        </p:txBody>
      </p:sp>
      <p:sp>
        <p:nvSpPr>
          <p:cNvPr id="16" name="TextBox 15"/>
          <p:cNvSpPr txBox="1"/>
          <p:nvPr/>
        </p:nvSpPr>
        <p:spPr>
          <a:xfrm>
            <a:off x="1237836"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17" name="TextBox 16"/>
          <p:cNvSpPr txBox="1"/>
          <p:nvPr/>
        </p:nvSpPr>
        <p:spPr>
          <a:xfrm>
            <a:off x="1766754"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18" name="TextBox 17"/>
          <p:cNvSpPr txBox="1"/>
          <p:nvPr/>
        </p:nvSpPr>
        <p:spPr>
          <a:xfrm>
            <a:off x="2295672"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19" name="TextBox 18"/>
          <p:cNvSpPr txBox="1"/>
          <p:nvPr/>
        </p:nvSpPr>
        <p:spPr>
          <a:xfrm>
            <a:off x="2831313"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20" name="TextBox 19"/>
          <p:cNvSpPr txBox="1"/>
          <p:nvPr/>
        </p:nvSpPr>
        <p:spPr>
          <a:xfrm>
            <a:off x="3366954" y="293589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1" name="TextBox 20"/>
          <p:cNvSpPr txBox="1"/>
          <p:nvPr/>
        </p:nvSpPr>
        <p:spPr>
          <a:xfrm>
            <a:off x="171198" y="3477857"/>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offer, offering</a:t>
            </a:r>
            <a:endParaRPr lang="en-GB" sz="2400" dirty="0">
              <a:solidFill>
                <a:schemeClr val="accent5">
                  <a:lumMod val="50000"/>
                </a:schemeClr>
              </a:solidFill>
            </a:endParaRPr>
          </a:p>
        </p:txBody>
      </p:sp>
      <p:sp>
        <p:nvSpPr>
          <p:cNvPr id="22" name="TextBox 21"/>
          <p:cNvSpPr txBox="1"/>
          <p:nvPr/>
        </p:nvSpPr>
        <p:spPr>
          <a:xfrm>
            <a:off x="708918"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23" name="TextBox 22"/>
          <p:cNvSpPr txBox="1"/>
          <p:nvPr/>
        </p:nvSpPr>
        <p:spPr>
          <a:xfrm>
            <a:off x="1237836"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24" name="TextBox 23"/>
          <p:cNvSpPr txBox="1"/>
          <p:nvPr/>
        </p:nvSpPr>
        <p:spPr>
          <a:xfrm>
            <a:off x="1766754"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f</a:t>
            </a:r>
          </a:p>
        </p:txBody>
      </p:sp>
      <p:sp>
        <p:nvSpPr>
          <p:cNvPr id="25" name="TextBox 24"/>
          <p:cNvSpPr txBox="1"/>
          <p:nvPr/>
        </p:nvSpPr>
        <p:spPr>
          <a:xfrm>
            <a:off x="2295672"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6" name="TextBox 25"/>
          <p:cNvSpPr txBox="1"/>
          <p:nvPr/>
        </p:nvSpPr>
        <p:spPr>
          <a:xfrm>
            <a:off x="2831313"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27" name="TextBox 26"/>
          <p:cNvSpPr txBox="1"/>
          <p:nvPr/>
        </p:nvSpPr>
        <p:spPr>
          <a:xfrm>
            <a:off x="3366954" y="41155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8" name="TextBox 27"/>
          <p:cNvSpPr txBox="1"/>
          <p:nvPr/>
        </p:nvSpPr>
        <p:spPr>
          <a:xfrm>
            <a:off x="683363" y="4637261"/>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suffer, suffering</a:t>
            </a:r>
            <a:endParaRPr lang="en-GB" sz="2400" dirty="0">
              <a:solidFill>
                <a:schemeClr val="accent5">
                  <a:lumMod val="50000"/>
                </a:schemeClr>
              </a:solidFill>
            </a:endParaRPr>
          </a:p>
        </p:txBody>
      </p:sp>
      <p:sp>
        <p:nvSpPr>
          <p:cNvPr id="29" name="TextBox 28"/>
          <p:cNvSpPr txBox="1"/>
          <p:nvPr/>
        </p:nvSpPr>
        <p:spPr>
          <a:xfrm>
            <a:off x="622220"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30" name="TextBox 29"/>
          <p:cNvSpPr txBox="1"/>
          <p:nvPr/>
        </p:nvSpPr>
        <p:spPr>
          <a:xfrm>
            <a:off x="1151138"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31" name="TextBox 30"/>
          <p:cNvSpPr txBox="1"/>
          <p:nvPr/>
        </p:nvSpPr>
        <p:spPr>
          <a:xfrm>
            <a:off x="1680056"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m</a:t>
            </a:r>
          </a:p>
        </p:txBody>
      </p:sp>
      <p:sp>
        <p:nvSpPr>
          <p:cNvPr id="32" name="TextBox 31"/>
          <p:cNvSpPr txBox="1"/>
          <p:nvPr/>
        </p:nvSpPr>
        <p:spPr>
          <a:xfrm>
            <a:off x="2208974"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33" name="TextBox 32"/>
          <p:cNvSpPr txBox="1"/>
          <p:nvPr/>
        </p:nvSpPr>
        <p:spPr>
          <a:xfrm>
            <a:off x="2744615"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34" name="TextBox 33"/>
          <p:cNvSpPr txBox="1"/>
          <p:nvPr/>
        </p:nvSpPr>
        <p:spPr>
          <a:xfrm>
            <a:off x="3280256"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35" name="TextBox 34"/>
          <p:cNvSpPr txBox="1"/>
          <p:nvPr/>
        </p:nvSpPr>
        <p:spPr>
          <a:xfrm>
            <a:off x="631251" y="5831635"/>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break, breaking</a:t>
            </a:r>
            <a:endParaRPr lang="en-GB" sz="2400" dirty="0">
              <a:solidFill>
                <a:schemeClr val="accent5">
                  <a:lumMod val="50000"/>
                </a:schemeClr>
              </a:solidFill>
            </a:endParaRPr>
          </a:p>
        </p:txBody>
      </p:sp>
      <p:sp>
        <p:nvSpPr>
          <p:cNvPr id="36" name="TextBox 35"/>
          <p:cNvSpPr txBox="1"/>
          <p:nvPr/>
        </p:nvSpPr>
        <p:spPr>
          <a:xfrm>
            <a:off x="8625260" y="219083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y</a:t>
            </a:r>
          </a:p>
        </p:txBody>
      </p:sp>
      <p:sp>
        <p:nvSpPr>
          <p:cNvPr id="37" name="TextBox 36"/>
          <p:cNvSpPr txBox="1"/>
          <p:nvPr/>
        </p:nvSpPr>
        <p:spPr>
          <a:xfrm>
            <a:off x="9160901" y="219083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38" name="TextBox 37"/>
          <p:cNvSpPr txBox="1"/>
          <p:nvPr/>
        </p:nvSpPr>
        <p:spPr>
          <a:xfrm>
            <a:off x="8718681" y="2750880"/>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already</a:t>
            </a:r>
          </a:p>
        </p:txBody>
      </p:sp>
      <p:sp>
        <p:nvSpPr>
          <p:cNvPr id="39" name="TextBox 38"/>
          <p:cNvSpPr txBox="1"/>
          <p:nvPr/>
        </p:nvSpPr>
        <p:spPr>
          <a:xfrm>
            <a:off x="4369384" y="365389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0" name="TextBox 39"/>
          <p:cNvSpPr txBox="1"/>
          <p:nvPr/>
        </p:nvSpPr>
        <p:spPr>
          <a:xfrm>
            <a:off x="4898302" y="365389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41" name="TextBox 40"/>
          <p:cNvSpPr txBox="1"/>
          <p:nvPr/>
        </p:nvSpPr>
        <p:spPr>
          <a:xfrm>
            <a:off x="5427220" y="365389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42" name="TextBox 41"/>
          <p:cNvSpPr txBox="1"/>
          <p:nvPr/>
        </p:nvSpPr>
        <p:spPr>
          <a:xfrm>
            <a:off x="5956138" y="365389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43" name="TextBox 42"/>
          <p:cNvSpPr txBox="1"/>
          <p:nvPr/>
        </p:nvSpPr>
        <p:spPr>
          <a:xfrm>
            <a:off x="6491779" y="365389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4" name="TextBox 43"/>
          <p:cNvSpPr txBox="1"/>
          <p:nvPr/>
        </p:nvSpPr>
        <p:spPr>
          <a:xfrm>
            <a:off x="7027420" y="36538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45" name="TextBox 44"/>
          <p:cNvSpPr txBox="1"/>
          <p:nvPr/>
        </p:nvSpPr>
        <p:spPr>
          <a:xfrm>
            <a:off x="4456081" y="4186263"/>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hardly, barely</a:t>
            </a:r>
          </a:p>
        </p:txBody>
      </p:sp>
      <p:sp>
        <p:nvSpPr>
          <p:cNvPr id="46" name="TextBox 45"/>
          <p:cNvSpPr txBox="1"/>
          <p:nvPr/>
        </p:nvSpPr>
        <p:spPr>
          <a:xfrm>
            <a:off x="8051213" y="36161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47" name="TextBox 46"/>
          <p:cNvSpPr txBox="1"/>
          <p:nvPr/>
        </p:nvSpPr>
        <p:spPr>
          <a:xfrm>
            <a:off x="8580131" y="36161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8" name="TextBox 47"/>
          <p:cNvSpPr txBox="1"/>
          <p:nvPr/>
        </p:nvSpPr>
        <p:spPr>
          <a:xfrm>
            <a:off x="9109049" y="36161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49" name="TextBox 48"/>
          <p:cNvSpPr txBox="1"/>
          <p:nvPr/>
        </p:nvSpPr>
        <p:spPr>
          <a:xfrm>
            <a:off x="9637967" y="36161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50" name="TextBox 49"/>
          <p:cNvSpPr txBox="1"/>
          <p:nvPr/>
        </p:nvSpPr>
        <p:spPr>
          <a:xfrm>
            <a:off x="10173608" y="36161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52" name="TextBox 51"/>
          <p:cNvSpPr txBox="1"/>
          <p:nvPr/>
        </p:nvSpPr>
        <p:spPr>
          <a:xfrm>
            <a:off x="8137910" y="4148532"/>
            <a:ext cx="3740184" cy="830997"/>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to pass, to </a:t>
            </a:r>
            <a:r>
              <a:rPr lang="en-GB" sz="2400">
                <a:solidFill>
                  <a:schemeClr val="accent5">
                    <a:lumMod val="50000"/>
                  </a:schemeClr>
                </a:solidFill>
              </a:rPr>
              <a:t>spend (time), to </a:t>
            </a:r>
            <a:r>
              <a:rPr lang="en-GB" sz="2400" dirty="0">
                <a:solidFill>
                  <a:schemeClr val="accent5">
                    <a:lumMod val="50000"/>
                  </a:schemeClr>
                </a:solidFill>
              </a:rPr>
              <a:t>happen</a:t>
            </a:r>
          </a:p>
        </p:txBody>
      </p:sp>
      <p:sp>
        <p:nvSpPr>
          <p:cNvPr id="53" name="TextBox 52"/>
          <p:cNvSpPr txBox="1"/>
          <p:nvPr/>
        </p:nvSpPr>
        <p:spPr>
          <a:xfrm>
            <a:off x="4713079" y="206280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54" name="TextBox 53"/>
          <p:cNvSpPr txBox="1"/>
          <p:nvPr/>
        </p:nvSpPr>
        <p:spPr>
          <a:xfrm>
            <a:off x="5241997" y="206280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55" name="TextBox 54"/>
          <p:cNvSpPr txBox="1"/>
          <p:nvPr/>
        </p:nvSpPr>
        <p:spPr>
          <a:xfrm>
            <a:off x="5770915" y="206280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l</a:t>
            </a:r>
          </a:p>
        </p:txBody>
      </p:sp>
      <p:sp>
        <p:nvSpPr>
          <p:cNvPr id="56" name="TextBox 55"/>
          <p:cNvSpPr txBox="1"/>
          <p:nvPr/>
        </p:nvSpPr>
        <p:spPr>
          <a:xfrm>
            <a:off x="6299833" y="206280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57" name="TextBox 56"/>
          <p:cNvSpPr txBox="1"/>
          <p:nvPr/>
        </p:nvSpPr>
        <p:spPr>
          <a:xfrm>
            <a:off x="6828751" y="206280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58" name="TextBox 57"/>
          <p:cNvSpPr txBox="1"/>
          <p:nvPr/>
        </p:nvSpPr>
        <p:spPr>
          <a:xfrm>
            <a:off x="7357669" y="206280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59" name="TextBox 58"/>
          <p:cNvSpPr txBox="1"/>
          <p:nvPr/>
        </p:nvSpPr>
        <p:spPr>
          <a:xfrm>
            <a:off x="7886587" y="206280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60" name="TextBox 59"/>
          <p:cNvSpPr txBox="1"/>
          <p:nvPr/>
        </p:nvSpPr>
        <p:spPr>
          <a:xfrm>
            <a:off x="4707709" y="2627475"/>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culture</a:t>
            </a:r>
          </a:p>
        </p:txBody>
      </p:sp>
      <p:sp>
        <p:nvSpPr>
          <p:cNvPr id="61" name="TextBox 60"/>
          <p:cNvSpPr txBox="1"/>
          <p:nvPr/>
        </p:nvSpPr>
        <p:spPr>
          <a:xfrm>
            <a:off x="4921509" y="53038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62" name="TextBox 61"/>
          <p:cNvSpPr txBox="1"/>
          <p:nvPr/>
        </p:nvSpPr>
        <p:spPr>
          <a:xfrm>
            <a:off x="5450427" y="530384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63" name="TextBox 62"/>
          <p:cNvSpPr txBox="1"/>
          <p:nvPr/>
        </p:nvSpPr>
        <p:spPr>
          <a:xfrm>
            <a:off x="5979345"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64" name="TextBox 63"/>
          <p:cNvSpPr txBox="1"/>
          <p:nvPr/>
        </p:nvSpPr>
        <p:spPr>
          <a:xfrm>
            <a:off x="6508263"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65" name="TextBox 64"/>
          <p:cNvSpPr txBox="1"/>
          <p:nvPr/>
        </p:nvSpPr>
        <p:spPr>
          <a:xfrm>
            <a:off x="7037181"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66" name="TextBox 65"/>
          <p:cNvSpPr txBox="1"/>
          <p:nvPr/>
        </p:nvSpPr>
        <p:spPr>
          <a:xfrm>
            <a:off x="7566099"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67" name="TextBox 66"/>
          <p:cNvSpPr txBox="1"/>
          <p:nvPr/>
        </p:nvSpPr>
        <p:spPr>
          <a:xfrm>
            <a:off x="8095017"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68" name="TextBox 67"/>
          <p:cNvSpPr txBox="1"/>
          <p:nvPr/>
        </p:nvSpPr>
        <p:spPr>
          <a:xfrm>
            <a:off x="4921508" y="5816811"/>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United States</a:t>
            </a:r>
          </a:p>
        </p:txBody>
      </p:sp>
      <p:sp>
        <p:nvSpPr>
          <p:cNvPr id="69" name="TextBox 68"/>
          <p:cNvSpPr txBox="1"/>
          <p:nvPr/>
        </p:nvSpPr>
        <p:spPr>
          <a:xfrm>
            <a:off x="8726577" y="530384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70" name="TextBox 69"/>
          <p:cNvSpPr txBox="1"/>
          <p:nvPr/>
        </p:nvSpPr>
        <p:spPr>
          <a:xfrm>
            <a:off x="9255495" y="5303844"/>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71" name="TextBox 70"/>
          <p:cNvSpPr txBox="1"/>
          <p:nvPr/>
        </p:nvSpPr>
        <p:spPr>
          <a:xfrm>
            <a:off x="9784413" y="5303843"/>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73" name="TextBox 72"/>
          <p:cNvSpPr txBox="1"/>
          <p:nvPr/>
        </p:nvSpPr>
        <p:spPr>
          <a:xfrm>
            <a:off x="10313331" y="5303843"/>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74" name="TextBox 73"/>
          <p:cNvSpPr txBox="1"/>
          <p:nvPr/>
        </p:nvSpPr>
        <p:spPr>
          <a:xfrm>
            <a:off x="10842249" y="5303843"/>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75" name="TextBox 74"/>
          <p:cNvSpPr txBox="1"/>
          <p:nvPr/>
        </p:nvSpPr>
        <p:spPr>
          <a:xfrm>
            <a:off x="11371167" y="5303843"/>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76" name="TextBox 75"/>
          <p:cNvSpPr txBox="1"/>
          <p:nvPr/>
        </p:nvSpPr>
        <p:spPr>
          <a:xfrm>
            <a:off x="7297566" y="8103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77" name="TextBox 76"/>
          <p:cNvSpPr txBox="1"/>
          <p:nvPr/>
        </p:nvSpPr>
        <p:spPr>
          <a:xfrm>
            <a:off x="7826484" y="8103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78" name="TextBox 77"/>
          <p:cNvSpPr txBox="1"/>
          <p:nvPr/>
        </p:nvSpPr>
        <p:spPr>
          <a:xfrm>
            <a:off x="8355402" y="8103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79" name="TextBox 78"/>
          <p:cNvSpPr txBox="1"/>
          <p:nvPr/>
        </p:nvSpPr>
        <p:spPr>
          <a:xfrm>
            <a:off x="8884320" y="8103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80" name="TextBox 79"/>
          <p:cNvSpPr txBox="1"/>
          <p:nvPr/>
        </p:nvSpPr>
        <p:spPr>
          <a:xfrm>
            <a:off x="9419961" y="8103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81" name="TextBox 80"/>
          <p:cNvSpPr txBox="1"/>
          <p:nvPr/>
        </p:nvSpPr>
        <p:spPr>
          <a:xfrm>
            <a:off x="9955602" y="81035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82" name="TextBox 81"/>
          <p:cNvSpPr txBox="1"/>
          <p:nvPr/>
        </p:nvSpPr>
        <p:spPr>
          <a:xfrm>
            <a:off x="7560985" y="1346533"/>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accident</a:t>
            </a:r>
          </a:p>
        </p:txBody>
      </p:sp>
      <p:sp>
        <p:nvSpPr>
          <p:cNvPr id="83" name="TextBox 82"/>
          <p:cNvSpPr txBox="1"/>
          <p:nvPr/>
        </p:nvSpPr>
        <p:spPr>
          <a:xfrm>
            <a:off x="10484520" y="81035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84" name="TextBox 83"/>
          <p:cNvSpPr txBox="1"/>
          <p:nvPr/>
        </p:nvSpPr>
        <p:spPr>
          <a:xfrm>
            <a:off x="10995505" y="8141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85" name="TextBox 84"/>
          <p:cNvSpPr txBox="1"/>
          <p:nvPr/>
        </p:nvSpPr>
        <p:spPr>
          <a:xfrm>
            <a:off x="11507657" y="81621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86" name="TextBox 85"/>
          <p:cNvSpPr txBox="1"/>
          <p:nvPr/>
        </p:nvSpPr>
        <p:spPr>
          <a:xfrm>
            <a:off x="718005" y="1754598"/>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87" name="TextBox 86"/>
          <p:cNvSpPr txBox="1"/>
          <p:nvPr/>
        </p:nvSpPr>
        <p:spPr>
          <a:xfrm>
            <a:off x="1246923" y="175918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88" name="TextBox 87"/>
          <p:cNvSpPr txBox="1"/>
          <p:nvPr/>
        </p:nvSpPr>
        <p:spPr>
          <a:xfrm>
            <a:off x="1769617" y="175918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89" name="TextBox 88"/>
          <p:cNvSpPr txBox="1"/>
          <p:nvPr/>
        </p:nvSpPr>
        <p:spPr>
          <a:xfrm>
            <a:off x="2298037" y="176651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0" name="TextBox 89"/>
          <p:cNvSpPr txBox="1"/>
          <p:nvPr/>
        </p:nvSpPr>
        <p:spPr>
          <a:xfrm>
            <a:off x="2824590" y="176651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1" name="TextBox 90"/>
          <p:cNvSpPr txBox="1"/>
          <p:nvPr/>
        </p:nvSpPr>
        <p:spPr>
          <a:xfrm>
            <a:off x="711500" y="292407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2" name="TextBox 91"/>
          <p:cNvSpPr txBox="1"/>
          <p:nvPr/>
        </p:nvSpPr>
        <p:spPr>
          <a:xfrm>
            <a:off x="1241610" y="291337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3" name="TextBox 92"/>
          <p:cNvSpPr txBox="1"/>
          <p:nvPr/>
        </p:nvSpPr>
        <p:spPr>
          <a:xfrm>
            <a:off x="1773873" y="2919844"/>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4" name="TextBox 93"/>
          <p:cNvSpPr txBox="1"/>
          <p:nvPr/>
        </p:nvSpPr>
        <p:spPr>
          <a:xfrm>
            <a:off x="2303967" y="291337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5" name="TextBox 94"/>
          <p:cNvSpPr txBox="1"/>
          <p:nvPr/>
        </p:nvSpPr>
        <p:spPr>
          <a:xfrm>
            <a:off x="2836145" y="291337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6" name="TextBox 95"/>
          <p:cNvSpPr txBox="1"/>
          <p:nvPr/>
        </p:nvSpPr>
        <p:spPr>
          <a:xfrm>
            <a:off x="1235428" y="410469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7" name="TextBox 96"/>
          <p:cNvSpPr txBox="1"/>
          <p:nvPr/>
        </p:nvSpPr>
        <p:spPr>
          <a:xfrm>
            <a:off x="1774065" y="410430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8" name="TextBox 97"/>
          <p:cNvSpPr txBox="1"/>
          <p:nvPr/>
        </p:nvSpPr>
        <p:spPr>
          <a:xfrm>
            <a:off x="2310593" y="410430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99" name="TextBox 98"/>
          <p:cNvSpPr txBox="1"/>
          <p:nvPr/>
        </p:nvSpPr>
        <p:spPr>
          <a:xfrm>
            <a:off x="2827348" y="410430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0" name="TextBox 99"/>
          <p:cNvSpPr txBox="1"/>
          <p:nvPr/>
        </p:nvSpPr>
        <p:spPr>
          <a:xfrm>
            <a:off x="1152695" y="526468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1" name="TextBox 100"/>
          <p:cNvSpPr txBox="1"/>
          <p:nvPr/>
        </p:nvSpPr>
        <p:spPr>
          <a:xfrm>
            <a:off x="1691332" y="526429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2" name="TextBox 101"/>
          <p:cNvSpPr txBox="1"/>
          <p:nvPr/>
        </p:nvSpPr>
        <p:spPr>
          <a:xfrm>
            <a:off x="2227860" y="526429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3" name="TextBox 102"/>
          <p:cNvSpPr txBox="1"/>
          <p:nvPr/>
        </p:nvSpPr>
        <p:spPr>
          <a:xfrm>
            <a:off x="2744615" y="526429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4" name="TextBox 103"/>
          <p:cNvSpPr txBox="1"/>
          <p:nvPr/>
        </p:nvSpPr>
        <p:spPr>
          <a:xfrm>
            <a:off x="5243428" y="204359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5" name="TextBox 104"/>
          <p:cNvSpPr txBox="1"/>
          <p:nvPr/>
        </p:nvSpPr>
        <p:spPr>
          <a:xfrm>
            <a:off x="5780002" y="203068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6" name="TextBox 105"/>
          <p:cNvSpPr txBox="1"/>
          <p:nvPr/>
        </p:nvSpPr>
        <p:spPr>
          <a:xfrm>
            <a:off x="6302696" y="203068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7" name="TextBox 106"/>
          <p:cNvSpPr txBox="1"/>
          <p:nvPr/>
        </p:nvSpPr>
        <p:spPr>
          <a:xfrm>
            <a:off x="6831116" y="2038022"/>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8" name="TextBox 107"/>
          <p:cNvSpPr txBox="1"/>
          <p:nvPr/>
        </p:nvSpPr>
        <p:spPr>
          <a:xfrm>
            <a:off x="7357669" y="2038022"/>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09" name="TextBox 108"/>
          <p:cNvSpPr txBox="1"/>
          <p:nvPr/>
        </p:nvSpPr>
        <p:spPr>
          <a:xfrm>
            <a:off x="9160901" y="2190831"/>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0" name="TextBox 109"/>
          <p:cNvSpPr txBox="1"/>
          <p:nvPr/>
        </p:nvSpPr>
        <p:spPr>
          <a:xfrm>
            <a:off x="5450426" y="529605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1" name="TextBox 110"/>
          <p:cNvSpPr txBox="1"/>
          <p:nvPr/>
        </p:nvSpPr>
        <p:spPr>
          <a:xfrm>
            <a:off x="5987630" y="528872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2" name="TextBox 111"/>
          <p:cNvSpPr txBox="1"/>
          <p:nvPr/>
        </p:nvSpPr>
        <p:spPr>
          <a:xfrm>
            <a:off x="6510324" y="528872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3" name="TextBox 112"/>
          <p:cNvSpPr txBox="1"/>
          <p:nvPr/>
        </p:nvSpPr>
        <p:spPr>
          <a:xfrm>
            <a:off x="7038744" y="529605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4" name="TextBox 113"/>
          <p:cNvSpPr txBox="1"/>
          <p:nvPr/>
        </p:nvSpPr>
        <p:spPr>
          <a:xfrm>
            <a:off x="7565297" y="5296057"/>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5" name="TextBox 114"/>
          <p:cNvSpPr txBox="1"/>
          <p:nvPr/>
        </p:nvSpPr>
        <p:spPr>
          <a:xfrm>
            <a:off x="9267833" y="529650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6" name="TextBox 115"/>
          <p:cNvSpPr txBox="1"/>
          <p:nvPr/>
        </p:nvSpPr>
        <p:spPr>
          <a:xfrm>
            <a:off x="9790527" y="529650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7" name="TextBox 116"/>
          <p:cNvSpPr txBox="1"/>
          <p:nvPr/>
        </p:nvSpPr>
        <p:spPr>
          <a:xfrm>
            <a:off x="10318947" y="530384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8" name="TextBox 117"/>
          <p:cNvSpPr txBox="1"/>
          <p:nvPr/>
        </p:nvSpPr>
        <p:spPr>
          <a:xfrm>
            <a:off x="10845500" y="530384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19" name="TextBox 118"/>
          <p:cNvSpPr txBox="1"/>
          <p:nvPr/>
        </p:nvSpPr>
        <p:spPr>
          <a:xfrm>
            <a:off x="8586853" y="3615369"/>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0" name="TextBox 119"/>
          <p:cNvSpPr txBox="1"/>
          <p:nvPr/>
        </p:nvSpPr>
        <p:spPr>
          <a:xfrm>
            <a:off x="9109547" y="3615369"/>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1" name="TextBox 120"/>
          <p:cNvSpPr txBox="1"/>
          <p:nvPr/>
        </p:nvSpPr>
        <p:spPr>
          <a:xfrm>
            <a:off x="9637967" y="3622706"/>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2" name="TextBox 121"/>
          <p:cNvSpPr txBox="1"/>
          <p:nvPr/>
        </p:nvSpPr>
        <p:spPr>
          <a:xfrm>
            <a:off x="4904436" y="363988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3" name="TextBox 122"/>
          <p:cNvSpPr txBox="1"/>
          <p:nvPr/>
        </p:nvSpPr>
        <p:spPr>
          <a:xfrm>
            <a:off x="5427130" y="3639883"/>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4" name="TextBox 123"/>
          <p:cNvSpPr txBox="1"/>
          <p:nvPr/>
        </p:nvSpPr>
        <p:spPr>
          <a:xfrm>
            <a:off x="5955550" y="364722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5" name="TextBox 124"/>
          <p:cNvSpPr txBox="1"/>
          <p:nvPr/>
        </p:nvSpPr>
        <p:spPr>
          <a:xfrm>
            <a:off x="6482103" y="3647220"/>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6" name="TextBox 125"/>
          <p:cNvSpPr txBox="1"/>
          <p:nvPr/>
        </p:nvSpPr>
        <p:spPr>
          <a:xfrm>
            <a:off x="7831084" y="787488"/>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7" name="TextBox 126"/>
          <p:cNvSpPr txBox="1"/>
          <p:nvPr/>
        </p:nvSpPr>
        <p:spPr>
          <a:xfrm>
            <a:off x="8353778" y="787488"/>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8" name="TextBox 127"/>
          <p:cNvSpPr txBox="1"/>
          <p:nvPr/>
        </p:nvSpPr>
        <p:spPr>
          <a:xfrm>
            <a:off x="8882198" y="79482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29" name="TextBox 128"/>
          <p:cNvSpPr txBox="1"/>
          <p:nvPr/>
        </p:nvSpPr>
        <p:spPr>
          <a:xfrm>
            <a:off x="9408751" y="794825"/>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30" name="TextBox 129"/>
          <p:cNvSpPr txBox="1"/>
          <p:nvPr/>
        </p:nvSpPr>
        <p:spPr>
          <a:xfrm>
            <a:off x="9955602" y="783612"/>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31" name="TextBox 130"/>
          <p:cNvSpPr txBox="1"/>
          <p:nvPr/>
        </p:nvSpPr>
        <p:spPr>
          <a:xfrm>
            <a:off x="10484022" y="790949"/>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32" name="TextBox 131"/>
          <p:cNvSpPr txBox="1"/>
          <p:nvPr/>
        </p:nvSpPr>
        <p:spPr>
          <a:xfrm>
            <a:off x="11010575" y="790949"/>
            <a:ext cx="416859" cy="461665"/>
          </a:xfrm>
          <a:prstGeom prst="rect">
            <a:avLst/>
          </a:prstGeom>
          <a:solidFill>
            <a:schemeClr val="accent5">
              <a:lumMod val="20000"/>
              <a:lumOff val="80000"/>
            </a:schemeClr>
          </a:solidFill>
          <a:ln w="28575">
            <a:solidFill>
              <a:srgbClr val="FF6600"/>
            </a:solidFill>
          </a:ln>
        </p:spPr>
        <p:txBody>
          <a:bodyPr wrap="square" rtlCol="0">
            <a:spAutoFit/>
          </a:bodyPr>
          <a:lstStyle/>
          <a:p>
            <a:pPr algn="l"/>
            <a:endParaRPr lang="en-GB" sz="2400" b="1" dirty="0">
              <a:solidFill>
                <a:schemeClr val="accent5">
                  <a:lumMod val="50000"/>
                </a:schemeClr>
              </a:solidFill>
            </a:endParaRPr>
          </a:p>
        </p:txBody>
      </p:sp>
      <p:sp>
        <p:nvSpPr>
          <p:cNvPr id="133" name="TextBox 75">
            <a:extLst>
              <a:ext uri="{FF2B5EF4-FFF2-40B4-BE49-F238E27FC236}">
                <a16:creationId xmlns:a16="http://schemas.microsoft.com/office/drawing/2014/main" id="{DEF618D6-B94B-E842-AA4B-24724FD119C5}"/>
              </a:ext>
            </a:extLst>
          </p:cNvPr>
          <p:cNvSpPr txBox="1"/>
          <p:nvPr/>
        </p:nvSpPr>
        <p:spPr>
          <a:xfrm>
            <a:off x="6617480" y="797819"/>
            <a:ext cx="50888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el</a:t>
            </a:r>
          </a:p>
        </p:txBody>
      </p:sp>
      <p:sp>
        <p:nvSpPr>
          <p:cNvPr id="134" name="TextBox 75">
            <a:extLst>
              <a:ext uri="{FF2B5EF4-FFF2-40B4-BE49-F238E27FC236}">
                <a16:creationId xmlns:a16="http://schemas.microsoft.com/office/drawing/2014/main" id="{055DBEF4-66AB-714C-AEE1-F76C42C5166D}"/>
              </a:ext>
            </a:extLst>
          </p:cNvPr>
          <p:cNvSpPr txBox="1"/>
          <p:nvPr/>
        </p:nvSpPr>
        <p:spPr>
          <a:xfrm>
            <a:off x="4074183" y="2061151"/>
            <a:ext cx="50888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la</a:t>
            </a:r>
          </a:p>
        </p:txBody>
      </p:sp>
      <p:sp>
        <p:nvSpPr>
          <p:cNvPr id="135" name="TextBox 75">
            <a:extLst>
              <a:ext uri="{FF2B5EF4-FFF2-40B4-BE49-F238E27FC236}">
                <a16:creationId xmlns:a16="http://schemas.microsoft.com/office/drawing/2014/main" id="{9CB8B1C4-3F30-B14D-B315-5DD27CF555EF}"/>
              </a:ext>
            </a:extLst>
          </p:cNvPr>
          <p:cNvSpPr txBox="1"/>
          <p:nvPr/>
        </p:nvSpPr>
        <p:spPr>
          <a:xfrm>
            <a:off x="4139912" y="5286124"/>
            <a:ext cx="623685"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los</a:t>
            </a:r>
          </a:p>
        </p:txBody>
      </p:sp>
    </p:spTree>
    <p:extLst>
      <p:ext uri="{BB962C8B-B14F-4D97-AF65-F5344CB8AC3E}">
        <p14:creationId xmlns:p14="http://schemas.microsoft.com/office/powerpoint/2010/main" val="3808137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91"/>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92"/>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94"/>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9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100"/>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102"/>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122"/>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123"/>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124"/>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6"/>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9"/>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120"/>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5" restart="whenNotActive" fill="hold" evtFilter="cancelBubble" nodeType="interactiveSeq">
                <p:stCondLst>
                  <p:cond evt="onClick" delay="0">
                    <p:tgtEl>
                      <p:spTgt spid="53"/>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104"/>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05"/>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106"/>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107"/>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10"/>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111"/>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112"/>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113"/>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114"/>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115"/>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116"/>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117"/>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9" restart="whenNotActive" fill="hold" evtFilter="cancelBubble" nodeType="interactiveSeq">
                <p:stCondLst>
                  <p:cond evt="onClick" delay="0">
                    <p:tgtEl>
                      <p:spTgt spid="76"/>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0" nodeType="clickEffect">
                                  <p:stCondLst>
                                    <p:cond delay="0"/>
                                  </p:stCondLst>
                                  <p:childTnLst>
                                    <p:set>
                                      <p:cBhvr>
                                        <p:cTn id="113" dur="1" fill="hold">
                                          <p:stCondLst>
                                            <p:cond delay="0"/>
                                          </p:stCondLst>
                                        </p:cTn>
                                        <p:tgtEl>
                                          <p:spTgt spid="126"/>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127"/>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128"/>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129"/>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130"/>
                                        </p:tgtEl>
                                        <p:attrNameLst>
                                          <p:attrName>style.visibility</p:attrName>
                                        </p:attrNameLst>
                                      </p:cBhvr>
                                      <p:to>
                                        <p:strVal val="hidden"/>
                                      </p:to>
                                    </p:set>
                                  </p:childTnLst>
                                </p:cTn>
                              </p:par>
                              <p:par>
                                <p:cTn id="122" presetID="1" presetClass="exit" presetSubtype="0" fill="hold" grpId="0" nodeType="withEffect">
                                  <p:stCondLst>
                                    <p:cond delay="0"/>
                                  </p:stCondLst>
                                  <p:childTnLst>
                                    <p:set>
                                      <p:cBhvr>
                                        <p:cTn id="123" dur="1" fill="hold">
                                          <p:stCondLst>
                                            <p:cond delay="0"/>
                                          </p:stCondLst>
                                        </p:cTn>
                                        <p:tgtEl>
                                          <p:spTgt spid="131"/>
                                        </p:tgtEl>
                                        <p:attrNameLst>
                                          <p:attrName>style.visibility</p:attrName>
                                        </p:attrNameLst>
                                      </p:cBhvr>
                                      <p:to>
                                        <p:strVal val="hidden"/>
                                      </p:to>
                                    </p:set>
                                  </p:childTnLst>
                                </p:cTn>
                              </p:par>
                              <p:par>
                                <p:cTn id="124" presetID="1" presetClass="exit" presetSubtype="0" fill="hold" grpId="0" nodeType="withEffect">
                                  <p:stCondLst>
                                    <p:cond delay="0"/>
                                  </p:stCondLst>
                                  <p:childTnLst>
                                    <p:set>
                                      <p:cBhvr>
                                        <p:cTn id="125"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[2/2]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645870F6-12BD-4248-9DBE-4BA0D8C7552E}"/>
              </a:ext>
            </a:extLst>
          </p:cNvPr>
          <p:cNvSpPr txBox="1"/>
          <p:nvPr/>
        </p:nvSpPr>
        <p:spPr>
          <a:xfrm>
            <a:off x="42652" y="1190223"/>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Cuál</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a:t>
            </a:r>
            <a:r>
              <a:rPr lang="en-US" sz="2400" b="1" dirty="0">
                <a:solidFill>
                  <a:srgbClr val="4472C4">
                    <a:lumMod val="50000"/>
                  </a:srgbClr>
                </a:solidFill>
                <a:latin typeface="Century Gothic" panose="020F0302020204030204"/>
              </a:rPr>
              <a:t> la palabra </a:t>
            </a:r>
            <a:r>
              <a:rPr lang="en-US" sz="2400" b="1" dirty="0" err="1">
                <a:solidFill>
                  <a:srgbClr val="4472C4">
                    <a:lumMod val="50000"/>
                  </a:srgbClr>
                </a:solidFill>
                <a:latin typeface="Century Gothic" panose="020F0302020204030204"/>
              </a:rPr>
              <a:t>en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español</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TextBox 2"/>
          <p:cNvSpPr txBox="1"/>
          <p:nvPr/>
        </p:nvSpPr>
        <p:spPr>
          <a:xfrm>
            <a:off x="180000" y="178114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8" name="TextBox 7"/>
          <p:cNvSpPr txBox="1"/>
          <p:nvPr/>
        </p:nvSpPr>
        <p:spPr>
          <a:xfrm>
            <a:off x="708918" y="17811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9" name="TextBox 8"/>
          <p:cNvSpPr txBox="1"/>
          <p:nvPr/>
        </p:nvSpPr>
        <p:spPr>
          <a:xfrm>
            <a:off x="1237836"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10" name="TextBox 9"/>
          <p:cNvSpPr txBox="1"/>
          <p:nvPr/>
        </p:nvSpPr>
        <p:spPr>
          <a:xfrm>
            <a:off x="1766754"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11" name="TextBox 10"/>
          <p:cNvSpPr txBox="1"/>
          <p:nvPr/>
        </p:nvSpPr>
        <p:spPr>
          <a:xfrm>
            <a:off x="2295672"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12" name="TextBox 11"/>
          <p:cNvSpPr txBox="1"/>
          <p:nvPr/>
        </p:nvSpPr>
        <p:spPr>
          <a:xfrm>
            <a:off x="2824590"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13" name="TextBox 12"/>
          <p:cNvSpPr txBox="1"/>
          <p:nvPr/>
        </p:nvSpPr>
        <p:spPr>
          <a:xfrm>
            <a:off x="3360231" y="17811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6" name="TextBox 5"/>
          <p:cNvSpPr txBox="1"/>
          <p:nvPr/>
        </p:nvSpPr>
        <p:spPr>
          <a:xfrm>
            <a:off x="708918" y="2288612"/>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to know, get to know</a:t>
            </a:r>
          </a:p>
        </p:txBody>
      </p:sp>
      <p:sp>
        <p:nvSpPr>
          <p:cNvPr id="14" name="TextBox 13"/>
          <p:cNvSpPr txBox="1"/>
          <p:nvPr/>
        </p:nvSpPr>
        <p:spPr>
          <a:xfrm>
            <a:off x="180000" y="2935900"/>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15" name="TextBox 14"/>
          <p:cNvSpPr txBox="1"/>
          <p:nvPr/>
        </p:nvSpPr>
        <p:spPr>
          <a:xfrm>
            <a:off x="708918"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f</a:t>
            </a:r>
          </a:p>
        </p:txBody>
      </p:sp>
      <p:sp>
        <p:nvSpPr>
          <p:cNvPr id="16" name="TextBox 15"/>
          <p:cNvSpPr txBox="1"/>
          <p:nvPr/>
        </p:nvSpPr>
        <p:spPr>
          <a:xfrm>
            <a:off x="1237836"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17" name="TextBox 16"/>
          <p:cNvSpPr txBox="1"/>
          <p:nvPr/>
        </p:nvSpPr>
        <p:spPr>
          <a:xfrm>
            <a:off x="1766754"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18" name="TextBox 17"/>
          <p:cNvSpPr txBox="1"/>
          <p:nvPr/>
        </p:nvSpPr>
        <p:spPr>
          <a:xfrm>
            <a:off x="2295672"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19" name="TextBox 18"/>
          <p:cNvSpPr txBox="1"/>
          <p:nvPr/>
        </p:nvSpPr>
        <p:spPr>
          <a:xfrm>
            <a:off x="2831313" y="2935899"/>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20" name="TextBox 19"/>
          <p:cNvSpPr txBox="1"/>
          <p:nvPr/>
        </p:nvSpPr>
        <p:spPr>
          <a:xfrm>
            <a:off x="3366954" y="293589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1" name="TextBox 20"/>
          <p:cNvSpPr txBox="1"/>
          <p:nvPr/>
        </p:nvSpPr>
        <p:spPr>
          <a:xfrm>
            <a:off x="708918" y="3468270"/>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offer, offering</a:t>
            </a:r>
            <a:endParaRPr lang="en-GB" sz="2400" dirty="0">
              <a:solidFill>
                <a:schemeClr val="accent5">
                  <a:lumMod val="50000"/>
                </a:schemeClr>
              </a:solidFill>
            </a:endParaRPr>
          </a:p>
        </p:txBody>
      </p:sp>
      <p:sp>
        <p:nvSpPr>
          <p:cNvPr id="22" name="TextBox 21"/>
          <p:cNvSpPr txBox="1"/>
          <p:nvPr/>
        </p:nvSpPr>
        <p:spPr>
          <a:xfrm>
            <a:off x="708918"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23" name="TextBox 22"/>
          <p:cNvSpPr txBox="1"/>
          <p:nvPr/>
        </p:nvSpPr>
        <p:spPr>
          <a:xfrm>
            <a:off x="1237836"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24" name="TextBox 23"/>
          <p:cNvSpPr txBox="1"/>
          <p:nvPr/>
        </p:nvSpPr>
        <p:spPr>
          <a:xfrm>
            <a:off x="1766754"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f</a:t>
            </a:r>
          </a:p>
        </p:txBody>
      </p:sp>
      <p:sp>
        <p:nvSpPr>
          <p:cNvPr id="25" name="TextBox 24"/>
          <p:cNvSpPr txBox="1"/>
          <p:nvPr/>
        </p:nvSpPr>
        <p:spPr>
          <a:xfrm>
            <a:off x="2295672"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6" name="TextBox 25"/>
          <p:cNvSpPr txBox="1"/>
          <p:nvPr/>
        </p:nvSpPr>
        <p:spPr>
          <a:xfrm>
            <a:off x="2831313" y="411555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27" name="TextBox 26"/>
          <p:cNvSpPr txBox="1"/>
          <p:nvPr/>
        </p:nvSpPr>
        <p:spPr>
          <a:xfrm>
            <a:off x="3366954" y="411555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28" name="TextBox 27"/>
          <p:cNvSpPr txBox="1"/>
          <p:nvPr/>
        </p:nvSpPr>
        <p:spPr>
          <a:xfrm>
            <a:off x="734279" y="4627569"/>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suffer, suffering</a:t>
            </a:r>
            <a:endParaRPr lang="en-GB" sz="2400" dirty="0">
              <a:solidFill>
                <a:schemeClr val="accent5">
                  <a:lumMod val="50000"/>
                </a:schemeClr>
              </a:solidFill>
            </a:endParaRPr>
          </a:p>
        </p:txBody>
      </p:sp>
      <p:sp>
        <p:nvSpPr>
          <p:cNvPr id="29" name="TextBox 28"/>
          <p:cNvSpPr txBox="1"/>
          <p:nvPr/>
        </p:nvSpPr>
        <p:spPr>
          <a:xfrm>
            <a:off x="622220"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30" name="TextBox 29"/>
          <p:cNvSpPr txBox="1"/>
          <p:nvPr/>
        </p:nvSpPr>
        <p:spPr>
          <a:xfrm>
            <a:off x="1151138"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31" name="TextBox 30"/>
          <p:cNvSpPr txBox="1"/>
          <p:nvPr/>
        </p:nvSpPr>
        <p:spPr>
          <a:xfrm>
            <a:off x="1680056"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m</a:t>
            </a:r>
          </a:p>
        </p:txBody>
      </p:sp>
      <p:sp>
        <p:nvSpPr>
          <p:cNvPr id="32" name="TextBox 31"/>
          <p:cNvSpPr txBox="1"/>
          <p:nvPr/>
        </p:nvSpPr>
        <p:spPr>
          <a:xfrm>
            <a:off x="2208974"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33" name="TextBox 32"/>
          <p:cNvSpPr txBox="1"/>
          <p:nvPr/>
        </p:nvSpPr>
        <p:spPr>
          <a:xfrm>
            <a:off x="2744615"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34" name="TextBox 33"/>
          <p:cNvSpPr txBox="1"/>
          <p:nvPr/>
        </p:nvSpPr>
        <p:spPr>
          <a:xfrm>
            <a:off x="3280256"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35" name="TextBox 34"/>
          <p:cNvSpPr txBox="1"/>
          <p:nvPr/>
        </p:nvSpPr>
        <p:spPr>
          <a:xfrm>
            <a:off x="708917" y="5818497"/>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break, breaking</a:t>
            </a:r>
            <a:endParaRPr lang="en-GB" sz="2400" dirty="0">
              <a:solidFill>
                <a:schemeClr val="accent5">
                  <a:lumMod val="50000"/>
                </a:schemeClr>
              </a:solidFill>
            </a:endParaRPr>
          </a:p>
        </p:txBody>
      </p:sp>
      <p:sp>
        <p:nvSpPr>
          <p:cNvPr id="36" name="TextBox 35"/>
          <p:cNvSpPr txBox="1"/>
          <p:nvPr/>
        </p:nvSpPr>
        <p:spPr>
          <a:xfrm>
            <a:off x="4310489" y="3758190"/>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y</a:t>
            </a:r>
          </a:p>
        </p:txBody>
      </p:sp>
      <p:sp>
        <p:nvSpPr>
          <p:cNvPr id="37" name="TextBox 36"/>
          <p:cNvSpPr txBox="1"/>
          <p:nvPr/>
        </p:nvSpPr>
        <p:spPr>
          <a:xfrm>
            <a:off x="4846130" y="3758190"/>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38" name="TextBox 37"/>
          <p:cNvSpPr txBox="1"/>
          <p:nvPr/>
        </p:nvSpPr>
        <p:spPr>
          <a:xfrm>
            <a:off x="4403910" y="4318238"/>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already</a:t>
            </a:r>
          </a:p>
        </p:txBody>
      </p:sp>
      <p:sp>
        <p:nvSpPr>
          <p:cNvPr id="39" name="TextBox 38"/>
          <p:cNvSpPr txBox="1"/>
          <p:nvPr/>
        </p:nvSpPr>
        <p:spPr>
          <a:xfrm>
            <a:off x="8101262" y="30644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0" name="TextBox 39"/>
          <p:cNvSpPr txBox="1"/>
          <p:nvPr/>
        </p:nvSpPr>
        <p:spPr>
          <a:xfrm>
            <a:off x="8630180" y="30644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41" name="TextBox 40"/>
          <p:cNvSpPr txBox="1"/>
          <p:nvPr/>
        </p:nvSpPr>
        <p:spPr>
          <a:xfrm>
            <a:off x="9159098" y="30644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42" name="TextBox 41"/>
          <p:cNvSpPr txBox="1"/>
          <p:nvPr/>
        </p:nvSpPr>
        <p:spPr>
          <a:xfrm>
            <a:off x="9688016" y="30644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43" name="TextBox 42"/>
          <p:cNvSpPr txBox="1"/>
          <p:nvPr/>
        </p:nvSpPr>
        <p:spPr>
          <a:xfrm>
            <a:off x="10223657" y="306446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4" name="TextBox 43"/>
          <p:cNvSpPr txBox="1"/>
          <p:nvPr/>
        </p:nvSpPr>
        <p:spPr>
          <a:xfrm>
            <a:off x="10759298" y="306446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45" name="TextBox 44"/>
          <p:cNvSpPr txBox="1"/>
          <p:nvPr/>
        </p:nvSpPr>
        <p:spPr>
          <a:xfrm>
            <a:off x="8187959" y="3596833"/>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hardly, barely</a:t>
            </a:r>
          </a:p>
        </p:txBody>
      </p:sp>
      <p:sp>
        <p:nvSpPr>
          <p:cNvPr id="46" name="TextBox 45"/>
          <p:cNvSpPr txBox="1"/>
          <p:nvPr/>
        </p:nvSpPr>
        <p:spPr>
          <a:xfrm>
            <a:off x="8101262" y="42205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p</a:t>
            </a:r>
          </a:p>
        </p:txBody>
      </p:sp>
      <p:sp>
        <p:nvSpPr>
          <p:cNvPr id="47" name="TextBox 46"/>
          <p:cNvSpPr txBox="1"/>
          <p:nvPr/>
        </p:nvSpPr>
        <p:spPr>
          <a:xfrm>
            <a:off x="8630180" y="42205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48" name="TextBox 47"/>
          <p:cNvSpPr txBox="1"/>
          <p:nvPr/>
        </p:nvSpPr>
        <p:spPr>
          <a:xfrm>
            <a:off x="9159098" y="42205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49" name="TextBox 48"/>
          <p:cNvSpPr txBox="1"/>
          <p:nvPr/>
        </p:nvSpPr>
        <p:spPr>
          <a:xfrm>
            <a:off x="9688016" y="42205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50" name="TextBox 49"/>
          <p:cNvSpPr txBox="1"/>
          <p:nvPr/>
        </p:nvSpPr>
        <p:spPr>
          <a:xfrm>
            <a:off x="10223657" y="4220591"/>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52" name="TextBox 51"/>
          <p:cNvSpPr txBox="1"/>
          <p:nvPr/>
        </p:nvSpPr>
        <p:spPr>
          <a:xfrm>
            <a:off x="8187959" y="4752962"/>
            <a:ext cx="3370729" cy="461665"/>
          </a:xfrm>
          <a:prstGeom prst="rect">
            <a:avLst/>
          </a:prstGeom>
          <a:noFill/>
          <a:ln>
            <a:solidFill>
              <a:schemeClr val="accent5">
                <a:lumMod val="50000"/>
              </a:schemeClr>
            </a:solidFill>
          </a:ln>
        </p:spPr>
        <p:txBody>
          <a:bodyPr wrap="square" rtlCol="0">
            <a:spAutoFit/>
          </a:bodyPr>
          <a:lstStyle/>
          <a:p>
            <a:pPr algn="l"/>
            <a:r>
              <a:rPr lang="en-GB" sz="2400">
                <a:solidFill>
                  <a:schemeClr val="accent5">
                    <a:lumMod val="50000"/>
                  </a:schemeClr>
                </a:solidFill>
              </a:rPr>
              <a:t>to happen</a:t>
            </a:r>
            <a:endParaRPr lang="en-GB" sz="2400" dirty="0">
              <a:solidFill>
                <a:schemeClr val="accent5">
                  <a:lumMod val="50000"/>
                </a:schemeClr>
              </a:solidFill>
            </a:endParaRPr>
          </a:p>
        </p:txBody>
      </p:sp>
      <p:sp>
        <p:nvSpPr>
          <p:cNvPr id="53" name="TextBox 52"/>
          <p:cNvSpPr txBox="1"/>
          <p:nvPr/>
        </p:nvSpPr>
        <p:spPr>
          <a:xfrm>
            <a:off x="4294092" y="2510284"/>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54" name="TextBox 53"/>
          <p:cNvSpPr txBox="1"/>
          <p:nvPr/>
        </p:nvSpPr>
        <p:spPr>
          <a:xfrm>
            <a:off x="4823010" y="2510283"/>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55" name="TextBox 54"/>
          <p:cNvSpPr txBox="1"/>
          <p:nvPr/>
        </p:nvSpPr>
        <p:spPr>
          <a:xfrm>
            <a:off x="5351928" y="251028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l</a:t>
            </a:r>
          </a:p>
        </p:txBody>
      </p:sp>
      <p:sp>
        <p:nvSpPr>
          <p:cNvPr id="56" name="TextBox 55"/>
          <p:cNvSpPr txBox="1"/>
          <p:nvPr/>
        </p:nvSpPr>
        <p:spPr>
          <a:xfrm>
            <a:off x="5880846" y="251028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57" name="TextBox 56"/>
          <p:cNvSpPr txBox="1"/>
          <p:nvPr/>
        </p:nvSpPr>
        <p:spPr>
          <a:xfrm>
            <a:off x="6409764" y="251028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58" name="TextBox 57"/>
          <p:cNvSpPr txBox="1"/>
          <p:nvPr/>
        </p:nvSpPr>
        <p:spPr>
          <a:xfrm>
            <a:off x="6938682" y="251028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r</a:t>
            </a:r>
          </a:p>
        </p:txBody>
      </p:sp>
      <p:sp>
        <p:nvSpPr>
          <p:cNvPr id="59" name="TextBox 58"/>
          <p:cNvSpPr txBox="1"/>
          <p:nvPr/>
        </p:nvSpPr>
        <p:spPr>
          <a:xfrm>
            <a:off x="7467600" y="2510282"/>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60" name="TextBox 59"/>
          <p:cNvSpPr txBox="1"/>
          <p:nvPr/>
        </p:nvSpPr>
        <p:spPr>
          <a:xfrm>
            <a:off x="4403910" y="3042655"/>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culture</a:t>
            </a:r>
          </a:p>
        </p:txBody>
      </p:sp>
      <p:sp>
        <p:nvSpPr>
          <p:cNvPr id="61" name="TextBox 60"/>
          <p:cNvSpPr txBox="1"/>
          <p:nvPr/>
        </p:nvSpPr>
        <p:spPr>
          <a:xfrm>
            <a:off x="4294092" y="528612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62" name="TextBox 61"/>
          <p:cNvSpPr txBox="1"/>
          <p:nvPr/>
        </p:nvSpPr>
        <p:spPr>
          <a:xfrm>
            <a:off x="4823010"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63" name="TextBox 62"/>
          <p:cNvSpPr txBox="1"/>
          <p:nvPr/>
        </p:nvSpPr>
        <p:spPr>
          <a:xfrm>
            <a:off x="5351928"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64" name="TextBox 63"/>
          <p:cNvSpPr txBox="1"/>
          <p:nvPr/>
        </p:nvSpPr>
        <p:spPr>
          <a:xfrm>
            <a:off x="5880846"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65" name="TextBox 64"/>
          <p:cNvSpPr txBox="1"/>
          <p:nvPr/>
        </p:nvSpPr>
        <p:spPr>
          <a:xfrm>
            <a:off x="6409764"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66" name="TextBox 65"/>
          <p:cNvSpPr txBox="1"/>
          <p:nvPr/>
        </p:nvSpPr>
        <p:spPr>
          <a:xfrm>
            <a:off x="6938682"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67" name="TextBox 66"/>
          <p:cNvSpPr txBox="1"/>
          <p:nvPr/>
        </p:nvSpPr>
        <p:spPr>
          <a:xfrm>
            <a:off x="7467600"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68" name="TextBox 67"/>
          <p:cNvSpPr txBox="1"/>
          <p:nvPr/>
        </p:nvSpPr>
        <p:spPr>
          <a:xfrm>
            <a:off x="4403910" y="5818498"/>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United States</a:t>
            </a:r>
          </a:p>
        </p:txBody>
      </p:sp>
      <p:sp>
        <p:nvSpPr>
          <p:cNvPr id="69" name="TextBox 68"/>
          <p:cNvSpPr txBox="1"/>
          <p:nvPr/>
        </p:nvSpPr>
        <p:spPr>
          <a:xfrm>
            <a:off x="8229189" y="528612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U</a:t>
            </a:r>
          </a:p>
        </p:txBody>
      </p:sp>
      <p:sp>
        <p:nvSpPr>
          <p:cNvPr id="70" name="TextBox 69"/>
          <p:cNvSpPr txBox="1"/>
          <p:nvPr/>
        </p:nvSpPr>
        <p:spPr>
          <a:xfrm>
            <a:off x="8758107" y="5286126"/>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71" name="TextBox 70"/>
          <p:cNvSpPr txBox="1"/>
          <p:nvPr/>
        </p:nvSpPr>
        <p:spPr>
          <a:xfrm>
            <a:off x="9287025"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73" name="TextBox 72"/>
          <p:cNvSpPr txBox="1"/>
          <p:nvPr/>
        </p:nvSpPr>
        <p:spPr>
          <a:xfrm>
            <a:off x="9815943"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74" name="TextBox 73"/>
          <p:cNvSpPr txBox="1"/>
          <p:nvPr/>
        </p:nvSpPr>
        <p:spPr>
          <a:xfrm>
            <a:off x="10344861"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o</a:t>
            </a:r>
          </a:p>
        </p:txBody>
      </p:sp>
      <p:sp>
        <p:nvSpPr>
          <p:cNvPr id="75" name="TextBox 74"/>
          <p:cNvSpPr txBox="1"/>
          <p:nvPr/>
        </p:nvSpPr>
        <p:spPr>
          <a:xfrm>
            <a:off x="10873779" y="5286125"/>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s</a:t>
            </a:r>
          </a:p>
        </p:txBody>
      </p:sp>
      <p:sp>
        <p:nvSpPr>
          <p:cNvPr id="76" name="TextBox 75"/>
          <p:cNvSpPr txBox="1"/>
          <p:nvPr/>
        </p:nvSpPr>
        <p:spPr>
          <a:xfrm>
            <a:off x="6385737" y="12370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a</a:t>
            </a:r>
          </a:p>
        </p:txBody>
      </p:sp>
      <p:sp>
        <p:nvSpPr>
          <p:cNvPr id="77" name="TextBox 76"/>
          <p:cNvSpPr txBox="1"/>
          <p:nvPr/>
        </p:nvSpPr>
        <p:spPr>
          <a:xfrm>
            <a:off x="6914655" y="12370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78" name="TextBox 77"/>
          <p:cNvSpPr txBox="1"/>
          <p:nvPr/>
        </p:nvSpPr>
        <p:spPr>
          <a:xfrm>
            <a:off x="7443573" y="12370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c</a:t>
            </a:r>
          </a:p>
        </p:txBody>
      </p:sp>
      <p:sp>
        <p:nvSpPr>
          <p:cNvPr id="79" name="TextBox 78"/>
          <p:cNvSpPr txBox="1"/>
          <p:nvPr/>
        </p:nvSpPr>
        <p:spPr>
          <a:xfrm>
            <a:off x="7972491" y="12370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i</a:t>
            </a:r>
          </a:p>
        </p:txBody>
      </p:sp>
      <p:sp>
        <p:nvSpPr>
          <p:cNvPr id="80" name="TextBox 79"/>
          <p:cNvSpPr txBox="1"/>
          <p:nvPr/>
        </p:nvSpPr>
        <p:spPr>
          <a:xfrm>
            <a:off x="8508132" y="1237048"/>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d</a:t>
            </a:r>
          </a:p>
        </p:txBody>
      </p:sp>
      <p:sp>
        <p:nvSpPr>
          <p:cNvPr id="81" name="TextBox 80"/>
          <p:cNvSpPr txBox="1"/>
          <p:nvPr/>
        </p:nvSpPr>
        <p:spPr>
          <a:xfrm>
            <a:off x="9043773" y="12370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sp>
        <p:nvSpPr>
          <p:cNvPr id="82" name="TextBox 81"/>
          <p:cNvSpPr txBox="1"/>
          <p:nvPr/>
        </p:nvSpPr>
        <p:spPr>
          <a:xfrm>
            <a:off x="6649156" y="1773225"/>
            <a:ext cx="3370729" cy="461665"/>
          </a:xfrm>
          <a:prstGeom prst="rect">
            <a:avLst/>
          </a:prstGeom>
          <a:noFill/>
          <a:ln>
            <a:solidFill>
              <a:schemeClr val="accent5">
                <a:lumMod val="50000"/>
              </a:schemeClr>
            </a:solidFill>
          </a:ln>
        </p:spPr>
        <p:txBody>
          <a:bodyPr wrap="square" rtlCol="0">
            <a:spAutoFit/>
          </a:bodyPr>
          <a:lstStyle/>
          <a:p>
            <a:pPr algn="l"/>
            <a:r>
              <a:rPr lang="en-GB" sz="2400" dirty="0">
                <a:solidFill>
                  <a:schemeClr val="accent5">
                    <a:lumMod val="50000"/>
                  </a:schemeClr>
                </a:solidFill>
              </a:rPr>
              <a:t>accident</a:t>
            </a:r>
          </a:p>
        </p:txBody>
      </p:sp>
      <p:sp>
        <p:nvSpPr>
          <p:cNvPr id="83" name="TextBox 82"/>
          <p:cNvSpPr txBox="1"/>
          <p:nvPr/>
        </p:nvSpPr>
        <p:spPr>
          <a:xfrm>
            <a:off x="9572691" y="1237047"/>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n</a:t>
            </a:r>
          </a:p>
        </p:txBody>
      </p:sp>
      <p:sp>
        <p:nvSpPr>
          <p:cNvPr id="84" name="TextBox 83"/>
          <p:cNvSpPr txBox="1"/>
          <p:nvPr/>
        </p:nvSpPr>
        <p:spPr>
          <a:xfrm>
            <a:off x="10083676" y="1240854"/>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t</a:t>
            </a:r>
          </a:p>
        </p:txBody>
      </p:sp>
      <p:sp>
        <p:nvSpPr>
          <p:cNvPr id="85" name="TextBox 84"/>
          <p:cNvSpPr txBox="1"/>
          <p:nvPr/>
        </p:nvSpPr>
        <p:spPr>
          <a:xfrm>
            <a:off x="10595828" y="1242904"/>
            <a:ext cx="416859" cy="461665"/>
          </a:xfrm>
          <a:prstGeom prst="rect">
            <a:avLst/>
          </a:prstGeom>
          <a:solidFill>
            <a:schemeClr val="accent4">
              <a:lumMod val="20000"/>
              <a:lumOff val="80000"/>
            </a:schemeClr>
          </a:solidFill>
          <a:ln w="28575">
            <a:solidFill>
              <a:srgbClr val="FF6600"/>
            </a:solidFill>
          </a:ln>
        </p:spPr>
        <p:txBody>
          <a:bodyPr wrap="square" rtlCol="0">
            <a:spAutoFit/>
          </a:bodyPr>
          <a:lstStyle/>
          <a:p>
            <a:pPr algn="l"/>
            <a:r>
              <a:rPr lang="en-GB" sz="2400" b="1" dirty="0">
                <a:solidFill>
                  <a:schemeClr val="accent5">
                    <a:lumMod val="50000"/>
                  </a:schemeClr>
                </a:solidFill>
              </a:rPr>
              <a:t>e</a:t>
            </a:r>
          </a:p>
        </p:txBody>
      </p:sp>
      <p:pic>
        <p:nvPicPr>
          <p:cNvPr id="1026" name="Picture 2" descr="Fax, White Male, 3D Model, Isolated, 3D, Mode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03"/>
          <a:stretch/>
        </p:blipFill>
        <p:spPr bwMode="auto">
          <a:xfrm>
            <a:off x="8917773" y="9525"/>
            <a:ext cx="1255151" cy="109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031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ular Callout 24"/>
          <p:cNvSpPr/>
          <p:nvPr/>
        </p:nvSpPr>
        <p:spPr>
          <a:xfrm>
            <a:off x="9046770" y="3513250"/>
            <a:ext cx="1760399" cy="864543"/>
          </a:xfrm>
          <a:prstGeom prst="wedgeRoundRectCallout">
            <a:avLst>
              <a:gd name="adj1" fmla="val 59129"/>
              <a:gd name="adj2" fmla="val -41056"/>
              <a:gd name="adj3" fmla="val 16667"/>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endParaRPr>
          </a:p>
        </p:txBody>
      </p:sp>
      <p:sp>
        <p:nvSpPr>
          <p:cNvPr id="19" name="Rounded Rectangular Callout 18"/>
          <p:cNvSpPr/>
          <p:nvPr/>
        </p:nvSpPr>
        <p:spPr>
          <a:xfrm>
            <a:off x="5588844" y="3578482"/>
            <a:ext cx="1760399" cy="864543"/>
          </a:xfrm>
          <a:prstGeom prst="wedgeRoundRectCallout">
            <a:avLst>
              <a:gd name="adj1" fmla="val -53955"/>
              <a:gd name="adj2" fmla="val 74626"/>
              <a:gd name="adj3" fmla="val 16667"/>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9124" y="-15521"/>
            <a:ext cx="6484584" cy="1325563"/>
          </a:xfrm>
        </p:spPr>
        <p:txBody>
          <a:bodyPr>
            <a:normAutofit/>
          </a:bodyPr>
          <a:lstStyle/>
          <a:p>
            <a:r>
              <a:rPr lang="en-GB" sz="3600" b="1" dirty="0">
                <a:solidFill>
                  <a:schemeClr val="bg1"/>
                </a:solidFill>
              </a:rPr>
              <a:t>¡</a:t>
            </a:r>
            <a:r>
              <a:rPr lang="en-GB" sz="3600" b="1" dirty="0" err="1">
                <a:solidFill>
                  <a:schemeClr val="bg1"/>
                </a:solidFill>
              </a:rPr>
              <a:t>Vacaciones</a:t>
            </a:r>
            <a:r>
              <a:rPr lang="en-GB" sz="3600" b="1" dirty="0">
                <a:solidFill>
                  <a:schemeClr val="bg1"/>
                </a:solidFill>
              </a:rPr>
              <a:t> para </a:t>
            </a:r>
            <a:r>
              <a:rPr lang="en-GB" sz="3600" b="1" dirty="0" err="1">
                <a:solidFill>
                  <a:schemeClr val="bg1"/>
                </a:solidFill>
              </a:rPr>
              <a:t>olvidar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6" name="TextBox 5">
            <a:extLst>
              <a:ext uri="{FF2B5EF4-FFF2-40B4-BE49-F238E27FC236}">
                <a16:creationId xmlns:a16="http://schemas.microsoft.com/office/drawing/2014/main" id="{645870F6-12BD-4248-9DBE-4BA0D8C7552E}"/>
              </a:ext>
            </a:extLst>
          </p:cNvPr>
          <p:cNvSpPr txBox="1"/>
          <p:nvPr/>
        </p:nvSpPr>
        <p:spPr>
          <a:xfrm>
            <a:off x="-1" y="1089005"/>
            <a:ext cx="111939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Sofía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está</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de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vacaciones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Envía</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un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rPr>
              <a:t>mensaje</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de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rPr>
              <a:t>Whatsapp</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a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rPr>
              <a:t>su</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amigo.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t>
            </a:r>
            <a:r>
              <a:rPr lang="en-US" sz="2400" dirty="0" err="1">
                <a:solidFill>
                  <a:srgbClr val="4472C4">
                    <a:lumMod val="50000"/>
                  </a:srgbClr>
                </a:solidFill>
                <a:latin typeface="Century Gothic" panose="020F0302020204030204"/>
              </a:rPr>
              <a:t>Qué</a:t>
            </a:r>
            <a:r>
              <a:rPr kumimoji="0" lang="en-US" sz="2400" i="0" u="none" strike="noStrike" kern="1200" cap="none" spc="0" normalizeH="0" noProof="0" dirty="0">
                <a:ln>
                  <a:noFill/>
                </a:ln>
                <a:solidFill>
                  <a:srgbClr val="4472C4">
                    <a:lumMod val="50000"/>
                  </a:srgbClr>
                </a:solidFill>
                <a:effectLst/>
                <a:uLnTx/>
                <a:uFillTx/>
                <a:latin typeface="Century Gothic" panose="020F0302020204030204"/>
              </a:rPr>
              <a:t> dice?</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Rounded Rectangular Callout 9"/>
          <p:cNvSpPr/>
          <p:nvPr/>
        </p:nvSpPr>
        <p:spPr>
          <a:xfrm>
            <a:off x="1754837" y="1798664"/>
            <a:ext cx="3351937" cy="1558571"/>
          </a:xfrm>
          <a:prstGeom prst="wedgeRoundRectCallout">
            <a:avLst>
              <a:gd name="adj1" fmla="val 57561"/>
              <a:gd name="adj2" fmla="val 28362"/>
              <a:gd name="adj3" fmla="val 16667"/>
            </a:avLst>
          </a:prstGeom>
          <a:solidFill>
            <a:schemeClr val="accent4">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Decidí</a:t>
            </a:r>
            <a:r>
              <a:rPr lang="en-GB" sz="2200" dirty="0">
                <a:solidFill>
                  <a:schemeClr val="accent5">
                    <a:lumMod val="50000"/>
                  </a:schemeClr>
                </a:solidFill>
              </a:rPr>
              <a:t> </a:t>
            </a:r>
            <a:r>
              <a:rPr lang="en-GB" sz="2200" dirty="0" err="1">
                <a:solidFill>
                  <a:schemeClr val="accent5">
                    <a:lumMod val="50000"/>
                  </a:schemeClr>
                </a:solidFill>
              </a:rPr>
              <a:t>ir</a:t>
            </a:r>
            <a:r>
              <a:rPr lang="en-GB" sz="2200" dirty="0">
                <a:solidFill>
                  <a:schemeClr val="accent5">
                    <a:lumMod val="50000"/>
                  </a:schemeClr>
                </a:solidFill>
              </a:rPr>
              <a:t> a los </a:t>
            </a:r>
            <a:r>
              <a:rPr lang="en-GB" sz="2200" dirty="0" err="1">
                <a:solidFill>
                  <a:schemeClr val="accent5">
                    <a:lumMod val="50000"/>
                  </a:schemeClr>
                </a:solidFill>
              </a:rPr>
              <a:t>Estados</a:t>
            </a:r>
            <a:r>
              <a:rPr lang="en-GB" sz="2200" dirty="0">
                <a:solidFill>
                  <a:schemeClr val="accent5">
                    <a:lumMod val="50000"/>
                  </a:schemeClr>
                </a:solidFill>
              </a:rPr>
              <a:t> Unidos para </a:t>
            </a:r>
          </a:p>
          <a:p>
            <a:pPr algn="ctr"/>
            <a:r>
              <a:rPr lang="en-GB" sz="2200" dirty="0" err="1">
                <a:solidFill>
                  <a:schemeClr val="accent5">
                    <a:lumMod val="50000"/>
                  </a:schemeClr>
                </a:solidFill>
              </a:rPr>
              <a:t>conocer</a:t>
            </a:r>
            <a:r>
              <a:rPr lang="en-GB" sz="2200" dirty="0">
                <a:solidFill>
                  <a:schemeClr val="accent5">
                    <a:lumMod val="50000"/>
                  </a:schemeClr>
                </a:solidFill>
              </a:rPr>
              <a:t> una </a:t>
            </a:r>
            <a:r>
              <a:rPr lang="en-GB" sz="2200" dirty="0" err="1">
                <a:solidFill>
                  <a:schemeClr val="accent5">
                    <a:lumMod val="50000"/>
                  </a:schemeClr>
                </a:solidFill>
              </a:rPr>
              <a:t>cultura</a:t>
            </a:r>
            <a:r>
              <a:rPr lang="en-GB" sz="2200" dirty="0">
                <a:solidFill>
                  <a:schemeClr val="accent5">
                    <a:lumMod val="50000"/>
                  </a:schemeClr>
                </a:solidFill>
              </a:rPr>
              <a:t> </a:t>
            </a:r>
            <a:r>
              <a:rPr lang="en-GB" sz="2200" dirty="0" err="1">
                <a:solidFill>
                  <a:schemeClr val="accent5">
                    <a:lumMod val="50000"/>
                  </a:schemeClr>
                </a:solidFill>
              </a:rPr>
              <a:t>nueva</a:t>
            </a:r>
            <a:r>
              <a:rPr lang="en-GB" sz="2200" dirty="0">
                <a:solidFill>
                  <a:schemeClr val="accent5">
                    <a:lumMod val="50000"/>
                  </a:schemeClr>
                </a:solidFill>
              </a:rPr>
              <a:t>.</a:t>
            </a:r>
          </a:p>
        </p:txBody>
      </p:sp>
      <p:pic>
        <p:nvPicPr>
          <p:cNvPr id="11"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52" y="1918163"/>
            <a:ext cx="804138" cy="1124696"/>
          </a:xfrm>
          <a:prstGeom prst="rect">
            <a:avLst/>
          </a:prstGeom>
        </p:spPr>
      </p:pic>
      <p:sp>
        <p:nvSpPr>
          <p:cNvPr id="12" name="Rounded Rectangular Callout 11"/>
          <p:cNvSpPr/>
          <p:nvPr/>
        </p:nvSpPr>
        <p:spPr>
          <a:xfrm>
            <a:off x="1763851" y="3486251"/>
            <a:ext cx="3351937" cy="1196783"/>
          </a:xfrm>
          <a:prstGeom prst="wedgeRoundRectCallout">
            <a:avLst>
              <a:gd name="adj1" fmla="val 58129"/>
              <a:gd name="adj2" fmla="val 32928"/>
              <a:gd name="adj3" fmla="val 16667"/>
            </a:avLst>
          </a:prstGeom>
          <a:solidFill>
            <a:schemeClr val="accent4">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5">
                    <a:lumMod val="50000"/>
                  </a:schemeClr>
                </a:solidFill>
              </a:rPr>
              <a:t>Apenas</a:t>
            </a:r>
            <a:r>
              <a:rPr lang="en-GB" sz="2200" dirty="0">
                <a:solidFill>
                  <a:schemeClr val="accent5">
                    <a:lumMod val="50000"/>
                  </a:schemeClr>
                </a:solidFill>
              </a:rPr>
              <a:t> </a:t>
            </a:r>
            <a:r>
              <a:rPr lang="en-GB" sz="2200" dirty="0" err="1">
                <a:solidFill>
                  <a:schemeClr val="accent5">
                    <a:lumMod val="50000"/>
                  </a:schemeClr>
                </a:solidFill>
              </a:rPr>
              <a:t>llegué</a:t>
            </a:r>
            <a:r>
              <a:rPr lang="en-GB" sz="2200" dirty="0">
                <a:solidFill>
                  <a:schemeClr val="accent5">
                    <a:lumMod val="50000"/>
                  </a:schemeClr>
                </a:solidFill>
              </a:rPr>
              <a:t> </a:t>
            </a:r>
            <a:r>
              <a:rPr lang="en-GB" sz="2200" dirty="0" err="1">
                <a:solidFill>
                  <a:schemeClr val="accent5">
                    <a:lumMod val="50000"/>
                  </a:schemeClr>
                </a:solidFill>
              </a:rPr>
              <a:t>cuando</a:t>
            </a:r>
            <a:r>
              <a:rPr lang="en-GB" sz="2200" dirty="0">
                <a:solidFill>
                  <a:schemeClr val="accent5">
                    <a:lumMod val="50000"/>
                  </a:schemeClr>
                </a:solidFill>
              </a:rPr>
              <a:t> </a:t>
            </a:r>
            <a:r>
              <a:rPr lang="en-GB" sz="2200" dirty="0" err="1">
                <a:solidFill>
                  <a:schemeClr val="accent5">
                    <a:lumMod val="50000"/>
                  </a:schemeClr>
                </a:solidFill>
              </a:rPr>
              <a:t>algo</a:t>
            </a:r>
            <a:r>
              <a:rPr lang="en-GB" sz="2200" dirty="0">
                <a:solidFill>
                  <a:schemeClr val="accent5">
                    <a:lumMod val="50000"/>
                  </a:schemeClr>
                </a:solidFill>
              </a:rPr>
              <a:t> </a:t>
            </a:r>
            <a:r>
              <a:rPr lang="en-GB" sz="2200" dirty="0" err="1">
                <a:solidFill>
                  <a:schemeClr val="accent5">
                    <a:lumMod val="50000"/>
                  </a:schemeClr>
                </a:solidFill>
              </a:rPr>
              <a:t>muy</a:t>
            </a:r>
            <a:r>
              <a:rPr lang="en-GB" sz="2200" dirty="0">
                <a:solidFill>
                  <a:schemeClr val="accent5">
                    <a:lumMod val="50000"/>
                  </a:schemeClr>
                </a:solidFill>
              </a:rPr>
              <a:t> </a:t>
            </a:r>
            <a:r>
              <a:rPr lang="en-GB" sz="2200" dirty="0" err="1">
                <a:solidFill>
                  <a:schemeClr val="accent5">
                    <a:lumMod val="50000"/>
                  </a:schemeClr>
                </a:solidFill>
              </a:rPr>
              <a:t>malo</a:t>
            </a:r>
            <a:r>
              <a:rPr lang="en-GB" sz="2200" dirty="0">
                <a:solidFill>
                  <a:schemeClr val="accent5">
                    <a:lumMod val="50000"/>
                  </a:schemeClr>
                </a:solidFill>
              </a:rPr>
              <a:t> </a:t>
            </a:r>
            <a:r>
              <a:rPr lang="en-GB" sz="2200" dirty="0" err="1">
                <a:solidFill>
                  <a:schemeClr val="accent5">
                    <a:lumMod val="50000"/>
                  </a:schemeClr>
                </a:solidFill>
              </a:rPr>
              <a:t>pasó</a:t>
            </a:r>
            <a:r>
              <a:rPr lang="en-GB" sz="2200" dirty="0">
                <a:solidFill>
                  <a:schemeClr val="accent5">
                    <a:lumMod val="50000"/>
                  </a:schemeClr>
                </a:solidFill>
              </a:rPr>
              <a:t>.  </a:t>
            </a:r>
          </a:p>
        </p:txBody>
      </p:sp>
      <p:sp>
        <p:nvSpPr>
          <p:cNvPr id="13" name="Rounded Rectangular Callout 12"/>
          <p:cNvSpPr/>
          <p:nvPr/>
        </p:nvSpPr>
        <p:spPr>
          <a:xfrm>
            <a:off x="5602426" y="1918163"/>
            <a:ext cx="1760399" cy="864543"/>
          </a:xfrm>
          <a:prstGeom prst="wedgeRoundRectCallout">
            <a:avLst>
              <a:gd name="adj1" fmla="val -48543"/>
              <a:gd name="adj2" fmla="val 76830"/>
              <a:gd name="adj3" fmla="val 16667"/>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801" r="66254" b="75189"/>
          <a:stretch/>
        </p:blipFill>
        <p:spPr>
          <a:xfrm>
            <a:off x="5777775" y="2037331"/>
            <a:ext cx="704850" cy="69662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22745" r="83089" b="52490"/>
          <a:stretch/>
        </p:blipFill>
        <p:spPr>
          <a:xfrm>
            <a:off x="6132320" y="3648825"/>
            <a:ext cx="703437" cy="695325"/>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2728" t="22890" r="49640" b="51328"/>
          <a:stretch/>
        </p:blipFill>
        <p:spPr>
          <a:xfrm>
            <a:off x="6469044" y="2010053"/>
            <a:ext cx="733426" cy="723900"/>
          </a:xfrm>
          <a:prstGeom prst="rect">
            <a:avLst/>
          </a:prstGeom>
        </p:spPr>
      </p:pic>
      <p:sp>
        <p:nvSpPr>
          <p:cNvPr id="18" name="Rounded Rectangular Callout 17"/>
          <p:cNvSpPr/>
          <p:nvPr/>
        </p:nvSpPr>
        <p:spPr>
          <a:xfrm>
            <a:off x="1763851" y="4760307"/>
            <a:ext cx="3351937" cy="1312529"/>
          </a:xfrm>
          <a:prstGeom prst="wedgeRoundRectCallout">
            <a:avLst>
              <a:gd name="adj1" fmla="val 59834"/>
              <a:gd name="adj2" fmla="val 39590"/>
              <a:gd name="adj3" fmla="val 16667"/>
            </a:avLst>
          </a:prstGeom>
          <a:solidFill>
            <a:schemeClr val="accent4">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t>
            </a:r>
            <a:r>
              <a:rPr lang="en-GB" sz="2200" dirty="0" err="1">
                <a:solidFill>
                  <a:schemeClr val="accent5">
                    <a:lumMod val="50000"/>
                  </a:schemeClr>
                </a:solidFill>
              </a:rPr>
              <a:t>Sufrí</a:t>
            </a:r>
            <a:r>
              <a:rPr lang="en-GB" sz="2200" dirty="0">
                <a:solidFill>
                  <a:schemeClr val="accent5">
                    <a:lumMod val="50000"/>
                  </a:schemeClr>
                </a:solidFill>
              </a:rPr>
              <a:t> un </a:t>
            </a:r>
            <a:r>
              <a:rPr lang="en-GB" sz="2200" dirty="0" err="1">
                <a:solidFill>
                  <a:schemeClr val="accent5">
                    <a:lumMod val="50000"/>
                  </a:schemeClr>
                </a:solidFill>
              </a:rPr>
              <a:t>accidente</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el hotel!</a:t>
            </a:r>
          </a:p>
        </p:txBody>
      </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83956" t="74703"/>
          <a:stretch/>
        </p:blipFill>
        <p:spPr>
          <a:xfrm>
            <a:off x="9593283" y="3555070"/>
            <a:ext cx="667372" cy="710261"/>
          </a:xfrm>
          <a:prstGeom prst="rect">
            <a:avLst/>
          </a:prstGeom>
        </p:spPr>
      </p:pic>
      <p:sp>
        <p:nvSpPr>
          <p:cNvPr id="21" name="Rounded Rectangular Callout 20"/>
          <p:cNvSpPr/>
          <p:nvPr/>
        </p:nvSpPr>
        <p:spPr>
          <a:xfrm>
            <a:off x="5588844" y="4977460"/>
            <a:ext cx="1760399" cy="864543"/>
          </a:xfrm>
          <a:prstGeom prst="wedgeRoundRectCallout">
            <a:avLst>
              <a:gd name="adj1" fmla="val -42592"/>
              <a:gd name="adj2" fmla="val 77932"/>
              <a:gd name="adj3" fmla="val 16667"/>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solidFill>
                <a:schemeClr val="accent5">
                  <a:lumMod val="50000"/>
                </a:schemeClr>
              </a:solidFill>
            </a:endParaRPr>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16415" t="76909" r="66640"/>
          <a:stretch/>
        </p:blipFill>
        <p:spPr>
          <a:xfrm>
            <a:off x="6103035" y="5144249"/>
            <a:ext cx="704851" cy="648351"/>
          </a:xfrm>
          <a:prstGeom prst="rect">
            <a:avLst/>
          </a:prstGeom>
        </p:spPr>
      </p:pic>
      <p:sp>
        <p:nvSpPr>
          <p:cNvPr id="23" name="Rounded Rectangular Callout 22"/>
          <p:cNvSpPr/>
          <p:nvPr/>
        </p:nvSpPr>
        <p:spPr>
          <a:xfrm>
            <a:off x="8255413" y="1592826"/>
            <a:ext cx="3547023" cy="1727579"/>
          </a:xfrm>
          <a:prstGeom prst="wedgeRoundRectCallout">
            <a:avLst>
              <a:gd name="adj1" fmla="val 45341"/>
              <a:gd name="adj2" fmla="val 63538"/>
              <a:gd name="adj3" fmla="val 16667"/>
            </a:avLst>
          </a:prstGeom>
          <a:solidFill>
            <a:schemeClr val="accent4">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No </a:t>
            </a:r>
            <a:r>
              <a:rPr lang="en-GB" sz="2200" dirty="0" err="1">
                <a:solidFill>
                  <a:schemeClr val="accent5">
                    <a:lumMod val="50000"/>
                  </a:schemeClr>
                </a:solidFill>
              </a:rPr>
              <a:t>puedo</a:t>
            </a:r>
            <a:r>
              <a:rPr lang="en-GB" sz="2200" dirty="0">
                <a:solidFill>
                  <a:schemeClr val="accent5">
                    <a:lumMod val="50000"/>
                  </a:schemeClr>
                </a:solidFill>
              </a:rPr>
              <a:t> </a:t>
            </a:r>
            <a:r>
              <a:rPr lang="en-GB" sz="2200" dirty="0" err="1">
                <a:solidFill>
                  <a:schemeClr val="accent5">
                    <a:lumMod val="50000"/>
                  </a:schemeClr>
                </a:solidFill>
              </a:rPr>
              <a:t>ofrecer</a:t>
            </a:r>
            <a:r>
              <a:rPr lang="en-GB" sz="2200" dirty="0">
                <a:solidFill>
                  <a:schemeClr val="accent5">
                    <a:lumMod val="50000"/>
                  </a:schemeClr>
                </a:solidFill>
              </a:rPr>
              <a:t> regalos de mi </a:t>
            </a:r>
            <a:r>
              <a:rPr lang="en-GB" sz="2200" dirty="0" err="1">
                <a:solidFill>
                  <a:schemeClr val="accent5">
                    <a:lumMod val="50000"/>
                  </a:schemeClr>
                </a:solidFill>
              </a:rPr>
              <a:t>viaje</a:t>
            </a:r>
            <a:r>
              <a:rPr lang="en-GB" sz="2200" dirty="0">
                <a:solidFill>
                  <a:schemeClr val="accent5">
                    <a:lumMod val="50000"/>
                  </a:schemeClr>
                </a:solidFill>
              </a:rPr>
              <a:t> a mis amigos </a:t>
            </a:r>
            <a:r>
              <a:rPr lang="en-GB" sz="2200" dirty="0" err="1">
                <a:solidFill>
                  <a:schemeClr val="accent5">
                    <a:lumMod val="50000"/>
                  </a:schemeClr>
                </a:solidFill>
              </a:rPr>
              <a:t>porque</a:t>
            </a:r>
            <a:r>
              <a:rPr lang="en-GB" sz="2200" dirty="0">
                <a:solidFill>
                  <a:schemeClr val="accent5">
                    <a:lumMod val="50000"/>
                  </a:schemeClr>
                </a:solidFill>
              </a:rPr>
              <a:t> </a:t>
            </a:r>
            <a:r>
              <a:rPr lang="en-GB" sz="2200" dirty="0" err="1">
                <a:solidFill>
                  <a:schemeClr val="accent5">
                    <a:lumMod val="50000"/>
                  </a:schemeClr>
                </a:solidFill>
              </a:rPr>
              <a:t>estoy</a:t>
            </a:r>
            <a:r>
              <a:rPr lang="en-GB" sz="2200" dirty="0">
                <a:solidFill>
                  <a:schemeClr val="accent5">
                    <a:lumMod val="50000"/>
                  </a:schemeClr>
                </a:solidFill>
              </a:rPr>
              <a:t> </a:t>
            </a:r>
            <a:r>
              <a:rPr lang="en-GB" sz="2200" dirty="0" err="1">
                <a:solidFill>
                  <a:schemeClr val="accent5">
                    <a:lumMod val="50000"/>
                  </a:schemeClr>
                </a:solidFill>
              </a:rPr>
              <a:t>en</a:t>
            </a:r>
            <a:r>
              <a:rPr lang="en-GB" sz="2200" dirty="0">
                <a:solidFill>
                  <a:schemeClr val="accent5">
                    <a:lumMod val="50000"/>
                  </a:schemeClr>
                </a:solidFill>
              </a:rPr>
              <a:t> el hospital, </a:t>
            </a:r>
            <a:r>
              <a:rPr lang="en-GB" sz="2200" dirty="0" err="1">
                <a:solidFill>
                  <a:schemeClr val="accent5">
                    <a:lumMod val="50000"/>
                  </a:schemeClr>
                </a:solidFill>
              </a:rPr>
              <a:t>pero</a:t>
            </a:r>
            <a:r>
              <a:rPr lang="en-GB" sz="2200" dirty="0">
                <a:solidFill>
                  <a:schemeClr val="accent5">
                    <a:lumMod val="50000"/>
                  </a:schemeClr>
                </a:solidFill>
              </a:rPr>
              <a:t> </a:t>
            </a:r>
            <a:r>
              <a:rPr lang="en-GB" sz="2200" dirty="0" err="1">
                <a:solidFill>
                  <a:schemeClr val="accent5">
                    <a:lumMod val="50000"/>
                  </a:schemeClr>
                </a:solidFill>
              </a:rPr>
              <a:t>ya</a:t>
            </a:r>
            <a:r>
              <a:rPr lang="en-GB" sz="2200" dirty="0">
                <a:solidFill>
                  <a:schemeClr val="accent5">
                    <a:lumMod val="50000"/>
                  </a:schemeClr>
                </a:solidFill>
              </a:rPr>
              <a:t> </a:t>
            </a:r>
            <a:r>
              <a:rPr lang="en-GB" sz="2200" dirty="0" err="1">
                <a:solidFill>
                  <a:schemeClr val="accent5">
                    <a:lumMod val="50000"/>
                  </a:schemeClr>
                </a:solidFill>
              </a:rPr>
              <a:t>estoy</a:t>
            </a:r>
            <a:r>
              <a:rPr lang="en-GB" sz="2200" dirty="0">
                <a:solidFill>
                  <a:schemeClr val="accent5">
                    <a:lumMod val="50000"/>
                  </a:schemeClr>
                </a:solidFill>
              </a:rPr>
              <a:t> </a:t>
            </a:r>
            <a:r>
              <a:rPr lang="en-GB" sz="2200" dirty="0" err="1">
                <a:solidFill>
                  <a:schemeClr val="accent5">
                    <a:lumMod val="50000"/>
                  </a:schemeClr>
                </a:solidFill>
              </a:rPr>
              <a:t>mejor</a:t>
            </a:r>
            <a:r>
              <a:rPr lang="en-GB" sz="2200" dirty="0">
                <a:solidFill>
                  <a:schemeClr val="accent5">
                    <a:lumMod val="50000"/>
                  </a:schemeClr>
                </a:solidFill>
              </a:rPr>
              <a:t>.</a:t>
            </a:r>
          </a:p>
        </p:txBody>
      </p:sp>
      <p:sp>
        <p:nvSpPr>
          <p:cNvPr id="28" name="TextBox 27"/>
          <p:cNvSpPr txBox="1"/>
          <p:nvPr/>
        </p:nvSpPr>
        <p:spPr>
          <a:xfrm>
            <a:off x="2402274" y="3510208"/>
            <a:ext cx="1153909"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a:t>
            </a:r>
          </a:p>
        </p:txBody>
      </p:sp>
      <p:sp>
        <p:nvSpPr>
          <p:cNvPr id="30" name="TextBox 29"/>
          <p:cNvSpPr txBox="1"/>
          <p:nvPr/>
        </p:nvSpPr>
        <p:spPr>
          <a:xfrm>
            <a:off x="3825731" y="1859530"/>
            <a:ext cx="1095866"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a:t>
            </a:r>
          </a:p>
        </p:txBody>
      </p:sp>
      <p:sp>
        <p:nvSpPr>
          <p:cNvPr id="31" name="TextBox 30"/>
          <p:cNvSpPr txBox="1"/>
          <p:nvPr/>
        </p:nvSpPr>
        <p:spPr>
          <a:xfrm>
            <a:off x="2254048" y="2234703"/>
            <a:ext cx="1270733"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________</a:t>
            </a:r>
          </a:p>
        </p:txBody>
      </p:sp>
      <p:sp>
        <p:nvSpPr>
          <p:cNvPr id="32" name="TextBox 31"/>
          <p:cNvSpPr txBox="1"/>
          <p:nvPr/>
        </p:nvSpPr>
        <p:spPr>
          <a:xfrm>
            <a:off x="1993300" y="2610748"/>
            <a:ext cx="1270733"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________</a:t>
            </a:r>
          </a:p>
        </p:txBody>
      </p:sp>
      <p:sp>
        <p:nvSpPr>
          <p:cNvPr id="33" name="TextBox 32"/>
          <p:cNvSpPr txBox="1"/>
          <p:nvPr/>
        </p:nvSpPr>
        <p:spPr>
          <a:xfrm>
            <a:off x="3885469" y="2556557"/>
            <a:ext cx="1048515"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a:t>
            </a:r>
          </a:p>
        </p:txBody>
      </p:sp>
      <p:sp>
        <p:nvSpPr>
          <p:cNvPr id="34" name="TextBox 33"/>
          <p:cNvSpPr txBox="1"/>
          <p:nvPr/>
        </p:nvSpPr>
        <p:spPr>
          <a:xfrm>
            <a:off x="8920410" y="5655917"/>
            <a:ext cx="2019160"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err="1">
                <a:solidFill>
                  <a:schemeClr val="accent5">
                    <a:lumMod val="50000"/>
                  </a:schemeClr>
                </a:solidFill>
              </a:rPr>
              <a:t>Estados</a:t>
            </a:r>
            <a:r>
              <a:rPr lang="en-GB" sz="2000" dirty="0">
                <a:solidFill>
                  <a:schemeClr val="accent5">
                    <a:lumMod val="50000"/>
                  </a:schemeClr>
                </a:solidFill>
              </a:rPr>
              <a:t> </a:t>
            </a:r>
            <a:r>
              <a:rPr lang="en-GB" sz="2000" dirty="0" err="1">
                <a:solidFill>
                  <a:schemeClr val="accent5">
                    <a:lumMod val="50000"/>
                  </a:schemeClr>
                </a:solidFill>
              </a:rPr>
              <a:t>Unidos</a:t>
            </a:r>
            <a:endParaRPr lang="en-GB" sz="2000" dirty="0">
              <a:solidFill>
                <a:schemeClr val="accent5">
                  <a:lumMod val="50000"/>
                </a:schemeClr>
              </a:solidFill>
            </a:endParaRPr>
          </a:p>
        </p:txBody>
      </p:sp>
      <p:sp>
        <p:nvSpPr>
          <p:cNvPr id="35" name="TextBox 34"/>
          <p:cNvSpPr txBox="1"/>
          <p:nvPr/>
        </p:nvSpPr>
        <p:spPr>
          <a:xfrm>
            <a:off x="9340195" y="4502080"/>
            <a:ext cx="1123810"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apenas</a:t>
            </a:r>
            <a:endParaRPr lang="en-GB" sz="2000" dirty="0">
              <a:solidFill>
                <a:schemeClr val="accent5">
                  <a:lumMod val="50000"/>
                </a:schemeClr>
              </a:solidFill>
            </a:endParaRPr>
          </a:p>
        </p:txBody>
      </p:sp>
      <p:sp>
        <p:nvSpPr>
          <p:cNvPr id="36" name="TextBox 35"/>
          <p:cNvSpPr txBox="1"/>
          <p:nvPr/>
        </p:nvSpPr>
        <p:spPr>
          <a:xfrm>
            <a:off x="7749087" y="5655917"/>
            <a:ext cx="1057135"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cultura</a:t>
            </a:r>
            <a:endParaRPr lang="en-GB" sz="2000" dirty="0">
              <a:solidFill>
                <a:schemeClr val="accent5">
                  <a:lumMod val="50000"/>
                </a:schemeClr>
              </a:solidFill>
            </a:endParaRPr>
          </a:p>
        </p:txBody>
      </p:sp>
      <p:sp>
        <p:nvSpPr>
          <p:cNvPr id="37" name="TextBox 36"/>
          <p:cNvSpPr txBox="1"/>
          <p:nvPr/>
        </p:nvSpPr>
        <p:spPr>
          <a:xfrm>
            <a:off x="9006244" y="5064682"/>
            <a:ext cx="1123810"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rompí</a:t>
            </a:r>
            <a:endParaRPr lang="en-GB" sz="2000" dirty="0">
              <a:solidFill>
                <a:schemeClr val="accent5">
                  <a:lumMod val="50000"/>
                </a:schemeClr>
              </a:solidFill>
            </a:endParaRPr>
          </a:p>
        </p:txBody>
      </p:sp>
      <p:sp>
        <p:nvSpPr>
          <p:cNvPr id="38" name="TextBox 37"/>
          <p:cNvSpPr txBox="1"/>
          <p:nvPr/>
        </p:nvSpPr>
        <p:spPr>
          <a:xfrm>
            <a:off x="11000639" y="5064386"/>
            <a:ext cx="818458"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pasó</a:t>
            </a:r>
            <a:endParaRPr lang="en-GB" sz="2000" dirty="0">
              <a:solidFill>
                <a:schemeClr val="accent5">
                  <a:lumMod val="50000"/>
                </a:schemeClr>
              </a:solidFill>
            </a:endParaRPr>
          </a:p>
        </p:txBody>
      </p:sp>
      <p:sp>
        <p:nvSpPr>
          <p:cNvPr id="39" name="TextBox 38"/>
          <p:cNvSpPr txBox="1"/>
          <p:nvPr/>
        </p:nvSpPr>
        <p:spPr>
          <a:xfrm>
            <a:off x="10528856" y="4502080"/>
            <a:ext cx="1280874"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conocer</a:t>
            </a:r>
            <a:endParaRPr lang="en-GB" sz="2000" dirty="0">
              <a:solidFill>
                <a:schemeClr val="accent5">
                  <a:lumMod val="50000"/>
                </a:schemeClr>
              </a:solidFill>
            </a:endParaRPr>
          </a:p>
        </p:txBody>
      </p:sp>
      <p:sp>
        <p:nvSpPr>
          <p:cNvPr id="40" name="TextBox 39"/>
          <p:cNvSpPr txBox="1"/>
          <p:nvPr/>
        </p:nvSpPr>
        <p:spPr>
          <a:xfrm>
            <a:off x="7712405" y="4502080"/>
            <a:ext cx="1542810"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accidente</a:t>
            </a:r>
            <a:endParaRPr lang="en-GB" sz="2000" dirty="0">
              <a:solidFill>
                <a:schemeClr val="accent5">
                  <a:lumMod val="50000"/>
                </a:schemeClr>
              </a:solidFill>
            </a:endParaRPr>
          </a:p>
        </p:txBody>
      </p:sp>
      <p:sp>
        <p:nvSpPr>
          <p:cNvPr id="41" name="TextBox 40"/>
          <p:cNvSpPr txBox="1"/>
          <p:nvPr/>
        </p:nvSpPr>
        <p:spPr>
          <a:xfrm>
            <a:off x="7748421" y="5066948"/>
            <a:ext cx="1128590"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ofrecer</a:t>
            </a:r>
            <a:endParaRPr lang="en-GB" sz="2000" dirty="0">
              <a:solidFill>
                <a:schemeClr val="accent5">
                  <a:lumMod val="50000"/>
                </a:schemeClr>
              </a:solidFill>
            </a:endParaRPr>
          </a:p>
        </p:txBody>
      </p:sp>
      <p:sp>
        <p:nvSpPr>
          <p:cNvPr id="42" name="TextBox 41"/>
          <p:cNvSpPr txBox="1"/>
          <p:nvPr/>
        </p:nvSpPr>
        <p:spPr>
          <a:xfrm>
            <a:off x="11060474" y="5657341"/>
            <a:ext cx="741962"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sufrí</a:t>
            </a:r>
            <a:endParaRPr lang="en-GB" sz="2000" dirty="0">
              <a:solidFill>
                <a:schemeClr val="accent5">
                  <a:lumMod val="50000"/>
                </a:schemeClr>
              </a:solidFill>
            </a:endParaRPr>
          </a:p>
        </p:txBody>
      </p:sp>
      <p:sp>
        <p:nvSpPr>
          <p:cNvPr id="43" name="TextBox 42"/>
          <p:cNvSpPr txBox="1"/>
          <p:nvPr/>
        </p:nvSpPr>
        <p:spPr>
          <a:xfrm>
            <a:off x="3353947" y="4252787"/>
            <a:ext cx="780697"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a:t>
            </a:r>
          </a:p>
        </p:txBody>
      </p:sp>
      <p:sp>
        <p:nvSpPr>
          <p:cNvPr id="44" name="TextBox 43"/>
          <p:cNvSpPr txBox="1"/>
          <p:nvPr/>
        </p:nvSpPr>
        <p:spPr>
          <a:xfrm>
            <a:off x="2031521" y="5016468"/>
            <a:ext cx="603849"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a:t>
            </a:r>
          </a:p>
        </p:txBody>
      </p:sp>
      <p:sp>
        <p:nvSpPr>
          <p:cNvPr id="45" name="TextBox 44"/>
          <p:cNvSpPr txBox="1"/>
          <p:nvPr/>
        </p:nvSpPr>
        <p:spPr>
          <a:xfrm>
            <a:off x="3012913" y="4995366"/>
            <a:ext cx="1500467"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__________</a:t>
            </a:r>
          </a:p>
        </p:txBody>
      </p:sp>
      <p:sp>
        <p:nvSpPr>
          <p:cNvPr id="47" name="TextBox 46"/>
          <p:cNvSpPr txBox="1"/>
          <p:nvPr/>
        </p:nvSpPr>
        <p:spPr>
          <a:xfrm>
            <a:off x="10259236" y="1613639"/>
            <a:ext cx="1095866"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_______</a:t>
            </a:r>
          </a:p>
        </p:txBody>
      </p:sp>
      <p:sp>
        <p:nvSpPr>
          <p:cNvPr id="48" name="TextBox 47"/>
          <p:cNvSpPr txBox="1"/>
          <p:nvPr/>
        </p:nvSpPr>
        <p:spPr>
          <a:xfrm>
            <a:off x="9263920" y="2915154"/>
            <a:ext cx="485168" cy="400110"/>
          </a:xfrm>
          <a:prstGeom prst="rect">
            <a:avLst/>
          </a:prstGeom>
          <a:solidFill>
            <a:schemeClr val="accent4">
              <a:lumMod val="20000"/>
              <a:lumOff val="80000"/>
            </a:schemeClr>
          </a:solidFill>
          <a:ln w="38100">
            <a:noFill/>
          </a:ln>
        </p:spPr>
        <p:txBody>
          <a:bodyPr wrap="square" rtlCol="0">
            <a:spAutoFit/>
          </a:bodyPr>
          <a:lstStyle/>
          <a:p>
            <a:pPr algn="l"/>
            <a:r>
              <a:rPr lang="en-GB" sz="2000" dirty="0">
                <a:solidFill>
                  <a:schemeClr val="accent5">
                    <a:lumMod val="50000"/>
                  </a:schemeClr>
                </a:solidFill>
              </a:rPr>
              <a:t>__</a:t>
            </a:r>
          </a:p>
        </p:txBody>
      </p:sp>
      <p:sp>
        <p:nvSpPr>
          <p:cNvPr id="49" name="TextBox 48"/>
          <p:cNvSpPr txBox="1"/>
          <p:nvPr/>
        </p:nvSpPr>
        <p:spPr>
          <a:xfrm>
            <a:off x="10259287" y="5068314"/>
            <a:ext cx="555847" cy="400110"/>
          </a:xfrm>
          <a:prstGeom prst="rect">
            <a:avLst/>
          </a:prstGeom>
          <a:solidFill>
            <a:schemeClr val="accent1">
              <a:lumMod val="20000"/>
              <a:lumOff val="80000"/>
            </a:schemeClr>
          </a:solidFill>
          <a:ln w="38100">
            <a:solidFill>
              <a:srgbClr val="002060"/>
            </a:solidFill>
          </a:ln>
        </p:spPr>
        <p:txBody>
          <a:bodyPr wrap="square" rtlCol="0">
            <a:spAutoFit/>
          </a:bodyPr>
          <a:lstStyle/>
          <a:p>
            <a:pPr algn="l"/>
            <a:r>
              <a:rPr lang="en-GB" sz="2000" dirty="0" err="1">
                <a:solidFill>
                  <a:schemeClr val="accent5">
                    <a:lumMod val="50000"/>
                  </a:schemeClr>
                </a:solidFill>
              </a:rPr>
              <a:t>ya</a:t>
            </a:r>
            <a:endParaRPr lang="en-GB" sz="2000" dirty="0">
              <a:solidFill>
                <a:schemeClr val="accent5">
                  <a:lumMod val="50000"/>
                </a:schemeClr>
              </a:solidFill>
            </a:endParaRPr>
          </a:p>
        </p:txBody>
      </p:sp>
    </p:spTree>
    <p:extLst>
      <p:ext uri="{BB962C8B-B14F-4D97-AF65-F5344CB8AC3E}">
        <p14:creationId xmlns:p14="http://schemas.microsoft.com/office/powerpoint/2010/main" val="147939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11722942" cy="523220"/>
          </a:xfrm>
          <a:prstGeom prst="rect">
            <a:avLst/>
          </a:prstGeom>
          <a:noFill/>
        </p:spPr>
        <p:txBody>
          <a:bodyPr wrap="square" rtlCol="0">
            <a:spAutoFit/>
          </a:bodyPr>
          <a:lstStyle/>
          <a:p>
            <a:pPr lvl="0">
              <a:defRPr/>
            </a:pPr>
            <a:r>
              <a:rPr lang="en-GB" sz="2800" b="1" dirty="0" err="1">
                <a:solidFill>
                  <a:srgbClr val="002060"/>
                </a:solidFill>
                <a:latin typeface="Century Gothic" panose="020B0502020202020204" pitchFamily="34" charset="0"/>
              </a:rPr>
              <a:t>Leemos</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texto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sobre</a:t>
            </a:r>
            <a:r>
              <a:rPr lang="en-GB" sz="2800" b="1" dirty="0">
                <a:solidFill>
                  <a:srgbClr val="002060"/>
                </a:solidFill>
                <a:latin typeface="Century Gothic" panose="020B0502020202020204" pitchFamily="34" charset="0"/>
              </a:rPr>
              <a:t> la selva del Amazonas.</a:t>
            </a:r>
            <a:endParaRPr kumimoji="0" lang="en-GB" sz="2800" b="1"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lvl="0">
              <a:defRPr/>
            </a:pPr>
            <a:r>
              <a:rPr lang="en-GB" sz="2800" noProof="0" dirty="0" err="1">
                <a:solidFill>
                  <a:srgbClr val="002060"/>
                </a:solidFill>
                <a:latin typeface="Century Gothic" panose="020B0502020202020204" pitchFamily="34" charset="0"/>
              </a:rPr>
              <a:t>Trabajamos</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en</a:t>
            </a:r>
            <a:r>
              <a:rPr lang="en-GB" sz="2800" noProof="0" dirty="0">
                <a:solidFill>
                  <a:srgbClr val="002060"/>
                </a:solidFill>
                <a:latin typeface="Century Gothic" panose="020B0502020202020204" pitchFamily="34" charset="0"/>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estudiante</a:t>
            </a:r>
            <a:r>
              <a:rPr lang="en-GB" sz="2800" dirty="0">
                <a:solidFill>
                  <a:srgbClr val="002060"/>
                </a:solidFill>
                <a:latin typeface="Century Gothic" panose="020B0502020202020204" pitchFamily="34" charset="0"/>
              </a:rPr>
              <a:t> A lee la </a:t>
            </a:r>
            <a:r>
              <a:rPr lang="en-GB" sz="2800" dirty="0" err="1">
                <a:solidFill>
                  <a:srgbClr val="002060"/>
                </a:solidFill>
                <a:latin typeface="Century Gothic" panose="020B0502020202020204" pitchFamily="34" charset="0"/>
              </a:rPr>
              <a:t>primera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parte</a:t>
            </a:r>
            <a:r>
              <a:rPr lang="en-GB" sz="2800" dirty="0">
                <a:solidFill>
                  <a:srgbClr val="002060"/>
                </a:solidFill>
                <a:latin typeface="Century Gothic" panose="020B0502020202020204" pitchFamily="34" charset="0"/>
              </a:rPr>
              <a:t> del </a:t>
            </a:r>
            <a:r>
              <a:rPr lang="en-GB" sz="2800" dirty="0" err="1">
                <a:solidFill>
                  <a:srgbClr val="002060"/>
                </a:solidFill>
                <a:latin typeface="Century Gothic" panose="020B0502020202020204" pitchFamily="34" charset="0"/>
              </a:rPr>
              <a:t>texto</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estudiante</a:t>
            </a:r>
            <a:r>
              <a:rPr lang="en-GB" sz="2800" dirty="0">
                <a:solidFill>
                  <a:srgbClr val="002060"/>
                </a:solidFill>
                <a:latin typeface="Century Gothic" panose="020B0502020202020204" pitchFamily="34" charset="0"/>
              </a:rPr>
              <a:t> B </a:t>
            </a: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y escribe las </a:t>
            </a:r>
            <a:r>
              <a:rPr lang="en-GB" sz="2800" dirty="0" err="1">
                <a:solidFill>
                  <a:srgbClr val="002060"/>
                </a:solidFill>
                <a:latin typeface="Century Gothic" panose="020B0502020202020204" pitchFamily="34" charset="0"/>
              </a:rPr>
              <a:t>letras</a:t>
            </a:r>
            <a:r>
              <a:rPr lang="en-GB" sz="2800" dirty="0">
                <a:solidFill>
                  <a:srgbClr val="002060"/>
                </a:solidFill>
                <a:latin typeface="Century Gothic" panose="020B0502020202020204" pitchFamily="34" charset="0"/>
              </a:rPr>
              <a:t> que </a:t>
            </a:r>
            <a:r>
              <a:rPr lang="en-GB" sz="2800" dirty="0" err="1">
                <a:solidFill>
                  <a:srgbClr val="002060"/>
                </a:solidFill>
                <a:latin typeface="Century Gothic" panose="020B0502020202020204" pitchFamily="34" charset="0"/>
              </a:rPr>
              <a:t>faltan</a:t>
            </a:r>
            <a:r>
              <a:rPr lang="en-GB" sz="2800" dirty="0">
                <a:solidFill>
                  <a:srgbClr val="002060"/>
                </a:solidFill>
                <a:latin typeface="Century Gothic" panose="020B0502020202020204" pitchFamily="34" charset="0"/>
              </a:rPr>
              <a:t>.</a:t>
            </a:r>
            <a:endParaRPr lang="en-GB" sz="2800" dirty="0">
              <a:solidFill>
                <a:prstClr val="black"/>
              </a:solidFill>
              <a:latin typeface="Tw Cen MT" panose="020B0602020104020603"/>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7052" y="281404"/>
            <a:ext cx="3642662"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Ejemplo</a:t>
            </a:r>
            <a:r>
              <a:rPr lang="en-GB" sz="2800" dirty="0">
                <a:solidFill>
                  <a:srgbClr val="002060"/>
                </a:solidFill>
                <a:latin typeface="Century Gothic" panose="020B0502020202020204" pitchFamily="34" charset="0"/>
              </a:rPr>
              <a:t>:</a:t>
            </a:r>
            <a:endParaRPr lang="en-GB" sz="2800" dirty="0">
              <a:solidFill>
                <a:prstClr val="black"/>
              </a:solidFill>
              <a:latin typeface="Tw Cen MT" panose="020B0602020104020603"/>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lvl="0">
              <a:defRPr/>
            </a:pPr>
            <a:r>
              <a:rPr lang="en-GB" sz="3000" b="1" dirty="0" err="1">
                <a:solidFill>
                  <a:srgbClr val="002060"/>
                </a:solidFill>
                <a:latin typeface="Century Gothic" panose="020B0502020202020204" pitchFamily="34" charset="0"/>
              </a:rPr>
              <a:t>Estudiante</a:t>
            </a:r>
            <a:r>
              <a:rPr lang="en-GB" sz="3000" b="1" dirty="0">
                <a:solidFill>
                  <a:srgbClr val="002060"/>
                </a:solidFill>
                <a:latin typeface="Century Gothic" panose="020B0502020202020204" pitchFamily="34" charset="0"/>
              </a:rPr>
              <a:t> A</a:t>
            </a:r>
            <a:endParaRPr lang="en-GB" sz="3000" b="1" dirty="0">
              <a:solidFill>
                <a:prstClr val="black"/>
              </a:solidFill>
              <a:latin typeface="Tw Cen MT" panose="020B0602020104020603"/>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6060431" y="4606936"/>
            <a:ext cx="2736782" cy="553998"/>
          </a:xfrm>
          <a:prstGeom prst="rect">
            <a:avLst/>
          </a:prstGeom>
          <a:noFill/>
        </p:spPr>
        <p:txBody>
          <a:bodyPr wrap="square" rtlCol="0">
            <a:spAutoFit/>
          </a:bodyPr>
          <a:lstStyle/>
          <a:p>
            <a:pPr lvl="0">
              <a:defRPr/>
            </a:pPr>
            <a:r>
              <a:rPr lang="en-GB" sz="3000" b="1" dirty="0" err="1">
                <a:solidFill>
                  <a:srgbClr val="002060"/>
                </a:solidFill>
                <a:latin typeface="Century Gothic" panose="020B0502020202020204" pitchFamily="34" charset="0"/>
              </a:rPr>
              <a:t>Estudiante</a:t>
            </a:r>
            <a:r>
              <a:rPr lang="en-GB" sz="3000" b="1" dirty="0">
                <a:solidFill>
                  <a:srgbClr val="002060"/>
                </a:solidFill>
                <a:latin typeface="Century Gothic" panose="020B0502020202020204" pitchFamily="34" charset="0"/>
              </a:rPr>
              <a:t> B</a:t>
            </a:r>
            <a:endParaRPr lang="en-GB" sz="3000" b="1" dirty="0">
              <a:solidFill>
                <a:prstClr val="black"/>
              </a:solidFill>
              <a:latin typeface="Tw Cen MT" panose="020B0602020104020603"/>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Texto</a:t>
            </a:r>
            <a:r>
              <a:rPr lang="es-GB" sz="2000" dirty="0">
                <a:solidFill>
                  <a:srgbClr val="203864"/>
                </a:solidFill>
              </a:rPr>
              <a:t>: El Amazonas es una selva con...</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El Amazonas es una selva con...</a:t>
            </a:r>
          </a:p>
        </p:txBody>
      </p:sp>
      <p:sp>
        <p:nvSpPr>
          <p:cNvPr id="26" name="Rectángulo 25">
            <a:extLst>
              <a:ext uri="{FF2B5EF4-FFF2-40B4-BE49-F238E27FC236}">
                <a16:creationId xmlns:a16="http://schemas.microsoft.com/office/drawing/2014/main" id="{464C63FE-310E-7D4E-96F0-AEFFC1FA68FF}"/>
              </a:ext>
            </a:extLst>
          </p:cNvPr>
          <p:cNvSpPr/>
          <p:nvPr/>
        </p:nvSpPr>
        <p:spPr>
          <a:xfrm>
            <a:off x="8692834" y="3852877"/>
            <a:ext cx="3234136"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solidFill>
                  <a:srgbClr val="203864"/>
                </a:solidFill>
              </a:rPr>
              <a:t>Texto</a:t>
            </a:r>
            <a:r>
              <a:rPr lang="es-GB" sz="2400" dirty="0">
                <a:solidFill>
                  <a:srgbClr val="203864"/>
                </a:solidFill>
              </a:rPr>
              <a:t>: El Ama _ onas es una sel _ a con...</a:t>
            </a: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918419" y="3348795"/>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10788946" y="4064536"/>
            <a:ext cx="316112" cy="461665"/>
          </a:xfrm>
          <a:prstGeom prst="rect">
            <a:avLst/>
          </a:prstGeom>
          <a:noFill/>
        </p:spPr>
        <p:txBody>
          <a:bodyPr wrap="none" rtlCol="0">
            <a:spAutoFit/>
          </a:bodyPr>
          <a:lstStyle/>
          <a:p>
            <a:pPr algn="l"/>
            <a:r>
              <a:rPr lang="es-GB" sz="2400" dirty="0">
                <a:solidFill>
                  <a:schemeClr val="accent5">
                    <a:lumMod val="50000"/>
                  </a:schemeClr>
                </a:solidFill>
              </a:rPr>
              <a:t>z</a:t>
            </a:r>
          </a:p>
        </p:txBody>
      </p:sp>
      <p:sp>
        <p:nvSpPr>
          <p:cNvPr id="8" name="CuadroTexto 7">
            <a:extLst>
              <a:ext uri="{FF2B5EF4-FFF2-40B4-BE49-F238E27FC236}">
                <a16:creationId xmlns:a16="http://schemas.microsoft.com/office/drawing/2014/main" id="{904511B6-5E88-9D4A-89EF-4CA9C4F859DF}"/>
              </a:ext>
            </a:extLst>
          </p:cNvPr>
          <p:cNvSpPr txBox="1"/>
          <p:nvPr/>
        </p:nvSpPr>
        <p:spPr>
          <a:xfrm>
            <a:off x="9932709" y="2923774"/>
            <a:ext cx="1383712" cy="400110"/>
          </a:xfrm>
          <a:prstGeom prst="rect">
            <a:avLst/>
          </a:prstGeom>
          <a:noFill/>
        </p:spPr>
        <p:txBody>
          <a:bodyPr wrap="none" rtlCol="0">
            <a:spAutoFit/>
          </a:bodyPr>
          <a:lstStyle/>
          <a:p>
            <a:pPr algn="l"/>
            <a:r>
              <a:rPr lang="es-GB" sz="2000" dirty="0">
                <a:solidFill>
                  <a:schemeClr val="accent5">
                    <a:lumMod val="50000"/>
                  </a:schemeClr>
                </a:solidFill>
              </a:rPr>
              <a:t>Orquídea</a:t>
            </a: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471887" y="5279614"/>
            <a:ext cx="7143302" cy="1015663"/>
          </a:xfrm>
          <a:prstGeom prst="rect">
            <a:avLst/>
          </a:prstGeom>
          <a:noFill/>
        </p:spPr>
        <p:txBody>
          <a:bodyPr wrap="none" rtlCol="0">
            <a:spAutoFit/>
          </a:bodyPr>
          <a:lstStyle/>
          <a:p>
            <a:pPr algn="l"/>
            <a:r>
              <a:rPr lang="es-GB" sz="2000" dirty="0">
                <a:solidFill>
                  <a:schemeClr val="accent5">
                    <a:lumMod val="50000"/>
                  </a:schemeClr>
                </a:solidFill>
              </a:rPr>
              <a:t>*bosque = forest, woods</a:t>
            </a:r>
          </a:p>
          <a:p>
            <a:pPr algn="l"/>
            <a:r>
              <a:rPr lang="es-GB" sz="2000" dirty="0">
                <a:solidFill>
                  <a:schemeClr val="accent5">
                    <a:lumMod val="50000"/>
                  </a:schemeClr>
                </a:solidFill>
              </a:rPr>
              <a:t>*aguaje y *pijuayo = frutas de la selva del Amazonas</a:t>
            </a:r>
          </a:p>
          <a:p>
            <a:pPr algn="l"/>
            <a:r>
              <a:rPr lang="es-GB" sz="2000" dirty="0">
                <a:solidFill>
                  <a:schemeClr val="accent5">
                    <a:lumMod val="50000"/>
                  </a:schemeClr>
                </a:solidFill>
              </a:rPr>
              <a:t>*yarina y *chambira = árboles de la selva del Amazonas</a:t>
            </a:r>
          </a:p>
        </p:txBody>
      </p:sp>
      <p:sp>
        <p:nvSpPr>
          <p:cNvPr id="11" name="Rectángulo 10">
            <a:extLst>
              <a:ext uri="{FF2B5EF4-FFF2-40B4-BE49-F238E27FC236}">
                <a16:creationId xmlns:a16="http://schemas.microsoft.com/office/drawing/2014/main" id="{C828F00C-B65B-034B-B86C-B8820BE21269}"/>
              </a:ext>
            </a:extLst>
          </p:cNvPr>
          <p:cNvSpPr/>
          <p:nvPr/>
        </p:nvSpPr>
        <p:spPr>
          <a:xfrm>
            <a:off x="4323265" y="5277654"/>
            <a:ext cx="7143302" cy="969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203864"/>
                </a:solidFill>
              </a:rPr>
              <a:t>vocabulario</a:t>
            </a:r>
            <a:endParaRPr lang="es-GB" sz="2200" dirty="0">
              <a:solidFill>
                <a:srgbClr val="203864"/>
              </a:solidFill>
            </a:endParaRPr>
          </a:p>
        </p:txBody>
      </p:sp>
      <p:pic>
        <p:nvPicPr>
          <p:cNvPr id="5124" name="Picture 4" descr="purple orchid flowers">
            <a:extLst>
              <a:ext uri="{FF2B5EF4-FFF2-40B4-BE49-F238E27FC236}">
                <a16:creationId xmlns:a16="http://schemas.microsoft.com/office/drawing/2014/main" id="{90AFDC0D-5BD9-104F-A0DF-572CF40CFF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659" y="1103603"/>
            <a:ext cx="2665812" cy="1778031"/>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F0A43F6D-31CE-5C43-80A5-7283EA358BC2}"/>
              </a:ext>
            </a:extLst>
          </p:cNvPr>
          <p:cNvSpPr txBox="1"/>
          <p:nvPr/>
        </p:nvSpPr>
        <p:spPr>
          <a:xfrm>
            <a:off x="10286310" y="4422270"/>
            <a:ext cx="354584" cy="461665"/>
          </a:xfrm>
          <a:prstGeom prst="rect">
            <a:avLst/>
          </a:prstGeom>
          <a:noFill/>
        </p:spPr>
        <p:txBody>
          <a:bodyPr wrap="none" rtlCol="0">
            <a:spAutoFit/>
          </a:bodyPr>
          <a:lstStyle/>
          <a:p>
            <a:pPr algn="l"/>
            <a:r>
              <a:rPr lang="es-GB" sz="2400" dirty="0">
                <a:solidFill>
                  <a:schemeClr val="accent5">
                    <a:lumMod val="50000"/>
                  </a:schemeClr>
                </a:solidFill>
              </a:rPr>
              <a:t>v</a:t>
            </a:r>
          </a:p>
        </p:txBody>
      </p:sp>
    </p:spTree>
    <p:extLst>
      <p:ext uri="{BB962C8B-B14F-4D97-AF65-F5344CB8AC3E}">
        <p14:creationId xmlns:p14="http://schemas.microsoft.com/office/powerpoint/2010/main" val="325447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8" grpId="0"/>
      <p:bldP spid="31" grpId="0"/>
      <p:bldP spid="11" grpId="0" animBg="1"/>
      <p:bldP spid="11" grpId="1" animBg="1"/>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7567" y="1032837"/>
            <a:ext cx="4142918" cy="646331"/>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22505" y="1066408"/>
            <a:ext cx="4142918" cy="646331"/>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410227633"/>
              </p:ext>
            </p:extLst>
          </p:nvPr>
        </p:nvGraphicFramePr>
        <p:xfrm>
          <a:off x="6418973" y="1712739"/>
          <a:ext cx="5596436" cy="4373876"/>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4373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El </a:t>
                      </a:r>
                      <a:r>
                        <a:rPr lang="en-GB" sz="2000" b="0" kern="1200">
                          <a:solidFill>
                            <a:schemeClr val="accent5">
                              <a:lumMod val="50000"/>
                            </a:schemeClr>
                          </a:solidFill>
                          <a:effectLst/>
                          <a:latin typeface="+mn-lt"/>
                          <a:ea typeface="+mn-ea"/>
                          <a:cs typeface="+mn-cs"/>
                        </a:rPr>
                        <a:t>Amazonas es </a:t>
                      </a:r>
                      <a:r>
                        <a:rPr lang="en-GB" sz="2000" b="0" kern="1200" dirty="0">
                          <a:solidFill>
                            <a:schemeClr val="accent5">
                              <a:lumMod val="50000"/>
                            </a:schemeClr>
                          </a:solidFill>
                          <a:effectLst/>
                          <a:latin typeface="+mn-lt"/>
                          <a:ea typeface="+mn-ea"/>
                          <a:cs typeface="+mn-cs"/>
                        </a:rPr>
                        <a:t>un </a:t>
                      </a:r>
                      <a:r>
                        <a:rPr lang="en-GB" sz="2000" b="0" kern="1200" dirty="0" err="1">
                          <a:solidFill>
                            <a:schemeClr val="accent5">
                              <a:lumMod val="50000"/>
                            </a:schemeClr>
                          </a:solidFill>
                          <a:effectLst/>
                          <a:latin typeface="+mn-lt"/>
                          <a:ea typeface="+mn-ea"/>
                          <a:cs typeface="+mn-cs"/>
                        </a:rPr>
                        <a:t>lu</a:t>
                      </a:r>
                      <a:r>
                        <a:rPr lang="en-GB" sz="2000" b="0" kern="1200" dirty="0">
                          <a:solidFill>
                            <a:schemeClr val="accent5">
                              <a:lumMod val="50000"/>
                            </a:schemeClr>
                          </a:solidFill>
                          <a:effectLst/>
                          <a:latin typeface="+mn-lt"/>
                          <a:ea typeface="+mn-ea"/>
                          <a:cs typeface="+mn-cs"/>
                        </a:rPr>
                        <a:t>_ _ r con mu_ _ a </a:t>
                      </a:r>
                      <a:r>
                        <a:rPr lang="en-GB" sz="2000" b="0" kern="1200" dirty="0" err="1">
                          <a:solidFill>
                            <a:schemeClr val="accent5">
                              <a:lumMod val="50000"/>
                            </a:schemeClr>
                          </a:solidFill>
                          <a:effectLst/>
                          <a:latin typeface="+mn-lt"/>
                          <a:ea typeface="+mn-ea"/>
                          <a:cs typeface="+mn-cs"/>
                        </a:rPr>
                        <a:t>vida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donde</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animales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árboles</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flores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diferentes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Mucha</a:t>
                      </a:r>
                      <a:r>
                        <a:rPr lang="en-GB" sz="2000" b="0" kern="1200" dirty="0">
                          <a:solidFill>
                            <a:schemeClr val="accent5">
                              <a:lumMod val="50000"/>
                            </a:schemeClr>
                          </a:solidFill>
                          <a:effectLst/>
                          <a:latin typeface="+mn-lt"/>
                          <a:ea typeface="+mn-ea"/>
                          <a:cs typeface="+mn-cs"/>
                        </a:rPr>
                        <a:t>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_ _ _ ere </a:t>
                      </a:r>
                      <a:r>
                        <a:rPr lang="en-GB" sz="2000" b="0" kern="1200" dirty="0" err="1">
                          <a:solidFill>
                            <a:schemeClr val="accent5">
                              <a:lumMod val="50000"/>
                            </a:schemeClr>
                          </a:solidFill>
                          <a:effectLst/>
                          <a:latin typeface="+mn-lt"/>
                          <a:ea typeface="+mn-ea"/>
                          <a:cs typeface="+mn-cs"/>
                        </a:rPr>
                        <a:t>visitarlo</a:t>
                      </a:r>
                      <a:r>
                        <a:rPr lang="en-GB" sz="2000" b="0" kern="1200" dirty="0">
                          <a:solidFill>
                            <a:schemeClr val="accent5">
                              <a:lumMod val="50000"/>
                            </a:schemeClr>
                          </a:solidFill>
                          <a:effectLst/>
                          <a:latin typeface="+mn-lt"/>
                          <a:ea typeface="+mn-ea"/>
                          <a:cs typeface="+mn-cs"/>
                        </a:rPr>
                        <a:t> para </a:t>
                      </a:r>
                      <a:r>
                        <a:rPr lang="en-GB" sz="2000" b="0" kern="1200" dirty="0" err="1">
                          <a:solidFill>
                            <a:schemeClr val="accent5">
                              <a:lumMod val="50000"/>
                            </a:schemeClr>
                          </a:solidFill>
                          <a:effectLst/>
                          <a:latin typeface="+mn-lt"/>
                          <a:ea typeface="+mn-ea"/>
                          <a:cs typeface="+mn-cs"/>
                        </a:rPr>
                        <a:t>ver</a:t>
                      </a:r>
                      <a:r>
                        <a:rPr lang="en-GB" sz="2000" b="0" kern="1200" dirty="0">
                          <a:solidFill>
                            <a:schemeClr val="accent5">
                              <a:lumMod val="50000"/>
                            </a:schemeClr>
                          </a:solidFill>
                          <a:effectLst/>
                          <a:latin typeface="+mn-lt"/>
                          <a:ea typeface="+mn-ea"/>
                          <a:cs typeface="+mn-cs"/>
                        </a:rPr>
                        <a:t> sus *</a:t>
                      </a:r>
                      <a:r>
                        <a:rPr lang="en-GB" sz="2000" b="0" kern="1200" dirty="0" err="1">
                          <a:solidFill>
                            <a:schemeClr val="accent5">
                              <a:lumMod val="50000"/>
                            </a:schemeClr>
                          </a:solidFill>
                          <a:effectLst/>
                          <a:latin typeface="+mn-lt"/>
                          <a:ea typeface="+mn-ea"/>
                          <a:cs typeface="+mn-cs"/>
                        </a:rPr>
                        <a:t>bos</a:t>
                      </a:r>
                      <a:r>
                        <a:rPr lang="en-GB" sz="2000" b="0" kern="1200" dirty="0">
                          <a:solidFill>
                            <a:schemeClr val="accent5">
                              <a:lumMod val="50000"/>
                            </a:schemeClr>
                          </a:solidFill>
                          <a:effectLst/>
                          <a:latin typeface="+mn-lt"/>
                          <a:ea typeface="+mn-ea"/>
                          <a:cs typeface="+mn-cs"/>
                        </a:rPr>
                        <a:t>_ _ _ s.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comer </a:t>
                      </a:r>
                      <a:r>
                        <a:rPr lang="en-GB" sz="2000" b="0" kern="1200" dirty="0" err="1">
                          <a:solidFill>
                            <a:schemeClr val="accent5">
                              <a:lumMod val="50000"/>
                            </a:schemeClr>
                          </a:solidFill>
                          <a:effectLst/>
                          <a:latin typeface="+mn-lt"/>
                          <a:ea typeface="+mn-ea"/>
                          <a:cs typeface="+mn-cs"/>
                        </a:rPr>
                        <a:t>frutas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el *a_ _ </a:t>
                      </a:r>
                      <a:r>
                        <a:rPr lang="en-GB" sz="2000" b="0" kern="1200" dirty="0" err="1">
                          <a:solidFill>
                            <a:schemeClr val="accent5">
                              <a:lumMod val="50000"/>
                            </a:schemeClr>
                          </a:solidFill>
                          <a:effectLst/>
                          <a:latin typeface="+mn-lt"/>
                          <a:ea typeface="+mn-ea"/>
                          <a:cs typeface="+mn-cs"/>
                        </a:rPr>
                        <a:t>aje</a:t>
                      </a:r>
                      <a:r>
                        <a:rPr lang="en-GB" sz="2000" b="0" kern="1200" dirty="0">
                          <a:solidFill>
                            <a:schemeClr val="accent5">
                              <a:lumMod val="50000"/>
                            </a:schemeClr>
                          </a:solidFill>
                          <a:effectLst/>
                          <a:latin typeface="+mn-lt"/>
                          <a:ea typeface="+mn-ea"/>
                          <a:cs typeface="+mn-cs"/>
                        </a:rPr>
                        <a:t> y el *pi_ _ </a:t>
                      </a:r>
                      <a:r>
                        <a:rPr lang="en-GB" sz="2000" b="0" kern="1200" dirty="0" err="1">
                          <a:solidFill>
                            <a:schemeClr val="accent5">
                              <a:lumMod val="50000"/>
                            </a:schemeClr>
                          </a:solidFill>
                          <a:effectLst/>
                          <a:latin typeface="+mn-lt"/>
                          <a:ea typeface="+mn-ea"/>
                          <a:cs typeface="+mn-cs"/>
                        </a:rPr>
                        <a:t>ayo</a:t>
                      </a:r>
                      <a:r>
                        <a:rPr lang="en-GB" sz="2000" b="0" kern="1200" dirty="0">
                          <a:solidFill>
                            <a:schemeClr val="accent5">
                              <a:lumMod val="50000"/>
                            </a:schemeClr>
                          </a:solidFill>
                          <a:effectLst/>
                          <a:latin typeface="+mn-lt"/>
                          <a:ea typeface="+mn-ea"/>
                          <a:cs typeface="+mn-cs"/>
                        </a:rPr>
                        <a:t>. </a:t>
                      </a:r>
                      <a:br>
                        <a:rPr lang="en-GB" sz="2000" b="0" kern="1200" dirty="0">
                          <a:solidFill>
                            <a:schemeClr val="accent5">
                              <a:lumMod val="50000"/>
                            </a:schemeClr>
                          </a:solidFill>
                          <a:effectLst/>
                          <a:latin typeface="+mn-lt"/>
                          <a:ea typeface="+mn-ea"/>
                          <a:cs typeface="+mn-cs"/>
                        </a:rPr>
                      </a:br>
                      <a:br>
                        <a:rPr lang="en-GB" sz="2000" b="0" kern="1200" dirty="0">
                          <a:solidFill>
                            <a:schemeClr val="accent5">
                              <a:lumMod val="50000"/>
                            </a:schemeClr>
                          </a:solidFill>
                          <a:effectLst/>
                          <a:latin typeface="+mn-lt"/>
                          <a:ea typeface="+mn-ea"/>
                          <a:cs typeface="+mn-cs"/>
                        </a:rPr>
                      </a:br>
                      <a:r>
                        <a:rPr lang="en-GB" sz="2000" b="1" kern="1200" dirty="0" err="1">
                          <a:solidFill>
                            <a:schemeClr val="accent5">
                              <a:lumMod val="50000"/>
                            </a:schemeClr>
                          </a:solidFill>
                          <a:effectLst/>
                          <a:latin typeface="+mn-lt"/>
                          <a:ea typeface="+mn-ea"/>
                          <a:cs typeface="+mn-cs"/>
                        </a:rPr>
                        <a:t>También</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árboles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la *</a:t>
                      </a:r>
                      <a:r>
                        <a:rPr lang="en-GB" sz="2000" b="1" kern="1200" dirty="0" err="1">
                          <a:solidFill>
                            <a:schemeClr val="accent5">
                              <a:lumMod val="50000"/>
                            </a:schemeClr>
                          </a:solidFill>
                          <a:effectLst/>
                          <a:latin typeface="+mn-lt"/>
                          <a:ea typeface="+mn-ea"/>
                          <a:cs typeface="+mn-cs"/>
                        </a:rPr>
                        <a:t>yarina</a:t>
                      </a:r>
                      <a:r>
                        <a:rPr lang="en-GB" sz="2000" b="1" kern="1200" dirty="0">
                          <a:solidFill>
                            <a:schemeClr val="accent5">
                              <a:lumMod val="50000"/>
                            </a:schemeClr>
                          </a:solidFill>
                          <a:effectLst/>
                          <a:latin typeface="+mn-lt"/>
                          <a:ea typeface="+mn-ea"/>
                          <a:cs typeface="+mn-cs"/>
                        </a:rPr>
                        <a:t> y la *chambira. La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usa</a:t>
                      </a:r>
                      <a:r>
                        <a:rPr lang="en-GB" sz="2000" b="1" kern="1200" dirty="0">
                          <a:solidFill>
                            <a:schemeClr val="accent5">
                              <a:lumMod val="50000"/>
                            </a:schemeClr>
                          </a:solidFill>
                          <a:effectLst/>
                          <a:latin typeface="+mn-lt"/>
                          <a:ea typeface="+mn-ea"/>
                          <a:cs typeface="+mn-cs"/>
                        </a:rPr>
                        <a:t> la chambira para </a:t>
                      </a:r>
                      <a:r>
                        <a:rPr lang="en-GB" sz="2000" b="1" kern="1200" dirty="0" err="1">
                          <a:solidFill>
                            <a:schemeClr val="accent5">
                              <a:lumMod val="50000"/>
                            </a:schemeClr>
                          </a:solidFill>
                          <a:effectLst/>
                          <a:latin typeface="+mn-lt"/>
                          <a:ea typeface="+mn-ea"/>
                          <a:cs typeface="+mn-cs"/>
                        </a:rPr>
                        <a:t>hacer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ropa</a:t>
                      </a:r>
                      <a:r>
                        <a:rPr lang="en-GB" sz="2000" b="1" kern="1200" dirty="0">
                          <a:solidFill>
                            <a:schemeClr val="accent5">
                              <a:lumMod val="50000"/>
                            </a:schemeClr>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La </a:t>
                      </a:r>
                      <a:r>
                        <a:rPr lang="en-GB" sz="2000" b="1" kern="1200" dirty="0" err="1">
                          <a:solidFill>
                            <a:schemeClr val="accent5">
                              <a:lumMod val="50000"/>
                            </a:schemeClr>
                          </a:solidFill>
                          <a:effectLst/>
                          <a:latin typeface="+mn-lt"/>
                          <a:ea typeface="+mn-ea"/>
                          <a:cs typeface="+mn-cs"/>
                        </a:rPr>
                        <a:t>naturaleza</a:t>
                      </a:r>
                      <a:r>
                        <a:rPr lang="en-GB" sz="2000" b="1" kern="1200" dirty="0">
                          <a:solidFill>
                            <a:schemeClr val="accent5">
                              <a:lumMod val="50000"/>
                            </a:schemeClr>
                          </a:solidFill>
                          <a:effectLst/>
                          <a:latin typeface="+mn-lt"/>
                          <a:ea typeface="+mn-ea"/>
                          <a:cs typeface="+mn-cs"/>
                        </a:rPr>
                        <a:t> es </a:t>
                      </a:r>
                      <a:r>
                        <a:rPr lang="en-GB" sz="2000" b="1" kern="1200" dirty="0" err="1">
                          <a:solidFill>
                            <a:schemeClr val="accent5">
                              <a:lumMod val="50000"/>
                            </a:schemeClr>
                          </a:solidFill>
                          <a:effectLst/>
                          <a:latin typeface="+mn-lt"/>
                          <a:ea typeface="+mn-ea"/>
                          <a:cs typeface="+mn-cs"/>
                        </a:rPr>
                        <a:t>preciosa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las </a:t>
                      </a:r>
                      <a:r>
                        <a:rPr lang="en-GB" sz="2000" b="1" kern="1200" dirty="0" err="1">
                          <a:solidFill>
                            <a:schemeClr val="accent5">
                              <a:lumMod val="50000"/>
                            </a:schemeClr>
                          </a:solidFill>
                          <a:effectLst/>
                          <a:latin typeface="+mn-lt"/>
                          <a:ea typeface="+mn-ea"/>
                          <a:cs typeface="+mn-cs"/>
                        </a:rPr>
                        <a:t>montañas</a:t>
                      </a:r>
                      <a:r>
                        <a:rPr lang="en-GB" sz="2000" b="1" kern="1200" dirty="0">
                          <a:solidFill>
                            <a:schemeClr val="accent5">
                              <a:lumMod val="50000"/>
                            </a:schemeClr>
                          </a:solidFill>
                          <a:effectLst/>
                          <a:latin typeface="+mn-lt"/>
                          <a:ea typeface="+mn-ea"/>
                          <a:cs typeface="+mn-cs"/>
                        </a:rPr>
                        <a:t> de </a:t>
                      </a:r>
                      <a:r>
                        <a:rPr lang="en-GB" sz="2000" b="1" kern="1200" dirty="0" err="1">
                          <a:solidFill>
                            <a:schemeClr val="accent5">
                              <a:lumMod val="50000"/>
                            </a:schemeClr>
                          </a:solidFill>
                          <a:effectLst/>
                          <a:latin typeface="+mn-lt"/>
                          <a:ea typeface="+mn-ea"/>
                          <a:cs typeface="+mn-cs"/>
                        </a:rPr>
                        <a:t>Moyobamba</a:t>
                      </a:r>
                      <a:r>
                        <a:rPr lang="en-GB" sz="2000" b="1" kern="1200" dirty="0">
                          <a:solidFill>
                            <a:schemeClr val="accent5">
                              <a:lumMod val="50000"/>
                            </a:schemeClr>
                          </a:solidFill>
                          <a:effectLst/>
                          <a:latin typeface="+mn-lt"/>
                          <a:ea typeface="+mn-ea"/>
                          <a:cs typeface="+mn-cs"/>
                        </a:rPr>
                        <a:t> y </a:t>
                      </a:r>
                      <a:r>
                        <a:rPr lang="en-GB" sz="2000" b="1" kern="1200" dirty="0" err="1">
                          <a:solidFill>
                            <a:schemeClr val="accent5">
                              <a:lumMod val="50000"/>
                            </a:schemeClr>
                          </a:solidFill>
                          <a:effectLst/>
                          <a:latin typeface="+mn-lt"/>
                          <a:ea typeface="+mn-ea"/>
                          <a:cs typeface="+mn-cs"/>
                        </a:rPr>
                        <a:t>cerca</a:t>
                      </a:r>
                      <a:r>
                        <a:rPr lang="en-GB" sz="2000" b="1" kern="1200" dirty="0">
                          <a:solidFill>
                            <a:schemeClr val="accent5">
                              <a:lumMod val="50000"/>
                            </a:schemeClr>
                          </a:solidFill>
                          <a:effectLst/>
                          <a:latin typeface="+mn-lt"/>
                          <a:ea typeface="+mn-ea"/>
                          <a:cs typeface="+mn-cs"/>
                        </a:rPr>
                        <a:t> del </a:t>
                      </a:r>
                      <a:r>
                        <a:rPr lang="en-GB" sz="2000" b="1" kern="1200" dirty="0" err="1">
                          <a:solidFill>
                            <a:schemeClr val="accent5">
                              <a:lumMod val="50000"/>
                            </a:schemeClr>
                          </a:solidFill>
                          <a:effectLst/>
                          <a:latin typeface="+mn-lt"/>
                          <a:ea typeface="+mn-ea"/>
                          <a:cs typeface="+mn-cs"/>
                        </a:rPr>
                        <a:t>río</a:t>
                      </a:r>
                      <a:r>
                        <a:rPr lang="en-GB" sz="2000" b="1" kern="1200" dirty="0">
                          <a:solidFill>
                            <a:schemeClr val="accent5">
                              <a:lumMod val="50000"/>
                            </a:schemeClr>
                          </a:solidFill>
                          <a:effectLst/>
                          <a:latin typeface="+mn-lt"/>
                          <a:ea typeface="+mn-ea"/>
                          <a:cs typeface="+mn-cs"/>
                        </a:rPr>
                        <a:t> Mayo. La ciudad es </a:t>
                      </a:r>
                      <a:r>
                        <a:rPr lang="en-GB" sz="2000" b="1" kern="1200" dirty="0" err="1">
                          <a:solidFill>
                            <a:schemeClr val="accent5">
                              <a:lumMod val="50000"/>
                            </a:schemeClr>
                          </a:solidFill>
                          <a:effectLst/>
                          <a:latin typeface="+mn-lt"/>
                          <a:ea typeface="+mn-ea"/>
                          <a:cs typeface="+mn-cs"/>
                        </a:rPr>
                        <a:t>famosa</a:t>
                      </a:r>
                      <a:r>
                        <a:rPr lang="en-GB" sz="2000" b="1" kern="1200" dirty="0">
                          <a:solidFill>
                            <a:schemeClr val="accent5">
                              <a:lumMod val="50000"/>
                            </a:schemeClr>
                          </a:solidFill>
                          <a:effectLst/>
                          <a:latin typeface="+mn-lt"/>
                          <a:ea typeface="+mn-ea"/>
                          <a:cs typeface="+mn-cs"/>
                        </a:rPr>
                        <a:t> por sus </a:t>
                      </a:r>
                      <a:r>
                        <a:rPr lang="en-GB" sz="2000" b="1" kern="1200" dirty="0" err="1">
                          <a:solidFill>
                            <a:schemeClr val="accent5">
                              <a:lumMod val="50000"/>
                            </a:schemeClr>
                          </a:solidFill>
                          <a:effectLst/>
                          <a:latin typeface="+mn-lt"/>
                          <a:ea typeface="+mn-ea"/>
                          <a:cs typeface="+mn-cs"/>
                        </a:rPr>
                        <a:t>flores</a:t>
                      </a:r>
                      <a:r>
                        <a:rPr lang="en-GB" sz="2000" b="1" kern="1200" dirty="0">
                          <a:solidFill>
                            <a:schemeClr val="accent5">
                              <a:lumMod val="50000"/>
                            </a:schemeClr>
                          </a:solidFill>
                          <a:effectLst/>
                          <a:latin typeface="+mn-lt"/>
                          <a:ea typeface="+mn-ea"/>
                          <a:cs typeface="+mn-cs"/>
                        </a:rPr>
                        <a:t>; la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la llama ”Ciudad de las *</a:t>
                      </a:r>
                      <a:r>
                        <a:rPr lang="en-GB" sz="2000" b="1" kern="1200" dirty="0" err="1">
                          <a:solidFill>
                            <a:schemeClr val="accent5">
                              <a:lumMod val="50000"/>
                            </a:schemeClr>
                          </a:solidFill>
                          <a:effectLst/>
                          <a:latin typeface="+mn-lt"/>
                          <a:ea typeface="+mn-ea"/>
                          <a:cs typeface="+mn-cs"/>
                        </a:rPr>
                        <a:t>orquídeas</a:t>
                      </a:r>
                      <a:r>
                        <a:rPr lang="en-GB" sz="2000" b="1"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4253954277"/>
              </p:ext>
            </p:extLst>
          </p:nvPr>
        </p:nvGraphicFramePr>
        <p:xfrm>
          <a:off x="214609" y="1712739"/>
          <a:ext cx="5686545" cy="4358640"/>
        </p:xfrm>
        <a:graphic>
          <a:graphicData uri="http://schemas.openxmlformats.org/drawingml/2006/table">
            <a:tbl>
              <a:tblPr firstRow="1" bandRow="1">
                <a:tableStyleId>{8A107856-5554-42FB-B03E-39F5DBC370BA}</a:tableStyleId>
              </a:tblPr>
              <a:tblGrid>
                <a:gridCol w="5686545">
                  <a:extLst>
                    <a:ext uri="{9D8B030D-6E8A-4147-A177-3AD203B41FA5}">
                      <a16:colId xmlns:a16="http://schemas.microsoft.com/office/drawing/2014/main" val="3887794188"/>
                    </a:ext>
                  </a:extLst>
                </a:gridCol>
              </a:tblGrid>
              <a:tr h="4053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El </a:t>
                      </a:r>
                      <a:r>
                        <a:rPr lang="en-GB" sz="2000" b="1" kern="1200">
                          <a:solidFill>
                            <a:schemeClr val="accent5">
                              <a:lumMod val="50000"/>
                            </a:schemeClr>
                          </a:solidFill>
                          <a:effectLst/>
                          <a:latin typeface="+mn-lt"/>
                          <a:ea typeface="+mn-ea"/>
                          <a:cs typeface="+mn-cs"/>
                        </a:rPr>
                        <a:t>Amazonas es </a:t>
                      </a:r>
                      <a:r>
                        <a:rPr lang="en-GB" sz="2000" b="1" kern="1200" dirty="0">
                          <a:solidFill>
                            <a:schemeClr val="accent5">
                              <a:lumMod val="50000"/>
                            </a:schemeClr>
                          </a:solidFill>
                          <a:effectLst/>
                          <a:latin typeface="+mn-lt"/>
                          <a:ea typeface="+mn-ea"/>
                          <a:cs typeface="+mn-cs"/>
                        </a:rPr>
                        <a:t>un </a:t>
                      </a:r>
                      <a:r>
                        <a:rPr lang="en-GB" sz="2000" b="1" kern="1200" dirty="0" err="1">
                          <a:solidFill>
                            <a:schemeClr val="accent5">
                              <a:lumMod val="50000"/>
                            </a:schemeClr>
                          </a:solidFill>
                          <a:effectLst/>
                          <a:latin typeface="+mn-lt"/>
                          <a:ea typeface="+mn-ea"/>
                          <a:cs typeface="+mn-cs"/>
                        </a:rPr>
                        <a:t>lugar</a:t>
                      </a:r>
                      <a:r>
                        <a:rPr lang="en-GB" sz="2000" b="1" kern="1200" dirty="0">
                          <a:solidFill>
                            <a:schemeClr val="accent5">
                              <a:lumMod val="50000"/>
                            </a:schemeClr>
                          </a:solidFill>
                          <a:effectLst/>
                          <a:latin typeface="+mn-lt"/>
                          <a:ea typeface="+mn-ea"/>
                          <a:cs typeface="+mn-cs"/>
                        </a:rPr>
                        <a:t> con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vida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donde</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animales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árboles</a:t>
                      </a:r>
                      <a:r>
                        <a:rPr lang="en-GB" sz="2000" b="1" kern="1200" dirty="0">
                          <a:solidFill>
                            <a:schemeClr val="accent5">
                              <a:lumMod val="50000"/>
                            </a:schemeClr>
                          </a:solidFill>
                          <a:effectLst/>
                          <a:latin typeface="+mn-lt"/>
                          <a:ea typeface="+mn-ea"/>
                          <a:cs typeface="+mn-cs"/>
                        </a:rPr>
                        <a:t> y </a:t>
                      </a:r>
                      <a:r>
                        <a:rPr lang="en-GB" sz="2000" b="1" kern="1200" dirty="0" err="1">
                          <a:solidFill>
                            <a:schemeClr val="accent5">
                              <a:lumMod val="50000"/>
                            </a:schemeClr>
                          </a:solidFill>
                          <a:effectLst/>
                          <a:latin typeface="+mn-lt"/>
                          <a:ea typeface="+mn-ea"/>
                          <a:cs typeface="+mn-cs"/>
                        </a:rPr>
                        <a:t>flores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diferentes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quiere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visitarlo</a:t>
                      </a:r>
                      <a:r>
                        <a:rPr lang="en-GB" sz="2000" b="1" kern="1200" dirty="0">
                          <a:solidFill>
                            <a:schemeClr val="accent5">
                              <a:lumMod val="50000"/>
                            </a:schemeClr>
                          </a:solidFill>
                          <a:effectLst/>
                          <a:latin typeface="+mn-lt"/>
                          <a:ea typeface="+mn-ea"/>
                          <a:cs typeface="+mn-cs"/>
                        </a:rPr>
                        <a:t> para </a:t>
                      </a:r>
                      <a:r>
                        <a:rPr lang="en-GB" sz="2000" b="1" kern="1200" dirty="0" err="1">
                          <a:solidFill>
                            <a:schemeClr val="accent5">
                              <a:lumMod val="50000"/>
                            </a:schemeClr>
                          </a:solidFill>
                          <a:effectLst/>
                          <a:latin typeface="+mn-lt"/>
                          <a:ea typeface="+mn-ea"/>
                          <a:cs typeface="+mn-cs"/>
                        </a:rPr>
                        <a:t>ver</a:t>
                      </a:r>
                      <a:r>
                        <a:rPr lang="en-GB" sz="2000" b="1" kern="1200" dirty="0">
                          <a:solidFill>
                            <a:schemeClr val="accent5">
                              <a:lumMod val="50000"/>
                            </a:schemeClr>
                          </a:solidFill>
                          <a:effectLst/>
                          <a:latin typeface="+mn-lt"/>
                          <a:ea typeface="+mn-ea"/>
                          <a:cs typeface="+mn-cs"/>
                        </a:rPr>
                        <a:t> sus *bosques.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comer </a:t>
                      </a:r>
                      <a:r>
                        <a:rPr lang="en-GB" sz="2000" b="1" kern="1200" dirty="0" err="1">
                          <a:solidFill>
                            <a:schemeClr val="accent5">
                              <a:lumMod val="50000"/>
                            </a:schemeClr>
                          </a:solidFill>
                          <a:effectLst/>
                          <a:latin typeface="+mn-lt"/>
                          <a:ea typeface="+mn-ea"/>
                          <a:cs typeface="+mn-cs"/>
                        </a:rPr>
                        <a:t>frutas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el *</a:t>
                      </a:r>
                      <a:r>
                        <a:rPr lang="en-GB" sz="2000" b="1" kern="1200" dirty="0" err="1">
                          <a:solidFill>
                            <a:schemeClr val="accent5">
                              <a:lumMod val="50000"/>
                            </a:schemeClr>
                          </a:solidFill>
                          <a:effectLst/>
                          <a:latin typeface="+mn-lt"/>
                          <a:ea typeface="+mn-ea"/>
                          <a:cs typeface="+mn-cs"/>
                        </a:rPr>
                        <a:t>aguaje</a:t>
                      </a:r>
                      <a:r>
                        <a:rPr lang="en-GB" sz="2000" b="1" kern="1200" dirty="0">
                          <a:solidFill>
                            <a:schemeClr val="accent5">
                              <a:lumMod val="50000"/>
                            </a:schemeClr>
                          </a:solidFill>
                          <a:effectLst/>
                          <a:latin typeface="+mn-lt"/>
                          <a:ea typeface="+mn-ea"/>
                          <a:cs typeface="+mn-cs"/>
                        </a:rPr>
                        <a:t> y el *</a:t>
                      </a:r>
                      <a:r>
                        <a:rPr lang="en-GB" sz="2000" b="1" kern="1200" dirty="0" err="1">
                          <a:solidFill>
                            <a:schemeClr val="accent5">
                              <a:lumMod val="50000"/>
                            </a:schemeClr>
                          </a:solidFill>
                          <a:effectLst/>
                          <a:latin typeface="+mn-lt"/>
                          <a:ea typeface="+mn-ea"/>
                          <a:cs typeface="+mn-cs"/>
                        </a:rPr>
                        <a:t>pijuayo</a:t>
                      </a:r>
                      <a:r>
                        <a:rPr lang="en-GB" sz="2000" b="1" kern="1200" dirty="0">
                          <a:solidFill>
                            <a:schemeClr val="accent5">
                              <a:lumMod val="50000"/>
                            </a:schemeClr>
                          </a:solidFill>
                          <a:effectLst/>
                          <a:latin typeface="+mn-lt"/>
                          <a:ea typeface="+mn-ea"/>
                          <a:cs typeface="+mn-cs"/>
                        </a:rPr>
                        <a:t>. </a:t>
                      </a:r>
                      <a:br>
                        <a:rPr lang="en-GB" sz="2000" b="0" kern="1200" dirty="0">
                          <a:solidFill>
                            <a:schemeClr val="accent5">
                              <a:lumMod val="50000"/>
                            </a:schemeClr>
                          </a:solidFill>
                          <a:effectLst/>
                          <a:latin typeface="+mn-lt"/>
                          <a:ea typeface="+mn-ea"/>
                          <a:cs typeface="+mn-cs"/>
                        </a:rPr>
                      </a:br>
                      <a:br>
                        <a:rPr lang="en-GB" sz="2000" b="0" kern="1200" dirty="0">
                          <a:solidFill>
                            <a:schemeClr val="accent5">
                              <a:lumMod val="50000"/>
                            </a:schemeClr>
                          </a:solidFill>
                          <a:effectLst/>
                          <a:latin typeface="+mn-lt"/>
                          <a:ea typeface="+mn-ea"/>
                          <a:cs typeface="+mn-cs"/>
                        </a:rPr>
                      </a:b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árboles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rina</a:t>
                      </a:r>
                      <a:r>
                        <a:rPr lang="en-GB" sz="2000" b="0" kern="1200" dirty="0">
                          <a:solidFill>
                            <a:schemeClr val="accent5">
                              <a:lumMod val="50000"/>
                            </a:schemeClr>
                          </a:solidFill>
                          <a:effectLst/>
                          <a:latin typeface="+mn-lt"/>
                          <a:ea typeface="+mn-ea"/>
                          <a:cs typeface="+mn-cs"/>
                        </a:rPr>
                        <a:t> y la *_ _ </a:t>
                      </a:r>
                      <a:r>
                        <a:rPr lang="en-GB" sz="2000" b="0" kern="1200" dirty="0" err="1">
                          <a:solidFill>
                            <a:schemeClr val="accent5">
                              <a:lumMod val="50000"/>
                            </a:schemeClr>
                          </a:solidFill>
                          <a:effectLst/>
                          <a:latin typeface="+mn-lt"/>
                          <a:ea typeface="+mn-ea"/>
                          <a:cs typeface="+mn-cs"/>
                        </a:rPr>
                        <a:t>ambira</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usa</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ambira</a:t>
                      </a:r>
                      <a:r>
                        <a:rPr lang="en-GB" sz="2000" b="0" kern="1200" dirty="0">
                          <a:solidFill>
                            <a:schemeClr val="accent5">
                              <a:lumMod val="50000"/>
                            </a:schemeClr>
                          </a:solidFill>
                          <a:effectLst/>
                          <a:latin typeface="+mn-lt"/>
                          <a:ea typeface="+mn-ea"/>
                          <a:cs typeface="+mn-cs"/>
                        </a:rPr>
                        <a:t> para </a:t>
                      </a:r>
                      <a:r>
                        <a:rPr lang="en-GB" sz="2000" b="0" kern="1200" dirty="0" err="1">
                          <a:solidFill>
                            <a:schemeClr val="accent5">
                              <a:lumMod val="50000"/>
                            </a:schemeClr>
                          </a:solidFill>
                          <a:effectLst/>
                          <a:latin typeface="+mn-lt"/>
                          <a:ea typeface="+mn-ea"/>
                          <a:cs typeface="+mn-cs"/>
                        </a:rPr>
                        <a:t>hacer</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opa</a:t>
                      </a:r>
                      <a:r>
                        <a:rPr lang="en-GB" sz="2000" b="0" kern="1200" dirty="0">
                          <a:solidFill>
                            <a:schemeClr val="accent5">
                              <a:lumMod val="50000"/>
                            </a:schemeClr>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La </a:t>
                      </a:r>
                      <a:r>
                        <a:rPr lang="en-GB" sz="2000" b="0" kern="1200" dirty="0" err="1">
                          <a:solidFill>
                            <a:schemeClr val="accent5">
                              <a:lumMod val="50000"/>
                            </a:schemeClr>
                          </a:solidFill>
                          <a:effectLst/>
                          <a:latin typeface="+mn-lt"/>
                          <a:ea typeface="+mn-ea"/>
                          <a:cs typeface="+mn-cs"/>
                        </a:rPr>
                        <a:t>naturaleza</a:t>
                      </a:r>
                      <a:r>
                        <a:rPr lang="en-GB" sz="2000" b="0" kern="1200" dirty="0">
                          <a:solidFill>
                            <a:schemeClr val="accent5">
                              <a:lumMod val="50000"/>
                            </a:schemeClr>
                          </a:solidFill>
                          <a:effectLst/>
                          <a:latin typeface="+mn-lt"/>
                          <a:ea typeface="+mn-ea"/>
                          <a:cs typeface="+mn-cs"/>
                        </a:rPr>
                        <a:t> es pre_ _ </a:t>
                      </a:r>
                      <a:r>
                        <a:rPr lang="en-GB" sz="2000" b="0" kern="1200" dirty="0" err="1">
                          <a:solidFill>
                            <a:schemeClr val="accent5">
                              <a:lumMod val="50000"/>
                            </a:schemeClr>
                          </a:solidFill>
                          <a:effectLst/>
                          <a:latin typeface="+mn-lt"/>
                          <a:ea typeface="+mn-ea"/>
                          <a:cs typeface="+mn-cs"/>
                        </a:rPr>
                        <a:t>osa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las </a:t>
                      </a:r>
                      <a:r>
                        <a:rPr lang="en-GB" sz="2000" b="0" kern="1200" dirty="0" err="1">
                          <a:solidFill>
                            <a:schemeClr val="accent5">
                              <a:lumMod val="50000"/>
                            </a:schemeClr>
                          </a:solidFill>
                          <a:effectLst/>
                          <a:latin typeface="+mn-lt"/>
                          <a:ea typeface="+mn-ea"/>
                          <a:cs typeface="+mn-cs"/>
                        </a:rPr>
                        <a:t>montañas</a:t>
                      </a:r>
                      <a:r>
                        <a:rPr lang="en-GB" sz="2000" b="0" kern="1200" dirty="0">
                          <a:solidFill>
                            <a:schemeClr val="accent5">
                              <a:lumMod val="50000"/>
                            </a:schemeClr>
                          </a:solidFill>
                          <a:effectLst/>
                          <a:latin typeface="+mn-lt"/>
                          <a:ea typeface="+mn-ea"/>
                          <a:cs typeface="+mn-cs"/>
                        </a:rPr>
                        <a:t> de Mo_ _ </a:t>
                      </a:r>
                      <a:r>
                        <a:rPr lang="en-GB" sz="2000" b="0" kern="1200" dirty="0" err="1">
                          <a:solidFill>
                            <a:schemeClr val="accent5">
                              <a:lumMod val="50000"/>
                            </a:schemeClr>
                          </a:solidFill>
                          <a:effectLst/>
                          <a:latin typeface="+mn-lt"/>
                          <a:ea typeface="+mn-ea"/>
                          <a:cs typeface="+mn-cs"/>
                        </a:rPr>
                        <a:t>bamba</a:t>
                      </a:r>
                      <a:r>
                        <a:rPr lang="en-GB" sz="2000" b="0" kern="1200" dirty="0">
                          <a:solidFill>
                            <a:schemeClr val="accent5">
                              <a:lumMod val="50000"/>
                            </a:schemeClr>
                          </a:solidFill>
                          <a:effectLst/>
                          <a:latin typeface="+mn-lt"/>
                          <a:ea typeface="+mn-ea"/>
                          <a:cs typeface="+mn-cs"/>
                        </a:rPr>
                        <a:t> y _ _ </a:t>
                      </a:r>
                      <a:r>
                        <a:rPr lang="en-GB" sz="2000" b="0" kern="1200" dirty="0" err="1">
                          <a:solidFill>
                            <a:schemeClr val="accent5">
                              <a:lumMod val="50000"/>
                            </a:schemeClr>
                          </a:solidFill>
                          <a:effectLst/>
                          <a:latin typeface="+mn-lt"/>
                          <a:ea typeface="+mn-ea"/>
                          <a:cs typeface="+mn-cs"/>
                        </a:rPr>
                        <a:t>rca</a:t>
                      </a:r>
                      <a:r>
                        <a:rPr lang="en-GB" sz="2000" b="0" kern="1200" dirty="0">
                          <a:solidFill>
                            <a:schemeClr val="accent5">
                              <a:lumMod val="50000"/>
                            </a:schemeClr>
                          </a:solidFill>
                          <a:effectLst/>
                          <a:latin typeface="+mn-lt"/>
                          <a:ea typeface="+mn-ea"/>
                          <a:cs typeface="+mn-cs"/>
                        </a:rPr>
                        <a:t> del </a:t>
                      </a:r>
                      <a:r>
                        <a:rPr lang="en-GB" sz="2000" b="0" kern="1200" dirty="0" err="1">
                          <a:solidFill>
                            <a:schemeClr val="accent5">
                              <a:lumMod val="50000"/>
                            </a:schemeClr>
                          </a:solidFill>
                          <a:effectLst/>
                          <a:latin typeface="+mn-lt"/>
                          <a:ea typeface="+mn-ea"/>
                          <a:cs typeface="+mn-cs"/>
                        </a:rPr>
                        <a:t>río</a:t>
                      </a:r>
                      <a:r>
                        <a:rPr lang="en-GB" sz="2000" b="0" kern="1200" dirty="0">
                          <a:solidFill>
                            <a:schemeClr val="accent5">
                              <a:lumMod val="50000"/>
                            </a:schemeClr>
                          </a:solidFill>
                          <a:effectLst/>
                          <a:latin typeface="+mn-lt"/>
                          <a:ea typeface="+mn-ea"/>
                          <a:cs typeface="+mn-cs"/>
                        </a:rPr>
                        <a:t> Ma_ _ . La _ _ </a:t>
                      </a:r>
                      <a:r>
                        <a:rPr lang="en-GB" sz="2000" b="0" kern="1200" dirty="0" err="1">
                          <a:solidFill>
                            <a:schemeClr val="accent5">
                              <a:lumMod val="50000"/>
                            </a:schemeClr>
                          </a:solidFill>
                          <a:effectLst/>
                          <a:latin typeface="+mn-lt"/>
                          <a:ea typeface="+mn-ea"/>
                          <a:cs typeface="+mn-cs"/>
                        </a:rPr>
                        <a:t>udad</a:t>
                      </a:r>
                      <a:r>
                        <a:rPr lang="en-GB" sz="2000" b="0" kern="1200" dirty="0">
                          <a:solidFill>
                            <a:schemeClr val="accent5">
                              <a:lumMod val="50000"/>
                            </a:schemeClr>
                          </a:solidFill>
                          <a:effectLst/>
                          <a:latin typeface="+mn-lt"/>
                          <a:ea typeface="+mn-ea"/>
                          <a:cs typeface="+mn-cs"/>
                        </a:rPr>
                        <a:t> es </a:t>
                      </a:r>
                      <a:r>
                        <a:rPr lang="en-GB" sz="2000" b="0" kern="1200" dirty="0" err="1">
                          <a:solidFill>
                            <a:schemeClr val="accent5">
                              <a:lumMod val="50000"/>
                            </a:schemeClr>
                          </a:solidFill>
                          <a:effectLst/>
                          <a:latin typeface="+mn-lt"/>
                          <a:ea typeface="+mn-ea"/>
                          <a:cs typeface="+mn-cs"/>
                        </a:rPr>
                        <a:t>famosa</a:t>
                      </a:r>
                      <a:r>
                        <a:rPr lang="en-GB" sz="2000" b="0" kern="1200" dirty="0">
                          <a:solidFill>
                            <a:schemeClr val="accent5">
                              <a:lumMod val="50000"/>
                            </a:schemeClr>
                          </a:solidFill>
                          <a:effectLst/>
                          <a:latin typeface="+mn-lt"/>
                          <a:ea typeface="+mn-ea"/>
                          <a:cs typeface="+mn-cs"/>
                        </a:rPr>
                        <a:t> por sus </a:t>
                      </a:r>
                      <a:r>
                        <a:rPr lang="en-GB" sz="2000" b="0" kern="1200" dirty="0" err="1">
                          <a:solidFill>
                            <a:schemeClr val="accent5">
                              <a:lumMod val="50000"/>
                            </a:schemeClr>
                          </a:solidFill>
                          <a:effectLst/>
                          <a:latin typeface="+mn-lt"/>
                          <a:ea typeface="+mn-ea"/>
                          <a:cs typeface="+mn-cs"/>
                        </a:rPr>
                        <a:t>flores</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la llama ”_ _ </a:t>
                      </a:r>
                      <a:r>
                        <a:rPr lang="en-GB" sz="2000" b="0" kern="1200" dirty="0" err="1">
                          <a:solidFill>
                            <a:schemeClr val="accent5">
                              <a:lumMod val="50000"/>
                            </a:schemeClr>
                          </a:solidFill>
                          <a:effectLst/>
                          <a:latin typeface="+mn-lt"/>
                          <a:ea typeface="+mn-ea"/>
                          <a:cs typeface="+mn-cs"/>
                        </a:rPr>
                        <a:t>udad</a:t>
                      </a:r>
                      <a:r>
                        <a:rPr lang="en-GB" sz="2000" b="0" kern="1200" dirty="0">
                          <a:solidFill>
                            <a:schemeClr val="accent5">
                              <a:lumMod val="50000"/>
                            </a:schemeClr>
                          </a:solidFill>
                          <a:effectLst/>
                          <a:latin typeface="+mn-lt"/>
                          <a:ea typeface="+mn-ea"/>
                          <a:cs typeface="+mn-cs"/>
                        </a:rPr>
                        <a:t> de las *or_ _ _ </a:t>
                      </a:r>
                      <a:r>
                        <a:rPr lang="en-GB" sz="2000" b="0" kern="1200" dirty="0" err="1">
                          <a:solidFill>
                            <a:schemeClr val="accent5">
                              <a:lumMod val="50000"/>
                            </a:schemeClr>
                          </a:solidFill>
                          <a:effectLst/>
                          <a:latin typeface="+mn-lt"/>
                          <a:ea typeface="+mn-ea"/>
                          <a:cs typeface="+mn-cs"/>
                        </a:rPr>
                        <a:t>deas</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Rounded Rectangle 11" descr="background rectangle&#10;">
            <a:extLst>
              <a:ext uri="{FF2B5EF4-FFF2-40B4-BE49-F238E27FC236}">
                <a16:creationId xmlns:a16="http://schemas.microsoft.com/office/drawing/2014/main" id="{EFA71B60-F059-3D40-90A2-A62A7A98116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2">
            <a:extLst>
              <a:ext uri="{FF2B5EF4-FFF2-40B4-BE49-F238E27FC236}">
                <a16:creationId xmlns:a16="http://schemas.microsoft.com/office/drawing/2014/main" id="{A4F4118B-319E-9147-A07B-94C32DBF04BE}"/>
              </a:ext>
            </a:extLst>
          </p:cNvPr>
          <p:cNvSpPr txBox="1">
            <a:spLocks/>
          </p:cNvSpPr>
          <p:nvPr/>
        </p:nvSpPr>
        <p:spPr>
          <a:xfrm>
            <a:off x="8467052" y="281404"/>
            <a:ext cx="3642662"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0372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pic>
        <p:nvPicPr>
          <p:cNvPr id="1026" name="Picture 2" descr="https://upload.wikimedia.org/wikipedia/commons/9/91/Mauritia_flexuosa_MHNT.BOT.2005.0.9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30" t="6736" r="6344" b="6997"/>
          <a:stretch/>
        </p:blipFill>
        <p:spPr bwMode="auto">
          <a:xfrm>
            <a:off x="461376" y="1540239"/>
            <a:ext cx="3105249" cy="26527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1887" y="4262608"/>
            <a:ext cx="2351315" cy="523220"/>
          </a:xfrm>
          <a:prstGeom prst="rect">
            <a:avLst/>
          </a:prstGeom>
          <a:noFill/>
        </p:spPr>
        <p:txBody>
          <a:bodyPr wrap="square" rtlCol="0">
            <a:spAutoFit/>
          </a:bodyPr>
          <a:lstStyle/>
          <a:p>
            <a:pPr algn="l"/>
            <a:r>
              <a:rPr lang="en-GB" sz="2800">
                <a:solidFill>
                  <a:schemeClr val="accent5">
                    <a:lumMod val="50000"/>
                  </a:schemeClr>
                </a:solidFill>
              </a:rPr>
              <a:t>El aguaje</a:t>
            </a:r>
            <a:endParaRPr lang="en-GB" sz="2800" dirty="0">
              <a:solidFill>
                <a:schemeClr val="accent5">
                  <a:lumMod val="50000"/>
                </a:schemeClr>
              </a:solidFill>
            </a:endParaRPr>
          </a:p>
        </p:txBody>
      </p:sp>
      <p:sp>
        <p:nvSpPr>
          <p:cNvPr id="6" name="TextBox 5"/>
          <p:cNvSpPr txBox="1"/>
          <p:nvPr/>
        </p:nvSpPr>
        <p:spPr>
          <a:xfrm>
            <a:off x="9232040" y="4960353"/>
            <a:ext cx="2351315" cy="523220"/>
          </a:xfrm>
          <a:prstGeom prst="rect">
            <a:avLst/>
          </a:prstGeom>
          <a:noFill/>
        </p:spPr>
        <p:txBody>
          <a:bodyPr wrap="square" rtlCol="0">
            <a:spAutoFit/>
          </a:bodyPr>
          <a:lstStyle/>
          <a:p>
            <a:pPr algn="l"/>
            <a:r>
              <a:rPr lang="en-GB" sz="2800">
                <a:solidFill>
                  <a:schemeClr val="accent5">
                    <a:lumMod val="50000"/>
                  </a:schemeClr>
                </a:solidFill>
              </a:rPr>
              <a:t>El pijuayo</a:t>
            </a:r>
            <a:endParaRPr lang="en-GB" sz="2800" dirty="0">
              <a:solidFill>
                <a:schemeClr val="accent5">
                  <a:lumMod val="50000"/>
                </a:schemeClr>
              </a:solidFill>
            </a:endParaRPr>
          </a:p>
        </p:txBody>
      </p:sp>
      <p:pic>
        <p:nvPicPr>
          <p:cNvPr id="1028" name="Picture 4" descr="Pijuayos para co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013" y="1975604"/>
            <a:ext cx="3767057" cy="28102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trocaryum chambir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683" y="1431599"/>
            <a:ext cx="2740671" cy="42696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67999" y="5770876"/>
            <a:ext cx="2510041" cy="523220"/>
          </a:xfrm>
          <a:prstGeom prst="rect">
            <a:avLst/>
          </a:prstGeom>
          <a:noFill/>
        </p:spPr>
        <p:txBody>
          <a:bodyPr wrap="square" rtlCol="0">
            <a:spAutoFit/>
          </a:bodyPr>
          <a:lstStyle/>
          <a:p>
            <a:pPr algn="l"/>
            <a:r>
              <a:rPr lang="en-GB" sz="2800">
                <a:solidFill>
                  <a:schemeClr val="accent5">
                    <a:lumMod val="50000"/>
                  </a:schemeClr>
                </a:solidFill>
              </a:rPr>
              <a:t>La chambira</a:t>
            </a:r>
            <a:endParaRPr lang="en-GB" sz="2800" dirty="0">
              <a:solidFill>
                <a:schemeClr val="accent5">
                  <a:lumMod val="50000"/>
                </a:schemeClr>
              </a:solidFill>
            </a:endParaRPr>
          </a:p>
        </p:txBody>
      </p:sp>
      <p:sp>
        <p:nvSpPr>
          <p:cNvPr id="4" name="Title 3"/>
          <p:cNvSpPr>
            <a:spLocks noGrp="1"/>
          </p:cNvSpPr>
          <p:nvPr>
            <p:ph type="title" idx="4294967295"/>
          </p:nvPr>
        </p:nvSpPr>
        <p:spPr>
          <a:xfrm>
            <a:off x="0" y="296863"/>
            <a:ext cx="5740400" cy="1325563"/>
          </a:xfrm>
        </p:spPr>
        <p:txBody>
          <a:bodyPr/>
          <a:lstStyle/>
          <a:p>
            <a:pPr rtl="0" eaLnBrk="1" latinLnBrk="0" hangingPunct="1"/>
            <a:r>
              <a:rPr lang="en-GB" sz="2600" b="1" kern="1200">
                <a:solidFill>
                  <a:srgbClr val="FFFFFF"/>
                </a:solidFill>
                <a:effectLst/>
                <a:latin typeface="Century Gothic" panose="020B0502020202020204" pitchFamily="34" charset="0"/>
                <a:ea typeface="+mn-ea"/>
                <a:cs typeface="+mn-cs"/>
              </a:rPr>
              <a:t>Frutas y árboles de la selva amazónica </a:t>
            </a:r>
            <a:endParaRPr lang="en-GB">
              <a:effectLst/>
            </a:endParaRPr>
          </a:p>
          <a:p>
            <a:endParaRPr lang="en-GB"/>
          </a:p>
        </p:txBody>
      </p:sp>
    </p:spTree>
    <p:extLst>
      <p:ext uri="{BB962C8B-B14F-4D97-AF65-F5344CB8AC3E}">
        <p14:creationId xmlns:p14="http://schemas.microsoft.com/office/powerpoint/2010/main" val="917297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rown wooden house on body of water during daytime">
            <a:extLst>
              <a:ext uri="{FF2B5EF4-FFF2-40B4-BE49-F238E27FC236}">
                <a16:creationId xmlns:a16="http://schemas.microsoft.com/office/drawing/2014/main" id="{FA59BF34-7301-9F40-8727-09DAA6D66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776" y="1275155"/>
            <a:ext cx="6490447" cy="486783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C77DE3E9-7345-3040-8775-058A077DDAA8}"/>
              </a:ext>
            </a:extLst>
          </p:cNvPr>
          <p:cNvSpPr/>
          <p:nvPr/>
        </p:nvSpPr>
        <p:spPr>
          <a:xfrm>
            <a:off x="10929938" y="258166"/>
            <a:ext cx="9982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1461538433"/>
              </p:ext>
            </p:extLst>
          </p:nvPr>
        </p:nvGraphicFramePr>
        <p:xfrm>
          <a:off x="335693" y="1019553"/>
          <a:ext cx="11592450" cy="5209780"/>
        </p:xfrm>
        <a:graphic>
          <a:graphicData uri="http://schemas.openxmlformats.org/drawingml/2006/table">
            <a:tbl>
              <a:tblPr firstRow="1" bandRow="1">
                <a:tableStyleId>{5DA37D80-6434-44D0-A028-1B22A696006F}</a:tableStyleId>
              </a:tblPr>
              <a:tblGrid>
                <a:gridCol w="599277">
                  <a:extLst>
                    <a:ext uri="{9D8B030D-6E8A-4147-A177-3AD203B41FA5}">
                      <a16:colId xmlns:a16="http://schemas.microsoft.com/office/drawing/2014/main" val="764618492"/>
                    </a:ext>
                  </a:extLst>
                </a:gridCol>
                <a:gridCol w="10993173">
                  <a:extLst>
                    <a:ext uri="{9D8B030D-6E8A-4147-A177-3AD203B41FA5}">
                      <a16:colId xmlns:a16="http://schemas.microsoft.com/office/drawing/2014/main" val="989228181"/>
                    </a:ext>
                  </a:extLst>
                </a:gridCol>
              </a:tblGrid>
              <a:tr h="4296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R w="12700" cap="flat" cmpd="sng" algn="ctr">
                      <a:solidFill>
                        <a:srgbClr val="EE8947"/>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400" b="1" dirty="0">
                          <a:solidFill>
                            <a:srgbClr val="203864"/>
                          </a:solidFill>
                        </a:rPr>
                        <a:t>Frases</a:t>
                      </a:r>
                    </a:p>
                  </a:txBody>
                  <a:tcPr anchor="ctr">
                    <a:lnL w="12700" cap="flat" cmpd="sng" algn="ctr">
                      <a:solidFill>
                        <a:srgbClr val="EE8947"/>
                      </a:solidFill>
                      <a:prstDash val="solid"/>
                      <a:round/>
                      <a:headEnd type="none" w="med" len="med"/>
                      <a:tailEnd type="none" w="med" len="med"/>
                    </a:lnL>
                    <a:solidFill>
                      <a:srgbClr val="FFFFFF">
                        <a:alpha val="89804"/>
                      </a:srgbClr>
                    </a:solidFill>
                  </a:tcPr>
                </a:tc>
                <a:extLst>
                  <a:ext uri="{0D108BD9-81ED-4DB2-BD59-A6C34878D82A}">
                    <a16:rowId xmlns:a16="http://schemas.microsoft.com/office/drawing/2014/main" val="914051567"/>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E8947"/>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Llegan a casa y llaman «¡Mamá! ¡Mamá!» pero mamá está 1) </a:t>
                      </a:r>
                      <a:r>
                        <a:rPr lang="es-ES" sz="2200" b="1" dirty="0">
                          <a:solidFill>
                            <a:srgbClr val="203864"/>
                          </a:solidFill>
                        </a:rPr>
                        <a:t>en el suelo</a:t>
                      </a:r>
                      <a:r>
                        <a:rPr lang="es-ES" sz="2200" dirty="0">
                          <a:solidFill>
                            <a:srgbClr val="203864"/>
                          </a:solidFill>
                        </a:rPr>
                        <a:t> / </a:t>
                      </a:r>
                      <a:r>
                        <a:rPr lang="es-ES" sz="2200" b="1" dirty="0">
                          <a:solidFill>
                            <a:srgbClr val="203864"/>
                          </a:solidFill>
                        </a:rPr>
                        <a:t>en la cama</a:t>
                      </a:r>
                      <a:r>
                        <a:rPr lang="es-ES" sz="2200" dirty="0">
                          <a:solidFill>
                            <a:srgbClr val="203864"/>
                          </a:solidFill>
                        </a:rPr>
                        <a:t>, sin respirar</a:t>
                      </a:r>
                      <a:endParaRPr lang="es-GB" sz="2200" b="0" dirty="0">
                        <a:solidFill>
                          <a:srgbClr val="203864"/>
                        </a:solidFill>
                      </a:endParaRPr>
                    </a:p>
                  </a:txBody>
                  <a:tcPr anchor="ctr">
                    <a:lnL w="12700" cap="flat" cmpd="sng" algn="ctr">
                      <a:solidFill>
                        <a:srgbClr val="EE8947"/>
                      </a:solidFill>
                      <a:prstDash val="solid"/>
                      <a:round/>
                      <a:headEnd type="none" w="med" len="med"/>
                      <a:tailEnd type="none" w="med" len="med"/>
                    </a:lnL>
                    <a:solidFill>
                      <a:srgbClr val="FBE6D7">
                        <a:alpha val="89804"/>
                      </a:srgbClr>
                    </a:solidFill>
                  </a:tcPr>
                </a:tc>
                <a:extLst>
                  <a:ext uri="{0D108BD9-81ED-4DB2-BD59-A6C34878D82A}">
                    <a16:rowId xmlns:a16="http://schemas.microsoft.com/office/drawing/2014/main" val="1291749181"/>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«Mamá, ¿estás bien?», 2) </a:t>
                      </a:r>
                      <a:r>
                        <a:rPr lang="es-ES" sz="2200" b="1" dirty="0">
                          <a:solidFill>
                            <a:srgbClr val="203864"/>
                          </a:solidFill>
                        </a:rPr>
                        <a:t>dice</a:t>
                      </a:r>
                      <a:r>
                        <a:rPr lang="es-ES" sz="2200" dirty="0">
                          <a:solidFill>
                            <a:srgbClr val="203864"/>
                          </a:solidFill>
                        </a:rPr>
                        <a:t> / </a:t>
                      </a:r>
                      <a:r>
                        <a:rPr lang="es-ES" sz="2200" b="1" dirty="0">
                          <a:solidFill>
                            <a:srgbClr val="203864"/>
                          </a:solidFill>
                        </a:rPr>
                        <a:t>grita</a:t>
                      </a:r>
                      <a:r>
                        <a:rPr lang="es-ES" sz="2200" dirty="0">
                          <a:solidFill>
                            <a:srgbClr val="203864"/>
                          </a:solidFill>
                        </a:rPr>
                        <a:t> un niño, el otro empieza a 3) </a:t>
                      </a:r>
                      <a:r>
                        <a:rPr lang="es-ES" sz="2200" b="1" dirty="0">
                          <a:solidFill>
                            <a:srgbClr val="203864"/>
                          </a:solidFill>
                        </a:rPr>
                        <a:t>llorar</a:t>
                      </a:r>
                      <a:r>
                        <a:rPr lang="es-ES" sz="2200" dirty="0">
                          <a:solidFill>
                            <a:srgbClr val="203864"/>
                          </a:solidFill>
                        </a:rPr>
                        <a:t> / </a:t>
                      </a:r>
                      <a:r>
                        <a:rPr lang="es-ES" sz="2200" b="1" dirty="0">
                          <a:solidFill>
                            <a:srgbClr val="203864"/>
                          </a:solidFill>
                        </a:rPr>
                        <a:t>correr</a:t>
                      </a:r>
                      <a:r>
                        <a:rPr lang="es-ES" sz="2200" dirty="0">
                          <a:solidFill>
                            <a:srgbClr val="203864"/>
                          </a:solidFill>
                        </a:rPr>
                        <a:t>.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1031186801"/>
                  </a:ext>
                </a:extLst>
              </a:tr>
              <a:tr h="888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Mamá está 4) </a:t>
                      </a:r>
                      <a:r>
                        <a:rPr lang="es-ES" sz="2200" b="1" dirty="0">
                          <a:solidFill>
                            <a:srgbClr val="203864"/>
                          </a:solidFill>
                        </a:rPr>
                        <a:t>pálida</a:t>
                      </a:r>
                      <a:r>
                        <a:rPr lang="es-ES" sz="2200" dirty="0">
                          <a:solidFill>
                            <a:srgbClr val="203864"/>
                          </a:solidFill>
                        </a:rPr>
                        <a:t> / </a:t>
                      </a:r>
                      <a:r>
                        <a:rPr lang="es-ES" sz="2200" b="1" dirty="0">
                          <a:solidFill>
                            <a:srgbClr val="203864"/>
                          </a:solidFill>
                        </a:rPr>
                        <a:t>nerviosa</a:t>
                      </a:r>
                      <a:r>
                        <a:rPr lang="es-ES" sz="2200" dirty="0">
                          <a:solidFill>
                            <a:srgbClr val="203864"/>
                          </a:solidFill>
                        </a:rPr>
                        <a:t> y 5) </a:t>
                      </a:r>
                      <a:r>
                        <a:rPr lang="es-ES" sz="2200" b="1" dirty="0">
                          <a:solidFill>
                            <a:srgbClr val="203864"/>
                          </a:solidFill>
                        </a:rPr>
                        <a:t>sucia</a:t>
                      </a:r>
                      <a:r>
                        <a:rPr lang="es-ES" sz="2200" dirty="0">
                          <a:solidFill>
                            <a:srgbClr val="203864"/>
                          </a:solidFill>
                        </a:rPr>
                        <a:t> / </a:t>
                      </a:r>
                      <a:r>
                        <a:rPr lang="es-ES" sz="2200" b="1" dirty="0">
                          <a:solidFill>
                            <a:srgbClr val="203864"/>
                          </a:solidFill>
                        </a:rPr>
                        <a:t>fría</a:t>
                      </a:r>
                      <a:r>
                        <a:rPr lang="es-ES" sz="2200" dirty="0">
                          <a:solidFill>
                            <a:srgbClr val="203864"/>
                          </a:solidFill>
                        </a:rPr>
                        <a:t>. Todos están muy 6) </a:t>
                      </a:r>
                      <a:r>
                        <a:rPr lang="es-ES" sz="2200" b="1" dirty="0">
                          <a:solidFill>
                            <a:srgbClr val="203864"/>
                          </a:solidFill>
                        </a:rPr>
                        <a:t>contentos</a:t>
                      </a:r>
                      <a:r>
                        <a:rPr lang="es-ES" sz="2200" dirty="0">
                          <a:solidFill>
                            <a:srgbClr val="203864"/>
                          </a:solidFill>
                        </a:rPr>
                        <a:t> / </a:t>
                      </a:r>
                      <a:r>
                        <a:rPr lang="es-ES" sz="2200" b="1" dirty="0">
                          <a:solidFill>
                            <a:srgbClr val="203864"/>
                          </a:solidFill>
                        </a:rPr>
                        <a:t>tristes</a:t>
                      </a:r>
                      <a:r>
                        <a:rPr lang="es-ES" sz="2200" dirty="0">
                          <a:solidFill>
                            <a:srgbClr val="203864"/>
                          </a:solidFill>
                        </a:rPr>
                        <a:t>.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145942733"/>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Después de unos meses, el padre invita a otra señora a ser su mujer y 7) </a:t>
                      </a:r>
                      <a:r>
                        <a:rPr lang="es-ES" sz="2200" b="1" dirty="0">
                          <a:solidFill>
                            <a:srgbClr val="203864"/>
                          </a:solidFill>
                        </a:rPr>
                        <a:t>amiga</a:t>
                      </a:r>
                      <a:r>
                        <a:rPr lang="es-ES" sz="2200" dirty="0">
                          <a:solidFill>
                            <a:srgbClr val="203864"/>
                          </a:solidFill>
                        </a:rPr>
                        <a:t> / </a:t>
                      </a:r>
                      <a:r>
                        <a:rPr lang="es-ES" sz="2200" b="1" dirty="0">
                          <a:solidFill>
                            <a:srgbClr val="203864"/>
                          </a:solidFill>
                        </a:rPr>
                        <a:t>mamá</a:t>
                      </a:r>
                      <a:r>
                        <a:rPr lang="es-ES" sz="2200" dirty="0">
                          <a:solidFill>
                            <a:srgbClr val="203864"/>
                          </a:solidFill>
                        </a:rPr>
                        <a:t> de los niños</a:t>
                      </a:r>
                      <a:endParaRPr lang="es-GB" sz="22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4291527649"/>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Un niño dice al otro «Uy, ella no me gusta, es 8) </a:t>
                      </a:r>
                      <a:r>
                        <a:rPr lang="es-ES" sz="2200" b="1" dirty="0">
                          <a:solidFill>
                            <a:srgbClr val="203864"/>
                          </a:solidFill>
                        </a:rPr>
                        <a:t>fea</a:t>
                      </a:r>
                      <a:r>
                        <a:rPr lang="es-ES" sz="2200" dirty="0">
                          <a:solidFill>
                            <a:srgbClr val="203864"/>
                          </a:solidFill>
                        </a:rPr>
                        <a:t> / </a:t>
                      </a:r>
                      <a:r>
                        <a:rPr lang="es-ES" sz="2200" b="1" dirty="0">
                          <a:solidFill>
                            <a:srgbClr val="203864"/>
                          </a:solidFill>
                        </a:rPr>
                        <a:t>extraña</a:t>
                      </a:r>
                      <a:r>
                        <a:rPr lang="es-ES" sz="2200" dirty="0">
                          <a:solidFill>
                            <a:srgbClr val="203864"/>
                          </a:solidFill>
                        </a:rPr>
                        <a:t> y me mira fría».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894185400"/>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El otro responde, «Sí, pero tenemos que ser 9) </a:t>
                      </a:r>
                      <a:r>
                        <a:rPr lang="es-ES" sz="2200" b="1" dirty="0">
                          <a:solidFill>
                            <a:srgbClr val="203864"/>
                          </a:solidFill>
                        </a:rPr>
                        <a:t>buenos</a:t>
                      </a:r>
                      <a:r>
                        <a:rPr lang="es-ES" sz="2200" dirty="0">
                          <a:solidFill>
                            <a:srgbClr val="203864"/>
                          </a:solidFill>
                        </a:rPr>
                        <a:t> / </a:t>
                      </a:r>
                      <a:r>
                        <a:rPr lang="es-ES" sz="2200" b="1" dirty="0">
                          <a:solidFill>
                            <a:srgbClr val="203864"/>
                          </a:solidFill>
                        </a:rPr>
                        <a:t>felices </a:t>
                      </a:r>
                      <a:r>
                        <a:rPr lang="es-ES" sz="2200" dirty="0">
                          <a:solidFill>
                            <a:srgbClr val="203864"/>
                          </a:solidFill>
                        </a:rPr>
                        <a:t>y quererla».</a:t>
                      </a:r>
                      <a:endParaRPr lang="es-GB" sz="22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79921782"/>
                  </a:ext>
                </a:extLst>
              </a:tr>
            </a:tbl>
          </a:graphicData>
        </a:graphic>
      </p:graphicFrame>
      <p:sp>
        <p:nvSpPr>
          <p:cNvPr id="9" name="Título 8">
            <a:extLst>
              <a:ext uri="{FF2B5EF4-FFF2-40B4-BE49-F238E27FC236}">
                <a16:creationId xmlns:a16="http://schemas.microsoft.com/office/drawing/2014/main" id="{CC077947-0441-3447-9D45-16B0447AE5FC}"/>
              </a:ext>
            </a:extLst>
          </p:cNvPr>
          <p:cNvSpPr>
            <a:spLocks noGrp="1"/>
          </p:cNvSpPr>
          <p:nvPr>
            <p:ph type="title"/>
          </p:nvPr>
        </p:nvSpPr>
        <p:spPr>
          <a:xfrm>
            <a:off x="210068" y="192989"/>
            <a:ext cx="8902436" cy="430887"/>
          </a:xfrm>
        </p:spPr>
        <p:txBody>
          <a:bodyPr>
            <a:normAutofit/>
          </a:bodyPr>
          <a:lstStyle/>
          <a:p>
            <a:r>
              <a:rPr lang="es-ES" sz="2200" b="1" dirty="0"/>
              <a:t>La primera parte de la historia de «</a:t>
            </a:r>
            <a:r>
              <a:rPr lang="es-ES" sz="2200" b="1" dirty="0" err="1"/>
              <a:t>Ayaymamá</a:t>
            </a:r>
            <a:r>
              <a:rPr lang="es-ES" sz="2200" b="1" dirty="0"/>
              <a:t>»</a:t>
            </a:r>
            <a:endParaRPr lang="es-GB" sz="2200" b="1" dirty="0"/>
          </a:p>
        </p:txBody>
      </p:sp>
      <p:sp>
        <p:nvSpPr>
          <p:cNvPr id="21" name="Título 8">
            <a:extLst>
              <a:ext uri="{FF2B5EF4-FFF2-40B4-BE49-F238E27FC236}">
                <a16:creationId xmlns:a16="http://schemas.microsoft.com/office/drawing/2014/main" id="{AF106128-CA93-554C-BB45-34113D142CBF}"/>
              </a:ext>
            </a:extLst>
          </p:cNvPr>
          <p:cNvSpPr txBox="1">
            <a:spLocks/>
          </p:cNvSpPr>
          <p:nvPr/>
        </p:nvSpPr>
        <p:spPr>
          <a:xfrm>
            <a:off x="210068" y="544444"/>
            <a:ext cx="4860852"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a:t>¿Cuál es la palabra correcta?</a:t>
            </a:r>
            <a:endParaRPr lang="es-GB" sz="2000" dirty="0"/>
          </a:p>
        </p:txBody>
      </p:sp>
      <p:cxnSp>
        <p:nvCxnSpPr>
          <p:cNvPr id="5" name="Conector recto 4">
            <a:extLst>
              <a:ext uri="{FF2B5EF4-FFF2-40B4-BE49-F238E27FC236}">
                <a16:creationId xmlns:a16="http://schemas.microsoft.com/office/drawing/2014/main" id="{1B8CBD03-D64C-8044-A7D7-250A94484370}"/>
              </a:ext>
            </a:extLst>
          </p:cNvPr>
          <p:cNvCxnSpPr>
            <a:cxnSpLocks/>
          </p:cNvCxnSpPr>
          <p:nvPr/>
        </p:nvCxnSpPr>
        <p:spPr>
          <a:xfrm>
            <a:off x="9435353" y="1866825"/>
            <a:ext cx="158871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Conector recto 22">
            <a:extLst>
              <a:ext uri="{FF2B5EF4-FFF2-40B4-BE49-F238E27FC236}">
                <a16:creationId xmlns:a16="http://schemas.microsoft.com/office/drawing/2014/main" id="{233C187E-5A1C-114E-A94D-57B0FCC517CF}"/>
              </a:ext>
            </a:extLst>
          </p:cNvPr>
          <p:cNvCxnSpPr>
            <a:cxnSpLocks/>
          </p:cNvCxnSpPr>
          <p:nvPr/>
        </p:nvCxnSpPr>
        <p:spPr>
          <a:xfrm>
            <a:off x="5301641" y="2651237"/>
            <a:ext cx="79435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Conector recto 23">
            <a:extLst>
              <a:ext uri="{FF2B5EF4-FFF2-40B4-BE49-F238E27FC236}">
                <a16:creationId xmlns:a16="http://schemas.microsoft.com/office/drawing/2014/main" id="{9E26B5A3-863B-744E-B329-B28B9B8F9004}"/>
              </a:ext>
            </a:extLst>
          </p:cNvPr>
          <p:cNvCxnSpPr>
            <a:cxnSpLocks/>
          </p:cNvCxnSpPr>
          <p:nvPr/>
        </p:nvCxnSpPr>
        <p:spPr>
          <a:xfrm>
            <a:off x="9945359" y="2651237"/>
            <a:ext cx="79435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Conector recto 24">
            <a:extLst>
              <a:ext uri="{FF2B5EF4-FFF2-40B4-BE49-F238E27FC236}">
                <a16:creationId xmlns:a16="http://schemas.microsoft.com/office/drawing/2014/main" id="{F21CE218-8901-E24F-B9AF-00C6E330F4F6}"/>
              </a:ext>
            </a:extLst>
          </p:cNvPr>
          <p:cNvCxnSpPr>
            <a:cxnSpLocks/>
          </p:cNvCxnSpPr>
          <p:nvPr/>
        </p:nvCxnSpPr>
        <p:spPr>
          <a:xfrm>
            <a:off x="2932149" y="3466902"/>
            <a:ext cx="96917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7" name="Conector recto 26">
            <a:extLst>
              <a:ext uri="{FF2B5EF4-FFF2-40B4-BE49-F238E27FC236}">
                <a16:creationId xmlns:a16="http://schemas.microsoft.com/office/drawing/2014/main" id="{6D561820-FDC7-A84F-AE97-2F07E76AB5F2}"/>
              </a:ext>
            </a:extLst>
          </p:cNvPr>
          <p:cNvCxnSpPr>
            <a:cxnSpLocks/>
          </p:cNvCxnSpPr>
          <p:nvPr/>
        </p:nvCxnSpPr>
        <p:spPr>
          <a:xfrm>
            <a:off x="6806306" y="3466902"/>
            <a:ext cx="58368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Conector recto 30">
            <a:extLst>
              <a:ext uri="{FF2B5EF4-FFF2-40B4-BE49-F238E27FC236}">
                <a16:creationId xmlns:a16="http://schemas.microsoft.com/office/drawing/2014/main" id="{31DC6331-5A11-0945-892B-72B7AECE2769}"/>
              </a:ext>
            </a:extLst>
          </p:cNvPr>
          <p:cNvCxnSpPr>
            <a:cxnSpLocks/>
          </p:cNvCxnSpPr>
          <p:nvPr/>
        </p:nvCxnSpPr>
        <p:spPr>
          <a:xfrm>
            <a:off x="968670" y="3810688"/>
            <a:ext cx="8176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2" name="Conector recto 31">
            <a:extLst>
              <a:ext uri="{FF2B5EF4-FFF2-40B4-BE49-F238E27FC236}">
                <a16:creationId xmlns:a16="http://schemas.microsoft.com/office/drawing/2014/main" id="{DF0C9EBA-C749-E14D-B979-E6B6CB89828F}"/>
              </a:ext>
            </a:extLst>
          </p:cNvPr>
          <p:cNvCxnSpPr>
            <a:cxnSpLocks/>
          </p:cNvCxnSpPr>
          <p:nvPr/>
        </p:nvCxnSpPr>
        <p:spPr>
          <a:xfrm>
            <a:off x="1227396" y="4601041"/>
            <a:ext cx="94164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Conector recto 32">
            <a:extLst>
              <a:ext uri="{FF2B5EF4-FFF2-40B4-BE49-F238E27FC236}">
                <a16:creationId xmlns:a16="http://schemas.microsoft.com/office/drawing/2014/main" id="{3F7B2AC2-8DF3-9A41-9164-0610D5802EA0}"/>
              </a:ext>
            </a:extLst>
          </p:cNvPr>
          <p:cNvCxnSpPr>
            <a:cxnSpLocks/>
          </p:cNvCxnSpPr>
          <p:nvPr/>
        </p:nvCxnSpPr>
        <p:spPr>
          <a:xfrm>
            <a:off x="8170456" y="5238995"/>
            <a:ext cx="117076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5" name="Conector recto 34">
            <a:extLst>
              <a:ext uri="{FF2B5EF4-FFF2-40B4-BE49-F238E27FC236}">
                <a16:creationId xmlns:a16="http://schemas.microsoft.com/office/drawing/2014/main" id="{EB8D817B-C42E-5947-9752-11A8F627D3C4}"/>
              </a:ext>
            </a:extLst>
          </p:cNvPr>
          <p:cNvCxnSpPr>
            <a:cxnSpLocks/>
          </p:cNvCxnSpPr>
          <p:nvPr/>
        </p:nvCxnSpPr>
        <p:spPr>
          <a:xfrm>
            <a:off x="7219507" y="6018716"/>
            <a:ext cx="104199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6" name="Action Button: Custom 20">
            <a:hlinkClick r:id="" action="ppaction://noaction" highlightClick="1"/>
            <a:extLst>
              <a:ext uri="{FF2B5EF4-FFF2-40B4-BE49-F238E27FC236}">
                <a16:creationId xmlns:a16="http://schemas.microsoft.com/office/drawing/2014/main" id="{71F38BD2-3014-4038-88AB-964E3814DB24}"/>
              </a:ext>
            </a:extLst>
          </p:cNvPr>
          <p:cNvSpPr/>
          <p:nvPr/>
        </p:nvSpPr>
        <p:spPr>
          <a:xfrm>
            <a:off x="447084" y="1659345"/>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17" name="Action Button: Custom 20">
            <a:hlinkClick r:id="" action="ppaction://noaction" highlightClick="1">
              <a:snd r:embed="rId4" name="la sen%CC%83ora camina sin zapatos.wav"/>
            </a:hlinkClick>
            <a:extLst>
              <a:ext uri="{FF2B5EF4-FFF2-40B4-BE49-F238E27FC236}">
                <a16:creationId xmlns:a16="http://schemas.microsoft.com/office/drawing/2014/main" id="{CB1DB512-D612-45E9-BC10-2E914FF4E51E}"/>
              </a:ext>
            </a:extLst>
          </p:cNvPr>
          <p:cNvSpPr/>
          <p:nvPr/>
        </p:nvSpPr>
        <p:spPr>
          <a:xfrm>
            <a:off x="460731" y="2362545"/>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18" name="Action Button: Custom 20">
            <a:hlinkClick r:id="" action="ppaction://noaction" highlightClick="1">
              <a:snd r:embed="rId4" name="la sen%CC%83ora camina sin zapatos.wav"/>
            </a:hlinkClick>
            <a:extLst>
              <a:ext uri="{FF2B5EF4-FFF2-40B4-BE49-F238E27FC236}">
                <a16:creationId xmlns:a16="http://schemas.microsoft.com/office/drawing/2014/main" id="{9E8F523C-58B2-4DB4-9407-F81935A8F970}"/>
              </a:ext>
            </a:extLst>
          </p:cNvPr>
          <p:cNvSpPr/>
          <p:nvPr/>
        </p:nvSpPr>
        <p:spPr>
          <a:xfrm>
            <a:off x="460731" y="3237943"/>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19" name="Action Button: Custom 20">
            <a:hlinkClick r:id="" action="ppaction://noaction" highlightClick="1">
              <a:snd r:embed="rId4" name="la sen%CC%83ora camina sin zapatos.wav"/>
            </a:hlinkClick>
            <a:extLst>
              <a:ext uri="{FF2B5EF4-FFF2-40B4-BE49-F238E27FC236}">
                <a16:creationId xmlns:a16="http://schemas.microsoft.com/office/drawing/2014/main" id="{788C558A-F390-4A95-B71A-B33D51F3D170}"/>
              </a:ext>
            </a:extLst>
          </p:cNvPr>
          <p:cNvSpPr/>
          <p:nvPr/>
        </p:nvSpPr>
        <p:spPr>
          <a:xfrm>
            <a:off x="447084" y="4050917"/>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20" name="Action Button: Custom 20">
            <a:hlinkClick r:id="" action="ppaction://noaction" highlightClick="1">
              <a:snd r:embed="rId4" name="la sen%CC%83ora camina sin zapatos.wav"/>
            </a:hlinkClick>
            <a:extLst>
              <a:ext uri="{FF2B5EF4-FFF2-40B4-BE49-F238E27FC236}">
                <a16:creationId xmlns:a16="http://schemas.microsoft.com/office/drawing/2014/main" id="{B15B17C0-B62B-4B56-A6C4-C247B450E929}"/>
              </a:ext>
            </a:extLst>
          </p:cNvPr>
          <p:cNvSpPr/>
          <p:nvPr/>
        </p:nvSpPr>
        <p:spPr>
          <a:xfrm>
            <a:off x="439309" y="4840942"/>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22" name="Action Button: Custom 20">
            <a:hlinkClick r:id="" action="ppaction://noaction" highlightClick="1">
              <a:snd r:embed="rId4" name="la sen%CC%83ora camina sin zapatos.wav"/>
            </a:hlinkClick>
            <a:extLst>
              <a:ext uri="{FF2B5EF4-FFF2-40B4-BE49-F238E27FC236}">
                <a16:creationId xmlns:a16="http://schemas.microsoft.com/office/drawing/2014/main" id="{D50BF2E5-CA3C-4A1E-AD4E-A1DF4CB69C1F}"/>
              </a:ext>
            </a:extLst>
          </p:cNvPr>
          <p:cNvSpPr/>
          <p:nvPr/>
        </p:nvSpPr>
        <p:spPr>
          <a:xfrm>
            <a:off x="441160" y="5630967"/>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Rectángulo 6">
            <a:extLst>
              <a:ext uri="{FF2B5EF4-FFF2-40B4-BE49-F238E27FC236}">
                <a16:creationId xmlns:a16="http://schemas.microsoft.com/office/drawing/2014/main" id="{8B2BD449-4E2B-6A4A-BAF0-455E8A3C0466}"/>
              </a:ext>
            </a:extLst>
          </p:cNvPr>
          <p:cNvSpPr/>
          <p:nvPr/>
        </p:nvSpPr>
        <p:spPr>
          <a:xfrm>
            <a:off x="265700" y="1223911"/>
            <a:ext cx="11380163" cy="769441"/>
          </a:xfrm>
          <a:prstGeom prst="rect">
            <a:avLst/>
          </a:prstGeom>
        </p:spPr>
        <p:txBody>
          <a:bodyPr wrap="square">
            <a:spAutoFit/>
          </a:bodyPr>
          <a:lstStyle/>
          <a:p>
            <a:r>
              <a:rPr lang="es-ES" sz="2200" dirty="0">
                <a:solidFill>
                  <a:srgbClr val="203864"/>
                </a:solidFill>
              </a:rPr>
              <a:t>Vamos a leer la segunda parte de la historia sobre unos niños del Amazonas. Antes de empezar vamos a aprender unas palabras.</a:t>
            </a:r>
            <a:endParaRPr lang="es-GB" sz="2200" dirty="0">
              <a:solidFill>
                <a:srgbClr val="203864"/>
              </a:solidFill>
            </a:endParaRPr>
          </a:p>
        </p:txBody>
      </p:sp>
      <p:sp>
        <p:nvSpPr>
          <p:cNvPr id="8" name="CuadroTexto 7">
            <a:extLst>
              <a:ext uri="{FF2B5EF4-FFF2-40B4-BE49-F238E27FC236}">
                <a16:creationId xmlns:a16="http://schemas.microsoft.com/office/drawing/2014/main" id="{94466E27-62A3-BD47-BB4F-FC83286126D6}"/>
              </a:ext>
            </a:extLst>
          </p:cNvPr>
          <p:cNvSpPr txBox="1"/>
          <p:nvPr/>
        </p:nvSpPr>
        <p:spPr>
          <a:xfrm>
            <a:off x="3677606" y="2473916"/>
            <a:ext cx="1909497" cy="523220"/>
          </a:xfrm>
          <a:prstGeom prst="rect">
            <a:avLst/>
          </a:prstGeom>
          <a:noFill/>
        </p:spPr>
        <p:txBody>
          <a:bodyPr wrap="none" rtlCol="0">
            <a:spAutoFit/>
          </a:bodyPr>
          <a:lstStyle/>
          <a:p>
            <a:pPr algn="l"/>
            <a:r>
              <a:rPr lang="es-GB" sz="2800" dirty="0">
                <a:solidFill>
                  <a:schemeClr val="accent5">
                    <a:lumMod val="50000"/>
                  </a:schemeClr>
                </a:solidFill>
              </a:rPr>
              <a:t>la neblina</a:t>
            </a:r>
          </a:p>
        </p:txBody>
      </p:sp>
      <p:sp>
        <p:nvSpPr>
          <p:cNvPr id="12" name="CuadroTexto 11">
            <a:extLst>
              <a:ext uri="{FF2B5EF4-FFF2-40B4-BE49-F238E27FC236}">
                <a16:creationId xmlns:a16="http://schemas.microsoft.com/office/drawing/2014/main" id="{B2603702-FF0F-3040-899B-BF8AC567CC0F}"/>
              </a:ext>
            </a:extLst>
          </p:cNvPr>
          <p:cNvSpPr txBox="1"/>
          <p:nvPr/>
        </p:nvSpPr>
        <p:spPr>
          <a:xfrm>
            <a:off x="1252502" y="3358755"/>
            <a:ext cx="841897" cy="400110"/>
          </a:xfrm>
          <a:prstGeom prst="rect">
            <a:avLst/>
          </a:prstGeom>
          <a:noFill/>
        </p:spPr>
        <p:txBody>
          <a:bodyPr wrap="none" rtlCol="0">
            <a:spAutoFit/>
          </a:bodyPr>
          <a:lstStyle/>
          <a:p>
            <a:pPr algn="l"/>
            <a:r>
              <a:rPr lang="es-GB" sz="2000" dirty="0">
                <a:solidFill>
                  <a:schemeClr val="accent5">
                    <a:lumMod val="50000"/>
                  </a:schemeClr>
                </a:solidFill>
              </a:rPr>
              <a:t>[mist]</a:t>
            </a:r>
          </a:p>
        </p:txBody>
      </p:sp>
      <p:sp>
        <p:nvSpPr>
          <p:cNvPr id="17" name="CuadroTexto 16">
            <a:extLst>
              <a:ext uri="{FF2B5EF4-FFF2-40B4-BE49-F238E27FC236}">
                <a16:creationId xmlns:a16="http://schemas.microsoft.com/office/drawing/2014/main" id="{DA9EB949-3ED9-644F-AC01-C75ACF9490DF}"/>
              </a:ext>
            </a:extLst>
          </p:cNvPr>
          <p:cNvSpPr txBox="1"/>
          <p:nvPr/>
        </p:nvSpPr>
        <p:spPr>
          <a:xfrm>
            <a:off x="3677606" y="4187696"/>
            <a:ext cx="1814920" cy="523220"/>
          </a:xfrm>
          <a:prstGeom prst="rect">
            <a:avLst/>
          </a:prstGeom>
          <a:noFill/>
        </p:spPr>
        <p:txBody>
          <a:bodyPr wrap="none" rtlCol="0">
            <a:spAutoFit/>
          </a:bodyPr>
          <a:lstStyle/>
          <a:p>
            <a:pPr algn="l"/>
            <a:r>
              <a:rPr lang="es-GB" sz="2800" dirty="0">
                <a:solidFill>
                  <a:schemeClr val="accent5">
                    <a:lumMod val="50000"/>
                  </a:schemeClr>
                </a:solidFill>
              </a:rPr>
              <a:t>espeso/a</a:t>
            </a:r>
          </a:p>
        </p:txBody>
      </p:sp>
      <p:sp>
        <p:nvSpPr>
          <p:cNvPr id="18" name="CuadroTexto 17">
            <a:extLst>
              <a:ext uri="{FF2B5EF4-FFF2-40B4-BE49-F238E27FC236}">
                <a16:creationId xmlns:a16="http://schemas.microsoft.com/office/drawing/2014/main" id="{A81E7973-3A67-4E4C-8A75-638F6C53454B}"/>
              </a:ext>
            </a:extLst>
          </p:cNvPr>
          <p:cNvSpPr txBox="1"/>
          <p:nvPr/>
        </p:nvSpPr>
        <p:spPr>
          <a:xfrm>
            <a:off x="3678209" y="5714700"/>
            <a:ext cx="1010213" cy="523220"/>
          </a:xfrm>
          <a:prstGeom prst="rect">
            <a:avLst/>
          </a:prstGeom>
          <a:noFill/>
        </p:spPr>
        <p:txBody>
          <a:bodyPr wrap="none" rtlCol="0">
            <a:spAutoFit/>
          </a:bodyPr>
          <a:lstStyle/>
          <a:p>
            <a:pPr algn="l"/>
            <a:r>
              <a:rPr lang="es-GB" sz="2800" dirty="0">
                <a:solidFill>
                  <a:schemeClr val="accent5">
                    <a:lumMod val="50000"/>
                  </a:schemeClr>
                </a:solidFill>
              </a:rPr>
              <a:t>fingir</a:t>
            </a:r>
          </a:p>
        </p:txBody>
      </p:sp>
      <p:sp>
        <p:nvSpPr>
          <p:cNvPr id="9" name="Rectángulo 8">
            <a:extLst>
              <a:ext uri="{FF2B5EF4-FFF2-40B4-BE49-F238E27FC236}">
                <a16:creationId xmlns:a16="http://schemas.microsoft.com/office/drawing/2014/main" id="{E3636F2B-1AC6-EF45-93B4-6963944B1847}"/>
              </a:ext>
            </a:extLst>
          </p:cNvPr>
          <p:cNvSpPr/>
          <p:nvPr/>
        </p:nvSpPr>
        <p:spPr>
          <a:xfrm>
            <a:off x="777210" y="5591590"/>
            <a:ext cx="1792477" cy="707886"/>
          </a:xfrm>
          <a:prstGeom prst="rect">
            <a:avLst/>
          </a:prstGeom>
          <a:noFill/>
        </p:spPr>
        <p:txBody>
          <a:bodyPr wrap="none" lIns="91440" tIns="45720" rIns="91440" bIns="45720">
            <a:spAutoFit/>
          </a:bodyPr>
          <a:lstStyle/>
          <a:p>
            <a:pPr algn="ctr"/>
            <a:r>
              <a:rPr lang="es-ES" sz="4000" b="1" dirty="0">
                <a:ln w="22225">
                  <a:solidFill>
                    <a:schemeClr val="accent2"/>
                  </a:solidFill>
                  <a:prstDash val="solid"/>
                </a:ln>
                <a:solidFill>
                  <a:srgbClr val="C00000"/>
                </a:solidFill>
                <a:latin typeface="Modern Love" pitchFamily="82" charset="0"/>
              </a:rPr>
              <a:t>to </a:t>
            </a:r>
            <a:r>
              <a:rPr lang="es-ES" sz="4000" b="1" dirty="0" err="1">
                <a:ln w="22225">
                  <a:solidFill>
                    <a:schemeClr val="accent2"/>
                  </a:solidFill>
                  <a:prstDash val="solid"/>
                </a:ln>
                <a:solidFill>
                  <a:srgbClr val="C00000"/>
                </a:solidFill>
                <a:latin typeface="Modern Love" pitchFamily="82" charset="0"/>
              </a:rPr>
              <a:t>pretend</a:t>
            </a:r>
            <a:endParaRPr lang="es-ES" sz="4000" b="1" dirty="0">
              <a:ln w="22225">
                <a:solidFill>
                  <a:schemeClr val="accent2"/>
                </a:solidFill>
                <a:prstDash val="solid"/>
              </a:ln>
              <a:solidFill>
                <a:srgbClr val="C00000"/>
              </a:solidFill>
              <a:latin typeface="Modern Love" pitchFamily="82" charset="0"/>
            </a:endParaRPr>
          </a:p>
        </p:txBody>
      </p:sp>
      <p:sp>
        <p:nvSpPr>
          <p:cNvPr id="20" name="CuadroTexto 19">
            <a:extLst>
              <a:ext uri="{FF2B5EF4-FFF2-40B4-BE49-F238E27FC236}">
                <a16:creationId xmlns:a16="http://schemas.microsoft.com/office/drawing/2014/main" id="{6C80DC0B-7B5B-D540-B339-C9AC5B3597D3}"/>
              </a:ext>
            </a:extLst>
          </p:cNvPr>
          <p:cNvSpPr txBox="1"/>
          <p:nvPr/>
        </p:nvSpPr>
        <p:spPr>
          <a:xfrm>
            <a:off x="9200049" y="2457354"/>
            <a:ext cx="1978427" cy="523220"/>
          </a:xfrm>
          <a:prstGeom prst="rect">
            <a:avLst/>
          </a:prstGeom>
          <a:noFill/>
        </p:spPr>
        <p:txBody>
          <a:bodyPr wrap="none" rtlCol="0">
            <a:spAutoFit/>
          </a:bodyPr>
          <a:lstStyle/>
          <a:p>
            <a:pPr algn="l"/>
            <a:r>
              <a:rPr lang="es-GB" sz="2800" dirty="0">
                <a:solidFill>
                  <a:schemeClr val="accent5">
                    <a:lumMod val="50000"/>
                  </a:schemeClr>
                </a:solidFill>
              </a:rPr>
              <a:t>el hambre</a:t>
            </a:r>
          </a:p>
        </p:txBody>
      </p:sp>
      <p:sp>
        <p:nvSpPr>
          <p:cNvPr id="21" name="CuadroTexto 20">
            <a:extLst>
              <a:ext uri="{FF2B5EF4-FFF2-40B4-BE49-F238E27FC236}">
                <a16:creationId xmlns:a16="http://schemas.microsoft.com/office/drawing/2014/main" id="{0493D19E-9706-E74A-A753-B961BAF71AFA}"/>
              </a:ext>
            </a:extLst>
          </p:cNvPr>
          <p:cNvSpPr txBox="1"/>
          <p:nvPr/>
        </p:nvSpPr>
        <p:spPr>
          <a:xfrm>
            <a:off x="9362162" y="4313107"/>
            <a:ext cx="1043876" cy="523220"/>
          </a:xfrm>
          <a:prstGeom prst="rect">
            <a:avLst/>
          </a:prstGeom>
          <a:noFill/>
        </p:spPr>
        <p:txBody>
          <a:bodyPr wrap="none" rtlCol="0">
            <a:spAutoFit/>
          </a:bodyPr>
          <a:lstStyle/>
          <a:p>
            <a:pPr algn="l"/>
            <a:r>
              <a:rPr lang="es-GB" sz="2800" dirty="0">
                <a:solidFill>
                  <a:schemeClr val="accent5">
                    <a:lumMod val="50000"/>
                  </a:schemeClr>
                </a:solidFill>
              </a:rPr>
              <a:t>volar</a:t>
            </a:r>
          </a:p>
        </p:txBody>
      </p:sp>
      <p:sp>
        <p:nvSpPr>
          <p:cNvPr id="10" name="Rectángulo 9">
            <a:extLst>
              <a:ext uri="{FF2B5EF4-FFF2-40B4-BE49-F238E27FC236}">
                <a16:creationId xmlns:a16="http://schemas.microsoft.com/office/drawing/2014/main" id="{0CEB0AF5-B576-214C-A7CC-8A4E0221D16C}"/>
              </a:ext>
            </a:extLst>
          </p:cNvPr>
          <p:cNvSpPr/>
          <p:nvPr/>
        </p:nvSpPr>
        <p:spPr>
          <a:xfrm>
            <a:off x="791638" y="3953689"/>
            <a:ext cx="1763624" cy="1446550"/>
          </a:xfrm>
          <a:prstGeom prst="rect">
            <a:avLst/>
          </a:prstGeom>
          <a:noFill/>
        </p:spPr>
        <p:txBody>
          <a:bodyPr wrap="none" lIns="91440" tIns="45720" rIns="91440" bIns="45720">
            <a:spAutoFit/>
          </a:bodyPr>
          <a:lstStyle/>
          <a:p>
            <a:pPr algn="ctr"/>
            <a:r>
              <a:rPr lang="es-E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pitchFamily="2" charset="77"/>
              </a:rPr>
              <a:t>thick</a:t>
            </a:r>
            <a:r>
              <a:rPr lang="es-E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pitchFamily="2" charset="77"/>
              </a:rPr>
              <a:t>, </a:t>
            </a:r>
          </a:p>
          <a:p>
            <a:pPr algn="ctr"/>
            <a:r>
              <a:rPr lang="es-E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pitchFamily="2" charset="77"/>
              </a:rPr>
              <a:t>dense</a:t>
            </a:r>
          </a:p>
        </p:txBody>
      </p:sp>
      <p:pic>
        <p:nvPicPr>
          <p:cNvPr id="7170" name="Picture 2" descr="Free Fog Transparent Png, Download Free Clip Art, Free Clip Art on ...">
            <a:extLst>
              <a:ext uri="{FF2B5EF4-FFF2-40B4-BE49-F238E27FC236}">
                <a16:creationId xmlns:a16="http://schemas.microsoft.com/office/drawing/2014/main" id="{E2795D42-CE4B-8848-930B-FB500F3783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77" t="7736" r="14131" b="11882"/>
          <a:stretch/>
        </p:blipFill>
        <p:spPr bwMode="auto">
          <a:xfrm>
            <a:off x="461624" y="2112298"/>
            <a:ext cx="2423655" cy="12464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ungry black and white clipart - Clip Art Library">
            <a:extLst>
              <a:ext uri="{FF2B5EF4-FFF2-40B4-BE49-F238E27FC236}">
                <a16:creationId xmlns:a16="http://schemas.microsoft.com/office/drawing/2014/main" id="{93008C81-5D03-7046-BE98-38AA6CC713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427"/>
          <a:stretch/>
        </p:blipFill>
        <p:spPr bwMode="auto">
          <a:xfrm>
            <a:off x="6379430" y="1886693"/>
            <a:ext cx="2084914" cy="138232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ly clipart - Clip Art Library">
            <a:extLst>
              <a:ext uri="{FF2B5EF4-FFF2-40B4-BE49-F238E27FC236}">
                <a16:creationId xmlns:a16="http://schemas.microsoft.com/office/drawing/2014/main" id="{9BD04513-BF2F-8940-9FB4-3727E44DA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1847" y="3542248"/>
            <a:ext cx="1800514" cy="163267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098B0CD-14F7-8041-BDC0-7D29BF391964}"/>
              </a:ext>
            </a:extLst>
          </p:cNvPr>
          <p:cNvSpPr txBox="1"/>
          <p:nvPr/>
        </p:nvSpPr>
        <p:spPr>
          <a:xfrm>
            <a:off x="6992645" y="5174918"/>
            <a:ext cx="1750800" cy="400110"/>
          </a:xfrm>
          <a:prstGeom prst="rect">
            <a:avLst/>
          </a:prstGeom>
          <a:noFill/>
        </p:spPr>
        <p:txBody>
          <a:bodyPr wrap="none" rtlCol="0">
            <a:spAutoFit/>
          </a:bodyPr>
          <a:lstStyle/>
          <a:p>
            <a:pPr algn="l"/>
            <a:r>
              <a:rPr lang="es-GB" sz="2000" dirty="0">
                <a:solidFill>
                  <a:schemeClr val="accent5">
                    <a:lumMod val="50000"/>
                  </a:schemeClr>
                </a:solidFill>
              </a:rPr>
              <a:t>[</a:t>
            </a:r>
            <a:r>
              <a:rPr lang="es-GB" sz="2000">
                <a:solidFill>
                  <a:schemeClr val="accent5">
                    <a:lumMod val="50000"/>
                  </a:schemeClr>
                </a:solidFill>
              </a:rPr>
              <a:t>to fly</a:t>
            </a:r>
            <a:r>
              <a:rPr lang="en-GB" sz="2000">
                <a:solidFill>
                  <a:schemeClr val="accent5">
                    <a:lumMod val="50000"/>
                  </a:schemeClr>
                </a:solidFill>
              </a:rPr>
              <a:t>, flying</a:t>
            </a:r>
            <a:r>
              <a:rPr lang="es-GB" sz="2000">
                <a:solidFill>
                  <a:schemeClr val="accent5">
                    <a:lumMod val="50000"/>
                  </a:schemeClr>
                </a:solidFill>
              </a:rPr>
              <a:t>]</a:t>
            </a:r>
            <a:endParaRPr lang="es-GB" sz="2000" dirty="0">
              <a:solidFill>
                <a:schemeClr val="accent5">
                  <a:lumMod val="50000"/>
                </a:schemeClr>
              </a:solidFill>
            </a:endParaRPr>
          </a:p>
        </p:txBody>
      </p:sp>
      <p:sp>
        <p:nvSpPr>
          <p:cNvPr id="27" name="Rectángulo 26">
            <a:extLst>
              <a:ext uri="{FF2B5EF4-FFF2-40B4-BE49-F238E27FC236}">
                <a16:creationId xmlns:a16="http://schemas.microsoft.com/office/drawing/2014/main" id="{A4787B87-5A31-4440-AF8E-E8705A089F13}"/>
              </a:ext>
            </a:extLst>
          </p:cNvPr>
          <p:cNvSpPr/>
          <p:nvPr/>
        </p:nvSpPr>
        <p:spPr>
          <a:xfrm>
            <a:off x="6571847" y="5567786"/>
            <a:ext cx="194995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4400" b="1" dirty="0" err="1">
                <a:ln/>
                <a:solidFill>
                  <a:srgbClr val="002060"/>
                </a:solidFill>
                <a:latin typeface="Gloucester MT Extra Condensed" panose="02030808020601010101" pitchFamily="18" charset="77"/>
              </a:rPr>
              <a:t>stepmother</a:t>
            </a:r>
            <a:endParaRPr lang="es-ES" sz="4400" b="1" dirty="0">
              <a:ln/>
              <a:solidFill>
                <a:srgbClr val="002060"/>
              </a:solidFill>
              <a:latin typeface="Gloucester MT Extra Condensed" panose="02030808020601010101" pitchFamily="18" charset="77"/>
            </a:endParaRPr>
          </a:p>
        </p:txBody>
      </p:sp>
      <p:sp>
        <p:nvSpPr>
          <p:cNvPr id="28" name="CuadroTexto 27">
            <a:extLst>
              <a:ext uri="{FF2B5EF4-FFF2-40B4-BE49-F238E27FC236}">
                <a16:creationId xmlns:a16="http://schemas.microsoft.com/office/drawing/2014/main" id="{E32C3A2D-8DB2-A845-96AF-6BC8566B889D}"/>
              </a:ext>
            </a:extLst>
          </p:cNvPr>
          <p:cNvSpPr txBox="1"/>
          <p:nvPr/>
        </p:nvSpPr>
        <p:spPr>
          <a:xfrm>
            <a:off x="6832523" y="3142138"/>
            <a:ext cx="1250663" cy="400110"/>
          </a:xfrm>
          <a:prstGeom prst="rect">
            <a:avLst/>
          </a:prstGeom>
          <a:noFill/>
        </p:spPr>
        <p:txBody>
          <a:bodyPr wrap="none" rtlCol="0">
            <a:spAutoFit/>
          </a:bodyPr>
          <a:lstStyle/>
          <a:p>
            <a:pPr algn="l"/>
            <a:r>
              <a:rPr lang="es-GB" sz="2000" dirty="0">
                <a:solidFill>
                  <a:schemeClr val="accent5">
                    <a:lumMod val="50000"/>
                  </a:schemeClr>
                </a:solidFill>
              </a:rPr>
              <a:t>[hunger]</a:t>
            </a:r>
          </a:p>
        </p:txBody>
      </p:sp>
      <p:sp>
        <p:nvSpPr>
          <p:cNvPr id="29" name="CuadroTexto 28">
            <a:extLst>
              <a:ext uri="{FF2B5EF4-FFF2-40B4-BE49-F238E27FC236}">
                <a16:creationId xmlns:a16="http://schemas.microsoft.com/office/drawing/2014/main" id="{4BC98FF7-BAAF-3F46-9D63-79DD37FEA62D}"/>
              </a:ext>
            </a:extLst>
          </p:cNvPr>
          <p:cNvSpPr txBox="1"/>
          <p:nvPr/>
        </p:nvSpPr>
        <p:spPr>
          <a:xfrm>
            <a:off x="9362162" y="5690896"/>
            <a:ext cx="2395207" cy="523220"/>
          </a:xfrm>
          <a:prstGeom prst="rect">
            <a:avLst/>
          </a:prstGeom>
          <a:noFill/>
        </p:spPr>
        <p:txBody>
          <a:bodyPr wrap="none" rtlCol="0">
            <a:spAutoFit/>
          </a:bodyPr>
          <a:lstStyle/>
          <a:p>
            <a:pPr algn="l"/>
            <a:r>
              <a:rPr lang="es-GB" sz="2800" dirty="0">
                <a:solidFill>
                  <a:schemeClr val="accent5">
                    <a:lumMod val="50000"/>
                  </a:schemeClr>
                </a:solidFill>
              </a:rPr>
              <a:t>la madrastra</a:t>
            </a:r>
          </a:p>
        </p:txBody>
      </p:sp>
      <p:sp>
        <p:nvSpPr>
          <p:cNvPr id="5" name="Title 4"/>
          <p:cNvSpPr>
            <a:spLocks noGrp="1"/>
          </p:cNvSpPr>
          <p:nvPr>
            <p:ph type="title" idx="4294967295"/>
          </p:nvPr>
        </p:nvSpPr>
        <p:spPr>
          <a:xfrm>
            <a:off x="44165" y="329129"/>
            <a:ext cx="3473735" cy="795365"/>
          </a:xfrm>
        </p:spPr>
        <p:txBody>
          <a:bodyPr/>
          <a:lstStyle/>
          <a:p>
            <a:pPr rtl="0" eaLnBrk="1" latinLnBrk="0" hangingPunct="1"/>
            <a:r>
              <a:rPr lang="en-GB" sz="3600" b="1" kern="1200">
                <a:solidFill>
                  <a:srgbClr val="FFFFFF"/>
                </a:solidFill>
                <a:effectLst/>
                <a:latin typeface="Century Gothic" panose="020B0502020202020204" pitchFamily="34" charset="0"/>
                <a:ea typeface="+mn-ea"/>
                <a:cs typeface="+mn-cs"/>
              </a:rPr>
              <a:t>Vocabulario</a:t>
            </a:r>
            <a:endParaRPr lang="en-GB"/>
          </a:p>
        </p:txBody>
      </p:sp>
    </p:spTree>
    <p:extLst>
      <p:ext uri="{BB962C8B-B14F-4D97-AF65-F5344CB8AC3E}">
        <p14:creationId xmlns:p14="http://schemas.microsoft.com/office/powerpoint/2010/main" val="7210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8" grpId="0"/>
      <p:bldP spid="9" grpId="0"/>
      <p:bldP spid="20" grpId="0"/>
      <p:bldP spid="21" grpId="0"/>
      <p:bldP spid="10" grpId="0"/>
      <p:bldP spid="25"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rown bird on air">
            <a:extLst>
              <a:ext uri="{FF2B5EF4-FFF2-40B4-BE49-F238E27FC236}">
                <a16:creationId xmlns:a16="http://schemas.microsoft.com/office/drawing/2014/main" id="{755EB290-FEEC-7845-BD68-442DA027A0E0}"/>
              </a:ext>
            </a:extLst>
          </p:cNvPr>
          <p:cNvPicPr>
            <a:picLocks noChangeAspect="1" noChangeArrowheads="1"/>
          </p:cNvPicPr>
          <p:nvPr/>
        </p:nvPicPr>
        <p:blipFill rotWithShape="1">
          <a:blip r:embed="rId7">
            <a:alphaModFix amt="20000"/>
            <a:extLst>
              <a:ext uri="{28A0092B-C50C-407E-A947-70E740481C1C}">
                <a14:useLocalDpi xmlns:a14="http://schemas.microsoft.com/office/drawing/2010/main" val="0"/>
              </a:ext>
            </a:extLst>
          </a:blip>
          <a:srcRect t="16770" b="4407"/>
          <a:stretch/>
        </p:blipFill>
        <p:spPr bwMode="auto">
          <a:xfrm>
            <a:off x="0" y="0"/>
            <a:ext cx="12192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50B488B-8746-A84C-90A2-3F2137597C69}"/>
              </a:ext>
            </a:extLst>
          </p:cNvPr>
          <p:cNvSpPr>
            <a:spLocks noGrp="1"/>
          </p:cNvSpPr>
          <p:nvPr>
            <p:ph type="title"/>
          </p:nvPr>
        </p:nvSpPr>
        <p:spPr>
          <a:xfrm>
            <a:off x="906792" y="27645"/>
            <a:ext cx="10515600" cy="720709"/>
          </a:xfrm>
        </p:spPr>
        <p:txBody>
          <a:bodyPr>
            <a:normAutofit/>
          </a:bodyPr>
          <a:lstStyle/>
          <a:p>
            <a:pPr algn="ctr"/>
            <a:r>
              <a:rPr lang="es-GB" sz="3000" b="1" dirty="0"/>
              <a:t>Ayaymamá [2]</a:t>
            </a:r>
          </a:p>
        </p:txBody>
      </p:sp>
      <p:sp>
        <p:nvSpPr>
          <p:cNvPr id="4" name="Rounded Rectangle 11">
            <a:extLst>
              <a:ext uri="{FF2B5EF4-FFF2-40B4-BE49-F238E27FC236}">
                <a16:creationId xmlns:a16="http://schemas.microsoft.com/office/drawing/2014/main" id="{875EF3BB-EA84-444F-86D5-7C33C5873633}"/>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sp>
        <p:nvSpPr>
          <p:cNvPr id="7" name="Rectángulo 6">
            <a:extLst>
              <a:ext uri="{FF2B5EF4-FFF2-40B4-BE49-F238E27FC236}">
                <a16:creationId xmlns:a16="http://schemas.microsoft.com/office/drawing/2014/main" id="{FB2F5A78-7FB8-3C4C-9BC9-6D7A66ABCB71}"/>
              </a:ext>
            </a:extLst>
          </p:cNvPr>
          <p:cNvSpPr/>
          <p:nvPr/>
        </p:nvSpPr>
        <p:spPr>
          <a:xfrm>
            <a:off x="195262" y="644046"/>
            <a:ext cx="11801475" cy="6186309"/>
          </a:xfrm>
          <a:prstGeom prst="rect">
            <a:avLst/>
          </a:prstGeom>
        </p:spPr>
        <p:txBody>
          <a:bodyPr wrap="square">
            <a:spAutoFit/>
          </a:bodyPr>
          <a:lstStyle/>
          <a:p>
            <a:r>
              <a:rPr lang="es-ES" sz="2200" dirty="0">
                <a:solidFill>
                  <a:srgbClr val="203864"/>
                </a:solidFill>
              </a:rPr>
              <a:t>Un año después, una mañana fría con mucha neblina, la madrastra llama a los niños: «¡Vamos, niños! ¡vamos a llegar tarde al colegio!  Primero vamos a ir al campo para ver a vuestro papá».</a:t>
            </a:r>
          </a:p>
          <a:p>
            <a:endParaRPr lang="es-ES" sz="2200" dirty="0">
              <a:solidFill>
                <a:srgbClr val="203864"/>
              </a:solidFill>
            </a:endParaRPr>
          </a:p>
          <a:p>
            <a:r>
              <a:rPr lang="es-ES" sz="2200" dirty="0">
                <a:solidFill>
                  <a:srgbClr val="203864"/>
                </a:solidFill>
              </a:rPr>
              <a:t>*Por desgracia, las intenciones de la madrastra son oscuras. Ella los lleva a la selva espesa. «¿A dónde vamos?», preguntan los niños. </a:t>
            </a:r>
          </a:p>
          <a:p>
            <a:endParaRPr lang="es-ES" sz="2200" dirty="0">
              <a:solidFill>
                <a:srgbClr val="203864"/>
              </a:solidFill>
            </a:endParaRPr>
          </a:p>
          <a:p>
            <a:endParaRPr lang="es-ES" sz="2200" dirty="0">
              <a:solidFill>
                <a:srgbClr val="203864"/>
              </a:solidFill>
            </a:endParaRPr>
          </a:p>
          <a:p>
            <a:endParaRPr lang="es-ES" sz="2200" dirty="0">
              <a:solidFill>
                <a:srgbClr val="203864"/>
              </a:solidFill>
            </a:endParaRPr>
          </a:p>
          <a:p>
            <a:endParaRPr lang="es-ES" sz="2200" dirty="0">
              <a:solidFill>
                <a:srgbClr val="203864"/>
              </a:solidFill>
            </a:endParaRPr>
          </a:p>
          <a:p>
            <a:r>
              <a:rPr lang="es-ES" sz="2200" dirty="0">
                <a:solidFill>
                  <a:srgbClr val="203864"/>
                </a:solidFill>
              </a:rPr>
              <a:t>Son las seis de la tarde, la oscuridad cubre la selva. Los niños tienen mucha hambre y no quieren esperar más.  Caminan y caminan, perdidos; cada vez hace más frío, cada vez está más oscuro. </a:t>
            </a:r>
          </a:p>
          <a:p>
            <a:endParaRPr lang="es-ES" sz="2200" dirty="0">
              <a:solidFill>
                <a:srgbClr val="203864"/>
              </a:solidFill>
            </a:endParaRPr>
          </a:p>
          <a:p>
            <a:r>
              <a:rPr lang="es-ES" sz="2200" dirty="0">
                <a:solidFill>
                  <a:srgbClr val="203864"/>
                </a:solidFill>
              </a:rPr>
              <a:t>Por fin, descansan en un árbol, cerca de un pájaro. Cantan «¡Ay, ay, mamá! ¡Ay, ay, mamá!». Poco a poco se transforman en pájaros y vuelan para encontrar a su mamá en el cielo, dónde ya no hay más hambre, ni más frío.</a:t>
            </a:r>
          </a:p>
          <a:p>
            <a:endParaRPr lang="es-ES" sz="2200" dirty="0">
              <a:solidFill>
                <a:srgbClr val="203864"/>
              </a:solidFill>
            </a:endParaRPr>
          </a:p>
        </p:txBody>
      </p:sp>
      <p:sp>
        <p:nvSpPr>
          <p:cNvPr id="3" name="CuadroTexto 2">
            <a:extLst>
              <a:ext uri="{FF2B5EF4-FFF2-40B4-BE49-F238E27FC236}">
                <a16:creationId xmlns:a16="http://schemas.microsoft.com/office/drawing/2014/main" id="{4F841F37-32E0-9C41-9C2D-D5696A89FAA4}"/>
              </a:ext>
            </a:extLst>
          </p:cNvPr>
          <p:cNvSpPr txBox="1"/>
          <p:nvPr/>
        </p:nvSpPr>
        <p:spPr>
          <a:xfrm>
            <a:off x="8126462" y="1494000"/>
            <a:ext cx="4065537" cy="400110"/>
          </a:xfrm>
          <a:prstGeom prst="rect">
            <a:avLst/>
          </a:prstGeom>
          <a:noFill/>
          <a:ln>
            <a:solidFill>
              <a:srgbClr val="203864"/>
            </a:solidFill>
          </a:ln>
        </p:spPr>
        <p:txBody>
          <a:bodyPr wrap="none" rtlCol="0">
            <a:spAutoFit/>
          </a:bodyPr>
          <a:lstStyle/>
          <a:p>
            <a:pPr algn="l"/>
            <a:r>
              <a:rPr lang="es-GB" sz="2000" dirty="0">
                <a:solidFill>
                  <a:schemeClr val="accent5">
                    <a:lumMod val="50000"/>
                  </a:schemeClr>
                </a:solidFill>
              </a:rPr>
              <a:t>* por desgracia = unfortunately</a:t>
            </a:r>
          </a:p>
        </p:txBody>
      </p:sp>
      <p:pic>
        <p:nvPicPr>
          <p:cNvPr id="8" name="Ayaymamá.mp4" descr="Ayaymamá.mp4">
            <a:hlinkClick r:id="" action="ppaction://media"/>
            <a:extLst>
              <a:ext uri="{FF2B5EF4-FFF2-40B4-BE49-F238E27FC236}">
                <a16:creationId xmlns:a16="http://schemas.microsoft.com/office/drawing/2014/main" id="{64E08013-9F4D-5E42-B91D-67ECF2F3F8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31230" y="2453400"/>
            <a:ext cx="2656000" cy="1494000"/>
          </a:xfrm>
          <a:prstGeom prst="rect">
            <a:avLst/>
          </a:prstGeom>
        </p:spPr>
      </p:pic>
      <p:sp>
        <p:nvSpPr>
          <p:cNvPr id="9" name="CuadroTexto 8">
            <a:extLst>
              <a:ext uri="{FF2B5EF4-FFF2-40B4-BE49-F238E27FC236}">
                <a16:creationId xmlns:a16="http://schemas.microsoft.com/office/drawing/2014/main" id="{90E12AF2-6133-4B4D-A96F-179E85EBB938}"/>
              </a:ext>
            </a:extLst>
          </p:cNvPr>
          <p:cNvSpPr txBox="1"/>
          <p:nvPr/>
        </p:nvSpPr>
        <p:spPr>
          <a:xfrm>
            <a:off x="192956" y="2839404"/>
            <a:ext cx="8638274" cy="1107996"/>
          </a:xfrm>
          <a:prstGeom prst="rect">
            <a:avLst/>
          </a:prstGeom>
          <a:noFill/>
        </p:spPr>
        <p:txBody>
          <a:bodyPr wrap="square" rtlCol="0">
            <a:spAutoFit/>
          </a:bodyPr>
          <a:lstStyle/>
          <a:p>
            <a:r>
              <a:rPr lang="es-ES" sz="2200" dirty="0">
                <a:solidFill>
                  <a:srgbClr val="203864"/>
                </a:solidFill>
              </a:rPr>
              <a:t>Caminan bastante tiempo.  Luego la madrastra finge olvidar algo: «¡Uy! Tengo que volver a casa. Tenéis que esperarme aquí».</a:t>
            </a:r>
          </a:p>
        </p:txBody>
      </p:sp>
      <p:pic>
        <p:nvPicPr>
          <p:cNvPr id="5" name="Ayaymamá - segunda parte.wav" descr="Ayaymamá - segunda parte.wav">
            <a:hlinkClick r:id="" action="ppaction://media"/>
            <a:extLst>
              <a:ext uri="{FF2B5EF4-FFF2-40B4-BE49-F238E27FC236}">
                <a16:creationId xmlns:a16="http://schemas.microsoft.com/office/drawing/2014/main" id="{B9C8C478-713A-D44D-9019-E90AA9FB8D2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00165" y="-20396"/>
            <a:ext cx="812800" cy="812800"/>
          </a:xfrm>
          <a:prstGeom prst="rect">
            <a:avLst/>
          </a:prstGeom>
        </p:spPr>
      </p:pic>
    </p:spTree>
    <p:extLst>
      <p:ext uri="{BB962C8B-B14F-4D97-AF65-F5344CB8AC3E}">
        <p14:creationId xmlns:p14="http://schemas.microsoft.com/office/powerpoint/2010/main" val="32036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0">
            <a:extLst>
              <a:ext uri="{FF2B5EF4-FFF2-40B4-BE49-F238E27FC236}">
                <a16:creationId xmlns:a16="http://schemas.microsoft.com/office/drawing/2014/main" id="{201178E4-D80E-0C46-9600-D75C79A94D36}"/>
              </a:ext>
            </a:extLst>
          </p:cNvPr>
          <p:cNvSpPr/>
          <p:nvPr/>
        </p:nvSpPr>
        <p:spPr>
          <a:xfrm>
            <a:off x="10269416" y="261862"/>
            <a:ext cx="1591980"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gramática</a:t>
            </a:r>
            <a:endParaRPr lang="en-GB" sz="2000" b="1" dirty="0">
              <a:latin typeface="Century Gothic" panose="020B0502020202020204" pitchFamily="34" charset="0"/>
            </a:endParaRPr>
          </a:p>
        </p:txBody>
      </p:sp>
      <p:pic>
        <p:nvPicPr>
          <p:cNvPr id="5" name="Picture 3" descr="background rectangle">
            <a:extLst>
              <a:ext uri="{FF2B5EF4-FFF2-40B4-BE49-F238E27FC236}">
                <a16:creationId xmlns:a16="http://schemas.microsoft.com/office/drawing/2014/main" id="{E7633148-7A50-944E-BD14-127F1F20AA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2B38F064-1D2C-6E44-8045-4A199C7A87AD}"/>
              </a:ext>
            </a:extLst>
          </p:cNvPr>
          <p:cNvSpPr>
            <a:spLocks noGrp="1"/>
          </p:cNvSpPr>
          <p:nvPr>
            <p:ph type="title"/>
          </p:nvPr>
        </p:nvSpPr>
        <p:spPr>
          <a:xfrm>
            <a:off x="24969" y="37375"/>
            <a:ext cx="10515600" cy="1325563"/>
          </a:xfrm>
        </p:spPr>
        <p:txBody>
          <a:bodyPr>
            <a:normAutofit/>
          </a:bodyPr>
          <a:lstStyle/>
          <a:p>
            <a:r>
              <a:rPr lang="es-GB" sz="3600" b="1" dirty="0">
                <a:solidFill>
                  <a:schemeClr val="bg1"/>
                </a:solidFill>
              </a:rPr>
              <a:t>Telling the time</a:t>
            </a:r>
          </a:p>
        </p:txBody>
      </p:sp>
      <p:sp>
        <p:nvSpPr>
          <p:cNvPr id="8" name="Rectángulo 7">
            <a:extLst>
              <a:ext uri="{FF2B5EF4-FFF2-40B4-BE49-F238E27FC236}">
                <a16:creationId xmlns:a16="http://schemas.microsoft.com/office/drawing/2014/main" id="{2B8F32A4-2820-9944-94C7-F4DA22919A2A}"/>
              </a:ext>
            </a:extLst>
          </p:cNvPr>
          <p:cNvSpPr/>
          <p:nvPr/>
        </p:nvSpPr>
        <p:spPr>
          <a:xfrm>
            <a:off x="162951" y="1211711"/>
            <a:ext cx="10106465" cy="769441"/>
          </a:xfrm>
          <a:prstGeom prst="rect">
            <a:avLst/>
          </a:prstGeom>
        </p:spPr>
        <p:txBody>
          <a:bodyPr wrap="square">
            <a:spAutoFit/>
          </a:bodyPr>
          <a:lstStyle/>
          <a:p>
            <a:r>
              <a:rPr lang="es-ES" sz="2200" dirty="0" err="1">
                <a:solidFill>
                  <a:srgbClr val="203864"/>
                </a:solidFill>
              </a:rPr>
              <a:t>To</a:t>
            </a:r>
            <a:r>
              <a:rPr lang="es-ES" sz="2200" dirty="0">
                <a:solidFill>
                  <a:srgbClr val="203864"/>
                </a:solidFill>
              </a:rPr>
              <a:t> </a:t>
            </a:r>
            <a:r>
              <a:rPr lang="es-ES" sz="2200" dirty="0" err="1">
                <a:solidFill>
                  <a:srgbClr val="203864"/>
                </a:solidFill>
              </a:rPr>
              <a:t>tell</a:t>
            </a:r>
            <a:r>
              <a:rPr lang="es-ES" sz="2200" dirty="0">
                <a:solidFill>
                  <a:srgbClr val="203864"/>
                </a:solidFill>
              </a:rPr>
              <a:t> </a:t>
            </a:r>
            <a:r>
              <a:rPr lang="es-ES" sz="2200" dirty="0" err="1">
                <a:solidFill>
                  <a:srgbClr val="203864"/>
                </a:solidFill>
              </a:rPr>
              <a:t>the</a:t>
            </a:r>
            <a:r>
              <a:rPr lang="es-ES" sz="2200" dirty="0">
                <a:solidFill>
                  <a:srgbClr val="203864"/>
                </a:solidFill>
              </a:rPr>
              <a:t> time in English </a:t>
            </a:r>
            <a:r>
              <a:rPr lang="es-ES" sz="2200" dirty="0" err="1">
                <a:solidFill>
                  <a:srgbClr val="203864"/>
                </a:solidFill>
              </a:rPr>
              <a:t>we</a:t>
            </a:r>
            <a:r>
              <a:rPr lang="es-ES" sz="2200" dirty="0">
                <a:solidFill>
                  <a:srgbClr val="203864"/>
                </a:solidFill>
              </a:rPr>
              <a:t> </a:t>
            </a:r>
            <a:r>
              <a:rPr lang="es-ES" sz="2200" dirty="0" err="1">
                <a:solidFill>
                  <a:srgbClr val="203864"/>
                </a:solidFill>
              </a:rPr>
              <a:t>say</a:t>
            </a:r>
            <a:r>
              <a:rPr lang="es-ES" sz="2200" dirty="0">
                <a:solidFill>
                  <a:srgbClr val="203864"/>
                </a:solidFill>
              </a:rPr>
              <a:t> ‘</a:t>
            </a:r>
            <a:r>
              <a:rPr lang="es-ES" sz="2200" dirty="0" err="1">
                <a:solidFill>
                  <a:srgbClr val="203864"/>
                </a:solidFill>
              </a:rPr>
              <a:t>it’s</a:t>
            </a:r>
            <a:r>
              <a:rPr lang="es-ES" sz="2200" dirty="0">
                <a:solidFill>
                  <a:srgbClr val="203864"/>
                </a:solidFill>
              </a:rPr>
              <a:t> … </a:t>
            </a:r>
            <a:r>
              <a:rPr lang="es-ES" sz="2200" dirty="0" err="1">
                <a:solidFill>
                  <a:srgbClr val="203864"/>
                </a:solidFill>
              </a:rPr>
              <a:t>o’clock</a:t>
            </a:r>
            <a:r>
              <a:rPr lang="es-ES" sz="2200" dirty="0">
                <a:solidFill>
                  <a:srgbClr val="203864"/>
                </a:solidFill>
              </a:rPr>
              <a:t>’.</a:t>
            </a:r>
            <a:br>
              <a:rPr lang="es-ES" sz="2200" dirty="0">
                <a:solidFill>
                  <a:srgbClr val="203864"/>
                </a:solidFill>
              </a:rPr>
            </a:br>
            <a:r>
              <a:rPr lang="es-ES" sz="2200" dirty="0">
                <a:solidFill>
                  <a:srgbClr val="203864"/>
                </a:solidFill>
              </a:rPr>
              <a:t>In </a:t>
            </a:r>
            <a:r>
              <a:rPr lang="es-ES" sz="2200" dirty="0" err="1">
                <a:solidFill>
                  <a:srgbClr val="203864"/>
                </a:solidFill>
              </a:rPr>
              <a:t>Spanish</a:t>
            </a:r>
            <a:r>
              <a:rPr lang="es-ES" sz="2200" dirty="0">
                <a:solidFill>
                  <a:srgbClr val="203864"/>
                </a:solidFill>
              </a:rPr>
              <a:t> use ‘</a:t>
            </a:r>
            <a:r>
              <a:rPr lang="es-ES" sz="2200" b="1" dirty="0">
                <a:solidFill>
                  <a:srgbClr val="203864"/>
                </a:solidFill>
              </a:rPr>
              <a:t>es</a:t>
            </a:r>
            <a:r>
              <a:rPr lang="es-ES" sz="2200" dirty="0">
                <a:solidFill>
                  <a:srgbClr val="203864"/>
                </a:solidFill>
              </a:rPr>
              <a:t>’ (</a:t>
            </a:r>
            <a:r>
              <a:rPr lang="es-ES" sz="2200" dirty="0" err="1">
                <a:solidFill>
                  <a:srgbClr val="203864"/>
                </a:solidFill>
              </a:rPr>
              <a:t>is</a:t>
            </a:r>
            <a:r>
              <a:rPr lang="es-ES" sz="2200" dirty="0">
                <a:solidFill>
                  <a:srgbClr val="203864"/>
                </a:solidFill>
              </a:rPr>
              <a:t>) </a:t>
            </a:r>
            <a:r>
              <a:rPr lang="es-ES" sz="2200" dirty="0" err="1">
                <a:solidFill>
                  <a:srgbClr val="203864"/>
                </a:solidFill>
              </a:rPr>
              <a:t>for</a:t>
            </a:r>
            <a:r>
              <a:rPr lang="es-ES" sz="2200" dirty="0">
                <a:solidFill>
                  <a:srgbClr val="203864"/>
                </a:solidFill>
              </a:rPr>
              <a:t> 1 </a:t>
            </a:r>
            <a:r>
              <a:rPr lang="es-ES" sz="2200" dirty="0" err="1">
                <a:solidFill>
                  <a:srgbClr val="203864"/>
                </a:solidFill>
              </a:rPr>
              <a:t>o’clock</a:t>
            </a:r>
            <a:r>
              <a:rPr lang="es-ES" sz="2200" dirty="0">
                <a:solidFill>
                  <a:srgbClr val="203864"/>
                </a:solidFill>
              </a:rPr>
              <a:t> and ‘</a:t>
            </a:r>
            <a:r>
              <a:rPr lang="es-ES" sz="2200" b="1" dirty="0">
                <a:solidFill>
                  <a:srgbClr val="203864"/>
                </a:solidFill>
              </a:rPr>
              <a:t>son</a:t>
            </a:r>
            <a:r>
              <a:rPr lang="es-ES" sz="2200" dirty="0">
                <a:solidFill>
                  <a:srgbClr val="203864"/>
                </a:solidFill>
              </a:rPr>
              <a:t>’(are) </a:t>
            </a:r>
            <a:r>
              <a:rPr lang="es-ES" sz="2200" dirty="0" err="1">
                <a:solidFill>
                  <a:srgbClr val="203864"/>
                </a:solidFill>
              </a:rPr>
              <a:t>for</a:t>
            </a:r>
            <a:r>
              <a:rPr lang="es-ES" sz="2200" dirty="0">
                <a:solidFill>
                  <a:srgbClr val="203864"/>
                </a:solidFill>
              </a:rPr>
              <a:t> 2 </a:t>
            </a:r>
            <a:r>
              <a:rPr lang="es-ES" sz="2200" dirty="0" err="1">
                <a:solidFill>
                  <a:srgbClr val="203864"/>
                </a:solidFill>
              </a:rPr>
              <a:t>o’clock</a:t>
            </a:r>
            <a:r>
              <a:rPr lang="es-ES" sz="2200" dirty="0">
                <a:solidFill>
                  <a:srgbClr val="203864"/>
                </a:solidFill>
              </a:rPr>
              <a:t> </a:t>
            </a:r>
            <a:r>
              <a:rPr lang="es-ES" sz="2200" dirty="0" err="1">
                <a:solidFill>
                  <a:srgbClr val="203864"/>
                </a:solidFill>
              </a:rPr>
              <a:t>or</a:t>
            </a:r>
            <a:r>
              <a:rPr lang="es-ES" sz="2200" dirty="0">
                <a:solidFill>
                  <a:srgbClr val="203864"/>
                </a:solidFill>
              </a:rPr>
              <a:t> </a:t>
            </a:r>
            <a:r>
              <a:rPr lang="es-ES" sz="2200" dirty="0" err="1">
                <a:solidFill>
                  <a:srgbClr val="203864"/>
                </a:solidFill>
              </a:rPr>
              <a:t>later</a:t>
            </a:r>
            <a:r>
              <a:rPr lang="es-ES" sz="2200" dirty="0">
                <a:solidFill>
                  <a:srgbClr val="203864"/>
                </a:solidFill>
              </a:rPr>
              <a:t>:</a:t>
            </a:r>
          </a:p>
        </p:txBody>
      </p:sp>
      <p:sp>
        <p:nvSpPr>
          <p:cNvPr id="10" name="CuadroTexto 9">
            <a:extLst>
              <a:ext uri="{FF2B5EF4-FFF2-40B4-BE49-F238E27FC236}">
                <a16:creationId xmlns:a16="http://schemas.microsoft.com/office/drawing/2014/main" id="{2792084C-DE9E-0747-A480-B2DD65915F53}"/>
              </a:ext>
            </a:extLst>
          </p:cNvPr>
          <p:cNvSpPr txBox="1"/>
          <p:nvPr/>
        </p:nvSpPr>
        <p:spPr>
          <a:xfrm>
            <a:off x="2497470" y="3160317"/>
            <a:ext cx="3587842" cy="430887"/>
          </a:xfrm>
          <a:prstGeom prst="rect">
            <a:avLst/>
          </a:prstGeom>
          <a:noFill/>
          <a:ln>
            <a:solidFill>
              <a:srgbClr val="203864"/>
            </a:solidFill>
          </a:ln>
        </p:spPr>
        <p:txBody>
          <a:bodyPr wrap="none" rtlCol="0">
            <a:spAutoFit/>
          </a:bodyPr>
          <a:lstStyle/>
          <a:p>
            <a:pPr algn="ctr"/>
            <a:r>
              <a:rPr lang="es-ES" sz="2200" dirty="0">
                <a:solidFill>
                  <a:srgbClr val="203864"/>
                </a:solidFill>
              </a:rPr>
              <a:t>Es la una de la mañana. </a:t>
            </a:r>
          </a:p>
        </p:txBody>
      </p:sp>
      <p:sp>
        <p:nvSpPr>
          <p:cNvPr id="11" name="CuadroTexto 10">
            <a:extLst>
              <a:ext uri="{FF2B5EF4-FFF2-40B4-BE49-F238E27FC236}">
                <a16:creationId xmlns:a16="http://schemas.microsoft.com/office/drawing/2014/main" id="{378B1714-76E9-8D4B-86E1-C1F654F23C95}"/>
              </a:ext>
            </a:extLst>
          </p:cNvPr>
          <p:cNvSpPr txBox="1"/>
          <p:nvPr/>
        </p:nvSpPr>
        <p:spPr>
          <a:xfrm>
            <a:off x="6742734" y="3166091"/>
            <a:ext cx="3797835" cy="430887"/>
          </a:xfrm>
          <a:prstGeom prst="rect">
            <a:avLst/>
          </a:prstGeom>
          <a:noFill/>
          <a:ln>
            <a:solidFill>
              <a:srgbClr val="203864"/>
            </a:solidFill>
          </a:ln>
        </p:spPr>
        <p:txBody>
          <a:bodyPr wrap="none" rtlCol="0">
            <a:spAutoFit/>
          </a:bodyPr>
          <a:lstStyle/>
          <a:p>
            <a:pPr algn="ctr"/>
            <a:r>
              <a:rPr lang="es-ES" sz="2200" dirty="0">
                <a:solidFill>
                  <a:srgbClr val="203864"/>
                </a:solidFill>
              </a:rPr>
              <a:t>Son las cuatro de la tarde.</a:t>
            </a:r>
          </a:p>
        </p:txBody>
      </p:sp>
      <p:pic>
        <p:nvPicPr>
          <p:cNvPr id="9220" name="Picture 4" descr="clock clip art - Clip Art Library">
            <a:extLst>
              <a:ext uri="{FF2B5EF4-FFF2-40B4-BE49-F238E27FC236}">
                <a16:creationId xmlns:a16="http://schemas.microsoft.com/office/drawing/2014/main" id="{ADA0B901-AFD3-1345-9F09-D1B30C9F47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372" y="2017342"/>
            <a:ext cx="982412" cy="9778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lock clip art - Clip Art Library">
            <a:extLst>
              <a:ext uri="{FF2B5EF4-FFF2-40B4-BE49-F238E27FC236}">
                <a16:creationId xmlns:a16="http://schemas.microsoft.com/office/drawing/2014/main" id="{DE5A30FF-DABC-064B-A410-33C4AC3744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016" y="2076248"/>
            <a:ext cx="982412" cy="985377"/>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805F959-D4B5-CE4E-BCD9-0F39F867EFC1}"/>
              </a:ext>
            </a:extLst>
          </p:cNvPr>
          <p:cNvSpPr txBox="1"/>
          <p:nvPr/>
        </p:nvSpPr>
        <p:spPr>
          <a:xfrm>
            <a:off x="162950" y="5656800"/>
            <a:ext cx="4573688" cy="430887"/>
          </a:xfrm>
          <a:prstGeom prst="rect">
            <a:avLst/>
          </a:prstGeom>
          <a:noFill/>
        </p:spPr>
        <p:txBody>
          <a:bodyPr wrap="none" rtlCol="0">
            <a:spAutoFit/>
          </a:bodyPr>
          <a:lstStyle/>
          <a:p>
            <a:r>
              <a:rPr lang="es-ES" sz="2200" dirty="0">
                <a:solidFill>
                  <a:srgbClr val="203864"/>
                </a:solidFill>
              </a:rPr>
              <a:t>Use ‘a’ </a:t>
            </a:r>
            <a:r>
              <a:rPr lang="es-ES" sz="2200" dirty="0" err="1">
                <a:solidFill>
                  <a:srgbClr val="203864"/>
                </a:solidFill>
              </a:rPr>
              <a:t>to</a:t>
            </a:r>
            <a:r>
              <a:rPr lang="es-ES" sz="2200" dirty="0">
                <a:solidFill>
                  <a:srgbClr val="203864"/>
                </a:solidFill>
              </a:rPr>
              <a:t> mean ‘at’ </a:t>
            </a:r>
            <a:r>
              <a:rPr lang="es-ES" sz="2200" dirty="0" err="1">
                <a:solidFill>
                  <a:srgbClr val="203864"/>
                </a:solidFill>
              </a:rPr>
              <a:t>with</a:t>
            </a:r>
            <a:r>
              <a:rPr lang="es-ES" sz="2200" dirty="0">
                <a:solidFill>
                  <a:srgbClr val="203864"/>
                </a:solidFill>
              </a:rPr>
              <a:t> time: </a:t>
            </a:r>
          </a:p>
        </p:txBody>
      </p:sp>
      <p:sp>
        <p:nvSpPr>
          <p:cNvPr id="16" name="CuadroTexto 15">
            <a:extLst>
              <a:ext uri="{FF2B5EF4-FFF2-40B4-BE49-F238E27FC236}">
                <a16:creationId xmlns:a16="http://schemas.microsoft.com/office/drawing/2014/main" id="{D560A252-BBE3-8A43-95B9-4A0B0F6685EB}"/>
              </a:ext>
            </a:extLst>
          </p:cNvPr>
          <p:cNvSpPr txBox="1"/>
          <p:nvPr/>
        </p:nvSpPr>
        <p:spPr>
          <a:xfrm>
            <a:off x="6096000" y="5646288"/>
            <a:ext cx="2133918" cy="430887"/>
          </a:xfrm>
          <a:prstGeom prst="rect">
            <a:avLst/>
          </a:prstGeom>
          <a:noFill/>
        </p:spPr>
        <p:txBody>
          <a:bodyPr wrap="none" rtlCol="0">
            <a:spAutoFit/>
          </a:bodyPr>
          <a:lstStyle/>
          <a:p>
            <a:r>
              <a:rPr lang="es-ES" sz="2200" dirty="0">
                <a:solidFill>
                  <a:srgbClr val="203864"/>
                </a:solidFill>
              </a:rPr>
              <a:t>At </a:t>
            </a:r>
            <a:r>
              <a:rPr lang="es-ES" sz="2200" dirty="0" err="1">
                <a:solidFill>
                  <a:srgbClr val="203864"/>
                </a:solidFill>
              </a:rPr>
              <a:t>six</a:t>
            </a:r>
            <a:r>
              <a:rPr lang="es-ES" sz="2200" dirty="0">
                <a:solidFill>
                  <a:srgbClr val="203864"/>
                </a:solidFill>
              </a:rPr>
              <a:t> </a:t>
            </a:r>
            <a:r>
              <a:rPr lang="es-ES" sz="2200" dirty="0" err="1">
                <a:solidFill>
                  <a:srgbClr val="203864"/>
                </a:solidFill>
              </a:rPr>
              <a:t>o’clock</a:t>
            </a:r>
            <a:r>
              <a:rPr lang="es-ES" sz="2200" dirty="0">
                <a:solidFill>
                  <a:srgbClr val="203864"/>
                </a:solidFill>
              </a:rPr>
              <a:t>.</a:t>
            </a:r>
          </a:p>
        </p:txBody>
      </p:sp>
      <p:sp>
        <p:nvSpPr>
          <p:cNvPr id="17" name="CuadroTexto 16">
            <a:extLst>
              <a:ext uri="{FF2B5EF4-FFF2-40B4-BE49-F238E27FC236}">
                <a16:creationId xmlns:a16="http://schemas.microsoft.com/office/drawing/2014/main" id="{F5B92576-AEEE-614B-B291-5CC175953880}"/>
              </a:ext>
            </a:extLst>
          </p:cNvPr>
          <p:cNvSpPr txBox="1"/>
          <p:nvPr/>
        </p:nvSpPr>
        <p:spPr>
          <a:xfrm>
            <a:off x="4652976" y="5646289"/>
            <a:ext cx="1443024" cy="430887"/>
          </a:xfrm>
          <a:prstGeom prst="rect">
            <a:avLst/>
          </a:prstGeom>
          <a:noFill/>
        </p:spPr>
        <p:txBody>
          <a:bodyPr wrap="none" rtlCol="0">
            <a:spAutoFit/>
          </a:bodyPr>
          <a:lstStyle/>
          <a:p>
            <a:r>
              <a:rPr lang="es-ES" sz="2200" b="1" dirty="0">
                <a:solidFill>
                  <a:srgbClr val="203864"/>
                </a:solidFill>
              </a:rPr>
              <a:t>A</a:t>
            </a:r>
            <a:r>
              <a:rPr lang="es-ES" sz="2200" dirty="0">
                <a:solidFill>
                  <a:srgbClr val="203864"/>
                </a:solidFill>
              </a:rPr>
              <a:t> las seis.</a:t>
            </a:r>
          </a:p>
        </p:txBody>
      </p:sp>
      <p:sp>
        <p:nvSpPr>
          <p:cNvPr id="18" name="CuadroTexto 17">
            <a:extLst>
              <a:ext uri="{FF2B5EF4-FFF2-40B4-BE49-F238E27FC236}">
                <a16:creationId xmlns:a16="http://schemas.microsoft.com/office/drawing/2014/main" id="{6458600C-655B-DC4C-844D-8FF8F338CAEB}"/>
              </a:ext>
            </a:extLst>
          </p:cNvPr>
          <p:cNvSpPr txBox="1"/>
          <p:nvPr/>
        </p:nvSpPr>
        <p:spPr>
          <a:xfrm>
            <a:off x="162950" y="4587211"/>
            <a:ext cx="11197097" cy="769441"/>
          </a:xfrm>
          <a:prstGeom prst="rect">
            <a:avLst/>
          </a:prstGeom>
          <a:noFill/>
        </p:spPr>
        <p:txBody>
          <a:bodyPr wrap="square" rtlCol="0">
            <a:spAutoFit/>
          </a:bodyPr>
          <a:lstStyle/>
          <a:p>
            <a:r>
              <a:rPr lang="es-ES" sz="2200" dirty="0">
                <a:solidFill>
                  <a:srgbClr val="203864"/>
                </a:solidFill>
              </a:rPr>
              <a:t>Use ‘</a:t>
            </a:r>
            <a:r>
              <a:rPr lang="es-ES" sz="2200" b="1" dirty="0">
                <a:solidFill>
                  <a:srgbClr val="203864"/>
                </a:solidFill>
              </a:rPr>
              <a:t>de la mañana</a:t>
            </a:r>
            <a:r>
              <a:rPr lang="es-ES" sz="2200" dirty="0">
                <a:solidFill>
                  <a:srgbClr val="203864"/>
                </a:solidFill>
              </a:rPr>
              <a:t>’ (</a:t>
            </a:r>
            <a:r>
              <a:rPr lang="es-ES" sz="2200" u="sng" dirty="0">
                <a:solidFill>
                  <a:srgbClr val="203864"/>
                </a:solidFill>
              </a:rPr>
              <a:t>in</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morning</a:t>
            </a:r>
            <a:r>
              <a:rPr lang="es-ES" sz="2200" dirty="0">
                <a:solidFill>
                  <a:srgbClr val="203864"/>
                </a:solidFill>
              </a:rPr>
              <a:t>) and ‘</a:t>
            </a:r>
            <a:r>
              <a:rPr lang="es-ES" sz="2200" b="1" dirty="0">
                <a:solidFill>
                  <a:srgbClr val="203864"/>
                </a:solidFill>
              </a:rPr>
              <a:t>de la tarde</a:t>
            </a:r>
            <a:r>
              <a:rPr lang="es-ES" sz="2200" dirty="0">
                <a:solidFill>
                  <a:srgbClr val="203864"/>
                </a:solidFill>
              </a:rPr>
              <a:t>’ (</a:t>
            </a:r>
            <a:r>
              <a:rPr lang="es-ES" sz="2200" u="sng" dirty="0">
                <a:solidFill>
                  <a:srgbClr val="203864"/>
                </a:solidFill>
              </a:rPr>
              <a:t>in</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afternoon</a:t>
            </a:r>
            <a:r>
              <a:rPr lang="es-ES" sz="2200" dirty="0">
                <a:solidFill>
                  <a:srgbClr val="203864"/>
                </a:solidFill>
              </a:rPr>
              <a:t>/</a:t>
            </a:r>
            <a:r>
              <a:rPr lang="es-ES" sz="2200" dirty="0" err="1">
                <a:solidFill>
                  <a:srgbClr val="203864"/>
                </a:solidFill>
              </a:rPr>
              <a:t>evening</a:t>
            </a:r>
            <a:r>
              <a:rPr lang="es-ES" sz="2200" dirty="0">
                <a:solidFill>
                  <a:srgbClr val="203864"/>
                </a:solidFill>
              </a:rPr>
              <a:t>) </a:t>
            </a:r>
            <a:r>
              <a:rPr lang="es-ES" sz="2200" dirty="0" err="1">
                <a:solidFill>
                  <a:srgbClr val="203864"/>
                </a:solidFill>
              </a:rPr>
              <a:t>to</a:t>
            </a:r>
            <a:r>
              <a:rPr lang="es-ES" sz="2200" dirty="0">
                <a:solidFill>
                  <a:srgbClr val="203864"/>
                </a:solidFill>
              </a:rPr>
              <a:t> be more precise.</a:t>
            </a:r>
          </a:p>
        </p:txBody>
      </p:sp>
      <p:sp>
        <p:nvSpPr>
          <p:cNvPr id="12" name="CuadroTexto 11">
            <a:extLst>
              <a:ext uri="{FF2B5EF4-FFF2-40B4-BE49-F238E27FC236}">
                <a16:creationId xmlns:a16="http://schemas.microsoft.com/office/drawing/2014/main" id="{38FAF44B-55C4-3041-948C-11D319217F48}"/>
              </a:ext>
            </a:extLst>
          </p:cNvPr>
          <p:cNvSpPr txBox="1"/>
          <p:nvPr/>
        </p:nvSpPr>
        <p:spPr>
          <a:xfrm>
            <a:off x="3877635" y="3566520"/>
            <a:ext cx="2148345" cy="400110"/>
          </a:xfrm>
          <a:prstGeom prst="rect">
            <a:avLst/>
          </a:prstGeom>
          <a:noFill/>
        </p:spPr>
        <p:txBody>
          <a:bodyPr wrap="none" rtlCol="0">
            <a:spAutoFit/>
          </a:bodyPr>
          <a:lstStyle/>
          <a:p>
            <a:pPr algn="l"/>
            <a:r>
              <a:rPr lang="es-GB" sz="2000" dirty="0">
                <a:solidFill>
                  <a:schemeClr val="accent5">
                    <a:lumMod val="50000"/>
                  </a:schemeClr>
                </a:solidFill>
              </a:rPr>
              <a:t>[in the morning]</a:t>
            </a:r>
          </a:p>
        </p:txBody>
      </p:sp>
      <p:sp>
        <p:nvSpPr>
          <p:cNvPr id="20" name="CuadroTexto 19">
            <a:extLst>
              <a:ext uri="{FF2B5EF4-FFF2-40B4-BE49-F238E27FC236}">
                <a16:creationId xmlns:a16="http://schemas.microsoft.com/office/drawing/2014/main" id="{99761721-4F67-8542-9254-636882EA1D3F}"/>
              </a:ext>
            </a:extLst>
          </p:cNvPr>
          <p:cNvSpPr txBox="1"/>
          <p:nvPr/>
        </p:nvSpPr>
        <p:spPr>
          <a:xfrm>
            <a:off x="8525990" y="3633749"/>
            <a:ext cx="3486852" cy="400110"/>
          </a:xfrm>
          <a:prstGeom prst="rect">
            <a:avLst/>
          </a:prstGeom>
          <a:noFill/>
        </p:spPr>
        <p:txBody>
          <a:bodyPr wrap="none" rtlCol="0">
            <a:spAutoFit/>
          </a:bodyPr>
          <a:lstStyle/>
          <a:p>
            <a:pPr algn="l"/>
            <a:r>
              <a:rPr lang="es-GB" sz="2000" dirty="0">
                <a:solidFill>
                  <a:schemeClr val="accent5">
                    <a:lumMod val="50000"/>
                  </a:schemeClr>
                </a:solidFill>
              </a:rPr>
              <a:t>[in the afternoon/evening]</a:t>
            </a:r>
          </a:p>
        </p:txBody>
      </p:sp>
      <p:sp>
        <p:nvSpPr>
          <p:cNvPr id="3" name="Rectangle: Rounded Corners 2">
            <a:extLst>
              <a:ext uri="{FF2B5EF4-FFF2-40B4-BE49-F238E27FC236}">
                <a16:creationId xmlns:a16="http://schemas.microsoft.com/office/drawing/2014/main" id="{82A5360C-6773-4D86-9CA3-DFADA01259D9}"/>
              </a:ext>
            </a:extLst>
          </p:cNvPr>
          <p:cNvSpPr/>
          <p:nvPr/>
        </p:nvSpPr>
        <p:spPr>
          <a:xfrm>
            <a:off x="3877635" y="3202862"/>
            <a:ext cx="2030805" cy="3573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F3034B76-0444-4E27-945B-5173C5321698}"/>
              </a:ext>
            </a:extLst>
          </p:cNvPr>
          <p:cNvSpPr/>
          <p:nvPr/>
        </p:nvSpPr>
        <p:spPr>
          <a:xfrm>
            <a:off x="8850008" y="3202862"/>
            <a:ext cx="1549355" cy="3416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38E8DC40-9507-4C85-AC37-71FDA3063860}"/>
              </a:ext>
            </a:extLst>
          </p:cNvPr>
          <p:cNvSpPr/>
          <p:nvPr/>
        </p:nvSpPr>
        <p:spPr>
          <a:xfrm>
            <a:off x="668080" y="3886766"/>
            <a:ext cx="2997931" cy="511496"/>
          </a:xfrm>
          <a:prstGeom prst="wedgeRoundRectCallout">
            <a:avLst>
              <a:gd name="adj1" fmla="val 29569"/>
              <a:gd name="adj2" fmla="val -11692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Use ‘</a:t>
            </a:r>
            <a:r>
              <a:rPr lang="en-GB" sz="2000" b="1" dirty="0">
                <a:solidFill>
                  <a:srgbClr val="203864"/>
                </a:solidFill>
              </a:rPr>
              <a:t>la</a:t>
            </a:r>
            <a:r>
              <a:rPr lang="en-GB" sz="2000" dirty="0">
                <a:solidFill>
                  <a:srgbClr val="203864"/>
                </a:solidFill>
              </a:rPr>
              <a:t>’ for una (hora).</a:t>
            </a:r>
          </a:p>
        </p:txBody>
      </p:sp>
      <p:sp>
        <p:nvSpPr>
          <p:cNvPr id="21" name="Speech Bubble: Rectangle with Corners Rounded 20">
            <a:extLst>
              <a:ext uri="{FF2B5EF4-FFF2-40B4-BE49-F238E27FC236}">
                <a16:creationId xmlns:a16="http://schemas.microsoft.com/office/drawing/2014/main" id="{2DB5582A-F312-48B3-93D2-F4C360978E6D}"/>
              </a:ext>
            </a:extLst>
          </p:cNvPr>
          <p:cNvSpPr/>
          <p:nvPr/>
        </p:nvSpPr>
        <p:spPr>
          <a:xfrm>
            <a:off x="5908440" y="3861336"/>
            <a:ext cx="2239681" cy="736447"/>
          </a:xfrm>
          <a:prstGeom prst="wedgeRoundRectCallout">
            <a:avLst>
              <a:gd name="adj1" fmla="val 26801"/>
              <a:gd name="adj2" fmla="val -9798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Use ‘</a:t>
            </a:r>
            <a:r>
              <a:rPr lang="en-GB" sz="2000" b="1" dirty="0">
                <a:solidFill>
                  <a:srgbClr val="203864"/>
                </a:solidFill>
              </a:rPr>
              <a:t>las</a:t>
            </a:r>
            <a:r>
              <a:rPr lang="en-GB" sz="2000" dirty="0">
                <a:solidFill>
                  <a:srgbClr val="203864"/>
                </a:solidFill>
              </a:rPr>
              <a:t>’ for two or more (horas).</a:t>
            </a:r>
          </a:p>
        </p:txBody>
      </p:sp>
    </p:spTree>
    <p:extLst>
      <p:ext uri="{BB962C8B-B14F-4D97-AF65-F5344CB8AC3E}">
        <p14:creationId xmlns:p14="http://schemas.microsoft.com/office/powerpoint/2010/main" val="17153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5" grpId="0"/>
      <p:bldP spid="17" grpId="0"/>
      <p:bldP spid="18" grpId="0"/>
      <p:bldP spid="12" grpId="0"/>
      <p:bldP spid="20" grpId="0"/>
      <p:bldP spid="3" grpId="0" animBg="1"/>
      <p:bldP spid="3" grpId="1" animBg="1"/>
      <p:bldP spid="19" grpId="0" animBg="1"/>
      <p:bldP spid="19" grpId="1" animBg="1"/>
      <p:bldP spid="6"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4666879" y="2284216"/>
            <a:ext cx="1474523" cy="1126659"/>
            <a:chOff x="513159" y="3529930"/>
            <a:chExt cx="3520364" cy="2782208"/>
          </a:xfrm>
        </p:grpSpPr>
        <p:pic>
          <p:nvPicPr>
            <p:cNvPr id="45"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46" name="Picture 45" descr="\\userfs\nca509\w2k\NCELP\Pictures &amp; illustrations\Xiaoran\greet1.PNG"/>
            <p:cNvPicPr/>
            <p:nvPr/>
          </p:nvPicPr>
          <p:blipFill rotWithShape="1">
            <a:blip r:embed="rId4" cstate="print">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[2/2]</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14">
            <a:extLst>
              <a:ext uri="{FF2B5EF4-FFF2-40B4-BE49-F238E27FC236}">
                <a16:creationId xmlns:a16="http://schemas.microsoft.com/office/drawing/2014/main" id="{CD66F381-3521-A445-8C7F-3B0810A8951D}"/>
              </a:ext>
            </a:extLst>
          </p:cNvPr>
          <p:cNvSpPr txBox="1"/>
          <p:nvPr/>
        </p:nvSpPr>
        <p:spPr>
          <a:xfrm>
            <a:off x="174273" y="1163991"/>
            <a:ext cx="10589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Ahora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 las palabras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una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español.</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compañero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decir la palabra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turnos</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descr="\\userfs\nca509\w2k\NCELP\Pictures &amp; illustrations\Xiaoran\greet2.PNG"/>
          <p:cNvPicPr/>
          <p:nvPr/>
        </p:nvPicPr>
        <p:blipFill rotWithShape="1">
          <a:blip r:embed="rId7">
            <a:extLst>
              <a:ext uri="{28A0092B-C50C-407E-A947-70E740481C1C}">
                <a14:useLocalDpi xmlns:a14="http://schemas.microsoft.com/office/drawing/2010/main" val="0"/>
              </a:ext>
            </a:extLst>
          </a:blip>
          <a:srcRect l="59990" t="37873" r="4549" b="6754"/>
          <a:stretch/>
        </p:blipFill>
        <p:spPr bwMode="auto">
          <a:xfrm>
            <a:off x="10615734" y="2120021"/>
            <a:ext cx="707248" cy="991605"/>
          </a:xfrm>
          <a:prstGeom prst="rect">
            <a:avLst/>
          </a:prstGeom>
          <a:noFill/>
          <a:ln w="25400">
            <a:noFill/>
          </a:ln>
        </p:spPr>
      </p:pic>
      <p:grpSp>
        <p:nvGrpSpPr>
          <p:cNvPr id="8" name="Group 7"/>
          <p:cNvGrpSpPr/>
          <p:nvPr/>
        </p:nvGrpSpPr>
        <p:grpSpPr>
          <a:xfrm>
            <a:off x="8581441" y="4171374"/>
            <a:ext cx="1223479" cy="923411"/>
            <a:chOff x="2613945" y="3271064"/>
            <a:chExt cx="3395525" cy="2638606"/>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3945" y="3271064"/>
              <a:ext cx="3395525" cy="2638606"/>
            </a:xfrm>
            <a:prstGeom prst="rect">
              <a:avLst/>
            </a:prstGeom>
          </p:spPr>
        </p:pic>
        <p:pic>
          <p:nvPicPr>
            <p:cNvPr id="10" name="Imagen 11"/>
            <p:cNvPicPr>
              <a:picLocks noChangeAspect="1"/>
            </p:cNvPicPr>
            <p:nvPr/>
          </p:nvPicPr>
          <p:blipFill rotWithShape="1">
            <a:blip r:embed="rId9" cstate="print">
              <a:extLst>
                <a:ext uri="{28A0092B-C50C-407E-A947-70E740481C1C}">
                  <a14:useLocalDpi xmlns:a14="http://schemas.microsoft.com/office/drawing/2010/main" val="0"/>
                </a:ext>
              </a:extLst>
            </a:blip>
            <a:srcRect l="18128" b="57828"/>
            <a:stretch/>
          </p:blipFill>
          <p:spPr>
            <a:xfrm flipH="1">
              <a:off x="4938692" y="4012444"/>
              <a:ext cx="752715" cy="652602"/>
            </a:xfrm>
            <a:prstGeom prst="rect">
              <a:avLst/>
            </a:prstGeom>
          </p:spPr>
        </p:pic>
      </p:grpSp>
      <p:grpSp>
        <p:nvGrpSpPr>
          <p:cNvPr id="11" name="Group 10"/>
          <p:cNvGrpSpPr/>
          <p:nvPr/>
        </p:nvGrpSpPr>
        <p:grpSpPr>
          <a:xfrm>
            <a:off x="6830248" y="2251692"/>
            <a:ext cx="848479" cy="894085"/>
            <a:chOff x="2854644" y="1403012"/>
            <a:chExt cx="1704880" cy="1875912"/>
          </a:xfrm>
        </p:grpSpPr>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8050" y="1495028"/>
              <a:ext cx="1221474" cy="1783896"/>
            </a:xfrm>
            <a:prstGeom prst="rect">
              <a:avLst/>
            </a:prstGeom>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83983" t="24574" b="51599"/>
            <a:stretch/>
          </p:blipFill>
          <p:spPr>
            <a:xfrm>
              <a:off x="2854644" y="1403012"/>
              <a:ext cx="970841" cy="974839"/>
            </a:xfrm>
            <a:prstGeom prst="rect">
              <a:avLst/>
            </a:prstGeom>
          </p:spPr>
        </p:pic>
      </p:gr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11649" y="4206083"/>
            <a:ext cx="1003527" cy="611002"/>
          </a:xfrm>
          <a:prstGeom prst="rect">
            <a:avLst/>
          </a:prstGeom>
        </p:spPr>
      </p:pic>
      <p:pic>
        <p:nvPicPr>
          <p:cNvPr id="15" name="Picture 2" descr="http://www.clker.com/cliparts/8/9/9/e/124568834579414906khendraw_Checkerflag.svg.med.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2284"/>
          <a:stretch/>
        </p:blipFill>
        <p:spPr bwMode="auto">
          <a:xfrm>
            <a:off x="8636023" y="2244586"/>
            <a:ext cx="1011889" cy="6893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782367" y="4080717"/>
            <a:ext cx="904754" cy="946442"/>
            <a:chOff x="9041525" y="1182507"/>
            <a:chExt cx="904754" cy="946442"/>
          </a:xfrm>
        </p:grpSpPr>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60896" y="1240585"/>
              <a:ext cx="885383" cy="888364"/>
            </a:xfrm>
            <a:prstGeom prst="rect">
              <a:avLst/>
            </a:prstGeom>
          </p:spPr>
        </p:pic>
        <p:sp>
          <p:nvSpPr>
            <p:cNvPr id="18" name="TextBox 17"/>
            <p:cNvSpPr txBox="1"/>
            <p:nvPr/>
          </p:nvSpPr>
          <p:spPr>
            <a:xfrm>
              <a:off x="9041525" y="1182507"/>
              <a:ext cx="845456" cy="830997"/>
            </a:xfrm>
            <a:prstGeom prst="rect">
              <a:avLst/>
            </a:prstGeom>
            <a:noFill/>
          </p:spPr>
          <p:txBody>
            <a:bodyPr wrap="square" rtlCol="0">
              <a:spAutoFit/>
            </a:bodyPr>
            <a:lstStyle/>
            <a:p>
              <a:pPr algn="l"/>
              <a:r>
                <a:rPr lang="en-GB" sz="2400" b="1" dirty="0">
                  <a:solidFill>
                    <a:schemeClr val="accent5">
                      <a:lumMod val="50000"/>
                    </a:schemeClr>
                  </a:solidFill>
                </a:rPr>
                <a:t>her/it (f)</a:t>
              </a:r>
            </a:p>
          </p:txBody>
        </p:sp>
      </p:grpSp>
      <p:grpSp>
        <p:nvGrpSpPr>
          <p:cNvPr id="19" name="Group 18"/>
          <p:cNvGrpSpPr/>
          <p:nvPr/>
        </p:nvGrpSpPr>
        <p:grpSpPr>
          <a:xfrm>
            <a:off x="10615734" y="4046067"/>
            <a:ext cx="1085147" cy="977953"/>
            <a:chOff x="9093637" y="5315488"/>
            <a:chExt cx="1085147" cy="977953"/>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714" y="5402216"/>
              <a:ext cx="888235" cy="891225"/>
            </a:xfrm>
            <a:prstGeom prst="rect">
              <a:avLst/>
            </a:prstGeom>
          </p:spPr>
        </p:pic>
        <p:sp>
          <p:nvSpPr>
            <p:cNvPr id="21" name="TextBox 20"/>
            <p:cNvSpPr txBox="1"/>
            <p:nvPr/>
          </p:nvSpPr>
          <p:spPr>
            <a:xfrm>
              <a:off x="9093637" y="5315488"/>
              <a:ext cx="1085147" cy="830997"/>
            </a:xfrm>
            <a:prstGeom prst="rect">
              <a:avLst/>
            </a:prstGeom>
            <a:noFill/>
          </p:spPr>
          <p:txBody>
            <a:bodyPr wrap="square" rtlCol="0">
              <a:spAutoFit/>
            </a:bodyPr>
            <a:lstStyle/>
            <a:p>
              <a:pPr algn="l"/>
              <a:r>
                <a:rPr lang="en-GB" sz="2400" b="1" dirty="0">
                  <a:solidFill>
                    <a:schemeClr val="accent5">
                      <a:lumMod val="50000"/>
                    </a:schemeClr>
                  </a:solidFill>
                </a:rPr>
                <a:t>him/ it </a:t>
              </a:r>
              <a:r>
                <a:rPr lang="en-GB" sz="2300" b="1" dirty="0">
                  <a:solidFill>
                    <a:schemeClr val="accent5">
                      <a:lumMod val="50000"/>
                    </a:schemeClr>
                  </a:solidFill>
                </a:rPr>
                <a:t>(m)</a:t>
              </a:r>
            </a:p>
          </p:txBody>
        </p:sp>
      </p:grpSp>
      <p:grpSp>
        <p:nvGrpSpPr>
          <p:cNvPr id="22" name="Group 21"/>
          <p:cNvGrpSpPr/>
          <p:nvPr/>
        </p:nvGrpSpPr>
        <p:grpSpPr>
          <a:xfrm>
            <a:off x="779045" y="2382930"/>
            <a:ext cx="1087301" cy="969870"/>
            <a:chOff x="7018979" y="153515"/>
            <a:chExt cx="1087301" cy="969870"/>
          </a:xfrm>
        </p:grpSpPr>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80006" y="225486"/>
              <a:ext cx="894885" cy="897899"/>
            </a:xfrm>
            <a:prstGeom prst="rect">
              <a:avLst/>
            </a:prstGeom>
          </p:spPr>
        </p:pic>
        <p:sp>
          <p:nvSpPr>
            <p:cNvPr id="24" name="TextBox 23"/>
            <p:cNvSpPr txBox="1"/>
            <p:nvPr/>
          </p:nvSpPr>
          <p:spPr>
            <a:xfrm>
              <a:off x="7018979" y="153515"/>
              <a:ext cx="1087301" cy="830997"/>
            </a:xfrm>
            <a:prstGeom prst="rect">
              <a:avLst/>
            </a:prstGeom>
            <a:noFill/>
          </p:spPr>
          <p:txBody>
            <a:bodyPr wrap="square" rtlCol="0">
              <a:spAutoFit/>
            </a:bodyPr>
            <a:lstStyle/>
            <a:p>
              <a:pPr algn="l"/>
              <a:r>
                <a:rPr lang="en-GB" sz="2400" b="1" dirty="0">
                  <a:solidFill>
                    <a:schemeClr val="accent5">
                      <a:lumMod val="50000"/>
                    </a:schemeClr>
                  </a:solidFill>
                </a:rPr>
                <a:t>I follow</a:t>
              </a:r>
            </a:p>
          </p:txBody>
        </p:sp>
      </p:grpSp>
      <p:sp>
        <p:nvSpPr>
          <p:cNvPr id="25" name="TextBox 24"/>
          <p:cNvSpPr txBox="1"/>
          <p:nvPr/>
        </p:nvSpPr>
        <p:spPr>
          <a:xfrm>
            <a:off x="291177" y="228703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6" name="TextBox 25"/>
          <p:cNvSpPr txBox="1"/>
          <p:nvPr/>
        </p:nvSpPr>
        <p:spPr>
          <a:xfrm>
            <a:off x="4298180" y="4009416"/>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7" name="TextBox 26"/>
          <p:cNvSpPr txBox="1"/>
          <p:nvPr/>
        </p:nvSpPr>
        <p:spPr>
          <a:xfrm>
            <a:off x="4351139" y="2267877"/>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8" name="TextBox 27"/>
          <p:cNvSpPr txBox="1"/>
          <p:nvPr/>
        </p:nvSpPr>
        <p:spPr>
          <a:xfrm>
            <a:off x="8135103" y="226787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TextBox 28"/>
          <p:cNvSpPr txBox="1"/>
          <p:nvPr/>
        </p:nvSpPr>
        <p:spPr>
          <a:xfrm>
            <a:off x="6242334" y="4002936"/>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30" name="TextBox 29"/>
          <p:cNvSpPr txBox="1"/>
          <p:nvPr/>
        </p:nvSpPr>
        <p:spPr>
          <a:xfrm>
            <a:off x="10028607" y="224928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1" name="TextBox 30"/>
          <p:cNvSpPr txBox="1"/>
          <p:nvPr/>
        </p:nvSpPr>
        <p:spPr>
          <a:xfrm>
            <a:off x="2220035" y="40029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2" name="TextBox 31"/>
          <p:cNvSpPr txBox="1"/>
          <p:nvPr/>
        </p:nvSpPr>
        <p:spPr>
          <a:xfrm>
            <a:off x="8135103" y="400293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3" name="TextBox 32"/>
          <p:cNvSpPr txBox="1"/>
          <p:nvPr/>
        </p:nvSpPr>
        <p:spPr>
          <a:xfrm>
            <a:off x="6243121" y="2285067"/>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34" name="TextBox 33"/>
          <p:cNvSpPr txBox="1"/>
          <p:nvPr/>
        </p:nvSpPr>
        <p:spPr>
          <a:xfrm>
            <a:off x="10028607" y="396887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5" name="Rectangle 34"/>
          <p:cNvSpPr/>
          <p:nvPr/>
        </p:nvSpPr>
        <p:spPr>
          <a:xfrm rot="858417">
            <a:off x="8583332" y="2781392"/>
            <a:ext cx="1035860" cy="400110"/>
          </a:xfrm>
          <a:prstGeom prst="rect">
            <a:avLst/>
          </a:prstGeom>
          <a:noFill/>
        </p:spPr>
        <p:txBody>
          <a:bodyPr wrap="none" lIns="91440" tIns="45720" rIns="91440" bIns="45720">
            <a:spAutoFit/>
          </a:bodyPr>
          <a:lstStyle/>
          <a:p>
            <a:pPr algn="ct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Finally!</a:t>
            </a:r>
          </a:p>
        </p:txBody>
      </p:sp>
      <p:sp>
        <p:nvSpPr>
          <p:cNvPr id="36" name="Rectangle 35"/>
          <p:cNvSpPr/>
          <p:nvPr/>
        </p:nvSpPr>
        <p:spPr>
          <a:xfrm rot="20792349">
            <a:off x="6716498" y="4781747"/>
            <a:ext cx="1099981" cy="400110"/>
          </a:xfrm>
          <a:prstGeom prst="rect">
            <a:avLst/>
          </a:prstGeom>
          <a:noFill/>
        </p:spPr>
        <p:txBody>
          <a:bodyPr wrap="none" lIns="91440" tIns="45720" rIns="91440" bIns="45720">
            <a:spAutoFit/>
          </a:bodyPr>
          <a:lstStyle/>
          <a:p>
            <a:pPr algn="ctr"/>
            <a:r>
              <a:rPr lang="en-US"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Almost</a:t>
            </a:r>
            <a:r>
              <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grpSp>
        <p:nvGrpSpPr>
          <p:cNvPr id="37" name="Group 36"/>
          <p:cNvGrpSpPr/>
          <p:nvPr/>
        </p:nvGrpSpPr>
        <p:grpSpPr>
          <a:xfrm>
            <a:off x="2474701" y="2451325"/>
            <a:ext cx="1662894" cy="922488"/>
            <a:chOff x="6841121" y="1231277"/>
            <a:chExt cx="1662894" cy="922488"/>
          </a:xfrm>
        </p:grpSpPr>
        <p:pic>
          <p:nvPicPr>
            <p:cNvPr id="38" name="Picture 37"/>
            <p:cNvPicPr>
              <a:picLocks noChangeAspect="1"/>
            </p:cNvPicPr>
            <p:nvPr/>
          </p:nvPicPr>
          <p:blipFill rotWithShape="1">
            <a:blip r:embed="rId17" cstate="print">
              <a:extLst>
                <a:ext uri="{28A0092B-C50C-407E-A947-70E740481C1C}">
                  <a14:useLocalDpi xmlns:a14="http://schemas.microsoft.com/office/drawing/2010/main" val="0"/>
                </a:ext>
              </a:extLst>
            </a:blip>
            <a:srcRect t="21031" b="18192"/>
            <a:stretch/>
          </p:blipFill>
          <p:spPr>
            <a:xfrm>
              <a:off x="6841121" y="1395776"/>
              <a:ext cx="1662894" cy="757989"/>
            </a:xfrm>
            <a:prstGeom prst="rect">
              <a:avLst/>
            </a:prstGeom>
          </p:spPr>
        </p:pic>
        <p:pic>
          <p:nvPicPr>
            <p:cNvPr id="39" name="Picture 6" descr="http://www.clker.com/cliparts/f/4/4/7/119708887856645098Gerald_G_Woman_Police_Officer_1.svg.med.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141066" y="1231277"/>
              <a:ext cx="304943" cy="893903"/>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2261157" y="2273257"/>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1" name="CuadroTexto 62">
            <a:extLst>
              <a:ext uri="{FF2B5EF4-FFF2-40B4-BE49-F238E27FC236}">
                <a16:creationId xmlns:a16="http://schemas.microsoft.com/office/drawing/2014/main" id="{65C11BF6-7CDE-FA4F-AA49-63AA0FEEE09F}"/>
              </a:ext>
            </a:extLst>
          </p:cNvPr>
          <p:cNvSpPr txBox="1"/>
          <p:nvPr/>
        </p:nvSpPr>
        <p:spPr>
          <a:xfrm>
            <a:off x="148157" y="5236890"/>
            <a:ext cx="2311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a:solidFill>
                  <a:srgbClr val="4472C4">
                    <a:lumMod val="50000"/>
                  </a:srgbClr>
                </a:solidFill>
                <a:latin typeface="Century Gothic" panose="020F0302020204030204"/>
              </a:rPr>
              <a:t>to go with, to accompany</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CuadroTexto 62">
            <a:extLst>
              <a:ext uri="{FF2B5EF4-FFF2-40B4-BE49-F238E27FC236}">
                <a16:creationId xmlns:a16="http://schemas.microsoft.com/office/drawing/2014/main" id="{65C11BF6-7CDE-FA4F-AA49-63AA0FEEE09F}"/>
              </a:ext>
            </a:extLst>
          </p:cNvPr>
          <p:cNvSpPr txBox="1"/>
          <p:nvPr/>
        </p:nvSpPr>
        <p:spPr>
          <a:xfrm>
            <a:off x="6785893" y="3228967"/>
            <a:ext cx="1057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kiss</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CuadroTexto 62">
            <a:extLst>
              <a:ext uri="{FF2B5EF4-FFF2-40B4-BE49-F238E27FC236}">
                <a16:creationId xmlns:a16="http://schemas.microsoft.com/office/drawing/2014/main" id="{65C11BF6-7CDE-FA4F-AA49-63AA0FEEE09F}"/>
              </a:ext>
            </a:extLst>
          </p:cNvPr>
          <p:cNvSpPr txBox="1"/>
          <p:nvPr/>
        </p:nvSpPr>
        <p:spPr>
          <a:xfrm>
            <a:off x="10358876" y="3208678"/>
            <a:ext cx="1354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greet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CuadroTexto 62">
            <a:extLst>
              <a:ext uri="{FF2B5EF4-FFF2-40B4-BE49-F238E27FC236}">
                <a16:creationId xmlns:a16="http://schemas.microsoft.com/office/drawing/2014/main" id="{65C11BF6-7CDE-FA4F-AA49-63AA0FEEE09F}"/>
              </a:ext>
            </a:extLst>
          </p:cNvPr>
          <p:cNvSpPr txBox="1"/>
          <p:nvPr/>
        </p:nvSpPr>
        <p:spPr>
          <a:xfrm>
            <a:off x="4371959" y="3214975"/>
            <a:ext cx="14247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to follow</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50" name="Group 49"/>
          <p:cNvGrpSpPr/>
          <p:nvPr/>
        </p:nvGrpSpPr>
        <p:grpSpPr>
          <a:xfrm>
            <a:off x="736124" y="4048993"/>
            <a:ext cx="998833" cy="1093823"/>
            <a:chOff x="5310038" y="1200495"/>
            <a:chExt cx="2012642" cy="2259705"/>
          </a:xfrm>
        </p:grpSpPr>
        <p:pic>
          <p:nvPicPr>
            <p:cNvPr id="51" name="Picture 50" descr="\\userfs\nca509\w2k\NCELP\Pictures &amp; illustrations\Xiaoran\greet1.PNG"/>
            <p:cNvPicPr/>
            <p:nvPr/>
          </p:nvPicPr>
          <p:blipFill rotWithShape="1">
            <a:blip r:embed="rId4" cstate="print">
              <a:extLst>
                <a:ext uri="{28A0092B-C50C-407E-A947-70E740481C1C}">
                  <a14:useLocalDpi xmlns:a14="http://schemas.microsoft.com/office/drawing/2010/main" val="0"/>
                </a:ext>
              </a:extLst>
            </a:blip>
            <a:srcRect l="58012" t="35436"/>
            <a:stretch/>
          </p:blipFill>
          <p:spPr bwMode="auto">
            <a:xfrm rot="21178342">
              <a:off x="5310038" y="1200495"/>
              <a:ext cx="1565747" cy="2259705"/>
            </a:xfrm>
            <a:prstGeom prst="rect">
              <a:avLst/>
            </a:prstGeom>
            <a:noFill/>
            <a:ln w="25400">
              <a:noFill/>
            </a:ln>
          </p:spPr>
        </p:pic>
        <p:pic>
          <p:nvPicPr>
            <p:cNvPr id="52" name="Imagen 11"/>
            <p:cNvPicPr>
              <a:picLocks noChangeAspect="1"/>
            </p:cNvPicPr>
            <p:nvPr/>
          </p:nvPicPr>
          <p:blipFill rotWithShape="1">
            <a:blip r:embed="rId19" cstate="print">
              <a:extLst>
                <a:ext uri="{28A0092B-C50C-407E-A947-70E740481C1C}">
                  <a14:useLocalDpi xmlns:a14="http://schemas.microsoft.com/office/drawing/2010/main" val="0"/>
                </a:ext>
              </a:extLst>
            </a:blip>
            <a:srcRect r="12786"/>
            <a:stretch/>
          </p:blipFill>
          <p:spPr>
            <a:xfrm flipH="1">
              <a:off x="6310719" y="1416034"/>
              <a:ext cx="1011961" cy="1861364"/>
            </a:xfrm>
            <a:prstGeom prst="rect">
              <a:avLst/>
            </a:prstGeom>
          </p:spPr>
        </p:pic>
      </p:grpSp>
      <p:sp>
        <p:nvSpPr>
          <p:cNvPr id="53" name="TextBox 52"/>
          <p:cNvSpPr txBox="1"/>
          <p:nvPr/>
        </p:nvSpPr>
        <p:spPr>
          <a:xfrm>
            <a:off x="285747" y="399887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63" name="CuadroTexto 62">
            <a:extLst>
              <a:ext uri="{FF2B5EF4-FFF2-40B4-BE49-F238E27FC236}">
                <a16:creationId xmlns:a16="http://schemas.microsoft.com/office/drawing/2014/main" id="{65C11BF6-7CDE-FA4F-AA49-63AA0FEEE09F}"/>
              </a:ext>
            </a:extLst>
          </p:cNvPr>
          <p:cNvSpPr txBox="1"/>
          <p:nvPr/>
        </p:nvSpPr>
        <p:spPr>
          <a:xfrm>
            <a:off x="4553438" y="5260260"/>
            <a:ext cx="15061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a:solidFill>
                  <a:srgbClr val="4472C4">
                    <a:lumMod val="50000"/>
                  </a:srgbClr>
                </a:solidFill>
                <a:latin typeface="Century Gothic" panose="020F0302020204030204"/>
              </a:rPr>
              <a:t>to leave, to let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4" name="Picture 63">
            <a:extLst>
              <a:ext uri="{FF2B5EF4-FFF2-40B4-BE49-F238E27FC236}">
                <a16:creationId xmlns:a16="http://schemas.microsoft.com/office/drawing/2014/main" id="{3A4DF6E5-54E7-46B3-9C54-1914C85411A9}"/>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6166" y="3914017"/>
            <a:ext cx="1379621" cy="1379621"/>
          </a:xfrm>
          <a:prstGeom prst="rect">
            <a:avLst/>
          </a:prstGeom>
        </p:spPr>
      </p:pic>
    </p:spTree>
    <p:extLst>
      <p:ext uri="{BB962C8B-B14F-4D97-AF65-F5344CB8AC3E}">
        <p14:creationId xmlns:p14="http://schemas.microsoft.com/office/powerpoint/2010/main" val="704385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1AE84C-10ED-2A49-9A61-3BA6EDAEB598}"/>
              </a:ext>
            </a:extLst>
          </p:cNvPr>
          <p:cNvSpPr>
            <a:spLocks noGrp="1"/>
          </p:cNvSpPr>
          <p:nvPr>
            <p:ph type="title"/>
          </p:nvPr>
        </p:nvSpPr>
        <p:spPr>
          <a:xfrm>
            <a:off x="373965" y="234358"/>
            <a:ext cx="2791266" cy="640139"/>
          </a:xfrm>
        </p:spPr>
        <p:txBody>
          <a:bodyPr>
            <a:normAutofit/>
          </a:bodyPr>
          <a:lstStyle/>
          <a:p>
            <a:r>
              <a:rPr lang="es-GB" sz="2800" b="1" dirty="0">
                <a:solidFill>
                  <a:srgbClr val="203864"/>
                </a:solidFill>
              </a:rPr>
              <a:t>¿Qué hora es?</a:t>
            </a:r>
          </a:p>
        </p:txBody>
      </p:sp>
      <p:sp>
        <p:nvSpPr>
          <p:cNvPr id="4" name="Rounded Rectangle 11">
            <a:extLst>
              <a:ext uri="{FF2B5EF4-FFF2-40B4-BE49-F238E27FC236}">
                <a16:creationId xmlns:a16="http://schemas.microsoft.com/office/drawing/2014/main" id="{59F0CEEA-4126-F743-AA8E-83C39AE300BB}"/>
              </a:ext>
            </a:extLst>
          </p:cNvPr>
          <p:cNvSpPr/>
          <p:nvPr/>
        </p:nvSpPr>
        <p:spPr>
          <a:xfrm>
            <a:off x="10172700" y="258166"/>
            <a:ext cx="17554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42" name="Picture 2" descr="Free Image Of Clock, Download Free Clip Art, Free Clip Art on ...">
            <a:extLst>
              <a:ext uri="{FF2B5EF4-FFF2-40B4-BE49-F238E27FC236}">
                <a16:creationId xmlns:a16="http://schemas.microsoft.com/office/drawing/2014/main" id="{0AD3A34B-535E-AF4B-8137-EBC5F895B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538" y="807784"/>
            <a:ext cx="1514173" cy="15117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2 o clock clipart black and white - Clip Art Library">
            <a:extLst>
              <a:ext uri="{FF2B5EF4-FFF2-40B4-BE49-F238E27FC236}">
                <a16:creationId xmlns:a16="http://schemas.microsoft.com/office/drawing/2014/main" id="{2FF25A8C-3AE6-1548-AB6B-260E64D91D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736" y="803037"/>
            <a:ext cx="1514173" cy="152121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lock clip art - Clip Art Library">
            <a:extLst>
              <a:ext uri="{FF2B5EF4-FFF2-40B4-BE49-F238E27FC236}">
                <a16:creationId xmlns:a16="http://schemas.microsoft.com/office/drawing/2014/main" id="{C30B7261-BF10-B649-9D71-81692202A8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1695" y="3577504"/>
            <a:ext cx="1514173" cy="153983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lock clip art - Clip Art Library">
            <a:extLst>
              <a:ext uri="{FF2B5EF4-FFF2-40B4-BE49-F238E27FC236}">
                <a16:creationId xmlns:a16="http://schemas.microsoft.com/office/drawing/2014/main" id="{D954542D-EE39-9B47-BCCC-CF2AB858B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7934" y="803037"/>
            <a:ext cx="1528258" cy="152121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ree A Picture Of A Clock, Download Free Clip Art, Free Clip Art ...">
            <a:extLst>
              <a:ext uri="{FF2B5EF4-FFF2-40B4-BE49-F238E27FC236}">
                <a16:creationId xmlns:a16="http://schemas.microsoft.com/office/drawing/2014/main" id="{2A755FAE-43B9-6E4E-B0D3-44C932246A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7538" y="3585574"/>
            <a:ext cx="1514173" cy="152369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4 o clock clipart black and white - Clip Art Library">
            <a:extLst>
              <a:ext uri="{FF2B5EF4-FFF2-40B4-BE49-F238E27FC236}">
                <a16:creationId xmlns:a16="http://schemas.microsoft.com/office/drawing/2014/main" id="{A6C6FCCF-67A0-E547-81A7-1D28538110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51658" y="3577504"/>
            <a:ext cx="1532708" cy="15398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DA37D61-B256-9C44-82CD-3CAD470062F0}"/>
              </a:ext>
            </a:extLst>
          </p:cNvPr>
          <p:cNvSpPr txBox="1"/>
          <p:nvPr/>
        </p:nvSpPr>
        <p:spPr>
          <a:xfrm>
            <a:off x="495911" y="2719617"/>
            <a:ext cx="3294865" cy="769441"/>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Son las cinco de la mañana</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13" name="CuadroTexto 12">
            <a:extLst>
              <a:ext uri="{FF2B5EF4-FFF2-40B4-BE49-F238E27FC236}">
                <a16:creationId xmlns:a16="http://schemas.microsoft.com/office/drawing/2014/main" id="{BF2B7097-09E6-8B4F-823D-52EF1F2696C7}"/>
              </a:ext>
            </a:extLst>
          </p:cNvPr>
          <p:cNvSpPr txBox="1"/>
          <p:nvPr/>
        </p:nvSpPr>
        <p:spPr>
          <a:xfrm>
            <a:off x="4555140" y="2719617"/>
            <a:ext cx="3199916" cy="769441"/>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Son las dos de la mañana</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14" name="CuadroTexto 13">
            <a:extLst>
              <a:ext uri="{FF2B5EF4-FFF2-40B4-BE49-F238E27FC236}">
                <a16:creationId xmlns:a16="http://schemas.microsoft.com/office/drawing/2014/main" id="{E2D78B3B-76BE-2045-ACD6-EB168E02E5FC}"/>
              </a:ext>
            </a:extLst>
          </p:cNvPr>
          <p:cNvSpPr txBox="1"/>
          <p:nvPr/>
        </p:nvSpPr>
        <p:spPr>
          <a:xfrm>
            <a:off x="8519420" y="2872749"/>
            <a:ext cx="3176669" cy="430887"/>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Es la una de la tarde</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15" name="CuadroTexto 14">
            <a:extLst>
              <a:ext uri="{FF2B5EF4-FFF2-40B4-BE49-F238E27FC236}">
                <a16:creationId xmlns:a16="http://schemas.microsoft.com/office/drawing/2014/main" id="{651B76B8-E8AA-464F-A1C5-A38AEA5153BF}"/>
              </a:ext>
            </a:extLst>
          </p:cNvPr>
          <p:cNvSpPr txBox="1"/>
          <p:nvPr/>
        </p:nvSpPr>
        <p:spPr>
          <a:xfrm>
            <a:off x="544374" y="5533953"/>
            <a:ext cx="3246402" cy="769441"/>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Son las ocho de la tarde</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16" name="CuadroTexto 15">
            <a:extLst>
              <a:ext uri="{FF2B5EF4-FFF2-40B4-BE49-F238E27FC236}">
                <a16:creationId xmlns:a16="http://schemas.microsoft.com/office/drawing/2014/main" id="{C91FB9E3-CE98-A946-B1A2-32EEFBDFB886}"/>
              </a:ext>
            </a:extLst>
          </p:cNvPr>
          <p:cNvSpPr txBox="1"/>
          <p:nvPr/>
        </p:nvSpPr>
        <p:spPr>
          <a:xfrm>
            <a:off x="4365987" y="5509380"/>
            <a:ext cx="3526219" cy="769441"/>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Son las nueve de la tarde</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17" name="CuadroTexto 16">
            <a:extLst>
              <a:ext uri="{FF2B5EF4-FFF2-40B4-BE49-F238E27FC236}">
                <a16:creationId xmlns:a16="http://schemas.microsoft.com/office/drawing/2014/main" id="{344778F4-AA9A-8D4A-A409-A63748DB7E95}"/>
              </a:ext>
            </a:extLst>
          </p:cNvPr>
          <p:cNvSpPr txBox="1"/>
          <p:nvPr/>
        </p:nvSpPr>
        <p:spPr>
          <a:xfrm>
            <a:off x="8583896" y="5509380"/>
            <a:ext cx="3176669" cy="769441"/>
          </a:xfrm>
          <a:prstGeom prst="rect">
            <a:avLst/>
          </a:prstGeom>
          <a:noFill/>
          <a:ln>
            <a:solidFill>
              <a:srgbClr val="203864"/>
            </a:solidFill>
          </a:ln>
        </p:spPr>
        <p:txBody>
          <a:bodyPr wrap="square" rtlCol="0">
            <a:spAutoFit/>
          </a:bodyPr>
          <a:lstStyle/>
          <a:p>
            <a:pPr algn="ctr"/>
            <a:r>
              <a:rPr lang="es-GB" sz="2200" b="1" dirty="0">
                <a:solidFill>
                  <a:schemeClr val="accent5">
                    <a:lumMod val="50000"/>
                  </a:schemeClr>
                </a:solidFill>
              </a:rPr>
              <a:t>Son las tres de la mañana</a:t>
            </a:r>
            <a:r>
              <a:rPr lang="en-GB" sz="2200" b="1" dirty="0">
                <a:solidFill>
                  <a:schemeClr val="accent5">
                    <a:lumMod val="50000"/>
                  </a:schemeClr>
                </a:solidFill>
              </a:rPr>
              <a:t>.</a:t>
            </a:r>
            <a:endParaRPr lang="es-GB" sz="2200" b="1" dirty="0">
              <a:solidFill>
                <a:schemeClr val="accent5">
                  <a:lumMod val="50000"/>
                </a:schemeClr>
              </a:solidFill>
            </a:endParaRPr>
          </a:p>
        </p:txBody>
      </p:sp>
      <p:sp>
        <p:nvSpPr>
          <p:cNvPr id="6" name="CuadroTexto 5">
            <a:extLst>
              <a:ext uri="{FF2B5EF4-FFF2-40B4-BE49-F238E27FC236}">
                <a16:creationId xmlns:a16="http://schemas.microsoft.com/office/drawing/2014/main" id="{C52E114D-C54E-F741-A3A1-C2CBEE93FFF1}"/>
              </a:ext>
            </a:extLst>
          </p:cNvPr>
          <p:cNvSpPr txBox="1"/>
          <p:nvPr/>
        </p:nvSpPr>
        <p:spPr>
          <a:xfrm>
            <a:off x="1160451" y="2319507"/>
            <a:ext cx="2148345" cy="400110"/>
          </a:xfrm>
          <a:prstGeom prst="rect">
            <a:avLst/>
          </a:prstGeom>
          <a:noFill/>
        </p:spPr>
        <p:txBody>
          <a:bodyPr wrap="none" rtlCol="0">
            <a:spAutoFit/>
          </a:bodyPr>
          <a:lstStyle/>
          <a:p>
            <a:pPr algn="l"/>
            <a:r>
              <a:rPr lang="es-GB" sz="2000" dirty="0">
                <a:solidFill>
                  <a:schemeClr val="accent5">
                    <a:lumMod val="50000"/>
                  </a:schemeClr>
                </a:solidFill>
              </a:rPr>
              <a:t>[in the morning]</a:t>
            </a:r>
          </a:p>
        </p:txBody>
      </p:sp>
      <p:sp>
        <p:nvSpPr>
          <p:cNvPr id="19" name="CuadroTexto 18">
            <a:extLst>
              <a:ext uri="{FF2B5EF4-FFF2-40B4-BE49-F238E27FC236}">
                <a16:creationId xmlns:a16="http://schemas.microsoft.com/office/drawing/2014/main" id="{05057B99-69B0-6D4B-8ABE-4F48A4B4F603}"/>
              </a:ext>
            </a:extLst>
          </p:cNvPr>
          <p:cNvSpPr txBox="1"/>
          <p:nvPr/>
        </p:nvSpPr>
        <p:spPr>
          <a:xfrm>
            <a:off x="5074608" y="2319507"/>
            <a:ext cx="2148345" cy="400110"/>
          </a:xfrm>
          <a:prstGeom prst="rect">
            <a:avLst/>
          </a:prstGeom>
          <a:noFill/>
        </p:spPr>
        <p:txBody>
          <a:bodyPr wrap="none" rtlCol="0">
            <a:spAutoFit/>
          </a:bodyPr>
          <a:lstStyle/>
          <a:p>
            <a:pPr algn="l"/>
            <a:r>
              <a:rPr lang="es-GB" sz="2000" dirty="0">
                <a:solidFill>
                  <a:schemeClr val="accent5">
                    <a:lumMod val="50000"/>
                  </a:schemeClr>
                </a:solidFill>
              </a:rPr>
              <a:t>[in the morning]</a:t>
            </a:r>
          </a:p>
        </p:txBody>
      </p:sp>
      <p:sp>
        <p:nvSpPr>
          <p:cNvPr id="20" name="CuadroTexto 19">
            <a:extLst>
              <a:ext uri="{FF2B5EF4-FFF2-40B4-BE49-F238E27FC236}">
                <a16:creationId xmlns:a16="http://schemas.microsoft.com/office/drawing/2014/main" id="{2C5343D1-E4A7-074A-9E19-C1C8727762D7}"/>
              </a:ext>
            </a:extLst>
          </p:cNvPr>
          <p:cNvSpPr txBox="1"/>
          <p:nvPr/>
        </p:nvSpPr>
        <p:spPr>
          <a:xfrm>
            <a:off x="8338637" y="2319507"/>
            <a:ext cx="3486852" cy="400110"/>
          </a:xfrm>
          <a:prstGeom prst="rect">
            <a:avLst/>
          </a:prstGeom>
          <a:noFill/>
        </p:spPr>
        <p:txBody>
          <a:bodyPr wrap="none" rtlCol="0">
            <a:spAutoFit/>
          </a:bodyPr>
          <a:lstStyle/>
          <a:p>
            <a:pPr algn="l"/>
            <a:r>
              <a:rPr lang="es-GB" sz="2000" dirty="0">
                <a:solidFill>
                  <a:schemeClr val="accent5">
                    <a:lumMod val="50000"/>
                  </a:schemeClr>
                </a:solidFill>
              </a:rPr>
              <a:t>[in the afternoon/evening]</a:t>
            </a:r>
          </a:p>
        </p:txBody>
      </p:sp>
      <p:sp>
        <p:nvSpPr>
          <p:cNvPr id="21" name="CuadroTexto 20">
            <a:extLst>
              <a:ext uri="{FF2B5EF4-FFF2-40B4-BE49-F238E27FC236}">
                <a16:creationId xmlns:a16="http://schemas.microsoft.com/office/drawing/2014/main" id="{1536B002-117A-274D-9B0D-405240C89747}"/>
              </a:ext>
            </a:extLst>
          </p:cNvPr>
          <p:cNvSpPr txBox="1"/>
          <p:nvPr/>
        </p:nvSpPr>
        <p:spPr>
          <a:xfrm>
            <a:off x="4405354" y="5109270"/>
            <a:ext cx="3486852" cy="400110"/>
          </a:xfrm>
          <a:prstGeom prst="rect">
            <a:avLst/>
          </a:prstGeom>
          <a:noFill/>
        </p:spPr>
        <p:txBody>
          <a:bodyPr wrap="none" rtlCol="0">
            <a:spAutoFit/>
          </a:bodyPr>
          <a:lstStyle/>
          <a:p>
            <a:pPr algn="l"/>
            <a:r>
              <a:rPr lang="es-GB" sz="2000" dirty="0">
                <a:solidFill>
                  <a:schemeClr val="accent5">
                    <a:lumMod val="50000"/>
                  </a:schemeClr>
                </a:solidFill>
              </a:rPr>
              <a:t>[in the afternoon/evening]</a:t>
            </a:r>
          </a:p>
        </p:txBody>
      </p:sp>
      <p:sp>
        <p:nvSpPr>
          <p:cNvPr id="22" name="CuadroTexto 21">
            <a:extLst>
              <a:ext uri="{FF2B5EF4-FFF2-40B4-BE49-F238E27FC236}">
                <a16:creationId xmlns:a16="http://schemas.microsoft.com/office/drawing/2014/main" id="{BFB662E0-C23C-BF48-8DE2-BA2C2F471A29}"/>
              </a:ext>
            </a:extLst>
          </p:cNvPr>
          <p:cNvSpPr txBox="1"/>
          <p:nvPr/>
        </p:nvSpPr>
        <p:spPr>
          <a:xfrm>
            <a:off x="491197" y="5109270"/>
            <a:ext cx="3486852" cy="400110"/>
          </a:xfrm>
          <a:prstGeom prst="rect">
            <a:avLst/>
          </a:prstGeom>
          <a:noFill/>
        </p:spPr>
        <p:txBody>
          <a:bodyPr wrap="none" rtlCol="0">
            <a:spAutoFit/>
          </a:bodyPr>
          <a:lstStyle/>
          <a:p>
            <a:pPr algn="l"/>
            <a:r>
              <a:rPr lang="es-GB" sz="2000" dirty="0">
                <a:solidFill>
                  <a:schemeClr val="accent5">
                    <a:lumMod val="50000"/>
                  </a:schemeClr>
                </a:solidFill>
              </a:rPr>
              <a:t>[in the afternoon/evening]</a:t>
            </a:r>
          </a:p>
        </p:txBody>
      </p:sp>
      <p:sp>
        <p:nvSpPr>
          <p:cNvPr id="23" name="CuadroTexto 22">
            <a:extLst>
              <a:ext uri="{FF2B5EF4-FFF2-40B4-BE49-F238E27FC236}">
                <a16:creationId xmlns:a16="http://schemas.microsoft.com/office/drawing/2014/main" id="{F0C454F0-E24D-4C48-AD8E-E40EB55FA8D1}"/>
              </a:ext>
            </a:extLst>
          </p:cNvPr>
          <p:cNvSpPr txBox="1"/>
          <p:nvPr/>
        </p:nvSpPr>
        <p:spPr>
          <a:xfrm>
            <a:off x="9043839" y="5109270"/>
            <a:ext cx="2148345" cy="400110"/>
          </a:xfrm>
          <a:prstGeom prst="rect">
            <a:avLst/>
          </a:prstGeom>
          <a:noFill/>
        </p:spPr>
        <p:txBody>
          <a:bodyPr wrap="none" rtlCol="0">
            <a:spAutoFit/>
          </a:bodyPr>
          <a:lstStyle/>
          <a:p>
            <a:pPr algn="l"/>
            <a:r>
              <a:rPr lang="es-GB" sz="2000" dirty="0">
                <a:solidFill>
                  <a:schemeClr val="accent5">
                    <a:lumMod val="50000"/>
                  </a:schemeClr>
                </a:solidFill>
              </a:rPr>
              <a:t>[in the morning]</a:t>
            </a:r>
          </a:p>
        </p:txBody>
      </p:sp>
      <p:sp>
        <p:nvSpPr>
          <p:cNvPr id="3" name="Rectangle: Rounded Corners 2">
            <a:extLst>
              <a:ext uri="{FF2B5EF4-FFF2-40B4-BE49-F238E27FC236}">
                <a16:creationId xmlns:a16="http://schemas.microsoft.com/office/drawing/2014/main" id="{7294A2B9-DE8D-4401-B49D-35EB5F014493}"/>
              </a:ext>
            </a:extLst>
          </p:cNvPr>
          <p:cNvSpPr/>
          <p:nvPr/>
        </p:nvSpPr>
        <p:spPr>
          <a:xfrm>
            <a:off x="1387339" y="2781707"/>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4" name="Rectangle: Rounded Corners 23">
            <a:extLst>
              <a:ext uri="{FF2B5EF4-FFF2-40B4-BE49-F238E27FC236}">
                <a16:creationId xmlns:a16="http://schemas.microsoft.com/office/drawing/2014/main" id="{D557DC31-1C93-4BB1-94B3-ABB06B8080CC}"/>
              </a:ext>
            </a:extLst>
          </p:cNvPr>
          <p:cNvSpPr/>
          <p:nvPr/>
        </p:nvSpPr>
        <p:spPr>
          <a:xfrm>
            <a:off x="5028113" y="2809200"/>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5" name="Rectangle: Rounded Corners 24">
            <a:extLst>
              <a:ext uri="{FF2B5EF4-FFF2-40B4-BE49-F238E27FC236}">
                <a16:creationId xmlns:a16="http://schemas.microsoft.com/office/drawing/2014/main" id="{6F2A2AB4-06D5-44D0-8035-DF48AC1518FA}"/>
              </a:ext>
            </a:extLst>
          </p:cNvPr>
          <p:cNvSpPr/>
          <p:nvPr/>
        </p:nvSpPr>
        <p:spPr>
          <a:xfrm>
            <a:off x="8575888" y="2942646"/>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6" name="Rectangle: Rounded Corners 25">
            <a:extLst>
              <a:ext uri="{FF2B5EF4-FFF2-40B4-BE49-F238E27FC236}">
                <a16:creationId xmlns:a16="http://schemas.microsoft.com/office/drawing/2014/main" id="{CCA2EDB4-59C1-48AB-902B-C418446F22D7}"/>
              </a:ext>
            </a:extLst>
          </p:cNvPr>
          <p:cNvSpPr/>
          <p:nvPr/>
        </p:nvSpPr>
        <p:spPr>
          <a:xfrm>
            <a:off x="6565514" y="2766318"/>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27" name="Rectangle: Rounded Corners 26">
            <a:extLst>
              <a:ext uri="{FF2B5EF4-FFF2-40B4-BE49-F238E27FC236}">
                <a16:creationId xmlns:a16="http://schemas.microsoft.com/office/drawing/2014/main" id="{A37FE3F3-1CAC-481F-B0E8-294777081B98}"/>
              </a:ext>
            </a:extLst>
          </p:cNvPr>
          <p:cNvSpPr/>
          <p:nvPr/>
        </p:nvSpPr>
        <p:spPr>
          <a:xfrm>
            <a:off x="10655886" y="2918044"/>
            <a:ext cx="797361" cy="3700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____</a:t>
            </a:r>
          </a:p>
        </p:txBody>
      </p:sp>
      <p:sp>
        <p:nvSpPr>
          <p:cNvPr id="28" name="Rectangle: Rounded Corners 27">
            <a:extLst>
              <a:ext uri="{FF2B5EF4-FFF2-40B4-BE49-F238E27FC236}">
                <a16:creationId xmlns:a16="http://schemas.microsoft.com/office/drawing/2014/main" id="{7B793B4C-FA23-4749-BD5B-05DA730C8CC5}"/>
              </a:ext>
            </a:extLst>
          </p:cNvPr>
          <p:cNvSpPr/>
          <p:nvPr/>
        </p:nvSpPr>
        <p:spPr>
          <a:xfrm>
            <a:off x="838854" y="5564178"/>
            <a:ext cx="616417" cy="3760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___</a:t>
            </a:r>
          </a:p>
        </p:txBody>
      </p:sp>
      <p:sp>
        <p:nvSpPr>
          <p:cNvPr id="29" name="Rectangle: Rounded Corners 28">
            <a:extLst>
              <a:ext uri="{FF2B5EF4-FFF2-40B4-BE49-F238E27FC236}">
                <a16:creationId xmlns:a16="http://schemas.microsoft.com/office/drawing/2014/main" id="{0C1CB736-A247-4287-85F4-4AF67953FEFB}"/>
              </a:ext>
            </a:extLst>
          </p:cNvPr>
          <p:cNvSpPr/>
          <p:nvPr/>
        </p:nvSpPr>
        <p:spPr>
          <a:xfrm>
            <a:off x="1455271" y="5576323"/>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0" name="Rectangle: Rounded Corners 29">
            <a:extLst>
              <a:ext uri="{FF2B5EF4-FFF2-40B4-BE49-F238E27FC236}">
                <a16:creationId xmlns:a16="http://schemas.microsoft.com/office/drawing/2014/main" id="{0EFBD3A4-D40C-4BF0-9834-8DCAB8A81520}"/>
              </a:ext>
            </a:extLst>
          </p:cNvPr>
          <p:cNvSpPr/>
          <p:nvPr/>
        </p:nvSpPr>
        <p:spPr>
          <a:xfrm>
            <a:off x="6759654" y="5533953"/>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1" name="Rectangle: Rounded Corners 30">
            <a:extLst>
              <a:ext uri="{FF2B5EF4-FFF2-40B4-BE49-F238E27FC236}">
                <a16:creationId xmlns:a16="http://schemas.microsoft.com/office/drawing/2014/main" id="{10EDE155-BF3B-45C4-8EC7-754A23E264C5}"/>
              </a:ext>
            </a:extLst>
          </p:cNvPr>
          <p:cNvSpPr/>
          <p:nvPr/>
        </p:nvSpPr>
        <p:spPr>
          <a:xfrm>
            <a:off x="7218134" y="5533952"/>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2" name="Rectangle: Rounded Corners 31">
            <a:extLst>
              <a:ext uri="{FF2B5EF4-FFF2-40B4-BE49-F238E27FC236}">
                <a16:creationId xmlns:a16="http://schemas.microsoft.com/office/drawing/2014/main" id="{11197B48-B261-4009-B376-258ADB6ADB48}"/>
              </a:ext>
            </a:extLst>
          </p:cNvPr>
          <p:cNvSpPr/>
          <p:nvPr/>
        </p:nvSpPr>
        <p:spPr>
          <a:xfrm>
            <a:off x="9042361" y="5530448"/>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3" name="Rectangle: Rounded Corners 32">
            <a:extLst>
              <a:ext uri="{FF2B5EF4-FFF2-40B4-BE49-F238E27FC236}">
                <a16:creationId xmlns:a16="http://schemas.microsoft.com/office/drawing/2014/main" id="{5A83A16D-11F5-443D-9A30-825316DF5CCA}"/>
              </a:ext>
            </a:extLst>
          </p:cNvPr>
          <p:cNvSpPr/>
          <p:nvPr/>
        </p:nvSpPr>
        <p:spPr>
          <a:xfrm>
            <a:off x="9373419" y="5530448"/>
            <a:ext cx="637275"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4" name="Rectangle: Rounded Corners 33">
            <a:extLst>
              <a:ext uri="{FF2B5EF4-FFF2-40B4-BE49-F238E27FC236}">
                <a16:creationId xmlns:a16="http://schemas.microsoft.com/office/drawing/2014/main" id="{2AEF752D-C410-4FA0-A667-87E734852591}"/>
              </a:ext>
            </a:extLst>
          </p:cNvPr>
          <p:cNvSpPr/>
          <p:nvPr/>
        </p:nvSpPr>
        <p:spPr>
          <a:xfrm>
            <a:off x="10601371" y="5538042"/>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
        <p:nvSpPr>
          <p:cNvPr id="35" name="Rectangle: Rounded Corners 34">
            <a:extLst>
              <a:ext uri="{FF2B5EF4-FFF2-40B4-BE49-F238E27FC236}">
                <a16:creationId xmlns:a16="http://schemas.microsoft.com/office/drawing/2014/main" id="{2942E680-A233-4014-A406-D5F84E7AE222}"/>
              </a:ext>
            </a:extLst>
          </p:cNvPr>
          <p:cNvSpPr/>
          <p:nvPr/>
        </p:nvSpPr>
        <p:spPr>
          <a:xfrm>
            <a:off x="10980533" y="5530517"/>
            <a:ext cx="456959" cy="3380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__</a:t>
            </a:r>
          </a:p>
        </p:txBody>
      </p:sp>
    </p:spTree>
    <p:extLst>
      <p:ext uri="{BB962C8B-B14F-4D97-AF65-F5344CB8AC3E}">
        <p14:creationId xmlns:p14="http://schemas.microsoft.com/office/powerpoint/2010/main" val="35995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2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4"/>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25"/>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4"/>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6" grpId="0"/>
      <p:bldP spid="19" grpId="0"/>
      <p:bldP spid="20" grpId="0"/>
      <p:bldP spid="21" grpId="0"/>
      <p:bldP spid="22" grpId="0"/>
      <p:bldP spid="23" grpId="0"/>
      <p:bldP spid="3" grpId="0" animBg="1"/>
      <p:bldP spid="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461665"/>
          </a:xfrm>
          <a:prstGeom prst="rect">
            <a:avLst/>
          </a:prstGeom>
          <a:noFill/>
        </p:spPr>
        <p:txBody>
          <a:bodyPr wrap="square" rtlCol="0">
            <a:spAutoFit/>
          </a:bodyPr>
          <a:lstStyle/>
          <a:p>
            <a:r>
              <a:rPr lang="en-US" sz="2400" b="1" dirty="0" err="1">
                <a:solidFill>
                  <a:schemeClr val="accent5">
                    <a:lumMod val="50000"/>
                  </a:schemeClr>
                </a:solidFill>
              </a:rPr>
              <a:t>Escribimos</a:t>
            </a:r>
            <a:r>
              <a:rPr lang="en-US" sz="2400" b="1" dirty="0">
                <a:solidFill>
                  <a:schemeClr val="accent5">
                    <a:lumMod val="50000"/>
                  </a:schemeClr>
                </a:solidFill>
              </a:rPr>
              <a:t> una </a:t>
            </a:r>
            <a:r>
              <a:rPr lang="en-US" sz="2400" b="1" dirty="0" err="1">
                <a:solidFill>
                  <a:schemeClr val="accent5">
                    <a:lumMod val="50000"/>
                  </a:schemeClr>
                </a:solidFill>
              </a:rPr>
              <a:t>historia</a:t>
            </a:r>
            <a:r>
              <a:rPr lang="en-US" sz="2400" b="1" dirty="0">
                <a:solidFill>
                  <a:schemeClr val="accent5">
                    <a:lumMod val="50000"/>
                  </a:schemeClr>
                </a:solidFill>
              </a:rPr>
              <a:t>.</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escribir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30" y="795560"/>
            <a:ext cx="8974529" cy="461665"/>
          </a:xfrm>
          <a:prstGeom prst="rect">
            <a:avLst/>
          </a:prstGeom>
          <a:noFill/>
        </p:spPr>
        <p:txBody>
          <a:bodyPr wrap="square" rtlCol="0">
            <a:spAutoFit/>
          </a:bodyPr>
          <a:lstStyle/>
          <a:p>
            <a:r>
              <a:rPr lang="en-US" sz="2400" dirty="0" err="1">
                <a:solidFill>
                  <a:schemeClr val="accent5">
                    <a:lumMod val="50000"/>
                  </a:schemeClr>
                </a:solidFill>
              </a:rPr>
              <a:t>En</a:t>
            </a:r>
            <a:r>
              <a:rPr lang="en-US" sz="2400" dirty="0">
                <a:solidFill>
                  <a:schemeClr val="accent5">
                    <a:lumMod val="50000"/>
                  </a:schemeClr>
                </a:solidFill>
              </a:rPr>
              <a:t> parejas, </a:t>
            </a:r>
            <a:r>
              <a:rPr lang="en-US" sz="2400" dirty="0" err="1">
                <a:solidFill>
                  <a:schemeClr val="accent5">
                    <a:lumMod val="50000"/>
                  </a:schemeClr>
                </a:solidFill>
              </a:rPr>
              <a:t>escribimos</a:t>
            </a:r>
            <a:r>
              <a:rPr lang="en-US" sz="2400" dirty="0">
                <a:solidFill>
                  <a:schemeClr val="accent5">
                    <a:lumMod val="50000"/>
                  </a:schemeClr>
                </a:solidFill>
              </a:rPr>
              <a:t> una </a:t>
            </a:r>
            <a:r>
              <a:rPr lang="en-US" sz="2400" dirty="0" err="1">
                <a:solidFill>
                  <a:schemeClr val="accent5">
                    <a:lumMod val="50000"/>
                  </a:schemeClr>
                </a:solidFill>
              </a:rPr>
              <a:t>historia</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la </a:t>
            </a:r>
            <a:r>
              <a:rPr lang="en-US" sz="2400" dirty="0" err="1">
                <a:solidFill>
                  <a:schemeClr val="accent5">
                    <a:lumMod val="50000"/>
                  </a:schemeClr>
                </a:solidFill>
              </a:rPr>
              <a:t>vida</a:t>
            </a:r>
            <a:r>
              <a:rPr lang="en-US" sz="2400" dirty="0">
                <a:solidFill>
                  <a:schemeClr val="accent5">
                    <a:lumMod val="50000"/>
                  </a:schemeClr>
                </a:solidFill>
              </a:rPr>
              <a:t> </a:t>
            </a:r>
            <a:r>
              <a:rPr lang="en-US" sz="2400" dirty="0" err="1">
                <a:solidFill>
                  <a:schemeClr val="accent5">
                    <a:lumMod val="50000"/>
                  </a:schemeClr>
                </a:solidFill>
              </a:rPr>
              <a:t>moderna</a:t>
            </a:r>
            <a:r>
              <a:rPr lang="en-US" sz="2400" dirty="0">
                <a:solidFill>
                  <a:schemeClr val="accent5">
                    <a:lumMod val="50000"/>
                  </a:schemeClr>
                </a:solidFill>
              </a:rPr>
              <a:t>. </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30" y="1481737"/>
            <a:ext cx="2703195" cy="461665"/>
          </a:xfrm>
          <a:prstGeom prst="rect">
            <a:avLst/>
          </a:prstGeom>
          <a:noFill/>
        </p:spPr>
        <p:txBody>
          <a:bodyPr wrap="square" rtlCol="0">
            <a:spAutoFit/>
          </a:bodyPr>
          <a:lstStyle/>
          <a:p>
            <a:r>
              <a:rPr lang="en-US" sz="2400" dirty="0">
                <a:solidFill>
                  <a:schemeClr val="accent5">
                    <a:lumMod val="50000"/>
                  </a:schemeClr>
                </a:solidFill>
              </a:rPr>
              <a:t>Primero, decide:</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193518" y="4625476"/>
            <a:ext cx="1505196" cy="1204157"/>
          </a:xfrm>
          <a:prstGeom prst="rect">
            <a:avLst/>
          </a:prstGeom>
        </p:spPr>
      </p:pic>
      <p:sp>
        <p:nvSpPr>
          <p:cNvPr id="18" name="TextBox 6">
            <a:extLst>
              <a:ext uri="{FF2B5EF4-FFF2-40B4-BE49-F238E27FC236}">
                <a16:creationId xmlns:a16="http://schemas.microsoft.com/office/drawing/2014/main" id="{49986342-E69D-7445-9708-29D6E239EF6A}"/>
              </a:ext>
            </a:extLst>
          </p:cNvPr>
          <p:cNvSpPr txBox="1"/>
          <p:nvPr/>
        </p:nvSpPr>
        <p:spPr>
          <a:xfrm>
            <a:off x="316632" y="2132019"/>
            <a:ext cx="3465195" cy="461665"/>
          </a:xfrm>
          <a:prstGeom prst="rect">
            <a:avLst/>
          </a:prstGeom>
          <a:noFill/>
        </p:spPr>
        <p:txBody>
          <a:bodyPr wrap="square" rtlCol="0">
            <a:spAutoFit/>
          </a:bodyPr>
          <a:lstStyle/>
          <a:p>
            <a:r>
              <a:rPr lang="en-US" sz="2400" b="1" dirty="0">
                <a:solidFill>
                  <a:schemeClr val="accent5">
                    <a:lumMod val="50000"/>
                  </a:schemeClr>
                </a:solidFill>
              </a:rPr>
              <a:t>¿</a:t>
            </a:r>
            <a:r>
              <a:rPr lang="en-US" sz="2400" b="1" dirty="0" err="1">
                <a:solidFill>
                  <a:schemeClr val="accent5">
                    <a:lumMod val="50000"/>
                  </a:schemeClr>
                </a:solidFill>
              </a:rPr>
              <a:t>Quién</a:t>
            </a:r>
            <a:r>
              <a:rPr lang="en-US" sz="2400" b="1" dirty="0">
                <a:solidFill>
                  <a:schemeClr val="accent5">
                    <a:lumMod val="50000"/>
                  </a:schemeClr>
                </a:solidFill>
              </a:rPr>
              <a:t> </a:t>
            </a:r>
            <a:r>
              <a:rPr lang="en-US" sz="2400" b="1" dirty="0" err="1">
                <a:solidFill>
                  <a:schemeClr val="accent5">
                    <a:lumMod val="50000"/>
                  </a:schemeClr>
                </a:solidFill>
              </a:rPr>
              <a:t>vive</a:t>
            </a:r>
            <a:r>
              <a:rPr lang="en-US" sz="2400" b="1" dirty="0">
                <a:solidFill>
                  <a:schemeClr val="accent5">
                    <a:lumMod val="50000"/>
                  </a:schemeClr>
                </a:solidFill>
              </a:rPr>
              <a:t> </a:t>
            </a:r>
            <a:r>
              <a:rPr lang="en-US" sz="2400" b="1" dirty="0" err="1">
                <a:solidFill>
                  <a:schemeClr val="accent5">
                    <a:lumMod val="50000"/>
                  </a:schemeClr>
                </a:solidFill>
              </a:rPr>
              <a:t>dónde</a:t>
            </a:r>
            <a:r>
              <a:rPr lang="en-US" sz="2400" b="1" dirty="0">
                <a:solidFill>
                  <a:schemeClr val="accent5">
                    <a:lumMod val="50000"/>
                  </a:schemeClr>
                </a:solidFill>
              </a:rPr>
              <a:t>?</a:t>
            </a:r>
          </a:p>
        </p:txBody>
      </p:sp>
      <p:sp>
        <p:nvSpPr>
          <p:cNvPr id="22" name="TextBox 6">
            <a:extLst>
              <a:ext uri="{FF2B5EF4-FFF2-40B4-BE49-F238E27FC236}">
                <a16:creationId xmlns:a16="http://schemas.microsoft.com/office/drawing/2014/main" id="{B07947B6-81DE-714C-8D06-8431D416F20D}"/>
              </a:ext>
            </a:extLst>
          </p:cNvPr>
          <p:cNvSpPr txBox="1"/>
          <p:nvPr/>
        </p:nvSpPr>
        <p:spPr>
          <a:xfrm>
            <a:off x="3875500" y="2171529"/>
            <a:ext cx="6318018" cy="461665"/>
          </a:xfrm>
          <a:prstGeom prst="rect">
            <a:avLst/>
          </a:prstGeom>
          <a:noFill/>
        </p:spPr>
        <p:txBody>
          <a:bodyPr wrap="square" rtlCol="0">
            <a:spAutoFit/>
          </a:bodyPr>
          <a:lstStyle/>
          <a:p>
            <a:r>
              <a:rPr lang="en-US" sz="2400" b="1" dirty="0">
                <a:solidFill>
                  <a:schemeClr val="accent5">
                    <a:lumMod val="50000"/>
                  </a:schemeClr>
                </a:solidFill>
              </a:rPr>
              <a:t>¿</a:t>
            </a:r>
            <a:r>
              <a:rPr lang="en-US" sz="2400" b="1" dirty="0" err="1">
                <a:solidFill>
                  <a:schemeClr val="accent5">
                    <a:lumMod val="50000"/>
                  </a:schemeClr>
                </a:solidFill>
              </a:rPr>
              <a:t>Está</a:t>
            </a:r>
            <a:r>
              <a:rPr lang="en-US" sz="2400" b="1" dirty="0">
                <a:solidFill>
                  <a:schemeClr val="accent5">
                    <a:lumMod val="50000"/>
                  </a:schemeClr>
                </a:solidFill>
              </a:rPr>
              <a:t>(n) </a:t>
            </a:r>
            <a:r>
              <a:rPr lang="en-US" sz="2400" b="1" dirty="0" err="1">
                <a:solidFill>
                  <a:schemeClr val="accent5">
                    <a:lumMod val="50000"/>
                  </a:schemeClr>
                </a:solidFill>
              </a:rPr>
              <a:t>feliz</a:t>
            </a:r>
            <a:r>
              <a:rPr lang="en-US" sz="2400" b="1" dirty="0">
                <a:solidFill>
                  <a:schemeClr val="accent5">
                    <a:lumMod val="50000"/>
                  </a:schemeClr>
                </a:solidFill>
              </a:rPr>
              <a:t>/</a:t>
            </a:r>
            <a:r>
              <a:rPr lang="en-US" sz="2400" b="1" dirty="0" err="1">
                <a:solidFill>
                  <a:schemeClr val="accent5">
                    <a:lumMod val="50000"/>
                  </a:schemeClr>
                </a:solidFill>
              </a:rPr>
              <a:t>felices</a:t>
            </a:r>
            <a:r>
              <a:rPr lang="en-US" sz="2400" b="1" dirty="0">
                <a:solidFill>
                  <a:schemeClr val="accent5">
                    <a:lumMod val="50000"/>
                  </a:schemeClr>
                </a:solidFill>
              </a:rPr>
              <a:t> o triste/s? ¿Por </a:t>
            </a:r>
            <a:r>
              <a:rPr lang="en-US" sz="2400" b="1" dirty="0" err="1">
                <a:solidFill>
                  <a:schemeClr val="accent5">
                    <a:lumMod val="50000"/>
                  </a:schemeClr>
                </a:solidFill>
              </a:rPr>
              <a:t>qué</a:t>
            </a:r>
            <a:r>
              <a:rPr lang="en-US" sz="2400" b="1" dirty="0">
                <a:solidFill>
                  <a:schemeClr val="accent5">
                    <a:lumMod val="50000"/>
                  </a:schemeClr>
                </a:solidFill>
              </a:rPr>
              <a:t>?</a:t>
            </a:r>
          </a:p>
        </p:txBody>
      </p:sp>
      <p:sp>
        <p:nvSpPr>
          <p:cNvPr id="23" name="TextBox 6">
            <a:extLst>
              <a:ext uri="{FF2B5EF4-FFF2-40B4-BE49-F238E27FC236}">
                <a16:creationId xmlns:a16="http://schemas.microsoft.com/office/drawing/2014/main" id="{48E55E7D-FF0F-8C40-888C-A30C8C7495B6}"/>
              </a:ext>
            </a:extLst>
          </p:cNvPr>
          <p:cNvSpPr txBox="1"/>
          <p:nvPr/>
        </p:nvSpPr>
        <p:spPr>
          <a:xfrm>
            <a:off x="214130" y="2854091"/>
            <a:ext cx="5834323" cy="461665"/>
          </a:xfrm>
          <a:prstGeom prst="rect">
            <a:avLst/>
          </a:prstGeom>
          <a:noFill/>
        </p:spPr>
        <p:txBody>
          <a:bodyPr wrap="square" rtlCol="0">
            <a:spAutoFit/>
          </a:bodyPr>
          <a:lstStyle/>
          <a:p>
            <a:r>
              <a:rPr lang="en-US" sz="2400" dirty="0" err="1">
                <a:solidFill>
                  <a:schemeClr val="accent5">
                    <a:lumMod val="50000"/>
                  </a:schemeClr>
                </a:solidFill>
              </a:rPr>
              <a:t>Después</a:t>
            </a:r>
            <a:r>
              <a:rPr lang="en-US" sz="2400" dirty="0">
                <a:solidFill>
                  <a:schemeClr val="accent5">
                    <a:lumMod val="50000"/>
                  </a:schemeClr>
                </a:solidFill>
              </a:rPr>
              <a:t>, </a:t>
            </a:r>
            <a:r>
              <a:rPr lang="en-US" sz="2400" dirty="0" err="1">
                <a:solidFill>
                  <a:schemeClr val="accent5">
                    <a:lumMod val="50000"/>
                  </a:schemeClr>
                </a:solidFill>
              </a:rPr>
              <a:t>organiza</a:t>
            </a:r>
            <a:r>
              <a:rPr lang="en-US" sz="2400" dirty="0">
                <a:solidFill>
                  <a:schemeClr val="accent5">
                    <a:lumMod val="50000"/>
                  </a:schemeClr>
                </a:solidFill>
              </a:rPr>
              <a:t> la </a:t>
            </a:r>
            <a:r>
              <a:rPr lang="en-US" sz="2400" dirty="0" err="1">
                <a:solidFill>
                  <a:schemeClr val="accent5">
                    <a:lumMod val="50000"/>
                  </a:schemeClr>
                </a:solidFill>
              </a:rPr>
              <a:t>historia</a:t>
            </a:r>
            <a:r>
              <a:rPr lang="en-US" sz="2400" dirty="0">
                <a:solidFill>
                  <a:schemeClr val="accent5">
                    <a:lumMod val="50000"/>
                  </a:schemeClr>
                </a:solidFill>
              </a:rPr>
              <a:t>:</a:t>
            </a:r>
          </a:p>
        </p:txBody>
      </p:sp>
      <p:sp>
        <p:nvSpPr>
          <p:cNvPr id="24" name="TextBox 6">
            <a:extLst>
              <a:ext uri="{FF2B5EF4-FFF2-40B4-BE49-F238E27FC236}">
                <a16:creationId xmlns:a16="http://schemas.microsoft.com/office/drawing/2014/main" id="{C9FF6528-21E9-5143-839E-B8BF2F9FCFD4}"/>
              </a:ext>
            </a:extLst>
          </p:cNvPr>
          <p:cNvSpPr txBox="1"/>
          <p:nvPr/>
        </p:nvSpPr>
        <p:spPr>
          <a:xfrm>
            <a:off x="214130" y="3540268"/>
            <a:ext cx="4047088" cy="461665"/>
          </a:xfrm>
          <a:prstGeom prst="rect">
            <a:avLst/>
          </a:prstGeom>
          <a:noFill/>
        </p:spPr>
        <p:txBody>
          <a:bodyPr wrap="square" rtlCol="0">
            <a:spAutoFit/>
          </a:bodyPr>
          <a:lstStyle/>
          <a:p>
            <a:r>
              <a:rPr lang="en-US" sz="2400" b="1" dirty="0">
                <a:solidFill>
                  <a:schemeClr val="accent5">
                    <a:lumMod val="50000"/>
                  </a:schemeClr>
                </a:solidFill>
              </a:rPr>
              <a:t>Por </a:t>
            </a:r>
            <a:r>
              <a:rPr lang="en-US" sz="2400" b="1" dirty="0" err="1">
                <a:solidFill>
                  <a:schemeClr val="accent5">
                    <a:lumMod val="50000"/>
                  </a:schemeClr>
                </a:solidFill>
              </a:rPr>
              <a:t>desgracia</a:t>
            </a:r>
            <a:r>
              <a:rPr lang="en-US" sz="2400" b="1" dirty="0">
                <a:solidFill>
                  <a:schemeClr val="accent5">
                    <a:lumMod val="50000"/>
                  </a:schemeClr>
                </a:solidFill>
              </a:rPr>
              <a:t>, un día...</a:t>
            </a:r>
          </a:p>
        </p:txBody>
      </p:sp>
      <p:sp>
        <p:nvSpPr>
          <p:cNvPr id="28" name="TextBox 6">
            <a:extLst>
              <a:ext uri="{FF2B5EF4-FFF2-40B4-BE49-F238E27FC236}">
                <a16:creationId xmlns:a16="http://schemas.microsoft.com/office/drawing/2014/main" id="{CB30B559-9618-1244-8828-BBE89E1C823D}"/>
              </a:ext>
            </a:extLst>
          </p:cNvPr>
          <p:cNvSpPr txBox="1"/>
          <p:nvPr/>
        </p:nvSpPr>
        <p:spPr>
          <a:xfrm>
            <a:off x="4806503" y="3543883"/>
            <a:ext cx="6661994" cy="461665"/>
          </a:xfrm>
          <a:prstGeom prst="rect">
            <a:avLst/>
          </a:prstGeom>
          <a:noFill/>
        </p:spPr>
        <p:txBody>
          <a:bodyPr wrap="square" rtlCol="0">
            <a:spAutoFit/>
          </a:bodyPr>
          <a:lstStyle/>
          <a:p>
            <a:r>
              <a:rPr lang="en-US" sz="2400" b="1" dirty="0" err="1">
                <a:solidFill>
                  <a:schemeClr val="accent5">
                    <a:lumMod val="50000"/>
                  </a:schemeClr>
                </a:solidFill>
              </a:rPr>
              <a:t>Entonces</a:t>
            </a:r>
            <a:r>
              <a:rPr lang="en-US" sz="2400" b="1" dirty="0">
                <a:solidFill>
                  <a:schemeClr val="accent5">
                    <a:lumMod val="50000"/>
                  </a:schemeClr>
                </a:solidFill>
              </a:rPr>
              <a:t>, a las </a:t>
            </a:r>
            <a:r>
              <a:rPr lang="en-US" sz="2400" b="1" dirty="0" err="1">
                <a:solidFill>
                  <a:schemeClr val="accent5">
                    <a:lumMod val="50000"/>
                  </a:schemeClr>
                </a:solidFill>
              </a:rPr>
              <a:t>cinco</a:t>
            </a:r>
            <a:r>
              <a:rPr lang="en-US" sz="2400" b="1" dirty="0">
                <a:solidFill>
                  <a:schemeClr val="accent5">
                    <a:lumMod val="50000"/>
                  </a:schemeClr>
                </a:solidFill>
              </a:rPr>
              <a:t> de la </a:t>
            </a:r>
            <a:r>
              <a:rPr lang="en-US" sz="2400" b="1" dirty="0" err="1">
                <a:solidFill>
                  <a:schemeClr val="accent5">
                    <a:lumMod val="50000"/>
                  </a:schemeClr>
                </a:solidFill>
              </a:rPr>
              <a:t>tarde</a:t>
            </a:r>
            <a:r>
              <a:rPr lang="en-US" sz="2400" b="1" dirty="0">
                <a:solidFill>
                  <a:schemeClr val="accent5">
                    <a:lumMod val="50000"/>
                  </a:schemeClr>
                </a:solidFill>
              </a:rPr>
              <a:t>...</a:t>
            </a:r>
          </a:p>
        </p:txBody>
      </p:sp>
      <p:sp>
        <p:nvSpPr>
          <p:cNvPr id="29" name="TextBox 6">
            <a:extLst>
              <a:ext uri="{FF2B5EF4-FFF2-40B4-BE49-F238E27FC236}">
                <a16:creationId xmlns:a16="http://schemas.microsoft.com/office/drawing/2014/main" id="{4483C899-5BF0-C747-A08F-EF97BF21C29D}"/>
              </a:ext>
            </a:extLst>
          </p:cNvPr>
          <p:cNvSpPr txBox="1"/>
          <p:nvPr/>
        </p:nvSpPr>
        <p:spPr>
          <a:xfrm>
            <a:off x="214130" y="4226445"/>
            <a:ext cx="5834323" cy="461665"/>
          </a:xfrm>
          <a:prstGeom prst="rect">
            <a:avLst/>
          </a:prstGeom>
          <a:noFill/>
        </p:spPr>
        <p:txBody>
          <a:bodyPr wrap="square" rtlCol="0">
            <a:spAutoFit/>
          </a:bodyPr>
          <a:lstStyle/>
          <a:p>
            <a:r>
              <a:rPr lang="en-US" sz="2400" b="1" dirty="0">
                <a:solidFill>
                  <a:schemeClr val="accent5">
                    <a:lumMod val="50000"/>
                  </a:schemeClr>
                </a:solidFill>
              </a:rPr>
              <a:t>Un </a:t>
            </a:r>
            <a:r>
              <a:rPr lang="en-US" sz="2400" b="1" dirty="0" err="1">
                <a:solidFill>
                  <a:schemeClr val="accent5">
                    <a:lumMod val="50000"/>
                  </a:schemeClr>
                </a:solidFill>
              </a:rPr>
              <a:t>año</a:t>
            </a:r>
            <a:r>
              <a:rPr lang="en-US" sz="2400" b="1" dirty="0">
                <a:solidFill>
                  <a:schemeClr val="accent5">
                    <a:lumMod val="50000"/>
                  </a:schemeClr>
                </a:solidFill>
              </a:rPr>
              <a:t> </a:t>
            </a:r>
            <a:r>
              <a:rPr lang="en-US" sz="2400" b="1" dirty="0" err="1">
                <a:solidFill>
                  <a:schemeClr val="accent5">
                    <a:lumMod val="50000"/>
                  </a:schemeClr>
                </a:solidFill>
              </a:rPr>
              <a:t>después</a:t>
            </a:r>
            <a:r>
              <a:rPr lang="en-US" sz="2400" b="1" dirty="0">
                <a:solidFill>
                  <a:schemeClr val="accent5">
                    <a:lumMod val="50000"/>
                  </a:schemeClr>
                </a:solidFill>
              </a:rPr>
              <a:t>...</a:t>
            </a:r>
          </a:p>
        </p:txBody>
      </p:sp>
      <p:sp>
        <p:nvSpPr>
          <p:cNvPr id="30" name="TextBox 6">
            <a:extLst>
              <a:ext uri="{FF2B5EF4-FFF2-40B4-BE49-F238E27FC236}">
                <a16:creationId xmlns:a16="http://schemas.microsoft.com/office/drawing/2014/main" id="{1CC47383-4EB7-DC4F-99E9-191FD05BC1A1}"/>
              </a:ext>
            </a:extLst>
          </p:cNvPr>
          <p:cNvSpPr txBox="1"/>
          <p:nvPr/>
        </p:nvSpPr>
        <p:spPr>
          <a:xfrm>
            <a:off x="4806503" y="4226445"/>
            <a:ext cx="2467133" cy="461665"/>
          </a:xfrm>
          <a:prstGeom prst="rect">
            <a:avLst/>
          </a:prstGeom>
          <a:noFill/>
        </p:spPr>
        <p:txBody>
          <a:bodyPr wrap="square" rtlCol="0">
            <a:spAutoFit/>
          </a:bodyPr>
          <a:lstStyle/>
          <a:p>
            <a:r>
              <a:rPr lang="en-US" sz="2400" b="1" dirty="0" err="1">
                <a:solidFill>
                  <a:schemeClr val="accent5">
                    <a:lumMod val="50000"/>
                  </a:schemeClr>
                </a:solidFill>
              </a:rPr>
              <a:t>Finalmente</a:t>
            </a:r>
            <a:r>
              <a:rPr lang="en-US" sz="2400" b="1" dirty="0">
                <a:solidFill>
                  <a:schemeClr val="accent5">
                    <a:lumMod val="50000"/>
                  </a:schemeClr>
                </a:solidFill>
              </a:rPr>
              <a:t>...</a:t>
            </a:r>
          </a:p>
        </p:txBody>
      </p:sp>
      <p:sp>
        <p:nvSpPr>
          <p:cNvPr id="32" name="TextBox 6">
            <a:extLst>
              <a:ext uri="{FF2B5EF4-FFF2-40B4-BE49-F238E27FC236}">
                <a16:creationId xmlns:a16="http://schemas.microsoft.com/office/drawing/2014/main" id="{D68EB476-0162-6F45-BE1A-094F80B8A9BB}"/>
              </a:ext>
            </a:extLst>
          </p:cNvPr>
          <p:cNvSpPr txBox="1"/>
          <p:nvPr/>
        </p:nvSpPr>
        <p:spPr>
          <a:xfrm>
            <a:off x="214130" y="4796719"/>
            <a:ext cx="10255750" cy="830997"/>
          </a:xfrm>
          <a:prstGeom prst="rect">
            <a:avLst/>
          </a:prstGeom>
          <a:noFill/>
        </p:spPr>
        <p:txBody>
          <a:bodyPr wrap="square" rtlCol="0">
            <a:spAutoFit/>
          </a:bodyPr>
          <a:lstStyle/>
          <a:p>
            <a:r>
              <a:rPr lang="en-US" sz="2400" dirty="0">
                <a:solidFill>
                  <a:schemeClr val="accent5">
                    <a:lumMod val="50000"/>
                  </a:schemeClr>
                </a:solidFill>
              </a:rPr>
              <a:t>You may want to add what characters say.  Introduce speech using one of these verbs. E.g., </a:t>
            </a:r>
            <a:r>
              <a:rPr lang="en-US" sz="2400" b="1" i="1" dirty="0">
                <a:solidFill>
                  <a:schemeClr val="accent5">
                    <a:lumMod val="50000"/>
                  </a:schemeClr>
                </a:solidFill>
              </a:rPr>
              <a:t>Juan </a:t>
            </a:r>
            <a:r>
              <a:rPr lang="en-US" sz="2400" b="1" i="1" dirty="0" err="1">
                <a:solidFill>
                  <a:schemeClr val="accent5">
                    <a:lumMod val="50000"/>
                  </a:schemeClr>
                </a:solidFill>
              </a:rPr>
              <a:t>grita</a:t>
            </a:r>
            <a:r>
              <a:rPr lang="en-US" sz="2400" b="1" i="1" dirty="0">
                <a:solidFill>
                  <a:schemeClr val="accent5">
                    <a:lumMod val="50000"/>
                  </a:schemeClr>
                </a:solidFill>
              </a:rPr>
              <a:t>: ¡Ay! ¿</a:t>
            </a:r>
            <a:r>
              <a:rPr lang="en-US" sz="2400" b="1" i="1" dirty="0" err="1">
                <a:solidFill>
                  <a:schemeClr val="accent5">
                    <a:lumMod val="50000"/>
                  </a:schemeClr>
                </a:solidFill>
              </a:rPr>
              <a:t>Dónde</a:t>
            </a:r>
            <a:r>
              <a:rPr lang="en-US" sz="2400" b="1" i="1" dirty="0">
                <a:solidFill>
                  <a:schemeClr val="accent5">
                    <a:lumMod val="50000"/>
                  </a:schemeClr>
                </a:solidFill>
              </a:rPr>
              <a:t> </a:t>
            </a:r>
            <a:r>
              <a:rPr lang="en-US" sz="2400" b="1" i="1" dirty="0" err="1">
                <a:solidFill>
                  <a:schemeClr val="accent5">
                    <a:lumMod val="50000"/>
                  </a:schemeClr>
                </a:solidFill>
              </a:rPr>
              <a:t>estás</a:t>
            </a:r>
            <a:r>
              <a:rPr lang="en-US" sz="2400" b="1" i="1" dirty="0">
                <a:solidFill>
                  <a:schemeClr val="accent5">
                    <a:lumMod val="50000"/>
                  </a:schemeClr>
                </a:solidFill>
              </a:rPr>
              <a:t>?</a:t>
            </a:r>
          </a:p>
        </p:txBody>
      </p:sp>
      <p:sp>
        <p:nvSpPr>
          <p:cNvPr id="33" name="TextBox 6">
            <a:extLst>
              <a:ext uri="{FF2B5EF4-FFF2-40B4-BE49-F238E27FC236}">
                <a16:creationId xmlns:a16="http://schemas.microsoft.com/office/drawing/2014/main" id="{39834236-E344-3343-90B8-69E6EA3F8038}"/>
              </a:ext>
            </a:extLst>
          </p:cNvPr>
          <p:cNvSpPr txBox="1"/>
          <p:nvPr/>
        </p:nvSpPr>
        <p:spPr>
          <a:xfrm>
            <a:off x="214130" y="5598801"/>
            <a:ext cx="6957323" cy="461665"/>
          </a:xfrm>
          <a:prstGeom prst="rect">
            <a:avLst/>
          </a:prstGeom>
          <a:noFill/>
        </p:spPr>
        <p:txBody>
          <a:bodyPr wrap="square" rtlCol="0">
            <a:spAutoFit/>
          </a:bodyPr>
          <a:lstStyle/>
          <a:p>
            <a:r>
              <a:rPr lang="en-US" sz="2400" dirty="0" err="1">
                <a:solidFill>
                  <a:schemeClr val="accent5">
                    <a:lumMod val="50000"/>
                  </a:schemeClr>
                </a:solidFill>
              </a:rPr>
              <a:t>decir</a:t>
            </a:r>
            <a:r>
              <a:rPr lang="en-US" sz="2400" dirty="0">
                <a:solidFill>
                  <a:schemeClr val="accent5">
                    <a:lumMod val="50000"/>
                  </a:schemeClr>
                </a:solidFill>
              </a:rPr>
              <a:t>, responder, </a:t>
            </a:r>
            <a:r>
              <a:rPr lang="en-US" sz="2400" dirty="0" err="1">
                <a:solidFill>
                  <a:schemeClr val="accent5">
                    <a:lumMod val="50000"/>
                  </a:schemeClr>
                </a:solidFill>
              </a:rPr>
              <a:t>preguntar</a:t>
            </a:r>
            <a:r>
              <a:rPr lang="en-US" sz="2400" dirty="0">
                <a:solidFill>
                  <a:schemeClr val="accent5">
                    <a:lumMod val="50000"/>
                  </a:schemeClr>
                </a:solidFill>
              </a:rPr>
              <a:t>, </a:t>
            </a:r>
            <a:r>
              <a:rPr lang="en-US" sz="2400" dirty="0" err="1">
                <a:solidFill>
                  <a:schemeClr val="accent5">
                    <a:lumMod val="50000"/>
                  </a:schemeClr>
                </a:solidFill>
              </a:rPr>
              <a:t>llamar</a:t>
            </a:r>
            <a:r>
              <a:rPr lang="en-US" sz="2400" dirty="0">
                <a:solidFill>
                  <a:schemeClr val="accent5">
                    <a:lumMod val="50000"/>
                  </a:schemeClr>
                </a:solidFill>
              </a:rPr>
              <a:t>, </a:t>
            </a:r>
            <a:r>
              <a:rPr lang="en-US" sz="2400" dirty="0" err="1">
                <a:solidFill>
                  <a:schemeClr val="accent5">
                    <a:lumMod val="50000"/>
                  </a:schemeClr>
                </a:solidFill>
              </a:rPr>
              <a:t>gritar</a:t>
            </a:r>
            <a:r>
              <a:rPr lang="en-US" sz="2400" dirty="0">
                <a:solidFill>
                  <a:schemeClr val="accent5">
                    <a:lumMod val="50000"/>
                  </a:schemeClr>
                </a:solidFill>
              </a:rPr>
              <a:t>...</a:t>
            </a:r>
          </a:p>
        </p:txBody>
      </p:sp>
      <p:pic>
        <p:nvPicPr>
          <p:cNvPr id="11268" name="Picture 4" descr="write a story clipart - Clip Art Library">
            <a:extLst>
              <a:ext uri="{FF2B5EF4-FFF2-40B4-BE49-F238E27FC236}">
                <a16:creationId xmlns:a16="http://schemas.microsoft.com/office/drawing/2014/main" id="{EAB0A95D-4DD2-A44A-9F19-4D83C6CAD6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6864" y="1181015"/>
            <a:ext cx="1858504" cy="191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18" grpId="0"/>
      <p:bldP spid="22" grpId="0"/>
      <p:bldP spid="23" grpId="0"/>
      <p:bldP spid="24" grpId="0"/>
      <p:bldP spid="28" grpId="0"/>
      <p:bldP spid="29" grpId="0"/>
      <p:bldP spid="30"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61801"/>
            <a:ext cx="6477708"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Learning Homework</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356023" y="2063219"/>
            <a:ext cx="10885786" cy="830997"/>
          </a:xfrm>
          <a:prstGeom prst="rect">
            <a:avLst/>
          </a:prstGeom>
          <a:noFill/>
        </p:spPr>
        <p:txBody>
          <a:bodyPr wrap="square" rtlCol="0">
            <a:spAutoFit/>
          </a:bodyPr>
          <a:lstStyle/>
          <a:p>
            <a:r>
              <a:rPr lang="en-GB" sz="2400">
                <a:solidFill>
                  <a:srgbClr val="115076"/>
                </a:solidFill>
                <a:latin typeface="Century Gothic" panose="020B0502020202020204" pitchFamily="34" charset="0"/>
              </a:rPr>
              <a:t>There is no vocabulary learning homework this week, but go to this </a:t>
            </a:r>
            <a:r>
              <a:rPr lang="en-GB" sz="2400">
                <a:solidFill>
                  <a:srgbClr val="115076"/>
                </a:solidFill>
                <a:latin typeface="Century Gothic" panose="020B0502020202020204" pitchFamily="34" charset="0"/>
                <a:hlinkClick r:id="rId5"/>
              </a:rPr>
              <a:t>Quizlet mashup </a:t>
            </a:r>
            <a:r>
              <a:rPr lang="en-GB" sz="2400">
                <a:solidFill>
                  <a:srgbClr val="115076"/>
                </a:solidFill>
                <a:latin typeface="Century Gothic" panose="020B0502020202020204" pitchFamily="34" charset="0"/>
              </a:rPr>
              <a:t>of Year 7 vocabulary before next lesson. </a:t>
            </a: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11722942" cy="523220"/>
          </a:xfrm>
          <a:prstGeom prst="rect">
            <a:avLst/>
          </a:prstGeom>
          <a:noFill/>
        </p:spPr>
        <p:txBody>
          <a:bodyPr wrap="square" rtlCol="0">
            <a:spAutoFit/>
          </a:bodyPr>
          <a:lstStyle/>
          <a:p>
            <a:pPr lvl="0">
              <a:defRPr/>
            </a:pPr>
            <a:r>
              <a:rPr lang="en-GB" sz="2800" b="1" dirty="0" err="1">
                <a:solidFill>
                  <a:srgbClr val="002060"/>
                </a:solidFill>
                <a:latin typeface="Century Gothic" panose="020B0502020202020204" pitchFamily="34" charset="0"/>
              </a:rPr>
              <a:t>Leemos</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texto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sobre</a:t>
            </a:r>
            <a:r>
              <a:rPr lang="en-GB" sz="2800" b="1" dirty="0">
                <a:solidFill>
                  <a:srgbClr val="002060"/>
                </a:solidFill>
                <a:latin typeface="Century Gothic" panose="020B0502020202020204" pitchFamily="34" charset="0"/>
              </a:rPr>
              <a:t> una ciudad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Perú: Iquitos.</a:t>
            </a:r>
            <a:endParaRPr kumimoji="0" lang="en-GB" sz="2800" b="1"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lvl="0">
              <a:defRPr/>
            </a:pPr>
            <a:r>
              <a:rPr lang="en-GB" sz="2800" noProof="0" dirty="0" err="1">
                <a:solidFill>
                  <a:srgbClr val="002060"/>
                </a:solidFill>
                <a:latin typeface="Century Gothic" panose="020B0502020202020204" pitchFamily="34" charset="0"/>
              </a:rPr>
              <a:t>Trabajamos</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en</a:t>
            </a:r>
            <a:r>
              <a:rPr lang="en-GB" sz="2800" noProof="0" dirty="0">
                <a:solidFill>
                  <a:srgbClr val="002060"/>
                </a:solidFill>
                <a:latin typeface="Century Gothic" panose="020B0502020202020204" pitchFamily="34" charset="0"/>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estudiante</a:t>
            </a:r>
            <a:r>
              <a:rPr lang="en-GB" sz="2800" dirty="0">
                <a:solidFill>
                  <a:srgbClr val="002060"/>
                </a:solidFill>
                <a:latin typeface="Century Gothic" panose="020B0502020202020204" pitchFamily="34" charset="0"/>
              </a:rPr>
              <a:t> A lee la </a:t>
            </a:r>
            <a:r>
              <a:rPr lang="en-GB" sz="2800" dirty="0" err="1">
                <a:solidFill>
                  <a:srgbClr val="002060"/>
                </a:solidFill>
                <a:latin typeface="Century Gothic" panose="020B0502020202020204" pitchFamily="34" charset="0"/>
              </a:rPr>
              <a:t>primera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parte</a:t>
            </a:r>
            <a:r>
              <a:rPr lang="en-GB" sz="2800" dirty="0">
                <a:solidFill>
                  <a:srgbClr val="002060"/>
                </a:solidFill>
                <a:latin typeface="Century Gothic" panose="020B0502020202020204" pitchFamily="34" charset="0"/>
              </a:rPr>
              <a:t> del </a:t>
            </a:r>
            <a:r>
              <a:rPr lang="en-GB" sz="2800" dirty="0" err="1">
                <a:solidFill>
                  <a:srgbClr val="002060"/>
                </a:solidFill>
                <a:latin typeface="Century Gothic" panose="020B0502020202020204" pitchFamily="34" charset="0"/>
              </a:rPr>
              <a:t>texto</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estudiante</a:t>
            </a:r>
            <a:r>
              <a:rPr lang="en-GB" sz="2800" dirty="0">
                <a:solidFill>
                  <a:srgbClr val="002060"/>
                </a:solidFill>
                <a:latin typeface="Century Gothic" panose="020B0502020202020204" pitchFamily="34" charset="0"/>
              </a:rPr>
              <a:t> B </a:t>
            </a: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y escribe las </a:t>
            </a:r>
            <a:r>
              <a:rPr lang="en-GB" sz="2800" dirty="0" err="1">
                <a:solidFill>
                  <a:srgbClr val="002060"/>
                </a:solidFill>
                <a:latin typeface="Century Gothic" panose="020B0502020202020204" pitchFamily="34" charset="0"/>
              </a:rPr>
              <a:t>letras</a:t>
            </a:r>
            <a:r>
              <a:rPr lang="en-GB" sz="2800" dirty="0">
                <a:solidFill>
                  <a:srgbClr val="002060"/>
                </a:solidFill>
                <a:latin typeface="Century Gothic" panose="020B0502020202020204" pitchFamily="34" charset="0"/>
              </a:rPr>
              <a:t> que </a:t>
            </a:r>
            <a:r>
              <a:rPr lang="en-GB" sz="2800" dirty="0" err="1">
                <a:solidFill>
                  <a:srgbClr val="002060"/>
                </a:solidFill>
                <a:latin typeface="Century Gothic" panose="020B0502020202020204" pitchFamily="34" charset="0"/>
              </a:rPr>
              <a:t>faltan</a:t>
            </a:r>
            <a:r>
              <a:rPr lang="en-GB" sz="2800" dirty="0">
                <a:solidFill>
                  <a:srgbClr val="002060"/>
                </a:solidFill>
                <a:latin typeface="Century Gothic" panose="020B0502020202020204" pitchFamily="34" charset="0"/>
              </a:rPr>
              <a:t>.</a:t>
            </a:r>
            <a:endParaRPr lang="en-GB" sz="2800" dirty="0">
              <a:solidFill>
                <a:prstClr val="black"/>
              </a:solidFill>
              <a:latin typeface="Tw Cen MT" panose="020B0602020104020603"/>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Ejemplo</a:t>
            </a:r>
            <a:r>
              <a:rPr lang="en-GB" sz="2800" dirty="0">
                <a:solidFill>
                  <a:srgbClr val="002060"/>
                </a:solidFill>
                <a:latin typeface="Century Gothic" panose="020B0502020202020204" pitchFamily="34" charset="0"/>
              </a:rPr>
              <a:t>:</a:t>
            </a:r>
            <a:endParaRPr lang="en-GB" sz="2800" dirty="0">
              <a:solidFill>
                <a:prstClr val="black"/>
              </a:solidFill>
              <a:latin typeface="Tw Cen MT" panose="020B0602020104020603"/>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lvl="0">
              <a:defRPr/>
            </a:pPr>
            <a:r>
              <a:rPr lang="en-GB" sz="3000" b="1" dirty="0" err="1">
                <a:solidFill>
                  <a:srgbClr val="002060"/>
                </a:solidFill>
                <a:latin typeface="Century Gothic" panose="020B0502020202020204" pitchFamily="34" charset="0"/>
              </a:rPr>
              <a:t>Estudiante</a:t>
            </a:r>
            <a:r>
              <a:rPr lang="en-GB" sz="3000" b="1" dirty="0">
                <a:solidFill>
                  <a:srgbClr val="002060"/>
                </a:solidFill>
                <a:latin typeface="Century Gothic" panose="020B0502020202020204" pitchFamily="34" charset="0"/>
              </a:rPr>
              <a:t> A</a:t>
            </a:r>
            <a:endParaRPr lang="en-GB" sz="3000" b="1" dirty="0">
              <a:solidFill>
                <a:prstClr val="black"/>
              </a:solidFill>
              <a:latin typeface="Tw Cen MT" panose="020B0602020104020603"/>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5960004" y="4618419"/>
            <a:ext cx="2736782" cy="553998"/>
          </a:xfrm>
          <a:prstGeom prst="rect">
            <a:avLst/>
          </a:prstGeom>
          <a:noFill/>
        </p:spPr>
        <p:txBody>
          <a:bodyPr wrap="square" rtlCol="0">
            <a:spAutoFit/>
          </a:bodyPr>
          <a:lstStyle/>
          <a:p>
            <a:pPr lvl="0">
              <a:defRPr/>
            </a:pPr>
            <a:r>
              <a:rPr lang="en-GB" sz="3000" b="1" dirty="0" err="1">
                <a:solidFill>
                  <a:srgbClr val="002060"/>
                </a:solidFill>
                <a:latin typeface="Century Gothic" panose="020B0502020202020204" pitchFamily="34" charset="0"/>
              </a:rPr>
              <a:t>Estudiante</a:t>
            </a:r>
            <a:r>
              <a:rPr lang="en-GB" sz="3000" b="1" dirty="0">
                <a:solidFill>
                  <a:srgbClr val="002060"/>
                </a:solidFill>
                <a:latin typeface="Century Gothic" panose="020B0502020202020204" pitchFamily="34" charset="0"/>
              </a:rPr>
              <a:t> B</a:t>
            </a:r>
            <a:endParaRPr lang="en-GB" sz="3000" b="1" dirty="0">
              <a:solidFill>
                <a:prstClr val="black"/>
              </a:solidFill>
              <a:latin typeface="Tw Cen MT" panose="020B0602020104020603"/>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Texto</a:t>
            </a:r>
            <a:r>
              <a:rPr lang="es-GB" sz="2000" dirty="0">
                <a:solidFill>
                  <a:srgbClr val="203864"/>
                </a:solidFill>
              </a:rPr>
              <a:t>: Iquitos es una ciudad en Perú...</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Iquitos es una ciudad en Perú...</a:t>
            </a:r>
          </a:p>
        </p:txBody>
      </p:sp>
      <p:sp>
        <p:nvSpPr>
          <p:cNvPr id="26" name="Rectángulo 25">
            <a:extLst>
              <a:ext uri="{FF2B5EF4-FFF2-40B4-BE49-F238E27FC236}">
                <a16:creationId xmlns:a16="http://schemas.microsoft.com/office/drawing/2014/main" id="{464C63FE-310E-7D4E-96F0-AEFFC1FA68FF}"/>
              </a:ext>
            </a:extLst>
          </p:cNvPr>
          <p:cNvSpPr/>
          <p:nvPr/>
        </p:nvSpPr>
        <p:spPr>
          <a:xfrm>
            <a:off x="8468352" y="5048662"/>
            <a:ext cx="2883193"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solidFill>
                  <a:srgbClr val="203864"/>
                </a:solidFill>
              </a:rPr>
              <a:t>Texto</a:t>
            </a:r>
            <a:r>
              <a:rPr lang="es-GB" sz="2400" dirty="0">
                <a:solidFill>
                  <a:srgbClr val="203864"/>
                </a:solidFill>
              </a:rPr>
              <a:t>: I_ _ _ tos es una _ _ udad en Perú...</a:t>
            </a: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293335" y="4418507"/>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557389" y="5071422"/>
            <a:ext cx="813043" cy="461665"/>
          </a:xfrm>
          <a:prstGeom prst="rect">
            <a:avLst/>
          </a:prstGeom>
          <a:noFill/>
        </p:spPr>
        <p:txBody>
          <a:bodyPr wrap="none" rtlCol="0">
            <a:spAutoFit/>
          </a:bodyPr>
          <a:lstStyle/>
          <a:p>
            <a:pPr algn="l"/>
            <a:r>
              <a:rPr lang="es-GB" sz="2400" b="1" dirty="0">
                <a:solidFill>
                  <a:schemeClr val="accent5">
                    <a:lumMod val="50000"/>
                  </a:schemeClr>
                </a:solidFill>
              </a:rPr>
              <a:t>q u i</a:t>
            </a: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292733" y="5436245"/>
            <a:ext cx="542136" cy="461665"/>
          </a:xfrm>
          <a:prstGeom prst="rect">
            <a:avLst/>
          </a:prstGeom>
          <a:noFill/>
        </p:spPr>
        <p:txBody>
          <a:bodyPr wrap="none" rtlCol="0">
            <a:spAutoFit/>
          </a:bodyPr>
          <a:lstStyle/>
          <a:p>
            <a:pPr algn="l"/>
            <a:r>
              <a:rPr lang="es-GB" sz="2400" b="1" dirty="0">
                <a:solidFill>
                  <a:schemeClr val="accent5">
                    <a:lumMod val="50000"/>
                  </a:schemeClr>
                </a:solidFill>
              </a:rPr>
              <a:t>c i</a:t>
            </a:r>
          </a:p>
        </p:txBody>
      </p:sp>
      <p:pic>
        <p:nvPicPr>
          <p:cNvPr id="1026" name="Picture 2" descr="brown wooden house on body of water during daytime">
            <a:extLst>
              <a:ext uri="{FF2B5EF4-FFF2-40B4-BE49-F238E27FC236}">
                <a16:creationId xmlns:a16="http://schemas.microsoft.com/office/drawing/2014/main" id="{080DEE48-3036-D848-A885-8F3B273D95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9713" y="866018"/>
            <a:ext cx="1958937" cy="1469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 and black auto rickshaw on road during daytime">
            <a:extLst>
              <a:ext uri="{FF2B5EF4-FFF2-40B4-BE49-F238E27FC236}">
                <a16:creationId xmlns:a16="http://schemas.microsoft.com/office/drawing/2014/main" id="{4E58F272-EE60-6B4F-8FB5-0290411639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6815" y="2678604"/>
            <a:ext cx="1971835" cy="147887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04511B6-5E88-9D4A-89EF-4CA9C4F859DF}"/>
              </a:ext>
            </a:extLst>
          </p:cNvPr>
          <p:cNvSpPr txBox="1"/>
          <p:nvPr/>
        </p:nvSpPr>
        <p:spPr>
          <a:xfrm>
            <a:off x="10261060" y="2244291"/>
            <a:ext cx="978153" cy="400110"/>
          </a:xfrm>
          <a:prstGeom prst="rect">
            <a:avLst/>
          </a:prstGeom>
          <a:noFill/>
        </p:spPr>
        <p:txBody>
          <a:bodyPr wrap="none" rtlCol="0">
            <a:spAutoFit/>
          </a:bodyPr>
          <a:lstStyle/>
          <a:p>
            <a:pPr algn="l"/>
            <a:r>
              <a:rPr lang="es-GB" sz="2000" dirty="0">
                <a:solidFill>
                  <a:schemeClr val="accent5">
                    <a:lumMod val="50000"/>
                  </a:schemeClr>
                </a:solidFill>
              </a:rPr>
              <a:t>Iquitos</a:t>
            </a:r>
          </a:p>
        </p:txBody>
      </p:sp>
      <p:sp>
        <p:nvSpPr>
          <p:cNvPr id="29" name="CuadroTexto 28">
            <a:extLst>
              <a:ext uri="{FF2B5EF4-FFF2-40B4-BE49-F238E27FC236}">
                <a16:creationId xmlns:a16="http://schemas.microsoft.com/office/drawing/2014/main" id="{B25F7AFC-F5B7-E944-84BF-756A41FF2581}"/>
              </a:ext>
            </a:extLst>
          </p:cNvPr>
          <p:cNvSpPr txBox="1"/>
          <p:nvPr/>
        </p:nvSpPr>
        <p:spPr>
          <a:xfrm>
            <a:off x="9250288" y="4085380"/>
            <a:ext cx="2864887" cy="400110"/>
          </a:xfrm>
          <a:prstGeom prst="rect">
            <a:avLst/>
          </a:prstGeom>
          <a:noFill/>
        </p:spPr>
        <p:txBody>
          <a:bodyPr wrap="none" rtlCol="0">
            <a:spAutoFit/>
          </a:bodyPr>
          <a:lstStyle/>
          <a:p>
            <a:pPr algn="l"/>
            <a:r>
              <a:rPr lang="es-GB" sz="2000" dirty="0">
                <a:solidFill>
                  <a:schemeClr val="accent5">
                    <a:lumMod val="50000"/>
                  </a:schemeClr>
                </a:solidFill>
              </a:rPr>
              <a:t>Motocarros en Iquitos</a:t>
            </a: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998893" y="5272776"/>
            <a:ext cx="2353529" cy="1015663"/>
          </a:xfrm>
          <a:prstGeom prst="rect">
            <a:avLst/>
          </a:prstGeom>
          <a:noFill/>
        </p:spPr>
        <p:txBody>
          <a:bodyPr wrap="none" rtlCol="0">
            <a:spAutoFit/>
          </a:bodyPr>
          <a:lstStyle/>
          <a:p>
            <a:pPr algn="l"/>
            <a:r>
              <a:rPr lang="es-GB" sz="2000" dirty="0">
                <a:solidFill>
                  <a:schemeClr val="accent5">
                    <a:lumMod val="50000"/>
                  </a:schemeClr>
                </a:solidFill>
              </a:rPr>
              <a:t>*carretera = road</a:t>
            </a:r>
          </a:p>
          <a:p>
            <a:pPr algn="l"/>
            <a:r>
              <a:rPr lang="es-GB" sz="2000" dirty="0">
                <a:solidFill>
                  <a:schemeClr val="accent5">
                    <a:lumMod val="50000"/>
                  </a:schemeClr>
                </a:solidFill>
              </a:rPr>
              <a:t>*avión = plane</a:t>
            </a:r>
          </a:p>
          <a:p>
            <a:pPr algn="l"/>
            <a:r>
              <a:rPr lang="es-GB" sz="2000" dirty="0">
                <a:solidFill>
                  <a:schemeClr val="accent5">
                    <a:lumMod val="50000"/>
                  </a:schemeClr>
                </a:solidFill>
              </a:rPr>
              <a:t>*tortuga = turtle</a:t>
            </a:r>
          </a:p>
        </p:txBody>
      </p:sp>
      <p:sp>
        <p:nvSpPr>
          <p:cNvPr id="11" name="Rectángulo 10">
            <a:extLst>
              <a:ext uri="{FF2B5EF4-FFF2-40B4-BE49-F238E27FC236}">
                <a16:creationId xmlns:a16="http://schemas.microsoft.com/office/drawing/2014/main" id="{C828F00C-B65B-034B-B86C-B8820BE21269}"/>
              </a:ext>
            </a:extLst>
          </p:cNvPr>
          <p:cNvSpPr/>
          <p:nvPr/>
        </p:nvSpPr>
        <p:spPr>
          <a:xfrm>
            <a:off x="4947574" y="5302254"/>
            <a:ext cx="2353529" cy="969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203864"/>
                </a:solidFill>
              </a:rPr>
              <a:t>Vocabulario</a:t>
            </a:r>
            <a:endParaRPr lang="es-GB" sz="2200" dirty="0">
              <a:solidFill>
                <a:srgbClr val="203864"/>
              </a:solidFill>
            </a:endParaRP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8" grpId="0"/>
      <p:bldP spid="29" grpId="0"/>
      <p:bldP spid="31" grpId="0"/>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1380909934"/>
              </p:ext>
            </p:extLst>
          </p:nvPr>
        </p:nvGraphicFramePr>
        <p:xfrm>
          <a:off x="6565901" y="2032776"/>
          <a:ext cx="5282073" cy="4053840"/>
        </p:xfrm>
        <a:graphic>
          <a:graphicData uri="http://schemas.openxmlformats.org/drawingml/2006/table">
            <a:tbl>
              <a:tblPr firstRow="1" bandRow="1">
                <a:tableStyleId>{8A107856-5554-42FB-B03E-39F5DBC370BA}</a:tableStyleId>
              </a:tblPr>
              <a:tblGrid>
                <a:gridCol w="5282073">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Iquitos es una ciudad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Perú. </a:t>
                      </a:r>
                      <a:r>
                        <a:rPr lang="en-GB" sz="2000" b="0" kern="1200" dirty="0" err="1">
                          <a:solidFill>
                            <a:schemeClr val="accent5">
                              <a:lumMod val="50000"/>
                            </a:schemeClr>
                          </a:solidFill>
                          <a:effectLst/>
                          <a:latin typeface="+mn-lt"/>
                          <a:ea typeface="+mn-ea"/>
                          <a:cs typeface="+mn-cs"/>
                        </a:rPr>
                        <a:t>Está</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el _</a:t>
                      </a:r>
                      <a:r>
                        <a:rPr lang="en-GB" sz="2000" b="0" kern="1200" dirty="0" err="1">
                          <a:solidFill>
                            <a:schemeClr val="accent5">
                              <a:lumMod val="50000"/>
                            </a:schemeClr>
                          </a:solidFill>
                          <a:effectLst/>
                          <a:latin typeface="+mn-lt"/>
                          <a:ea typeface="+mn-ea"/>
                          <a:cs typeface="+mn-cs"/>
                        </a:rPr>
                        <a:t>ío</a:t>
                      </a:r>
                      <a:r>
                        <a:rPr lang="en-GB" sz="2000" b="0" kern="1200" dirty="0">
                          <a:solidFill>
                            <a:schemeClr val="accent5">
                              <a:lumMod val="50000"/>
                            </a:schemeClr>
                          </a:solidFill>
                          <a:effectLst/>
                          <a:latin typeface="+mn-lt"/>
                          <a:ea typeface="+mn-ea"/>
                          <a:cs typeface="+mn-cs"/>
                        </a:rPr>
                        <a:t> Amazonas y no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a:t>
                      </a:r>
                      <a:r>
                        <a:rPr lang="en-GB" sz="2000" b="0" kern="1200" dirty="0">
                          <a:solidFill>
                            <a:schemeClr val="accent5">
                              <a:lumMod val="50000"/>
                            </a:schemeClr>
                          </a:solidFill>
                          <a:effectLst/>
                          <a:latin typeface="+mn-lt"/>
                          <a:ea typeface="+mn-ea"/>
                          <a:cs typeface="+mn-cs"/>
                        </a:rPr>
                        <a:t>_ </a:t>
                      </a:r>
                      <a:r>
                        <a:rPr lang="en-GB" sz="2000" b="0" kern="1200" err="1">
                          <a:solidFill>
                            <a:schemeClr val="accent5">
                              <a:lumMod val="50000"/>
                            </a:schemeClr>
                          </a:solidFill>
                          <a:effectLst/>
                          <a:latin typeface="+mn-lt"/>
                          <a:ea typeface="+mn-ea"/>
                          <a:cs typeface="+mn-cs"/>
                        </a:rPr>
                        <a:t>en</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che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autobús</a:t>
                      </a:r>
                      <a:r>
                        <a:rPr lang="en-GB" sz="2000" b="0" kern="1200" dirty="0">
                          <a:solidFill>
                            <a:schemeClr val="accent5">
                              <a:lumMod val="50000"/>
                            </a:schemeClr>
                          </a:solidFill>
                          <a:effectLst/>
                          <a:latin typeface="+mn-lt"/>
                          <a:ea typeface="+mn-ea"/>
                          <a:cs typeface="+mn-cs"/>
                        </a:rPr>
                        <a:t> o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t_en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po_que</a:t>
                      </a:r>
                      <a:r>
                        <a:rPr lang="en-GB" sz="2000" b="0" kern="1200" dirty="0">
                          <a:solidFill>
                            <a:schemeClr val="accent5">
                              <a:lumMod val="50000"/>
                            </a:schemeClr>
                          </a:solidFill>
                          <a:effectLst/>
                          <a:latin typeface="+mn-lt"/>
                          <a:ea typeface="+mn-ea"/>
                          <a:cs typeface="+mn-cs"/>
                        </a:rPr>
                        <a:t> no hay una *ca_ _</a:t>
                      </a:r>
                      <a:r>
                        <a:rPr lang="en-GB" sz="2000" b="0" kern="1200" dirty="0" err="1">
                          <a:solidFill>
                            <a:schemeClr val="accent5">
                              <a:lumMod val="50000"/>
                            </a:schemeClr>
                          </a:solidFill>
                          <a:effectLst/>
                          <a:latin typeface="+mn-lt"/>
                          <a:ea typeface="+mn-ea"/>
                          <a:cs typeface="+mn-cs"/>
                        </a:rPr>
                        <a:t>ete_a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así</a:t>
                      </a:r>
                      <a:r>
                        <a:rPr lang="en-GB" sz="2000" b="0" kern="1200" dirty="0">
                          <a:solidFill>
                            <a:schemeClr val="accent5">
                              <a:lumMod val="50000"/>
                            </a:schemeClr>
                          </a:solidFill>
                          <a:effectLst/>
                          <a:latin typeface="+mn-lt"/>
                          <a:ea typeface="+mn-ea"/>
                          <a:cs typeface="+mn-cs"/>
                        </a:rPr>
                        <a:t> que ¡</a:t>
                      </a:r>
                      <a:r>
                        <a:rPr lang="en-GB" sz="2000" b="0" kern="1200" dirty="0" err="1">
                          <a:solidFill>
                            <a:schemeClr val="accent5">
                              <a:lumMod val="50000"/>
                            </a:schemeClr>
                          </a:solidFill>
                          <a:effectLst/>
                          <a:latin typeface="+mn-lt"/>
                          <a:ea typeface="+mn-ea"/>
                          <a:cs typeface="+mn-cs"/>
                        </a:rPr>
                        <a:t>so_o</a:t>
                      </a:r>
                      <a:r>
                        <a:rPr lang="en-GB" sz="2000" b="0" kern="1200" dirty="0">
                          <a:solidFill>
                            <a:schemeClr val="accent5">
                              <a:lumMod val="50000"/>
                            </a:schemeClr>
                          </a:solidFill>
                          <a:effectLst/>
                          <a:latin typeface="+mn-lt"/>
                          <a:ea typeface="+mn-ea"/>
                          <a:cs typeface="+mn-cs"/>
                        </a:rPr>
                        <a:t> </a:t>
                      </a:r>
                      <a:r>
                        <a:rPr lang="en-GB" sz="2000" b="0" kern="1200" err="1">
                          <a:solidFill>
                            <a:schemeClr val="accent5">
                              <a:lumMod val="50000"/>
                            </a:schemeClr>
                          </a:solidFill>
                          <a:effectLst/>
                          <a:latin typeface="+mn-lt"/>
                          <a:ea typeface="+mn-ea"/>
                          <a:cs typeface="+mn-cs"/>
                        </a:rPr>
                        <a:t>puedes</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egar</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a_co</a:t>
                      </a:r>
                      <a:r>
                        <a:rPr lang="en-GB" sz="2000" b="0" kern="1200" dirty="0">
                          <a:solidFill>
                            <a:schemeClr val="accent5">
                              <a:lumMod val="50000"/>
                            </a:schemeClr>
                          </a:solidFill>
                          <a:effectLst/>
                          <a:latin typeface="+mn-lt"/>
                          <a:ea typeface="+mn-ea"/>
                          <a:cs typeface="+mn-cs"/>
                        </a:rPr>
                        <a:t> o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a_ión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 ciudad _ay </a:t>
                      </a:r>
                      <a:r>
                        <a:rPr lang="en-GB" sz="2000" b="0" kern="1200" dirty="0" err="1">
                          <a:solidFill>
                            <a:schemeClr val="accent5">
                              <a:lumMod val="50000"/>
                            </a:schemeClr>
                          </a:solidFill>
                          <a:effectLst/>
                          <a:latin typeface="+mn-lt"/>
                          <a:ea typeface="+mn-ea"/>
                          <a:cs typeface="+mn-cs"/>
                        </a:rPr>
                        <a:t>mucho</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uido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porque</a:t>
                      </a:r>
                      <a:r>
                        <a:rPr lang="en-GB" sz="2000" b="0" kern="1200" dirty="0">
                          <a:solidFill>
                            <a:schemeClr val="accent5">
                              <a:lumMod val="50000"/>
                            </a:schemeClr>
                          </a:solidFill>
                          <a:effectLst/>
                          <a:latin typeface="+mn-lt"/>
                          <a:ea typeface="+mn-ea"/>
                          <a:cs typeface="+mn-cs"/>
                        </a:rPr>
                        <a:t> </a:t>
                      </a:r>
                      <a:r>
                        <a:rPr lang="en-GB" sz="2000" b="0" kern="1200" err="1">
                          <a:solidFill>
                            <a:schemeClr val="accent5">
                              <a:lumMod val="50000"/>
                            </a:schemeClr>
                          </a:solidFill>
                          <a:effectLst/>
                          <a:latin typeface="+mn-lt"/>
                          <a:ea typeface="+mn-ea"/>
                          <a:cs typeface="+mn-cs"/>
                        </a:rPr>
                        <a:t>está</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ena</a:t>
                      </a:r>
                      <a:r>
                        <a:rPr lang="en-GB" sz="2000" b="0" kern="1200" dirty="0">
                          <a:solidFill>
                            <a:schemeClr val="accent5">
                              <a:lumMod val="50000"/>
                            </a:schemeClr>
                          </a:solidFill>
                          <a:effectLst/>
                          <a:latin typeface="+mn-lt"/>
                          <a:ea typeface="+mn-ea"/>
                          <a:cs typeface="+mn-cs"/>
                        </a:rPr>
                        <a:t> de </a:t>
                      </a:r>
                      <a:r>
                        <a:rPr lang="en-GB" sz="2000" b="0" kern="1200" dirty="0" err="1">
                          <a:solidFill>
                            <a:schemeClr val="accent5">
                              <a:lumMod val="50000"/>
                            </a:schemeClr>
                          </a:solidFill>
                          <a:effectLst/>
                          <a:latin typeface="+mn-lt"/>
                          <a:ea typeface="+mn-ea"/>
                          <a:cs typeface="+mn-cs"/>
                        </a:rPr>
                        <a:t>motoca</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os</a:t>
                      </a:r>
                      <a:r>
                        <a:rPr lang="en-GB" sz="2000" b="0" kern="1200" dirty="0">
                          <a:solidFill>
                            <a:schemeClr val="accent5">
                              <a:lumMod val="50000"/>
                            </a:schemeClr>
                          </a:solidFill>
                          <a:effectLst/>
                          <a:latin typeface="+mn-lt"/>
                          <a:ea typeface="+mn-ea"/>
                          <a:cs typeface="+mn-cs"/>
                        </a:rPr>
                        <a:t>. </a:t>
                      </a:r>
                    </a:p>
                    <a:p>
                      <a:endParaRPr lang="en-GB" sz="2000" b="0" kern="1200" dirty="0">
                        <a:solidFill>
                          <a:schemeClr val="accent5">
                            <a:lumMod val="50000"/>
                          </a:schemeClr>
                        </a:solidFill>
                        <a:effectLst/>
                        <a:latin typeface="+mn-lt"/>
                        <a:ea typeface="+mn-ea"/>
                        <a:cs typeface="+mn-cs"/>
                      </a:endParaRPr>
                    </a:p>
                    <a:p>
                      <a:r>
                        <a:rPr lang="en-GB" sz="2000" b="1" kern="1200" dirty="0">
                          <a:solidFill>
                            <a:schemeClr val="accent5">
                              <a:lumMod val="50000"/>
                            </a:schemeClr>
                          </a:solidFill>
                          <a:effectLst/>
                          <a:latin typeface="+mn-lt"/>
                          <a:ea typeface="+mn-ea"/>
                          <a:cs typeface="+mn-cs"/>
                        </a:rPr>
                        <a:t>Es un </a:t>
                      </a:r>
                      <a:r>
                        <a:rPr lang="en-GB" sz="2000" b="1" kern="1200" dirty="0" err="1">
                          <a:solidFill>
                            <a:schemeClr val="accent5">
                              <a:lumMod val="50000"/>
                            </a:schemeClr>
                          </a:solidFill>
                          <a:effectLst/>
                          <a:latin typeface="+mn-lt"/>
                          <a:ea typeface="+mn-ea"/>
                          <a:cs typeface="+mn-cs"/>
                        </a:rPr>
                        <a:t>lugar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muy</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interesante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el mercado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comer </a:t>
                      </a:r>
                      <a:r>
                        <a:rPr lang="en-GB" sz="2000" b="1" kern="1200" dirty="0" err="1">
                          <a:solidFill>
                            <a:schemeClr val="accent5">
                              <a:lumMod val="50000"/>
                            </a:schemeClr>
                          </a:solidFill>
                          <a:effectLst/>
                          <a:latin typeface="+mn-lt"/>
                          <a:ea typeface="+mn-ea"/>
                          <a:cs typeface="+mn-cs"/>
                        </a:rPr>
                        <a:t>productos</a:t>
                      </a:r>
                      <a:r>
                        <a:rPr lang="en-GB" sz="2000" b="1" kern="1200" dirty="0">
                          <a:solidFill>
                            <a:schemeClr val="accent5">
                              <a:lumMod val="50000"/>
                            </a:schemeClr>
                          </a:solidFill>
                          <a:effectLst/>
                          <a:latin typeface="+mn-lt"/>
                          <a:ea typeface="+mn-ea"/>
                          <a:cs typeface="+mn-cs"/>
                        </a:rPr>
                        <a:t> de la selva.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 selva hay </a:t>
                      </a:r>
                      <a:r>
                        <a:rPr lang="en-GB" sz="2000" b="1" kern="1200" dirty="0" err="1">
                          <a:solidFill>
                            <a:schemeClr val="accent5">
                              <a:lumMod val="50000"/>
                            </a:schemeClr>
                          </a:solidFill>
                          <a:effectLst/>
                          <a:latin typeface="+mn-lt"/>
                          <a:ea typeface="+mn-ea"/>
                          <a:cs typeface="+mn-cs"/>
                        </a:rPr>
                        <a:t>animales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diferentes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la iguana, el jaguar y la *</a:t>
                      </a:r>
                      <a:r>
                        <a:rPr lang="en-GB" sz="2000" b="1" kern="1200" dirty="0" err="1">
                          <a:solidFill>
                            <a:schemeClr val="accent5">
                              <a:lumMod val="50000"/>
                            </a:schemeClr>
                          </a:solidFill>
                          <a:effectLst/>
                          <a:latin typeface="+mn-lt"/>
                          <a:ea typeface="+mn-ea"/>
                          <a:cs typeface="+mn-cs"/>
                        </a:rPr>
                        <a:t>tortuga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También</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lluvia</a:t>
                      </a:r>
                      <a:r>
                        <a:rPr lang="en-GB" sz="2000" b="1"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2046842471"/>
              </p:ext>
            </p:extLst>
          </p:nvPr>
        </p:nvGraphicFramePr>
        <p:xfrm>
          <a:off x="266700" y="2032776"/>
          <a:ext cx="5596436" cy="3872018"/>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Iquitos es una ciudad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Perú. </a:t>
                      </a:r>
                      <a:r>
                        <a:rPr lang="en-GB" sz="2000" b="1" kern="1200" dirty="0" err="1">
                          <a:solidFill>
                            <a:schemeClr val="accent5">
                              <a:lumMod val="50000"/>
                            </a:schemeClr>
                          </a:solidFill>
                          <a:effectLst/>
                          <a:latin typeface="+mn-lt"/>
                          <a:ea typeface="+mn-ea"/>
                          <a:cs typeface="+mn-cs"/>
                        </a:rPr>
                        <a:t>Está</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el </a:t>
                      </a:r>
                      <a:r>
                        <a:rPr lang="en-GB" sz="2000" b="1" kern="1200" dirty="0" err="1">
                          <a:solidFill>
                            <a:schemeClr val="accent5">
                              <a:lumMod val="50000"/>
                            </a:schemeClr>
                          </a:solidFill>
                          <a:effectLst/>
                          <a:latin typeface="+mn-lt"/>
                          <a:ea typeface="+mn-ea"/>
                          <a:cs typeface="+mn-cs"/>
                        </a:rPr>
                        <a:t>río</a:t>
                      </a:r>
                      <a:r>
                        <a:rPr lang="en-GB" sz="2000" b="1" kern="1200" dirty="0">
                          <a:solidFill>
                            <a:schemeClr val="accent5">
                              <a:lumMod val="50000"/>
                            </a:schemeClr>
                          </a:solidFill>
                          <a:effectLst/>
                          <a:latin typeface="+mn-lt"/>
                          <a:ea typeface="+mn-ea"/>
                          <a:cs typeface="+mn-cs"/>
                        </a:rPr>
                        <a:t> Amazonas y no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ir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coche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autobús</a:t>
                      </a:r>
                      <a:r>
                        <a:rPr lang="en-GB" sz="2000" b="1" kern="1200" dirty="0">
                          <a:solidFill>
                            <a:schemeClr val="accent5">
                              <a:lumMod val="50000"/>
                            </a:schemeClr>
                          </a:solidFill>
                          <a:effectLst/>
                          <a:latin typeface="+mn-lt"/>
                          <a:ea typeface="+mn-ea"/>
                          <a:cs typeface="+mn-cs"/>
                        </a:rPr>
                        <a:t> o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tren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no hay una *</a:t>
                      </a:r>
                      <a:r>
                        <a:rPr lang="en-GB" sz="2000" b="1" kern="1200" dirty="0" err="1">
                          <a:solidFill>
                            <a:schemeClr val="accent5">
                              <a:lumMod val="50000"/>
                            </a:schemeClr>
                          </a:solidFill>
                          <a:effectLst/>
                          <a:latin typeface="+mn-lt"/>
                          <a:ea typeface="+mn-ea"/>
                          <a:cs typeface="+mn-cs"/>
                        </a:rPr>
                        <a:t>carretera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así</a:t>
                      </a:r>
                      <a:r>
                        <a:rPr lang="en-GB" sz="2000" b="1" kern="1200" dirty="0">
                          <a:solidFill>
                            <a:schemeClr val="accent5">
                              <a:lumMod val="50000"/>
                            </a:schemeClr>
                          </a:solidFill>
                          <a:effectLst/>
                          <a:latin typeface="+mn-lt"/>
                          <a:ea typeface="+mn-ea"/>
                          <a:cs typeface="+mn-cs"/>
                        </a:rPr>
                        <a:t> que ¡solo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llegar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barco</a:t>
                      </a:r>
                      <a:r>
                        <a:rPr lang="en-GB" sz="2000" b="1" kern="1200" dirty="0">
                          <a:solidFill>
                            <a:schemeClr val="accent5">
                              <a:lumMod val="50000"/>
                            </a:schemeClr>
                          </a:solidFill>
                          <a:effectLst/>
                          <a:latin typeface="+mn-lt"/>
                          <a:ea typeface="+mn-ea"/>
                          <a:cs typeface="+mn-cs"/>
                        </a:rPr>
                        <a:t> o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avión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 ciudad hay </a:t>
                      </a:r>
                      <a:r>
                        <a:rPr lang="en-GB" sz="2000" b="1" kern="1200" dirty="0" err="1">
                          <a:solidFill>
                            <a:schemeClr val="accent5">
                              <a:lumMod val="50000"/>
                            </a:schemeClr>
                          </a:solidFill>
                          <a:effectLst/>
                          <a:latin typeface="+mn-lt"/>
                          <a:ea typeface="+mn-ea"/>
                          <a:cs typeface="+mn-cs"/>
                        </a:rPr>
                        <a:t>mucho</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ruido</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está</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llena</a:t>
                      </a:r>
                      <a:r>
                        <a:rPr lang="en-GB" sz="2000" b="1" kern="1200" dirty="0">
                          <a:solidFill>
                            <a:schemeClr val="accent5">
                              <a:lumMod val="50000"/>
                            </a:schemeClr>
                          </a:solidFill>
                          <a:effectLst/>
                          <a:latin typeface="+mn-lt"/>
                          <a:ea typeface="+mn-ea"/>
                          <a:cs typeface="+mn-cs"/>
                        </a:rPr>
                        <a:t> de </a:t>
                      </a:r>
                      <a:r>
                        <a:rPr lang="en-GB" sz="2000" b="1" kern="1200" dirty="0" err="1">
                          <a:solidFill>
                            <a:schemeClr val="accent5">
                              <a:lumMod val="50000"/>
                            </a:schemeClr>
                          </a:solidFill>
                          <a:effectLst/>
                          <a:latin typeface="+mn-lt"/>
                          <a:ea typeface="+mn-ea"/>
                          <a:cs typeface="+mn-cs"/>
                        </a:rPr>
                        <a:t>motocarros</a:t>
                      </a:r>
                      <a:r>
                        <a:rPr lang="en-GB" sz="2000" b="1" kern="1200" dirty="0">
                          <a:solidFill>
                            <a:schemeClr val="accent5">
                              <a:lumMod val="50000"/>
                            </a:schemeClr>
                          </a:solidFill>
                          <a:effectLst/>
                          <a:latin typeface="+mn-lt"/>
                          <a:ea typeface="+mn-ea"/>
                          <a:cs typeface="+mn-cs"/>
                        </a:rPr>
                        <a:t>. </a:t>
                      </a:r>
                    </a:p>
                    <a:p>
                      <a:endParaRPr lang="en-GB" sz="2000" b="0" kern="1200" dirty="0">
                        <a:solidFill>
                          <a:schemeClr val="accent5">
                            <a:lumMod val="50000"/>
                          </a:schemeClr>
                        </a:solidFill>
                        <a:effectLst/>
                        <a:latin typeface="+mn-lt"/>
                        <a:ea typeface="+mn-ea"/>
                        <a:cs typeface="+mn-cs"/>
                      </a:endParaRPr>
                    </a:p>
                    <a:p>
                      <a:r>
                        <a:rPr lang="en-GB" sz="2000" b="0" kern="1200" dirty="0">
                          <a:solidFill>
                            <a:schemeClr val="accent5">
                              <a:lumMod val="50000"/>
                            </a:schemeClr>
                          </a:solidFill>
                          <a:effectLst/>
                          <a:latin typeface="+mn-lt"/>
                          <a:ea typeface="+mn-ea"/>
                          <a:cs typeface="+mn-cs"/>
                        </a:rPr>
                        <a:t>Es un _</a:t>
                      </a:r>
                      <a:r>
                        <a:rPr lang="en-GB" sz="2000" b="0" kern="1200" dirty="0" err="1">
                          <a:solidFill>
                            <a:schemeClr val="accent5">
                              <a:lumMod val="50000"/>
                            </a:schemeClr>
                          </a:solidFill>
                          <a:effectLst/>
                          <a:latin typeface="+mn-lt"/>
                          <a:ea typeface="+mn-ea"/>
                          <a:cs typeface="+mn-cs"/>
                        </a:rPr>
                        <a:t>uga</a:t>
                      </a:r>
                      <a:r>
                        <a:rPr lang="en-GB" sz="2000" b="0" kern="1200" dirty="0">
                          <a:solidFill>
                            <a:schemeClr val="accent5">
                              <a:lumMod val="50000"/>
                            </a:schemeClr>
                          </a:solidFill>
                          <a:effectLst/>
                          <a:latin typeface="+mn-lt"/>
                          <a:ea typeface="+mn-ea"/>
                          <a:cs typeface="+mn-cs"/>
                        </a:rPr>
                        <a:t>_ </a:t>
                      </a:r>
                      <a:r>
                        <a:rPr lang="en-GB" sz="2000" b="0" kern="1200" dirty="0" err="1">
                          <a:solidFill>
                            <a:schemeClr val="accent5">
                              <a:lumMod val="50000"/>
                            </a:schemeClr>
                          </a:solidFill>
                          <a:effectLst/>
                          <a:latin typeface="+mn-lt"/>
                          <a:ea typeface="+mn-ea"/>
                          <a:cs typeface="+mn-cs"/>
                        </a:rPr>
                        <a:t>muy</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inte_esante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po_que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me_cado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come_  </a:t>
                      </a:r>
                      <a:r>
                        <a:rPr lang="en-GB" sz="2000" b="0" kern="1200" dirty="0" err="1">
                          <a:solidFill>
                            <a:schemeClr val="accent5">
                              <a:lumMod val="50000"/>
                            </a:schemeClr>
                          </a:solidFill>
                          <a:effectLst/>
                          <a:latin typeface="+mn-lt"/>
                          <a:ea typeface="+mn-ea"/>
                          <a:cs typeface="+mn-cs"/>
                        </a:rPr>
                        <a:t>p_oductos</a:t>
                      </a:r>
                      <a:r>
                        <a:rPr lang="en-GB" sz="2000" b="0" kern="1200" dirty="0">
                          <a:solidFill>
                            <a:schemeClr val="accent5">
                              <a:lumMod val="50000"/>
                            </a:schemeClr>
                          </a:solidFill>
                          <a:effectLst/>
                          <a:latin typeface="+mn-lt"/>
                          <a:ea typeface="+mn-ea"/>
                          <a:cs typeface="+mn-cs"/>
                        </a:rPr>
                        <a:t> de la se_ _a.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 se_ _a hay </a:t>
                      </a:r>
                      <a:r>
                        <a:rPr lang="en-GB" sz="2000" b="0" kern="1200" dirty="0" err="1">
                          <a:solidFill>
                            <a:schemeClr val="accent5">
                              <a:lumMod val="50000"/>
                            </a:schemeClr>
                          </a:solidFill>
                          <a:effectLst/>
                          <a:latin typeface="+mn-lt"/>
                          <a:ea typeface="+mn-ea"/>
                          <a:cs typeface="+mn-cs"/>
                        </a:rPr>
                        <a:t>animales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dife_entes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la </a:t>
                      </a:r>
                      <a:r>
                        <a:rPr lang="en-GB" sz="2000" b="0" kern="1200" dirty="0" err="1">
                          <a:solidFill>
                            <a:schemeClr val="accent5">
                              <a:lumMod val="50000"/>
                            </a:schemeClr>
                          </a:solidFill>
                          <a:effectLst/>
                          <a:latin typeface="+mn-lt"/>
                          <a:ea typeface="+mn-ea"/>
                          <a:cs typeface="+mn-cs"/>
                        </a:rPr>
                        <a:t>i</a:t>
                      </a:r>
                      <a:r>
                        <a:rPr lang="en-GB" sz="2000" b="0" kern="1200" dirty="0">
                          <a:solidFill>
                            <a:schemeClr val="accent5">
                              <a:lumMod val="50000"/>
                            </a:schemeClr>
                          </a:solidFill>
                          <a:effectLst/>
                          <a:latin typeface="+mn-lt"/>
                          <a:ea typeface="+mn-ea"/>
                          <a:cs typeface="+mn-cs"/>
                        </a:rPr>
                        <a:t>_ _ana el </a:t>
                      </a:r>
                      <a:r>
                        <a:rPr lang="en-GB" sz="2000" b="0" kern="1200" dirty="0" err="1">
                          <a:solidFill>
                            <a:schemeClr val="accent5">
                              <a:lumMod val="50000"/>
                            </a:schemeClr>
                          </a:solidFill>
                          <a:effectLst/>
                          <a:latin typeface="+mn-lt"/>
                          <a:ea typeface="+mn-ea"/>
                          <a:cs typeface="+mn-cs"/>
                        </a:rPr>
                        <a:t>ja</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ar</a:t>
                      </a:r>
                      <a:r>
                        <a:rPr lang="en-GB" sz="2000" b="0" kern="1200" dirty="0">
                          <a:solidFill>
                            <a:schemeClr val="accent5">
                              <a:lumMod val="50000"/>
                            </a:schemeClr>
                          </a:solidFill>
                          <a:effectLst/>
                          <a:latin typeface="+mn-lt"/>
                          <a:ea typeface="+mn-ea"/>
                          <a:cs typeface="+mn-cs"/>
                        </a:rPr>
                        <a:t> y la *</a:t>
                      </a:r>
                      <a:r>
                        <a:rPr lang="en-GB" sz="2000" b="0" kern="1200" dirty="0" err="1">
                          <a:solidFill>
                            <a:schemeClr val="accent5">
                              <a:lumMod val="50000"/>
                            </a:schemeClr>
                          </a:solidFill>
                          <a:effectLst/>
                          <a:latin typeface="+mn-lt"/>
                          <a:ea typeface="+mn-ea"/>
                          <a:cs typeface="+mn-cs"/>
                        </a:rPr>
                        <a:t>tortu</a:t>
                      </a:r>
                      <a:r>
                        <a:rPr lang="en-GB" sz="2000" b="0" kern="1200" dirty="0">
                          <a:solidFill>
                            <a:schemeClr val="accent5">
                              <a:lumMod val="50000"/>
                            </a:schemeClr>
                          </a:solidFill>
                          <a:effectLst/>
                          <a:latin typeface="+mn-lt"/>
                          <a:ea typeface="+mn-ea"/>
                          <a:cs typeface="+mn-cs"/>
                        </a:rPr>
                        <a:t>_ _. </a:t>
                      </a: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_ay </a:t>
                      </a:r>
                      <a:r>
                        <a:rPr lang="en-GB" sz="2000" b="0" kern="1200" dirty="0" err="1">
                          <a:solidFill>
                            <a:schemeClr val="accent5">
                              <a:lumMod val="50000"/>
                            </a:schemeClr>
                          </a:solidFill>
                          <a:effectLst/>
                          <a:latin typeface="+mn-lt"/>
                          <a:ea typeface="+mn-ea"/>
                          <a:cs typeface="+mn-cs"/>
                        </a:rPr>
                        <a:t>mucha</a:t>
                      </a:r>
                      <a:r>
                        <a:rPr lang="en-GB" sz="2000" b="0" kern="1200" dirty="0">
                          <a:solidFill>
                            <a:schemeClr val="accent5">
                              <a:lumMod val="50000"/>
                            </a:schemeClr>
                          </a:solidFill>
                          <a:effectLst/>
                          <a:latin typeface="+mn-lt"/>
                          <a:ea typeface="+mn-ea"/>
                          <a:cs typeface="+mn-cs"/>
                        </a:rPr>
                        <a:t> _ _</a:t>
                      </a:r>
                      <a:r>
                        <a:rPr lang="en-GB" sz="2000" b="0" kern="1200" dirty="0" err="1">
                          <a:solidFill>
                            <a:schemeClr val="accent5">
                              <a:lumMod val="50000"/>
                            </a:schemeClr>
                          </a:solidFill>
                          <a:effectLst/>
                          <a:latin typeface="+mn-lt"/>
                          <a:ea typeface="+mn-ea"/>
                          <a:cs typeface="+mn-cs"/>
                        </a:rPr>
                        <a:t>u_ia</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418611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398689" cy="867128"/>
          </a:xfrm>
          <a:prstGeom prst="rect">
            <a:avLst/>
          </a:prstGeom>
        </p:spPr>
      </p:pic>
      <p:pic>
        <p:nvPicPr>
          <p:cNvPr id="3074" name="Picture 2" descr="church black history clipart - Clip Art Library">
            <a:extLst>
              <a:ext uri="{FF2B5EF4-FFF2-40B4-BE49-F238E27FC236}">
                <a16:creationId xmlns:a16="http://schemas.microsoft.com/office/drawing/2014/main" id="{1517F7A5-8E07-D147-9129-53F6101F62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91" t="38495" b="37204"/>
          <a:stretch/>
        </p:blipFill>
        <p:spPr bwMode="auto">
          <a:xfrm>
            <a:off x="881336" y="1451731"/>
            <a:ext cx="1598497" cy="4725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 Clip Art Library">
            <a:extLst>
              <a:ext uri="{FF2B5EF4-FFF2-40B4-BE49-F238E27FC236}">
                <a16:creationId xmlns:a16="http://schemas.microsoft.com/office/drawing/2014/main" id="{18B14770-33CB-F645-9E52-68E907ACFC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432"/>
          <a:stretch/>
        </p:blipFill>
        <p:spPr bwMode="auto">
          <a:xfrm>
            <a:off x="881336" y="1893621"/>
            <a:ext cx="1417366" cy="3788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rson breathing clipart - Clip Art Library">
            <a:extLst>
              <a:ext uri="{FF2B5EF4-FFF2-40B4-BE49-F238E27FC236}">
                <a16:creationId xmlns:a16="http://schemas.microsoft.com/office/drawing/2014/main" id="{B66848A4-0C78-9A4C-9C5E-BF0BBFBE963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31" t="12588" r="33100" b="11926"/>
          <a:stretch/>
        </p:blipFill>
        <p:spPr bwMode="auto">
          <a:xfrm flipH="1">
            <a:off x="1230976" y="2687728"/>
            <a:ext cx="1343452" cy="146636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4466E27-62A3-BD47-BB4F-FC83286126D6}"/>
              </a:ext>
            </a:extLst>
          </p:cNvPr>
          <p:cNvSpPr txBox="1"/>
          <p:nvPr/>
        </p:nvSpPr>
        <p:spPr>
          <a:xfrm>
            <a:off x="3398689" y="1841614"/>
            <a:ext cx="1814920" cy="523220"/>
          </a:xfrm>
          <a:prstGeom prst="rect">
            <a:avLst/>
          </a:prstGeom>
          <a:noFill/>
        </p:spPr>
        <p:txBody>
          <a:bodyPr wrap="none" rtlCol="0">
            <a:spAutoFit/>
          </a:bodyPr>
          <a:lstStyle/>
          <a:p>
            <a:pPr algn="l"/>
            <a:r>
              <a:rPr lang="es-GB" sz="2800" dirty="0">
                <a:solidFill>
                  <a:schemeClr val="accent5">
                    <a:lumMod val="50000"/>
                  </a:schemeClr>
                </a:solidFill>
              </a:rPr>
              <a:t>la historia</a:t>
            </a:r>
          </a:p>
        </p:txBody>
      </p:sp>
      <p:sp>
        <p:nvSpPr>
          <p:cNvPr id="12" name="CuadroTexto 11">
            <a:extLst>
              <a:ext uri="{FF2B5EF4-FFF2-40B4-BE49-F238E27FC236}">
                <a16:creationId xmlns:a16="http://schemas.microsoft.com/office/drawing/2014/main" id="{B2603702-FF0F-3040-899B-BF8AC567CC0F}"/>
              </a:ext>
            </a:extLst>
          </p:cNvPr>
          <p:cNvSpPr txBox="1"/>
          <p:nvPr/>
        </p:nvSpPr>
        <p:spPr>
          <a:xfrm>
            <a:off x="773375" y="4042714"/>
            <a:ext cx="2258653" cy="707886"/>
          </a:xfrm>
          <a:prstGeom prst="rect">
            <a:avLst/>
          </a:prstGeom>
          <a:noFill/>
        </p:spPr>
        <p:txBody>
          <a:bodyPr wrap="square" rtlCol="0">
            <a:spAutoFit/>
          </a:bodyPr>
          <a:lstStyle/>
          <a:p>
            <a:pPr algn="l"/>
            <a:r>
              <a:rPr lang="es-GB" sz="2000">
                <a:solidFill>
                  <a:schemeClr val="accent5">
                    <a:lumMod val="50000"/>
                  </a:schemeClr>
                </a:solidFill>
              </a:rPr>
              <a:t>[</a:t>
            </a:r>
            <a:r>
              <a:rPr lang="en-GB" sz="2000">
                <a:solidFill>
                  <a:schemeClr val="accent5">
                    <a:lumMod val="50000"/>
                  </a:schemeClr>
                </a:solidFill>
              </a:rPr>
              <a:t>to </a:t>
            </a:r>
            <a:r>
              <a:rPr lang="es-GB" sz="2000">
                <a:solidFill>
                  <a:schemeClr val="accent5">
                    <a:lumMod val="50000"/>
                  </a:schemeClr>
                </a:solidFill>
              </a:rPr>
              <a:t>breathe</a:t>
            </a:r>
            <a:r>
              <a:rPr lang="en-GB" sz="2000">
                <a:solidFill>
                  <a:schemeClr val="accent5">
                    <a:lumMod val="50000"/>
                  </a:schemeClr>
                </a:solidFill>
              </a:rPr>
              <a:t>, breathing</a:t>
            </a:r>
            <a:r>
              <a:rPr lang="es-GB" sz="2000">
                <a:solidFill>
                  <a:schemeClr val="accent5">
                    <a:lumMod val="50000"/>
                  </a:schemeClr>
                </a:solidFill>
              </a:rPr>
              <a:t>]</a:t>
            </a:r>
            <a:endParaRPr lang="es-GB" sz="2000" dirty="0">
              <a:solidFill>
                <a:schemeClr val="accent5">
                  <a:lumMod val="50000"/>
                </a:schemeClr>
              </a:solidFill>
            </a:endParaRPr>
          </a:p>
        </p:txBody>
      </p:sp>
      <p:pic>
        <p:nvPicPr>
          <p:cNvPr id="3080" name="Picture 8" descr="kid crying clip art - Clip Art Library">
            <a:extLst>
              <a:ext uri="{FF2B5EF4-FFF2-40B4-BE49-F238E27FC236}">
                <a16:creationId xmlns:a16="http://schemas.microsoft.com/office/drawing/2014/main" id="{2DEEE0CC-799D-2843-BDC0-AD94BFBD0B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743943" y="969435"/>
            <a:ext cx="986349" cy="13250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ts cold clipart - Clip Art Library">
            <a:extLst>
              <a:ext uri="{FF2B5EF4-FFF2-40B4-BE49-F238E27FC236}">
                <a16:creationId xmlns:a16="http://schemas.microsoft.com/office/drawing/2014/main" id="{19FA066B-2F35-C549-B3FB-551E0B8197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1977" y="2866838"/>
            <a:ext cx="1148627" cy="1468068"/>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DA9EB949-3ED9-644F-AC01-C75ACF9490DF}"/>
              </a:ext>
            </a:extLst>
          </p:cNvPr>
          <p:cNvSpPr txBox="1"/>
          <p:nvPr/>
        </p:nvSpPr>
        <p:spPr>
          <a:xfrm>
            <a:off x="3421876" y="3738168"/>
            <a:ext cx="1443024" cy="523220"/>
          </a:xfrm>
          <a:prstGeom prst="rect">
            <a:avLst/>
          </a:prstGeom>
          <a:noFill/>
        </p:spPr>
        <p:txBody>
          <a:bodyPr wrap="none" rtlCol="0">
            <a:spAutoFit/>
          </a:bodyPr>
          <a:lstStyle/>
          <a:p>
            <a:pPr algn="l"/>
            <a:r>
              <a:rPr lang="es-GB" sz="2800" dirty="0">
                <a:solidFill>
                  <a:schemeClr val="accent5">
                    <a:lumMod val="50000"/>
                  </a:schemeClr>
                </a:solidFill>
              </a:rPr>
              <a:t>respirar</a:t>
            </a:r>
          </a:p>
        </p:txBody>
      </p:sp>
      <p:sp>
        <p:nvSpPr>
          <p:cNvPr id="18" name="CuadroTexto 17">
            <a:extLst>
              <a:ext uri="{FF2B5EF4-FFF2-40B4-BE49-F238E27FC236}">
                <a16:creationId xmlns:a16="http://schemas.microsoft.com/office/drawing/2014/main" id="{A81E7973-3A67-4E4C-8A75-638F6C53454B}"/>
              </a:ext>
            </a:extLst>
          </p:cNvPr>
          <p:cNvSpPr txBox="1"/>
          <p:nvPr/>
        </p:nvSpPr>
        <p:spPr>
          <a:xfrm>
            <a:off x="8799717" y="1632011"/>
            <a:ext cx="1024639" cy="523220"/>
          </a:xfrm>
          <a:prstGeom prst="rect">
            <a:avLst/>
          </a:prstGeom>
          <a:noFill/>
        </p:spPr>
        <p:txBody>
          <a:bodyPr wrap="none" rtlCol="0">
            <a:spAutoFit/>
          </a:bodyPr>
          <a:lstStyle/>
          <a:p>
            <a:pPr algn="l"/>
            <a:r>
              <a:rPr lang="es-GB" sz="2800" dirty="0">
                <a:solidFill>
                  <a:schemeClr val="accent5">
                    <a:lumMod val="50000"/>
                  </a:schemeClr>
                </a:solidFill>
              </a:rPr>
              <a:t>llorar</a:t>
            </a:r>
          </a:p>
        </p:txBody>
      </p:sp>
      <p:sp>
        <p:nvSpPr>
          <p:cNvPr id="9" name="Rectángulo 8">
            <a:extLst>
              <a:ext uri="{FF2B5EF4-FFF2-40B4-BE49-F238E27FC236}">
                <a16:creationId xmlns:a16="http://schemas.microsoft.com/office/drawing/2014/main" id="{E3636F2B-1AC6-EF45-93B4-6963944B1847}"/>
              </a:ext>
            </a:extLst>
          </p:cNvPr>
          <p:cNvSpPr/>
          <p:nvPr/>
        </p:nvSpPr>
        <p:spPr>
          <a:xfrm>
            <a:off x="667191" y="5347112"/>
            <a:ext cx="1423787" cy="769441"/>
          </a:xfrm>
          <a:prstGeom prst="rect">
            <a:avLst/>
          </a:prstGeom>
          <a:noFill/>
        </p:spPr>
        <p:txBody>
          <a:bodyPr wrap="none" lIns="91440" tIns="45720" rIns="91440" bIns="45720">
            <a:spAutoFit/>
          </a:bodyPr>
          <a:lstStyle/>
          <a:p>
            <a:pPr algn="ctr"/>
            <a:r>
              <a:rPr lang="es-E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pale</a:t>
            </a:r>
          </a:p>
        </p:txBody>
      </p:sp>
      <p:sp>
        <p:nvSpPr>
          <p:cNvPr id="20" name="CuadroTexto 19">
            <a:extLst>
              <a:ext uri="{FF2B5EF4-FFF2-40B4-BE49-F238E27FC236}">
                <a16:creationId xmlns:a16="http://schemas.microsoft.com/office/drawing/2014/main" id="{6C80DC0B-7B5B-D540-B339-C9AC5B3597D3}"/>
              </a:ext>
            </a:extLst>
          </p:cNvPr>
          <p:cNvSpPr txBox="1"/>
          <p:nvPr/>
        </p:nvSpPr>
        <p:spPr>
          <a:xfrm>
            <a:off x="2969610" y="5526146"/>
            <a:ext cx="2624436" cy="523220"/>
          </a:xfrm>
          <a:prstGeom prst="rect">
            <a:avLst/>
          </a:prstGeom>
          <a:noFill/>
        </p:spPr>
        <p:txBody>
          <a:bodyPr wrap="none" rtlCol="0">
            <a:spAutoFit/>
          </a:bodyPr>
          <a:lstStyle/>
          <a:p>
            <a:pPr algn="l"/>
            <a:r>
              <a:rPr lang="es-GB" sz="2800" dirty="0">
                <a:solidFill>
                  <a:schemeClr val="accent5">
                    <a:lumMod val="50000"/>
                  </a:schemeClr>
                </a:solidFill>
              </a:rPr>
              <a:t>pálido, pálida</a:t>
            </a:r>
          </a:p>
        </p:txBody>
      </p:sp>
      <p:sp>
        <p:nvSpPr>
          <p:cNvPr id="21" name="CuadroTexto 20">
            <a:extLst>
              <a:ext uri="{FF2B5EF4-FFF2-40B4-BE49-F238E27FC236}">
                <a16:creationId xmlns:a16="http://schemas.microsoft.com/office/drawing/2014/main" id="{0493D19E-9706-E74A-A753-B961BAF71AFA}"/>
              </a:ext>
            </a:extLst>
          </p:cNvPr>
          <p:cNvSpPr txBox="1"/>
          <p:nvPr/>
        </p:nvSpPr>
        <p:spPr>
          <a:xfrm>
            <a:off x="8799717" y="3704148"/>
            <a:ext cx="1447832" cy="523220"/>
          </a:xfrm>
          <a:prstGeom prst="rect">
            <a:avLst/>
          </a:prstGeom>
          <a:noFill/>
        </p:spPr>
        <p:txBody>
          <a:bodyPr wrap="none" rtlCol="0">
            <a:spAutoFit/>
          </a:bodyPr>
          <a:lstStyle/>
          <a:p>
            <a:pPr algn="l"/>
            <a:r>
              <a:rPr lang="es-GB" sz="2800" dirty="0">
                <a:solidFill>
                  <a:schemeClr val="accent5">
                    <a:lumMod val="50000"/>
                  </a:schemeClr>
                </a:solidFill>
              </a:rPr>
              <a:t>frío, fría</a:t>
            </a:r>
          </a:p>
        </p:txBody>
      </p:sp>
      <p:sp>
        <p:nvSpPr>
          <p:cNvPr id="10" name="Rectángulo 9">
            <a:extLst>
              <a:ext uri="{FF2B5EF4-FFF2-40B4-BE49-F238E27FC236}">
                <a16:creationId xmlns:a16="http://schemas.microsoft.com/office/drawing/2014/main" id="{0CEB0AF5-B576-214C-A7CC-8A4E0221D16C}"/>
              </a:ext>
            </a:extLst>
          </p:cNvPr>
          <p:cNvSpPr/>
          <p:nvPr/>
        </p:nvSpPr>
        <p:spPr>
          <a:xfrm>
            <a:off x="6096000" y="5304799"/>
            <a:ext cx="1976888" cy="769441"/>
          </a:xfrm>
          <a:prstGeom prst="rect">
            <a:avLst/>
          </a:prstGeom>
          <a:noFill/>
        </p:spPr>
        <p:txBody>
          <a:bodyPr wrap="none" lIns="91440" tIns="45720" rIns="91440" bIns="45720">
            <a:spAutoFit/>
          </a:bodyPr>
          <a:lstStyle/>
          <a:p>
            <a:pPr algn="ctr"/>
            <a:r>
              <a:rPr lang="es-ES" sz="4400" b="1" dirty="0" err="1">
                <a:ln w="6600">
                  <a:solidFill>
                    <a:schemeClr val="accent2"/>
                  </a:solidFill>
                  <a:prstDash val="solid"/>
                </a:ln>
                <a:solidFill>
                  <a:schemeClr val="accent1"/>
                </a:solidFill>
                <a:effectLst>
                  <a:outerShdw dist="38100" dir="2700000" algn="tl" rotWithShape="0">
                    <a:schemeClr val="accent2"/>
                  </a:outerShdw>
                </a:effectLst>
                <a:latin typeface="Forte" panose="03060902040502070203" pitchFamily="66" charset="77"/>
              </a:rPr>
              <a:t>strange</a:t>
            </a:r>
            <a:endParaRPr lang="es-ES" sz="4400" b="1" dirty="0">
              <a:ln w="6600">
                <a:solidFill>
                  <a:schemeClr val="accent2"/>
                </a:solidFill>
                <a:prstDash val="solid"/>
              </a:ln>
              <a:solidFill>
                <a:schemeClr val="accent1"/>
              </a:solidFill>
              <a:effectLst>
                <a:outerShdw dist="38100" dir="2700000" algn="tl" rotWithShape="0">
                  <a:schemeClr val="accent2"/>
                </a:outerShdw>
              </a:effectLst>
              <a:latin typeface="Forte" panose="03060902040502070203" pitchFamily="66" charset="77"/>
            </a:endParaRPr>
          </a:p>
        </p:txBody>
      </p:sp>
      <p:sp>
        <p:nvSpPr>
          <p:cNvPr id="23" name="CuadroTexto 22">
            <a:extLst>
              <a:ext uri="{FF2B5EF4-FFF2-40B4-BE49-F238E27FC236}">
                <a16:creationId xmlns:a16="http://schemas.microsoft.com/office/drawing/2014/main" id="{4C8AF550-9C50-F24E-B790-A294495F6E21}"/>
              </a:ext>
            </a:extLst>
          </p:cNvPr>
          <p:cNvSpPr txBox="1"/>
          <p:nvPr/>
        </p:nvSpPr>
        <p:spPr>
          <a:xfrm>
            <a:off x="6712861" y="4462262"/>
            <a:ext cx="926857" cy="400110"/>
          </a:xfrm>
          <a:prstGeom prst="rect">
            <a:avLst/>
          </a:prstGeom>
          <a:noFill/>
        </p:spPr>
        <p:txBody>
          <a:bodyPr wrap="none" rtlCol="0">
            <a:spAutoFit/>
          </a:bodyPr>
          <a:lstStyle/>
          <a:p>
            <a:pPr algn="l"/>
            <a:r>
              <a:rPr lang="es-GB" sz="2000" dirty="0">
                <a:solidFill>
                  <a:schemeClr val="accent5">
                    <a:lumMod val="50000"/>
                  </a:schemeClr>
                </a:solidFill>
              </a:rPr>
              <a:t>[cold]</a:t>
            </a:r>
          </a:p>
        </p:txBody>
      </p:sp>
      <p:sp>
        <p:nvSpPr>
          <p:cNvPr id="24" name="CuadroTexto 23">
            <a:extLst>
              <a:ext uri="{FF2B5EF4-FFF2-40B4-BE49-F238E27FC236}">
                <a16:creationId xmlns:a16="http://schemas.microsoft.com/office/drawing/2014/main" id="{89BBA600-45FF-7E45-8DBE-B66862508A23}"/>
              </a:ext>
            </a:extLst>
          </p:cNvPr>
          <p:cNvSpPr txBox="1"/>
          <p:nvPr/>
        </p:nvSpPr>
        <p:spPr>
          <a:xfrm>
            <a:off x="6343728" y="2258879"/>
            <a:ext cx="1975221" cy="400110"/>
          </a:xfrm>
          <a:prstGeom prst="rect">
            <a:avLst/>
          </a:prstGeom>
          <a:noFill/>
        </p:spPr>
        <p:txBody>
          <a:bodyPr wrap="none" rtlCol="0">
            <a:spAutoFit/>
          </a:bodyPr>
          <a:lstStyle/>
          <a:p>
            <a:pPr algn="l"/>
            <a:r>
              <a:rPr lang="es-GB" sz="2000" dirty="0">
                <a:solidFill>
                  <a:schemeClr val="accent5">
                    <a:lumMod val="50000"/>
                  </a:schemeClr>
                </a:solidFill>
              </a:rPr>
              <a:t>[</a:t>
            </a:r>
            <a:r>
              <a:rPr lang="es-GB" sz="2000">
                <a:solidFill>
                  <a:schemeClr val="accent5">
                    <a:lumMod val="50000"/>
                  </a:schemeClr>
                </a:solidFill>
              </a:rPr>
              <a:t>to cry</a:t>
            </a:r>
            <a:r>
              <a:rPr lang="en-GB" sz="2000">
                <a:solidFill>
                  <a:schemeClr val="accent5">
                    <a:lumMod val="50000"/>
                  </a:schemeClr>
                </a:solidFill>
              </a:rPr>
              <a:t>, crying</a:t>
            </a:r>
            <a:r>
              <a:rPr lang="es-GB" sz="2000">
                <a:solidFill>
                  <a:schemeClr val="accent5">
                    <a:lumMod val="50000"/>
                  </a:schemeClr>
                </a:solidFill>
              </a:rPr>
              <a:t>]</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21CCB48D-247D-8541-A30F-E87D6B6C7A00}"/>
              </a:ext>
            </a:extLst>
          </p:cNvPr>
          <p:cNvSpPr txBox="1"/>
          <p:nvPr/>
        </p:nvSpPr>
        <p:spPr>
          <a:xfrm>
            <a:off x="8574842" y="5514675"/>
            <a:ext cx="3066865" cy="523220"/>
          </a:xfrm>
          <a:prstGeom prst="rect">
            <a:avLst/>
          </a:prstGeom>
          <a:noFill/>
        </p:spPr>
        <p:txBody>
          <a:bodyPr wrap="none" rtlCol="0">
            <a:spAutoFit/>
          </a:bodyPr>
          <a:lstStyle/>
          <a:p>
            <a:pPr algn="l"/>
            <a:r>
              <a:rPr lang="es-GB" sz="2800" dirty="0">
                <a:solidFill>
                  <a:schemeClr val="accent5">
                    <a:lumMod val="50000"/>
                  </a:schemeClr>
                </a:solidFill>
              </a:rPr>
              <a:t>extraño, extraña</a:t>
            </a:r>
          </a:p>
        </p:txBody>
      </p:sp>
      <p:sp>
        <p:nvSpPr>
          <p:cNvPr id="22" name="Rectángulo 6">
            <a:extLst>
              <a:ext uri="{FF2B5EF4-FFF2-40B4-BE49-F238E27FC236}">
                <a16:creationId xmlns:a16="http://schemas.microsoft.com/office/drawing/2014/main" id="{8ABFF9D2-9418-4D7C-A2ED-3ED1B71D1576}"/>
              </a:ext>
            </a:extLst>
          </p:cNvPr>
          <p:cNvSpPr/>
          <p:nvPr/>
        </p:nvSpPr>
        <p:spPr>
          <a:xfrm>
            <a:off x="3364145" y="267855"/>
            <a:ext cx="7934388" cy="769441"/>
          </a:xfrm>
          <a:prstGeom prst="rect">
            <a:avLst/>
          </a:prstGeom>
        </p:spPr>
        <p:txBody>
          <a:bodyPr wrap="square">
            <a:spAutoFit/>
          </a:bodyPr>
          <a:lstStyle/>
          <a:p>
            <a:r>
              <a:rPr lang="es-ES" sz="2200" dirty="0">
                <a:solidFill>
                  <a:srgbClr val="203864"/>
                </a:solidFill>
              </a:rPr>
              <a:t>Vamos a leer una historia sobre unos niños del Amazonas. Primero aprendemos unas palabras.</a:t>
            </a:r>
            <a:endParaRPr lang="es-GB" sz="2200" dirty="0">
              <a:solidFill>
                <a:srgbClr val="203864"/>
              </a:solidFill>
            </a:endParaRPr>
          </a:p>
        </p:txBody>
      </p:sp>
      <p:sp>
        <p:nvSpPr>
          <p:cNvPr id="5" name="Title 4"/>
          <p:cNvSpPr>
            <a:spLocks noGrp="1"/>
          </p:cNvSpPr>
          <p:nvPr>
            <p:ph type="title" idx="4294967295"/>
          </p:nvPr>
        </p:nvSpPr>
        <p:spPr>
          <a:xfrm>
            <a:off x="-4306" y="27081"/>
            <a:ext cx="2960704" cy="1325563"/>
          </a:xfrm>
        </p:spPr>
        <p:txBody>
          <a:bodyPr>
            <a:normAutofit/>
          </a:bodyPr>
          <a:lstStyle/>
          <a:p>
            <a:r>
              <a:rPr lang="en-GB" sz="3600" b="1">
                <a:solidFill>
                  <a:schemeClr val="bg1"/>
                </a:solidFill>
              </a:rPr>
              <a:t>Vocabulario</a:t>
            </a:r>
          </a:p>
        </p:txBody>
      </p:sp>
    </p:spTree>
    <p:extLst>
      <p:ext uri="{BB962C8B-B14F-4D97-AF65-F5344CB8AC3E}">
        <p14:creationId xmlns:p14="http://schemas.microsoft.com/office/powerpoint/2010/main" val="164433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8" grpId="0"/>
      <p:bldP spid="9" grpId="0"/>
      <p:bldP spid="20" grpId="0"/>
      <p:bldP spid="21" grpId="0"/>
      <p:bldP spid="10" grpId="0"/>
      <p:bldP spid="23"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4" name="CuadroTexto 23">
            <a:extLst>
              <a:ext uri="{FF2B5EF4-FFF2-40B4-BE49-F238E27FC236}">
                <a16:creationId xmlns:a16="http://schemas.microsoft.com/office/drawing/2014/main" id="{89BBA600-45FF-7E45-8DBE-B66862508A23}"/>
              </a:ext>
            </a:extLst>
          </p:cNvPr>
          <p:cNvSpPr txBox="1"/>
          <p:nvPr/>
        </p:nvSpPr>
        <p:spPr>
          <a:xfrm>
            <a:off x="1050546" y="3032560"/>
            <a:ext cx="891591" cy="400110"/>
          </a:xfrm>
          <a:prstGeom prst="rect">
            <a:avLst/>
          </a:prstGeom>
          <a:noFill/>
        </p:spPr>
        <p:txBody>
          <a:bodyPr wrap="none" rtlCol="0">
            <a:spAutoFit/>
          </a:bodyPr>
          <a:lstStyle/>
          <a:p>
            <a:pPr algn="l"/>
            <a:r>
              <a:rPr lang="es-GB" sz="2000" dirty="0">
                <a:solidFill>
                  <a:schemeClr val="accent5">
                    <a:lumMod val="50000"/>
                  </a:schemeClr>
                </a:solidFill>
              </a:rPr>
              <a:t>[dad]</a:t>
            </a:r>
          </a:p>
        </p:txBody>
      </p:sp>
      <p:pic>
        <p:nvPicPr>
          <p:cNvPr id="4098" name="Picture 2" descr="father clipart - Clip Art Library">
            <a:extLst>
              <a:ext uri="{FF2B5EF4-FFF2-40B4-BE49-F238E27FC236}">
                <a16:creationId xmlns:a16="http://schemas.microsoft.com/office/drawing/2014/main" id="{F8C3F814-4807-9945-A086-C052A00D73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860" y="1466851"/>
            <a:ext cx="912735" cy="14726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ther clipart - Clip Art Library">
            <a:extLst>
              <a:ext uri="{FF2B5EF4-FFF2-40B4-BE49-F238E27FC236}">
                <a16:creationId xmlns:a16="http://schemas.microsoft.com/office/drawing/2014/main" id="{4C25329F-B2CF-1648-835D-3A4613D8D5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81" y="4271959"/>
            <a:ext cx="958276" cy="147269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D5506C6B-141B-FC4F-8A38-EC1EFC17EE0F}"/>
              </a:ext>
            </a:extLst>
          </p:cNvPr>
          <p:cNvSpPr/>
          <p:nvPr/>
        </p:nvSpPr>
        <p:spPr>
          <a:xfrm>
            <a:off x="4418779" y="1722652"/>
            <a:ext cx="2448555" cy="1384995"/>
          </a:xfrm>
          <a:prstGeom prst="rect">
            <a:avLst/>
          </a:prstGeom>
          <a:noFill/>
        </p:spPr>
        <p:txBody>
          <a:bodyPr wrap="none" lIns="91440" tIns="45720" rIns="91440" bIns="45720">
            <a:spAutoFit/>
          </a:bodyPr>
          <a:lstStyle/>
          <a:p>
            <a:pPr algn="ctr"/>
            <a:r>
              <a:rPr lang="es-ES" sz="4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rPr>
              <a:t>to </a:t>
            </a:r>
            <a:r>
              <a:rPr lang="es-ES" sz="4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rPr>
              <a:t>want</a:t>
            </a:r>
            <a:r>
              <a:rPr lang="es-ES" sz="4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rPr>
              <a:t>, </a:t>
            </a:r>
          </a:p>
          <a:p>
            <a:pPr algn="ctr"/>
            <a:r>
              <a:rPr lang="es-ES" sz="4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rPr>
              <a:t>to </a:t>
            </a:r>
            <a:r>
              <a:rPr lang="es-ES" sz="4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rPr>
              <a:t>love</a:t>
            </a:r>
            <a:endParaRPr lang="es-ES" sz="4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dern Love" pitchFamily="82" charset="0"/>
            </a:endParaRPr>
          </a:p>
        </p:txBody>
      </p:sp>
      <p:sp>
        <p:nvSpPr>
          <p:cNvPr id="27" name="CuadroTexto 26">
            <a:extLst>
              <a:ext uri="{FF2B5EF4-FFF2-40B4-BE49-F238E27FC236}">
                <a16:creationId xmlns:a16="http://schemas.microsoft.com/office/drawing/2014/main" id="{8BAA0DA3-D751-3341-A2DB-904105972534}"/>
              </a:ext>
            </a:extLst>
          </p:cNvPr>
          <p:cNvSpPr txBox="1"/>
          <p:nvPr/>
        </p:nvSpPr>
        <p:spPr>
          <a:xfrm>
            <a:off x="1014673" y="5797015"/>
            <a:ext cx="1000595" cy="400110"/>
          </a:xfrm>
          <a:prstGeom prst="rect">
            <a:avLst/>
          </a:prstGeom>
          <a:noFill/>
        </p:spPr>
        <p:txBody>
          <a:bodyPr wrap="none" rtlCol="0">
            <a:spAutoFit/>
          </a:bodyPr>
          <a:lstStyle/>
          <a:p>
            <a:pPr algn="l"/>
            <a:r>
              <a:rPr lang="es-GB" sz="2000" dirty="0">
                <a:solidFill>
                  <a:schemeClr val="accent5">
                    <a:lumMod val="50000"/>
                  </a:schemeClr>
                </a:solidFill>
              </a:rPr>
              <a:t>[mum]</a:t>
            </a:r>
          </a:p>
        </p:txBody>
      </p:sp>
      <p:sp>
        <p:nvSpPr>
          <p:cNvPr id="28" name="CuadroTexto 27">
            <a:extLst>
              <a:ext uri="{FF2B5EF4-FFF2-40B4-BE49-F238E27FC236}">
                <a16:creationId xmlns:a16="http://schemas.microsoft.com/office/drawing/2014/main" id="{AB8C49A2-9823-4547-8B1E-CE04481FC51A}"/>
              </a:ext>
            </a:extLst>
          </p:cNvPr>
          <p:cNvSpPr txBox="1"/>
          <p:nvPr/>
        </p:nvSpPr>
        <p:spPr>
          <a:xfrm>
            <a:off x="2224924" y="1998962"/>
            <a:ext cx="1571264" cy="523220"/>
          </a:xfrm>
          <a:prstGeom prst="rect">
            <a:avLst/>
          </a:prstGeom>
          <a:noFill/>
        </p:spPr>
        <p:txBody>
          <a:bodyPr wrap="none" rtlCol="0">
            <a:spAutoFit/>
          </a:bodyPr>
          <a:lstStyle/>
          <a:p>
            <a:pPr algn="l"/>
            <a:r>
              <a:rPr lang="es-GB" sz="2800" dirty="0">
                <a:solidFill>
                  <a:schemeClr val="accent5">
                    <a:lumMod val="50000"/>
                  </a:schemeClr>
                </a:solidFill>
              </a:rPr>
              <a:t>el papá</a:t>
            </a:r>
          </a:p>
        </p:txBody>
      </p:sp>
      <p:sp>
        <p:nvSpPr>
          <p:cNvPr id="29" name="CuadroTexto 28">
            <a:extLst>
              <a:ext uri="{FF2B5EF4-FFF2-40B4-BE49-F238E27FC236}">
                <a16:creationId xmlns:a16="http://schemas.microsoft.com/office/drawing/2014/main" id="{6BF1580A-5F90-6146-8648-F66E9AD7DD8B}"/>
              </a:ext>
            </a:extLst>
          </p:cNvPr>
          <p:cNvSpPr txBox="1"/>
          <p:nvPr/>
        </p:nvSpPr>
        <p:spPr>
          <a:xfrm>
            <a:off x="2255737" y="4911655"/>
            <a:ext cx="1765227" cy="523220"/>
          </a:xfrm>
          <a:prstGeom prst="rect">
            <a:avLst/>
          </a:prstGeom>
          <a:noFill/>
        </p:spPr>
        <p:txBody>
          <a:bodyPr wrap="none" rtlCol="0">
            <a:spAutoFit/>
          </a:bodyPr>
          <a:lstStyle/>
          <a:p>
            <a:pPr algn="l"/>
            <a:r>
              <a:rPr lang="es-GB" sz="2800" dirty="0">
                <a:solidFill>
                  <a:schemeClr val="accent5">
                    <a:lumMod val="50000"/>
                  </a:schemeClr>
                </a:solidFill>
              </a:rPr>
              <a:t>la mamá</a:t>
            </a:r>
          </a:p>
        </p:txBody>
      </p:sp>
      <p:sp>
        <p:nvSpPr>
          <p:cNvPr id="30" name="CuadroTexto 29">
            <a:extLst>
              <a:ext uri="{FF2B5EF4-FFF2-40B4-BE49-F238E27FC236}">
                <a16:creationId xmlns:a16="http://schemas.microsoft.com/office/drawing/2014/main" id="{6CF5039E-7C56-6E4A-B410-430C29555349}"/>
              </a:ext>
            </a:extLst>
          </p:cNvPr>
          <p:cNvSpPr txBox="1"/>
          <p:nvPr/>
        </p:nvSpPr>
        <p:spPr>
          <a:xfrm>
            <a:off x="10286559" y="1998962"/>
            <a:ext cx="1080745" cy="523220"/>
          </a:xfrm>
          <a:prstGeom prst="rect">
            <a:avLst/>
          </a:prstGeom>
          <a:noFill/>
        </p:spPr>
        <p:txBody>
          <a:bodyPr wrap="none" rtlCol="0">
            <a:spAutoFit/>
          </a:bodyPr>
          <a:lstStyle/>
          <a:p>
            <a:pPr algn="l"/>
            <a:r>
              <a:rPr lang="es-GB" sz="2800" dirty="0">
                <a:solidFill>
                  <a:schemeClr val="accent5">
                    <a:lumMod val="50000"/>
                  </a:schemeClr>
                </a:solidFill>
              </a:rPr>
              <a:t>gritar</a:t>
            </a:r>
          </a:p>
        </p:txBody>
      </p:sp>
      <p:pic>
        <p:nvPicPr>
          <p:cNvPr id="4104" name="Picture 8" descr="clip art may calendar - Clip Art Library">
            <a:extLst>
              <a:ext uri="{FF2B5EF4-FFF2-40B4-BE49-F238E27FC236}">
                <a16:creationId xmlns:a16="http://schemas.microsoft.com/office/drawing/2014/main" id="{B5703049-B450-E641-B55E-AF2386422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8337" y="4143837"/>
            <a:ext cx="1626601" cy="1485157"/>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6F352550-1583-A640-AEFB-B437598FB11F}"/>
              </a:ext>
            </a:extLst>
          </p:cNvPr>
          <p:cNvSpPr txBox="1"/>
          <p:nvPr/>
        </p:nvSpPr>
        <p:spPr>
          <a:xfrm>
            <a:off x="5073242" y="5608939"/>
            <a:ext cx="1196789" cy="400110"/>
          </a:xfrm>
          <a:prstGeom prst="rect">
            <a:avLst/>
          </a:prstGeom>
          <a:noFill/>
        </p:spPr>
        <p:txBody>
          <a:bodyPr wrap="square" rtlCol="0">
            <a:spAutoFit/>
          </a:bodyPr>
          <a:lstStyle/>
          <a:p>
            <a:pPr algn="ctr"/>
            <a:r>
              <a:rPr lang="es-GB" sz="2000" dirty="0">
                <a:solidFill>
                  <a:schemeClr val="accent5">
                    <a:lumMod val="50000"/>
                  </a:schemeClr>
                </a:solidFill>
              </a:rPr>
              <a:t>[month]</a:t>
            </a:r>
          </a:p>
        </p:txBody>
      </p:sp>
      <p:pic>
        <p:nvPicPr>
          <p:cNvPr id="4106" name="Picture 10" descr="shout clip art - Clip Art Library">
            <a:extLst>
              <a:ext uri="{FF2B5EF4-FFF2-40B4-BE49-F238E27FC236}">
                <a16:creationId xmlns:a16="http://schemas.microsoft.com/office/drawing/2014/main" id="{258EDE8A-07C0-2A47-A7A1-19711E75B7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1832" y="1466851"/>
            <a:ext cx="1455371" cy="1475523"/>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B92BEACB-1D97-EC44-8555-B7837FEA6B9A}"/>
              </a:ext>
            </a:extLst>
          </p:cNvPr>
          <p:cNvSpPr txBox="1"/>
          <p:nvPr/>
        </p:nvSpPr>
        <p:spPr>
          <a:xfrm>
            <a:off x="8661832" y="2939547"/>
            <a:ext cx="2583684" cy="400110"/>
          </a:xfrm>
          <a:prstGeom prst="rect">
            <a:avLst/>
          </a:prstGeom>
          <a:noFill/>
        </p:spPr>
        <p:txBody>
          <a:bodyPr wrap="square" rtlCol="0">
            <a:spAutoFit/>
          </a:bodyPr>
          <a:lstStyle/>
          <a:p>
            <a:pPr algn="ctr"/>
            <a:r>
              <a:rPr lang="es-GB" sz="2000">
                <a:solidFill>
                  <a:schemeClr val="accent5">
                    <a:lumMod val="50000"/>
                  </a:schemeClr>
                </a:solidFill>
              </a:rPr>
              <a:t>[</a:t>
            </a:r>
            <a:r>
              <a:rPr lang="en-GB" sz="2000">
                <a:solidFill>
                  <a:schemeClr val="accent5">
                    <a:lumMod val="50000"/>
                  </a:schemeClr>
                </a:solidFill>
              </a:rPr>
              <a:t>to </a:t>
            </a:r>
            <a:r>
              <a:rPr lang="es-GB" sz="2000">
                <a:solidFill>
                  <a:schemeClr val="accent5">
                    <a:lumMod val="50000"/>
                  </a:schemeClr>
                </a:solidFill>
              </a:rPr>
              <a:t>shout</a:t>
            </a:r>
            <a:r>
              <a:rPr lang="en-GB" sz="2000">
                <a:solidFill>
                  <a:schemeClr val="accent5">
                    <a:lumMod val="50000"/>
                  </a:schemeClr>
                </a:solidFill>
              </a:rPr>
              <a:t>, shouting</a:t>
            </a:r>
            <a:r>
              <a:rPr lang="es-GB" sz="2000">
                <a:solidFill>
                  <a:schemeClr val="accent5">
                    <a:lumMod val="50000"/>
                  </a:schemeClr>
                </a:solidFill>
              </a:rPr>
              <a:t>]</a:t>
            </a:r>
            <a:endParaRPr lang="es-GB" sz="2000" dirty="0">
              <a:solidFill>
                <a:schemeClr val="accent5">
                  <a:lumMod val="50000"/>
                </a:schemeClr>
              </a:solidFill>
            </a:endParaRPr>
          </a:p>
        </p:txBody>
      </p:sp>
      <p:pic>
        <p:nvPicPr>
          <p:cNvPr id="4108" name="Picture 12" descr="oops speech bubble png - Clip Art Library">
            <a:extLst>
              <a:ext uri="{FF2B5EF4-FFF2-40B4-BE49-F238E27FC236}">
                <a16:creationId xmlns:a16="http://schemas.microsoft.com/office/drawing/2014/main" id="{95EC45B4-03FA-1D43-9CC1-4298ACD3C8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6430" y="4350942"/>
            <a:ext cx="1355573" cy="1121424"/>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472BCE1D-CD57-A24F-8644-A516F8A4C817}"/>
              </a:ext>
            </a:extLst>
          </p:cNvPr>
          <p:cNvSpPr txBox="1"/>
          <p:nvPr/>
        </p:nvSpPr>
        <p:spPr>
          <a:xfrm>
            <a:off x="6884244" y="4911655"/>
            <a:ext cx="1300356" cy="523220"/>
          </a:xfrm>
          <a:prstGeom prst="rect">
            <a:avLst/>
          </a:prstGeom>
          <a:noFill/>
        </p:spPr>
        <p:txBody>
          <a:bodyPr wrap="none" rtlCol="0">
            <a:spAutoFit/>
          </a:bodyPr>
          <a:lstStyle/>
          <a:p>
            <a:pPr algn="l"/>
            <a:r>
              <a:rPr lang="es-GB" sz="2800" dirty="0">
                <a:solidFill>
                  <a:schemeClr val="accent5">
                    <a:lumMod val="50000"/>
                  </a:schemeClr>
                </a:solidFill>
              </a:rPr>
              <a:t>el mes</a:t>
            </a:r>
          </a:p>
        </p:txBody>
      </p:sp>
      <p:sp>
        <p:nvSpPr>
          <p:cNvPr id="37" name="CuadroTexto 36">
            <a:extLst>
              <a:ext uri="{FF2B5EF4-FFF2-40B4-BE49-F238E27FC236}">
                <a16:creationId xmlns:a16="http://schemas.microsoft.com/office/drawing/2014/main" id="{29CB15D4-6DE8-D14F-9488-B60D447BE846}"/>
              </a:ext>
            </a:extLst>
          </p:cNvPr>
          <p:cNvSpPr txBox="1"/>
          <p:nvPr/>
        </p:nvSpPr>
        <p:spPr>
          <a:xfrm>
            <a:off x="6853431" y="2103585"/>
            <a:ext cx="1330814" cy="523220"/>
          </a:xfrm>
          <a:prstGeom prst="rect">
            <a:avLst/>
          </a:prstGeom>
          <a:noFill/>
        </p:spPr>
        <p:txBody>
          <a:bodyPr wrap="none" rtlCol="0">
            <a:spAutoFit/>
          </a:bodyPr>
          <a:lstStyle/>
          <a:p>
            <a:pPr algn="l"/>
            <a:r>
              <a:rPr lang="es-GB" sz="2800" dirty="0">
                <a:solidFill>
                  <a:schemeClr val="accent5">
                    <a:lumMod val="50000"/>
                  </a:schemeClr>
                </a:solidFill>
              </a:rPr>
              <a:t>querer</a:t>
            </a:r>
          </a:p>
        </p:txBody>
      </p:sp>
      <p:sp>
        <p:nvSpPr>
          <p:cNvPr id="38" name="CuadroTexto 37">
            <a:extLst>
              <a:ext uri="{FF2B5EF4-FFF2-40B4-BE49-F238E27FC236}">
                <a16:creationId xmlns:a16="http://schemas.microsoft.com/office/drawing/2014/main" id="{8DAAFCE5-F659-5545-AD7F-8AFEBE6272C6}"/>
              </a:ext>
            </a:extLst>
          </p:cNvPr>
          <p:cNvSpPr txBox="1"/>
          <p:nvPr/>
        </p:nvSpPr>
        <p:spPr>
          <a:xfrm>
            <a:off x="10556341" y="4911654"/>
            <a:ext cx="806631" cy="523220"/>
          </a:xfrm>
          <a:prstGeom prst="rect">
            <a:avLst/>
          </a:prstGeom>
          <a:noFill/>
        </p:spPr>
        <p:txBody>
          <a:bodyPr wrap="none" rtlCol="0">
            <a:spAutoFit/>
          </a:bodyPr>
          <a:lstStyle/>
          <a:p>
            <a:pPr algn="l"/>
            <a:r>
              <a:rPr lang="es-GB" sz="2800" dirty="0">
                <a:solidFill>
                  <a:schemeClr val="accent5">
                    <a:lumMod val="50000"/>
                  </a:schemeClr>
                </a:solidFill>
              </a:rPr>
              <a:t>¡uy!</a:t>
            </a:r>
          </a:p>
        </p:txBody>
      </p:sp>
      <p:sp>
        <p:nvSpPr>
          <p:cNvPr id="6" name="Llamada rectangular redondeada 5">
            <a:extLst>
              <a:ext uri="{FF2B5EF4-FFF2-40B4-BE49-F238E27FC236}">
                <a16:creationId xmlns:a16="http://schemas.microsoft.com/office/drawing/2014/main" id="{21057A8D-5D43-4143-A925-CB9CE072F92D}"/>
              </a:ext>
            </a:extLst>
          </p:cNvPr>
          <p:cNvSpPr/>
          <p:nvPr/>
        </p:nvSpPr>
        <p:spPr>
          <a:xfrm>
            <a:off x="1878088" y="2798855"/>
            <a:ext cx="2874188" cy="1832362"/>
          </a:xfrm>
          <a:prstGeom prst="wedgeRoundRectCallout">
            <a:avLst>
              <a:gd name="adj1" fmla="val -24487"/>
              <a:gd name="adj2" fmla="val -692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t>
            </a:r>
            <a:r>
              <a:rPr lang="en-GB" sz="2000" dirty="0" err="1">
                <a:solidFill>
                  <a:srgbClr val="203864"/>
                </a:solidFill>
              </a:rPr>
              <a:t>Papá</a:t>
            </a:r>
            <a:r>
              <a:rPr lang="en-GB" sz="2000" dirty="0">
                <a:solidFill>
                  <a:srgbClr val="203864"/>
                </a:solidFill>
              </a:rPr>
              <a:t>’ and ‘</a:t>
            </a:r>
            <a:r>
              <a:rPr lang="en-GB" sz="2000" dirty="0" err="1">
                <a:solidFill>
                  <a:srgbClr val="203864"/>
                </a:solidFill>
              </a:rPr>
              <a:t>mamá</a:t>
            </a:r>
            <a:r>
              <a:rPr lang="en-GB" sz="2000" dirty="0">
                <a:solidFill>
                  <a:srgbClr val="203864"/>
                </a:solidFill>
              </a:rPr>
              <a:t>’ are very common in Latin America. </a:t>
            </a:r>
            <a:br>
              <a:rPr lang="en-GB" sz="2000" dirty="0">
                <a:solidFill>
                  <a:srgbClr val="203864"/>
                </a:solidFill>
              </a:rPr>
            </a:br>
            <a:r>
              <a:rPr lang="en-GB" sz="2000" dirty="0">
                <a:solidFill>
                  <a:srgbClr val="203864"/>
                </a:solidFill>
              </a:rPr>
              <a:t>In Spain ‘</a:t>
            </a:r>
            <a:r>
              <a:rPr lang="en-GB" sz="2000" dirty="0" err="1">
                <a:solidFill>
                  <a:srgbClr val="203864"/>
                </a:solidFill>
              </a:rPr>
              <a:t>madre</a:t>
            </a:r>
            <a:r>
              <a:rPr lang="en-GB" sz="2000" dirty="0">
                <a:solidFill>
                  <a:srgbClr val="203864"/>
                </a:solidFill>
              </a:rPr>
              <a:t>’ and ‘padre’ are more frequent.</a:t>
            </a:r>
            <a:r>
              <a:rPr lang="es-GB" sz="2000" dirty="0">
                <a:solidFill>
                  <a:srgbClr val="203864"/>
                </a:solidFill>
              </a:rPr>
              <a:t> </a:t>
            </a:r>
          </a:p>
        </p:txBody>
      </p:sp>
      <p:pic>
        <p:nvPicPr>
          <p:cNvPr id="4110" name="Picture 14" descr="new innova crysta 2020 bs6 - Clip Art Library">
            <a:extLst>
              <a:ext uri="{FF2B5EF4-FFF2-40B4-BE49-F238E27FC236}">
                <a16:creationId xmlns:a16="http://schemas.microsoft.com/office/drawing/2014/main" id="{5BAF7DE8-0137-E449-8A1A-D1330D8BE7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5821" y="5325790"/>
            <a:ext cx="1196789" cy="9664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4294967295"/>
          </p:nvPr>
        </p:nvSpPr>
        <p:spPr>
          <a:xfrm>
            <a:off x="58230" y="300944"/>
            <a:ext cx="3914076" cy="773278"/>
          </a:xfrm>
        </p:spPr>
        <p:txBody>
          <a:bodyPr>
            <a:normAutofit/>
          </a:bodyPr>
          <a:lstStyle/>
          <a:p>
            <a:r>
              <a:rPr lang="en-GB" sz="3600" b="1">
                <a:solidFill>
                  <a:schemeClr val="bg1"/>
                </a:solidFill>
              </a:rPr>
              <a:t>Vocabulario</a:t>
            </a:r>
          </a:p>
        </p:txBody>
      </p:sp>
    </p:spTree>
    <p:extLst>
      <p:ext uri="{BB962C8B-B14F-4D97-AF65-F5344CB8AC3E}">
        <p14:creationId xmlns:p14="http://schemas.microsoft.com/office/powerpoint/2010/main" val="1785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27" grpId="0"/>
      <p:bldP spid="28" grpId="0"/>
      <p:bldP spid="29" grpId="0"/>
      <p:bldP spid="30" grpId="0"/>
      <p:bldP spid="32" grpId="0"/>
      <p:bldP spid="34" grpId="0"/>
      <p:bldP spid="36" grpId="0"/>
      <p:bldP spid="37" grpId="0"/>
      <p:bldP spid="38"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9827751" y="58967"/>
            <a:ext cx="21674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43" name="TextBox 42"/>
          <p:cNvSpPr txBox="1"/>
          <p:nvPr/>
        </p:nvSpPr>
        <p:spPr>
          <a:xfrm>
            <a:off x="196790" y="528603"/>
            <a:ext cx="982351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Cuál</a:t>
            </a:r>
            <a:r>
              <a:rPr lang="en-GB" sz="2000" dirty="0">
                <a:solidFill>
                  <a:schemeClr val="accent5">
                    <a:lumMod val="50000"/>
                  </a:schemeClr>
                </a:solidFill>
                <a:latin typeface="Century Gothic" panose="020B0502020202020204" pitchFamily="34" charset="0"/>
              </a:rPr>
              <a:t> es la </a:t>
            </a:r>
            <a:r>
              <a:rPr lang="en-GB" sz="2000" dirty="0" err="1">
                <a:solidFill>
                  <a:schemeClr val="accent5">
                    <a:lumMod val="50000"/>
                  </a:schemeClr>
                </a:solidFill>
                <a:latin typeface="Century Gothic" panose="020B0502020202020204" pitchFamily="34" charset="0"/>
              </a:rPr>
              <a:t>opción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correcta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cada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frase</a:t>
            </a:r>
            <a:r>
              <a:rPr lang="en-GB" sz="2000" dirty="0">
                <a:solidFill>
                  <a:schemeClr val="accent5">
                    <a:lumMod val="50000"/>
                  </a:schemeClr>
                </a:solidFill>
                <a:latin typeface="Century Gothic" panose="020B0502020202020204" pitchFamily="34" charset="0"/>
              </a:rPr>
              <a:t>? Escribe 1 – 6 y el </a:t>
            </a:r>
            <a:r>
              <a:rPr lang="en-GB" sz="2000" dirty="0" err="1">
                <a:solidFill>
                  <a:schemeClr val="accent5">
                    <a:lumMod val="50000"/>
                  </a:schemeClr>
                </a:solidFill>
                <a:latin typeface="Century Gothic" panose="020B0502020202020204" pitchFamily="34" charset="0"/>
              </a:rPr>
              <a:t>verbo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correcto</a:t>
            </a:r>
            <a:r>
              <a:rPr lang="en-GB" sz="200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endParaRPr>
          </a:p>
        </p:txBody>
      </p:sp>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3426956745"/>
              </p:ext>
            </p:extLst>
          </p:nvPr>
        </p:nvGraphicFramePr>
        <p:xfrm>
          <a:off x="298092" y="1040415"/>
          <a:ext cx="11595816" cy="5208702"/>
        </p:xfrm>
        <a:graphic>
          <a:graphicData uri="http://schemas.openxmlformats.org/drawingml/2006/table">
            <a:tbl>
              <a:tblPr firstRow="1" bandRow="1">
                <a:tableStyleId>{5DA37D80-6434-44D0-A028-1B22A696006F}</a:tableStyleId>
              </a:tblPr>
              <a:tblGrid>
                <a:gridCol w="890385">
                  <a:extLst>
                    <a:ext uri="{9D8B030D-6E8A-4147-A177-3AD203B41FA5}">
                      <a16:colId xmlns:a16="http://schemas.microsoft.com/office/drawing/2014/main" val="880274456"/>
                    </a:ext>
                  </a:extLst>
                </a:gridCol>
                <a:gridCol w="10705431">
                  <a:extLst>
                    <a:ext uri="{9D8B030D-6E8A-4147-A177-3AD203B41FA5}">
                      <a16:colId xmlns:a16="http://schemas.microsoft.com/office/drawing/2014/main" val="1721097222"/>
                    </a:ext>
                  </a:extLst>
                </a:gridCol>
              </a:tblGrid>
              <a:tr h="1040224">
                <a:tc>
                  <a:txBody>
                    <a:bodyPr/>
                    <a:lstStyle/>
                    <a:p>
                      <a:pPr algn="ctr"/>
                      <a:r>
                        <a:rPr lang="es-GB" sz="2400" b="0" dirty="0">
                          <a:solidFill>
                            <a:srgbClr val="203864"/>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Después de unos meses, el padre invita a otra señora a </a:t>
                      </a:r>
                      <a:r>
                        <a:rPr lang="es-ES" sz="2200" b="1" dirty="0">
                          <a:solidFill>
                            <a:srgbClr val="203864"/>
                          </a:solidFill>
                        </a:rPr>
                        <a:t>estar</a:t>
                      </a:r>
                      <a:r>
                        <a:rPr lang="es-ES" sz="2200" b="0" dirty="0">
                          <a:solidFill>
                            <a:srgbClr val="203864"/>
                          </a:solidFill>
                        </a:rPr>
                        <a:t> / </a:t>
                      </a:r>
                      <a:r>
                        <a:rPr lang="es-ES" sz="2200" b="1" dirty="0">
                          <a:solidFill>
                            <a:srgbClr val="203864"/>
                          </a:solidFill>
                        </a:rPr>
                        <a:t>ser</a:t>
                      </a:r>
                      <a:r>
                        <a:rPr lang="es-ES" sz="2200" b="0" dirty="0">
                          <a:solidFill>
                            <a:srgbClr val="203864"/>
                          </a:solidFill>
                        </a:rPr>
                        <a:t>  su mujer […] un niño le dice al otro «Uy, ella no me gusta,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extraña y me mira fría».</a:t>
                      </a:r>
                      <a:endParaRPr lang="es-GB" sz="2200" b="0" dirty="0">
                        <a:solidFill>
                          <a:srgbClr val="203864"/>
                        </a:solidFill>
                      </a:endParaRPr>
                    </a:p>
                  </a:txBody>
                  <a:tcPr anchor="ctr"/>
                </a:tc>
                <a:extLst>
                  <a:ext uri="{0D108BD9-81ED-4DB2-BD59-A6C34878D82A}">
                    <a16:rowId xmlns:a16="http://schemas.microsoft.com/office/drawing/2014/main" val="3592830816"/>
                  </a:ext>
                </a:extLst>
              </a:tr>
              <a:tr h="745071">
                <a:tc>
                  <a:txBody>
                    <a:bodyPr/>
                    <a:lstStyle/>
                    <a:p>
                      <a:pPr algn="ctr"/>
                      <a:r>
                        <a:rPr lang="es-GB" sz="2400" b="0"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«Sí, pero tenemos que </a:t>
                      </a:r>
                      <a:r>
                        <a:rPr lang="es-ES" sz="2200" b="1" dirty="0">
                          <a:solidFill>
                            <a:srgbClr val="203864"/>
                          </a:solidFill>
                        </a:rPr>
                        <a:t>ser</a:t>
                      </a:r>
                      <a:r>
                        <a:rPr lang="es-ES" sz="2200" b="0" dirty="0">
                          <a:solidFill>
                            <a:srgbClr val="203864"/>
                          </a:solidFill>
                        </a:rPr>
                        <a:t> / </a:t>
                      </a:r>
                      <a:r>
                        <a:rPr lang="es-ES" sz="2200" b="1" dirty="0">
                          <a:solidFill>
                            <a:srgbClr val="203864"/>
                          </a:solidFill>
                        </a:rPr>
                        <a:t>estar</a:t>
                      </a:r>
                      <a:r>
                        <a:rPr lang="es-ES" sz="2200" b="0" dirty="0">
                          <a:solidFill>
                            <a:srgbClr val="203864"/>
                          </a:solidFill>
                        </a:rPr>
                        <a:t> buenos y quererla».</a:t>
                      </a:r>
                      <a:endParaRPr lang="es-GB" sz="2200" b="0" dirty="0">
                        <a:solidFill>
                          <a:srgbClr val="203864"/>
                        </a:solidFill>
                      </a:endParaRPr>
                    </a:p>
                  </a:txBody>
                  <a:tcPr anchor="ctr"/>
                </a:tc>
                <a:extLst>
                  <a:ext uri="{0D108BD9-81ED-4DB2-BD59-A6C34878D82A}">
                    <a16:rowId xmlns:a16="http://schemas.microsoft.com/office/drawing/2014/main" val="2579940613"/>
                  </a:ext>
                </a:extLst>
              </a:tr>
              <a:tr h="745071">
                <a:tc>
                  <a:txBody>
                    <a:bodyPr/>
                    <a:lstStyle/>
                    <a:p>
                      <a:pPr algn="ctr"/>
                      <a:r>
                        <a:rPr lang="es-GB" sz="2400" b="0" dirty="0">
                          <a:solidFill>
                            <a:srgbClr val="203864"/>
                          </a:solidFill>
                        </a:rPr>
                        <a:t>3</a:t>
                      </a:r>
                    </a:p>
                  </a:txBody>
                  <a:tcPr anchor="ctr"/>
                </a:tc>
                <a:tc>
                  <a:txBody>
                    <a:bodyPr/>
                    <a:lstStyle/>
                    <a:p>
                      <a:r>
                        <a:rPr lang="es-ES" sz="2200" b="0" dirty="0">
                          <a:solidFill>
                            <a:srgbClr val="203864"/>
                          </a:solidFill>
                        </a:rPr>
                        <a:t>«Mamá, ¿</a:t>
                      </a:r>
                      <a:r>
                        <a:rPr lang="es-ES" sz="2200" b="1" dirty="0">
                          <a:solidFill>
                            <a:srgbClr val="203864"/>
                          </a:solidFill>
                        </a:rPr>
                        <a:t>eres</a:t>
                      </a:r>
                      <a:r>
                        <a:rPr lang="es-ES" sz="2200" b="0" dirty="0">
                          <a:solidFill>
                            <a:srgbClr val="203864"/>
                          </a:solidFill>
                        </a:rPr>
                        <a:t> / </a:t>
                      </a:r>
                      <a:r>
                        <a:rPr lang="es-ES" sz="2200" b="1" dirty="0">
                          <a:solidFill>
                            <a:srgbClr val="203864"/>
                          </a:solidFill>
                        </a:rPr>
                        <a:t>estás</a:t>
                      </a:r>
                      <a:r>
                        <a:rPr lang="es-ES" sz="2200" b="0" dirty="0">
                          <a:solidFill>
                            <a:srgbClr val="203864"/>
                          </a:solidFill>
                        </a:rPr>
                        <a:t> bien?», grita un niño, el otro empieza a llorar.</a:t>
                      </a:r>
                      <a:endParaRPr lang="es-GB" sz="2200" b="0" dirty="0">
                        <a:solidFill>
                          <a:srgbClr val="203864"/>
                        </a:solidFill>
                      </a:endParaRPr>
                    </a:p>
                  </a:txBody>
                  <a:tcPr anchor="ctr"/>
                </a:tc>
                <a:extLst>
                  <a:ext uri="{0D108BD9-81ED-4DB2-BD59-A6C34878D82A}">
                    <a16:rowId xmlns:a16="http://schemas.microsoft.com/office/drawing/2014/main" val="3587679457"/>
                  </a:ext>
                </a:extLst>
              </a:tr>
              <a:tr h="745071">
                <a:tc>
                  <a:txBody>
                    <a:bodyPr/>
                    <a:lstStyle/>
                    <a:p>
                      <a:pPr algn="ctr"/>
                      <a:r>
                        <a:rPr lang="es-GB" sz="2400" b="0" dirty="0">
                          <a:solidFill>
                            <a:srgbClr val="203864"/>
                          </a:solidFill>
                        </a:rPr>
                        <a:t>4</a:t>
                      </a:r>
                    </a:p>
                  </a:txBody>
                  <a:tcPr anchor="ctr"/>
                </a:tc>
                <a:tc>
                  <a:txBody>
                    <a:bodyPr/>
                    <a:lstStyle/>
                    <a:p>
                      <a:r>
                        <a:rPr lang="es-ES" sz="2200" b="0" dirty="0">
                          <a:solidFill>
                            <a:srgbClr val="203864"/>
                          </a:solidFill>
                        </a:rPr>
                        <a:t>Papá llega a casa, pero no puede hacer nada.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pálida y fría. Todos </a:t>
                      </a:r>
                      <a:r>
                        <a:rPr lang="es-ES" sz="2200" b="1" dirty="0">
                          <a:solidFill>
                            <a:srgbClr val="203864"/>
                          </a:solidFill>
                        </a:rPr>
                        <a:t>son</a:t>
                      </a:r>
                      <a:r>
                        <a:rPr lang="es-ES" sz="2200" b="0" dirty="0">
                          <a:solidFill>
                            <a:srgbClr val="203864"/>
                          </a:solidFill>
                        </a:rPr>
                        <a:t> / </a:t>
                      </a:r>
                      <a:r>
                        <a:rPr lang="es-ES" sz="2200" b="1" dirty="0">
                          <a:solidFill>
                            <a:srgbClr val="203864"/>
                          </a:solidFill>
                        </a:rPr>
                        <a:t>están</a:t>
                      </a:r>
                      <a:r>
                        <a:rPr lang="es-ES" sz="2200" b="0" dirty="0">
                          <a:solidFill>
                            <a:srgbClr val="203864"/>
                          </a:solidFill>
                        </a:rPr>
                        <a:t> muy tristes.</a:t>
                      </a:r>
                      <a:endParaRPr lang="es-GB" sz="2200" b="0" dirty="0">
                        <a:solidFill>
                          <a:srgbClr val="203864"/>
                        </a:solidFill>
                      </a:endParaRPr>
                    </a:p>
                  </a:txBody>
                  <a:tcPr anchor="ctr"/>
                </a:tc>
                <a:extLst>
                  <a:ext uri="{0D108BD9-81ED-4DB2-BD59-A6C34878D82A}">
                    <a16:rowId xmlns:a16="http://schemas.microsoft.com/office/drawing/2014/main" val="2420877955"/>
                  </a:ext>
                </a:extLst>
              </a:tr>
              <a:tr h="1040224">
                <a:tc>
                  <a:txBody>
                    <a:bodyPr/>
                    <a:lstStyle/>
                    <a:p>
                      <a:pPr algn="ctr"/>
                      <a:r>
                        <a:rPr lang="es-GB" sz="2400" b="0"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Dos niños viven felices con sus padres en un pueblo cerca de la selva amazónica […] pero su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mala y otras personas en su pueblo sufren también.</a:t>
                      </a:r>
                      <a:endParaRPr lang="es-GB" sz="2200" b="0" dirty="0">
                        <a:solidFill>
                          <a:srgbClr val="203864"/>
                        </a:solidFill>
                      </a:endParaRPr>
                    </a:p>
                  </a:txBody>
                  <a:tcPr anchor="ctr"/>
                </a:tc>
                <a:extLst>
                  <a:ext uri="{0D108BD9-81ED-4DB2-BD59-A6C34878D82A}">
                    <a16:rowId xmlns:a16="http://schemas.microsoft.com/office/drawing/2014/main" val="3878962647"/>
                  </a:ext>
                </a:extLst>
              </a:tr>
              <a:tr h="745071">
                <a:tc>
                  <a:txBody>
                    <a:bodyPr/>
                    <a:lstStyle/>
                    <a:p>
                      <a:pPr algn="ctr"/>
                      <a:r>
                        <a:rPr lang="es-GB" sz="2400" b="0"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Un día a la una de la tarde, los niños salen contentos de clase.  Llegan a casa y llaman «¡Mamá! ¡Mamá!» pero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en el suelo, sin respirar.</a:t>
                      </a:r>
                      <a:endParaRPr lang="es-GB" sz="2200" b="0" dirty="0">
                        <a:solidFill>
                          <a:srgbClr val="203864"/>
                        </a:solidFill>
                      </a:endParaRPr>
                    </a:p>
                  </a:txBody>
                  <a:tcPr anchor="ctr"/>
                </a:tc>
                <a:extLst>
                  <a:ext uri="{0D108BD9-81ED-4DB2-BD59-A6C34878D82A}">
                    <a16:rowId xmlns:a16="http://schemas.microsoft.com/office/drawing/2014/main" val="2246471247"/>
                  </a:ext>
                </a:extLst>
              </a:tr>
            </a:tbl>
          </a:graphicData>
        </a:graphic>
      </p:graphicFrame>
      <p:sp>
        <p:nvSpPr>
          <p:cNvPr id="30" name="Anillo 29">
            <a:extLst>
              <a:ext uri="{FF2B5EF4-FFF2-40B4-BE49-F238E27FC236}">
                <a16:creationId xmlns:a16="http://schemas.microsoft.com/office/drawing/2014/main" id="{85110450-918E-8141-90AD-728E226B9AA1}"/>
              </a:ext>
            </a:extLst>
          </p:cNvPr>
          <p:cNvSpPr/>
          <p:nvPr/>
        </p:nvSpPr>
        <p:spPr>
          <a:xfrm>
            <a:off x="4187686" y="2342152"/>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8" name="Anillo 37">
            <a:extLst>
              <a:ext uri="{FF2B5EF4-FFF2-40B4-BE49-F238E27FC236}">
                <a16:creationId xmlns:a16="http://schemas.microsoft.com/office/drawing/2014/main" id="{48247EEA-479B-9141-9475-E14EC2A2F46B}"/>
              </a:ext>
            </a:extLst>
          </p:cNvPr>
          <p:cNvSpPr/>
          <p:nvPr/>
        </p:nvSpPr>
        <p:spPr>
          <a:xfrm>
            <a:off x="9625514" y="1076991"/>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9" name="Anillo 38">
            <a:extLst>
              <a:ext uri="{FF2B5EF4-FFF2-40B4-BE49-F238E27FC236}">
                <a16:creationId xmlns:a16="http://schemas.microsoft.com/office/drawing/2014/main" id="{ADAEB6E3-3118-0C4E-BC41-049B7C0EA88D}"/>
              </a:ext>
            </a:extLst>
          </p:cNvPr>
          <p:cNvSpPr/>
          <p:nvPr/>
        </p:nvSpPr>
        <p:spPr>
          <a:xfrm>
            <a:off x="7678452" y="1423244"/>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0" name="Anillo 39">
            <a:extLst>
              <a:ext uri="{FF2B5EF4-FFF2-40B4-BE49-F238E27FC236}">
                <a16:creationId xmlns:a16="http://schemas.microsoft.com/office/drawing/2014/main" id="{5FF9BA29-BD41-5B41-B896-8C6EDF5E8ABD}"/>
              </a:ext>
            </a:extLst>
          </p:cNvPr>
          <p:cNvSpPr/>
          <p:nvPr/>
        </p:nvSpPr>
        <p:spPr>
          <a:xfrm>
            <a:off x="3303394" y="3060236"/>
            <a:ext cx="963805"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1" name="Anillo 40">
            <a:extLst>
              <a:ext uri="{FF2B5EF4-FFF2-40B4-BE49-F238E27FC236}">
                <a16:creationId xmlns:a16="http://schemas.microsoft.com/office/drawing/2014/main" id="{2D66A6AA-A771-1242-AAC2-CC6A07F2C31E}"/>
              </a:ext>
            </a:extLst>
          </p:cNvPr>
          <p:cNvSpPr/>
          <p:nvPr/>
        </p:nvSpPr>
        <p:spPr>
          <a:xfrm>
            <a:off x="9338014" y="3663054"/>
            <a:ext cx="860593"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4" name="Anillo 43">
            <a:extLst>
              <a:ext uri="{FF2B5EF4-FFF2-40B4-BE49-F238E27FC236}">
                <a16:creationId xmlns:a16="http://schemas.microsoft.com/office/drawing/2014/main" id="{0F63235C-2EE1-F14C-BDD6-966F29D2A120}"/>
              </a:ext>
            </a:extLst>
          </p:cNvPr>
          <p:cNvSpPr/>
          <p:nvPr/>
        </p:nvSpPr>
        <p:spPr>
          <a:xfrm>
            <a:off x="3346946" y="4006849"/>
            <a:ext cx="963805"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7" name="Anillo 46">
            <a:extLst>
              <a:ext uri="{FF2B5EF4-FFF2-40B4-BE49-F238E27FC236}">
                <a16:creationId xmlns:a16="http://schemas.microsoft.com/office/drawing/2014/main" id="{609C0A8D-B512-FF42-A973-1B1769473470}"/>
              </a:ext>
            </a:extLst>
          </p:cNvPr>
          <p:cNvSpPr/>
          <p:nvPr/>
        </p:nvSpPr>
        <p:spPr>
          <a:xfrm>
            <a:off x="5959642" y="4768849"/>
            <a:ext cx="853678"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8" name="Anillo 47">
            <a:extLst>
              <a:ext uri="{FF2B5EF4-FFF2-40B4-BE49-F238E27FC236}">
                <a16:creationId xmlns:a16="http://schemas.microsoft.com/office/drawing/2014/main" id="{3738390F-AED0-B941-A1FD-C2E7FEF1619F}"/>
              </a:ext>
            </a:extLst>
          </p:cNvPr>
          <p:cNvSpPr/>
          <p:nvPr/>
        </p:nvSpPr>
        <p:spPr>
          <a:xfrm>
            <a:off x="7907478" y="5852921"/>
            <a:ext cx="811406"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0" name="Action Button: Custom 20">
            <a:hlinkClick r:id="" action="ppaction://noaction" highlightClick="1">
              <a:snd r:embed="rId3" name="Despues de unos meses..wav"/>
            </a:hlinkClick>
            <a:extLst>
              <a:ext uri="{FF2B5EF4-FFF2-40B4-BE49-F238E27FC236}">
                <a16:creationId xmlns:a16="http://schemas.microsoft.com/office/drawing/2014/main" id="{EBE77198-4A0A-7345-944A-7F19894EE988}"/>
              </a:ext>
            </a:extLst>
          </p:cNvPr>
          <p:cNvSpPr/>
          <p:nvPr/>
        </p:nvSpPr>
        <p:spPr>
          <a:xfrm>
            <a:off x="518983" y="139462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1" name="Action Button: Custom 20">
            <a:hlinkClick r:id="" action="ppaction://noaction" highlightClick="1">
              <a:snd r:embed="rId4" name="Si%CC%81, pero tenemos que ser buenos y quererla.wav"/>
            </a:hlinkClick>
            <a:extLst>
              <a:ext uri="{FF2B5EF4-FFF2-40B4-BE49-F238E27FC236}">
                <a16:creationId xmlns:a16="http://schemas.microsoft.com/office/drawing/2014/main" id="{C220169C-695D-6A41-B9F4-79FC87677B0B}"/>
              </a:ext>
            </a:extLst>
          </p:cNvPr>
          <p:cNvSpPr/>
          <p:nvPr/>
        </p:nvSpPr>
        <p:spPr>
          <a:xfrm>
            <a:off x="518983" y="233277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2" name="Action Button: Custom 20">
            <a:hlinkClick r:id="" action="ppaction://noaction" highlightClick="1">
              <a:snd r:embed="rId5" name="%C2%ABMama%CC%81, %C2%BFesta%CC%81s bien?%C2%BB, grita un nin%CC%83o, el otro empieza a llorar.wav"/>
            </a:hlinkClick>
            <a:extLst>
              <a:ext uri="{FF2B5EF4-FFF2-40B4-BE49-F238E27FC236}">
                <a16:creationId xmlns:a16="http://schemas.microsoft.com/office/drawing/2014/main" id="{B4507134-941B-D247-AF7F-2855D92503BD}"/>
              </a:ext>
            </a:extLst>
          </p:cNvPr>
          <p:cNvSpPr/>
          <p:nvPr/>
        </p:nvSpPr>
        <p:spPr>
          <a:xfrm>
            <a:off x="518983" y="307600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3" name="Action Button: Custom 20">
            <a:hlinkClick r:id="" action="ppaction://noaction" highlightClick="1">
              <a:snd r:embed="rId6" name="Papa%CC%81 llega a casa, pero no puede hacer nada .wav"/>
            </a:hlinkClick>
            <a:extLst>
              <a:ext uri="{FF2B5EF4-FFF2-40B4-BE49-F238E27FC236}">
                <a16:creationId xmlns:a16="http://schemas.microsoft.com/office/drawing/2014/main" id="{10446B20-B6D0-B540-8244-0A72F804FE0E}"/>
              </a:ext>
            </a:extLst>
          </p:cNvPr>
          <p:cNvSpPr/>
          <p:nvPr/>
        </p:nvSpPr>
        <p:spPr>
          <a:xfrm>
            <a:off x="539055" y="379936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4" name="Action Button: Custom 20">
            <a:hlinkClick r:id="" action="ppaction://noaction" highlightClick="1">
              <a:snd r:embed="rId7" name="Dos nin%CC%83os viven felices con sus padres en un pueblo cerca de la selva amazo%CC%81nica .wav"/>
            </a:hlinkClick>
            <a:extLst>
              <a:ext uri="{FF2B5EF4-FFF2-40B4-BE49-F238E27FC236}">
                <a16:creationId xmlns:a16="http://schemas.microsoft.com/office/drawing/2014/main" id="{46302C2A-53C3-8649-8BD4-28C326DA2D76}"/>
              </a:ext>
            </a:extLst>
          </p:cNvPr>
          <p:cNvSpPr/>
          <p:nvPr/>
        </p:nvSpPr>
        <p:spPr>
          <a:xfrm>
            <a:off x="539055" y="47500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5" name="Action Button: Custom 20">
            <a:hlinkClick r:id="" action="ppaction://noaction" highlightClick="1">
              <a:snd r:embed="rId8" name="Un di%CC%81a a la una de la tarde, los nin%CC%83os salen contentos de clase.wav"/>
            </a:hlinkClick>
            <a:extLst>
              <a:ext uri="{FF2B5EF4-FFF2-40B4-BE49-F238E27FC236}">
                <a16:creationId xmlns:a16="http://schemas.microsoft.com/office/drawing/2014/main" id="{84BA37F3-AA77-694B-AEAB-A18A2AD391AA}"/>
              </a:ext>
            </a:extLst>
          </p:cNvPr>
          <p:cNvSpPr/>
          <p:nvPr/>
        </p:nvSpPr>
        <p:spPr>
          <a:xfrm>
            <a:off x="518983" y="563606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 name="Title 2"/>
          <p:cNvSpPr>
            <a:spLocks noGrp="1"/>
          </p:cNvSpPr>
          <p:nvPr>
            <p:ph type="title"/>
          </p:nvPr>
        </p:nvSpPr>
        <p:spPr>
          <a:xfrm>
            <a:off x="298092" y="152284"/>
            <a:ext cx="10515600" cy="486177"/>
          </a:xfrm>
        </p:spPr>
        <p:txBody>
          <a:bodyPr/>
          <a:lstStyle/>
          <a:p>
            <a:pPr rtl="0" eaLnBrk="1" latinLnBrk="0" hangingPunct="1"/>
            <a:r>
              <a:rPr lang="en-GB" sz="2000" b="1" kern="1200">
                <a:solidFill>
                  <a:srgbClr val="203864"/>
                </a:solidFill>
                <a:effectLst/>
                <a:latin typeface="Century Gothic" panose="020B0502020202020204" pitchFamily="34" charset="0"/>
                <a:ea typeface="+mn-ea"/>
                <a:cs typeface="+mn-cs"/>
              </a:rPr>
              <a:t>Leemos unas frases de la historia con “ser” y “estar”.</a:t>
            </a:r>
            <a:endParaRPr lang="en-GB"/>
          </a:p>
        </p:txBody>
      </p:sp>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39" grpId="0" animBg="1"/>
      <p:bldP spid="40" grpId="0" animBg="1"/>
      <p:bldP spid="41" grpId="0" animBg="1"/>
      <p:bldP spid="44" grpId="0" animBg="1"/>
      <p:bldP spid="47"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graphicFrame>
        <p:nvGraphicFramePr>
          <p:cNvPr id="15" name="Tabla 2">
            <a:extLst>
              <a:ext uri="{FF2B5EF4-FFF2-40B4-BE49-F238E27FC236}">
                <a16:creationId xmlns:a16="http://schemas.microsoft.com/office/drawing/2014/main" id="{1747195C-C675-C545-9AB6-4F1F47C58C71}"/>
              </a:ext>
            </a:extLst>
          </p:cNvPr>
          <p:cNvGraphicFramePr>
            <a:graphicFrameLocks noGrp="1"/>
          </p:cNvGraphicFramePr>
          <p:nvPr>
            <p:extLst>
              <p:ext uri="{D42A27DB-BD31-4B8C-83A1-F6EECF244321}">
                <p14:modId xmlns:p14="http://schemas.microsoft.com/office/powerpoint/2010/main" val="313400152"/>
              </p:ext>
            </p:extLst>
          </p:nvPr>
        </p:nvGraphicFramePr>
        <p:xfrm>
          <a:off x="4572403" y="544863"/>
          <a:ext cx="7506337" cy="5754938"/>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Después de unos meses, el padre invita a otra señora a </a:t>
                      </a:r>
                      <a:r>
                        <a:rPr lang="es-ES" sz="2000" b="0">
                          <a:solidFill>
                            <a:srgbClr val="203864"/>
                          </a:solidFill>
                        </a:rPr>
                        <a:t>ser su </a:t>
                      </a:r>
                      <a:r>
                        <a:rPr lang="es-ES" sz="2000" b="0" dirty="0">
                          <a:solidFill>
                            <a:srgbClr val="203864"/>
                          </a:solidFill>
                        </a:rPr>
                        <a:t>mujer […] un niño le dice al otro «Uy, ella no me gusta, es extraña y me mira fría».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«Sí, pero tenemos que ser buenos y quererla».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«Mamá, ¿estás bien?», grita un niño, el otro empieza a llorar.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Papá llega a casa, pero no puede hacer nada.  Mamá está pálida y fría. Todos están muy tristes.</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Dos niños viven felices con sus padres en un pueblo cerca de la selva amazónica […] pero su mamá está mala y otras personas en su pueblo sufren también.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Un día a la una de la tarde, los niños salen contentos de clase.  Llegan a casa y llaman «¡Mamá! ¡Mamá!» pero mamá está en el suelo, sin respirar.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graphicFrame>
        <p:nvGraphicFramePr>
          <p:cNvPr id="6" name="Tabla 5">
            <a:extLst>
              <a:ext uri="{FF2B5EF4-FFF2-40B4-BE49-F238E27FC236}">
                <a16:creationId xmlns:a16="http://schemas.microsoft.com/office/drawing/2014/main" id="{AE4464A7-1EFB-6A41-87CE-570C479AD053}"/>
              </a:ext>
            </a:extLst>
          </p:cNvPr>
          <p:cNvGraphicFramePr>
            <a:graphicFrameLocks noGrp="1"/>
          </p:cNvGraphicFramePr>
          <p:nvPr>
            <p:extLst>
              <p:ext uri="{D42A27DB-BD31-4B8C-83A1-F6EECF244321}">
                <p14:modId xmlns:p14="http://schemas.microsoft.com/office/powerpoint/2010/main" val="2390910804"/>
              </p:ext>
            </p:extLst>
          </p:nvPr>
        </p:nvGraphicFramePr>
        <p:xfrm>
          <a:off x="200811" y="544863"/>
          <a:ext cx="4292080" cy="5786562"/>
        </p:xfrm>
        <a:graphic>
          <a:graphicData uri="http://schemas.openxmlformats.org/drawingml/2006/table">
            <a:tbl>
              <a:tblPr firstRow="1" bandRow="1">
                <a:tableStyleId>{5940675A-B579-460E-94D1-54222C63F5DA}</a:tableStyleId>
              </a:tblPr>
              <a:tblGrid>
                <a:gridCol w="304800">
                  <a:extLst>
                    <a:ext uri="{9D8B030D-6E8A-4147-A177-3AD203B41FA5}">
                      <a16:colId xmlns:a16="http://schemas.microsoft.com/office/drawing/2014/main" val="1743100194"/>
                    </a:ext>
                  </a:extLst>
                </a:gridCol>
                <a:gridCol w="3987280">
                  <a:extLst>
                    <a:ext uri="{9D8B030D-6E8A-4147-A177-3AD203B41FA5}">
                      <a16:colId xmlns:a16="http://schemas.microsoft.com/office/drawing/2014/main" val="3978383260"/>
                    </a:ext>
                  </a:extLst>
                </a:gridCol>
              </a:tblGrid>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a</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the</a:t>
                      </a:r>
                      <a:r>
                        <a:rPr lang="es-ES" sz="2000" b="0" dirty="0">
                          <a:solidFill>
                            <a:srgbClr val="203864"/>
                          </a:solidFill>
                        </a:rPr>
                        <a:t> </a:t>
                      </a:r>
                      <a:r>
                        <a:rPr lang="es-ES" sz="2000" b="0" dirty="0" err="1">
                          <a:solidFill>
                            <a:srgbClr val="203864"/>
                          </a:solidFill>
                        </a:rPr>
                        <a:t>background</a:t>
                      </a:r>
                      <a:r>
                        <a:rPr lang="es-ES" sz="2000" b="0" dirty="0">
                          <a:solidFill>
                            <a:srgbClr val="203864"/>
                          </a:solidFill>
                        </a:rPr>
                        <a:t> to </a:t>
                      </a:r>
                      <a:r>
                        <a:rPr lang="es-ES" sz="2000" b="0" dirty="0" err="1">
                          <a:solidFill>
                            <a:srgbClr val="203864"/>
                          </a:solidFill>
                        </a:rPr>
                        <a:t>the</a:t>
                      </a:r>
                      <a:r>
                        <a:rPr lang="es-ES" sz="2000" b="0" dirty="0">
                          <a:solidFill>
                            <a:srgbClr val="203864"/>
                          </a:solidFill>
                        </a:rPr>
                        <a:t> </a:t>
                      </a:r>
                      <a:r>
                        <a:rPr lang="es-ES" sz="2000" b="0" dirty="0" err="1">
                          <a:solidFill>
                            <a:srgbClr val="203864"/>
                          </a:solidFill>
                        </a:rPr>
                        <a:t>story</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2082498"/>
                  </a:ext>
                </a:extLst>
              </a:tr>
              <a:tr h="10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b</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what</a:t>
                      </a:r>
                      <a:r>
                        <a:rPr lang="es-ES" sz="2000" b="0" dirty="0">
                          <a:solidFill>
                            <a:srgbClr val="203864"/>
                          </a:solidFill>
                        </a:rPr>
                        <a:t> </a:t>
                      </a:r>
                      <a:r>
                        <a:rPr lang="es-ES" sz="2000" b="0" dirty="0" err="1">
                          <a:solidFill>
                            <a:srgbClr val="203864"/>
                          </a:solidFill>
                        </a:rPr>
                        <a:t>happens</a:t>
                      </a:r>
                      <a:r>
                        <a:rPr lang="es-ES" sz="2000" b="0" dirty="0">
                          <a:solidFill>
                            <a:srgbClr val="203864"/>
                          </a:solidFill>
                        </a:rPr>
                        <a:t> </a:t>
                      </a:r>
                      <a:r>
                        <a:rPr lang="es-ES" sz="2000" b="0" dirty="0" err="1">
                          <a:solidFill>
                            <a:srgbClr val="203864"/>
                          </a:solidFill>
                        </a:rPr>
                        <a:t>one</a:t>
                      </a:r>
                      <a:r>
                        <a:rPr lang="es-ES" sz="2000" b="0" dirty="0">
                          <a:solidFill>
                            <a:srgbClr val="203864"/>
                          </a:solidFill>
                        </a:rPr>
                        <a:t> </a:t>
                      </a:r>
                      <a:r>
                        <a:rPr lang="es-ES" sz="2000" b="0" dirty="0" err="1">
                          <a:solidFill>
                            <a:srgbClr val="203864"/>
                          </a:solidFill>
                        </a:rPr>
                        <a:t>day</a:t>
                      </a:r>
                      <a:r>
                        <a:rPr lang="es-ES" sz="2000" b="0" dirty="0">
                          <a:solidFill>
                            <a:srgbClr val="203864"/>
                          </a:solidFill>
                        </a:rPr>
                        <a:t> </a:t>
                      </a:r>
                      <a:r>
                        <a:rPr lang="es-ES" sz="2000" b="0" dirty="0" err="1">
                          <a:solidFill>
                            <a:srgbClr val="203864"/>
                          </a:solidFill>
                        </a:rPr>
                        <a:t>when</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t>
                      </a:r>
                      <a:r>
                        <a:rPr lang="es-ES" sz="2000" b="0" dirty="0" err="1">
                          <a:solidFill>
                            <a:srgbClr val="203864"/>
                          </a:solidFill>
                        </a:rPr>
                        <a:t>get</a:t>
                      </a:r>
                      <a:r>
                        <a:rPr lang="es-ES" sz="2000" b="0" dirty="0">
                          <a:solidFill>
                            <a:srgbClr val="203864"/>
                          </a:solidFill>
                        </a:rPr>
                        <a:t> back </a:t>
                      </a:r>
                      <a:r>
                        <a:rPr lang="es-ES" sz="2000" b="0" dirty="0" err="1">
                          <a:solidFill>
                            <a:srgbClr val="203864"/>
                          </a:solidFill>
                        </a:rPr>
                        <a:t>from</a:t>
                      </a:r>
                      <a:r>
                        <a:rPr lang="es-ES" sz="2000" b="0" dirty="0">
                          <a:solidFill>
                            <a:srgbClr val="203864"/>
                          </a:solidFill>
                        </a:rPr>
                        <a:t> </a:t>
                      </a:r>
                      <a:r>
                        <a:rPr lang="es-ES" sz="2000" b="0" dirty="0" err="1">
                          <a:solidFill>
                            <a:srgbClr val="203864"/>
                          </a:solidFill>
                        </a:rPr>
                        <a:t>school</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57553393"/>
                  </a:ext>
                </a:extLst>
              </a:tr>
              <a:tr h="1050175">
                <a:tc>
                  <a:txBody>
                    <a:bodyPr/>
                    <a:lstStyle/>
                    <a:p>
                      <a:pPr algn="ctr"/>
                      <a:r>
                        <a:rPr lang="es-GB" sz="2000" b="1" dirty="0">
                          <a:solidFill>
                            <a:srgbClr val="203864"/>
                          </a:solidFill>
                        </a:rPr>
                        <a:t>c</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how</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t>
                      </a:r>
                      <a:r>
                        <a:rPr lang="es-ES" sz="2000" b="0" dirty="0" err="1">
                          <a:solidFill>
                            <a:srgbClr val="203864"/>
                          </a:solidFill>
                        </a:rPr>
                        <a:t>react</a:t>
                      </a:r>
                      <a:r>
                        <a:rPr lang="es-ES" sz="2000" b="0" dirty="0">
                          <a:solidFill>
                            <a:srgbClr val="203864"/>
                          </a:solidFill>
                        </a:rPr>
                        <a:t> to </a:t>
                      </a:r>
                      <a:r>
                        <a:rPr lang="es-ES" sz="2000" b="0" dirty="0" err="1">
                          <a:solidFill>
                            <a:srgbClr val="203864"/>
                          </a:solidFill>
                        </a:rPr>
                        <a:t>this</a:t>
                      </a:r>
                      <a:r>
                        <a:rPr lang="es-ES" sz="2000" b="0" dirty="0">
                          <a:solidFill>
                            <a:srgbClr val="203864"/>
                          </a:solidFill>
                        </a:rPr>
                        <a:t> </a:t>
                      </a:r>
                      <a:r>
                        <a:rPr lang="es-ES" sz="2000" b="0" dirty="0" err="1">
                          <a:solidFill>
                            <a:srgbClr val="203864"/>
                          </a:solidFill>
                        </a:rPr>
                        <a:t>unexpected</a:t>
                      </a:r>
                      <a:r>
                        <a:rPr lang="es-ES" sz="2000" b="0" dirty="0">
                          <a:solidFill>
                            <a:srgbClr val="203864"/>
                          </a:solidFill>
                        </a:rPr>
                        <a:t> </a:t>
                      </a:r>
                      <a:r>
                        <a:rPr lang="es-ES" sz="2000" b="0" dirty="0" err="1">
                          <a:solidFill>
                            <a:srgbClr val="203864"/>
                          </a:solidFill>
                        </a:rPr>
                        <a:t>situation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7044704"/>
                  </a:ext>
                </a:extLst>
              </a:tr>
              <a:tr h="731940">
                <a:tc>
                  <a:txBody>
                    <a:bodyPr/>
                    <a:lstStyle/>
                    <a:p>
                      <a:pPr algn="ctr"/>
                      <a:r>
                        <a:rPr lang="es-GB" sz="2000" b="1" dirty="0">
                          <a:solidFill>
                            <a:srgbClr val="203864"/>
                          </a:solidFill>
                        </a:rPr>
                        <a:t>d</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how</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and </a:t>
                      </a:r>
                      <a:r>
                        <a:rPr lang="es-ES" sz="2000" b="0" dirty="0" err="1">
                          <a:solidFill>
                            <a:srgbClr val="203864"/>
                          </a:solidFill>
                        </a:rPr>
                        <a:t>father</a:t>
                      </a:r>
                      <a:r>
                        <a:rPr lang="es-ES" sz="2000" b="0" dirty="0">
                          <a:solidFill>
                            <a:srgbClr val="203864"/>
                          </a:solidFill>
                        </a:rPr>
                        <a:t> </a:t>
                      </a:r>
                      <a:r>
                        <a:rPr lang="es-ES" sz="2000" b="0" dirty="0" err="1">
                          <a:solidFill>
                            <a:srgbClr val="203864"/>
                          </a:solidFill>
                        </a:rPr>
                        <a:t>all</a:t>
                      </a:r>
                      <a:r>
                        <a:rPr lang="es-ES" sz="2000" b="0" dirty="0">
                          <a:solidFill>
                            <a:srgbClr val="203864"/>
                          </a:solidFill>
                        </a:rPr>
                        <a:t> </a:t>
                      </a:r>
                      <a:r>
                        <a:rPr lang="es-ES" sz="2000" b="0" dirty="0" err="1">
                          <a:solidFill>
                            <a:srgbClr val="203864"/>
                          </a:solidFill>
                        </a:rPr>
                        <a:t>feel</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742941"/>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one</a:t>
                      </a:r>
                      <a:r>
                        <a:rPr lang="es-ES" sz="2000" b="0" dirty="0">
                          <a:solidFill>
                            <a:srgbClr val="203864"/>
                          </a:solidFill>
                        </a:rPr>
                        <a:t> </a:t>
                      </a:r>
                      <a:r>
                        <a:rPr lang="es-ES" sz="2000" b="0" dirty="0" err="1">
                          <a:solidFill>
                            <a:srgbClr val="203864"/>
                          </a:solidFill>
                        </a:rPr>
                        <a:t>child’s</a:t>
                      </a:r>
                      <a:r>
                        <a:rPr lang="es-ES" sz="2000" b="0" dirty="0">
                          <a:solidFill>
                            <a:srgbClr val="203864"/>
                          </a:solidFill>
                        </a:rPr>
                        <a:t> </a:t>
                      </a:r>
                      <a:r>
                        <a:rPr lang="es-ES" sz="2000" b="0" dirty="0" err="1">
                          <a:solidFill>
                            <a:srgbClr val="203864"/>
                          </a:solidFill>
                        </a:rPr>
                        <a:t>negative</a:t>
                      </a:r>
                      <a:r>
                        <a:rPr lang="es-ES" sz="2000" b="0" dirty="0">
                          <a:solidFill>
                            <a:srgbClr val="203864"/>
                          </a:solidFill>
                        </a:rPr>
                        <a:t> </a:t>
                      </a:r>
                      <a:r>
                        <a:rPr lang="es-ES" sz="2000" b="0" dirty="0" err="1">
                          <a:solidFill>
                            <a:srgbClr val="203864"/>
                          </a:solidFill>
                        </a:rPr>
                        <a:t>reaction</a:t>
                      </a:r>
                      <a:r>
                        <a:rPr lang="es-ES" sz="2000" b="0" dirty="0">
                          <a:solidFill>
                            <a:srgbClr val="203864"/>
                          </a:solidFill>
                        </a:rPr>
                        <a:t> to a new </a:t>
                      </a:r>
                      <a:r>
                        <a:rPr lang="es-ES" sz="2000" b="0" dirty="0" err="1">
                          <a:solidFill>
                            <a:srgbClr val="203864"/>
                          </a:solidFill>
                        </a:rPr>
                        <a:t>person</a:t>
                      </a:r>
                      <a:r>
                        <a:rPr lang="es-ES" sz="2000" b="0" dirty="0">
                          <a:solidFill>
                            <a:srgbClr val="203864"/>
                          </a:solidFill>
                        </a:rPr>
                        <a:t>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05330603"/>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one</a:t>
                      </a:r>
                      <a:r>
                        <a:rPr lang="es-ES" sz="2000" b="0" dirty="0">
                          <a:solidFill>
                            <a:srgbClr val="203864"/>
                          </a:solidFill>
                        </a:rPr>
                        <a:t> </a:t>
                      </a:r>
                      <a:r>
                        <a:rPr lang="es-ES" sz="2000" b="0" dirty="0" err="1">
                          <a:solidFill>
                            <a:srgbClr val="203864"/>
                          </a:solidFill>
                        </a:rPr>
                        <a:t>child’s</a:t>
                      </a:r>
                      <a:r>
                        <a:rPr lang="es-ES" sz="2000" b="0" dirty="0">
                          <a:solidFill>
                            <a:srgbClr val="203864"/>
                          </a:solidFill>
                        </a:rPr>
                        <a:t> </a:t>
                      </a:r>
                      <a:r>
                        <a:rPr lang="es-ES" sz="2000" b="0" dirty="0" err="1">
                          <a:solidFill>
                            <a:srgbClr val="203864"/>
                          </a:solidFill>
                        </a:rPr>
                        <a:t>acceptance</a:t>
                      </a:r>
                      <a:r>
                        <a:rPr lang="es-ES" sz="2000" b="0" dirty="0">
                          <a:solidFill>
                            <a:srgbClr val="203864"/>
                          </a:solidFill>
                        </a:rPr>
                        <a:t> of a new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err="1">
                          <a:solidFill>
                            <a:srgbClr val="203864"/>
                          </a:solidFill>
                        </a:rPr>
                        <a:t>person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71374036"/>
                  </a:ext>
                </a:extLst>
              </a:tr>
            </a:tbl>
          </a:graphicData>
        </a:graphic>
      </p:graphicFrame>
      <p:sp>
        <p:nvSpPr>
          <p:cNvPr id="20" name="Rectángulo 19">
            <a:extLst>
              <a:ext uri="{FF2B5EF4-FFF2-40B4-BE49-F238E27FC236}">
                <a16:creationId xmlns:a16="http://schemas.microsoft.com/office/drawing/2014/main" id="{D10D37C1-006E-DE41-8F3D-BFCEEB281EF5}"/>
              </a:ext>
            </a:extLst>
          </p:cNvPr>
          <p:cNvSpPr/>
          <p:nvPr/>
        </p:nvSpPr>
        <p:spPr>
          <a:xfrm>
            <a:off x="4055453" y="1128415"/>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5</a:t>
            </a:r>
            <a:endParaRPr lang="es-GB" sz="2400" b="1" dirty="0">
              <a:solidFill>
                <a:schemeClr val="bg1"/>
              </a:solidFill>
            </a:endParaRPr>
          </a:p>
        </p:txBody>
      </p:sp>
      <p:sp>
        <p:nvSpPr>
          <p:cNvPr id="22" name="Rectángulo 19">
            <a:extLst>
              <a:ext uri="{FF2B5EF4-FFF2-40B4-BE49-F238E27FC236}">
                <a16:creationId xmlns:a16="http://schemas.microsoft.com/office/drawing/2014/main" id="{BE320B32-0559-4908-983E-A75F3565C5FC}"/>
              </a:ext>
            </a:extLst>
          </p:cNvPr>
          <p:cNvSpPr/>
          <p:nvPr/>
        </p:nvSpPr>
        <p:spPr>
          <a:xfrm>
            <a:off x="4055453" y="2172488"/>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6</a:t>
            </a:r>
            <a:endParaRPr lang="es-GB" sz="2400" b="1" dirty="0">
              <a:solidFill>
                <a:schemeClr val="bg1"/>
              </a:solidFill>
            </a:endParaRPr>
          </a:p>
        </p:txBody>
      </p:sp>
      <p:sp>
        <p:nvSpPr>
          <p:cNvPr id="23" name="Rectángulo 19">
            <a:extLst>
              <a:ext uri="{FF2B5EF4-FFF2-40B4-BE49-F238E27FC236}">
                <a16:creationId xmlns:a16="http://schemas.microsoft.com/office/drawing/2014/main" id="{5806C691-2FDE-4382-AF19-B6636095D56F}"/>
              </a:ext>
            </a:extLst>
          </p:cNvPr>
          <p:cNvSpPr/>
          <p:nvPr/>
        </p:nvSpPr>
        <p:spPr>
          <a:xfrm>
            <a:off x="4055453" y="3217123"/>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3</a:t>
            </a:r>
            <a:endParaRPr lang="es-GB" sz="2400" b="1" dirty="0">
              <a:solidFill>
                <a:schemeClr val="bg1"/>
              </a:solidFill>
            </a:endParaRPr>
          </a:p>
        </p:txBody>
      </p:sp>
      <p:sp>
        <p:nvSpPr>
          <p:cNvPr id="24" name="Rectángulo 19">
            <a:extLst>
              <a:ext uri="{FF2B5EF4-FFF2-40B4-BE49-F238E27FC236}">
                <a16:creationId xmlns:a16="http://schemas.microsoft.com/office/drawing/2014/main" id="{63DB02F6-8B1F-4336-8100-0072A6520941}"/>
              </a:ext>
            </a:extLst>
          </p:cNvPr>
          <p:cNvSpPr/>
          <p:nvPr/>
        </p:nvSpPr>
        <p:spPr>
          <a:xfrm>
            <a:off x="4058852" y="3959324"/>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4</a:t>
            </a:r>
            <a:endParaRPr lang="es-GB" sz="2400" b="1" dirty="0">
              <a:solidFill>
                <a:schemeClr val="bg1"/>
              </a:solidFill>
            </a:endParaRPr>
          </a:p>
        </p:txBody>
      </p:sp>
      <p:sp>
        <p:nvSpPr>
          <p:cNvPr id="30" name="Rectángulo 19">
            <a:extLst>
              <a:ext uri="{FF2B5EF4-FFF2-40B4-BE49-F238E27FC236}">
                <a16:creationId xmlns:a16="http://schemas.microsoft.com/office/drawing/2014/main" id="{E3C86D68-9F50-4A35-A1F8-379D065D9FAC}"/>
              </a:ext>
            </a:extLst>
          </p:cNvPr>
          <p:cNvSpPr/>
          <p:nvPr/>
        </p:nvSpPr>
        <p:spPr>
          <a:xfrm>
            <a:off x="4075331" y="4928996"/>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1</a:t>
            </a:r>
            <a:endParaRPr lang="es-GB" sz="2400" b="1" dirty="0">
              <a:solidFill>
                <a:schemeClr val="bg1"/>
              </a:solidFill>
            </a:endParaRPr>
          </a:p>
        </p:txBody>
      </p:sp>
      <p:sp>
        <p:nvSpPr>
          <p:cNvPr id="32" name="Rectángulo 19">
            <a:extLst>
              <a:ext uri="{FF2B5EF4-FFF2-40B4-BE49-F238E27FC236}">
                <a16:creationId xmlns:a16="http://schemas.microsoft.com/office/drawing/2014/main" id="{F5793270-4B0F-4D13-B3BF-FE7987600802}"/>
              </a:ext>
            </a:extLst>
          </p:cNvPr>
          <p:cNvSpPr/>
          <p:nvPr/>
        </p:nvSpPr>
        <p:spPr>
          <a:xfrm>
            <a:off x="4058852" y="5932165"/>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2</a:t>
            </a:r>
            <a:endParaRPr lang="es-GB" sz="2400" b="1" dirty="0">
              <a:solidFill>
                <a:schemeClr val="bg1"/>
              </a:solidFill>
            </a:endParaRPr>
          </a:p>
        </p:txBody>
      </p:sp>
      <p:sp>
        <p:nvSpPr>
          <p:cNvPr id="2" name="Title 1"/>
          <p:cNvSpPr>
            <a:spLocks noGrp="1"/>
          </p:cNvSpPr>
          <p:nvPr>
            <p:ph type="title"/>
          </p:nvPr>
        </p:nvSpPr>
        <p:spPr>
          <a:xfrm>
            <a:off x="111910" y="97805"/>
            <a:ext cx="11089489" cy="404570"/>
          </a:xfrm>
        </p:spPr>
        <p:txBody>
          <a:bodyPr>
            <a:normAutofit/>
          </a:bodyPr>
          <a:lstStyle/>
          <a:p>
            <a:pPr rtl="0" eaLnBrk="1" latinLnBrk="0" hangingPunct="1"/>
            <a:r>
              <a:rPr lang="en-GB" sz="2000" b="1" kern="1200">
                <a:solidFill>
                  <a:srgbClr val="203864"/>
                </a:solidFill>
                <a:effectLst/>
                <a:ea typeface="+mn-ea"/>
                <a:cs typeface="+mn-cs"/>
              </a:rPr>
              <a:t>Lee cada frase otra vez. ¿Qué significan? </a:t>
            </a:r>
            <a:r>
              <a:rPr lang="en-GB" sz="2000" kern="1200">
                <a:solidFill>
                  <a:srgbClr val="203864"/>
                </a:solidFill>
                <a:effectLst/>
                <a:ea typeface="+mn-ea"/>
                <a:cs typeface="+mn-cs"/>
              </a:rPr>
              <a:t>Escribe a – f y el número correcto de la frase.</a:t>
            </a:r>
            <a:endParaRPr lang="en-GB" sz="2000">
              <a:effectLst/>
            </a:endParaRPr>
          </a:p>
        </p:txBody>
      </p:sp>
    </p:spTree>
    <p:extLst>
      <p:ext uri="{BB962C8B-B14F-4D97-AF65-F5344CB8AC3E}">
        <p14:creationId xmlns:p14="http://schemas.microsoft.com/office/powerpoint/2010/main" val="298351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30" grpId="0" animBg="1"/>
      <p:bldP spid="3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31595</TotalTime>
  <Words>8168</Words>
  <Application>Microsoft Macintosh PowerPoint</Application>
  <PresentationFormat>Widescreen</PresentationFormat>
  <Paragraphs>998</Paragraphs>
  <Slides>32</Slides>
  <Notes>32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Bradley Hand</vt:lpstr>
      <vt:lpstr>Calibri</vt:lpstr>
      <vt:lpstr>Century Gothic</vt:lpstr>
      <vt:lpstr>Forte</vt:lpstr>
      <vt:lpstr>Gloucester MT Extra Condensed</vt:lpstr>
      <vt:lpstr>Helvetica Neue</vt:lpstr>
      <vt:lpstr>Modern Love</vt:lpstr>
      <vt:lpstr>Tw Cen MT</vt:lpstr>
      <vt:lpstr>1_Office Theme</vt:lpstr>
      <vt:lpstr>Text exploitation: Ayaymamá</vt:lpstr>
      <vt:lpstr>Vocabulario [1/2]</vt:lpstr>
      <vt:lpstr>Vocabulario [2/2]</vt:lpstr>
      <vt:lpstr>Fonética</vt:lpstr>
      <vt:lpstr>Fonética</vt:lpstr>
      <vt:lpstr>Vocabulario</vt:lpstr>
      <vt:lpstr>Vocabulario</vt:lpstr>
      <vt:lpstr>Leemos unas frases de la historia con “ser” y “estar”.</vt:lpstr>
      <vt:lpstr>Lee cada frase otra vez. ¿Qué significan? Escribe a – f y el número correcto de la frase.</vt:lpstr>
      <vt:lpstr>Ahora contesta las preguntas</vt:lpstr>
      <vt:lpstr>Ayaymamá</vt:lpstr>
      <vt:lpstr>Leemos la historia en parejas.</vt:lpstr>
      <vt:lpstr>Estudiante A</vt:lpstr>
      <vt:lpstr>Estudiante A - Solución</vt:lpstr>
      <vt:lpstr>Estudiante B</vt:lpstr>
      <vt:lpstr>Estudiante B - Solución</vt:lpstr>
      <vt:lpstr>Ayaymamá</vt:lpstr>
      <vt:lpstr>Ayaymamá</vt:lpstr>
      <vt:lpstr>Text exploitation: Ayaymamá [2]</vt:lpstr>
      <vt:lpstr>Vocabulario [1/2]</vt:lpstr>
      <vt:lpstr>Vocabulario [2/2]</vt:lpstr>
      <vt:lpstr>¡Vacaciones para olvidar!</vt:lpstr>
      <vt:lpstr>Fonética</vt:lpstr>
      <vt:lpstr>Fonética</vt:lpstr>
      <vt:lpstr>Frutas y árboles de la selva amazónica  </vt:lpstr>
      <vt:lpstr>La primera parte de la historia de «Ayaymamá»</vt:lpstr>
      <vt:lpstr>Vocabulario</vt:lpstr>
      <vt:lpstr>Ayaymamá [2]</vt:lpstr>
      <vt:lpstr>Telling the time</vt:lpstr>
      <vt:lpstr>¿Qué hora es?</vt:lpstr>
      <vt:lpstr>escribir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Grant</cp:lastModifiedBy>
  <cp:revision>1659</cp:revision>
  <dcterms:created xsi:type="dcterms:W3CDTF">2020-06-12T19:18:08Z</dcterms:created>
  <dcterms:modified xsi:type="dcterms:W3CDTF">2021-04-14T09:49:11Z</dcterms:modified>
</cp:coreProperties>
</file>