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72" r:id="rId3"/>
    <p:sldMasterId id="2147483696" r:id="rId4"/>
  </p:sldMasterIdLst>
  <p:notesMasterIdLst>
    <p:notesMasterId r:id="rId55"/>
  </p:notesMasterIdLst>
  <p:sldIdLst>
    <p:sldId id="317" r:id="rId5"/>
    <p:sldId id="313" r:id="rId6"/>
    <p:sldId id="314" r:id="rId7"/>
    <p:sldId id="403" r:id="rId8"/>
    <p:sldId id="265" r:id="rId9"/>
    <p:sldId id="290" r:id="rId10"/>
    <p:sldId id="381" r:id="rId11"/>
    <p:sldId id="269" r:id="rId12"/>
    <p:sldId id="329" r:id="rId13"/>
    <p:sldId id="330" r:id="rId14"/>
    <p:sldId id="332" r:id="rId15"/>
    <p:sldId id="333" r:id="rId16"/>
    <p:sldId id="334" r:id="rId17"/>
    <p:sldId id="335" r:id="rId18"/>
    <p:sldId id="336" r:id="rId19"/>
    <p:sldId id="337" r:id="rId20"/>
    <p:sldId id="338" r:id="rId21"/>
    <p:sldId id="339" r:id="rId22"/>
    <p:sldId id="340" r:id="rId23"/>
    <p:sldId id="262" r:id="rId24"/>
    <p:sldId id="300" r:id="rId25"/>
    <p:sldId id="316" r:id="rId26"/>
    <p:sldId id="284" r:id="rId27"/>
    <p:sldId id="498" r:id="rId28"/>
    <p:sldId id="499" r:id="rId29"/>
    <p:sldId id="434" r:id="rId30"/>
    <p:sldId id="501" r:id="rId31"/>
    <p:sldId id="435" r:id="rId32"/>
    <p:sldId id="436" r:id="rId33"/>
    <p:sldId id="502" r:id="rId34"/>
    <p:sldId id="437" r:id="rId35"/>
    <p:sldId id="287" r:id="rId36"/>
    <p:sldId id="263" r:id="rId37"/>
    <p:sldId id="299" r:id="rId38"/>
    <p:sldId id="288" r:id="rId39"/>
    <p:sldId id="289" r:id="rId40"/>
    <p:sldId id="303" r:id="rId41"/>
    <p:sldId id="295" r:id="rId42"/>
    <p:sldId id="503" r:id="rId43"/>
    <p:sldId id="301" r:id="rId44"/>
    <p:sldId id="328" r:id="rId45"/>
    <p:sldId id="310" r:id="rId46"/>
    <p:sldId id="311" r:id="rId47"/>
    <p:sldId id="312" r:id="rId48"/>
    <p:sldId id="306" r:id="rId49"/>
    <p:sldId id="308" r:id="rId50"/>
    <p:sldId id="307" r:id="rId51"/>
    <p:sldId id="309" r:id="rId52"/>
    <p:sldId id="447" r:id="rId53"/>
    <p:sldId id="31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Marsden" initials="EM" lastIdx="11" clrIdx="0">
    <p:extLst>
      <p:ext uri="{19B8F6BF-5375-455C-9EA6-DF929625EA0E}">
        <p15:presenceInfo xmlns:p15="http://schemas.microsoft.com/office/powerpoint/2012/main" userId="Emma Marsd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F6600"/>
    <a:srgbClr val="ED7D31"/>
    <a:srgbClr val="E3EAFD"/>
    <a:srgbClr val="FFFF99"/>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4" autoAdjust="0"/>
    <p:restoredTop sz="85840" autoAdjust="0"/>
  </p:normalViewPr>
  <p:slideViewPr>
    <p:cSldViewPr snapToGrid="0">
      <p:cViewPr varScale="1">
        <p:scale>
          <a:sx n="94" d="100"/>
          <a:sy n="94" d="100"/>
        </p:scale>
        <p:origin x="936" y="84"/>
      </p:cViewPr>
      <p:guideLst/>
    </p:cSldViewPr>
  </p:slideViewPr>
  <p:outlineViewPr>
    <p:cViewPr>
      <p:scale>
        <a:sx n="33" d="100"/>
        <a:sy n="33" d="100"/>
      </p:scale>
      <p:origin x="0" y="-4482"/>
    </p:cViewPr>
  </p:outlineViewPr>
  <p:notesTextViewPr>
    <p:cViewPr>
      <p:scale>
        <a:sx n="1" d="1"/>
        <a:sy n="1" d="1"/>
      </p:scale>
      <p:origin x="0" y="0"/>
    </p:cViewPr>
  </p:notesTextViewPr>
  <p:sorterViewPr>
    <p:cViewPr>
      <p:scale>
        <a:sx n="100" d="100"/>
        <a:sy n="100" d="100"/>
      </p:scale>
      <p:origin x="0" y="-80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02/08/2021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endParaRPr lang="en-GB" b="1" dirty="0"/>
          </a:p>
          <a:p>
            <a:r>
              <a:rPr lang="en-GB" b="1" dirty="0"/>
              <a:t>Learning outcomes (lesson 1):</a:t>
            </a:r>
            <a:endParaRPr lang="en-GB" b="1" baseline="0" dirty="0"/>
          </a:p>
          <a:p>
            <a:pPr marL="0" indent="0">
              <a:buFontTx/>
              <a:buNone/>
            </a:pPr>
            <a:r>
              <a:rPr lang="en-GB" b="0" dirty="0"/>
              <a:t>Consolidation of </a:t>
            </a:r>
            <a:r>
              <a:rPr lang="en-GB" b="1" dirty="0"/>
              <a:t>SFC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aseline="0" dirty="0"/>
              <a:t> of -ER verbs in first three persons singular</a:t>
            </a:r>
            <a:endParaRPr lang="en-GB" b="0" dirty="0"/>
          </a:p>
          <a:p>
            <a:pPr marL="0" indent="0">
              <a:buFontTx/>
              <a:buNone/>
            </a:pPr>
            <a:r>
              <a:rPr lang="en-GB" baseline="0" dirty="0"/>
              <a:t>Introduction of -ER verbs in first person plural </a:t>
            </a:r>
          </a:p>
          <a:p>
            <a:endParaRPr lang="en-GB" dirty="0"/>
          </a:p>
          <a:p>
            <a:r>
              <a:rPr lang="en-GB" b="1" dirty="0"/>
              <a:t>Word frequency </a:t>
            </a:r>
            <a:r>
              <a:rPr lang="en-GB" b="1" baseline="0" dirty="0"/>
              <a:t>(1 is the most frequent word in French): </a:t>
            </a:r>
          </a:p>
          <a:p>
            <a:r>
              <a:rPr lang="en-GB" b="1" baseline="0" dirty="0"/>
              <a:t>7.1.2.5 (introduce) </a:t>
            </a:r>
            <a:r>
              <a:rPr lang="fr-FR" b="0" baseline="0" dirty="0"/>
              <a:t>marcher [1532], manger [1338], préparer [368], regarder</a:t>
            </a:r>
            <a:r>
              <a:rPr lang="fr-FR" b="0" baseline="30000" dirty="0"/>
              <a:t>1</a:t>
            </a:r>
            <a:r>
              <a:rPr lang="fr-FR" b="0" baseline="0" dirty="0"/>
              <a:t> [425], travailler [290], nous</a:t>
            </a:r>
            <a:r>
              <a:rPr lang="fr-FR" b="0" baseline="30000" dirty="0"/>
              <a:t>1</a:t>
            </a:r>
            <a:r>
              <a:rPr lang="fr-FR" b="0" baseline="0" dirty="0"/>
              <a:t> [31], déjeuner [2724], film [848], maison [325], partenaire [1077], télé [2746], dehors [1217], préféré [préférer 597]</a:t>
            </a:r>
          </a:p>
          <a:p>
            <a:r>
              <a:rPr lang="fr-FR" b="1" baseline="0" dirty="0"/>
              <a:t>7.1.2.2 (</a:t>
            </a:r>
            <a:r>
              <a:rPr lang="fr-FR" b="1" baseline="0" dirty="0" err="1"/>
              <a:t>revisit</a:t>
            </a:r>
            <a:r>
              <a:rPr lang="fr-FR" b="1" baseline="0" dirty="0"/>
              <a:t>) </a:t>
            </a:r>
            <a:r>
              <a:rPr lang="fr-FR" b="0" baseline="0" dirty="0"/>
              <a:t>bateau [1287], magasin [1736], numéro [766], promenade [&gt;5000], question [144], réponse [456], visite [1072], voyage [904], beau [393], mauvais</a:t>
            </a:r>
            <a:r>
              <a:rPr lang="fr-FR" b="0" baseline="30000" dirty="0"/>
              <a:t>1</a:t>
            </a:r>
            <a:r>
              <a:rPr lang="fr-FR" b="0" baseline="0" dirty="0"/>
              <a:t> [274], de</a:t>
            </a:r>
            <a:r>
              <a:rPr lang="fr-FR" b="0" baseline="30000" dirty="0"/>
              <a:t>1</a:t>
            </a:r>
            <a:r>
              <a:rPr lang="fr-FR" b="0" baseline="0" dirty="0"/>
              <a:t> [2], en</a:t>
            </a:r>
            <a:r>
              <a:rPr lang="fr-FR" b="0" baseline="30000" dirty="0"/>
              <a:t>2</a:t>
            </a:r>
            <a:r>
              <a:rPr lang="fr-FR" b="0" baseline="0" dirty="0"/>
              <a:t> [7], Paris [n/a], Londres [n/a]</a:t>
            </a:r>
          </a:p>
          <a:p>
            <a:r>
              <a:rPr lang="fr-FR" b="1" baseline="0" dirty="0"/>
              <a:t>7.1.1.4 (</a:t>
            </a:r>
            <a:r>
              <a:rPr lang="fr-FR" b="1" baseline="0" dirty="0" err="1"/>
              <a:t>revisit</a:t>
            </a:r>
            <a:r>
              <a:rPr lang="fr-FR" b="1" baseline="0" dirty="0"/>
              <a:t>) </a:t>
            </a:r>
            <a:r>
              <a:rPr lang="fr-FR" b="0" baseline="0" dirty="0"/>
              <a:t>as [8], livre [358], ordinateur [2201], vélo [4594], voiture [881], cher [803], chère [803], moderne [1239], rapide [672], voici [1103], oui [284], non [75], comment ça s'écrit?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71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pont</a:t>
            </a:r>
            <a:r>
              <a:rPr lang="en-GB" baseline="0" dirty="0"/>
              <a:t> [1889]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loup</a:t>
            </a:r>
            <a:r>
              <a:rPr lang="en-GB" baseline="0" dirty="0"/>
              <a:t> [3927]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906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froid</a:t>
            </a:r>
            <a:r>
              <a:rPr lang="en-GB" baseline="0" dirty="0"/>
              <a:t> [1307]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03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trente</a:t>
            </a:r>
            <a:r>
              <a:rPr lang="en-GB" baseline="0" dirty="0"/>
              <a:t> [1646]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03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main [418]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68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timide</a:t>
            </a:r>
            <a:r>
              <a:rPr lang="en-GB" baseline="0" dirty="0"/>
              <a:t> [3835]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68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soupe</a:t>
            </a:r>
            <a:r>
              <a:rPr lang="en-GB" baseline="0" dirty="0"/>
              <a:t> [4563]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50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riz</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50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(1 is the most frequent word in French): </a:t>
            </a:r>
            <a:br>
              <a:rPr lang="en-GB" baseline="0" dirty="0"/>
            </a:br>
            <a:r>
              <a:rPr lang="en-GB" baseline="0" dirty="0"/>
              <a:t>prix [310]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238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(1 is the most frequent word in French): </a:t>
            </a:r>
            <a:br>
              <a:rPr lang="en-GB" baseline="0" dirty="0"/>
            </a:br>
            <a:r>
              <a:rPr lang="en-GB" baseline="0" dirty="0" err="1"/>
              <a:t>aube</a:t>
            </a:r>
            <a:r>
              <a:rPr lang="en-GB" baseline="0" dirty="0"/>
              <a:t> [2728]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238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a:t>To consolidate </a:t>
            </a:r>
            <a:r>
              <a:rPr lang="en-GB" b="0" baseline="0" dirty="0"/>
              <a:t>SSC </a:t>
            </a:r>
            <a:r>
              <a:rPr lang="en-GB" b="1" baseline="0" dirty="0"/>
              <a:t>[SFC]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Century Gothic" panose="020B0502020202020204" pitchFamily="34" charset="0"/>
                <a:ea typeface="+mn-ea"/>
                <a:cs typeface="+mn-cs"/>
              </a:rPr>
              <a:t>Explanation in English, if desired: </a:t>
            </a:r>
            <a:r>
              <a:rPr lang="en-CA" sz="1200" b="0" i="0" u="none" strike="noStrike" kern="1200" dirty="0">
                <a:solidFill>
                  <a:schemeClr val="tx1"/>
                </a:solidFill>
                <a:effectLst/>
                <a:latin typeface="Century Gothic" panose="020B0502020202020204" pitchFamily="34" charset="0"/>
                <a:ea typeface="+mn-ea"/>
                <a:cs typeface="+mn-cs"/>
              </a:rPr>
              <a:t>Something that makes French sounds very different from English is that some consonants at the ends of words are silent. This means you don’t pronounce/sound them out at all. As in the word ‘dans’ in French. </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[SFC]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dans</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hold ones finger to ones lips to indicate ‘</a:t>
            </a:r>
            <a:r>
              <a:rPr lang="en-GB" b="0" baseline="0" dirty="0" err="1"/>
              <a:t>Shhhh</a:t>
            </a:r>
            <a:r>
              <a:rPr lang="en-GB" b="0" baseline="0" dirty="0"/>
              <a:t>!’</a:t>
            </a:r>
            <a:r>
              <a:rPr lang="en-GB" b="0" dirty="0"/>
              <a:t>.</a:t>
            </a:r>
            <a:br>
              <a:rPr lang="en-GB" baseline="0" dirty="0"/>
            </a:br>
            <a:r>
              <a:rPr lang="en-GB" baseline="0" dirty="0"/>
              <a:t>4. Roll back the animations and work through 1-3 again, but this time, dropping your voice completely to listen carefully to the students saying the </a:t>
            </a:r>
            <a:r>
              <a:rPr lang="en-GB" b="1" dirty="0"/>
              <a:t>[SFC] </a:t>
            </a:r>
            <a:r>
              <a:rPr lang="en-GB" baseline="0" dirty="0"/>
              <a:t>sound, pronouncing </a:t>
            </a:r>
            <a:r>
              <a:rPr lang="en-GB" b="0" baseline="0" dirty="0"/>
              <a:t>”</a:t>
            </a:r>
            <a:r>
              <a:rPr lang="en-GB" b="1" baseline="0" dirty="0"/>
              <a:t>dans</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dans</a:t>
            </a:r>
            <a:r>
              <a:rPr lang="en-GB" baseline="0" dirty="0"/>
              <a:t> [11]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98267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Aural recognition of words in this week’s vocabulary set in isolation.</a:t>
            </a:r>
            <a:endParaRPr lang="en-US" b="1" dirty="0"/>
          </a:p>
          <a:p>
            <a:endParaRPr lang="en-US" b="1" dirty="0"/>
          </a:p>
          <a:p>
            <a:r>
              <a:rPr lang="en-US" b="1" dirty="0"/>
              <a:t>Procedure:</a:t>
            </a:r>
          </a:p>
          <a:p>
            <a:r>
              <a:rPr lang="en-GB" dirty="0"/>
              <a:t>1. Students write 1-12 in their books.</a:t>
            </a:r>
          </a:p>
          <a:p>
            <a:r>
              <a:rPr lang="en-GB" dirty="0"/>
              <a:t>2. Click on a number to hear a word said aloud.</a:t>
            </a:r>
          </a:p>
          <a:p>
            <a:r>
              <a:rPr lang="en-GB" dirty="0"/>
              <a:t>3. Students decide which of the pictures a-l the words best represent and write the letter in their books.</a:t>
            </a:r>
          </a:p>
          <a:p>
            <a:r>
              <a:rPr lang="en-GB" dirty="0"/>
              <a:t>4. On clicks, the words appear next to the letters in the order they were said. At more advanced levels, teacher may wish to elicit responses in French by asking e.g. ‘</a:t>
            </a:r>
            <a:r>
              <a:rPr lang="en-GB" dirty="0" err="1"/>
              <a:t>c’est</a:t>
            </a:r>
            <a:r>
              <a:rPr lang="en-GB" dirty="0"/>
              <a:t> quoi, A?’</a:t>
            </a:r>
          </a:p>
          <a:p>
            <a:endParaRPr lang="en-GB" dirty="0"/>
          </a:p>
          <a:p>
            <a:r>
              <a:rPr lang="en-GB" b="1" dirty="0"/>
              <a:t>Transcript </a:t>
            </a:r>
            <a:r>
              <a:rPr lang="en-GB" b="0" dirty="0"/>
              <a:t>(audio missing – recording in progress)</a:t>
            </a:r>
          </a:p>
          <a:p>
            <a:r>
              <a:rPr lang="en-GB" b="0" dirty="0"/>
              <a:t>1. </a:t>
            </a:r>
            <a:r>
              <a:rPr lang="en-GB" b="0" dirty="0" err="1"/>
              <a:t>regarder</a:t>
            </a:r>
            <a:r>
              <a:rPr lang="en-GB" b="0" dirty="0"/>
              <a:t> </a:t>
            </a:r>
          </a:p>
          <a:p>
            <a:r>
              <a:rPr lang="en-GB" b="0" dirty="0"/>
              <a:t>2. nous</a:t>
            </a:r>
          </a:p>
          <a:p>
            <a:r>
              <a:rPr lang="en-GB" b="0" dirty="0"/>
              <a:t>3. marcher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a:t>
            </a:r>
            <a:r>
              <a:rPr lang="en-US" sz="1200" b="0" dirty="0">
                <a:ln w="22225">
                  <a:solidFill>
                    <a:schemeClr val="accent2"/>
                  </a:solidFill>
                  <a:prstDash val="solid"/>
                </a:ln>
                <a:solidFill>
                  <a:schemeClr val="accent2">
                    <a:lumMod val="40000"/>
                    <a:lumOff val="60000"/>
                  </a:schemeClr>
                </a:solidFill>
                <a:latin typeface="Century Gothic" panose="020B0502020202020204" pitchFamily="34" charset="0"/>
              </a:rPr>
              <a:t>la </a:t>
            </a:r>
            <a:r>
              <a:rPr lang="en-US" sz="1200" b="0" dirty="0" err="1">
                <a:ln w="22225">
                  <a:solidFill>
                    <a:schemeClr val="accent2"/>
                  </a:solidFill>
                  <a:prstDash val="solid"/>
                </a:ln>
                <a:solidFill>
                  <a:schemeClr val="accent2">
                    <a:lumMod val="40000"/>
                    <a:lumOff val="60000"/>
                  </a:schemeClr>
                </a:solidFill>
                <a:latin typeface="Century Gothic" panose="020B0502020202020204" pitchFamily="34" charset="0"/>
              </a:rPr>
              <a:t>télé</a:t>
            </a:r>
            <a:endParaRPr lang="en-US" sz="1200" b="0" dirty="0">
              <a:ln w="22225">
                <a:solidFill>
                  <a:schemeClr val="accent2"/>
                </a:solidFill>
                <a:prstDash val="solid"/>
              </a:ln>
              <a:solidFill>
                <a:schemeClr val="accent2">
                  <a:lumMod val="40000"/>
                  <a:lumOff val="6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5. la </a:t>
            </a:r>
            <a:r>
              <a:rPr lang="en-US" sz="1200" b="0" cap="none" spc="0" dirty="0" err="1">
                <a:ln w="22225">
                  <a:solidFill>
                    <a:schemeClr val="accent2"/>
                  </a:solidFill>
                  <a:prstDash val="solid"/>
                </a:ln>
                <a:solidFill>
                  <a:schemeClr val="accent2">
                    <a:lumMod val="40000"/>
                    <a:lumOff val="60000"/>
                  </a:schemeClr>
                </a:solidFill>
                <a:effectLst/>
                <a:latin typeface="Century Gothic" panose="020B0502020202020204" pitchFamily="34" charset="0"/>
              </a:rPr>
              <a:t>maison</a:t>
            </a:r>
            <a:endPar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6. </a:t>
            </a:r>
            <a:r>
              <a:rPr lang="en-US" sz="1200" b="0" dirty="0" err="1">
                <a:ln w="22225">
                  <a:solidFill>
                    <a:schemeClr val="accent2"/>
                  </a:solidFill>
                  <a:prstDash val="solid"/>
                </a:ln>
                <a:solidFill>
                  <a:schemeClr val="accent2">
                    <a:lumMod val="40000"/>
                    <a:lumOff val="60000"/>
                  </a:schemeClr>
                </a:solidFill>
                <a:latin typeface="Century Gothic" panose="020B0502020202020204" pitchFamily="34" charset="0"/>
              </a:rPr>
              <a:t>préparer</a:t>
            </a:r>
            <a:endPar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7. le film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8. </a:t>
            </a:r>
            <a:r>
              <a:rPr lang="en-US" sz="1200" b="0" cap="none" spc="0" dirty="0" err="1">
                <a:ln w="22225">
                  <a:solidFill>
                    <a:schemeClr val="accent2"/>
                  </a:solidFill>
                  <a:prstDash val="solid"/>
                </a:ln>
                <a:solidFill>
                  <a:schemeClr val="accent2">
                    <a:lumMod val="40000"/>
                    <a:lumOff val="60000"/>
                  </a:schemeClr>
                </a:solidFill>
                <a:effectLst/>
                <a:latin typeface="Century Gothic" panose="020B0502020202020204" pitchFamily="34" charset="0"/>
              </a:rPr>
              <a:t>travailler</a:t>
            </a:r>
            <a:endPar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9. dehors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10. </a:t>
            </a:r>
            <a:r>
              <a:rPr lang="en-US" sz="1200" b="0" dirty="0" err="1">
                <a:ln w="22225">
                  <a:solidFill>
                    <a:schemeClr val="accent2"/>
                  </a:solidFill>
                  <a:prstDash val="solid"/>
                </a:ln>
                <a:solidFill>
                  <a:schemeClr val="accent2">
                    <a:lumMod val="40000"/>
                    <a:lumOff val="60000"/>
                  </a:schemeClr>
                </a:solidFill>
                <a:latin typeface="Century Gothic" panose="020B0502020202020204" pitchFamily="34" charset="0"/>
              </a:rPr>
              <a:t>préféré</a:t>
            </a:r>
            <a:endPar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11. manger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12.</a:t>
            </a:r>
            <a:r>
              <a:rPr lang="en-US" sz="1200" b="1" dirty="0">
                <a:ln w="22225">
                  <a:solidFill>
                    <a:schemeClr val="accent2"/>
                  </a:solidFill>
                  <a:prstDash val="solid"/>
                </a:ln>
                <a:solidFill>
                  <a:schemeClr val="accent2">
                    <a:lumMod val="40000"/>
                    <a:lumOff val="60000"/>
                  </a:schemeClr>
                </a:solidFill>
                <a:latin typeface="Century Gothic" panose="020B0502020202020204" pitchFamily="34" charset="0"/>
              </a:rPr>
              <a:t> </a:t>
            </a:r>
            <a:r>
              <a:rPr lang="en-US" sz="1200" b="0" dirty="0">
                <a:ln w="22225">
                  <a:solidFill>
                    <a:schemeClr val="accent2"/>
                  </a:solidFill>
                  <a:prstDash val="solid"/>
                </a:ln>
                <a:solidFill>
                  <a:schemeClr val="accent2">
                    <a:lumMod val="40000"/>
                    <a:lumOff val="60000"/>
                  </a:schemeClr>
                </a:solidFill>
                <a:latin typeface="Century Gothic" panose="020B0502020202020204" pitchFamily="34" charset="0"/>
              </a:rPr>
              <a:t>le déjeuner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13. le </a:t>
            </a:r>
            <a:r>
              <a:rPr lang="en-US" sz="1200" b="0" cap="none" spc="0" dirty="0" err="1">
                <a:ln w="22225">
                  <a:solidFill>
                    <a:schemeClr val="accent2"/>
                  </a:solidFill>
                  <a:prstDash val="solid"/>
                </a:ln>
                <a:solidFill>
                  <a:schemeClr val="accent2">
                    <a:lumMod val="40000"/>
                    <a:lumOff val="60000"/>
                  </a:schemeClr>
                </a:solidFill>
                <a:effectLst/>
                <a:latin typeface="Century Gothic" panose="020B0502020202020204" pitchFamily="34" charset="0"/>
              </a:rPr>
              <a:t>partenaire</a:t>
            </a:r>
            <a:endPar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4154239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eight sentences)</a:t>
            </a:r>
            <a:endParaRPr lang="en-US" b="1" dirty="0"/>
          </a:p>
          <a:p>
            <a:endParaRPr lang="en-US" b="1" dirty="0"/>
          </a:p>
          <a:p>
            <a:r>
              <a:rPr lang="en-US" b="1" dirty="0"/>
              <a:t>Aim:</a:t>
            </a:r>
            <a:r>
              <a:rPr lang="en-US" b="0" dirty="0"/>
              <a:t> Written recognition of words in this week’s vocabulary set in context.</a:t>
            </a:r>
            <a:endParaRPr lang="en-US" b="1" dirty="0"/>
          </a:p>
          <a:p>
            <a:endParaRPr lang="en-US" b="1" dirty="0"/>
          </a:p>
          <a:p>
            <a:r>
              <a:rPr lang="en-US" b="1" dirty="0"/>
              <a:t>Procedure:</a:t>
            </a:r>
          </a:p>
          <a:p>
            <a:r>
              <a:rPr lang="en-US" b="0" dirty="0"/>
              <a:t>1. </a:t>
            </a:r>
            <a:r>
              <a:rPr lang="en-GB" baseline="0" dirty="0"/>
              <a:t>Click to reveal sentences constructed from words in this week’s vocabulary set and known vocabulary. Sentences containing new verbs begin with </a:t>
            </a:r>
            <a:r>
              <a:rPr lang="en-GB" i="1" baseline="0" dirty="0" err="1"/>
              <a:t>il</a:t>
            </a:r>
            <a:r>
              <a:rPr lang="en-GB" i="1" baseline="0" dirty="0"/>
              <a:t>/</a:t>
            </a:r>
            <a:r>
              <a:rPr lang="en-GB" i="1" baseline="0" dirty="0" err="1"/>
              <a:t>elle</a:t>
            </a:r>
            <a:r>
              <a:rPr lang="en-GB" i="1" baseline="0" dirty="0"/>
              <a:t> </a:t>
            </a:r>
            <a:r>
              <a:rPr lang="en-GB" i="1" baseline="0" dirty="0" err="1"/>
              <a:t>aime</a:t>
            </a:r>
            <a:r>
              <a:rPr lang="en-GB" i="1" baseline="0" dirty="0"/>
              <a:t> </a:t>
            </a:r>
            <a:r>
              <a:rPr lang="en-GB" baseline="0" dirty="0"/>
              <a:t>so that the verbs are seen in the familiar infinitive form.</a:t>
            </a:r>
          </a:p>
          <a:p>
            <a:r>
              <a:rPr lang="en-US" b="0" dirty="0"/>
              <a:t>2. Students translate the sentences orally or in writing.</a:t>
            </a:r>
          </a:p>
          <a:p>
            <a:r>
              <a:rPr lang="en-US" b="0" dirty="0"/>
              <a:t>3. Click to reveal an answer.</a:t>
            </a:r>
          </a:p>
          <a:p>
            <a:r>
              <a:rPr lang="en-US" b="0" dirty="0"/>
              <a:t>4. Click again to reveal a new sentence.</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345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a:t>
            </a:r>
            <a:r>
              <a:rPr lang="en-US" b="0" dirty="0" err="1"/>
              <a:t>préféré</a:t>
            </a:r>
            <a:r>
              <a:rPr lang="en-US" b="0" dirty="0"/>
              <a:t> and </a:t>
            </a:r>
            <a:r>
              <a:rPr lang="en-US" b="0" dirty="0" err="1"/>
              <a:t>préférée</a:t>
            </a:r>
            <a:r>
              <a:rPr lang="en-US" b="0" dirty="0"/>
              <a:t> and connecting these with meaning.</a:t>
            </a:r>
          </a:p>
          <a:p>
            <a:endParaRPr lang="en-US" b="1" dirty="0"/>
          </a:p>
          <a:p>
            <a:r>
              <a:rPr lang="en-US" b="1" dirty="0"/>
              <a:t>Procedure:</a:t>
            </a:r>
          </a:p>
          <a:p>
            <a:pPr marL="0" indent="0">
              <a:buNone/>
            </a:pPr>
            <a:r>
              <a:rPr lang="en-US" b="0" dirty="0"/>
              <a:t>1. Students write a-f and the correct form of </a:t>
            </a:r>
            <a:r>
              <a:rPr lang="en-US" b="0" i="1" dirty="0" err="1"/>
              <a:t>préféré</a:t>
            </a:r>
            <a:r>
              <a:rPr lang="en-US" b="0" i="0" dirty="0"/>
              <a:t>, using their knowledge of noun gender to help them.</a:t>
            </a:r>
            <a:endParaRPr lang="en-US" b="0" i="1" dirty="0"/>
          </a:p>
          <a:p>
            <a:pPr marL="0" indent="0">
              <a:buNone/>
            </a:pPr>
            <a:r>
              <a:rPr lang="en-US" b="0" dirty="0"/>
              <a:t>2. Answers revealed on clicks.</a:t>
            </a:r>
          </a:p>
          <a:p>
            <a:pPr marL="0" indent="0">
              <a:buNone/>
            </a:pPr>
            <a:r>
              <a:rPr lang="en-US" b="0" dirty="0"/>
              <a:t>3. If time permits, students should read the sentences aloud, thereby </a:t>
            </a:r>
            <a:r>
              <a:rPr lang="en-US" b="0" dirty="0" err="1"/>
              <a:t>practising</a:t>
            </a:r>
            <a:r>
              <a:rPr lang="en-US" b="0" dirty="0"/>
              <a:t> pronunciation of SSC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 and drawing attention to the fact that the two forms of </a:t>
            </a:r>
            <a:r>
              <a:rPr kumimoji="0" lang="en-US" sz="1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sound identical.</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a:t>
            </a:r>
            <a:r>
              <a:rPr lang="en-US" b="1" dirty="0"/>
              <a:t> </a:t>
            </a:r>
            <a:r>
              <a:rPr lang="en-US" b="0" dirty="0"/>
              <a:t>introduce the first person plural form of regular –ER verbs.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305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4 minutes </a:t>
            </a:r>
            <a:r>
              <a:rPr lang="en-GB" b="0" baseline="0" dirty="0"/>
              <a:t>for eight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manger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manger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mime eating a sandwich.</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first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mange,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second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mangeons</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spelling with [e] added onto the stem. As students how the word would be pronounced if conjugated as normal, i.e. no ‘e’ added (</a:t>
            </a:r>
            <a:r>
              <a:rPr kumimoji="0" lang="en-GB" sz="1200" b="1"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1"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mangons</a:t>
            </a:r>
            <a:r>
              <a:rPr kumimoji="0" lang="en-GB" sz="1200" b="1"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hard [g])</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info bubble to introduce the stem-change.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NB: This is not a grammar point that students are expected to produce at this stage and will not feature in any NCELP tests. It is showcased here for awareness and passive understanding only.</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27664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forms again.</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56568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first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49979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second short form in a sentence.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7016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916586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first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2810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5896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second short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1666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3410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Students identify first person singular and plural forms of verbs</a:t>
            </a:r>
            <a:endParaRPr lang="en-US" b="1" dirty="0"/>
          </a:p>
          <a:p>
            <a:endParaRPr lang="en-US" b="1" dirty="0"/>
          </a:p>
          <a:p>
            <a:r>
              <a:rPr lang="en-US" b="1" dirty="0"/>
              <a:t>Procedure:</a:t>
            </a:r>
          </a:p>
          <a:p>
            <a:pPr marL="228600" indent="-228600">
              <a:buAutoNum type="arabicPeriod"/>
            </a:pPr>
            <a:r>
              <a:rPr lang="en-GB" dirty="0"/>
              <a:t>This vocabulary should</a:t>
            </a:r>
            <a:r>
              <a:rPr lang="en-GB" baseline="0" dirty="0"/>
              <a:t> be known to students and so teachers could also choose to ask students the meanings of the sentence as vocabulary practice after the initial task. </a:t>
            </a:r>
          </a:p>
          <a:p>
            <a:pPr marL="228600" indent="-228600">
              <a:buAutoNum type="arabicPeriod"/>
            </a:pPr>
            <a:r>
              <a:rPr lang="en-GB" baseline="0" dirty="0"/>
              <a:t>There is no need to print the table, students can write the answers in their exercise books.</a:t>
            </a:r>
            <a:endParaRPr lang="en-US" b="0" baseline="0" dirty="0"/>
          </a:p>
          <a:p>
            <a:pPr marL="228600" indent="-228600">
              <a:buAutoNum type="arabicPeriod"/>
            </a:pPr>
            <a:r>
              <a:rPr lang="en-US" b="0" baseline="0" dirty="0"/>
              <a:t>Students read the sentences and choose whether they think it refers to first person singular or plural</a:t>
            </a:r>
          </a:p>
          <a:p>
            <a:pPr marL="228600" indent="-228600">
              <a:buAutoNum type="arabicPeriod"/>
            </a:pPr>
            <a:r>
              <a:rPr lang="en-US" b="0" baseline="0" dirty="0"/>
              <a:t>Answers revealed on clicks</a:t>
            </a:r>
            <a:endParaRPr lang="en-US" b="0" dirty="0"/>
          </a:p>
          <a:p>
            <a:endParaRPr lang="en-US" b="1"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4010501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Now that students are becoming familiar</a:t>
            </a:r>
            <a:r>
              <a:rPr lang="en-GB" baseline="0" dirty="0"/>
              <a:t> with the verb endings, students are also asked to work out the activity to not only reinforce the grammar but work on the vocabulary as well.  </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listen to the audio and write answers in their exercise books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sequencing of the answers is such that the verb is addressed first (as this is the element all students should be able to access) allowing teachers to take feedback on scores out of 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the comprehension of the vocabulary is checked.  (Teachers could re-order the custom animation if they wish the activity to follow immediately after the tick.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note: the vocabulary chosen for this activity has all been previously seen by students (either as identified vocab for a particular week or as source/cluster words).  </a:t>
            </a:r>
          </a:p>
          <a:p>
            <a:endParaRPr lang="en-US" b="0" dirty="0"/>
          </a:p>
          <a:p>
            <a:r>
              <a:rPr lang="en-US" b="1" dirty="0"/>
              <a:t>Transcript:</a:t>
            </a:r>
          </a:p>
          <a:p>
            <a:pPr marL="228600" indent="-228600">
              <a:buAutoNum type="arabicParenR"/>
            </a:pPr>
            <a:r>
              <a:rPr lang="en-GB" dirty="0"/>
              <a:t>[beep]</a:t>
            </a:r>
            <a:r>
              <a:rPr lang="en-GB" baseline="0" dirty="0"/>
              <a:t> </a:t>
            </a:r>
            <a:r>
              <a:rPr lang="en-GB" dirty="0" err="1"/>
              <a:t>trouvons</a:t>
            </a:r>
            <a:r>
              <a:rPr lang="en-GB" baseline="0" dirty="0"/>
              <a:t> un </a:t>
            </a:r>
            <a:r>
              <a:rPr lang="en-GB" baseline="0" dirty="0" err="1"/>
              <a:t>cadeau</a:t>
            </a:r>
            <a:endParaRPr lang="en-GB" baseline="0" dirty="0"/>
          </a:p>
          <a:p>
            <a:pPr marL="228600" indent="-228600">
              <a:buAutoNum type="arabicParenR"/>
            </a:pPr>
            <a:r>
              <a:rPr lang="en-GB" baseline="0" dirty="0"/>
              <a:t>[beep] </a:t>
            </a:r>
            <a:r>
              <a:rPr lang="en-GB" baseline="0" dirty="0" err="1"/>
              <a:t>aimons</a:t>
            </a:r>
            <a:r>
              <a:rPr lang="en-GB" baseline="0" dirty="0"/>
              <a:t> le </a:t>
            </a:r>
            <a:r>
              <a:rPr lang="en-GB" baseline="0" dirty="0" err="1"/>
              <a:t>chien</a:t>
            </a:r>
            <a:endParaRPr lang="en-GB" baseline="0" dirty="0"/>
          </a:p>
          <a:p>
            <a:pPr marL="228600" indent="-228600">
              <a:buAutoNum type="arabicParenR"/>
            </a:pPr>
            <a:r>
              <a:rPr lang="en-GB" baseline="0" dirty="0"/>
              <a:t>[beep] </a:t>
            </a:r>
            <a:r>
              <a:rPr lang="en-GB" baseline="0" dirty="0" err="1"/>
              <a:t>donne</a:t>
            </a:r>
            <a:r>
              <a:rPr lang="en-GB" baseline="0" dirty="0"/>
              <a:t> la solution</a:t>
            </a:r>
          </a:p>
          <a:p>
            <a:pPr marL="228600" indent="-228600">
              <a:buAutoNum type="arabicParenR"/>
            </a:pPr>
            <a:r>
              <a:rPr lang="en-GB" baseline="0" dirty="0"/>
              <a:t>[beep] </a:t>
            </a:r>
            <a:r>
              <a:rPr lang="en-GB" baseline="0" dirty="0" err="1"/>
              <a:t>porte</a:t>
            </a:r>
            <a:r>
              <a:rPr lang="en-GB" baseline="0" dirty="0"/>
              <a:t> un </a:t>
            </a:r>
            <a:r>
              <a:rPr lang="en-GB" baseline="0" dirty="0" err="1"/>
              <a:t>uniforme</a:t>
            </a:r>
            <a:endParaRPr lang="en-GB" baseline="0" dirty="0"/>
          </a:p>
          <a:p>
            <a:pPr marL="228600" indent="-228600">
              <a:buAutoNum type="arabicParenR"/>
            </a:pPr>
            <a:r>
              <a:rPr lang="en-GB" baseline="0" dirty="0"/>
              <a:t>[beep] </a:t>
            </a:r>
            <a:r>
              <a:rPr lang="en-GB" baseline="0" dirty="0" err="1"/>
              <a:t>parlons</a:t>
            </a:r>
            <a:r>
              <a:rPr lang="en-GB" baseline="0" dirty="0"/>
              <a:t> </a:t>
            </a:r>
            <a:r>
              <a:rPr lang="en-GB" baseline="0" dirty="0" err="1"/>
              <a:t>français</a:t>
            </a:r>
            <a:endParaRPr lang="en-GB" baseline="0" dirty="0"/>
          </a:p>
          <a:p>
            <a:pPr marL="228600" indent="-228600">
              <a:buAutoNum type="arabicParenR"/>
            </a:pPr>
            <a:r>
              <a:rPr lang="en-GB" baseline="0" dirty="0"/>
              <a:t>[beep] </a:t>
            </a:r>
            <a:r>
              <a:rPr lang="en-GB" baseline="0" dirty="0" err="1"/>
              <a:t>reste</a:t>
            </a:r>
            <a:r>
              <a:rPr lang="en-GB" baseline="0" dirty="0"/>
              <a:t> dehors</a:t>
            </a:r>
          </a:p>
          <a:p>
            <a:pPr marL="228600" indent="-228600">
              <a:buAutoNum type="arabicParenR"/>
            </a:pPr>
            <a:r>
              <a:rPr lang="en-GB" baseline="0" dirty="0"/>
              <a:t>[beep] </a:t>
            </a:r>
            <a:r>
              <a:rPr lang="en-GB" baseline="0" dirty="0" err="1"/>
              <a:t>travaillons</a:t>
            </a:r>
            <a:r>
              <a:rPr lang="en-GB" baseline="0" dirty="0"/>
              <a:t> dans la </a:t>
            </a:r>
            <a:r>
              <a:rPr lang="en-GB" baseline="0" dirty="0" err="1"/>
              <a:t>maison</a:t>
            </a:r>
            <a:endParaRPr lang="en-GB" baseline="0" dirty="0"/>
          </a:p>
          <a:p>
            <a:pPr marL="228600" indent="-228600">
              <a:buAutoNum type="arabicParenR"/>
            </a:pPr>
            <a:r>
              <a:rPr lang="en-GB" baseline="0" dirty="0"/>
              <a:t>[beep] </a:t>
            </a:r>
            <a:r>
              <a:rPr lang="en-GB" baseline="0" dirty="0" err="1"/>
              <a:t>regarde</a:t>
            </a:r>
            <a:r>
              <a:rPr lang="en-GB" baseline="0" dirty="0"/>
              <a:t> un film</a:t>
            </a:r>
          </a:p>
          <a:p>
            <a:endParaRPr lang="en-US" b="1" dirty="0"/>
          </a:p>
          <a:p>
            <a:pPr marL="0" indent="0">
              <a:buNone/>
            </a:pP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2974168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GB" b="0" baseline="0" dirty="0"/>
              <a:t>Introduce the game – (partners’ cards are on the following slides.) </a:t>
            </a:r>
            <a:endParaRPr lang="en-US" b="1" dirty="0"/>
          </a:p>
          <a:p>
            <a:endParaRPr lang="en-US" b="1" dirty="0"/>
          </a:p>
          <a:p>
            <a:r>
              <a:rPr lang="en-US" b="1" dirty="0"/>
              <a:t>Procedure:</a:t>
            </a:r>
          </a:p>
          <a:p>
            <a:r>
              <a:rPr lang="en-US" b="0" dirty="0"/>
              <a:t>1. </a:t>
            </a:r>
            <a:r>
              <a:rPr lang="en-GB" b="0" baseline="0" dirty="0"/>
              <a:t>This slide could be used to model what the students need to do.</a:t>
            </a:r>
          </a:p>
          <a:p>
            <a:r>
              <a:rPr lang="en-GB" b="0" baseline="0" dirty="0"/>
              <a:t>This is a game of ‘</a:t>
            </a:r>
            <a:r>
              <a:rPr lang="en-GB" b="0" baseline="0" dirty="0" err="1"/>
              <a:t>chut</a:t>
            </a:r>
            <a:r>
              <a:rPr lang="en-GB" b="0" baseline="0" dirty="0"/>
              <a:t>’ (=</a:t>
            </a:r>
            <a:r>
              <a:rPr lang="en-GB" b="0" baseline="0" dirty="0" err="1"/>
              <a:t>shhhhh</a:t>
            </a:r>
            <a:r>
              <a:rPr lang="en-GB" b="0" baseline="0" dirty="0"/>
              <a:t>!) – don’t give away the pronoun. </a:t>
            </a:r>
          </a:p>
          <a:p>
            <a:r>
              <a:rPr lang="en-GB" b="0" baseline="0" dirty="0"/>
              <a:t>Partners must listen carefully to the verb and tick under the correct pictu</a:t>
            </a:r>
            <a:r>
              <a:rPr lang="en-GB" baseline="0" dirty="0"/>
              <a:t>re whether ‘Je’ or ‘Nous’ is needed to complete their partner’s sentence.</a:t>
            </a:r>
            <a:endParaRPr lang="en-US" b="0" dirty="0"/>
          </a:p>
          <a:p>
            <a:r>
              <a:rPr lang="en-US" b="0" dirty="0"/>
              <a:t>2.</a:t>
            </a:r>
            <a:r>
              <a:rPr lang="en-GB" dirty="0"/>
              <a:t> Full instructions</a:t>
            </a:r>
            <a:r>
              <a:rPr lang="en-GB" baseline="0" dirty="0"/>
              <a:t> for reference which also appear on the next slide</a:t>
            </a:r>
            <a:r>
              <a:rPr lang="en-GB" dirty="0"/>
              <a:t>:</a:t>
            </a:r>
          </a:p>
          <a:p>
            <a:r>
              <a:rPr lang="en-GB" dirty="0"/>
              <a:t>Partner</a:t>
            </a:r>
            <a:r>
              <a:rPr lang="en-GB" baseline="0" dirty="0"/>
              <a:t> A writes these sentences in French following the English prompts.  At the same time Partner B also writes their sentences (see next slide).</a:t>
            </a:r>
          </a:p>
          <a:p>
            <a:r>
              <a:rPr lang="en-GB" baseline="0" dirty="0"/>
              <a:t>3. When both students have completed their sentences, they take it in turns to say one sentence at a time to their partner </a:t>
            </a:r>
            <a:r>
              <a:rPr lang="en-GB" b="1" baseline="0" dirty="0"/>
              <a:t>without using the subject pronoun.</a:t>
            </a:r>
          </a:p>
          <a:p>
            <a:r>
              <a:rPr lang="en-GB" b="1" baseline="0" dirty="0"/>
              <a:t>Make this the game element:  this is a game of ‘</a:t>
            </a:r>
            <a:r>
              <a:rPr lang="en-GB" b="1" baseline="0" dirty="0" err="1"/>
              <a:t>chut</a:t>
            </a:r>
            <a:r>
              <a:rPr lang="en-GB" b="1" baseline="0" dirty="0"/>
              <a:t>’ (=</a:t>
            </a:r>
            <a:r>
              <a:rPr lang="en-GB" b="1" baseline="0" dirty="0" err="1"/>
              <a:t>shhhhh</a:t>
            </a:r>
            <a:r>
              <a:rPr lang="en-GB" b="1" baseline="0" dirty="0"/>
              <a:t>!) – don’t give away the pronoun. </a:t>
            </a:r>
          </a:p>
          <a:p>
            <a:r>
              <a:rPr lang="en-GB" baseline="0" dirty="0"/>
              <a:t>Partners must listen carefully to the verb and tick under the correct picture whether ‘Je’ or ‘Nous’ is needed to complete their partner’s sentence.</a:t>
            </a:r>
          </a:p>
          <a:p>
            <a:endParaRPr lang="en-US" b="0" dirty="0"/>
          </a:p>
          <a:p>
            <a:r>
              <a:rPr lang="en-US" b="1" dirty="0"/>
              <a:t>Example: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Partner A writes: Je </a:t>
            </a:r>
            <a:r>
              <a:rPr lang="en-GB" baseline="0" dirty="0" err="1"/>
              <a:t>regarde</a:t>
            </a:r>
            <a:r>
              <a:rPr lang="en-GB" baseline="0" dirty="0"/>
              <a:t> un film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Partner A says to B:  </a:t>
            </a:r>
            <a:r>
              <a:rPr lang="en-GB" b="1" i="1" baseline="0" dirty="0" err="1"/>
              <a:t>chut</a:t>
            </a:r>
            <a:r>
              <a:rPr lang="en-GB" baseline="0" dirty="0"/>
              <a:t> </a:t>
            </a:r>
            <a:r>
              <a:rPr lang="en-GB" baseline="0" dirty="0" err="1"/>
              <a:t>regarde</a:t>
            </a:r>
            <a:r>
              <a:rPr lang="en-GB" baseline="0" dirty="0"/>
              <a:t> un film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Partner B finds the correct pair of images and ticks ‘Je’ underneath.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Once they have said all 6 sentences to their partner, students then recreate, </a:t>
            </a:r>
            <a:r>
              <a:rPr lang="en-GB" b="1" u="sng" baseline="0" dirty="0"/>
              <a:t>in speaking, </a:t>
            </a:r>
            <a:r>
              <a:rPr lang="en-GB" baseline="0" dirty="0"/>
              <a:t>the sentences that their partners must have written. They use their pictures on their sheet, and the box they have ticked (je or nous) to re-create their partner’s sentence and read out this sentence. The partner who wrote the sentences confirms if they are correct – the sentence read out loud should be exactly the same as the sentence they themselves had written earlier.  </a:t>
            </a:r>
          </a:p>
          <a:p>
            <a:endParaRPr lang="en-US" b="1"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2638829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Partner</a:t>
            </a:r>
            <a:r>
              <a:rPr lang="en-GB" baseline="0" dirty="0"/>
              <a:t> A writes these sentences in French following the English prompts.  At the same time Partner B also writes their sentences (see next slide).</a:t>
            </a:r>
          </a:p>
          <a:p>
            <a:r>
              <a:rPr lang="en-GB" baseline="0" dirty="0"/>
              <a:t>When both students have completed their sentences, they take it in turns to say one sentence at a time to their partner </a:t>
            </a:r>
            <a:r>
              <a:rPr lang="en-GB" b="1" baseline="0" dirty="0"/>
              <a:t>without using the subject pronoun.</a:t>
            </a:r>
          </a:p>
          <a:p>
            <a:r>
              <a:rPr lang="en-GB" b="1" baseline="0" dirty="0"/>
              <a:t>Make this the game element:  this is a game of ‘</a:t>
            </a:r>
            <a:r>
              <a:rPr lang="en-GB" b="1" baseline="0" dirty="0" err="1"/>
              <a:t>chut</a:t>
            </a:r>
            <a:r>
              <a:rPr lang="en-GB" b="1" baseline="0" dirty="0"/>
              <a:t>’ (=</a:t>
            </a:r>
            <a:r>
              <a:rPr lang="en-GB" b="1" baseline="0" dirty="0" err="1"/>
              <a:t>shhhhh</a:t>
            </a:r>
            <a:r>
              <a:rPr lang="en-GB" b="1" baseline="0" dirty="0"/>
              <a:t>!) – don’t give away the pronoun. </a:t>
            </a:r>
          </a:p>
          <a:p>
            <a:r>
              <a:rPr lang="en-GB" baseline="0" dirty="0"/>
              <a:t>Partners must listen carefully to the verb and tick under the correct picture whether ‘Je’ or ‘Nous’ is needed to complete their partner’s sentence.</a:t>
            </a:r>
          </a:p>
          <a:p>
            <a:endParaRPr lang="en-GB" baseline="0" dirty="0"/>
          </a:p>
          <a:p>
            <a:r>
              <a:rPr lang="en-GB" b="1" baseline="0" dirty="0"/>
              <a:t>EG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Partner A writes: Je </a:t>
            </a:r>
            <a:r>
              <a:rPr lang="en-GB" baseline="0" dirty="0" err="1"/>
              <a:t>regarde</a:t>
            </a:r>
            <a:r>
              <a:rPr lang="en-GB" baseline="0" dirty="0"/>
              <a:t> un film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Partner A says to B:  </a:t>
            </a:r>
            <a:r>
              <a:rPr lang="en-GB" b="1" i="1" baseline="0" dirty="0" err="1"/>
              <a:t>chut</a:t>
            </a:r>
            <a:r>
              <a:rPr lang="en-GB" baseline="0" dirty="0"/>
              <a:t> </a:t>
            </a:r>
            <a:r>
              <a:rPr lang="en-GB" baseline="0" dirty="0" err="1"/>
              <a:t>regarde</a:t>
            </a:r>
            <a:r>
              <a:rPr lang="en-GB" baseline="0" dirty="0"/>
              <a:t> un film</a:t>
            </a:r>
          </a:p>
          <a:p>
            <a:r>
              <a:rPr lang="en-GB" baseline="0" dirty="0"/>
              <a:t>Partner B find the correct pair of images and ticks ‘Je’ underneath. </a:t>
            </a:r>
          </a:p>
          <a:p>
            <a:endParaRPr lang="en-GB" baseline="0" dirty="0"/>
          </a:p>
          <a:p>
            <a:r>
              <a:rPr lang="en-GB" baseline="0" dirty="0"/>
              <a:t>STEP 2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Once they have said all 6 sentences to their partner, students then recreate, </a:t>
            </a:r>
            <a:r>
              <a:rPr lang="en-GB" b="1" u="sng" baseline="0" dirty="0"/>
              <a:t>in speaking, </a:t>
            </a:r>
            <a:r>
              <a:rPr lang="en-GB" baseline="0" dirty="0"/>
              <a:t>the sentences that their partners must have written. They use their pictures on their sheet, and the box they have ticked (je or nous) to re-create their partner’s sentence and read out this sentence. The partner who wrote the sentences confirms if they are correct – the sentence read out loud should be exactly the same as the sentence they themselves had written earlier.  </a:t>
            </a:r>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4171757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2863849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endParaRPr lang="en-GB" b="1" dirty="0"/>
          </a:p>
          <a:p>
            <a:r>
              <a:rPr lang="en-GB" b="1" dirty="0"/>
              <a:t>Learning outcomes (lesson 2):</a:t>
            </a:r>
            <a:endParaRPr lang="en-GB" b="1" baseline="0" dirty="0"/>
          </a:p>
          <a:p>
            <a:pPr marL="0" indent="0">
              <a:buFontTx/>
              <a:buNone/>
            </a:pPr>
            <a:r>
              <a:rPr lang="en-GB" b="0" dirty="0"/>
              <a:t>Consolidation of </a:t>
            </a:r>
            <a:r>
              <a:rPr lang="en-GB" b="1" dirty="0"/>
              <a:t>SFC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aseline="0" dirty="0"/>
              <a:t> of -ER verbs in first three persons singular</a:t>
            </a:r>
            <a:endParaRPr lang="en-GB" b="0" dirty="0"/>
          </a:p>
          <a:p>
            <a:pPr marL="0" indent="0">
              <a:buFontTx/>
              <a:buNone/>
            </a:pPr>
            <a:r>
              <a:rPr lang="en-GB" b="0" dirty="0"/>
              <a:t>Consolidation</a:t>
            </a:r>
            <a:r>
              <a:rPr lang="en-GB" baseline="0" dirty="0"/>
              <a:t> of -ER verbs in first person plural </a:t>
            </a:r>
          </a:p>
          <a:p>
            <a:endParaRPr lang="en-GB" dirty="0"/>
          </a:p>
          <a:p>
            <a:r>
              <a:rPr lang="en-GB" b="1" dirty="0"/>
              <a:t>Word frequency </a:t>
            </a:r>
            <a:r>
              <a:rPr lang="en-GB" b="1" baseline="0" dirty="0"/>
              <a:t>(1 is the most frequent word in French): </a:t>
            </a:r>
          </a:p>
          <a:p>
            <a:r>
              <a:rPr lang="en-GB" b="1" baseline="0" dirty="0"/>
              <a:t>7.1.2.5 (introduce) </a:t>
            </a:r>
            <a:r>
              <a:rPr lang="fr-FR" b="0" baseline="0" dirty="0"/>
              <a:t>marcher [1532], manger [1338], préparer [368], regarder</a:t>
            </a:r>
            <a:r>
              <a:rPr lang="fr-FR" b="0" baseline="30000" dirty="0"/>
              <a:t>1</a:t>
            </a:r>
            <a:r>
              <a:rPr lang="fr-FR" b="0" baseline="0" dirty="0"/>
              <a:t> [425], travailler [290], nous</a:t>
            </a:r>
            <a:r>
              <a:rPr lang="fr-FR" b="0" baseline="30000" dirty="0"/>
              <a:t>1</a:t>
            </a:r>
            <a:r>
              <a:rPr lang="fr-FR" b="0" baseline="0" dirty="0"/>
              <a:t> [31], déjeuner [2724], film [848], maison [325], partenaire [1077], télé [2746], dehors [1217], préféré [préférer 597]</a:t>
            </a:r>
          </a:p>
          <a:p>
            <a:r>
              <a:rPr lang="fr-FR" b="1" baseline="0" dirty="0"/>
              <a:t>7.1.2.2 (</a:t>
            </a:r>
            <a:r>
              <a:rPr lang="fr-FR" b="1" baseline="0" dirty="0" err="1"/>
              <a:t>revisit</a:t>
            </a:r>
            <a:r>
              <a:rPr lang="fr-FR" b="1" baseline="0" dirty="0"/>
              <a:t>) </a:t>
            </a:r>
            <a:r>
              <a:rPr lang="fr-FR" b="0" baseline="0" dirty="0"/>
              <a:t>bateau [1287], magasin [1736], numéro [766], promenade [&gt;5000], question [144], réponse [456], visite [1072], voyage [904], beau [393], mauvais</a:t>
            </a:r>
            <a:r>
              <a:rPr lang="fr-FR" b="0" baseline="30000" dirty="0"/>
              <a:t>1</a:t>
            </a:r>
            <a:r>
              <a:rPr lang="fr-FR" b="0" baseline="0" dirty="0"/>
              <a:t> [274], de</a:t>
            </a:r>
            <a:r>
              <a:rPr lang="fr-FR" b="0" baseline="30000" dirty="0"/>
              <a:t>1</a:t>
            </a:r>
            <a:r>
              <a:rPr lang="fr-FR" b="0" baseline="0" dirty="0"/>
              <a:t> [2], en</a:t>
            </a:r>
            <a:r>
              <a:rPr lang="fr-FR" b="0" baseline="30000" dirty="0"/>
              <a:t>2</a:t>
            </a:r>
            <a:r>
              <a:rPr lang="fr-FR" b="0" baseline="0" dirty="0"/>
              <a:t> [7], Paris [n/a], Londres [n/a]</a:t>
            </a:r>
          </a:p>
          <a:p>
            <a:r>
              <a:rPr lang="fr-FR" b="1" baseline="0" dirty="0"/>
              <a:t>7.1.1.4 (</a:t>
            </a:r>
            <a:r>
              <a:rPr lang="fr-FR" b="1" baseline="0" dirty="0" err="1"/>
              <a:t>revisit</a:t>
            </a:r>
            <a:r>
              <a:rPr lang="fr-FR" b="1" baseline="0" dirty="0"/>
              <a:t>) </a:t>
            </a:r>
            <a:r>
              <a:rPr lang="fr-FR" b="0" baseline="0" dirty="0"/>
              <a:t>as [8], livre [358], ordinateur [2201], vélo [4594], voiture [881], cher [803], chère [803], moderne [1239], rapide [672], voici [1103], oui [284], non [75], comment ça s'écrit?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201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endParaRPr lang="en-US" b="1" dirty="0"/>
          </a:p>
          <a:p>
            <a:r>
              <a:rPr lang="en-US" b="1" dirty="0"/>
              <a:t>Aim: </a:t>
            </a:r>
            <a:r>
              <a:rPr lang="en-GB" sz="1200" kern="1200" dirty="0">
                <a:solidFill>
                  <a:schemeClr val="tx1"/>
                </a:solidFill>
                <a:effectLst/>
                <a:latin typeface="+mn-lt"/>
                <a:ea typeface="+mn-ea"/>
                <a:cs typeface="+mn-cs"/>
              </a:rPr>
              <a:t>Oral production of SFC.</a:t>
            </a:r>
            <a:endParaRPr lang="en-US" b="1" dirty="0"/>
          </a:p>
          <a:p>
            <a:endParaRPr lang="en-US" b="1" dirty="0"/>
          </a:p>
          <a:p>
            <a:r>
              <a:rPr lang="en-US" b="1" dirty="0"/>
              <a:t>Procedure:</a:t>
            </a:r>
          </a:p>
          <a:p>
            <a:r>
              <a:rPr lang="en-US" b="0" dirty="0"/>
              <a:t>1. Students read sentences aloud to practice SFC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kern="1200" baseline="0" dirty="0">
                <a:solidFill>
                  <a:schemeClr val="tx1"/>
                </a:solidFill>
                <a:effectLst/>
                <a:latin typeface="+mn-lt"/>
                <a:ea typeface="+mn-ea"/>
                <a:cs typeface="+mn-cs"/>
              </a:rPr>
              <a:t>Including a few words that are unfamiliar, is the way to assess if pupils are applying their SSC knowledge, as opposed to recalling the pronunciations of whole words that they already know.  A way to include unknown words without affecting pupils’ ability to understand the language is to use proper nouns, place or people names, as done here.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sz="1200" kern="1200" baseline="0" dirty="0">
                <a:solidFill>
                  <a:schemeClr val="tx1"/>
                </a:solidFill>
                <a:effectLst/>
                <a:latin typeface="+mn-lt"/>
                <a:ea typeface="+mn-ea"/>
                <a:cs typeface="+mn-cs"/>
              </a:rPr>
              <a:t>Sentence six offers an opportunity to stretch students with a sentence that includes a verb they have not previously met [</a:t>
            </a:r>
            <a:r>
              <a:rPr lang="en-GB" sz="1200" kern="1200" baseline="0" dirty="0" err="1">
                <a:solidFill>
                  <a:schemeClr val="tx1"/>
                </a:solidFill>
                <a:effectLst/>
                <a:latin typeface="+mn-lt"/>
                <a:ea typeface="+mn-ea"/>
                <a:cs typeface="+mn-cs"/>
              </a:rPr>
              <a:t>retourner</a:t>
            </a:r>
            <a:r>
              <a:rPr lang="en-GB" sz="1200" kern="1200" baseline="0" dirty="0">
                <a:solidFill>
                  <a:schemeClr val="tx1"/>
                </a:solidFill>
                <a:effectLst/>
                <a:latin typeface="+mn-lt"/>
                <a:ea typeface="+mn-ea"/>
                <a:cs typeface="+mn-cs"/>
              </a:rPr>
              <a:t> 999].  Teachers should use their judgement as to whether they wish to include this in the SFC practice here.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used (1 is the most frequent word in French): </a:t>
            </a:r>
            <a:br>
              <a:rPr lang="en-GB" baseline="0" dirty="0"/>
            </a:br>
            <a:r>
              <a:rPr lang="en-GB" baseline="0" dirty="0"/>
              <a:t>chat [3138], </a:t>
            </a:r>
            <a:r>
              <a:rPr lang="en-GB" baseline="0" dirty="0" err="1"/>
              <a:t>retourner</a:t>
            </a:r>
            <a:r>
              <a:rPr lang="en-GB" baseline="0" dirty="0"/>
              <a:t> [999], sport [2011], dans [11],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538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Aural recognition of words in this week’s vocabulary set in isolation.</a:t>
            </a:r>
            <a:endParaRPr lang="en-US" b="1" dirty="0"/>
          </a:p>
          <a:p>
            <a:endParaRPr lang="en-US" b="1" dirty="0"/>
          </a:p>
          <a:p>
            <a:r>
              <a:rPr lang="en-US" b="1" dirty="0"/>
              <a:t>Procedure:</a:t>
            </a:r>
          </a:p>
          <a:p>
            <a:r>
              <a:rPr lang="en-GB" dirty="0"/>
              <a:t>1. Students write 1-12 in their books.</a:t>
            </a:r>
          </a:p>
          <a:p>
            <a:r>
              <a:rPr lang="en-GB" dirty="0"/>
              <a:t>2. Click on a number to hear a word said aloud.</a:t>
            </a:r>
          </a:p>
          <a:p>
            <a:r>
              <a:rPr lang="en-GB" dirty="0"/>
              <a:t>3. Students decide which of the pictures a-l the words best represent and write the letter in their books.</a:t>
            </a:r>
          </a:p>
          <a:p>
            <a:r>
              <a:rPr lang="en-GB" dirty="0"/>
              <a:t>4. On clicks, the words appear next to the letters in the order they were said. At more advanced levels, teacher may wish to elicit responses in French by asking e.g. ‘</a:t>
            </a:r>
            <a:r>
              <a:rPr lang="en-GB" dirty="0" err="1"/>
              <a:t>c’est</a:t>
            </a:r>
            <a:r>
              <a:rPr lang="en-GB" dirty="0"/>
              <a:t> quoi, A?’</a:t>
            </a:r>
          </a:p>
          <a:p>
            <a:endParaRPr lang="en-GB" dirty="0"/>
          </a:p>
          <a:p>
            <a:r>
              <a:rPr lang="en-US" b="1" dirty="0"/>
              <a:t>Timing: </a:t>
            </a:r>
            <a:r>
              <a:rPr lang="en-US" b="0" dirty="0"/>
              <a:t>1 minute</a:t>
            </a:r>
            <a:endParaRPr lang="en-US" b="1" dirty="0"/>
          </a:p>
          <a:p>
            <a:endParaRPr lang="en-US" b="1" dirty="0"/>
          </a:p>
          <a:p>
            <a:r>
              <a:rPr lang="en-US" b="1" dirty="0"/>
              <a:t>Procedure:</a:t>
            </a:r>
          </a:p>
          <a:p>
            <a:r>
              <a:rPr lang="en-GB" baseline="0" dirty="0"/>
              <a:t>In pairs students have a minute to give the French for the images (either written in books/mini-whiteboards or orally to each other, depending on what the teacher wishes the focus to be).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748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9232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8 minutes</a:t>
            </a:r>
          </a:p>
          <a:p>
            <a:endParaRPr lang="en-US" b="1" dirty="0"/>
          </a:p>
          <a:p>
            <a:r>
              <a:rPr lang="en-US" b="1" dirty="0"/>
              <a:t>Aim: </a:t>
            </a:r>
            <a:r>
              <a:rPr lang="en-US" b="0" dirty="0"/>
              <a:t>Written recognition of words in this week’s vocabulary set in context.</a:t>
            </a:r>
            <a:endParaRPr lang="en-US" b="1" dirty="0"/>
          </a:p>
          <a:p>
            <a:endParaRPr lang="en-US" b="1" dirty="0"/>
          </a:p>
          <a:p>
            <a:r>
              <a:rPr lang="en-US" b="1" dirty="0"/>
              <a:t>Procedure:</a:t>
            </a:r>
          </a:p>
          <a:p>
            <a:pPr marL="228600" indent="-228600">
              <a:buAutoNum type="arabicPeriod"/>
            </a:pPr>
            <a:r>
              <a:rPr lang="en-GB" baseline="0" dirty="0"/>
              <a:t>Pairs could compete against each other.  </a:t>
            </a:r>
          </a:p>
          <a:p>
            <a:pPr marL="228600" indent="-228600">
              <a:buAutoNum type="arabicPeriod"/>
            </a:pPr>
            <a:r>
              <a:rPr lang="en-GB" baseline="0" dirty="0"/>
              <a:t>Partner B sits with their back to the board. Partner A says the English.  If partner B translates the sentence successfully they get the point, if not partner A gives the translation and keeps the point. Pairs can ask in any order. </a:t>
            </a:r>
          </a:p>
          <a:p>
            <a:pPr marL="228600" indent="-228600">
              <a:buAutoNum type="arabicPeriod"/>
            </a:pPr>
            <a:r>
              <a:rPr lang="en-GB" baseline="0" dirty="0"/>
              <a:t>After a minute pairs swap round.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8797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Students use cues on slide to ask and answer questions about their </a:t>
            </a:r>
            <a:r>
              <a:rPr lang="en-US" b="0" dirty="0" err="1"/>
              <a:t>favourite</a:t>
            </a:r>
            <a:r>
              <a:rPr lang="en-US" b="0" dirty="0"/>
              <a:t> things.</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Allow up to 3 minutes’ preparation time. The questions suggested use known vocabulary and are designed to elicit answers that take the form of names or titles. However, at advanced levels, students could be encouraged to use dictionaries to ask about other things (animals, food, sports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Students use cues on slide to ask and answer questions about their </a:t>
            </a:r>
            <a:r>
              <a:rPr lang="en-US" b="0" dirty="0" err="1"/>
              <a:t>favourite</a:t>
            </a:r>
            <a:r>
              <a:rPr lang="en-US" b="0" dirty="0"/>
              <a:t> things. Draw attention to the fact that the masculine and feminine forms of </a:t>
            </a:r>
            <a:r>
              <a:rPr lang="fr-FR" sz="1200" dirty="0">
                <a:solidFill>
                  <a:srgbClr val="115076"/>
                </a:solidFill>
              </a:rPr>
              <a:t>préféré are </a:t>
            </a:r>
            <a:r>
              <a:rPr lang="en-GB" sz="1200" dirty="0">
                <a:solidFill>
                  <a:srgbClr val="115076"/>
                </a:solidFill>
              </a:rPr>
              <a:t>identical in the oral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115076"/>
                </a:solidFill>
              </a:rPr>
              <a:t>3. Encourage students to use </a:t>
            </a:r>
            <a:r>
              <a:rPr lang="fr-FR" sz="1200" b="0" i="1" dirty="0">
                <a:solidFill>
                  <a:schemeClr val="accent5">
                    <a:lumMod val="50000"/>
                  </a:schemeClr>
                </a:solidFill>
              </a:rPr>
              <a:t>Comment ça s'écrit </a:t>
            </a:r>
            <a:r>
              <a:rPr lang="fr-FR" sz="1200" b="0" dirty="0">
                <a:solidFill>
                  <a:schemeClr val="accent5">
                    <a:lumMod val="50000"/>
                  </a:schemeClr>
                </a:solidFill>
              </a:rPr>
              <a:t>? to </a:t>
            </a:r>
            <a:r>
              <a:rPr lang="fr-FR" sz="1200" b="0" dirty="0" err="1">
                <a:solidFill>
                  <a:schemeClr val="accent5">
                    <a:lumMod val="50000"/>
                  </a:schemeClr>
                </a:solidFill>
              </a:rPr>
              <a:t>request</a:t>
            </a:r>
            <a:r>
              <a:rPr lang="fr-FR" sz="1200" b="0" dirty="0">
                <a:solidFill>
                  <a:schemeClr val="accent5">
                    <a:lumMod val="50000"/>
                  </a:schemeClr>
                </a:solidFill>
              </a:rPr>
              <a:t> clarification and </a:t>
            </a:r>
            <a:r>
              <a:rPr lang="fr-FR" sz="1200" b="0" dirty="0" err="1">
                <a:solidFill>
                  <a:schemeClr val="accent5">
                    <a:lumMod val="50000"/>
                  </a:schemeClr>
                </a:solidFill>
              </a:rPr>
              <a:t>spell</a:t>
            </a:r>
            <a:r>
              <a:rPr lang="fr-FR" sz="1200" b="0" dirty="0">
                <a:solidFill>
                  <a:schemeClr val="accent5">
                    <a:lumMod val="50000"/>
                  </a:schemeClr>
                </a:solidFill>
              </a:rPr>
              <a:t> </a:t>
            </a:r>
            <a:r>
              <a:rPr lang="fr-FR" sz="1200" b="0" dirty="0" err="1">
                <a:solidFill>
                  <a:schemeClr val="accent5">
                    <a:lumMod val="50000"/>
                  </a:schemeClr>
                </a:solidFill>
              </a:rPr>
              <a:t>answers</a:t>
            </a:r>
            <a:r>
              <a:rPr lang="fr-FR" sz="1200" b="0" dirty="0">
                <a:solidFill>
                  <a:schemeClr val="accent5">
                    <a:lumMod val="50000"/>
                  </a:schemeClr>
                </a:solidFill>
              </a:rPr>
              <a:t>. </a:t>
            </a:r>
            <a:r>
              <a:rPr lang="fr-FR" sz="1200" b="0" dirty="0" err="1">
                <a:solidFill>
                  <a:schemeClr val="accent5">
                    <a:lumMod val="50000"/>
                  </a:schemeClr>
                </a:solidFill>
              </a:rPr>
              <a:t>Students</a:t>
            </a:r>
            <a:r>
              <a:rPr lang="fr-FR" sz="1200" b="0" dirty="0">
                <a:solidFill>
                  <a:schemeClr val="accent5">
                    <a:lumMod val="50000"/>
                  </a:schemeClr>
                </a:solidFill>
              </a:rPr>
              <a:t> </a:t>
            </a:r>
            <a:r>
              <a:rPr lang="fr-FR" sz="1200" b="0" dirty="0" err="1">
                <a:solidFill>
                  <a:schemeClr val="accent5">
                    <a:lumMod val="50000"/>
                  </a:schemeClr>
                </a:solidFill>
              </a:rPr>
              <a:t>should</a:t>
            </a:r>
            <a:r>
              <a:rPr lang="fr-FR" sz="1200" b="0" dirty="0">
                <a:solidFill>
                  <a:schemeClr val="accent5">
                    <a:lumMod val="50000"/>
                  </a:schemeClr>
                </a:solidFill>
              </a:rPr>
              <a:t> </a:t>
            </a:r>
            <a:r>
              <a:rPr lang="fr-FR" sz="1200" b="0" dirty="0" err="1">
                <a:solidFill>
                  <a:schemeClr val="accent5">
                    <a:lumMod val="50000"/>
                  </a:schemeClr>
                </a:solidFill>
              </a:rPr>
              <a:t>be</a:t>
            </a:r>
            <a:r>
              <a:rPr lang="fr-FR" sz="1200" b="0" dirty="0">
                <a:solidFill>
                  <a:schemeClr val="accent5">
                    <a:lumMod val="50000"/>
                  </a:schemeClr>
                </a:solidFill>
              </a:rPr>
              <a:t> </a:t>
            </a:r>
            <a:r>
              <a:rPr lang="fr-FR" sz="1200" b="0" dirty="0" err="1">
                <a:solidFill>
                  <a:schemeClr val="accent5">
                    <a:lumMod val="50000"/>
                  </a:schemeClr>
                </a:solidFill>
              </a:rPr>
              <a:t>encouraged</a:t>
            </a:r>
            <a:r>
              <a:rPr lang="fr-FR" sz="1200" b="0" dirty="0">
                <a:solidFill>
                  <a:schemeClr val="accent5">
                    <a:lumMod val="50000"/>
                  </a:schemeClr>
                </a:solidFill>
              </a:rPr>
              <a:t> not to </a:t>
            </a:r>
            <a:r>
              <a:rPr lang="fr-FR" sz="1200" b="0" dirty="0" err="1">
                <a:solidFill>
                  <a:schemeClr val="accent5">
                    <a:lumMod val="50000"/>
                  </a:schemeClr>
                </a:solidFill>
              </a:rPr>
              <a:t>respond</a:t>
            </a:r>
            <a:r>
              <a:rPr lang="fr-FR" sz="1200" b="0" dirty="0">
                <a:solidFill>
                  <a:schemeClr val="accent5">
                    <a:lumMod val="50000"/>
                  </a:schemeClr>
                </a:solidFill>
              </a:rPr>
              <a:t> </a:t>
            </a:r>
            <a:r>
              <a:rPr lang="fr-FR" sz="1200" b="0" dirty="0" err="1">
                <a:solidFill>
                  <a:schemeClr val="accent5">
                    <a:lumMod val="50000"/>
                  </a:schemeClr>
                </a:solidFill>
              </a:rPr>
              <a:t>with</a:t>
            </a:r>
            <a:r>
              <a:rPr lang="fr-FR" sz="1200" b="0" dirty="0">
                <a:solidFill>
                  <a:schemeClr val="accent5">
                    <a:lumMod val="50000"/>
                  </a:schemeClr>
                </a:solidFill>
              </a:rPr>
              <a:t> </a:t>
            </a:r>
            <a:r>
              <a:rPr lang="fr-FR" sz="1200" b="0" i="1" dirty="0">
                <a:solidFill>
                  <a:schemeClr val="accent5">
                    <a:lumMod val="50000"/>
                  </a:schemeClr>
                </a:solidFill>
              </a:rPr>
              <a:t>non </a:t>
            </a:r>
            <a:r>
              <a:rPr lang="fr-FR" sz="1200" b="0" i="0" dirty="0">
                <a:solidFill>
                  <a:schemeClr val="accent5">
                    <a:lumMod val="50000"/>
                  </a:schemeClr>
                </a:solidFill>
              </a:rPr>
              <a:t>more </a:t>
            </a:r>
            <a:r>
              <a:rPr lang="fr-FR" sz="1200" b="0" i="0" dirty="0" err="1">
                <a:solidFill>
                  <a:schemeClr val="accent5">
                    <a:lumMod val="50000"/>
                  </a:schemeClr>
                </a:solidFill>
              </a:rPr>
              <a:t>than</a:t>
            </a:r>
            <a:r>
              <a:rPr lang="fr-FR" sz="1200" b="0" i="0" dirty="0">
                <a:solidFill>
                  <a:schemeClr val="accent5">
                    <a:lumMod val="50000"/>
                  </a:schemeClr>
                </a:solidFill>
              </a:rPr>
              <a:t> once!</a:t>
            </a:r>
            <a:endParaRPr lang="fr-FR" sz="1200" b="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revise regular –RE verb forms in the third person singular, and contrast these with the first person plural forms introduced this week.</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Here,</a:t>
            </a:r>
            <a:r>
              <a:rPr lang="en-GB" baseline="0" dirty="0"/>
              <a:t> first person singular and plural plus third person singular are recapped ahead of the production activities to follow.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Now that students are familiar with the pair ‘je’ and ‘nous’, we add third person singular which was learnt in the previous week to offer a greater level of challenge and extend students’ competency with these regular –</a:t>
            </a:r>
            <a:r>
              <a:rPr lang="en-GB" baseline="0" dirty="0" err="1"/>
              <a:t>ERverbs</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1905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written or oral production of first person singular, third person singular and first person plural forms of regular -ER verbs. </a:t>
            </a:r>
            <a:r>
              <a:rPr lang="en-GB" b="0" dirty="0"/>
              <a:t>The </a:t>
            </a:r>
            <a:r>
              <a:rPr lang="en-GB" baseline="0" dirty="0"/>
              <a:t>activity could be done as a mini-whiteboard / exercise book activity, as a paired oral activity or as a choral response.</a:t>
            </a:r>
            <a:endParaRPr lang="en-US" b="1" dirty="0"/>
          </a:p>
          <a:p>
            <a:endParaRPr lang="en-US" b="1" dirty="0"/>
          </a:p>
          <a:p>
            <a:r>
              <a:rPr lang="en-US" b="1" dirty="0"/>
              <a:t>Procedure:</a:t>
            </a:r>
          </a:p>
          <a:p>
            <a:r>
              <a:rPr lang="en-US" b="0" dirty="0"/>
              <a:t>1. Click to reveal a pair of circles. The circle in the top line represents who is doing the action, the second line represents the verb that should be used.</a:t>
            </a:r>
          </a:p>
          <a:p>
            <a:r>
              <a:rPr lang="en-US" b="0" dirty="0"/>
              <a:t>2. Students say or write pronoun/verb pairs.</a:t>
            </a:r>
          </a:p>
          <a:p>
            <a:r>
              <a:rPr lang="en-US" b="0" dirty="0"/>
              <a:t>3. Repeat for 12 total combinations.</a:t>
            </a:r>
          </a:p>
          <a:p>
            <a:endParaRPr lang="en-US" b="0" dirty="0"/>
          </a:p>
          <a:p>
            <a:r>
              <a:rPr lang="en-GB" b="1" baseline="0" dirty="0"/>
              <a:t>Sequence:</a:t>
            </a:r>
          </a:p>
          <a:p>
            <a:pPr marL="0" indent="0">
              <a:buFont typeface="+mj-lt"/>
              <a:buNone/>
            </a:pPr>
            <a:r>
              <a:rPr lang="en-GB" baseline="0" dirty="0"/>
              <a:t>1. il </a:t>
            </a:r>
            <a:r>
              <a:rPr lang="en-GB" baseline="0" dirty="0" err="1"/>
              <a:t>travaille</a:t>
            </a:r>
            <a:endParaRPr lang="en-GB" baseline="0" dirty="0"/>
          </a:p>
          <a:p>
            <a:pPr marL="0" indent="0">
              <a:buFont typeface="+mj-lt"/>
              <a:buNone/>
            </a:pPr>
            <a:r>
              <a:rPr lang="en-GB" baseline="0" dirty="0"/>
              <a:t>2. nous </a:t>
            </a:r>
            <a:r>
              <a:rPr lang="en-GB" baseline="0" dirty="0" err="1"/>
              <a:t>marchons</a:t>
            </a:r>
            <a:endParaRPr lang="en-GB" baseline="0" dirty="0"/>
          </a:p>
          <a:p>
            <a:pPr marL="0" indent="0">
              <a:buFont typeface="+mj-lt"/>
              <a:buNone/>
            </a:pPr>
            <a:r>
              <a:rPr lang="en-GB" baseline="0" dirty="0"/>
              <a:t>3. je </a:t>
            </a:r>
            <a:r>
              <a:rPr lang="en-GB" baseline="0" dirty="0" err="1"/>
              <a:t>prépare</a:t>
            </a:r>
            <a:endParaRPr lang="en-GB" baseline="0" dirty="0"/>
          </a:p>
          <a:p>
            <a:pPr marL="0" indent="0">
              <a:buFont typeface="+mj-lt"/>
              <a:buNone/>
            </a:pPr>
            <a:r>
              <a:rPr lang="en-GB" baseline="0" dirty="0"/>
              <a:t>4. </a:t>
            </a:r>
            <a:r>
              <a:rPr lang="en-GB" baseline="0" dirty="0" err="1"/>
              <a:t>elle</a:t>
            </a:r>
            <a:r>
              <a:rPr lang="en-GB" baseline="0" dirty="0"/>
              <a:t> </a:t>
            </a:r>
            <a:r>
              <a:rPr lang="en-GB" baseline="0" dirty="0" err="1"/>
              <a:t>regarde</a:t>
            </a:r>
            <a:endParaRPr lang="en-GB" baseline="0" dirty="0"/>
          </a:p>
          <a:p>
            <a:pPr marL="0" indent="0">
              <a:buFont typeface="+mj-lt"/>
              <a:buNone/>
            </a:pPr>
            <a:r>
              <a:rPr lang="en-GB" baseline="0" dirty="0"/>
              <a:t>5. nous </a:t>
            </a:r>
            <a:r>
              <a:rPr lang="en-GB" baseline="0" dirty="0" err="1"/>
              <a:t>regardons</a:t>
            </a:r>
            <a:endParaRPr lang="en-GB" baseline="0" dirty="0"/>
          </a:p>
          <a:p>
            <a:pPr marL="0" indent="0">
              <a:buFont typeface="+mj-lt"/>
              <a:buNone/>
            </a:pPr>
            <a:r>
              <a:rPr lang="en-GB" dirty="0"/>
              <a:t>6. il </a:t>
            </a:r>
            <a:r>
              <a:rPr lang="en-GB" dirty="0" err="1"/>
              <a:t>prépare</a:t>
            </a:r>
            <a:endParaRPr lang="en-GB" dirty="0"/>
          </a:p>
          <a:p>
            <a:pPr marL="0" indent="0">
              <a:buFont typeface="+mj-lt"/>
              <a:buNone/>
            </a:pPr>
            <a:r>
              <a:rPr lang="en-GB" dirty="0"/>
              <a:t>7. je </a:t>
            </a:r>
            <a:r>
              <a:rPr lang="en-GB" dirty="0" err="1"/>
              <a:t>marche</a:t>
            </a:r>
            <a:endParaRPr lang="en-GB" dirty="0"/>
          </a:p>
          <a:p>
            <a:pPr marL="0" indent="0">
              <a:buFont typeface="+mj-lt"/>
              <a:buNone/>
            </a:pPr>
            <a:r>
              <a:rPr lang="en-GB" dirty="0"/>
              <a:t>8. nous </a:t>
            </a:r>
            <a:r>
              <a:rPr lang="en-GB" dirty="0" err="1"/>
              <a:t>travaillons</a:t>
            </a:r>
            <a:r>
              <a:rPr lang="en-GB" dirty="0"/>
              <a:t> </a:t>
            </a:r>
          </a:p>
          <a:p>
            <a:pPr marL="0" indent="0">
              <a:buFont typeface="+mj-lt"/>
              <a:buNone/>
            </a:pPr>
            <a:r>
              <a:rPr lang="en-GB" dirty="0"/>
              <a:t>9. </a:t>
            </a:r>
            <a:r>
              <a:rPr lang="en-GB" dirty="0" err="1"/>
              <a:t>elle</a:t>
            </a:r>
            <a:r>
              <a:rPr lang="en-GB" baseline="0" dirty="0"/>
              <a:t> </a:t>
            </a:r>
            <a:r>
              <a:rPr lang="en-GB" baseline="0" dirty="0" err="1"/>
              <a:t>marche</a:t>
            </a:r>
            <a:endParaRPr lang="en-GB" baseline="0" dirty="0"/>
          </a:p>
          <a:p>
            <a:pPr marL="0" indent="0">
              <a:buFont typeface="+mj-lt"/>
              <a:buNone/>
            </a:pPr>
            <a:r>
              <a:rPr lang="en-GB" baseline="0" dirty="0"/>
              <a:t>10. il </a:t>
            </a:r>
            <a:r>
              <a:rPr lang="en-GB" baseline="0" dirty="0" err="1"/>
              <a:t>regarde</a:t>
            </a:r>
            <a:endParaRPr lang="en-GB" baseline="0" dirty="0"/>
          </a:p>
          <a:p>
            <a:pPr marL="0" indent="0">
              <a:buFont typeface="+mj-lt"/>
              <a:buNone/>
            </a:pPr>
            <a:r>
              <a:rPr lang="en-GB" baseline="0" dirty="0"/>
              <a:t>11. je </a:t>
            </a:r>
            <a:r>
              <a:rPr lang="en-GB" baseline="0" dirty="0" err="1"/>
              <a:t>prépare</a:t>
            </a:r>
            <a:endParaRPr lang="en-GB" baseline="0" dirty="0"/>
          </a:p>
          <a:p>
            <a:pPr marL="0" indent="0">
              <a:buFont typeface="+mj-lt"/>
              <a:buNone/>
            </a:pPr>
            <a:r>
              <a:rPr lang="en-GB" baseline="0" dirty="0"/>
              <a:t>12. nous </a:t>
            </a:r>
            <a:r>
              <a:rPr lang="en-GB" baseline="0" dirty="0" err="1"/>
              <a:t>préparons</a:t>
            </a: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21152415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production of verbs in the </a:t>
            </a:r>
            <a:r>
              <a:rPr lang="en-GB" b="0" baseline="0" dirty="0"/>
              <a:t>1</a:t>
            </a:r>
            <a:r>
              <a:rPr lang="en-GB" b="0" baseline="30000" dirty="0"/>
              <a:t>st</a:t>
            </a:r>
            <a:r>
              <a:rPr lang="en-GB" b="0" baseline="0" dirty="0"/>
              <a:t>/3</a:t>
            </a:r>
            <a:r>
              <a:rPr lang="en-GB" b="0" baseline="30000" dirty="0"/>
              <a:t>rd</a:t>
            </a:r>
            <a:r>
              <a:rPr lang="en-GB" b="0" baseline="0" dirty="0"/>
              <a:t> person singular and 1</a:t>
            </a:r>
            <a:r>
              <a:rPr lang="en-GB" b="0" baseline="30000" dirty="0"/>
              <a:t>st</a:t>
            </a:r>
            <a:r>
              <a:rPr lang="en-GB" b="0" baseline="0" dirty="0"/>
              <a:t> person plural at sentence level. </a:t>
            </a:r>
            <a:r>
              <a:rPr lang="en-GB" baseline="0" dirty="0"/>
              <a:t>Revision of regular –ER verbs introduced in previous weeks.</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Check students understand the context. Encourage them to use their knowledge of English to interpret the meaning of </a:t>
            </a:r>
            <a:r>
              <a:rPr lang="en-GB" sz="1200" i="1" dirty="0" err="1">
                <a:solidFill>
                  <a:schemeClr val="accent5">
                    <a:lumMod val="50000"/>
                  </a:schemeClr>
                </a:solidFill>
                <a:latin typeface="Century Gothic" panose="020B0502020202020204" pitchFamily="34" charset="0"/>
              </a:rPr>
              <a:t>échange</a:t>
            </a:r>
            <a:r>
              <a:rPr lang="en-GB" sz="1200" i="1" dirty="0">
                <a:solidFill>
                  <a:schemeClr val="accent5">
                    <a:lumMod val="50000"/>
                  </a:schemeClr>
                </a:solidFill>
                <a:latin typeface="Century Gothic" panose="020B0502020202020204" pitchFamily="34" charset="0"/>
              </a:rPr>
              <a:t> </a:t>
            </a:r>
            <a:r>
              <a:rPr lang="en-GB" sz="1200" i="1" dirty="0" err="1">
                <a:solidFill>
                  <a:schemeClr val="accent5">
                    <a:lumMod val="50000"/>
                  </a:schemeClr>
                </a:solidFill>
                <a:latin typeface="Century Gothic" panose="020B0502020202020204" pitchFamily="34" charset="0"/>
              </a:rPr>
              <a:t>scolaire</a:t>
            </a:r>
            <a:r>
              <a:rPr lang="en-GB" sz="1200" dirty="0">
                <a:solidFill>
                  <a:schemeClr val="accent5">
                    <a:lumMod val="50000"/>
                  </a:schemeClr>
                </a:solidFill>
                <a:latin typeface="Century Gothic" panose="020B0502020202020204" pitchFamily="34" charset="0"/>
              </a:rPr>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2. </a:t>
            </a:r>
            <a:r>
              <a:rPr lang="en-GB" baseline="0" dirty="0"/>
              <a:t>Explain to students that </a:t>
            </a:r>
            <a:r>
              <a:rPr lang="en-GB" sz="1200" dirty="0" err="1">
                <a:solidFill>
                  <a:schemeClr val="accent5">
                    <a:lumMod val="50000"/>
                  </a:schemeClr>
                </a:solidFill>
                <a:latin typeface="Century Gothic" panose="020B0502020202020204" pitchFamily="34" charset="0"/>
              </a:rPr>
              <a:t>Élodie</a:t>
            </a:r>
            <a:r>
              <a:rPr lang="en-GB" baseline="0" dirty="0"/>
              <a:t> will require a ‘je’ sentence to talk about what she does, Peter an ‘il’ sentence to talk about what he does, and both a ‘nous’ sentence to talk about what they do.</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baseline="0" dirty="0"/>
              <a:t> Students may make some error relating to structures others than the verb form; e.g. students may miss the definite article in </a:t>
            </a:r>
            <a:r>
              <a:rPr lang="en-GB" i="1" baseline="0" dirty="0"/>
              <a:t>nous </a:t>
            </a:r>
            <a:r>
              <a:rPr lang="en-GB" i="1" baseline="0" dirty="0" err="1"/>
              <a:t>aimons</a:t>
            </a:r>
            <a:r>
              <a:rPr lang="en-GB" i="1" baseline="0" dirty="0"/>
              <a:t> </a:t>
            </a:r>
            <a:r>
              <a:rPr lang="en-GB" i="1" baseline="0" dirty="0" err="1"/>
              <a:t>français</a:t>
            </a:r>
            <a:r>
              <a:rPr lang="en-GB" i="1" baseline="0" dirty="0"/>
              <a:t>.</a:t>
            </a:r>
            <a:r>
              <a:rPr lang="en-GB" baseline="0" dirty="0"/>
              <a:t> Correct this but do not penalise.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aseline="0" dirty="0"/>
              <a:t>NB. Use the opportunity to remind students of the contraction in </a:t>
            </a:r>
            <a:r>
              <a:rPr lang="en-GB" i="1" baseline="0" dirty="0" err="1"/>
              <a:t>j’aime</a:t>
            </a:r>
            <a:r>
              <a:rPr lang="en-GB" i="1" baseline="0" dirty="0"/>
              <a:t>. </a:t>
            </a:r>
            <a:r>
              <a:rPr lang="en-GB" i="0" baseline="0" dirty="0"/>
              <a:t>Ask</a:t>
            </a:r>
            <a:r>
              <a:rPr lang="en-GB" i="1" baseline="0" dirty="0"/>
              <a:t> </a:t>
            </a:r>
            <a:r>
              <a:rPr lang="en-GB" baseline="0" dirty="0"/>
              <a:t>where else they have seen this before (students should say </a:t>
            </a:r>
            <a:r>
              <a:rPr lang="en-GB" i="1" baseline="0" dirty="0" err="1"/>
              <a:t>j’ai</a:t>
            </a:r>
            <a:r>
              <a:rPr lang="en-GB" baseline="0" dirty="0"/>
              <a:t>!)</a:t>
            </a:r>
            <a:r>
              <a:rPr lang="en-GB" i="1" baseline="0" dirty="0"/>
              <a:t> </a:t>
            </a:r>
            <a:r>
              <a:rPr lang="en-GB" i="0" baseline="0" dirty="0"/>
              <a:t>You may wish </a:t>
            </a:r>
            <a:r>
              <a:rPr lang="en-GB" i="1" baseline="0" dirty="0"/>
              <a:t>to </a:t>
            </a:r>
            <a:r>
              <a:rPr lang="en-GB" baseline="0" dirty="0"/>
              <a:t>exemplify further with other verbs such as </a:t>
            </a:r>
            <a:r>
              <a:rPr lang="en-GB" i="1" baseline="0" dirty="0"/>
              <a:t>adorer, </a:t>
            </a:r>
            <a:r>
              <a:rPr lang="en-GB" i="1" baseline="0" dirty="0" err="1"/>
              <a:t>étudier</a:t>
            </a:r>
            <a:r>
              <a:rPr lang="en-GB" i="1" baseline="0" dirty="0"/>
              <a:t>, admirer </a:t>
            </a:r>
            <a:r>
              <a:rPr lang="en-GB" baseline="0" dirty="0"/>
              <a:t>etc. These verbs will not be known to students but teachers can write them up on the board and ask students how they would say ‘I…’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Use the opportunity to highlight the cultural difference –wearing a uniform will be new to </a:t>
            </a:r>
            <a:r>
              <a:rPr lang="en-GB" sz="1200" dirty="0" err="1">
                <a:solidFill>
                  <a:schemeClr val="accent5">
                    <a:lumMod val="50000"/>
                  </a:schemeClr>
                </a:solidFill>
                <a:latin typeface="Century Gothic" panose="020B0502020202020204" pitchFamily="34" charset="0"/>
              </a:rPr>
              <a:t>Élodie</a:t>
            </a:r>
            <a:r>
              <a:rPr lang="en-GB" sz="1200" dirty="0">
                <a:solidFill>
                  <a:schemeClr val="accent5">
                    <a:lumMod val="50000"/>
                  </a:schemeClr>
                </a:solidFill>
                <a:latin typeface="Century Gothic" panose="020B0502020202020204" pitchFamily="34" charset="0"/>
              </a:rPr>
              <a: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dirty="0" err="1">
                <a:solidFill>
                  <a:schemeClr val="accent5">
                    <a:lumMod val="50000"/>
                  </a:schemeClr>
                </a:solidFill>
                <a:latin typeface="Century Gothic" panose="020B0502020202020204" pitchFamily="34" charset="0"/>
              </a:rPr>
              <a:t>échange</a:t>
            </a:r>
            <a:r>
              <a:rPr lang="en-GB" sz="1200" dirty="0">
                <a:solidFill>
                  <a:schemeClr val="accent5">
                    <a:lumMod val="50000"/>
                  </a:schemeClr>
                </a:solidFill>
                <a:latin typeface="Century Gothic" panose="020B0502020202020204" pitchFamily="34" charset="0"/>
              </a:rPr>
              <a:t> [785], </a:t>
            </a:r>
            <a:r>
              <a:rPr lang="en-GB" sz="1200" dirty="0" err="1">
                <a:solidFill>
                  <a:schemeClr val="accent5">
                    <a:lumMod val="50000"/>
                  </a:schemeClr>
                </a:solidFill>
                <a:latin typeface="Century Gothic" panose="020B0502020202020204" pitchFamily="34" charset="0"/>
              </a:rPr>
              <a:t>scolaire</a:t>
            </a:r>
            <a:r>
              <a:rPr lang="en-GB" sz="1200" dirty="0">
                <a:solidFill>
                  <a:schemeClr val="accent5">
                    <a:lumMod val="50000"/>
                  </a:schemeClr>
                </a:solidFill>
                <a:latin typeface="Century Gothic" panose="020B0502020202020204" pitchFamily="34" charset="0"/>
              </a:rPr>
              <a:t> [1993]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21580946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Reformulate auditory information into a text. </a:t>
            </a:r>
            <a:r>
              <a:rPr lang="en-GB" dirty="0"/>
              <a:t>The focus is regular</a:t>
            </a:r>
            <a:r>
              <a:rPr lang="en-GB" baseline="0" dirty="0"/>
              <a:t> verbs in 1</a:t>
            </a:r>
            <a:r>
              <a:rPr lang="en-GB" baseline="30000" dirty="0"/>
              <a:t>st</a:t>
            </a:r>
            <a:r>
              <a:rPr lang="en-GB" baseline="0" dirty="0"/>
              <a:t> person singular and plural.  All verbs and associated items of vocab are taken from the SoW and as such, should be known by the students.  This activity does, however, represent a greater level of challenge and teachers may wish to scaffold this with the help tool (provided on the next slide). This then doubles as a scaffold for the write-up.</a:t>
            </a:r>
            <a:endParaRPr lang="en-US" b="0" dirty="0"/>
          </a:p>
          <a:p>
            <a:endParaRPr lang="en-US" b="1" dirty="0"/>
          </a:p>
          <a:p>
            <a:r>
              <a:rPr lang="en-US" b="1" dirty="0"/>
              <a:t>Procedure:</a:t>
            </a:r>
          </a:p>
          <a:p>
            <a:pPr marL="0" indent="0">
              <a:buNone/>
            </a:pPr>
            <a:r>
              <a:rPr lang="en-US" b="0" dirty="0"/>
              <a:t>1. Click audio button to play passage. </a:t>
            </a:r>
          </a:p>
          <a:p>
            <a:pPr marL="0" indent="0">
              <a:buNone/>
            </a:pPr>
            <a:r>
              <a:rPr lang="en-US" b="0" dirty="0"/>
              <a:t>2. Students listen to the passage and write notes in French/English. </a:t>
            </a:r>
          </a:p>
          <a:p>
            <a:pPr marL="0" indent="0">
              <a:buNone/>
            </a:pPr>
            <a:r>
              <a:rPr lang="en-US" b="0" dirty="0"/>
              <a:t>3. They should then pair up to write a text that matches the information they heard.</a:t>
            </a:r>
          </a:p>
          <a:p>
            <a:pPr marL="0" indent="0">
              <a:buNone/>
            </a:pPr>
            <a:endParaRPr lang="en-US" b="0" dirty="0"/>
          </a:p>
          <a:p>
            <a:r>
              <a:rPr lang="en-US" b="1" dirty="0"/>
              <a:t>Transcript:</a:t>
            </a:r>
          </a:p>
          <a:p>
            <a:r>
              <a:rPr lang="en-GB" sz="1200" dirty="0">
                <a:solidFill>
                  <a:schemeClr val="accent5">
                    <a:lumMod val="50000"/>
                  </a:schemeClr>
                </a:solidFill>
                <a:latin typeface="Century Gothic" panose="020B0502020202020204" pitchFamily="34" charset="0"/>
              </a:rPr>
              <a:t>Je passe </a:t>
            </a:r>
            <a:r>
              <a:rPr lang="en-GB" sz="1200" dirty="0" err="1">
                <a:solidFill>
                  <a:schemeClr val="accent5">
                    <a:lumMod val="50000"/>
                  </a:schemeClr>
                </a:solidFill>
                <a:latin typeface="Century Gothic" panose="020B0502020202020204" pitchFamily="34" charset="0"/>
              </a:rPr>
              <a:t>une</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semaine</a:t>
            </a:r>
            <a:r>
              <a:rPr lang="en-GB" sz="1200" dirty="0">
                <a:solidFill>
                  <a:schemeClr val="accent5">
                    <a:lumMod val="50000"/>
                  </a:schemeClr>
                </a:solidFill>
                <a:latin typeface="Century Gothic" panose="020B0502020202020204" pitchFamily="34" charset="0"/>
              </a:rPr>
              <a:t> à </a:t>
            </a:r>
            <a:r>
              <a:rPr lang="en-GB" sz="1200" dirty="0" err="1">
                <a:solidFill>
                  <a:schemeClr val="accent5">
                    <a:lumMod val="50000"/>
                  </a:schemeClr>
                </a:solidFill>
                <a:latin typeface="Century Gothic" panose="020B0502020202020204" pitchFamily="34" charset="0"/>
              </a:rPr>
              <a:t>Londres</a:t>
            </a:r>
            <a:r>
              <a:rPr lang="en-GB" sz="1200" dirty="0">
                <a:solidFill>
                  <a:schemeClr val="accent5">
                    <a:lumMod val="50000"/>
                  </a:schemeClr>
                </a:solidFill>
                <a:latin typeface="Century Gothic" panose="020B0502020202020204" pitchFamily="34" charset="0"/>
              </a:rPr>
              <a:t>. Je </a:t>
            </a:r>
            <a:r>
              <a:rPr lang="en-GB" sz="1200" dirty="0" err="1">
                <a:solidFill>
                  <a:schemeClr val="accent5">
                    <a:lumMod val="50000"/>
                  </a:schemeClr>
                </a:solidFill>
                <a:latin typeface="Century Gothic" panose="020B0502020202020204" pitchFamily="34" charset="0"/>
              </a:rPr>
              <a:t>reste</a:t>
            </a:r>
            <a:r>
              <a:rPr lang="en-GB" sz="1200" dirty="0">
                <a:solidFill>
                  <a:schemeClr val="accent5">
                    <a:lumMod val="50000"/>
                  </a:schemeClr>
                </a:solidFill>
                <a:latin typeface="Century Gothic" panose="020B0502020202020204" pitchFamily="34" charset="0"/>
              </a:rPr>
              <a:t> avec un </a:t>
            </a:r>
            <a:r>
              <a:rPr lang="en-GB" sz="1200" dirty="0" err="1">
                <a:solidFill>
                  <a:schemeClr val="accent5">
                    <a:lumMod val="50000"/>
                  </a:schemeClr>
                </a:solidFill>
                <a:latin typeface="Century Gothic" panose="020B0502020202020204" pitchFamily="34" charset="0"/>
              </a:rPr>
              <a:t>ami</a:t>
            </a:r>
            <a:r>
              <a:rPr lang="en-GB" sz="1200" dirty="0">
                <a:solidFill>
                  <a:schemeClr val="accent5">
                    <a:lumMod val="50000"/>
                  </a:schemeClr>
                </a:solidFill>
                <a:latin typeface="Century Gothic" panose="020B0502020202020204" pitchFamily="34" charset="0"/>
              </a:rPr>
              <a:t>, Peter. À la </a:t>
            </a:r>
            <a:r>
              <a:rPr lang="en-GB" sz="1200" dirty="0" err="1">
                <a:solidFill>
                  <a:schemeClr val="accent5">
                    <a:lumMod val="50000"/>
                  </a:schemeClr>
                </a:solidFill>
                <a:latin typeface="Century Gothic" panose="020B0502020202020204" pitchFamily="34" charset="0"/>
              </a:rPr>
              <a:t>maison</a:t>
            </a:r>
            <a:r>
              <a:rPr lang="en-GB" sz="1200" dirty="0">
                <a:solidFill>
                  <a:schemeClr val="accent5">
                    <a:lumMod val="50000"/>
                  </a:schemeClr>
                </a:solidFill>
                <a:latin typeface="Century Gothic" panose="020B0502020202020204" pitchFamily="34" charset="0"/>
              </a:rPr>
              <a:t> nous </a:t>
            </a:r>
            <a:r>
              <a:rPr lang="en-GB" sz="1200" dirty="0" err="1">
                <a:solidFill>
                  <a:schemeClr val="accent5">
                    <a:lumMod val="50000"/>
                  </a:schemeClr>
                </a:solidFill>
                <a:latin typeface="Century Gothic" panose="020B0502020202020204" pitchFamily="34" charset="0"/>
              </a:rPr>
              <a:t>parlons</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français</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C’est</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intéressant</a:t>
            </a:r>
            <a:r>
              <a:rPr lang="en-GB" sz="1200" dirty="0">
                <a:solidFill>
                  <a:schemeClr val="accent5">
                    <a:lumMod val="50000"/>
                  </a:schemeClr>
                </a:solidFill>
                <a:latin typeface="Century Gothic" panose="020B0502020202020204" pitchFamily="34" charset="0"/>
              </a:rPr>
              <a:t> ! Nous </a:t>
            </a:r>
            <a:r>
              <a:rPr lang="en-GB" sz="1200" dirty="0" err="1">
                <a:solidFill>
                  <a:schemeClr val="accent5">
                    <a:lumMod val="50000"/>
                  </a:schemeClr>
                </a:solidFill>
                <a:latin typeface="Century Gothic" panose="020B0502020202020204" pitchFamily="34" charset="0"/>
              </a:rPr>
              <a:t>regardons</a:t>
            </a:r>
            <a:r>
              <a:rPr lang="en-GB" sz="1200" dirty="0">
                <a:solidFill>
                  <a:schemeClr val="accent5">
                    <a:lumMod val="50000"/>
                  </a:schemeClr>
                </a:solidFill>
                <a:latin typeface="Century Gothic" panose="020B0502020202020204" pitchFamily="34" charset="0"/>
              </a:rPr>
              <a:t> la </a:t>
            </a:r>
            <a:r>
              <a:rPr lang="en-GB" sz="1200" dirty="0" err="1">
                <a:solidFill>
                  <a:schemeClr val="accent5">
                    <a:lumMod val="50000"/>
                  </a:schemeClr>
                </a:solidFill>
                <a:latin typeface="Century Gothic" panose="020B0502020202020204" pitchFamily="34" charset="0"/>
              </a:rPr>
              <a:t>télé</a:t>
            </a:r>
            <a:r>
              <a:rPr lang="en-GB" sz="1200" dirty="0">
                <a:solidFill>
                  <a:schemeClr val="accent5">
                    <a:lumMod val="50000"/>
                  </a:schemeClr>
                </a:solidFill>
                <a:latin typeface="Century Gothic" panose="020B0502020202020204" pitchFamily="34" charset="0"/>
              </a:rPr>
              <a:t>, nous </a:t>
            </a:r>
            <a:r>
              <a:rPr lang="en-GB" sz="1200" dirty="0" err="1">
                <a:solidFill>
                  <a:schemeClr val="accent5">
                    <a:lumMod val="50000"/>
                  </a:schemeClr>
                </a:solidFill>
                <a:latin typeface="Century Gothic" panose="020B0502020202020204" pitchFamily="34" charset="0"/>
              </a:rPr>
              <a:t>aimons</a:t>
            </a:r>
            <a:r>
              <a:rPr lang="en-GB" sz="1200" dirty="0">
                <a:solidFill>
                  <a:schemeClr val="accent5">
                    <a:lumMod val="50000"/>
                  </a:schemeClr>
                </a:solidFill>
                <a:latin typeface="Century Gothic" panose="020B0502020202020204" pitchFamily="34" charset="0"/>
              </a:rPr>
              <a:t> les films. À </a:t>
            </a:r>
            <a:r>
              <a:rPr lang="en-GB" sz="1200" dirty="0" err="1">
                <a:solidFill>
                  <a:schemeClr val="accent5">
                    <a:lumMod val="50000"/>
                  </a:schemeClr>
                </a:solidFill>
                <a:latin typeface="Century Gothic" panose="020B0502020202020204" pitchFamily="34" charset="0"/>
              </a:rPr>
              <a:t>l’école</a:t>
            </a:r>
            <a:r>
              <a:rPr lang="en-GB" sz="1200" dirty="0">
                <a:solidFill>
                  <a:schemeClr val="accent5">
                    <a:lumMod val="50000"/>
                  </a:schemeClr>
                </a:solidFill>
                <a:latin typeface="Century Gothic" panose="020B0502020202020204" pitchFamily="34" charset="0"/>
              </a:rPr>
              <a:t>, je parle </a:t>
            </a:r>
            <a:r>
              <a:rPr lang="en-GB" sz="1200" dirty="0" err="1">
                <a:solidFill>
                  <a:schemeClr val="accent5">
                    <a:lumMod val="50000"/>
                  </a:schemeClr>
                </a:solidFill>
                <a:latin typeface="Century Gothic" panose="020B0502020202020204" pitchFamily="34" charset="0"/>
              </a:rPr>
              <a:t>anglais</a:t>
            </a:r>
            <a:r>
              <a:rPr lang="en-GB" sz="1200" dirty="0">
                <a:solidFill>
                  <a:schemeClr val="accent5">
                    <a:lumMod val="50000"/>
                  </a:schemeClr>
                </a:solidFill>
                <a:latin typeface="Century Gothic" panose="020B0502020202020204" pitchFamily="34" charset="0"/>
              </a:rPr>
              <a:t>. Nous </a:t>
            </a:r>
            <a:r>
              <a:rPr lang="en-GB" sz="1200" dirty="0" err="1">
                <a:solidFill>
                  <a:schemeClr val="accent5">
                    <a:lumMod val="50000"/>
                  </a:schemeClr>
                </a:solidFill>
                <a:latin typeface="Century Gothic" panose="020B0502020202020204" pitchFamily="34" charset="0"/>
              </a:rPr>
              <a:t>portons</a:t>
            </a:r>
            <a:r>
              <a:rPr lang="en-GB" sz="1200" dirty="0">
                <a:solidFill>
                  <a:schemeClr val="accent5">
                    <a:lumMod val="50000"/>
                  </a:schemeClr>
                </a:solidFill>
                <a:latin typeface="Century Gothic" panose="020B0502020202020204" pitchFamily="34" charset="0"/>
              </a:rPr>
              <a:t> un </a:t>
            </a:r>
            <a:r>
              <a:rPr lang="en-GB" sz="1200" dirty="0" err="1">
                <a:solidFill>
                  <a:schemeClr val="accent5">
                    <a:lumMod val="50000"/>
                  </a:schemeClr>
                </a:solidFill>
                <a:latin typeface="Century Gothic" panose="020B0502020202020204" pitchFamily="34" charset="0"/>
              </a:rPr>
              <a:t>uniforme</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C’est</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drôle</a:t>
            </a:r>
            <a:r>
              <a:rPr lang="en-GB" sz="1200" dirty="0">
                <a:solidFill>
                  <a:schemeClr val="accent5">
                    <a:lumMod val="50000"/>
                  </a:schemeClr>
                </a:solidFill>
                <a:latin typeface="Century Gothic" panose="020B0502020202020204" pitchFamily="34" charset="0"/>
              </a:rPr>
              <a:t> ! </a:t>
            </a:r>
            <a:r>
              <a:rPr lang="en-GB" sz="1200" dirty="0" err="1">
                <a:solidFill>
                  <a:schemeClr val="accent5">
                    <a:lumMod val="50000"/>
                  </a:schemeClr>
                </a:solidFill>
                <a:latin typeface="Century Gothic" panose="020B0502020202020204" pitchFamily="34" charset="0"/>
              </a:rPr>
              <a:t>Aujourd’hui</a:t>
            </a:r>
            <a:r>
              <a:rPr lang="en-GB" sz="1200" dirty="0">
                <a:solidFill>
                  <a:schemeClr val="accent5">
                    <a:lumMod val="50000"/>
                  </a:schemeClr>
                </a:solidFill>
                <a:latin typeface="Century Gothic" panose="020B0502020202020204" pitchFamily="34" charset="0"/>
              </a:rPr>
              <a:t>, je </a:t>
            </a:r>
            <a:r>
              <a:rPr lang="en-GB" sz="1200" dirty="0" err="1">
                <a:solidFill>
                  <a:schemeClr val="accent5">
                    <a:lumMod val="50000"/>
                  </a:schemeClr>
                </a:solidFill>
                <a:latin typeface="Century Gothic" panose="020B0502020202020204" pitchFamily="34" charset="0"/>
              </a:rPr>
              <a:t>prépare</a:t>
            </a:r>
            <a:r>
              <a:rPr lang="en-GB" sz="1200" dirty="0">
                <a:solidFill>
                  <a:schemeClr val="accent5">
                    <a:lumMod val="50000"/>
                  </a:schemeClr>
                </a:solidFill>
                <a:latin typeface="Century Gothic" panose="020B0502020202020204" pitchFamily="34" charset="0"/>
              </a:rPr>
              <a:t> le déjeuner. </a:t>
            </a:r>
            <a:r>
              <a:rPr lang="en-GB" sz="1200" kern="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Il fait beau et je </a:t>
            </a:r>
            <a:r>
              <a:rPr lang="en-GB" sz="1200" kern="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fais</a:t>
            </a:r>
            <a:r>
              <a:rPr lang="en-GB" sz="1200" kern="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1200" kern="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une</a:t>
            </a:r>
            <a:r>
              <a:rPr lang="en-GB" sz="1200" kern="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promenade dehors.</a:t>
            </a:r>
            <a:r>
              <a:rPr lang="en-GB" sz="1200" dirty="0">
                <a:solidFill>
                  <a:schemeClr val="accent5">
                    <a:lumMod val="50000"/>
                  </a:schemeClr>
                </a:solidFill>
                <a:latin typeface="Century Gothic" panose="020B0502020202020204" pitchFamily="34" charset="0"/>
              </a:rPr>
              <a:t>  Je </a:t>
            </a:r>
            <a:r>
              <a:rPr lang="en-GB" sz="1200" dirty="0" err="1">
                <a:solidFill>
                  <a:schemeClr val="accent5">
                    <a:lumMod val="50000"/>
                  </a:schemeClr>
                </a:solidFill>
                <a:latin typeface="Century Gothic" panose="020B0502020202020204" pitchFamily="34" charset="0"/>
              </a:rPr>
              <a:t>donne</a:t>
            </a:r>
            <a:r>
              <a:rPr lang="en-GB" sz="1200" dirty="0">
                <a:solidFill>
                  <a:schemeClr val="accent5">
                    <a:lumMod val="50000"/>
                  </a:schemeClr>
                </a:solidFill>
                <a:latin typeface="Century Gothic" panose="020B0502020202020204" pitchFamily="34" charset="0"/>
              </a:rPr>
              <a:t> un </a:t>
            </a:r>
            <a:r>
              <a:rPr lang="en-GB" sz="1200" dirty="0" err="1">
                <a:solidFill>
                  <a:schemeClr val="accent5">
                    <a:lumMod val="50000"/>
                  </a:schemeClr>
                </a:solidFill>
                <a:latin typeface="Century Gothic" panose="020B0502020202020204" pitchFamily="34" charset="0"/>
              </a:rPr>
              <a:t>cadeau</a:t>
            </a:r>
            <a:r>
              <a:rPr lang="en-GB" sz="1200" dirty="0">
                <a:solidFill>
                  <a:schemeClr val="accent5">
                    <a:lumMod val="50000"/>
                  </a:schemeClr>
                </a:solidFill>
                <a:latin typeface="Century Gothic" panose="020B0502020202020204" pitchFamily="34" charset="0"/>
              </a:rPr>
              <a:t> à Peter.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8014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Teachers could use this as a scaffold.</a:t>
            </a:r>
          </a:p>
          <a:p>
            <a:r>
              <a:rPr lang="en-GB" baseline="0" dirty="0"/>
              <a:t>During the listening, students tick whether it is </a:t>
            </a:r>
            <a:r>
              <a:rPr lang="en-GB" i="1" baseline="0" dirty="0"/>
              <a:t>je</a:t>
            </a:r>
            <a:r>
              <a:rPr lang="en-GB" baseline="0" dirty="0"/>
              <a:t> or </a:t>
            </a:r>
            <a:r>
              <a:rPr lang="en-GB" i="1" baseline="0" dirty="0"/>
              <a:t>nous </a:t>
            </a:r>
            <a:r>
              <a:rPr lang="en-GB" i="0" baseline="0" dirty="0"/>
              <a:t>they hear associated with the activity, plus write any additional information that they hear such as ‘in the house’ or ‘at school’.  This then helps students with the write up, as a record of which person to put the infinitive into.</a:t>
            </a:r>
          </a:p>
          <a:p>
            <a:r>
              <a:rPr lang="en-GB" i="0" baseline="0" dirty="0"/>
              <a:t>Or it could be used as a stand alone vocab list if the teachers remove the final three columns. </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0581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a:t>
            </a:r>
            <a:r>
              <a:rPr lang="en-GB" baseline="0" dirty="0"/>
              <a:t> is the transcript.  This can either be read by the teacher, or teachers can use the audio recording.</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8323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8 minutes</a:t>
            </a:r>
          </a:p>
          <a:p>
            <a:endParaRPr lang="en-US" b="1" dirty="0"/>
          </a:p>
          <a:p>
            <a:r>
              <a:rPr lang="en-US" b="1" dirty="0"/>
              <a:t>Aim: </a:t>
            </a:r>
            <a:r>
              <a:rPr lang="en-GB" dirty="0"/>
              <a:t>L2 – L1 translation activity</a:t>
            </a:r>
            <a:r>
              <a:rPr lang="en-GB" baseline="0" dirty="0"/>
              <a:t> that allows teachers to check students’ understanding of the whole text.</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aseline="0" dirty="0"/>
              <a:t>Students could attempt this is pairs or groups of four. Remind students of the two English present tenses and encourage them to think about which they are using in their translations and why.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aseline="0" dirty="0"/>
              <a:t>Suggested translations are provided, but appropriate alternatives should be encouraged and praised (e.g. </a:t>
            </a:r>
            <a:r>
              <a:rPr lang="en-GB" i="1" baseline="0" dirty="0"/>
              <a:t>at home </a:t>
            </a:r>
            <a:r>
              <a:rPr lang="en-GB" i="0" baseline="0" dirty="0"/>
              <a:t>rather than </a:t>
            </a:r>
            <a:r>
              <a:rPr lang="en-GB" i="1" baseline="0" dirty="0"/>
              <a:t>in the house, </a:t>
            </a:r>
            <a:r>
              <a:rPr lang="en-GB" i="0" baseline="0" dirty="0"/>
              <a:t>translations in the present simple rather than continuous, etc)</a:t>
            </a:r>
            <a:endParaRPr lang="en-US" b="1"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48</a:t>
            </a:fld>
            <a:endParaRPr lang="en-GB"/>
          </a:p>
        </p:txBody>
      </p:sp>
    </p:spTree>
    <p:extLst>
      <p:ext uri="{BB962C8B-B14F-4D97-AF65-F5344CB8AC3E}">
        <p14:creationId xmlns:p14="http://schemas.microsoft.com/office/powerpoint/2010/main" val="42089271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[SFC]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[SFC] (in this case is SFC – silent final consonant so nothing to pronounce as an individual sound!) </a:t>
            </a:r>
            <a:r>
              <a:rPr lang="en-GB" baseline="0" dirty="0"/>
              <a:t>and then the </a:t>
            </a:r>
            <a:r>
              <a:rPr lang="en-GB" b="1" baseline="0" dirty="0"/>
              <a:t>source</a:t>
            </a:r>
            <a:r>
              <a:rPr lang="en-GB" baseline="0" dirty="0"/>
              <a:t> word again ‘</a:t>
            </a:r>
            <a:r>
              <a:rPr lang="en-GB" b="1" baseline="0" dirty="0"/>
              <a:t>dans</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dans</a:t>
            </a:r>
            <a:r>
              <a:rPr lang="en-GB" baseline="0" dirty="0"/>
              <a:t> [11]; </a:t>
            </a:r>
            <a:r>
              <a:rPr lang="en-GB" b="1" baseline="0" dirty="0"/>
              <a:t>petit </a:t>
            </a:r>
            <a:r>
              <a:rPr lang="en-GB" b="0" baseline="0" dirty="0"/>
              <a:t>[138]</a:t>
            </a:r>
            <a:r>
              <a:rPr lang="en-GB" baseline="0" dirty="0"/>
              <a:t> </a:t>
            </a:r>
            <a:r>
              <a:rPr lang="en-GB" b="1" baseline="0" dirty="0"/>
              <a:t>prix</a:t>
            </a:r>
            <a:r>
              <a:rPr lang="en-GB" baseline="0" dirty="0"/>
              <a:t> [310]; </a:t>
            </a:r>
            <a:r>
              <a:rPr lang="en-GB" b="1" baseline="0" dirty="0"/>
              <a:t>mot</a:t>
            </a:r>
            <a:r>
              <a:rPr lang="en-GB" baseline="0" dirty="0"/>
              <a:t> [220]; </a:t>
            </a:r>
            <a:r>
              <a:rPr lang="en-GB" b="1" baseline="0" dirty="0" err="1"/>
              <a:t>mais</a:t>
            </a:r>
            <a:r>
              <a:rPr lang="en-GB" baseline="0" dirty="0"/>
              <a:t> [30]; </a:t>
            </a:r>
            <a:r>
              <a:rPr lang="en-GB" b="1" baseline="0" dirty="0"/>
              <a:t>grand </a:t>
            </a:r>
            <a:r>
              <a:rPr lang="en-GB" baseline="0" dirty="0"/>
              <a:t>[59].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069962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i="0" dirty="0">
              <a:latin typeface="Calibri"/>
              <a:ea typeface="Calibri"/>
              <a:cs typeface="Calibri"/>
              <a:sym typeface="Calibri"/>
            </a:endParaRPr>
          </a:p>
        </p:txBody>
      </p:sp>
      <p:sp>
        <p:nvSpPr>
          <p:cNvPr id="283" name="Google Shape;28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09116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90273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19806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57259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 </a:t>
            </a:r>
            <a:r>
              <a:rPr lang="en-US" b="0" dirty="0"/>
              <a:t>for 12 slides</a:t>
            </a:r>
            <a:endParaRPr lang="en-US" b="1" dirty="0"/>
          </a:p>
          <a:p>
            <a:endParaRPr lang="en-US" b="1" dirty="0"/>
          </a:p>
          <a:p>
            <a:r>
              <a:rPr lang="en-US" b="1" dirty="0"/>
              <a:t>Aim: </a:t>
            </a:r>
            <a:r>
              <a:rPr lang="en-US" b="0" dirty="0"/>
              <a:t>aural recognition of SSC [</a:t>
            </a:r>
            <a:r>
              <a:rPr lang="en-US" b="0" dirty="0" err="1"/>
              <a:t>SFe</a:t>
            </a:r>
            <a:r>
              <a:rPr lang="en-US" b="0" dirty="0"/>
              <a:t>] and [SFC]</a:t>
            </a:r>
            <a:endParaRPr lang="en-US" b="1" dirty="0"/>
          </a:p>
          <a:p>
            <a:endParaRPr lang="en-US" b="1" dirty="0"/>
          </a:p>
          <a:p>
            <a:r>
              <a:rPr lang="en-US" b="1" dirty="0"/>
              <a:t>Procedure:</a:t>
            </a:r>
          </a:p>
          <a:p>
            <a:r>
              <a:rPr lang="en-US" b="0" dirty="0"/>
              <a:t>1. Click the word to play the audio.</a:t>
            </a:r>
          </a:p>
          <a:p>
            <a:r>
              <a:rPr lang="en-US" b="0" dirty="0"/>
              <a:t>2. Students choose if the word ends in </a:t>
            </a:r>
            <a:r>
              <a:rPr lang="en-US" b="0" dirty="0" err="1"/>
              <a:t>SFe</a:t>
            </a:r>
            <a:r>
              <a:rPr lang="en-US" b="0" dirty="0"/>
              <a:t> or SFC.</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pelouse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45742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5679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13651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6098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0011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35442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972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02/08/2021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74680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02/08/2021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05554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02/08/2021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732282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02/08/2021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37301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84794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0906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160626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4371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04919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12672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128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64532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876313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32959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24125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Tree>
    <p:extLst>
      <p:ext uri="{BB962C8B-B14F-4D97-AF65-F5344CB8AC3E}">
        <p14:creationId xmlns:p14="http://schemas.microsoft.com/office/powerpoint/2010/main" val="9950980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2460173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0" name="Google Shape;20;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4374528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3" name="Google Shape;23;p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4" name="Google Shape;24;p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5" name="Google Shape;25;p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6" name="Google Shape;26;p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089822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9" name="Google Shape;29;p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30" name="Google Shape;30;p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1337447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7"/>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4" name="Google Shape;34;p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2895188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1851972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0" name="Google Shape;40;p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781148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02/08/2021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image" Target="../media/image1.jpg"/><Relationship Id="rId4" Type="http://schemas.openxmlformats.org/officeDocument/2006/relationships/slideLayout" Target="../slideLayouts/slideLayout37.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7814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29912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57624603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16.jpeg"/><Relationship Id="rId4"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audio" Target="../media/audio11.wav"/></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audio" Target="../media/audio13.wav"/></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audio" Target="../media/audio14.wav"/></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21.png"/><Relationship Id="rId4" Type="http://schemas.openxmlformats.org/officeDocument/2006/relationships/audio" Target="../media/audio15.wav"/></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audio" Target="../media/audio16.wav"/></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23.png"/><Relationship Id="rId4" Type="http://schemas.openxmlformats.org/officeDocument/2006/relationships/audio" Target="../media/audio17.wav"/></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24.png"/><Relationship Id="rId4" Type="http://schemas.openxmlformats.org/officeDocument/2006/relationships/audio" Target="../media/audio18.wav"/></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audio" Target="../media/audio19.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audio" Target="../media/audio21.wav"/><Relationship Id="rId18" Type="http://schemas.openxmlformats.org/officeDocument/2006/relationships/audio" Target="../media/audio26.wav"/><Relationship Id="rId26" Type="http://schemas.openxmlformats.org/officeDocument/2006/relationships/image" Target="../media/image35.png"/><Relationship Id="rId3" Type="http://schemas.openxmlformats.org/officeDocument/2006/relationships/image" Target="../media/image26.png"/><Relationship Id="rId21" Type="http://schemas.openxmlformats.org/officeDocument/2006/relationships/audio" Target="../media/audio29.wav"/><Relationship Id="rId7" Type="http://schemas.openxmlformats.org/officeDocument/2006/relationships/image" Target="../media/image30.png"/><Relationship Id="rId12" Type="http://schemas.openxmlformats.org/officeDocument/2006/relationships/audio" Target="../media/audio20.wav"/><Relationship Id="rId17" Type="http://schemas.openxmlformats.org/officeDocument/2006/relationships/audio" Target="../media/audio25.wav"/><Relationship Id="rId25" Type="http://schemas.openxmlformats.org/officeDocument/2006/relationships/image" Target="../media/image34.png"/><Relationship Id="rId2" Type="http://schemas.openxmlformats.org/officeDocument/2006/relationships/notesSlide" Target="../notesSlides/notesSlide20.xml"/><Relationship Id="rId16" Type="http://schemas.openxmlformats.org/officeDocument/2006/relationships/audio" Target="../media/audio24.wav"/><Relationship Id="rId20" Type="http://schemas.openxmlformats.org/officeDocument/2006/relationships/audio" Target="../media/audio28.wav"/><Relationship Id="rId29"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3.png"/><Relationship Id="rId24" Type="http://schemas.openxmlformats.org/officeDocument/2006/relationships/audio" Target="../media/audio32.wav"/><Relationship Id="rId32" Type="http://schemas.openxmlformats.org/officeDocument/2006/relationships/image" Target="../media/image41.png"/><Relationship Id="rId5" Type="http://schemas.openxmlformats.org/officeDocument/2006/relationships/image" Target="../media/image28.png"/><Relationship Id="rId15" Type="http://schemas.openxmlformats.org/officeDocument/2006/relationships/audio" Target="../media/audio23.wav"/><Relationship Id="rId23" Type="http://schemas.openxmlformats.org/officeDocument/2006/relationships/audio" Target="../media/audio31.wav"/><Relationship Id="rId28"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audio" Target="../media/audio27.wav"/><Relationship Id="rId31" Type="http://schemas.openxmlformats.org/officeDocument/2006/relationships/image" Target="../media/image40.pn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audio" Target="../media/audio22.wav"/><Relationship Id="rId22" Type="http://schemas.openxmlformats.org/officeDocument/2006/relationships/audio" Target="../media/audio30.wav"/><Relationship Id="rId27" Type="http://schemas.openxmlformats.org/officeDocument/2006/relationships/image" Target="../media/image36.png"/><Relationship Id="rId30"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45.PNG"/><Relationship Id="rId5" Type="http://schemas.openxmlformats.org/officeDocument/2006/relationships/audio" Target="../media/audio35.wav"/><Relationship Id="rId4" Type="http://schemas.openxmlformats.org/officeDocument/2006/relationships/audio" Target="../media/audio34.wav"/></Relationships>
</file>

<file path=ppt/slides/_rels/slide25.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25.xml"/><Relationship Id="rId1" Type="http://schemas.openxmlformats.org/officeDocument/2006/relationships/slideLayout" Target="../slideLayouts/slideLayout35.xml"/><Relationship Id="rId5" Type="http://schemas.openxmlformats.org/officeDocument/2006/relationships/audio" Target="../media/audio35.wav"/><Relationship Id="rId4" Type="http://schemas.openxmlformats.org/officeDocument/2006/relationships/audio" Target="../media/audio34.wav"/></Relationships>
</file>

<file path=ppt/slides/_rels/slide26.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audio" Target="../media/audio36.wav"/></Relationships>
</file>

<file path=ppt/slides/_rels/slide27.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openxmlformats.org/officeDocument/2006/relationships/audio" Target="../media/audio37.wav"/></Relationships>
</file>

<file path=ppt/slides/_rels/slide28.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28.xml"/><Relationship Id="rId1" Type="http://schemas.openxmlformats.org/officeDocument/2006/relationships/slideLayout" Target="../slideLayouts/slideLayout35.xml"/><Relationship Id="rId4" Type="http://schemas.openxmlformats.org/officeDocument/2006/relationships/audio" Target="../media/audio38.wav"/></Relationships>
</file>

<file path=ppt/slides/_rels/slide29.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29.xml"/><Relationship Id="rId1" Type="http://schemas.openxmlformats.org/officeDocument/2006/relationships/slideLayout" Target="../slideLayouts/slideLayout35.xml"/><Relationship Id="rId4" Type="http://schemas.openxmlformats.org/officeDocument/2006/relationships/audio" Target="../media/audio36.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30.xml"/><Relationship Id="rId1" Type="http://schemas.openxmlformats.org/officeDocument/2006/relationships/slideLayout" Target="../slideLayouts/slideLayout35.xml"/><Relationship Id="rId4" Type="http://schemas.openxmlformats.org/officeDocument/2006/relationships/audio" Target="../media/audio37.wav"/></Relationships>
</file>

<file path=ppt/slides/_rels/slide31.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31.xml"/><Relationship Id="rId1" Type="http://schemas.openxmlformats.org/officeDocument/2006/relationships/slideLayout" Target="../slideLayouts/slideLayout35.xml"/><Relationship Id="rId4" Type="http://schemas.openxmlformats.org/officeDocument/2006/relationships/audio" Target="../media/audio38.wav"/></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14.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image" Target="../media/image47.png"/><Relationship Id="rId7" Type="http://schemas.openxmlformats.org/officeDocument/2006/relationships/audio" Target="../media/audio42.wav"/><Relationship Id="rId12"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audio" Target="../media/audio41.wav"/><Relationship Id="rId11" Type="http://schemas.openxmlformats.org/officeDocument/2006/relationships/audio" Target="../media/audio46.wav"/><Relationship Id="rId5" Type="http://schemas.openxmlformats.org/officeDocument/2006/relationships/audio" Target="../media/audio40.wav"/><Relationship Id="rId10" Type="http://schemas.openxmlformats.org/officeDocument/2006/relationships/audio" Target="../media/audio45.wav"/><Relationship Id="rId4" Type="http://schemas.openxmlformats.org/officeDocument/2006/relationships/audio" Target="../media/audio39.wav"/><Relationship Id="rId9" Type="http://schemas.openxmlformats.org/officeDocument/2006/relationships/audio" Target="../media/audio44.wav"/></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9.png"/><Relationship Id="rId3" Type="http://schemas.openxmlformats.org/officeDocument/2006/relationships/image" Target="../media/image52.png"/><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notesSlide" Target="../notesSlides/notesSlide35.xml"/><Relationship Id="rId16"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57.png"/><Relationship Id="rId5" Type="http://schemas.openxmlformats.org/officeDocument/2006/relationships/image" Target="../media/image53.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3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0.png"/><Relationship Id="rId3" Type="http://schemas.openxmlformats.org/officeDocument/2006/relationships/image" Target="../media/image52.png"/><Relationship Id="rId7" Type="http://schemas.openxmlformats.org/officeDocument/2006/relationships/image" Target="../media/image49.png"/><Relationship Id="rId12"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58.png"/><Relationship Id="rId5" Type="http://schemas.openxmlformats.org/officeDocument/2006/relationships/image" Target="../media/image53.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0.png"/><Relationship Id="rId9" Type="http://schemas.openxmlformats.org/officeDocument/2006/relationships/image" Target="../media/image63.png"/><Relationship Id="rId1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audio" Target="../media/audio52.wav"/><Relationship Id="rId3" Type="http://schemas.openxmlformats.org/officeDocument/2006/relationships/audio" Target="../media/audio47.wav"/><Relationship Id="rId7" Type="http://schemas.openxmlformats.org/officeDocument/2006/relationships/audio" Target="../media/audio51.wav"/><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audio" Target="../media/audio50.wav"/><Relationship Id="rId5" Type="http://schemas.openxmlformats.org/officeDocument/2006/relationships/audio" Target="../media/audio49.wav"/><Relationship Id="rId10" Type="http://schemas.openxmlformats.org/officeDocument/2006/relationships/image" Target="../media/image64.png"/><Relationship Id="rId4" Type="http://schemas.openxmlformats.org/officeDocument/2006/relationships/audio" Target="../media/audio48.wav"/><Relationship Id="rId9" Type="http://schemas.openxmlformats.org/officeDocument/2006/relationships/image" Target="../media/image14.png"/></Relationships>
</file>

<file path=ppt/slides/_rels/slide3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3.png"/><Relationship Id="rId17" Type="http://schemas.openxmlformats.org/officeDocument/2006/relationships/image" Target="../media/image39.png"/><Relationship Id="rId2" Type="http://schemas.openxmlformats.org/officeDocument/2006/relationships/notesSlide" Target="../notesSlides/notesSlide39.xml"/><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28.png"/><Relationship Id="rId15" Type="http://schemas.openxmlformats.org/officeDocument/2006/relationships/image" Target="../media/image37.png"/><Relationship Id="rId10" Type="http://schemas.openxmlformats.org/officeDocument/2006/relationships/image" Target="../media/image34.png"/><Relationship Id="rId19" Type="http://schemas.openxmlformats.org/officeDocument/2006/relationships/image" Target="../media/image41.pn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14.png"/><Relationship Id="rId12"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38.png"/><Relationship Id="rId5" Type="http://schemas.openxmlformats.org/officeDocument/2006/relationships/image" Target="../media/image67.png"/><Relationship Id="rId10" Type="http://schemas.openxmlformats.org/officeDocument/2006/relationships/image" Target="../media/image37.png"/><Relationship Id="rId4" Type="http://schemas.openxmlformats.org/officeDocument/2006/relationships/image" Target="../media/image66.png"/><Relationship Id="rId9" Type="http://schemas.openxmlformats.org/officeDocument/2006/relationships/image" Target="../media/image36.png"/></Relationships>
</file>

<file path=ppt/slides/_rels/slide4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png"/><Relationship Id="rId7" Type="http://schemas.openxmlformats.org/officeDocument/2006/relationships/image" Target="../media/image14.png"/><Relationship Id="rId12"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7.png"/><Relationship Id="rId5" Type="http://schemas.openxmlformats.org/officeDocument/2006/relationships/image" Target="../media/image47.png"/><Relationship Id="rId10"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9.png"/><Relationship Id="rId5" Type="http://schemas.openxmlformats.org/officeDocument/2006/relationships/image" Target="../media/image14.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1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audio" Target="../media/audio5.wav"/><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5.xml"/><Relationship Id="rId16" Type="http://schemas.openxmlformats.org/officeDocument/2006/relationships/image" Target="../media/image11.jp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audio" Target="../media/audio1.wav"/><Relationship Id="rId9" Type="http://schemas.openxmlformats.org/officeDocument/2006/relationships/audio" Target="../media/audio7.wav"/><Relationship Id="rId1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hyperlink" Target="https://quizlet.com/gb/441148776/year-7-french-term-12-week-2-flash-cards/" TargetMode="External"/><Relationship Id="rId3" Type="http://schemas.openxmlformats.org/officeDocument/2006/relationships/image" Target="../media/image14.png"/><Relationship Id="rId7" Type="http://schemas.openxmlformats.org/officeDocument/2006/relationships/hyperlink" Target="https://bit.ly/2OdbVd6"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bit.ly/2pmcyIR" TargetMode="External"/><Relationship Id="rId11" Type="http://schemas.openxmlformats.org/officeDocument/2006/relationships/image" Target="../media/image85.png"/><Relationship Id="rId5" Type="http://schemas.openxmlformats.org/officeDocument/2006/relationships/hyperlink" Target="http://www.ncelp.org/audio/FY7T1-2W6" TargetMode="External"/><Relationship Id="rId10"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hyperlink" Target="https://quizlet.com/gb/436199569/year-7-french-term-11-week-4-flash-cards/" TargetMode="Externa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2.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5.png"/><Relationship Id="rId4" Type="http://schemas.openxmlformats.org/officeDocument/2006/relationships/audio" Target="../media/audio1.wav"/><Relationship Id="rId9" Type="http://schemas.openxmlformats.org/officeDocument/2006/relationships/audio" Target="../media/audio8.wav"/></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15.jpeg"/><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963561-BCA8-421B-BB71-045EC114F7FD}"/>
              </a:ext>
            </a:extLst>
          </p:cNvPr>
          <p:cNvSpPr>
            <a:spLocks noGrp="1"/>
          </p:cNvSpPr>
          <p:nvPr>
            <p:ph type="title"/>
          </p:nvPr>
        </p:nvSpPr>
        <p:spPr/>
        <p:txBody>
          <a:bodyPr/>
          <a:lstStyle/>
          <a:p>
            <a:r>
              <a:rPr lang="fr-FR" dirty="0" err="1"/>
              <a:t>Saying</a:t>
            </a:r>
            <a:r>
              <a:rPr lang="fr-FR" dirty="0"/>
              <a:t> </a:t>
            </a:r>
            <a:r>
              <a:rPr lang="fr-FR" dirty="0" err="1"/>
              <a:t>what</a:t>
            </a:r>
            <a:r>
              <a:rPr lang="fr-FR" dirty="0"/>
              <a:t> </a:t>
            </a:r>
            <a:r>
              <a:rPr lang="fr-FR" dirty="0" err="1"/>
              <a:t>you</a:t>
            </a:r>
            <a:r>
              <a:rPr lang="fr-FR" dirty="0"/>
              <a:t> do </a:t>
            </a:r>
            <a:r>
              <a:rPr lang="fr-FR" dirty="0" err="1"/>
              <a:t>with</a:t>
            </a:r>
            <a:r>
              <a:rPr lang="fr-FR" dirty="0"/>
              <a:t> </a:t>
            </a:r>
            <a:r>
              <a:rPr lang="fr-FR" dirty="0" err="1"/>
              <a:t>other</a:t>
            </a:r>
            <a:r>
              <a:rPr lang="fr-FR" dirty="0"/>
              <a:t> people</a:t>
            </a:r>
          </a:p>
        </p:txBody>
      </p:sp>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Title 2">
            <a:extLst>
              <a:ext uri="{FF2B5EF4-FFF2-40B4-BE49-F238E27FC236}">
                <a16:creationId xmlns:a16="http://schemas.microsoft.com/office/drawing/2014/main" id="{BA02B2E8-3C74-47DB-B30F-B25EFD254FEB}"/>
              </a:ext>
            </a:extLst>
          </p:cNvPr>
          <p:cNvSpPr txBox="1">
            <a:spLocks/>
          </p:cNvSpPr>
          <p:nvPr/>
        </p:nvSpPr>
        <p:spPr>
          <a:xfrm>
            <a:off x="180000" y="1883962"/>
            <a:ext cx="9421200" cy="10620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700" b="1" dirty="0">
                <a:solidFill>
                  <a:prstClr val="white"/>
                </a:solidFill>
              </a:rPr>
              <a:t>Saying what you do with others</a:t>
            </a:r>
          </a:p>
          <a:p>
            <a:endParaRPr lang="en-US" sz="4000" dirty="0"/>
          </a:p>
        </p:txBody>
      </p:sp>
      <p:sp>
        <p:nvSpPr>
          <p:cNvPr id="19" name="Subtitle 5">
            <a:extLst>
              <a:ext uri="{FF2B5EF4-FFF2-40B4-BE49-F238E27FC236}">
                <a16:creationId xmlns:a16="http://schemas.microsoft.com/office/drawing/2014/main" id="{1CDCA992-96D2-467E-A690-DF09054709E5}"/>
              </a:ext>
            </a:extLst>
          </p:cNvPr>
          <p:cNvSpPr txBox="1">
            <a:spLocks/>
          </p:cNvSpPr>
          <p:nvPr/>
        </p:nvSpPr>
        <p:spPr>
          <a:xfrm>
            <a:off x="180000" y="2542938"/>
            <a:ext cx="7748076" cy="8860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buNone/>
              <a:defRPr/>
            </a:pPr>
            <a:r>
              <a:rPr lang="en-GB" dirty="0">
                <a:solidFill>
                  <a:prstClr val="white"/>
                </a:solidFill>
              </a:rPr>
              <a:t>-ER verbs (je, </a:t>
            </a:r>
            <a:r>
              <a:rPr lang="en-GB" dirty="0" err="1">
                <a:solidFill>
                  <a:prstClr val="white"/>
                </a:solidFill>
              </a:rPr>
              <a:t>tu</a:t>
            </a:r>
            <a:r>
              <a:rPr lang="en-GB" dirty="0">
                <a:solidFill>
                  <a:prstClr val="white"/>
                </a:solidFill>
              </a:rPr>
              <a:t>, </a:t>
            </a:r>
            <a:r>
              <a:rPr lang="en-GB" dirty="0" err="1">
                <a:solidFill>
                  <a:prstClr val="white"/>
                </a:solidFill>
              </a:rPr>
              <a:t>il</a:t>
            </a:r>
            <a:r>
              <a:rPr lang="en-GB" dirty="0">
                <a:solidFill>
                  <a:prstClr val="white"/>
                </a:solidFill>
              </a:rPr>
              <a:t>/</a:t>
            </a:r>
            <a:r>
              <a:rPr lang="en-GB" dirty="0" err="1">
                <a:solidFill>
                  <a:prstClr val="white"/>
                </a:solidFill>
              </a:rPr>
              <a:t>elle</a:t>
            </a:r>
            <a:r>
              <a:rPr lang="en-GB" dirty="0">
                <a:solidFill>
                  <a:prstClr val="white"/>
                </a:solidFill>
              </a:rPr>
              <a:t> &amp; nous)</a:t>
            </a:r>
          </a:p>
          <a:p>
            <a:pPr marL="0" lvl="0" indent="0">
              <a:spcBef>
                <a:spcPct val="0"/>
              </a:spcBef>
              <a:buNone/>
              <a:defRPr/>
            </a:pPr>
            <a:r>
              <a:rPr lang="en-GB" dirty="0">
                <a:solidFill>
                  <a:prstClr val="white"/>
                </a:solidFill>
              </a:rPr>
              <a:t>Present simple used with its continuous meaning</a:t>
            </a:r>
          </a:p>
          <a:p>
            <a:pPr marL="0" lvl="0" indent="0">
              <a:spcBef>
                <a:spcPct val="0"/>
              </a:spcBef>
              <a:buNone/>
              <a:defRPr/>
            </a:pPr>
            <a:r>
              <a:rPr lang="en-GB" dirty="0">
                <a:solidFill>
                  <a:prstClr val="white"/>
                </a:solidFill>
              </a:rPr>
              <a:t>SFC revisited</a:t>
            </a:r>
            <a:endParaRPr lang="en-GB" sz="3000" dirty="0">
              <a:solidFill>
                <a:prstClr val="white"/>
              </a:solidFill>
            </a:endParaRPr>
          </a:p>
        </p:txBody>
      </p:sp>
      <p:sp>
        <p:nvSpPr>
          <p:cNvPr id="20" name="Title 3">
            <a:extLst>
              <a:ext uri="{FF2B5EF4-FFF2-40B4-BE49-F238E27FC236}">
                <a16:creationId xmlns:a16="http://schemas.microsoft.com/office/drawing/2014/main" id="{F3C56AA1-D650-4D6F-8E84-64D50665CCD0}"/>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5 - Lesson 23</a:t>
            </a:r>
          </a:p>
        </p:txBody>
      </p:sp>
      <p:sp>
        <p:nvSpPr>
          <p:cNvPr id="21" name="Title 3">
            <a:extLst>
              <a:ext uri="{FF2B5EF4-FFF2-40B4-BE49-F238E27FC236}">
                <a16:creationId xmlns:a16="http://schemas.microsoft.com/office/drawing/2014/main" id="{7CC4F350-AFE1-499F-BDF4-54FE250364F3}"/>
              </a:ext>
            </a:extLst>
          </p:cNvPr>
          <p:cNvSpPr txBox="1">
            <a:spLocks/>
          </p:cNvSpPr>
          <p:nvPr/>
        </p:nvSpPr>
        <p:spPr>
          <a:xfrm>
            <a:off x="235002" y="5666212"/>
            <a:ext cx="4938577"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Victoria Hobson / Emma Marsden / Catherine Morris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02/08/2021</a:t>
            </a:r>
          </a:p>
        </p:txBody>
      </p:sp>
    </p:spTree>
    <p:extLst>
      <p:ext uri="{BB962C8B-B14F-4D97-AF65-F5344CB8AC3E}">
        <p14:creationId xmlns:p14="http://schemas.microsoft.com/office/powerpoint/2010/main" val="3869069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9" name="TextBox 8">
            <a:hlinkClick r:id="" action="ppaction://noaction">
              <a:snd r:embed="rId4" name="8. pont.wav"/>
            </a:hlinkClick>
            <a:extLst>
              <a:ext uri="{FF2B5EF4-FFF2-40B4-BE49-F238E27FC236}">
                <a16:creationId xmlns:a16="http://schemas.microsoft.com/office/drawing/2014/main" id="{00DA5822-10D4-400F-B0E3-E20A02AE860F}"/>
              </a:ext>
            </a:extLst>
          </p:cNvPr>
          <p:cNvSpPr txBox="1"/>
          <p:nvPr/>
        </p:nvSpPr>
        <p:spPr>
          <a:xfrm>
            <a:off x="4810575" y="4802916"/>
            <a:ext cx="3137513"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pont</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14AB6E57-0E8E-44CF-94CF-B39C09DDFF41}"/>
              </a:ext>
            </a:extLst>
          </p:cNvPr>
          <p:cNvSpPr txBox="1"/>
          <p:nvPr/>
        </p:nvSpPr>
        <p:spPr>
          <a:xfrm>
            <a:off x="6949241" y="4379593"/>
            <a:ext cx="1626473" cy="477054"/>
          </a:xfrm>
          <a:prstGeom prst="rect">
            <a:avLst/>
          </a:prstGeom>
          <a:noFill/>
        </p:spPr>
        <p:txBody>
          <a:bodyPr wrap="square" rtlCol="0">
            <a:spAutoFit/>
          </a:bodyPr>
          <a:lstStyle/>
          <a:p>
            <a:pPr algn="ctr"/>
            <a:r>
              <a:rPr lang="en-GB" sz="2500" dirty="0">
                <a:solidFill>
                  <a:srgbClr val="115076"/>
                </a:solidFill>
                <a:latin typeface="Century Gothic" panose="020B0502020202020204" pitchFamily="34" charset="0"/>
                <a:cs typeface="Calibri" panose="020F0502020204030204" pitchFamily="34" charset="0"/>
              </a:rPr>
              <a:t>[bridge]</a:t>
            </a:r>
          </a:p>
        </p:txBody>
      </p:sp>
      <p:pic>
        <p:nvPicPr>
          <p:cNvPr id="15" name="Picture 2" descr="Iconic Forth Bridge | The Forth Bridge is a cantilever railw… | Flickr">
            <a:extLst>
              <a:ext uri="{FF2B5EF4-FFF2-40B4-BE49-F238E27FC236}">
                <a16:creationId xmlns:a16="http://schemas.microsoft.com/office/drawing/2014/main" id="{10BE4ECD-318A-44F3-8381-B567476211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8477" y="2557121"/>
            <a:ext cx="3907237" cy="174375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CF35E907-A5E5-4B38-B3BA-646C822F3692}"/>
              </a:ext>
            </a:extLst>
          </p:cNvPr>
          <p:cNvSpPr/>
          <p:nvPr/>
        </p:nvSpPr>
        <p:spPr>
          <a:xfrm>
            <a:off x="7451694" y="4952899"/>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le 46">
            <a:extLst>
              <a:ext uri="{FF2B5EF4-FFF2-40B4-BE49-F238E27FC236}">
                <a16:creationId xmlns:a16="http://schemas.microsoft.com/office/drawing/2014/main" id="{5DD4BD08-BB6F-4D36-B5B6-7C61F8D2C50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7A56767D-5696-4D6A-9D1B-E7FB2D38E903}"/>
              </a:ext>
            </a:extLst>
          </p:cNvPr>
          <p:cNvSpPr txBox="1"/>
          <p:nvPr/>
        </p:nvSpPr>
        <p:spPr>
          <a:xfrm>
            <a:off x="4668477" y="1401866"/>
            <a:ext cx="4039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a:t>
            </a:r>
            <a:r>
              <a:rPr lang="en-GB" sz="4000" b="1" kern="0" noProof="0" dirty="0" err="1">
                <a:solidFill>
                  <a:schemeClr val="accent1">
                    <a:lumMod val="50000"/>
                  </a:schemeClr>
                </a:solidFill>
                <a:latin typeface="Century Gothic" panose="020F0302020204030204"/>
                <a:cs typeface="Arial"/>
                <a:sym typeface="Arial"/>
              </a:rPr>
              <a:t>SFe</a:t>
            </a:r>
            <a:r>
              <a:rPr lang="en-GB" sz="4000" kern="0" dirty="0">
                <a:solidFill>
                  <a:schemeClr val="accent1">
                    <a:lumMod val="50000"/>
                  </a:schemeClr>
                </a:solidFill>
                <a:latin typeface="Century Gothic" panose="020F0302020204030204"/>
                <a:cs typeface="Arial"/>
                <a:sym typeface="Arial"/>
              </a:rPr>
              <a:t>]</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i="0" u="none" strike="noStrike" kern="0" cap="none" spc="0" normalizeH="0" baseline="0" noProof="0" dirty="0" err="1">
                <a:ln>
                  <a:noFill/>
                </a:ln>
                <a:solidFill>
                  <a:schemeClr val="accent1">
                    <a:lumMod val="50000"/>
                  </a:schemeClr>
                </a:solidFill>
                <a:effectLst/>
                <a:uLnTx/>
                <a:uFillTx/>
                <a:latin typeface="Century Gothic" panose="020F0302020204030204"/>
                <a:ea typeface="+mn-ea"/>
                <a:cs typeface="Arial"/>
                <a:sym typeface="Arial"/>
              </a:rPr>
              <a:t>ou</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SFC</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endPar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endParaRPr>
          </a:p>
        </p:txBody>
      </p:sp>
    </p:spTree>
    <p:extLst>
      <p:ext uri="{BB962C8B-B14F-4D97-AF65-F5344CB8AC3E}">
        <p14:creationId xmlns:p14="http://schemas.microsoft.com/office/powerpoint/2010/main" val="133865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hlinkClick r:id="" action="ppaction://noaction">
              <a:snd r:embed="rId4" name="9. loup.wav"/>
            </a:hlinkClick>
            <a:extLst>
              <a:ext uri="{FF2B5EF4-FFF2-40B4-BE49-F238E27FC236}">
                <a16:creationId xmlns:a16="http://schemas.microsoft.com/office/drawing/2014/main" id="{AF765C38-0EE8-41C8-A93B-825218B1AD73}"/>
              </a:ext>
            </a:extLst>
          </p:cNvPr>
          <p:cNvSpPr txBox="1"/>
          <p:nvPr/>
        </p:nvSpPr>
        <p:spPr>
          <a:xfrm>
            <a:off x="4756745" y="4544736"/>
            <a:ext cx="313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loup</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1" name="Rectangle 20">
            <a:extLst>
              <a:ext uri="{FF2B5EF4-FFF2-40B4-BE49-F238E27FC236}">
                <a16:creationId xmlns:a16="http://schemas.microsoft.com/office/drawing/2014/main" id="{FDE75982-8835-44A7-BE64-D8CE566C35B0}"/>
              </a:ext>
            </a:extLst>
          </p:cNvPr>
          <p:cNvSpPr/>
          <p:nvPr/>
        </p:nvSpPr>
        <p:spPr>
          <a:xfrm>
            <a:off x="7299268" y="4777158"/>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4" name="TextBox 23">
            <a:extLst>
              <a:ext uri="{FF2B5EF4-FFF2-40B4-BE49-F238E27FC236}">
                <a16:creationId xmlns:a16="http://schemas.microsoft.com/office/drawing/2014/main" id="{F0153F4E-881A-48D7-A760-AB728B9C048F}"/>
              </a:ext>
            </a:extLst>
          </p:cNvPr>
          <p:cNvSpPr txBox="1"/>
          <p:nvPr/>
        </p:nvSpPr>
        <p:spPr>
          <a:xfrm>
            <a:off x="7651805" y="4217665"/>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[wolf]</a:t>
            </a:r>
          </a:p>
        </p:txBody>
      </p:sp>
      <p:pic>
        <p:nvPicPr>
          <p:cNvPr id="26" name="Picture 4" descr="Simple Stylized Wolf Head Clip Art">
            <a:extLst>
              <a:ext uri="{FF2B5EF4-FFF2-40B4-BE49-F238E27FC236}">
                <a16:creationId xmlns:a16="http://schemas.microsoft.com/office/drawing/2014/main" id="{98BD56E9-BAC3-40D1-ADC8-793C80EE62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9565" y="2482239"/>
            <a:ext cx="1415360" cy="18935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7873B1B-75C3-49AB-B363-ACEE96BC42EE}"/>
              </a:ext>
            </a:extLst>
          </p:cNvPr>
          <p:cNvSpPr txBox="1"/>
          <p:nvPr/>
        </p:nvSpPr>
        <p:spPr>
          <a:xfrm>
            <a:off x="4668477" y="1401866"/>
            <a:ext cx="4039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a:t>
            </a:r>
            <a:r>
              <a:rPr lang="en-GB" sz="4000" b="1" kern="0" noProof="0" dirty="0" err="1">
                <a:solidFill>
                  <a:schemeClr val="accent1">
                    <a:lumMod val="50000"/>
                  </a:schemeClr>
                </a:solidFill>
                <a:latin typeface="Century Gothic" panose="020F0302020204030204"/>
                <a:cs typeface="Arial"/>
                <a:sym typeface="Arial"/>
              </a:rPr>
              <a:t>SFe</a:t>
            </a:r>
            <a:r>
              <a:rPr lang="en-GB" sz="4000" kern="0" dirty="0">
                <a:solidFill>
                  <a:schemeClr val="accent1">
                    <a:lumMod val="50000"/>
                  </a:schemeClr>
                </a:solidFill>
                <a:latin typeface="Century Gothic" panose="020F0302020204030204"/>
                <a:cs typeface="Arial"/>
                <a:sym typeface="Arial"/>
              </a:rPr>
              <a:t>]</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i="0" u="none" strike="noStrike" kern="0" cap="none" spc="0" normalizeH="0" baseline="0" noProof="0" dirty="0" err="1">
                <a:ln>
                  <a:noFill/>
                </a:ln>
                <a:solidFill>
                  <a:schemeClr val="accent1">
                    <a:lumMod val="50000"/>
                  </a:schemeClr>
                </a:solidFill>
                <a:effectLst/>
                <a:uLnTx/>
                <a:uFillTx/>
                <a:latin typeface="Century Gothic" panose="020F0302020204030204"/>
                <a:ea typeface="+mn-ea"/>
                <a:cs typeface="Arial"/>
                <a:sym typeface="Arial"/>
              </a:rPr>
              <a:t>ou</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SFC</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endPar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endParaRPr>
          </a:p>
        </p:txBody>
      </p:sp>
    </p:spTree>
    <p:extLst>
      <p:ext uri="{BB962C8B-B14F-4D97-AF65-F5344CB8AC3E}">
        <p14:creationId xmlns:p14="http://schemas.microsoft.com/office/powerpoint/2010/main" val="315370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hlinkClick r:id="" action="ppaction://noaction">
              <a:snd r:embed="rId4" name="10. froid.wav"/>
            </a:hlinkClick>
            <a:extLst>
              <a:ext uri="{FF2B5EF4-FFF2-40B4-BE49-F238E27FC236}">
                <a16:creationId xmlns:a16="http://schemas.microsoft.com/office/drawing/2014/main" id="{B753ACDA-152E-46AC-AC23-4A68667000B7}"/>
              </a:ext>
            </a:extLst>
          </p:cNvPr>
          <p:cNvSpPr txBox="1"/>
          <p:nvPr/>
        </p:nvSpPr>
        <p:spPr>
          <a:xfrm>
            <a:off x="4734093" y="4589768"/>
            <a:ext cx="313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dirty="0" err="1">
                <a:solidFill>
                  <a:schemeClr val="accent1">
                    <a:lumMod val="50000"/>
                  </a:schemeClr>
                </a:solidFill>
                <a:latin typeface="Century Gothic" panose="020B0502020202020204" pitchFamily="34" charset="0"/>
                <a:cs typeface="Calibri" panose="020F0502020204030204" pitchFamily="34" charset="0"/>
              </a:rPr>
              <a:t>froid</a:t>
            </a:r>
            <a:endParaRPr kumimoji="0" lang="en-GB" sz="7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8218F637-04AB-4B57-B0E7-FFF727DA380D}"/>
              </a:ext>
            </a:extLst>
          </p:cNvPr>
          <p:cNvSpPr/>
          <p:nvPr/>
        </p:nvSpPr>
        <p:spPr>
          <a:xfrm>
            <a:off x="7267577" y="484005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 name="TextBox 27">
            <a:extLst>
              <a:ext uri="{FF2B5EF4-FFF2-40B4-BE49-F238E27FC236}">
                <a16:creationId xmlns:a16="http://schemas.microsoft.com/office/drawing/2014/main" id="{247E253C-FCA3-4798-AFA8-254ED6C19C3E}"/>
              </a:ext>
            </a:extLst>
          </p:cNvPr>
          <p:cNvSpPr txBox="1"/>
          <p:nvPr/>
        </p:nvSpPr>
        <p:spPr>
          <a:xfrm>
            <a:off x="7784024" y="4532078"/>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[cold]</a:t>
            </a:r>
          </a:p>
        </p:txBody>
      </p:sp>
      <p:pic>
        <p:nvPicPr>
          <p:cNvPr id="29" name="Picture 6" descr="Animal, Animals Play Dress-Up">
            <a:extLst>
              <a:ext uri="{FF2B5EF4-FFF2-40B4-BE49-F238E27FC236}">
                <a16:creationId xmlns:a16="http://schemas.microsoft.com/office/drawing/2014/main" id="{A9498586-915B-423E-B861-4282943E2A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91843" y="2306269"/>
            <a:ext cx="1704368" cy="20869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80D1BE9-B7EB-4841-9A43-46AF271CFC47}"/>
              </a:ext>
            </a:extLst>
          </p:cNvPr>
          <p:cNvSpPr txBox="1"/>
          <p:nvPr/>
        </p:nvSpPr>
        <p:spPr>
          <a:xfrm>
            <a:off x="4668477" y="1401866"/>
            <a:ext cx="4039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a:t>
            </a:r>
            <a:r>
              <a:rPr lang="en-GB" sz="4000" b="1" kern="0" noProof="0" dirty="0" err="1">
                <a:solidFill>
                  <a:schemeClr val="accent1">
                    <a:lumMod val="50000"/>
                  </a:schemeClr>
                </a:solidFill>
                <a:latin typeface="Century Gothic" panose="020F0302020204030204"/>
                <a:cs typeface="Arial"/>
                <a:sym typeface="Arial"/>
              </a:rPr>
              <a:t>SFe</a:t>
            </a:r>
            <a:r>
              <a:rPr lang="en-GB" sz="4000" kern="0" dirty="0">
                <a:solidFill>
                  <a:schemeClr val="accent1">
                    <a:lumMod val="50000"/>
                  </a:schemeClr>
                </a:solidFill>
                <a:latin typeface="Century Gothic" panose="020F0302020204030204"/>
                <a:cs typeface="Arial"/>
                <a:sym typeface="Arial"/>
              </a:rPr>
              <a:t>]</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i="0" u="none" strike="noStrike" kern="0" cap="none" spc="0" normalizeH="0" baseline="0" noProof="0" dirty="0" err="1">
                <a:ln>
                  <a:noFill/>
                </a:ln>
                <a:solidFill>
                  <a:schemeClr val="accent1">
                    <a:lumMod val="50000"/>
                  </a:schemeClr>
                </a:solidFill>
                <a:effectLst/>
                <a:uLnTx/>
                <a:uFillTx/>
                <a:latin typeface="Century Gothic" panose="020F0302020204030204"/>
                <a:ea typeface="+mn-ea"/>
                <a:cs typeface="Arial"/>
                <a:sym typeface="Arial"/>
              </a:rPr>
              <a:t>ou</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SFC</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endPar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endParaRPr>
          </a:p>
        </p:txBody>
      </p:sp>
    </p:spTree>
    <p:extLst>
      <p:ext uri="{BB962C8B-B14F-4D97-AF65-F5344CB8AC3E}">
        <p14:creationId xmlns:p14="http://schemas.microsoft.com/office/powerpoint/2010/main" val="136283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hlinkClick r:id="" action="ppaction://noaction">
              <a:snd r:embed="rId4" name="10. trente.wav"/>
            </a:hlinkClick>
            <a:extLst>
              <a:ext uri="{FF2B5EF4-FFF2-40B4-BE49-F238E27FC236}">
                <a16:creationId xmlns:a16="http://schemas.microsoft.com/office/drawing/2014/main" id="{44D674B4-C0FE-49E2-81D2-BD0D290B24E1}"/>
              </a:ext>
            </a:extLst>
          </p:cNvPr>
          <p:cNvSpPr txBox="1"/>
          <p:nvPr/>
        </p:nvSpPr>
        <p:spPr>
          <a:xfrm>
            <a:off x="3908278" y="4636471"/>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trent</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a:t>
            </a:r>
            <a:endPar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7" name="Rectangle 26">
            <a:extLst>
              <a:ext uri="{FF2B5EF4-FFF2-40B4-BE49-F238E27FC236}">
                <a16:creationId xmlns:a16="http://schemas.microsoft.com/office/drawing/2014/main" id="{5A383F87-299C-41B2-8A48-45722116ECB1}"/>
              </a:ext>
            </a:extLst>
          </p:cNvPr>
          <p:cNvSpPr/>
          <p:nvPr/>
        </p:nvSpPr>
        <p:spPr>
          <a:xfrm>
            <a:off x="7179777" y="4793903"/>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30" name="Picture 10" descr="Green Rounded Rectangle With Number 30 Clip Art">
            <a:extLst>
              <a:ext uri="{FF2B5EF4-FFF2-40B4-BE49-F238E27FC236}">
                <a16:creationId xmlns:a16="http://schemas.microsoft.com/office/drawing/2014/main" id="{76B55A6D-6212-4873-90AB-8918272E5B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3811" y="2374664"/>
            <a:ext cx="2646867" cy="21086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57ABED-254E-4493-98B8-7C84230D327C}"/>
              </a:ext>
            </a:extLst>
          </p:cNvPr>
          <p:cNvSpPr txBox="1"/>
          <p:nvPr/>
        </p:nvSpPr>
        <p:spPr>
          <a:xfrm>
            <a:off x="4668477" y="1401866"/>
            <a:ext cx="4039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a:t>
            </a:r>
            <a:r>
              <a:rPr lang="en-GB" sz="4000" b="1" kern="0" noProof="0" dirty="0" err="1">
                <a:solidFill>
                  <a:schemeClr val="accent1">
                    <a:lumMod val="50000"/>
                  </a:schemeClr>
                </a:solidFill>
                <a:latin typeface="Century Gothic" panose="020F0302020204030204"/>
                <a:cs typeface="Arial"/>
                <a:sym typeface="Arial"/>
              </a:rPr>
              <a:t>SFe</a:t>
            </a:r>
            <a:r>
              <a:rPr lang="en-GB" sz="4000" kern="0" dirty="0">
                <a:solidFill>
                  <a:schemeClr val="accent1">
                    <a:lumMod val="50000"/>
                  </a:schemeClr>
                </a:solidFill>
                <a:latin typeface="Century Gothic" panose="020F0302020204030204"/>
                <a:cs typeface="Arial"/>
                <a:sym typeface="Arial"/>
              </a:rPr>
              <a:t>]</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i="0" u="none" strike="noStrike" kern="0" cap="none" spc="0" normalizeH="0" baseline="0" noProof="0" dirty="0" err="1">
                <a:ln>
                  <a:noFill/>
                </a:ln>
                <a:solidFill>
                  <a:schemeClr val="accent1">
                    <a:lumMod val="50000"/>
                  </a:schemeClr>
                </a:solidFill>
                <a:effectLst/>
                <a:uLnTx/>
                <a:uFillTx/>
                <a:latin typeface="Century Gothic" panose="020F0302020204030204"/>
                <a:ea typeface="+mn-ea"/>
                <a:cs typeface="Arial"/>
                <a:sym typeface="Arial"/>
              </a:rPr>
              <a:t>ou</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SFC</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endPar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endParaRPr>
          </a:p>
        </p:txBody>
      </p:sp>
    </p:spTree>
    <p:extLst>
      <p:ext uri="{BB962C8B-B14F-4D97-AF65-F5344CB8AC3E}">
        <p14:creationId xmlns:p14="http://schemas.microsoft.com/office/powerpoint/2010/main" val="358333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hlinkClick r:id="" action="ppaction://noaction">
              <a:snd r:embed="rId4" name="11. main.wav"/>
            </a:hlinkClick>
            <a:extLst>
              <a:ext uri="{FF2B5EF4-FFF2-40B4-BE49-F238E27FC236}">
                <a16:creationId xmlns:a16="http://schemas.microsoft.com/office/drawing/2014/main" id="{B62CCB8A-C806-48B9-B344-C540A39156A7}"/>
              </a:ext>
            </a:extLst>
          </p:cNvPr>
          <p:cNvSpPr txBox="1"/>
          <p:nvPr/>
        </p:nvSpPr>
        <p:spPr>
          <a:xfrm>
            <a:off x="3755721" y="4591116"/>
            <a:ext cx="5041123" cy="1200329"/>
          </a:xfrm>
          <a:prstGeom prst="rect">
            <a:avLst/>
          </a:prstGeom>
          <a:noFill/>
        </p:spPr>
        <p:txBody>
          <a:bodyPr wrap="square" rtlCol="0">
            <a:spAutoFit/>
          </a:bodyPr>
          <a:lstStyle/>
          <a:p>
            <a:pPr lvl="0" algn="ct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main</a:t>
            </a:r>
            <a:endParaRPr kumimoji="0" lang="en-GB" sz="72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endParaRPr>
          </a:p>
        </p:txBody>
      </p:sp>
      <p:sp>
        <p:nvSpPr>
          <p:cNvPr id="19" name="Rectangle 18">
            <a:extLst>
              <a:ext uri="{FF2B5EF4-FFF2-40B4-BE49-F238E27FC236}">
                <a16:creationId xmlns:a16="http://schemas.microsoft.com/office/drawing/2014/main" id="{C0BFBC83-66BB-414F-B807-51D143DB082C}"/>
              </a:ext>
            </a:extLst>
          </p:cNvPr>
          <p:cNvSpPr/>
          <p:nvPr/>
        </p:nvSpPr>
        <p:spPr>
          <a:xfrm>
            <a:off x="7372704" y="4783687"/>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 name="TextBox 21">
            <a:extLst>
              <a:ext uri="{FF2B5EF4-FFF2-40B4-BE49-F238E27FC236}">
                <a16:creationId xmlns:a16="http://schemas.microsoft.com/office/drawing/2014/main" id="{D6CA6882-E2CA-46D2-80F1-84C3C6E79D07}"/>
              </a:ext>
            </a:extLst>
          </p:cNvPr>
          <p:cNvSpPr txBox="1"/>
          <p:nvPr/>
        </p:nvSpPr>
        <p:spPr>
          <a:xfrm>
            <a:off x="7282578" y="4184342"/>
            <a:ext cx="2144604"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[hand]</a:t>
            </a:r>
          </a:p>
        </p:txBody>
      </p:sp>
      <p:pic>
        <p:nvPicPr>
          <p:cNvPr id="25" name="Picture 24">
            <a:extLst>
              <a:ext uri="{FF2B5EF4-FFF2-40B4-BE49-F238E27FC236}">
                <a16:creationId xmlns:a16="http://schemas.microsoft.com/office/drawing/2014/main" id="{C883F6B6-65C4-4D7D-8176-2CA7F6375A4F}"/>
              </a:ext>
            </a:extLst>
          </p:cNvPr>
          <p:cNvPicPr>
            <a:picLocks noChangeAspect="1"/>
          </p:cNvPicPr>
          <p:nvPr/>
        </p:nvPicPr>
        <p:blipFill>
          <a:blip r:embed="rId5"/>
          <a:stretch>
            <a:fillRect/>
          </a:stretch>
        </p:blipFill>
        <p:spPr>
          <a:xfrm>
            <a:off x="5265384" y="2500992"/>
            <a:ext cx="2310551" cy="1856016"/>
          </a:xfrm>
          <a:prstGeom prst="rect">
            <a:avLst/>
          </a:prstGeom>
        </p:spPr>
      </p:pic>
      <p:sp>
        <p:nvSpPr>
          <p:cNvPr id="2" name="TextBox 1">
            <a:extLst>
              <a:ext uri="{FF2B5EF4-FFF2-40B4-BE49-F238E27FC236}">
                <a16:creationId xmlns:a16="http://schemas.microsoft.com/office/drawing/2014/main" id="{4D7EA118-0911-40ED-AD1A-D43BE3FC79E6}"/>
              </a:ext>
            </a:extLst>
          </p:cNvPr>
          <p:cNvSpPr txBox="1"/>
          <p:nvPr/>
        </p:nvSpPr>
        <p:spPr>
          <a:xfrm>
            <a:off x="4668477" y="1401866"/>
            <a:ext cx="4039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a:t>
            </a:r>
            <a:r>
              <a:rPr lang="en-GB" sz="4000" b="1" kern="0" noProof="0" dirty="0" err="1">
                <a:solidFill>
                  <a:schemeClr val="accent1">
                    <a:lumMod val="50000"/>
                  </a:schemeClr>
                </a:solidFill>
                <a:latin typeface="Century Gothic" panose="020F0302020204030204"/>
                <a:cs typeface="Arial"/>
                <a:sym typeface="Arial"/>
              </a:rPr>
              <a:t>SFe</a:t>
            </a:r>
            <a:r>
              <a:rPr lang="en-GB" sz="4000" kern="0" dirty="0">
                <a:solidFill>
                  <a:schemeClr val="accent1">
                    <a:lumMod val="50000"/>
                  </a:schemeClr>
                </a:solidFill>
                <a:latin typeface="Century Gothic" panose="020F0302020204030204"/>
                <a:cs typeface="Arial"/>
                <a:sym typeface="Arial"/>
              </a:rPr>
              <a:t>]</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i="0" u="none" strike="noStrike" kern="0" cap="none" spc="0" normalizeH="0" baseline="0" noProof="0" dirty="0" err="1">
                <a:ln>
                  <a:noFill/>
                </a:ln>
                <a:solidFill>
                  <a:schemeClr val="accent1">
                    <a:lumMod val="50000"/>
                  </a:schemeClr>
                </a:solidFill>
                <a:effectLst/>
                <a:uLnTx/>
                <a:uFillTx/>
                <a:latin typeface="Century Gothic" panose="020F0302020204030204"/>
                <a:ea typeface="+mn-ea"/>
                <a:cs typeface="Arial"/>
                <a:sym typeface="Arial"/>
              </a:rPr>
              <a:t>ou</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SFC</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endPar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endParaRPr>
          </a:p>
        </p:txBody>
      </p:sp>
    </p:spTree>
    <p:extLst>
      <p:ext uri="{BB962C8B-B14F-4D97-AF65-F5344CB8AC3E}">
        <p14:creationId xmlns:p14="http://schemas.microsoft.com/office/powerpoint/2010/main" val="188589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hlinkClick r:id="" action="ppaction://noaction">
              <a:snd r:embed="rId4" name="11. timide.wav"/>
            </a:hlinkClick>
            <a:extLst>
              <a:ext uri="{FF2B5EF4-FFF2-40B4-BE49-F238E27FC236}">
                <a16:creationId xmlns:a16="http://schemas.microsoft.com/office/drawing/2014/main" id="{7579B823-9571-4FEA-8035-4E3A8BA2BA88}"/>
              </a:ext>
            </a:extLst>
          </p:cNvPr>
          <p:cNvSpPr txBox="1"/>
          <p:nvPr/>
        </p:nvSpPr>
        <p:spPr>
          <a:xfrm>
            <a:off x="4671178" y="4552421"/>
            <a:ext cx="313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timid</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a:t>
            </a:r>
            <a:endPar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0" name="Rectangle 19">
            <a:extLst>
              <a:ext uri="{FF2B5EF4-FFF2-40B4-BE49-F238E27FC236}">
                <a16:creationId xmlns:a16="http://schemas.microsoft.com/office/drawing/2014/main" id="{51C15185-A59F-4500-B89F-106B1BE8EEF5}"/>
              </a:ext>
            </a:extLst>
          </p:cNvPr>
          <p:cNvSpPr/>
          <p:nvPr/>
        </p:nvSpPr>
        <p:spPr>
          <a:xfrm>
            <a:off x="7036467" y="467524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3" name="TextBox 22">
            <a:extLst>
              <a:ext uri="{FF2B5EF4-FFF2-40B4-BE49-F238E27FC236}">
                <a16:creationId xmlns:a16="http://schemas.microsoft.com/office/drawing/2014/main" id="{F4A5B1C4-E3CC-4ED3-893A-E0526DE2DF38}"/>
              </a:ext>
            </a:extLst>
          </p:cNvPr>
          <p:cNvSpPr txBox="1"/>
          <p:nvPr/>
        </p:nvSpPr>
        <p:spPr>
          <a:xfrm>
            <a:off x="7172212" y="4075367"/>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pic>
        <p:nvPicPr>
          <p:cNvPr id="24" name="Picture 2" descr="Clown Hat, Hat Smiley, Embarrassed, Shy, Embarrassment">
            <a:extLst>
              <a:ext uri="{FF2B5EF4-FFF2-40B4-BE49-F238E27FC236}">
                <a16:creationId xmlns:a16="http://schemas.microsoft.com/office/drawing/2014/main" id="{5364BE72-8107-442D-BC8C-FDAB60FE1B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9241" y="2363892"/>
            <a:ext cx="2656631" cy="21885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0C2BDD5-CA8E-46C0-ACE8-38E821BD134E}"/>
              </a:ext>
            </a:extLst>
          </p:cNvPr>
          <p:cNvSpPr txBox="1"/>
          <p:nvPr/>
        </p:nvSpPr>
        <p:spPr>
          <a:xfrm>
            <a:off x="4668477" y="1401866"/>
            <a:ext cx="4039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a:t>
            </a:r>
            <a:r>
              <a:rPr lang="en-GB" sz="4000" b="1" kern="0" noProof="0" dirty="0" err="1">
                <a:solidFill>
                  <a:schemeClr val="accent1">
                    <a:lumMod val="50000"/>
                  </a:schemeClr>
                </a:solidFill>
                <a:latin typeface="Century Gothic" panose="020F0302020204030204"/>
                <a:cs typeface="Arial"/>
                <a:sym typeface="Arial"/>
              </a:rPr>
              <a:t>SFe</a:t>
            </a:r>
            <a:r>
              <a:rPr lang="en-GB" sz="4000" kern="0" dirty="0">
                <a:solidFill>
                  <a:schemeClr val="accent1">
                    <a:lumMod val="50000"/>
                  </a:schemeClr>
                </a:solidFill>
                <a:latin typeface="Century Gothic" panose="020F0302020204030204"/>
                <a:cs typeface="Arial"/>
                <a:sym typeface="Arial"/>
              </a:rPr>
              <a:t>]</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i="0" u="none" strike="noStrike" kern="0" cap="none" spc="0" normalizeH="0" baseline="0" noProof="0" dirty="0" err="1">
                <a:ln>
                  <a:noFill/>
                </a:ln>
                <a:solidFill>
                  <a:schemeClr val="accent1">
                    <a:lumMod val="50000"/>
                  </a:schemeClr>
                </a:solidFill>
                <a:effectLst/>
                <a:uLnTx/>
                <a:uFillTx/>
                <a:latin typeface="Century Gothic" panose="020F0302020204030204"/>
                <a:ea typeface="+mn-ea"/>
                <a:cs typeface="Arial"/>
                <a:sym typeface="Arial"/>
              </a:rPr>
              <a:t>ou</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SFC</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endPar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endParaRPr>
          </a:p>
        </p:txBody>
      </p:sp>
    </p:spTree>
    <p:extLst>
      <p:ext uri="{BB962C8B-B14F-4D97-AF65-F5344CB8AC3E}">
        <p14:creationId xmlns:p14="http://schemas.microsoft.com/office/powerpoint/2010/main" val="113884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hlinkClick r:id="" action="ppaction://noaction">
              <a:snd r:embed="rId4" name="12. soupe.wav"/>
            </a:hlinkClick>
            <a:extLst>
              <a:ext uri="{FF2B5EF4-FFF2-40B4-BE49-F238E27FC236}">
                <a16:creationId xmlns:a16="http://schemas.microsoft.com/office/drawing/2014/main" id="{3A22006C-5D03-4E6C-AB11-2355F59C64CC}"/>
              </a:ext>
            </a:extLst>
          </p:cNvPr>
          <p:cNvSpPr txBox="1"/>
          <p:nvPr/>
        </p:nvSpPr>
        <p:spPr>
          <a:xfrm>
            <a:off x="5214959" y="4540384"/>
            <a:ext cx="3137513"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soup</a:t>
            </a:r>
            <a:r>
              <a:rPr lang="en-GB" sz="7200" dirty="0" err="1">
                <a:solidFill>
                  <a:srgbClr val="FA6500"/>
                </a:solidFill>
                <a:latin typeface="Century Gothic" panose="020B0502020202020204" pitchFamily="34" charset="0"/>
                <a:cs typeface="Calibri" panose="020F0502020204030204" pitchFamily="34" charset="0"/>
              </a:rPr>
              <a:t>e</a:t>
            </a:r>
            <a:endParaRPr lang="en-GB" sz="7200" dirty="0">
              <a:solidFill>
                <a:srgbClr val="FA6500"/>
              </a:solidFill>
              <a:latin typeface="Century Gothic" panose="020B050202020202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D7724F30-16B0-4193-8DAC-AE309325AA06}"/>
              </a:ext>
            </a:extLst>
          </p:cNvPr>
          <p:cNvSpPr/>
          <p:nvPr/>
        </p:nvSpPr>
        <p:spPr>
          <a:xfrm>
            <a:off x="7558261" y="4790671"/>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4" descr="Soup Clip Art">
            <a:extLst>
              <a:ext uri="{FF2B5EF4-FFF2-40B4-BE49-F238E27FC236}">
                <a16:creationId xmlns:a16="http://schemas.microsoft.com/office/drawing/2014/main" id="{8C346A92-DC8A-4749-813F-51D51C417C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5480" y="2375302"/>
            <a:ext cx="2549268" cy="21073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479016-FC3B-4AC7-A761-6B520800C802}"/>
              </a:ext>
            </a:extLst>
          </p:cNvPr>
          <p:cNvSpPr txBox="1"/>
          <p:nvPr/>
        </p:nvSpPr>
        <p:spPr>
          <a:xfrm>
            <a:off x="4668477" y="1401866"/>
            <a:ext cx="4039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a:t>
            </a:r>
            <a:r>
              <a:rPr lang="en-GB" sz="4000" b="1" kern="0" noProof="0" dirty="0" err="1">
                <a:solidFill>
                  <a:schemeClr val="accent1">
                    <a:lumMod val="50000"/>
                  </a:schemeClr>
                </a:solidFill>
                <a:latin typeface="Century Gothic" panose="020F0302020204030204"/>
                <a:cs typeface="Arial"/>
                <a:sym typeface="Arial"/>
              </a:rPr>
              <a:t>SFe</a:t>
            </a:r>
            <a:r>
              <a:rPr lang="en-GB" sz="4000" kern="0" dirty="0">
                <a:solidFill>
                  <a:schemeClr val="accent1">
                    <a:lumMod val="50000"/>
                  </a:schemeClr>
                </a:solidFill>
                <a:latin typeface="Century Gothic" panose="020F0302020204030204"/>
                <a:cs typeface="Arial"/>
                <a:sym typeface="Arial"/>
              </a:rPr>
              <a:t>]</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i="0" u="none" strike="noStrike" kern="0" cap="none" spc="0" normalizeH="0" baseline="0" noProof="0" dirty="0" err="1">
                <a:ln>
                  <a:noFill/>
                </a:ln>
                <a:solidFill>
                  <a:schemeClr val="accent1">
                    <a:lumMod val="50000"/>
                  </a:schemeClr>
                </a:solidFill>
                <a:effectLst/>
                <a:uLnTx/>
                <a:uFillTx/>
                <a:latin typeface="Century Gothic" panose="020F0302020204030204"/>
                <a:ea typeface="+mn-ea"/>
                <a:cs typeface="Arial"/>
                <a:sym typeface="Arial"/>
              </a:rPr>
              <a:t>ou</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SFC</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endPar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endParaRPr>
          </a:p>
        </p:txBody>
      </p:sp>
    </p:spTree>
    <p:extLst>
      <p:ext uri="{BB962C8B-B14F-4D97-AF65-F5344CB8AC3E}">
        <p14:creationId xmlns:p14="http://schemas.microsoft.com/office/powerpoint/2010/main" val="225162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hlinkClick r:id="" action="ppaction://noaction">
              <a:snd r:embed="rId4" name="12. riz.wav"/>
            </a:hlinkClick>
            <a:extLst>
              <a:ext uri="{FF2B5EF4-FFF2-40B4-BE49-F238E27FC236}">
                <a16:creationId xmlns:a16="http://schemas.microsoft.com/office/drawing/2014/main" id="{A1A30F56-4182-416D-88B4-B4B9C49A32BB}"/>
              </a:ext>
            </a:extLst>
          </p:cNvPr>
          <p:cNvSpPr txBox="1"/>
          <p:nvPr/>
        </p:nvSpPr>
        <p:spPr>
          <a:xfrm>
            <a:off x="3373000" y="4453722"/>
            <a:ext cx="5041123"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riz</a:t>
            </a:r>
            <a:endParaRPr lang="en-GB" sz="7200" dirty="0">
              <a:solidFill>
                <a:srgbClr val="115076"/>
              </a:solidFill>
              <a:latin typeface="Century Gothic" panose="020B050202020202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348DAB33-C037-4C60-A546-1CF6687FE1CE}"/>
              </a:ext>
            </a:extLst>
          </p:cNvPr>
          <p:cNvSpPr/>
          <p:nvPr/>
        </p:nvSpPr>
        <p:spPr>
          <a:xfrm>
            <a:off x="6330047" y="4677376"/>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 descr="Rice Clip Art">
            <a:extLst>
              <a:ext uri="{FF2B5EF4-FFF2-40B4-BE49-F238E27FC236}">
                <a16:creationId xmlns:a16="http://schemas.microsoft.com/office/drawing/2014/main" id="{AC9EAF2B-5227-4570-8FC2-41A09FA256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6470" y="2340029"/>
            <a:ext cx="2409076" cy="19513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AB8A30D-E8A8-4EF3-91EE-3C70C73D916A}"/>
              </a:ext>
            </a:extLst>
          </p:cNvPr>
          <p:cNvSpPr txBox="1"/>
          <p:nvPr/>
        </p:nvSpPr>
        <p:spPr>
          <a:xfrm>
            <a:off x="4668477" y="1401866"/>
            <a:ext cx="4039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a:t>
            </a:r>
            <a:r>
              <a:rPr lang="en-GB" sz="4000" b="1" kern="0" noProof="0" dirty="0" err="1">
                <a:solidFill>
                  <a:schemeClr val="accent1">
                    <a:lumMod val="50000"/>
                  </a:schemeClr>
                </a:solidFill>
                <a:latin typeface="Century Gothic" panose="020F0302020204030204"/>
                <a:cs typeface="Arial"/>
                <a:sym typeface="Arial"/>
              </a:rPr>
              <a:t>SFe</a:t>
            </a:r>
            <a:r>
              <a:rPr lang="en-GB" sz="4000" kern="0" dirty="0">
                <a:solidFill>
                  <a:schemeClr val="accent1">
                    <a:lumMod val="50000"/>
                  </a:schemeClr>
                </a:solidFill>
                <a:latin typeface="Century Gothic" panose="020F0302020204030204"/>
                <a:cs typeface="Arial"/>
                <a:sym typeface="Arial"/>
              </a:rPr>
              <a:t>]</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i="0" u="none" strike="noStrike" kern="0" cap="none" spc="0" normalizeH="0" baseline="0" noProof="0" dirty="0" err="1">
                <a:ln>
                  <a:noFill/>
                </a:ln>
                <a:solidFill>
                  <a:schemeClr val="accent1">
                    <a:lumMod val="50000"/>
                  </a:schemeClr>
                </a:solidFill>
                <a:effectLst/>
                <a:uLnTx/>
                <a:uFillTx/>
                <a:latin typeface="Century Gothic" panose="020F0302020204030204"/>
                <a:ea typeface="+mn-ea"/>
                <a:cs typeface="Arial"/>
                <a:sym typeface="Arial"/>
              </a:rPr>
              <a:t>ou</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SFC</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endPar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endParaRPr>
          </a:p>
        </p:txBody>
      </p:sp>
    </p:spTree>
    <p:extLst>
      <p:ext uri="{BB962C8B-B14F-4D97-AF65-F5344CB8AC3E}">
        <p14:creationId xmlns:p14="http://schemas.microsoft.com/office/powerpoint/2010/main" val="34068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hlinkClick r:id="" action="ppaction://noaction">
              <a:snd r:embed="rId4" name="13. prix.wav"/>
            </a:hlinkClick>
            <a:extLst>
              <a:ext uri="{FF2B5EF4-FFF2-40B4-BE49-F238E27FC236}">
                <a16:creationId xmlns:a16="http://schemas.microsoft.com/office/drawing/2014/main" id="{DBF41EB9-FD91-403D-BFA2-6DB96C610E71}"/>
              </a:ext>
            </a:extLst>
          </p:cNvPr>
          <p:cNvSpPr txBox="1"/>
          <p:nvPr/>
        </p:nvSpPr>
        <p:spPr>
          <a:xfrm>
            <a:off x="4601657" y="4589768"/>
            <a:ext cx="313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prix</a:t>
            </a:r>
          </a:p>
        </p:txBody>
      </p:sp>
      <p:sp>
        <p:nvSpPr>
          <p:cNvPr id="20" name="Rectangle 19">
            <a:extLst>
              <a:ext uri="{FF2B5EF4-FFF2-40B4-BE49-F238E27FC236}">
                <a16:creationId xmlns:a16="http://schemas.microsoft.com/office/drawing/2014/main" id="{3CC9CC6E-8B49-45C8-BF01-890997ED3BE7}"/>
              </a:ext>
            </a:extLst>
          </p:cNvPr>
          <p:cNvSpPr/>
          <p:nvPr/>
        </p:nvSpPr>
        <p:spPr>
          <a:xfrm>
            <a:off x="6970225" y="484005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TextBox 23">
            <a:extLst>
              <a:ext uri="{FF2B5EF4-FFF2-40B4-BE49-F238E27FC236}">
                <a16:creationId xmlns:a16="http://schemas.microsoft.com/office/drawing/2014/main" id="{CD5F06DC-7B94-45D0-9424-1A5ECE0DD4A6}"/>
              </a:ext>
            </a:extLst>
          </p:cNvPr>
          <p:cNvSpPr txBox="1"/>
          <p:nvPr/>
        </p:nvSpPr>
        <p:spPr>
          <a:xfrm>
            <a:off x="6886245" y="4266203"/>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[prize]</a:t>
            </a:r>
          </a:p>
        </p:txBody>
      </p:sp>
      <p:pic>
        <p:nvPicPr>
          <p:cNvPr id="25" name="Picture 4" descr="Red Ribbon Clip Art">
            <a:extLst>
              <a:ext uri="{FF2B5EF4-FFF2-40B4-BE49-F238E27FC236}">
                <a16:creationId xmlns:a16="http://schemas.microsoft.com/office/drawing/2014/main" id="{17F025C3-DD8E-47BB-AA90-5FE53D7564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8294" y="2268232"/>
            <a:ext cx="1317951" cy="24162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064A2F8-2A99-4DD0-9A8F-36CD4BC127A6}"/>
              </a:ext>
            </a:extLst>
          </p:cNvPr>
          <p:cNvSpPr txBox="1"/>
          <p:nvPr/>
        </p:nvSpPr>
        <p:spPr>
          <a:xfrm>
            <a:off x="4668477" y="1401866"/>
            <a:ext cx="4039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a:t>
            </a:r>
            <a:r>
              <a:rPr lang="en-GB" sz="4000" b="1" kern="0" noProof="0" dirty="0" err="1">
                <a:solidFill>
                  <a:schemeClr val="accent1">
                    <a:lumMod val="50000"/>
                  </a:schemeClr>
                </a:solidFill>
                <a:latin typeface="Century Gothic" panose="020F0302020204030204"/>
                <a:cs typeface="Arial"/>
                <a:sym typeface="Arial"/>
              </a:rPr>
              <a:t>SFe</a:t>
            </a:r>
            <a:r>
              <a:rPr lang="en-GB" sz="4000" kern="0" dirty="0">
                <a:solidFill>
                  <a:schemeClr val="accent1">
                    <a:lumMod val="50000"/>
                  </a:schemeClr>
                </a:solidFill>
                <a:latin typeface="Century Gothic" panose="020F0302020204030204"/>
                <a:cs typeface="Arial"/>
                <a:sym typeface="Arial"/>
              </a:rPr>
              <a:t>]</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i="0" u="none" strike="noStrike" kern="0" cap="none" spc="0" normalizeH="0" baseline="0" noProof="0" dirty="0" err="1">
                <a:ln>
                  <a:noFill/>
                </a:ln>
                <a:solidFill>
                  <a:schemeClr val="accent1">
                    <a:lumMod val="50000"/>
                  </a:schemeClr>
                </a:solidFill>
                <a:effectLst/>
                <a:uLnTx/>
                <a:uFillTx/>
                <a:latin typeface="Century Gothic" panose="020F0302020204030204"/>
                <a:ea typeface="+mn-ea"/>
                <a:cs typeface="Arial"/>
                <a:sym typeface="Arial"/>
              </a:rPr>
              <a:t>ou</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SFC</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endPar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endParaRPr>
          </a:p>
        </p:txBody>
      </p:sp>
    </p:spTree>
    <p:extLst>
      <p:ext uri="{BB962C8B-B14F-4D97-AF65-F5344CB8AC3E}">
        <p14:creationId xmlns:p14="http://schemas.microsoft.com/office/powerpoint/2010/main" val="359822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hlinkClick r:id="" action="ppaction://noaction">
              <a:snd r:embed="rId4" name="13. aube.wav"/>
            </a:hlinkClick>
            <a:extLst>
              <a:ext uri="{FF2B5EF4-FFF2-40B4-BE49-F238E27FC236}">
                <a16:creationId xmlns:a16="http://schemas.microsoft.com/office/drawing/2014/main" id="{17F9B74B-D172-40C0-851A-F8028D9206B7}"/>
              </a:ext>
            </a:extLst>
          </p:cNvPr>
          <p:cNvSpPr txBox="1"/>
          <p:nvPr/>
        </p:nvSpPr>
        <p:spPr>
          <a:xfrm>
            <a:off x="3760952" y="4572062"/>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aub</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a:t>
            </a:r>
            <a:endPar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AEA71EDB-E705-42D9-B262-BF5627EC537E}"/>
              </a:ext>
            </a:extLst>
          </p:cNvPr>
          <p:cNvSpPr txBox="1"/>
          <p:nvPr/>
        </p:nvSpPr>
        <p:spPr>
          <a:xfrm>
            <a:off x="7428198" y="4514371"/>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[dawn]</a:t>
            </a:r>
          </a:p>
        </p:txBody>
      </p:sp>
      <p:sp>
        <p:nvSpPr>
          <p:cNvPr id="19" name="Rectangle 18">
            <a:extLst>
              <a:ext uri="{FF2B5EF4-FFF2-40B4-BE49-F238E27FC236}">
                <a16:creationId xmlns:a16="http://schemas.microsoft.com/office/drawing/2014/main" id="{D2A84A94-8178-482C-9A07-840E58AA8883}"/>
              </a:ext>
            </a:extLst>
          </p:cNvPr>
          <p:cNvSpPr/>
          <p:nvPr/>
        </p:nvSpPr>
        <p:spPr>
          <a:xfrm>
            <a:off x="6756249" y="3454347"/>
            <a:ext cx="218142" cy="2995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2" name="Picture 4" descr="Sunset, Island, Mar, Dusk, Brain, Imagination">
            <a:extLst>
              <a:ext uri="{FF2B5EF4-FFF2-40B4-BE49-F238E27FC236}">
                <a16:creationId xmlns:a16="http://schemas.microsoft.com/office/drawing/2014/main" id="{83623B76-1842-445E-B1F3-81DB5741A4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7427" y="2454936"/>
            <a:ext cx="2859636" cy="194812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D175EB97-A1F3-4103-A65E-466B1A235F8C}"/>
              </a:ext>
            </a:extLst>
          </p:cNvPr>
          <p:cNvSpPr/>
          <p:nvPr/>
        </p:nvSpPr>
        <p:spPr>
          <a:xfrm>
            <a:off x="6865320" y="4822345"/>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extBox 1">
            <a:extLst>
              <a:ext uri="{FF2B5EF4-FFF2-40B4-BE49-F238E27FC236}">
                <a16:creationId xmlns:a16="http://schemas.microsoft.com/office/drawing/2014/main" id="{F8E33E93-67CC-43CE-AF90-EEF83A8C669A}"/>
              </a:ext>
            </a:extLst>
          </p:cNvPr>
          <p:cNvSpPr txBox="1"/>
          <p:nvPr/>
        </p:nvSpPr>
        <p:spPr>
          <a:xfrm>
            <a:off x="4668477" y="1401866"/>
            <a:ext cx="4039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a:t>
            </a:r>
            <a:r>
              <a:rPr lang="en-GB" sz="4000" b="1" kern="0" noProof="0" dirty="0" err="1">
                <a:solidFill>
                  <a:schemeClr val="accent1">
                    <a:lumMod val="50000"/>
                  </a:schemeClr>
                </a:solidFill>
                <a:latin typeface="Century Gothic" panose="020F0302020204030204"/>
                <a:cs typeface="Arial"/>
                <a:sym typeface="Arial"/>
              </a:rPr>
              <a:t>SFe</a:t>
            </a:r>
            <a:r>
              <a:rPr lang="en-GB" sz="4000" kern="0" dirty="0">
                <a:solidFill>
                  <a:schemeClr val="accent1">
                    <a:lumMod val="50000"/>
                  </a:schemeClr>
                </a:solidFill>
                <a:latin typeface="Century Gothic" panose="020F0302020204030204"/>
                <a:cs typeface="Arial"/>
                <a:sym typeface="Arial"/>
              </a:rPr>
              <a:t>]</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i="0" u="none" strike="noStrike" kern="0" cap="none" spc="0" normalizeH="0" baseline="0" noProof="0" dirty="0" err="1">
                <a:ln>
                  <a:noFill/>
                </a:ln>
                <a:solidFill>
                  <a:schemeClr val="accent1">
                    <a:lumMod val="50000"/>
                  </a:schemeClr>
                </a:solidFill>
                <a:effectLst/>
                <a:uLnTx/>
                <a:uFillTx/>
                <a:latin typeface="Century Gothic" panose="020F0302020204030204"/>
                <a:ea typeface="+mn-ea"/>
                <a:cs typeface="Arial"/>
                <a:sym typeface="Arial"/>
              </a:rPr>
              <a:t>ou</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SFC</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endPar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endParaRPr>
          </a:p>
        </p:txBody>
      </p:sp>
    </p:spTree>
    <p:extLst>
      <p:ext uri="{BB962C8B-B14F-4D97-AF65-F5344CB8AC3E}">
        <p14:creationId xmlns:p14="http://schemas.microsoft.com/office/powerpoint/2010/main" val="167533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D9E7-F6C0-B444-B8E8-639F6455243D}"/>
              </a:ext>
            </a:extLst>
          </p:cNvPr>
          <p:cNvSpPr>
            <a:spLocks noGrp="1"/>
          </p:cNvSpPr>
          <p:nvPr>
            <p:ph type="title"/>
          </p:nvPr>
        </p:nvSpPr>
        <p:spPr>
          <a:xfrm>
            <a:off x="8465" y="-208494"/>
            <a:ext cx="10515600" cy="1325563"/>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SFC</a:t>
            </a:r>
            <a:endParaRPr lang="en-US" dirty="0"/>
          </a:p>
        </p:txBody>
      </p:sp>
      <p:sp>
        <p:nvSpPr>
          <p:cNvPr id="8" name="TextBox 7"/>
          <p:cNvSpPr txBox="1"/>
          <p:nvPr/>
        </p:nvSpPr>
        <p:spPr>
          <a:xfrm>
            <a:off x="1089671" y="1444479"/>
            <a:ext cx="100126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onsonant</a:t>
            </a:r>
          </a:p>
        </p:txBody>
      </p:sp>
      <p:sp>
        <p:nvSpPr>
          <p:cNvPr id="9" name="TextBox 8"/>
          <p:cNvSpPr txBox="1"/>
          <p:nvPr/>
        </p:nvSpPr>
        <p:spPr>
          <a:xfrm rot="10800000" flipV="1">
            <a:off x="3195405" y="1876396"/>
            <a:ext cx="580119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dans</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11" name="TextBox 10"/>
          <p:cNvSpPr txBox="1"/>
          <p:nvPr/>
        </p:nvSpPr>
        <p:spPr>
          <a:xfrm>
            <a:off x="7171025" y="2367809"/>
            <a:ext cx="108782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mn-cs"/>
              </a:rPr>
              <a:t>X</a:t>
            </a:r>
          </a:p>
        </p:txBody>
      </p:sp>
      <p:pic>
        <p:nvPicPr>
          <p:cNvPr id="10"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562" y="4048044"/>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box with an arrow pointing dow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5988" y="4512981"/>
            <a:ext cx="1860024" cy="1568621"/>
          </a:xfrm>
          <a:prstGeom prst="rect">
            <a:avLst/>
          </a:prstGeom>
        </p:spPr>
      </p:pic>
      <p:sp>
        <p:nvSpPr>
          <p:cNvPr id="13" name="Down Arrow 12" descr="orange down arrow pointing into the box"/>
          <p:cNvSpPr/>
          <p:nvPr/>
        </p:nvSpPr>
        <p:spPr>
          <a:xfrm>
            <a:off x="5814545" y="4430941"/>
            <a:ext cx="560716" cy="1005108"/>
          </a:xfrm>
          <a:prstGeom prst="downArrow">
            <a:avLst/>
          </a:prstGeom>
          <a:solidFill>
            <a:srgbClr val="FA6500"/>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828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dan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3" name="dans.wav"/>
                                        </p:tgtEl>
                                      </p:cMediaNode>
                                    </p:audio>
                                  </p:sub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1"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6558" y="2664810"/>
            <a:ext cx="1222964" cy="1358849"/>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18398"/>
          <a:stretch/>
        </p:blipFill>
        <p:spPr>
          <a:xfrm>
            <a:off x="4421402" y="5344781"/>
            <a:ext cx="1431199" cy="938209"/>
          </a:xfrm>
          <a:prstGeom prst="rect">
            <a:avLst/>
          </a:prstGeom>
        </p:spPr>
      </p:pic>
      <p:sp>
        <p:nvSpPr>
          <p:cNvPr id="22" name="Rectangle 21"/>
          <p:cNvSpPr/>
          <p:nvPr/>
        </p:nvSpPr>
        <p:spPr>
          <a:xfrm>
            <a:off x="7559427" y="1698564"/>
            <a:ext cx="2111475" cy="646331"/>
          </a:xfrm>
          <a:prstGeom prst="rect">
            <a:avLst/>
          </a:prstGeom>
          <a:noFill/>
        </p:spPr>
        <p:txBody>
          <a:bodyPr wrap="none" lIns="91440" tIns="45720" rIns="91440" bIns="45720">
            <a:spAutoFit/>
          </a:bodyPr>
          <a:lstStyle/>
          <a:p>
            <a:pPr algn="ct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travailler</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23" name="Rectangle 22"/>
          <p:cNvSpPr/>
          <p:nvPr/>
        </p:nvSpPr>
        <p:spPr>
          <a:xfrm>
            <a:off x="247854" y="2392330"/>
            <a:ext cx="2130711" cy="646331"/>
          </a:xfrm>
          <a:prstGeom prst="rect">
            <a:avLst/>
          </a:prstGeom>
          <a:noFill/>
        </p:spPr>
        <p:txBody>
          <a:bodyPr wrap="none" lIns="91440" tIns="45720" rIns="91440" bIns="45720">
            <a:spAutoFit/>
          </a:bodyPr>
          <a:lstStyle/>
          <a:p>
            <a:pPr algn="ct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regarder</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24" name="Rectangle 23"/>
          <p:cNvSpPr/>
          <p:nvPr/>
        </p:nvSpPr>
        <p:spPr>
          <a:xfrm>
            <a:off x="10050783" y="1892888"/>
            <a:ext cx="2085827" cy="646331"/>
          </a:xfrm>
          <a:prstGeom prst="rect">
            <a:avLst/>
          </a:prstGeom>
          <a:noFill/>
        </p:spPr>
        <p:txBody>
          <a:bodyPr wrap="non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marcher</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25" name="Rectangle 24"/>
          <p:cNvSpPr/>
          <p:nvPr/>
        </p:nvSpPr>
        <p:spPr>
          <a:xfrm>
            <a:off x="3163708" y="2503768"/>
            <a:ext cx="2130711" cy="646331"/>
          </a:xfrm>
          <a:prstGeom prst="rect">
            <a:avLst/>
          </a:prstGeom>
          <a:noFill/>
        </p:spPr>
        <p:txBody>
          <a:bodyPr wrap="none" lIns="91440" tIns="45720" rIns="91440" bIns="45720">
            <a:spAutoFit/>
          </a:bodyPr>
          <a:lstStyle/>
          <a:p>
            <a:pPr algn="ct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préparer</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26" name="Rectangle 25"/>
          <p:cNvSpPr/>
          <p:nvPr/>
        </p:nvSpPr>
        <p:spPr>
          <a:xfrm>
            <a:off x="5827524" y="5640993"/>
            <a:ext cx="2355132" cy="646331"/>
          </a:xfrm>
          <a:prstGeom prst="rect">
            <a:avLst/>
          </a:prstGeom>
          <a:noFill/>
        </p:spPr>
        <p:txBody>
          <a:bodyPr wrap="non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la </a:t>
            </a: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maison</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27" name="Rectangle 26"/>
          <p:cNvSpPr/>
          <p:nvPr/>
        </p:nvSpPr>
        <p:spPr>
          <a:xfrm>
            <a:off x="2224011" y="5567328"/>
            <a:ext cx="1568058" cy="646331"/>
          </a:xfrm>
          <a:prstGeom prst="rect">
            <a:avLst/>
          </a:prstGeom>
          <a:noFill/>
        </p:spPr>
        <p:txBody>
          <a:bodyPr wrap="non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la </a:t>
            </a: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télé</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28" name="Rectangle 27"/>
          <p:cNvSpPr/>
          <p:nvPr/>
        </p:nvSpPr>
        <p:spPr>
          <a:xfrm>
            <a:off x="4233635" y="4327186"/>
            <a:ext cx="1505540" cy="646331"/>
          </a:xfrm>
          <a:prstGeom prst="rect">
            <a:avLst/>
          </a:prstGeom>
          <a:noFill/>
        </p:spPr>
        <p:txBody>
          <a:bodyPr wrap="none" lIns="91440" tIns="45720" rIns="91440" bIns="45720">
            <a:spAutoFit/>
          </a:bodyPr>
          <a:lstStyle/>
          <a:p>
            <a:pPr algn="ctr"/>
            <a:r>
              <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le film</a:t>
            </a:r>
          </a:p>
        </p:txBody>
      </p:sp>
      <p:sp>
        <p:nvSpPr>
          <p:cNvPr id="29" name="Rectangle 28"/>
          <p:cNvSpPr/>
          <p:nvPr/>
        </p:nvSpPr>
        <p:spPr>
          <a:xfrm>
            <a:off x="9981582" y="2818232"/>
            <a:ext cx="1707520" cy="646331"/>
          </a:xfrm>
          <a:prstGeom prst="rect">
            <a:avLst/>
          </a:prstGeom>
          <a:noFill/>
        </p:spPr>
        <p:txBody>
          <a:bodyPr wrap="none" lIns="91440" tIns="45720" rIns="91440" bIns="45720">
            <a:spAutoFit/>
          </a:bodyPr>
          <a:lstStyle/>
          <a:p>
            <a:pPr algn="ct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dehors</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30" name="Rectangle 29"/>
          <p:cNvSpPr/>
          <p:nvPr/>
        </p:nvSpPr>
        <p:spPr>
          <a:xfrm>
            <a:off x="1953726" y="3350714"/>
            <a:ext cx="2731838" cy="646331"/>
          </a:xfrm>
          <a:prstGeom prst="rect">
            <a:avLst/>
          </a:prstGeom>
          <a:noFill/>
        </p:spPr>
        <p:txBody>
          <a:bodyPr wrap="non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le </a:t>
            </a: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déjeuner</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216" y="4713086"/>
            <a:ext cx="1677893" cy="162755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6220" y="4188324"/>
            <a:ext cx="1112197" cy="971319"/>
          </a:xfrm>
          <a:prstGeom prst="rect">
            <a:avLst/>
          </a:prstGeom>
        </p:spPr>
      </p:pic>
      <p:pic>
        <p:nvPicPr>
          <p:cNvPr id="31" name="Picture 2" descr="C:\Users\wdj\Google Drive\Primary\Y5 SoW\From Tracy\Pronouns\w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02784" y="3754962"/>
            <a:ext cx="1239367" cy="100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pic>
        <p:nvPicPr>
          <p:cNvPr id="33" name="Picture 32" descr="background rectangle">
            <a:extLst>
              <a:ext uri="{FF2B5EF4-FFF2-40B4-BE49-F238E27FC236}">
                <a16:creationId xmlns:a16="http://schemas.microsoft.com/office/drawing/2014/main" id="{FFBDB945-5482-4AA0-9006-BA7BCEC90B94}"/>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660D45CC-D2AC-4A99-8AD7-5B74C791F8F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pic>
        <p:nvPicPr>
          <p:cNvPr id="36" name="Picture 2">
            <a:extLst>
              <a:ext uri="{FF2B5EF4-FFF2-40B4-BE49-F238E27FC236}">
                <a16:creationId xmlns:a16="http://schemas.microsoft.com/office/drawing/2014/main" id="{F13FAD5E-4A35-4792-A3D2-E1BC31C21B6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5461596" y="3063697"/>
            <a:ext cx="1287493" cy="128749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075F599E-4C16-4AF4-9BA6-770F7D3320C1}"/>
              </a:ext>
            </a:extLst>
          </p:cNvPr>
          <p:cNvSpPr/>
          <p:nvPr/>
        </p:nvSpPr>
        <p:spPr>
          <a:xfrm>
            <a:off x="6560548" y="3148291"/>
            <a:ext cx="1947969" cy="646331"/>
          </a:xfrm>
          <a:prstGeom prst="rect">
            <a:avLst/>
          </a:prstGeom>
          <a:noFill/>
        </p:spPr>
        <p:txBody>
          <a:bodyPr wrap="non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manger</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40" name="Rectangle 39">
            <a:extLst>
              <a:ext uri="{FF2B5EF4-FFF2-40B4-BE49-F238E27FC236}">
                <a16:creationId xmlns:a16="http://schemas.microsoft.com/office/drawing/2014/main" id="{959A1EF0-1D3A-4783-9DA8-E36BA7AA6FE3}"/>
              </a:ext>
            </a:extLst>
          </p:cNvPr>
          <p:cNvSpPr/>
          <p:nvPr/>
        </p:nvSpPr>
        <p:spPr>
          <a:xfrm>
            <a:off x="7492406" y="4133431"/>
            <a:ext cx="2669979" cy="646331"/>
          </a:xfrm>
          <a:prstGeom prst="rect">
            <a:avLst/>
          </a:prstGeom>
          <a:solidFill>
            <a:schemeClr val="bg1"/>
          </a:solidFill>
        </p:spPr>
        <p:txBody>
          <a:bodyPr wrap="square" lIns="91440" tIns="45720" rIns="91440" bIns="45720">
            <a:spAutoFit/>
          </a:bodyPr>
          <a:lstStyle/>
          <a:p>
            <a:pPr algn="ct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préféré</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grpSp>
        <p:nvGrpSpPr>
          <p:cNvPr id="2" name="Group 1">
            <a:extLst>
              <a:ext uri="{FF2B5EF4-FFF2-40B4-BE49-F238E27FC236}">
                <a16:creationId xmlns:a16="http://schemas.microsoft.com/office/drawing/2014/main" id="{74990882-2187-4BA9-858D-1F52722D8A8B}"/>
              </a:ext>
            </a:extLst>
          </p:cNvPr>
          <p:cNvGrpSpPr/>
          <p:nvPr/>
        </p:nvGrpSpPr>
        <p:grpSpPr>
          <a:xfrm>
            <a:off x="6659319" y="4372316"/>
            <a:ext cx="1394172" cy="1381620"/>
            <a:chOff x="6780845" y="3988652"/>
            <a:chExt cx="1687559" cy="1552346"/>
          </a:xfrm>
        </p:grpSpPr>
        <p:pic>
          <p:nvPicPr>
            <p:cNvPr id="1026" name="Picture 2" descr="Favourites, Favorites, Folder, Office, Bookmarks">
              <a:extLst>
                <a:ext uri="{FF2B5EF4-FFF2-40B4-BE49-F238E27FC236}">
                  <a16:creationId xmlns:a16="http://schemas.microsoft.com/office/drawing/2014/main" id="{3461904F-C553-4B81-BF64-2BC946802A4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80845" y="3988652"/>
              <a:ext cx="1615133" cy="12906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vorite, Heart, Love, Red, Icon, Bookmark">
              <a:extLst>
                <a:ext uri="{FF2B5EF4-FFF2-40B4-BE49-F238E27FC236}">
                  <a16:creationId xmlns:a16="http://schemas.microsoft.com/office/drawing/2014/main" id="{83DB4DA1-B398-41C4-8065-65DF92246DE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61519" y="4855995"/>
              <a:ext cx="706885" cy="68500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ounded Rectangle 46">
            <a:extLst>
              <a:ext uri="{FF2B5EF4-FFF2-40B4-BE49-F238E27FC236}">
                <a16:creationId xmlns:a16="http://schemas.microsoft.com/office/drawing/2014/main" id="{83314885-AC19-4346-B305-64321D7AA85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Action Button: Custom 16">
            <a:hlinkClick r:id="" action="ppaction://noaction" highlightClick="1">
              <a:snd r:embed="rId12" name="1.wav"/>
            </a:hlinkClick>
            <a:extLst>
              <a:ext uri="{FF2B5EF4-FFF2-40B4-BE49-F238E27FC236}">
                <a16:creationId xmlns:a16="http://schemas.microsoft.com/office/drawing/2014/main" id="{622DF924-BD29-43EC-84E4-82A78F7EA5B3}"/>
              </a:ext>
            </a:extLst>
          </p:cNvPr>
          <p:cNvSpPr/>
          <p:nvPr/>
        </p:nvSpPr>
        <p:spPr>
          <a:xfrm>
            <a:off x="6650805" y="23696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1" name="Action Button: Custom 16">
            <a:hlinkClick r:id="" action="ppaction://noaction" highlightClick="1">
              <a:snd r:embed="rId13" name="2.wav"/>
            </a:hlinkClick>
            <a:extLst>
              <a:ext uri="{FF2B5EF4-FFF2-40B4-BE49-F238E27FC236}">
                <a16:creationId xmlns:a16="http://schemas.microsoft.com/office/drawing/2014/main" id="{70AAB6F6-0878-4CDA-BBBF-3067B8611ACC}"/>
              </a:ext>
            </a:extLst>
          </p:cNvPr>
          <p:cNvSpPr/>
          <p:nvPr/>
        </p:nvSpPr>
        <p:spPr>
          <a:xfrm>
            <a:off x="7200080" y="23696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9" name="Action Button: Custom 16">
            <a:hlinkClick r:id="" action="ppaction://noaction" highlightClick="1">
              <a:snd r:embed="rId14" name="3.wav"/>
            </a:hlinkClick>
            <a:extLst>
              <a:ext uri="{FF2B5EF4-FFF2-40B4-BE49-F238E27FC236}">
                <a16:creationId xmlns:a16="http://schemas.microsoft.com/office/drawing/2014/main" id="{9A2E0E07-F2BC-4651-9E15-3AFA42D4E621}"/>
              </a:ext>
            </a:extLst>
          </p:cNvPr>
          <p:cNvSpPr/>
          <p:nvPr/>
        </p:nvSpPr>
        <p:spPr>
          <a:xfrm>
            <a:off x="7749355" y="23696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1" name="Action Button: Custom 16">
            <a:hlinkClick r:id="" action="ppaction://noaction" highlightClick="1">
              <a:snd r:embed="rId15" name="4.wav"/>
            </a:hlinkClick>
            <a:extLst>
              <a:ext uri="{FF2B5EF4-FFF2-40B4-BE49-F238E27FC236}">
                <a16:creationId xmlns:a16="http://schemas.microsoft.com/office/drawing/2014/main" id="{7988A1F5-57F2-4070-A6DF-74E354DA850D}"/>
              </a:ext>
            </a:extLst>
          </p:cNvPr>
          <p:cNvSpPr/>
          <p:nvPr/>
        </p:nvSpPr>
        <p:spPr>
          <a:xfrm>
            <a:off x="8298630" y="23696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3" name="Action Button: Custom 16">
            <a:hlinkClick r:id="" action="ppaction://noaction" highlightClick="1">
              <a:snd r:embed="rId16" name="5.wav"/>
            </a:hlinkClick>
            <a:extLst>
              <a:ext uri="{FF2B5EF4-FFF2-40B4-BE49-F238E27FC236}">
                <a16:creationId xmlns:a16="http://schemas.microsoft.com/office/drawing/2014/main" id="{06158BEC-6B2D-4E49-A573-F2CA3F3D0C50}"/>
              </a:ext>
            </a:extLst>
          </p:cNvPr>
          <p:cNvSpPr/>
          <p:nvPr/>
        </p:nvSpPr>
        <p:spPr>
          <a:xfrm>
            <a:off x="8845724" y="23696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5" name="Action Button: Custom 16">
            <a:hlinkClick r:id="" action="ppaction://noaction" highlightClick="1">
              <a:snd r:embed="rId17" name="6.wav"/>
            </a:hlinkClick>
            <a:extLst>
              <a:ext uri="{FF2B5EF4-FFF2-40B4-BE49-F238E27FC236}">
                <a16:creationId xmlns:a16="http://schemas.microsoft.com/office/drawing/2014/main" id="{0C989B50-DCBF-4A1E-B16D-915EC20A9EF8}"/>
              </a:ext>
            </a:extLst>
          </p:cNvPr>
          <p:cNvSpPr/>
          <p:nvPr/>
        </p:nvSpPr>
        <p:spPr>
          <a:xfrm>
            <a:off x="9394999" y="23696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7" name="Action Button: Custom 16">
            <a:hlinkClick r:id="" action="ppaction://noaction" highlightClick="1">
              <a:snd r:embed="rId18" name="7.wav"/>
            </a:hlinkClick>
            <a:extLst>
              <a:ext uri="{FF2B5EF4-FFF2-40B4-BE49-F238E27FC236}">
                <a16:creationId xmlns:a16="http://schemas.microsoft.com/office/drawing/2014/main" id="{C888E4D8-592D-4960-A136-A194506D5A24}"/>
              </a:ext>
            </a:extLst>
          </p:cNvPr>
          <p:cNvSpPr/>
          <p:nvPr/>
        </p:nvSpPr>
        <p:spPr>
          <a:xfrm>
            <a:off x="6365055" y="71334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9" name="Action Button: Custom 16">
            <a:hlinkClick r:id="" action="ppaction://noaction" highlightClick="1">
              <a:snd r:embed="rId19" name="8.wav"/>
            </a:hlinkClick>
            <a:extLst>
              <a:ext uri="{FF2B5EF4-FFF2-40B4-BE49-F238E27FC236}">
                <a16:creationId xmlns:a16="http://schemas.microsoft.com/office/drawing/2014/main" id="{34D3A5F1-1803-46AA-90AB-F969CC3E9C32}"/>
              </a:ext>
            </a:extLst>
          </p:cNvPr>
          <p:cNvSpPr/>
          <p:nvPr/>
        </p:nvSpPr>
        <p:spPr>
          <a:xfrm>
            <a:off x="6914330" y="71334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71" name="Action Button: Custom 16">
            <a:hlinkClick r:id="" action="ppaction://noaction" highlightClick="1">
              <a:snd r:embed="rId20" name="9.wav"/>
            </a:hlinkClick>
            <a:extLst>
              <a:ext uri="{FF2B5EF4-FFF2-40B4-BE49-F238E27FC236}">
                <a16:creationId xmlns:a16="http://schemas.microsoft.com/office/drawing/2014/main" id="{03F5A983-0096-42A9-94D8-10C45C724325}"/>
              </a:ext>
            </a:extLst>
          </p:cNvPr>
          <p:cNvSpPr/>
          <p:nvPr/>
        </p:nvSpPr>
        <p:spPr>
          <a:xfrm>
            <a:off x="7463605" y="71334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73" name="Action Button: Custom 16">
            <a:hlinkClick r:id="" action="ppaction://noaction" highlightClick="1">
              <a:snd r:embed="rId21" name="10.wav"/>
            </a:hlinkClick>
            <a:extLst>
              <a:ext uri="{FF2B5EF4-FFF2-40B4-BE49-F238E27FC236}">
                <a16:creationId xmlns:a16="http://schemas.microsoft.com/office/drawing/2014/main" id="{97C9C2BE-B2E2-479A-A152-EC4C5F19FEA3}"/>
              </a:ext>
            </a:extLst>
          </p:cNvPr>
          <p:cNvSpPr/>
          <p:nvPr/>
        </p:nvSpPr>
        <p:spPr>
          <a:xfrm>
            <a:off x="8012880" y="71334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75" name="Action Button: Custom 16">
            <a:hlinkClick r:id="" action="ppaction://noaction" highlightClick="1">
              <a:snd r:embed="rId22" name="11.wav"/>
            </a:hlinkClick>
            <a:extLst>
              <a:ext uri="{FF2B5EF4-FFF2-40B4-BE49-F238E27FC236}">
                <a16:creationId xmlns:a16="http://schemas.microsoft.com/office/drawing/2014/main" id="{3ED7A833-CEAF-43F8-AA71-E7459146DB76}"/>
              </a:ext>
            </a:extLst>
          </p:cNvPr>
          <p:cNvSpPr/>
          <p:nvPr/>
        </p:nvSpPr>
        <p:spPr>
          <a:xfrm>
            <a:off x="8559974" y="71334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77" name="Action Button: Custom 16">
            <a:hlinkClick r:id="" action="ppaction://noaction" highlightClick="1">
              <a:snd r:embed="rId23" name="12.wav"/>
            </a:hlinkClick>
            <a:extLst>
              <a:ext uri="{FF2B5EF4-FFF2-40B4-BE49-F238E27FC236}">
                <a16:creationId xmlns:a16="http://schemas.microsoft.com/office/drawing/2014/main" id="{74C44EAC-48E8-4847-83F6-7492C78BAB43}"/>
              </a:ext>
            </a:extLst>
          </p:cNvPr>
          <p:cNvSpPr/>
          <p:nvPr/>
        </p:nvSpPr>
        <p:spPr>
          <a:xfrm>
            <a:off x="9109249" y="71334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79" name="TextBox 78">
            <a:extLst>
              <a:ext uri="{FF2B5EF4-FFF2-40B4-BE49-F238E27FC236}">
                <a16:creationId xmlns:a16="http://schemas.microsoft.com/office/drawing/2014/main" id="{5A62BFBC-FE7C-43A2-A1F4-989CC33279A2}"/>
              </a:ext>
            </a:extLst>
          </p:cNvPr>
          <p:cNvSpPr txBox="1"/>
          <p:nvPr/>
        </p:nvSpPr>
        <p:spPr>
          <a:xfrm>
            <a:off x="196845" y="1908463"/>
            <a:ext cx="31036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a</a:t>
            </a:r>
          </a:p>
        </p:txBody>
      </p:sp>
      <p:sp>
        <p:nvSpPr>
          <p:cNvPr id="81" name="TextBox 80">
            <a:extLst>
              <a:ext uri="{FF2B5EF4-FFF2-40B4-BE49-F238E27FC236}">
                <a16:creationId xmlns:a16="http://schemas.microsoft.com/office/drawing/2014/main" id="{E5166197-E6FF-470C-BA4B-D35ECD7521D9}"/>
              </a:ext>
            </a:extLst>
          </p:cNvPr>
          <p:cNvSpPr txBox="1"/>
          <p:nvPr/>
        </p:nvSpPr>
        <p:spPr>
          <a:xfrm>
            <a:off x="2971769" y="1334386"/>
            <a:ext cx="31036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b</a:t>
            </a:r>
          </a:p>
        </p:txBody>
      </p:sp>
      <p:sp>
        <p:nvSpPr>
          <p:cNvPr id="82" name="TextBox 81">
            <a:extLst>
              <a:ext uri="{FF2B5EF4-FFF2-40B4-BE49-F238E27FC236}">
                <a16:creationId xmlns:a16="http://schemas.microsoft.com/office/drawing/2014/main" id="{FEC17770-AB9E-4290-AF2F-94096EE70098}"/>
              </a:ext>
            </a:extLst>
          </p:cNvPr>
          <p:cNvSpPr txBox="1"/>
          <p:nvPr/>
        </p:nvSpPr>
        <p:spPr>
          <a:xfrm>
            <a:off x="5794981" y="1815730"/>
            <a:ext cx="31036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c</a:t>
            </a:r>
          </a:p>
        </p:txBody>
      </p:sp>
      <p:sp>
        <p:nvSpPr>
          <p:cNvPr id="84" name="TextBox 83">
            <a:extLst>
              <a:ext uri="{FF2B5EF4-FFF2-40B4-BE49-F238E27FC236}">
                <a16:creationId xmlns:a16="http://schemas.microsoft.com/office/drawing/2014/main" id="{FB02B9C1-7B17-4AE0-9F44-A6837395DB74}"/>
              </a:ext>
            </a:extLst>
          </p:cNvPr>
          <p:cNvSpPr txBox="1"/>
          <p:nvPr/>
        </p:nvSpPr>
        <p:spPr>
          <a:xfrm>
            <a:off x="10279414" y="1413898"/>
            <a:ext cx="31036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d</a:t>
            </a:r>
          </a:p>
        </p:txBody>
      </p:sp>
      <p:sp>
        <p:nvSpPr>
          <p:cNvPr id="86" name="TextBox 85">
            <a:extLst>
              <a:ext uri="{FF2B5EF4-FFF2-40B4-BE49-F238E27FC236}">
                <a16:creationId xmlns:a16="http://schemas.microsoft.com/office/drawing/2014/main" id="{6302D255-7FE2-4FD2-AAD8-E194C1DB1EEB}"/>
              </a:ext>
            </a:extLst>
          </p:cNvPr>
          <p:cNvSpPr txBox="1"/>
          <p:nvPr/>
        </p:nvSpPr>
        <p:spPr>
          <a:xfrm>
            <a:off x="257882" y="3754962"/>
            <a:ext cx="31036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e</a:t>
            </a:r>
          </a:p>
        </p:txBody>
      </p:sp>
      <p:sp>
        <p:nvSpPr>
          <p:cNvPr id="88" name="TextBox 87">
            <a:extLst>
              <a:ext uri="{FF2B5EF4-FFF2-40B4-BE49-F238E27FC236}">
                <a16:creationId xmlns:a16="http://schemas.microsoft.com/office/drawing/2014/main" id="{46A67177-6DA6-4AE4-ADC1-9AC9D636F7EB}"/>
              </a:ext>
            </a:extLst>
          </p:cNvPr>
          <p:cNvSpPr txBox="1"/>
          <p:nvPr/>
        </p:nvSpPr>
        <p:spPr>
          <a:xfrm>
            <a:off x="5321091" y="3350714"/>
            <a:ext cx="31036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f</a:t>
            </a:r>
          </a:p>
        </p:txBody>
      </p:sp>
      <p:sp>
        <p:nvSpPr>
          <p:cNvPr id="90" name="TextBox 89">
            <a:extLst>
              <a:ext uri="{FF2B5EF4-FFF2-40B4-BE49-F238E27FC236}">
                <a16:creationId xmlns:a16="http://schemas.microsoft.com/office/drawing/2014/main" id="{F99811B5-8E99-44A0-841C-B65CABD4C483}"/>
              </a:ext>
            </a:extLst>
          </p:cNvPr>
          <p:cNvSpPr txBox="1"/>
          <p:nvPr/>
        </p:nvSpPr>
        <p:spPr>
          <a:xfrm>
            <a:off x="8599917" y="2608371"/>
            <a:ext cx="31036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g</a:t>
            </a:r>
          </a:p>
        </p:txBody>
      </p:sp>
      <p:sp>
        <p:nvSpPr>
          <p:cNvPr id="92" name="TextBox 91">
            <a:extLst>
              <a:ext uri="{FF2B5EF4-FFF2-40B4-BE49-F238E27FC236}">
                <a16:creationId xmlns:a16="http://schemas.microsoft.com/office/drawing/2014/main" id="{7335CB27-18E2-4ED0-B4BF-AEB07F84673D}"/>
              </a:ext>
            </a:extLst>
          </p:cNvPr>
          <p:cNvSpPr txBox="1"/>
          <p:nvPr/>
        </p:nvSpPr>
        <p:spPr>
          <a:xfrm>
            <a:off x="143462" y="5399552"/>
            <a:ext cx="31036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k</a:t>
            </a:r>
          </a:p>
        </p:txBody>
      </p:sp>
      <p:sp>
        <p:nvSpPr>
          <p:cNvPr id="94" name="TextBox 93">
            <a:extLst>
              <a:ext uri="{FF2B5EF4-FFF2-40B4-BE49-F238E27FC236}">
                <a16:creationId xmlns:a16="http://schemas.microsoft.com/office/drawing/2014/main" id="{54CBBC73-DF8D-42FF-80BB-980B288D7709}"/>
              </a:ext>
            </a:extLst>
          </p:cNvPr>
          <p:cNvSpPr txBox="1"/>
          <p:nvPr/>
        </p:nvSpPr>
        <p:spPr>
          <a:xfrm>
            <a:off x="2539829" y="4541024"/>
            <a:ext cx="31036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h</a:t>
            </a:r>
          </a:p>
        </p:txBody>
      </p:sp>
      <p:sp>
        <p:nvSpPr>
          <p:cNvPr id="96" name="TextBox 95">
            <a:extLst>
              <a:ext uri="{FF2B5EF4-FFF2-40B4-BE49-F238E27FC236}">
                <a16:creationId xmlns:a16="http://schemas.microsoft.com/office/drawing/2014/main" id="{254FB895-5BEF-4F7B-8963-2F1AF369F671}"/>
              </a:ext>
            </a:extLst>
          </p:cNvPr>
          <p:cNvSpPr txBox="1"/>
          <p:nvPr/>
        </p:nvSpPr>
        <p:spPr>
          <a:xfrm>
            <a:off x="6236166" y="4671733"/>
            <a:ext cx="310362" cy="492443"/>
          </a:xfrm>
          <a:prstGeom prst="rect">
            <a:avLst/>
          </a:prstGeom>
          <a:noFill/>
        </p:spPr>
        <p:txBody>
          <a:bodyPr wrap="square" rtlCol="0">
            <a:spAutoFit/>
          </a:bodyPr>
          <a:lstStyle/>
          <a:p>
            <a:r>
              <a:rPr lang="en-GB" sz="2600" b="1" dirty="0" err="1">
                <a:solidFill>
                  <a:schemeClr val="accent1">
                    <a:lumMod val="50000"/>
                  </a:schemeClr>
                </a:solidFill>
                <a:latin typeface="Century Gothic" panose="020B0502020202020204" pitchFamily="34" charset="0"/>
              </a:rPr>
              <a:t>i</a:t>
            </a:r>
            <a:endParaRPr lang="en-GB" sz="2600" b="1" dirty="0">
              <a:solidFill>
                <a:schemeClr val="accent1">
                  <a:lumMod val="50000"/>
                </a:schemeClr>
              </a:solidFill>
              <a:latin typeface="Century Gothic" panose="020B0502020202020204" pitchFamily="34" charset="0"/>
            </a:endParaRPr>
          </a:p>
        </p:txBody>
      </p:sp>
      <p:sp>
        <p:nvSpPr>
          <p:cNvPr id="98" name="TextBox 97">
            <a:extLst>
              <a:ext uri="{FF2B5EF4-FFF2-40B4-BE49-F238E27FC236}">
                <a16:creationId xmlns:a16="http://schemas.microsoft.com/office/drawing/2014/main" id="{2EFBD978-9FAB-4995-BC55-25807B5C7879}"/>
              </a:ext>
            </a:extLst>
          </p:cNvPr>
          <p:cNvSpPr txBox="1"/>
          <p:nvPr/>
        </p:nvSpPr>
        <p:spPr>
          <a:xfrm>
            <a:off x="3984215" y="5703437"/>
            <a:ext cx="31036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l</a:t>
            </a:r>
          </a:p>
        </p:txBody>
      </p:sp>
      <p:sp>
        <p:nvSpPr>
          <p:cNvPr id="100" name="TextBox 99">
            <a:extLst>
              <a:ext uri="{FF2B5EF4-FFF2-40B4-BE49-F238E27FC236}">
                <a16:creationId xmlns:a16="http://schemas.microsoft.com/office/drawing/2014/main" id="{2E016834-7704-47F7-AB0A-93B63BAB4587}"/>
              </a:ext>
            </a:extLst>
          </p:cNvPr>
          <p:cNvSpPr txBox="1"/>
          <p:nvPr/>
        </p:nvSpPr>
        <p:spPr>
          <a:xfrm>
            <a:off x="8906724" y="5124828"/>
            <a:ext cx="31036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m</a:t>
            </a:r>
          </a:p>
        </p:txBody>
      </p:sp>
      <p:sp>
        <p:nvSpPr>
          <p:cNvPr id="102" name="TextBox 101">
            <a:extLst>
              <a:ext uri="{FF2B5EF4-FFF2-40B4-BE49-F238E27FC236}">
                <a16:creationId xmlns:a16="http://schemas.microsoft.com/office/drawing/2014/main" id="{808283F1-8250-442F-B30B-212ECAF33163}"/>
              </a:ext>
            </a:extLst>
          </p:cNvPr>
          <p:cNvSpPr txBox="1"/>
          <p:nvPr/>
        </p:nvSpPr>
        <p:spPr>
          <a:xfrm>
            <a:off x="10476272" y="4304719"/>
            <a:ext cx="310362" cy="492443"/>
          </a:xfrm>
          <a:prstGeom prst="rect">
            <a:avLst/>
          </a:prstGeom>
          <a:noFill/>
        </p:spPr>
        <p:txBody>
          <a:bodyPr wrap="square" rtlCol="0">
            <a:spAutoFit/>
          </a:bodyPr>
          <a:lstStyle/>
          <a:p>
            <a:r>
              <a:rPr lang="en-GB" sz="2600" b="1" dirty="0">
                <a:solidFill>
                  <a:schemeClr val="accent1">
                    <a:lumMod val="50000"/>
                  </a:schemeClr>
                </a:solidFill>
                <a:latin typeface="Century Gothic" panose="020B0502020202020204" pitchFamily="34" charset="0"/>
              </a:rPr>
              <a:t>j</a:t>
            </a:r>
          </a:p>
        </p:txBody>
      </p:sp>
      <p:sp>
        <p:nvSpPr>
          <p:cNvPr id="107" name="Rectangle 106">
            <a:extLst>
              <a:ext uri="{FF2B5EF4-FFF2-40B4-BE49-F238E27FC236}">
                <a16:creationId xmlns:a16="http://schemas.microsoft.com/office/drawing/2014/main" id="{115C47B2-3B54-4712-87F2-1DD52A351670}"/>
              </a:ext>
            </a:extLst>
          </p:cNvPr>
          <p:cNvSpPr/>
          <p:nvPr/>
        </p:nvSpPr>
        <p:spPr>
          <a:xfrm>
            <a:off x="8284857" y="5646969"/>
            <a:ext cx="4098716" cy="646331"/>
          </a:xfrm>
          <a:prstGeom prst="rect">
            <a:avLst/>
          </a:prstGeom>
          <a:noFill/>
        </p:spPr>
        <p:txBody>
          <a:bodyPr wrap="squar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le/la </a:t>
            </a: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partenaire</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104" name="Action Button: Custom 16">
            <a:hlinkClick r:id="" action="ppaction://noaction" highlightClick="1">
              <a:snd r:embed="rId24" name="13.wav"/>
            </a:hlinkClick>
            <a:extLst>
              <a:ext uri="{FF2B5EF4-FFF2-40B4-BE49-F238E27FC236}">
                <a16:creationId xmlns:a16="http://schemas.microsoft.com/office/drawing/2014/main" id="{1C097AFF-87E0-4433-88BB-EE3B76CADE8F}"/>
              </a:ext>
            </a:extLst>
          </p:cNvPr>
          <p:cNvSpPr/>
          <p:nvPr/>
        </p:nvSpPr>
        <p:spPr>
          <a:xfrm>
            <a:off x="9658213" y="71334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grpSp>
        <p:nvGrpSpPr>
          <p:cNvPr id="110" name="Group 109">
            <a:extLst>
              <a:ext uri="{FF2B5EF4-FFF2-40B4-BE49-F238E27FC236}">
                <a16:creationId xmlns:a16="http://schemas.microsoft.com/office/drawing/2014/main" id="{9BB96D08-920B-4D4C-9DB3-C3D3E87F036B}"/>
              </a:ext>
            </a:extLst>
          </p:cNvPr>
          <p:cNvGrpSpPr/>
          <p:nvPr/>
        </p:nvGrpSpPr>
        <p:grpSpPr>
          <a:xfrm>
            <a:off x="9157532" y="4922753"/>
            <a:ext cx="1703478" cy="844056"/>
            <a:chOff x="9157532" y="4922753"/>
            <a:chExt cx="1703478" cy="844056"/>
          </a:xfrm>
        </p:grpSpPr>
        <p:pic>
          <p:nvPicPr>
            <p:cNvPr id="1030" name="Picture 6" descr="Classroom, Comic Characters">
              <a:extLst>
                <a:ext uri="{FF2B5EF4-FFF2-40B4-BE49-F238E27FC236}">
                  <a16:creationId xmlns:a16="http://schemas.microsoft.com/office/drawing/2014/main" id="{25D268F4-BE8A-4ABA-A6AA-45A350135F26}"/>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9444016" y="4922753"/>
              <a:ext cx="1030245" cy="844056"/>
            </a:xfrm>
            <a:prstGeom prst="rect">
              <a:avLst/>
            </a:prstGeom>
            <a:noFill/>
            <a:extLst>
              <a:ext uri="{909E8E84-426E-40DD-AFC4-6F175D3DCCD1}">
                <a14:hiddenFill xmlns:a14="http://schemas.microsoft.com/office/drawing/2010/main">
                  <a:solidFill>
                    <a:srgbClr val="FFFFFF"/>
                  </a:solidFill>
                </a14:hiddenFill>
              </a:ext>
            </a:extLst>
          </p:spPr>
        </p:pic>
        <p:sp>
          <p:nvSpPr>
            <p:cNvPr id="106" name="Arrow: Down 105">
              <a:extLst>
                <a:ext uri="{FF2B5EF4-FFF2-40B4-BE49-F238E27FC236}">
                  <a16:creationId xmlns:a16="http://schemas.microsoft.com/office/drawing/2014/main" id="{190DB742-7048-4FA2-B1F0-E6516A156A0A}"/>
                </a:ext>
              </a:extLst>
            </p:cNvPr>
            <p:cNvSpPr/>
            <p:nvPr/>
          </p:nvSpPr>
          <p:spPr>
            <a:xfrm rot="17251395">
              <a:off x="9235062" y="4966779"/>
              <a:ext cx="243281" cy="3983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Arrow: Down 108">
              <a:extLst>
                <a:ext uri="{FF2B5EF4-FFF2-40B4-BE49-F238E27FC236}">
                  <a16:creationId xmlns:a16="http://schemas.microsoft.com/office/drawing/2014/main" id="{0771AE90-6598-4BB2-BA43-BA822D54468B}"/>
                </a:ext>
              </a:extLst>
            </p:cNvPr>
            <p:cNvSpPr/>
            <p:nvPr/>
          </p:nvSpPr>
          <p:spPr>
            <a:xfrm rot="6494832">
              <a:off x="10540198" y="5298538"/>
              <a:ext cx="243281" cy="3983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5" name="Rectangle 114">
            <a:extLst>
              <a:ext uri="{FF2B5EF4-FFF2-40B4-BE49-F238E27FC236}">
                <a16:creationId xmlns:a16="http://schemas.microsoft.com/office/drawing/2014/main" id="{F5018099-7FFE-4122-AC06-8028240916DE}"/>
              </a:ext>
            </a:extLst>
          </p:cNvPr>
          <p:cNvSpPr/>
          <p:nvPr/>
        </p:nvSpPr>
        <p:spPr>
          <a:xfrm>
            <a:off x="10829911" y="4632689"/>
            <a:ext cx="1237839"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nous</a:t>
            </a:r>
          </a:p>
        </p:txBody>
      </p:sp>
      <p:pic>
        <p:nvPicPr>
          <p:cNvPr id="64" name="Picture 6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44475" y="1222513"/>
            <a:ext cx="1337467" cy="1253875"/>
          </a:xfrm>
          <a:prstGeom prst="rect">
            <a:avLst/>
          </a:prstGeom>
        </p:spPr>
      </p:pic>
      <p:grpSp>
        <p:nvGrpSpPr>
          <p:cNvPr id="6" name="Group 5"/>
          <p:cNvGrpSpPr/>
          <p:nvPr/>
        </p:nvGrpSpPr>
        <p:grpSpPr>
          <a:xfrm>
            <a:off x="3387871" y="1151298"/>
            <a:ext cx="2069160" cy="1415313"/>
            <a:chOff x="3387871" y="1151298"/>
            <a:chExt cx="2069160" cy="1415313"/>
          </a:xfrm>
        </p:grpSpPr>
        <p:pic>
          <p:nvPicPr>
            <p:cNvPr id="66" name="Picture 65"/>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387871" y="1244049"/>
              <a:ext cx="859822" cy="1249230"/>
            </a:xfrm>
            <a:prstGeom prst="rect">
              <a:avLst/>
            </a:prstGeom>
          </p:spPr>
        </p:pic>
        <p:pic>
          <p:nvPicPr>
            <p:cNvPr id="68" name="Picture 67"/>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954140" y="1151298"/>
              <a:ext cx="830391" cy="1415313"/>
            </a:xfrm>
            <a:prstGeom prst="rect">
              <a:avLst/>
            </a:prstGeom>
          </p:spPr>
        </p:pic>
        <p:pic>
          <p:nvPicPr>
            <p:cNvPr id="70" name="Picture 69"/>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647260" y="1170506"/>
              <a:ext cx="809771" cy="1332271"/>
            </a:xfrm>
            <a:prstGeom prst="rect">
              <a:avLst/>
            </a:prstGeom>
          </p:spPr>
        </p:pic>
      </p:grpSp>
      <p:pic>
        <p:nvPicPr>
          <p:cNvPr id="13" name="Picture 12"/>
          <p:cNvPicPr>
            <a:picLocks noChangeAspect="1"/>
          </p:cNvPicPr>
          <p:nvPr/>
        </p:nvPicPr>
        <p:blipFill rotWithShape="1">
          <a:blip r:embed="rId30" cstate="print">
            <a:extLst>
              <a:ext uri="{28A0092B-C50C-407E-A947-70E740481C1C}">
                <a14:useLocalDpi xmlns:a14="http://schemas.microsoft.com/office/drawing/2010/main" val="0"/>
              </a:ext>
            </a:extLst>
          </a:blip>
          <a:srcRect l="33397" t="12936" r="34472"/>
          <a:stretch/>
        </p:blipFill>
        <p:spPr>
          <a:xfrm>
            <a:off x="10803348" y="789716"/>
            <a:ext cx="774416" cy="1180334"/>
          </a:xfrm>
          <a:prstGeom prst="rect">
            <a:avLst/>
          </a:prstGeom>
        </p:spPr>
      </p:pic>
      <p:pic>
        <p:nvPicPr>
          <p:cNvPr id="14" name="Picture 1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295911" y="1265574"/>
            <a:ext cx="1263516" cy="1100312"/>
          </a:xfrm>
          <a:prstGeom prst="rect">
            <a:avLst/>
          </a:prstGeom>
        </p:spPr>
      </p:pic>
      <p:pic>
        <p:nvPicPr>
          <p:cNvPr id="15" name="Picture 14"/>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16871" y="3227830"/>
            <a:ext cx="1417941" cy="1296087"/>
          </a:xfrm>
          <a:prstGeom prst="rect">
            <a:avLst/>
          </a:prstGeom>
        </p:spPr>
      </p:pic>
    </p:spTree>
    <p:extLst>
      <p:ext uri="{BB962C8B-B14F-4D97-AF65-F5344CB8AC3E}">
        <p14:creationId xmlns:p14="http://schemas.microsoft.com/office/powerpoint/2010/main" val="404247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6" grpId="0"/>
      <p:bldP spid="28" grpId="0"/>
      <p:bldP spid="29" grpId="0"/>
      <p:bldP spid="30" grpId="0"/>
      <p:bldP spid="39" grpId="0"/>
      <p:bldP spid="40" grpId="0" animBg="1"/>
      <p:bldP spid="107" grpId="0"/>
      <p:bldP spid="1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443064" y="3779074"/>
            <a:ext cx="11277603" cy="1200329"/>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 likes to work outside.</a:t>
            </a:r>
          </a:p>
        </p:txBody>
      </p:sp>
      <p:sp>
        <p:nvSpPr>
          <p:cNvPr id="6" name="TextBox 5"/>
          <p:cNvSpPr txBox="1"/>
          <p:nvPr/>
        </p:nvSpPr>
        <p:spPr>
          <a:xfrm>
            <a:off x="1832609" y="3743469"/>
            <a:ext cx="10272869" cy="1200329"/>
          </a:xfrm>
          <a:prstGeom prst="rect">
            <a:avLst/>
          </a:prstGeom>
          <a:solidFill>
            <a:schemeClr val="accent5">
              <a:lumMod val="75000"/>
            </a:schemeClr>
          </a:solidFill>
        </p:spPr>
        <p:txBody>
          <a:bodyPr wrap="square" rtlCol="0">
            <a:spAutoFit/>
          </a:bodyPr>
          <a:lstStyle/>
          <a:p>
            <a:pPr lvl="0"/>
            <a:r>
              <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It’s </a:t>
            </a:r>
            <a:r>
              <a:rPr lang="en-GB" sz="7200" b="1" dirty="0">
                <a:solidFill>
                  <a:prstClr val="white"/>
                </a:solidFill>
                <a:latin typeface="Century Gothic" panose="020B0502020202020204" pitchFamily="34" charset="0"/>
              </a:rPr>
              <a:t>Léa’s favourite </a:t>
            </a:r>
            <a:r>
              <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film.</a:t>
            </a:r>
          </a:p>
        </p:txBody>
      </p:sp>
      <p:sp>
        <p:nvSpPr>
          <p:cNvPr id="17" name="TextBox 16"/>
          <p:cNvSpPr txBox="1"/>
          <p:nvPr/>
        </p:nvSpPr>
        <p:spPr>
          <a:xfrm>
            <a:off x="44450" y="1984293"/>
            <a:ext cx="11887902" cy="1138773"/>
          </a:xfrm>
          <a:prstGeom prst="rect">
            <a:avLst/>
          </a:prstGeom>
          <a:solidFill>
            <a:schemeClr val="accent2">
              <a:lumMod val="60000"/>
              <a:lumOff val="40000"/>
            </a:schemeClr>
          </a:solidFill>
        </p:spPr>
        <p:txBody>
          <a:bodyPr wrap="square" lIns="0" rIns="0" rtlCol="0">
            <a:spAutoFit/>
          </a:bodyPr>
          <a:lstStyle/>
          <a:p>
            <a:pPr lvl="0"/>
            <a:r>
              <a:rPr kumimoji="0" lang="en-GB" sz="6800" b="1" i="0" u="none" strike="noStrike" kern="1200" cap="none" spc="0" normalizeH="0" baseline="0" noProof="0" dirty="0">
                <a:ln>
                  <a:noFill/>
                </a:ln>
                <a:solidFill>
                  <a:prstClr val="white"/>
                </a:solidFill>
                <a:effectLst/>
                <a:uLnTx/>
                <a:uFillTx/>
                <a:latin typeface="Century Gothic" panose="020B0502020202020204" pitchFamily="34" charset="0"/>
              </a:rPr>
              <a:t>Il </a:t>
            </a:r>
            <a:r>
              <a:rPr kumimoji="0" lang="en-GB" sz="6800" b="1" i="0" u="none" strike="noStrike" kern="1200" cap="none" spc="0" normalizeH="0" baseline="0" noProof="0" dirty="0" err="1">
                <a:ln>
                  <a:noFill/>
                </a:ln>
                <a:solidFill>
                  <a:prstClr val="white"/>
                </a:solidFill>
                <a:effectLst/>
                <a:uLnTx/>
                <a:uFillTx/>
                <a:latin typeface="Century Gothic" panose="020B0502020202020204" pitchFamily="34" charset="0"/>
              </a:rPr>
              <a:t>aime</a:t>
            </a:r>
            <a:r>
              <a:rPr kumimoji="0" lang="en-GB" sz="6800" b="1" i="0" u="none" strike="noStrike" kern="1200" cap="none" spc="0" normalizeH="0" baseline="0" noProof="0" dirty="0">
                <a:ln>
                  <a:noFill/>
                </a:ln>
                <a:solidFill>
                  <a:prstClr val="white"/>
                </a:solidFill>
                <a:effectLst/>
                <a:uLnTx/>
                <a:uFillTx/>
                <a:latin typeface="Century Gothic" panose="020B0502020202020204" pitchFamily="34" charset="0"/>
              </a:rPr>
              <a:t> </a:t>
            </a:r>
            <a:r>
              <a:rPr lang="en-GB" sz="6800" b="1" dirty="0">
                <a:solidFill>
                  <a:prstClr val="white"/>
                </a:solidFill>
                <a:latin typeface="Century Gothic" panose="020B0502020202020204" pitchFamily="34" charset="0"/>
              </a:rPr>
              <a:t>manger à la </a:t>
            </a:r>
            <a:r>
              <a:rPr lang="en-GB" sz="6800" b="1" dirty="0" err="1">
                <a:solidFill>
                  <a:prstClr val="white"/>
                </a:solidFill>
                <a:latin typeface="Century Gothic" panose="020B0502020202020204" pitchFamily="34" charset="0"/>
              </a:rPr>
              <a:t>maison</a:t>
            </a:r>
            <a:r>
              <a:rPr kumimoji="0" lang="en-GB" sz="68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
        <p:nvSpPr>
          <p:cNvPr id="7" name="TextBox 6"/>
          <p:cNvSpPr txBox="1"/>
          <p:nvPr/>
        </p:nvSpPr>
        <p:spPr>
          <a:xfrm>
            <a:off x="109238" y="2043410"/>
            <a:ext cx="11611429" cy="1200329"/>
          </a:xfrm>
          <a:prstGeom prst="rect">
            <a:avLst/>
          </a:prstGeom>
          <a:solidFill>
            <a:schemeClr val="accent2">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Elle </a:t>
            </a:r>
            <a:r>
              <a:rPr kumimoji="0" lang="en-GB" sz="7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aime</a:t>
            </a:r>
            <a:r>
              <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regarder</a:t>
            </a:r>
            <a:r>
              <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la </a:t>
            </a:r>
            <a:r>
              <a:rPr kumimoji="0" lang="en-GB" sz="7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télé</a:t>
            </a:r>
            <a:r>
              <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9" name="TextBox 18"/>
          <p:cNvSpPr txBox="1"/>
          <p:nvPr/>
        </p:nvSpPr>
        <p:spPr>
          <a:xfrm>
            <a:off x="153343" y="1967135"/>
            <a:ext cx="11611429" cy="1200329"/>
          </a:xfrm>
          <a:prstGeom prst="rect">
            <a:avLst/>
          </a:prstGeom>
          <a:solidFill>
            <a:schemeClr val="accent2">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t>
            </a:r>
            <a:r>
              <a:rPr kumimoji="0" lang="en-GB" sz="7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aime</a:t>
            </a:r>
            <a:r>
              <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travailler</a:t>
            </a:r>
            <a:r>
              <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dehors</a:t>
            </a:r>
            <a:r>
              <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8" name="TextBox 7"/>
          <p:cNvSpPr txBox="1"/>
          <p:nvPr/>
        </p:nvSpPr>
        <p:spPr>
          <a:xfrm>
            <a:off x="827876" y="3771448"/>
            <a:ext cx="9949545" cy="1200329"/>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She likes to watch TV.</a:t>
            </a:r>
          </a:p>
        </p:txBody>
      </p:sp>
      <p:sp>
        <p:nvSpPr>
          <p:cNvPr id="10" name="TextBox 9"/>
          <p:cNvSpPr txBox="1"/>
          <p:nvPr/>
        </p:nvSpPr>
        <p:spPr>
          <a:xfrm>
            <a:off x="443064" y="3743468"/>
            <a:ext cx="11277604" cy="1200329"/>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She likes to walk outside.</a:t>
            </a:r>
          </a:p>
        </p:txBody>
      </p:sp>
      <p:sp>
        <p:nvSpPr>
          <p:cNvPr id="9" name="TextBox 8"/>
          <p:cNvSpPr txBox="1"/>
          <p:nvPr/>
        </p:nvSpPr>
        <p:spPr>
          <a:xfrm>
            <a:off x="103200" y="1991928"/>
            <a:ext cx="11829152" cy="1200329"/>
          </a:xfrm>
          <a:prstGeom prst="rect">
            <a:avLst/>
          </a:prstGeom>
          <a:solidFill>
            <a:schemeClr val="accent2">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Elle </a:t>
            </a:r>
            <a:r>
              <a:rPr kumimoji="0" lang="en-GB" sz="7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aime</a:t>
            </a:r>
            <a:r>
              <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marcher </a:t>
            </a:r>
            <a:r>
              <a:rPr kumimoji="0" lang="en-GB" sz="7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dehors</a:t>
            </a:r>
            <a:r>
              <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2" name="TextBox 11"/>
          <p:cNvSpPr txBox="1"/>
          <p:nvPr/>
        </p:nvSpPr>
        <p:spPr>
          <a:xfrm>
            <a:off x="1832608" y="3775665"/>
            <a:ext cx="8788404" cy="2308324"/>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 likes the expensive house.</a:t>
            </a:r>
          </a:p>
        </p:txBody>
      </p:sp>
      <p:sp>
        <p:nvSpPr>
          <p:cNvPr id="11" name="TextBox 10"/>
          <p:cNvSpPr txBox="1"/>
          <p:nvPr/>
        </p:nvSpPr>
        <p:spPr>
          <a:xfrm>
            <a:off x="342412" y="1997485"/>
            <a:ext cx="11239987" cy="1200329"/>
          </a:xfrm>
          <a:prstGeom prst="rect">
            <a:avLst/>
          </a:prstGeom>
          <a:solidFill>
            <a:schemeClr val="accent2">
              <a:lumMod val="60000"/>
              <a:lumOff val="40000"/>
            </a:schemeClr>
          </a:solidFill>
        </p:spPr>
        <p:txBody>
          <a:bodyPr wrap="square" rtlCol="0">
            <a:spAutoFit/>
          </a:bodyPr>
          <a:lstStyle/>
          <a:p>
            <a:pPr lvl="0">
              <a:defRPr/>
            </a:pPr>
            <a:r>
              <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t>
            </a:r>
            <a:r>
              <a:rPr kumimoji="0" lang="en-GB" sz="7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aime</a:t>
            </a:r>
            <a:r>
              <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la </a:t>
            </a:r>
            <a:r>
              <a:rPr kumimoji="0" lang="en-GB" sz="7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maison</a:t>
            </a:r>
            <a:r>
              <a:rPr lang="en-GB" sz="7200" b="1" dirty="0">
                <a:solidFill>
                  <a:prstClr val="white"/>
                </a:solidFill>
                <a:latin typeface="Century Gothic" panose="020B0502020202020204" pitchFamily="34" charset="0"/>
              </a:rPr>
              <a:t> </a:t>
            </a:r>
            <a:r>
              <a:rPr lang="en-GB" sz="7200" b="1" dirty="0" err="1">
                <a:solidFill>
                  <a:prstClr val="white"/>
                </a:solidFill>
                <a:latin typeface="Century Gothic" panose="020B0502020202020204" pitchFamily="34" charset="0"/>
              </a:rPr>
              <a:t>chère</a:t>
            </a:r>
            <a:r>
              <a:rPr lang="en-GB" sz="7200" b="1" dirty="0">
                <a:solidFill>
                  <a:prstClr val="white"/>
                </a:solidFill>
                <a:latin typeface="Century Gothic" panose="020B0502020202020204" pitchFamily="34" charset="0"/>
              </a:rPr>
              <a:t>.</a:t>
            </a:r>
            <a:endPar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p:cNvSpPr txBox="1"/>
          <p:nvPr/>
        </p:nvSpPr>
        <p:spPr>
          <a:xfrm>
            <a:off x="153343" y="2061664"/>
            <a:ext cx="11756577" cy="1092607"/>
          </a:xfrm>
          <a:prstGeom prst="rect">
            <a:avLst/>
          </a:prstGeom>
          <a:solidFill>
            <a:schemeClr val="accent2">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t>
            </a:r>
            <a:r>
              <a:rPr kumimoji="0" lang="en-GB" sz="65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aime</a:t>
            </a:r>
            <a:r>
              <a:rPr kumimoji="0" lang="en-GB" sz="6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65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préparer</a:t>
            </a:r>
            <a:r>
              <a:rPr kumimoji="0" lang="en-GB" sz="6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a:t>
            </a:r>
            <a:r>
              <a:rPr kumimoji="0" lang="en-GB" sz="65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déjeuner</a:t>
            </a:r>
            <a:r>
              <a:rPr kumimoji="0" lang="en-GB" sz="6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4" name="TextBox 13"/>
          <p:cNvSpPr txBox="1"/>
          <p:nvPr/>
        </p:nvSpPr>
        <p:spPr>
          <a:xfrm>
            <a:off x="699442" y="3799430"/>
            <a:ext cx="10519233" cy="1092607"/>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 likes to prepare lunch.</a:t>
            </a:r>
          </a:p>
        </p:txBody>
      </p:sp>
      <p:sp>
        <p:nvSpPr>
          <p:cNvPr id="5" name="TextBox 4"/>
          <p:cNvSpPr txBox="1"/>
          <p:nvPr/>
        </p:nvSpPr>
        <p:spPr>
          <a:xfrm>
            <a:off x="34915" y="1997485"/>
            <a:ext cx="12112635" cy="1200329"/>
          </a:xfrm>
          <a:prstGeom prst="rect">
            <a:avLst/>
          </a:prstGeom>
          <a:solidFill>
            <a:schemeClr val="accent2">
              <a:lumMod val="60000"/>
              <a:lumOff val="40000"/>
            </a:schemeClr>
          </a:solidFill>
        </p:spPr>
        <p:txBody>
          <a:bodyPr wrap="square" lIns="0" rIns="0" rtlCol="0">
            <a:spAutoFit/>
          </a:bodyPr>
          <a:lstStyle/>
          <a:p>
            <a:pPr lvl="0"/>
            <a:r>
              <a:rPr kumimoji="0" lang="en-GB" sz="7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C’est</a:t>
            </a:r>
            <a:r>
              <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lang="en-GB" sz="7200" b="1" dirty="0">
                <a:solidFill>
                  <a:prstClr val="white"/>
                </a:solidFill>
                <a:latin typeface="Century Gothic" panose="020B0502020202020204" pitchFamily="34" charset="0"/>
              </a:rPr>
              <a:t>le film </a:t>
            </a:r>
            <a:r>
              <a:rPr lang="en-GB" sz="7200" b="1" dirty="0" err="1">
                <a:solidFill>
                  <a:prstClr val="white"/>
                </a:solidFill>
                <a:latin typeface="Century Gothic" panose="020B0502020202020204" pitchFamily="34" charset="0"/>
              </a:rPr>
              <a:t>préféré</a:t>
            </a:r>
            <a:r>
              <a:rPr lang="en-GB" sz="7200" b="1" dirty="0">
                <a:solidFill>
                  <a:prstClr val="white"/>
                </a:solidFill>
                <a:latin typeface="Century Gothic" panose="020B0502020202020204" pitchFamily="34" charset="0"/>
              </a:rPr>
              <a:t> de </a:t>
            </a:r>
            <a:r>
              <a:rPr lang="en-GB" sz="7200" b="1" dirty="0" err="1">
                <a:solidFill>
                  <a:prstClr val="white"/>
                </a:solidFill>
                <a:latin typeface="Century Gothic" panose="020B0502020202020204" pitchFamily="34" charset="0"/>
              </a:rPr>
              <a:t>Léa</a:t>
            </a:r>
            <a:r>
              <a:rPr lang="en-GB" sz="7200" b="1" dirty="0">
                <a:solidFill>
                  <a:prstClr val="white"/>
                </a:solidFill>
                <a:latin typeface="Century Gothic" panose="020B0502020202020204" pitchFamily="34" charset="0"/>
              </a:rPr>
              <a:t>.</a:t>
            </a:r>
            <a:endPar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1542326" y="3749363"/>
            <a:ext cx="8313062" cy="2308324"/>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She likes to work with a partner.</a:t>
            </a:r>
          </a:p>
        </p:txBody>
      </p:sp>
      <p:sp>
        <p:nvSpPr>
          <p:cNvPr id="15" name="TextBox 14"/>
          <p:cNvSpPr txBox="1"/>
          <p:nvPr/>
        </p:nvSpPr>
        <p:spPr>
          <a:xfrm>
            <a:off x="80768" y="1347935"/>
            <a:ext cx="11685546" cy="2308324"/>
          </a:xfrm>
          <a:prstGeom prst="rect">
            <a:avLst/>
          </a:prstGeom>
          <a:solidFill>
            <a:schemeClr val="accent2">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Elle </a:t>
            </a:r>
            <a:r>
              <a:rPr kumimoji="0" lang="en-GB" sz="7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aime</a:t>
            </a:r>
            <a:r>
              <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travailler</a:t>
            </a:r>
            <a:r>
              <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avec un </a:t>
            </a:r>
            <a:r>
              <a:rPr kumimoji="0" lang="en-GB" sz="7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partenaire</a:t>
            </a:r>
            <a:r>
              <a:rPr kumimoji="0" lang="en-GB" sz="7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8" name="TextBox 17"/>
          <p:cNvSpPr txBox="1"/>
          <p:nvPr/>
        </p:nvSpPr>
        <p:spPr>
          <a:xfrm>
            <a:off x="342413" y="3743468"/>
            <a:ext cx="9512975" cy="1077218"/>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 likes to eat at home.</a:t>
            </a:r>
          </a:p>
        </p:txBody>
      </p:sp>
      <p:sp>
        <p:nvSpPr>
          <p:cNvPr id="2" name="Title 1" hidden="1">
            <a:extLst>
              <a:ext uri="{FF2B5EF4-FFF2-40B4-BE49-F238E27FC236}">
                <a16:creationId xmlns:a16="http://schemas.microsoft.com/office/drawing/2014/main" id="{6E3C3557-89F8-D749-89F1-872191DF2630}"/>
              </a:ext>
            </a:extLst>
          </p:cNvPr>
          <p:cNvSpPr>
            <a:spLocks noGrp="1"/>
          </p:cNvSpPr>
          <p:nvPr>
            <p:ph type="title"/>
          </p:nvPr>
        </p:nvSpPr>
        <p:spPr/>
        <p:txBody>
          <a:bodyPr/>
          <a:lstStyle/>
          <a:p>
            <a:r>
              <a:rPr lang="en-US" dirty="0" err="1"/>
              <a:t>Vocabulaire</a:t>
            </a:r>
            <a:endParaRPr lang="en-US" dirty="0"/>
          </a:p>
        </p:txBody>
      </p:sp>
      <p:pic>
        <p:nvPicPr>
          <p:cNvPr id="21" name="Picture 20" descr="background rectangle">
            <a:extLst>
              <a:ext uri="{FF2B5EF4-FFF2-40B4-BE49-F238E27FC236}">
                <a16:creationId xmlns:a16="http://schemas.microsoft.com/office/drawing/2014/main" id="{E7E13CC0-C995-4AD0-B7C1-9601D6635D3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6864"/>
            <a:ext cx="6457246" cy="867128"/>
          </a:xfrm>
          <a:prstGeom prst="rect">
            <a:avLst/>
          </a:prstGeom>
        </p:spPr>
      </p:pic>
      <p:sp>
        <p:nvSpPr>
          <p:cNvPr id="22" name="Title 3">
            <a:extLst>
              <a:ext uri="{FF2B5EF4-FFF2-40B4-BE49-F238E27FC236}">
                <a16:creationId xmlns:a16="http://schemas.microsoft.com/office/drawing/2014/main" id="{6EB841C3-B8F4-4B8A-8EE2-D9C248B7AD78}"/>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Vocabulaire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Rounded Rectangle 46">
            <a:extLst>
              <a:ext uri="{FF2B5EF4-FFF2-40B4-BE49-F238E27FC236}">
                <a16:creationId xmlns:a16="http://schemas.microsoft.com/office/drawing/2014/main" id="{01E36366-0FE3-4140-82CE-F042A061927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75528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1"/>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3"/>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15"/>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17"/>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8"/>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0"/>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19"/>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6" grpId="0" animBg="1"/>
      <p:bldP spid="6" grpId="1" animBg="1"/>
      <p:bldP spid="17" grpId="0" animBg="1"/>
      <p:bldP spid="17" grpId="1" animBg="1"/>
      <p:bldP spid="7" grpId="0" animBg="1"/>
      <p:bldP spid="7" grpId="1" animBg="1"/>
      <p:bldP spid="19" grpId="0" animBg="1"/>
      <p:bldP spid="19" grpId="1" animBg="1"/>
      <p:bldP spid="8" grpId="0" animBg="1"/>
      <p:bldP spid="8" grpId="1" animBg="1"/>
      <p:bldP spid="10" grpId="0" animBg="1"/>
      <p:bldP spid="10" grpId="1" animBg="1"/>
      <p:bldP spid="9" grpId="0" animBg="1"/>
      <p:bldP spid="9" grpId="1" animBg="1"/>
      <p:bldP spid="12" grpId="0" animBg="1"/>
      <p:bldP spid="12" grpId="1" animBg="1"/>
      <p:bldP spid="11" grpId="0" animBg="1"/>
      <p:bldP spid="11" grpId="1" animBg="1"/>
      <p:bldP spid="13" grpId="0" animBg="1"/>
      <p:bldP spid="13" grpId="1" animBg="1"/>
      <p:bldP spid="14" grpId="0" animBg="1"/>
      <p:bldP spid="14" grpId="1" animBg="1"/>
      <p:bldP spid="5" grpId="0" animBg="1"/>
      <p:bldP spid="5" grpId="1" animBg="1"/>
      <p:bldP spid="16" grpId="0" animBg="1"/>
      <p:bldP spid="16" grpId="1" animBg="1"/>
      <p:bldP spid="15" grpId="0" animBg="1"/>
      <p:bldP spid="15" grpId="1" animBg="1"/>
      <p:bldP spid="18" grpId="0" animBg="1"/>
      <p:bldP spid="18" grpId="1"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6302B982-B3A2-49B7-8CFC-1299211B3F28}"/>
              </a:ext>
            </a:extLst>
          </p:cNvPr>
          <p:cNvSpPr txBox="1"/>
          <p:nvPr/>
        </p:nvSpPr>
        <p:spPr>
          <a:xfrm>
            <a:off x="191474" y="5635092"/>
            <a:ext cx="11293271" cy="5810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a:t>
            </a:r>
            <a:r>
              <a:rPr kumimoji="0" lang="en-US" sz="3200" b="1" i="0" u="none" strike="noStrike" kern="1200" cap="none" spc="0" normalizeH="0" baseline="0" noProof="0" dirty="0">
                <a:ln>
                  <a:noFill/>
                </a:ln>
                <a:solidFill>
                  <a:srgbClr val="EE6000"/>
                </a:solidFill>
                <a:effectLst/>
                <a:uLnTx/>
                <a:uFillTx/>
                <a:latin typeface="Century Gothic" panose="020F0302020204030204"/>
                <a:ea typeface="+mn-ea"/>
                <a:cs typeface="+mn-cs"/>
              </a:rPr>
              <a:t>le film</a:t>
            </a:r>
            <a:r>
              <a:rPr kumimoji="0" lang="en-US" sz="3200" b="1" i="0" u="none" strike="noStrike" kern="1200" cap="none" spc="0" normalizeH="0" noProof="0" dirty="0">
                <a:ln>
                  <a:noFill/>
                </a:ln>
                <a:solidFill>
                  <a:srgbClr val="EE6000"/>
                </a:solidFill>
                <a:effectLst/>
                <a:uLnTx/>
                <a:uFillTx/>
                <a:latin typeface="Century Gothic" panose="020F0302020204030204"/>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lang="en-US" sz="3200" dirty="0">
                <a:solidFill>
                  <a:srgbClr val="4472C4">
                    <a:lumMod val="50000"/>
                  </a:srgbClr>
                </a:solidFill>
                <a:latin typeface="Century Gothic" panose="020F0302020204030204"/>
              </a:rPr>
              <a:t> ?</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8D7DE375-A26E-461F-AAC1-88A3B423D544}"/>
              </a:ext>
            </a:extLst>
          </p:cNvPr>
          <p:cNvSpPr txBox="1"/>
          <p:nvPr/>
        </p:nvSpPr>
        <p:spPr>
          <a:xfrm>
            <a:off x="191474" y="5604652"/>
            <a:ext cx="11562211"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a:t>
            </a:r>
            <a:r>
              <a:rPr kumimoji="0" lang="en-US" sz="3200" b="0" i="0" u="none" strike="noStrike" kern="1200" cap="none" spc="0" normalizeH="0" baseline="0" noProof="0" dirty="0">
                <a:ln>
                  <a:noFill/>
                </a:ln>
                <a:solidFill>
                  <a:srgbClr val="EE6000"/>
                </a:solidFill>
                <a:effectLst/>
                <a:uLnTx/>
                <a:uFillTx/>
                <a:latin typeface="Century Gothic" panose="020F0302020204030204"/>
                <a:ea typeface="+mn-ea"/>
                <a:cs typeface="+mn-cs"/>
              </a:rPr>
              <a:t>[la voiture / le film]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a:t>
            </a:r>
            <a:r>
              <a:rPr kumimoji="0" lang="en-US" sz="3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lang="en-US" sz="3200" dirty="0">
                <a:solidFill>
                  <a:srgbClr val="4472C4">
                    <a:lumMod val="50000"/>
                  </a:srgbClr>
                </a:solidFill>
                <a:latin typeface="Century Gothic" panose="020F0302020204030204"/>
              </a:rPr>
              <a:t> ?</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B742BD2-AD91-4A94-9F44-76EC8A499BCD}"/>
              </a:ext>
            </a:extLst>
          </p:cNvPr>
          <p:cNvSpPr txBox="1"/>
          <p:nvPr/>
        </p:nvSpPr>
        <p:spPr>
          <a:xfrm>
            <a:off x="191475" y="4123309"/>
            <a:ext cx="10139082" cy="584775"/>
          </a:xfrm>
          <a:prstGeom prst="rect">
            <a:avLst/>
          </a:prstGeom>
          <a:solidFill>
            <a:schemeClr val="bg1"/>
          </a:solidFill>
        </p:spPr>
        <p:txBody>
          <a:bodyPr wrap="square" rtlCol="0">
            <a:spAutoFit/>
          </a:bodyPr>
          <a:lstStyle/>
          <a:p>
            <a:pPr lvl="0">
              <a:defRPr/>
            </a:pPr>
            <a:r>
              <a:rPr kumimoji="0" lang="en-US" sz="3200" b="0" i="0" u="none" strike="noStrike" kern="1200" cap="none" spc="0" normalizeH="0" baseline="0" noProof="0" dirty="0">
                <a:ln>
                  <a:noFill/>
                </a:ln>
                <a:solidFill>
                  <a:srgbClr val="115076"/>
                </a:solidFill>
                <a:effectLst/>
                <a:uLnTx/>
                <a:uFillTx/>
                <a:latin typeface="Century Gothic" panose="020F0302020204030204"/>
                <a:ea typeface="+mn-ea"/>
                <a:cs typeface="+mn-cs"/>
              </a:rPr>
              <a:t>d. </a:t>
            </a:r>
            <a:r>
              <a:rPr lang="en-US" sz="3200" dirty="0" err="1">
                <a:solidFill>
                  <a:schemeClr val="accent5">
                    <a:lumMod val="50000"/>
                  </a:schemeClr>
                </a:solidFill>
              </a:rPr>
              <a:t>C’est</a:t>
            </a:r>
            <a:r>
              <a:rPr lang="en-US" sz="3200" dirty="0">
                <a:solidFill>
                  <a:schemeClr val="accent5">
                    <a:lumMod val="50000"/>
                  </a:schemeClr>
                </a:solidFill>
              </a:rPr>
              <a:t> qui, </a:t>
            </a:r>
            <a:r>
              <a:rPr lang="en-US" sz="3200" b="1" dirty="0">
                <a:solidFill>
                  <a:srgbClr val="EE6000"/>
                </a:solidFill>
              </a:rPr>
              <a:t>la </a:t>
            </a:r>
            <a:r>
              <a:rPr lang="en-US" sz="3200" b="1" dirty="0" err="1">
                <a:solidFill>
                  <a:srgbClr val="EE6000"/>
                </a:solidFill>
              </a:rPr>
              <a:t>professeure</a:t>
            </a:r>
            <a:r>
              <a:rPr lang="en-US" sz="3200" b="1" dirty="0">
                <a:solidFill>
                  <a:srgbClr val="EE6000"/>
                </a:solidFill>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préférée</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lang="en-US" sz="3200" dirty="0">
                <a:solidFill>
                  <a:srgbClr val="4472C4">
                    <a:lumMod val="50000"/>
                  </a:srgbClr>
                </a:solidFill>
                <a:latin typeface="Century Gothic" panose="020F0302020204030204"/>
              </a:rPr>
              <a:t> ?</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6E7E97DA-2F23-F745-B756-301D480DCC3C}"/>
              </a:ext>
            </a:extLst>
          </p:cNvPr>
          <p:cNvSpPr txBox="1"/>
          <p:nvPr/>
        </p:nvSpPr>
        <p:spPr>
          <a:xfrm>
            <a:off x="100871" y="1858352"/>
            <a:ext cx="10139082"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a:t>
            </a:r>
            <a:r>
              <a:rPr kumimoji="0" lang="en-US" sz="3200" b="1" i="0" u="none" strike="noStrike" kern="1200" cap="none" spc="0" normalizeH="0" baseline="0" noProof="0" dirty="0">
                <a:ln>
                  <a:noFill/>
                </a:ln>
                <a:solidFill>
                  <a:srgbClr val="EE6000"/>
                </a:solidFill>
                <a:effectLst/>
                <a:uLnTx/>
                <a:uFillTx/>
                <a:latin typeface="Century Gothic" panose="020F0302020204030204"/>
                <a:ea typeface="+mn-ea"/>
                <a:cs typeface="+mn-cs"/>
              </a:rPr>
              <a:t>la chose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préférée</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Sophie ?</a:t>
            </a:r>
          </a:p>
        </p:txBody>
      </p:sp>
      <p:sp>
        <p:nvSpPr>
          <p:cNvPr id="16" name="TextBox 15">
            <a:extLst>
              <a:ext uri="{FF2B5EF4-FFF2-40B4-BE49-F238E27FC236}">
                <a16:creationId xmlns:a16="http://schemas.microsoft.com/office/drawing/2014/main" id="{AC402BCF-F5B3-4DFB-B5A2-7FCC9C24B8DB}"/>
              </a:ext>
            </a:extLst>
          </p:cNvPr>
          <p:cNvSpPr txBox="1"/>
          <p:nvPr/>
        </p:nvSpPr>
        <p:spPr>
          <a:xfrm>
            <a:off x="191474" y="1915484"/>
            <a:ext cx="11809051"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a:t>
            </a:r>
            <a:r>
              <a:rPr kumimoji="0" lang="en-US" sz="3200" b="0" i="0" u="none" strike="noStrike" kern="1200" cap="none" spc="0" normalizeH="0" baseline="0" noProof="0" dirty="0">
                <a:ln>
                  <a:noFill/>
                </a:ln>
                <a:solidFill>
                  <a:srgbClr val="EE6000"/>
                </a:solidFill>
                <a:effectLst/>
                <a:uLnTx/>
                <a:uFillTx/>
                <a:latin typeface="Century Gothic" panose="020F0302020204030204"/>
                <a:ea typeface="+mn-ea"/>
                <a:cs typeface="+mn-cs"/>
              </a:rPr>
              <a:t>[le voyage / la chose]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préférée</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Sophie </a:t>
            </a:r>
            <a:r>
              <a:rPr lang="en-US" sz="3200" dirty="0">
                <a:solidFill>
                  <a:srgbClr val="4472C4">
                    <a:lumMod val="50000"/>
                  </a:srgbClr>
                </a:solidFill>
                <a:latin typeface="Century Gothic" panose="020F0302020204030204"/>
              </a:rPr>
              <a:t>?</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4EB2088E-9CFA-40B4-B569-1BD0D00E2F9D}"/>
              </a:ext>
            </a:extLst>
          </p:cNvPr>
          <p:cNvSpPr txBox="1"/>
          <p:nvPr/>
        </p:nvSpPr>
        <p:spPr>
          <a:xfrm>
            <a:off x="191475" y="2639503"/>
            <a:ext cx="10139082"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a:t>
            </a:r>
            <a:r>
              <a:rPr kumimoji="0" lang="en-US"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l’activité</a:t>
            </a:r>
            <a:r>
              <a:rPr kumimoji="0" lang="en-US" sz="32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préférée</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8" name="TextBox 17">
            <a:extLst>
              <a:ext uri="{FF2B5EF4-FFF2-40B4-BE49-F238E27FC236}">
                <a16:creationId xmlns:a16="http://schemas.microsoft.com/office/drawing/2014/main" id="{3FF8A83F-931C-4FC4-B531-1863C8D2064B}"/>
              </a:ext>
            </a:extLst>
          </p:cNvPr>
          <p:cNvSpPr txBox="1"/>
          <p:nvPr/>
        </p:nvSpPr>
        <p:spPr>
          <a:xfrm>
            <a:off x="191474" y="2655749"/>
            <a:ext cx="10854998" cy="584775"/>
          </a:xfrm>
          <a:prstGeom prst="rect">
            <a:avLst/>
          </a:prstGeom>
          <a:solidFill>
            <a:schemeClr val="bg1"/>
          </a:solidFill>
        </p:spPr>
        <p:txBody>
          <a:bodyPr wrap="square" rtlCol="0">
            <a:spAutoFit/>
          </a:bodyPr>
          <a:lstStyle/>
          <a:p>
            <a:pPr lvl="0">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a:t>
            </a:r>
            <a:r>
              <a:rPr kumimoji="0" lang="en-US" sz="3200" b="0" i="0" u="none" strike="noStrike" kern="1200" cap="none" spc="0" normalizeH="0" baseline="0" noProof="0" dirty="0">
                <a:ln>
                  <a:noFill/>
                </a:ln>
                <a:solidFill>
                  <a:srgbClr val="EE6000"/>
                </a:solidFill>
                <a:effectLst/>
                <a:uLnTx/>
                <a:uFillTx/>
                <a:latin typeface="Century Gothic" panose="020F0302020204030204"/>
                <a:ea typeface="+mn-ea"/>
                <a:cs typeface="+mn-cs"/>
              </a:rPr>
              <a:t>[</a:t>
            </a:r>
            <a:r>
              <a:rPr lang="en-US" sz="3200" dirty="0">
                <a:solidFill>
                  <a:srgbClr val="EE6000"/>
                </a:solidFill>
              </a:rPr>
              <a:t>le </a:t>
            </a:r>
            <a:r>
              <a:rPr lang="en-US" sz="3200" dirty="0" err="1">
                <a:solidFill>
                  <a:srgbClr val="EE6000"/>
                </a:solidFill>
              </a:rPr>
              <a:t>numéro</a:t>
            </a:r>
            <a:r>
              <a:rPr lang="en-US" sz="3200" dirty="0">
                <a:solidFill>
                  <a:srgbClr val="EE6000"/>
                </a:solidFill>
              </a:rPr>
              <a:t> </a:t>
            </a:r>
            <a:r>
              <a:rPr kumimoji="0" lang="en-US" sz="32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l’animal</a:t>
            </a:r>
            <a:r>
              <a:rPr kumimoji="0" lang="en-US" sz="32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préférée</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lang="en-US" sz="3200" dirty="0">
                <a:solidFill>
                  <a:srgbClr val="4472C4">
                    <a:lumMod val="50000"/>
                  </a:srgbClr>
                </a:solidFill>
                <a:latin typeface="Century Gothic" panose="020F0302020204030204"/>
              </a:rPr>
              <a:t> ?</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0992AC2-0CCF-411C-87F6-10C4A61F58A4}"/>
              </a:ext>
            </a:extLst>
          </p:cNvPr>
          <p:cNvSpPr txBox="1"/>
          <p:nvPr/>
        </p:nvSpPr>
        <p:spPr>
          <a:xfrm>
            <a:off x="191475" y="4117356"/>
            <a:ext cx="11990258" cy="584775"/>
          </a:xfrm>
          <a:prstGeom prst="rect">
            <a:avLst/>
          </a:prstGeom>
          <a:solidFill>
            <a:schemeClr val="bg1"/>
          </a:solidFill>
        </p:spPr>
        <p:txBody>
          <a:bodyPr wrap="square" rtlCol="0">
            <a:spAutoFit/>
          </a:bodyPr>
          <a:lstStyle/>
          <a:p>
            <a:pPr lvl="0">
              <a:defRPr/>
            </a:pPr>
            <a:r>
              <a:rPr kumimoji="0" lang="en-US" sz="3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d. </a:t>
            </a:r>
            <a:r>
              <a:rPr kumimoji="0" lang="en-US" sz="3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C’est</a:t>
            </a:r>
            <a:r>
              <a:rPr kumimoji="0" lang="en-US" sz="3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qui, </a:t>
            </a:r>
            <a:r>
              <a:rPr lang="en-US" sz="3200" dirty="0">
                <a:solidFill>
                  <a:srgbClr val="EE6000"/>
                </a:solidFill>
              </a:rPr>
              <a:t>[le </a:t>
            </a:r>
            <a:r>
              <a:rPr lang="en-US" sz="3200" dirty="0" err="1">
                <a:solidFill>
                  <a:srgbClr val="EE6000"/>
                </a:solidFill>
              </a:rPr>
              <a:t>professeur</a:t>
            </a:r>
            <a:r>
              <a:rPr lang="en-US" sz="3200" dirty="0">
                <a:solidFill>
                  <a:srgbClr val="EE6000"/>
                </a:solidFill>
              </a:rPr>
              <a:t> </a:t>
            </a:r>
            <a:r>
              <a:rPr kumimoji="0" lang="en-US" sz="32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lang="en-US" sz="3200" dirty="0">
                <a:solidFill>
                  <a:srgbClr val="EE6000"/>
                </a:solidFill>
              </a:rPr>
              <a:t>la </a:t>
            </a:r>
            <a:r>
              <a:rPr lang="en-US" sz="3200" dirty="0" err="1">
                <a:solidFill>
                  <a:srgbClr val="EE6000"/>
                </a:solidFill>
              </a:rPr>
              <a:t>professeure</a:t>
            </a:r>
            <a:r>
              <a:rPr lang="en-US" sz="3200" dirty="0">
                <a:solidFill>
                  <a:srgbClr val="EE6000"/>
                </a:solidFill>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a:t>
            </a:r>
            <a:r>
              <a:rPr lang="en-US" sz="3200" dirty="0">
                <a:solidFill>
                  <a:srgbClr val="4472C4">
                    <a:lumMod val="50000"/>
                  </a:srgbClr>
                </a:solidFill>
                <a:latin typeface="Century Gothic" panose="020F0302020204030204"/>
              </a:rPr>
              <a:t> </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lang="en-US" sz="3200" dirty="0">
                <a:solidFill>
                  <a:srgbClr val="4472C4">
                    <a:lumMod val="50000"/>
                  </a:srgbClr>
                </a:solidFill>
                <a:latin typeface="Century Gothic" panose="020F0302020204030204"/>
              </a:rPr>
              <a:t> ?</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3747FB2B-A28F-4188-8D3C-B3C7B0E6D7AE}"/>
              </a:ext>
            </a:extLst>
          </p:cNvPr>
          <p:cNvSpPr txBox="1"/>
          <p:nvPr/>
        </p:nvSpPr>
        <p:spPr>
          <a:xfrm>
            <a:off x="191475" y="3398046"/>
            <a:ext cx="10139082"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qui, </a:t>
            </a:r>
            <a:r>
              <a:rPr kumimoji="0" lang="en-US"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l’acteur</a:t>
            </a:r>
            <a:r>
              <a:rPr kumimoji="0" lang="en-US" sz="32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préférée</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Sophie ?</a:t>
            </a:r>
          </a:p>
        </p:txBody>
      </p:sp>
      <p:sp>
        <p:nvSpPr>
          <p:cNvPr id="20" name="TextBox 19">
            <a:extLst>
              <a:ext uri="{FF2B5EF4-FFF2-40B4-BE49-F238E27FC236}">
                <a16:creationId xmlns:a16="http://schemas.microsoft.com/office/drawing/2014/main" id="{58D77F07-8307-4F45-9A09-E020C1754AA1}"/>
              </a:ext>
            </a:extLst>
          </p:cNvPr>
          <p:cNvSpPr txBox="1"/>
          <p:nvPr/>
        </p:nvSpPr>
        <p:spPr>
          <a:xfrm>
            <a:off x="191474" y="3392080"/>
            <a:ext cx="11809051" cy="584775"/>
          </a:xfrm>
          <a:prstGeom prst="rect">
            <a:avLst/>
          </a:prstGeom>
          <a:solidFill>
            <a:schemeClr val="bg1"/>
          </a:solidFill>
        </p:spPr>
        <p:txBody>
          <a:bodyPr wrap="square" rtlCol="0">
            <a:spAutoFit/>
          </a:bodyPr>
          <a:lstStyle/>
          <a:p>
            <a:pPr lvl="0">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qui, </a:t>
            </a:r>
            <a:r>
              <a:rPr kumimoji="0" lang="en-US" sz="3200" b="0" i="0" u="none" strike="noStrike" kern="1200" cap="none" spc="0" normalizeH="0" baseline="0" noProof="0" dirty="0">
                <a:ln>
                  <a:noFill/>
                </a:ln>
                <a:solidFill>
                  <a:srgbClr val="EE6000"/>
                </a:solidFill>
                <a:effectLst/>
                <a:uLnTx/>
                <a:uFillTx/>
                <a:latin typeface="Century Gothic" panose="020F0302020204030204"/>
                <a:ea typeface="+mn-ea"/>
                <a:cs typeface="+mn-cs"/>
              </a:rPr>
              <a:t>[</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l’acteur</a:t>
            </a:r>
            <a:r>
              <a:rPr kumimoji="0" lang="en-US" sz="3200" b="0" i="0" u="none" strike="noStrike" kern="1200" cap="none" spc="0" normalizeH="0" baseline="0" noProof="0" dirty="0">
                <a:ln>
                  <a:noFill/>
                </a:ln>
                <a:solidFill>
                  <a:srgbClr val="EE6000"/>
                </a:solidFill>
                <a:effectLst/>
                <a:uLnTx/>
                <a:uFillTx/>
                <a:latin typeface="Century Gothic" panose="020F0302020204030204"/>
                <a:ea typeface="+mn-ea"/>
                <a:cs typeface="+mn-cs"/>
              </a:rPr>
              <a:t> / </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l’actrice</a:t>
            </a:r>
            <a:r>
              <a:rPr kumimoji="0" lang="en-US" sz="32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3200" dirty="0">
                <a:solidFill>
                  <a:srgbClr val="4472C4">
                    <a:lumMod val="50000"/>
                  </a:srgbClr>
                </a:solidFill>
              </a:rPr>
              <a:t>de Sophie</a:t>
            </a:r>
            <a:r>
              <a:rPr lang="en-US" sz="3200" dirty="0">
                <a:solidFill>
                  <a:srgbClr val="4472C4">
                    <a:lumMod val="50000"/>
                  </a:srgbClr>
                </a:solidFill>
                <a:latin typeface="Century Gothic" panose="020F0302020204030204"/>
              </a:rPr>
              <a:t>?</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D5BD648B-81C6-48DF-AC07-8EFF719BFAFB}"/>
              </a:ext>
            </a:extLst>
          </p:cNvPr>
          <p:cNvSpPr txBox="1"/>
          <p:nvPr/>
        </p:nvSpPr>
        <p:spPr>
          <a:xfrm>
            <a:off x="191474" y="4873751"/>
            <a:ext cx="11809050" cy="595674"/>
          </a:xfrm>
          <a:prstGeom prst="rect">
            <a:avLst/>
          </a:prstGeom>
          <a:solidFill>
            <a:schemeClr val="bg1"/>
          </a:solidFill>
        </p:spPr>
        <p:txBody>
          <a:bodyPr wrap="square" rtlCol="0">
            <a:spAutoFit/>
          </a:bodyPr>
          <a:lstStyle/>
          <a:p>
            <a:pPr lvl="0">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a:t>
            </a:r>
            <a:r>
              <a:rPr lang="en-US" sz="3200" b="1" dirty="0">
                <a:solidFill>
                  <a:srgbClr val="EE6000"/>
                </a:solidFill>
              </a:rPr>
              <a:t>la couleur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préférée</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3200" dirty="0">
                <a:solidFill>
                  <a:srgbClr val="4472C4">
                    <a:lumMod val="50000"/>
                  </a:srgbClr>
                </a:solidFill>
              </a:rPr>
              <a:t>de Sophie ?</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EEA937D4-E697-40D1-892B-33532E1A6F72}"/>
              </a:ext>
            </a:extLst>
          </p:cNvPr>
          <p:cNvSpPr txBox="1"/>
          <p:nvPr/>
        </p:nvSpPr>
        <p:spPr>
          <a:xfrm>
            <a:off x="191475" y="4854210"/>
            <a:ext cx="11809050" cy="595674"/>
          </a:xfrm>
          <a:prstGeom prst="rect">
            <a:avLst/>
          </a:prstGeom>
          <a:solidFill>
            <a:schemeClr val="bg1"/>
          </a:solidFill>
        </p:spPr>
        <p:txBody>
          <a:bodyPr wrap="square" rtlCol="0">
            <a:spAutoFit/>
          </a:bodyPr>
          <a:lstStyle/>
          <a:p>
            <a:pPr lvl="0">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a:t>
            </a:r>
            <a:r>
              <a:rPr kumimoji="0" lang="en-US" sz="3200" b="0" i="0" u="none" strike="noStrike" kern="1200" cap="none" spc="0" normalizeH="0" baseline="0" noProof="0" dirty="0">
                <a:ln>
                  <a:noFill/>
                </a:ln>
                <a:solidFill>
                  <a:srgbClr val="EE6000"/>
                </a:solidFill>
                <a:effectLst/>
                <a:uLnTx/>
                <a:uFillTx/>
                <a:latin typeface="Century Gothic" panose="020F0302020204030204"/>
                <a:ea typeface="+mn-ea"/>
                <a:cs typeface="+mn-cs"/>
              </a:rPr>
              <a:t>[la couleur / le livre]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préférée</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3200" dirty="0">
                <a:solidFill>
                  <a:srgbClr val="4472C4">
                    <a:lumMod val="50000"/>
                  </a:srgbClr>
                </a:solidFill>
              </a:rPr>
              <a:t>de Sophie </a:t>
            </a:r>
            <a:r>
              <a:rPr lang="en-US" sz="3200" dirty="0">
                <a:solidFill>
                  <a:srgbClr val="4472C4">
                    <a:lumMod val="50000"/>
                  </a:srgbClr>
                </a:solidFill>
                <a:latin typeface="Century Gothic" panose="020F0302020204030204"/>
              </a:rPr>
              <a:t>?</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a:t>
            </a:r>
            <a:r>
              <a:rPr lang="en-GB" sz="3600" b="1" dirty="0" err="1">
                <a:solidFill>
                  <a:schemeClr val="bg1"/>
                </a:solidFill>
              </a:rPr>
              <a:t>préféré</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3" name="Picture 2" descr="A picture containing toy, shirt&#10;&#10;Description automatically generated">
            <a:extLst>
              <a:ext uri="{FF2B5EF4-FFF2-40B4-BE49-F238E27FC236}">
                <a16:creationId xmlns:a16="http://schemas.microsoft.com/office/drawing/2014/main" id="{D9099679-2BF2-433F-9752-7027F2B5E8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6780" y="5084902"/>
            <a:ext cx="1633519" cy="1624273"/>
          </a:xfrm>
          <a:prstGeom prst="rect">
            <a:avLst/>
          </a:prstGeom>
        </p:spPr>
      </p:pic>
      <p:pic>
        <p:nvPicPr>
          <p:cNvPr id="9" name="Picture 8" descr="A close up of a logo&#10;&#10;Description automatically generated">
            <a:extLst>
              <a:ext uri="{FF2B5EF4-FFF2-40B4-BE49-F238E27FC236}">
                <a16:creationId xmlns:a16="http://schemas.microsoft.com/office/drawing/2014/main" id="{AE08F0F7-4B68-43BA-AC5D-26B5DEC819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62810" y="5348153"/>
            <a:ext cx="1341359" cy="1341359"/>
          </a:xfrm>
          <a:prstGeom prst="rect">
            <a:avLst/>
          </a:prstGeom>
        </p:spPr>
      </p:pic>
      <p:sp>
        <p:nvSpPr>
          <p:cNvPr id="10" name="TextBox 9">
            <a:extLst>
              <a:ext uri="{FF2B5EF4-FFF2-40B4-BE49-F238E27FC236}">
                <a16:creationId xmlns:a16="http://schemas.microsoft.com/office/drawing/2014/main" id="{44FD7920-2482-48C3-ABA6-44B633B6BC2D}"/>
              </a:ext>
            </a:extLst>
          </p:cNvPr>
          <p:cNvSpPr txBox="1"/>
          <p:nvPr/>
        </p:nvSpPr>
        <p:spPr>
          <a:xfrm>
            <a:off x="180000" y="1296000"/>
            <a:ext cx="11198087" cy="492443"/>
          </a:xfrm>
          <a:prstGeom prst="rect">
            <a:avLst/>
          </a:prstGeom>
          <a:noFill/>
        </p:spPr>
        <p:txBody>
          <a:bodyPr wrap="square" rtlCol="0">
            <a:spAutoFit/>
          </a:bodyPr>
          <a:lstStyle/>
          <a:p>
            <a:r>
              <a:rPr lang="en-US" sz="2600" dirty="0">
                <a:solidFill>
                  <a:schemeClr val="accent5">
                    <a:lumMod val="50000"/>
                  </a:schemeClr>
                </a:solidFill>
              </a:rPr>
              <a:t>Amir </a:t>
            </a:r>
            <a:r>
              <a:rPr lang="en-US" sz="2600" dirty="0" err="1">
                <a:solidFill>
                  <a:schemeClr val="accent5">
                    <a:lumMod val="50000"/>
                  </a:schemeClr>
                </a:solidFill>
              </a:rPr>
              <a:t>pense</a:t>
            </a:r>
            <a:r>
              <a:rPr lang="en-US" sz="2600" dirty="0">
                <a:solidFill>
                  <a:schemeClr val="accent5">
                    <a:lumMod val="50000"/>
                  </a:schemeClr>
                </a:solidFill>
              </a:rPr>
              <a:t> à </a:t>
            </a:r>
            <a:r>
              <a:rPr kumimoji="0" lang="en-US"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Sophie. Il </a:t>
            </a:r>
            <a:r>
              <a:rPr kumimoji="0" lang="en-US"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demande</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a:t>
            </a:r>
            <a:r>
              <a:rPr lang="en-US" sz="2600" dirty="0">
                <a:solidFill>
                  <a:schemeClr val="accent5">
                    <a:lumMod val="50000"/>
                  </a:schemeClr>
                </a:solidFill>
              </a:rPr>
              <a:t> </a:t>
            </a:r>
          </a:p>
        </p:txBody>
      </p:sp>
      <p:pic>
        <p:nvPicPr>
          <p:cNvPr id="13" name="Picture 12" descr="A picture containing doll, shirt&#10;&#10;Description automatically generated">
            <a:extLst>
              <a:ext uri="{FF2B5EF4-FFF2-40B4-BE49-F238E27FC236}">
                <a16:creationId xmlns:a16="http://schemas.microsoft.com/office/drawing/2014/main" id="{4608569D-E06E-4BDA-A24C-AB5A4CE12C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78703" y="-146773"/>
            <a:ext cx="1667769" cy="1667769"/>
          </a:xfrm>
          <a:prstGeom prst="rect">
            <a:avLst/>
          </a:prstGeom>
        </p:spPr>
      </p:pic>
      <p:sp>
        <p:nvSpPr>
          <p:cNvPr id="14" name="Thought Bubble: Cloud 13">
            <a:extLst>
              <a:ext uri="{FF2B5EF4-FFF2-40B4-BE49-F238E27FC236}">
                <a16:creationId xmlns:a16="http://schemas.microsoft.com/office/drawing/2014/main" id="{5F2FDA60-9B8C-42F1-A703-4F4F27E7A219}"/>
              </a:ext>
            </a:extLst>
          </p:cNvPr>
          <p:cNvSpPr/>
          <p:nvPr/>
        </p:nvSpPr>
        <p:spPr>
          <a:xfrm>
            <a:off x="8011716" y="617802"/>
            <a:ext cx="1294576" cy="963643"/>
          </a:xfrm>
          <a:prstGeom prst="cloudCallout">
            <a:avLst>
              <a:gd name="adj1" fmla="val 75149"/>
              <a:gd name="adj2" fmla="val -38816"/>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6" grpId="0" animBg="1"/>
      <p:bldP spid="18" grpId="0" animBg="1"/>
      <p:bldP spid="22" grpId="0" animBg="1"/>
      <p:bldP spid="20"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85678"/>
            <a:ext cx="5915046" cy="707849"/>
          </a:xfrm>
        </p:spPr>
        <p:txBody>
          <a:bodyPr>
            <a:normAutofit/>
          </a:bodyPr>
          <a:lstStyle/>
          <a:p>
            <a:r>
              <a:rPr lang="en-GB" sz="3600" b="1" dirty="0">
                <a:solidFill>
                  <a:schemeClr val="bg1"/>
                </a:solidFill>
              </a:rPr>
              <a:t>Regular –</a:t>
            </a:r>
            <a:r>
              <a:rPr lang="en-GB" sz="3600" b="1" dirty="0" err="1">
                <a:solidFill>
                  <a:schemeClr val="bg1"/>
                </a:solidFill>
              </a:rPr>
              <a:t>er</a:t>
            </a:r>
            <a:r>
              <a:rPr lang="en-GB" sz="3600" b="1" dirty="0">
                <a:solidFill>
                  <a:schemeClr val="bg1"/>
                </a:solidFill>
              </a:rPr>
              <a:t> verbs</a:t>
            </a:r>
          </a:p>
        </p:txBody>
      </p:sp>
      <p:sp>
        <p:nvSpPr>
          <p:cNvPr id="2" name="TextBox 1"/>
          <p:cNvSpPr txBox="1"/>
          <p:nvPr/>
        </p:nvSpPr>
        <p:spPr>
          <a:xfrm>
            <a:off x="225444" y="1449231"/>
            <a:ext cx="11858525"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600" dirty="0">
                <a:solidFill>
                  <a:srgbClr val="002060"/>
                </a:solidFill>
                <a:latin typeface="Century Gothic" panose="020B0502020202020204" pitchFamily="34" charset="0"/>
              </a:rPr>
              <a:t>T</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o say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‘I’ + verb</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 French, the verb </a:t>
            </a:r>
            <a:r>
              <a:rPr lang="en-GB" sz="2600" dirty="0">
                <a:solidFill>
                  <a:srgbClr val="002060"/>
                </a:solidFill>
                <a:latin typeface="Century Gothic" panose="020B0502020202020204" pitchFamily="34" charset="0"/>
              </a:rPr>
              <a:t>is in the short form, </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often ending in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-e</a:t>
            </a: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12" name="TextBox 11"/>
          <p:cNvSpPr txBox="1"/>
          <p:nvPr/>
        </p:nvSpPr>
        <p:spPr>
          <a:xfrm>
            <a:off x="3549309" y="2145234"/>
            <a:ext cx="2272757"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Je regard</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e</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p:cNvSpPr txBox="1"/>
          <p:nvPr/>
        </p:nvSpPr>
        <p:spPr>
          <a:xfrm>
            <a:off x="6835218" y="2145234"/>
            <a:ext cx="5248750" cy="523220"/>
          </a:xfrm>
          <a:prstGeom prst="rect">
            <a:avLst/>
          </a:prstGeom>
          <a:noFill/>
        </p:spPr>
        <p:txBody>
          <a:bodyPr wrap="square" rtlCol="0">
            <a:spAutoFit/>
          </a:bodyPr>
          <a:lstStyle/>
          <a:p>
            <a:pPr>
              <a:defRPr/>
            </a:pPr>
            <a:r>
              <a:rPr lang="en-GB" sz="2800" noProof="0" dirty="0">
                <a:solidFill>
                  <a:srgbClr val="002060"/>
                </a:solidFill>
                <a:latin typeface="Century Gothic" panose="020B0502020202020204" pitchFamily="34" charset="0"/>
              </a:rPr>
              <a:t>I watch </a:t>
            </a:r>
            <a:r>
              <a:rPr lang="en-GB" sz="2000" dirty="0">
                <a:solidFill>
                  <a:srgbClr val="002060"/>
                </a:solidFill>
                <a:latin typeface="Century Gothic" panose="020B0502020202020204" pitchFamily="34" charset="0"/>
              </a:rPr>
              <a:t>(or I am watching).</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p:cNvSpPr txBox="1"/>
          <p:nvPr/>
        </p:nvSpPr>
        <p:spPr>
          <a:xfrm>
            <a:off x="3549308" y="2865833"/>
            <a:ext cx="2272757"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Je </a:t>
            </a:r>
            <a:r>
              <a:rPr lang="en-GB" sz="2800" dirty="0" err="1">
                <a:solidFill>
                  <a:srgbClr val="002060"/>
                </a:solidFill>
                <a:latin typeface="Century Gothic" panose="020B0502020202020204" pitchFamily="34" charset="0"/>
              </a:rPr>
              <a:t>travaill</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e</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5" name="TextBox 14"/>
          <p:cNvSpPr txBox="1"/>
          <p:nvPr/>
        </p:nvSpPr>
        <p:spPr>
          <a:xfrm>
            <a:off x="6835217" y="2887664"/>
            <a:ext cx="4304731"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noProof="0" dirty="0">
                <a:solidFill>
                  <a:srgbClr val="002060"/>
                </a:solidFill>
                <a:latin typeface="Century Gothic" panose="020B0502020202020204" pitchFamily="34" charset="0"/>
              </a:rPr>
              <a:t>I work </a:t>
            </a:r>
            <a:r>
              <a:rPr lang="en-GB" sz="2000" noProof="0" dirty="0">
                <a:solidFill>
                  <a:srgbClr val="002060"/>
                </a:solidFill>
                <a:latin typeface="Century Gothic" panose="020B0502020202020204" pitchFamily="34" charset="0"/>
              </a:rPr>
              <a:t>(or I am working)</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TextBox 15"/>
          <p:cNvSpPr txBox="1"/>
          <p:nvPr/>
        </p:nvSpPr>
        <p:spPr>
          <a:xfrm>
            <a:off x="225443" y="3630094"/>
            <a:ext cx="11858525"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To say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‘we’ + verb</a:t>
            </a: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the verb ends with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r>
              <a:rPr kumimoji="0" lang="en-GB" sz="26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ons</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p:cNvSpPr txBox="1"/>
          <p:nvPr/>
        </p:nvSpPr>
        <p:spPr>
          <a:xfrm>
            <a:off x="3447066" y="4447239"/>
            <a:ext cx="3092630"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Nous </a:t>
            </a:r>
            <a:r>
              <a:rPr lang="en-GB" sz="2800" dirty="0" err="1">
                <a:solidFill>
                  <a:srgbClr val="002060"/>
                </a:solidFill>
                <a:latin typeface="Century Gothic" panose="020B0502020202020204" pitchFamily="34" charset="0"/>
              </a:rPr>
              <a:t>regard</a:t>
            </a:r>
            <a:r>
              <a:rPr lang="en-GB" sz="2800" b="1" dirty="0" err="1">
                <a:solidFill>
                  <a:srgbClr val="002060"/>
                </a:solidFill>
                <a:latin typeface="Century Gothic" panose="020B0502020202020204" pitchFamily="34" charset="0"/>
              </a:rPr>
              <a:t>ons</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p:cNvSpPr txBox="1"/>
          <p:nvPr/>
        </p:nvSpPr>
        <p:spPr>
          <a:xfrm>
            <a:off x="6835217" y="4447239"/>
            <a:ext cx="4963493"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We watch </a:t>
            </a:r>
            <a:r>
              <a:rPr lang="en-GB" sz="2000" dirty="0">
                <a:solidFill>
                  <a:srgbClr val="002060"/>
                </a:solidFill>
                <a:latin typeface="Century Gothic" panose="020B0502020202020204" pitchFamily="34" charset="0"/>
              </a:rPr>
              <a:t>(or we are watching)</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p:cNvSpPr txBox="1"/>
          <p:nvPr/>
        </p:nvSpPr>
        <p:spPr>
          <a:xfrm>
            <a:off x="3442611" y="5167838"/>
            <a:ext cx="3092630"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Nous </a:t>
            </a:r>
            <a:r>
              <a:rPr lang="en-GB" sz="2800" dirty="0" err="1">
                <a:solidFill>
                  <a:srgbClr val="002060"/>
                </a:solidFill>
                <a:latin typeface="Century Gothic" panose="020B0502020202020204" pitchFamily="34" charset="0"/>
              </a:rPr>
              <a:t>travaill</a:t>
            </a:r>
            <a:r>
              <a:rPr lang="en-GB" sz="2800" b="1" dirty="0" err="1">
                <a:solidFill>
                  <a:srgbClr val="002060"/>
                </a:solidFill>
                <a:latin typeface="Century Gothic" panose="020B0502020202020204" pitchFamily="34" charset="0"/>
              </a:rPr>
              <a:t>ons</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p:cNvSpPr txBox="1"/>
          <p:nvPr/>
        </p:nvSpPr>
        <p:spPr>
          <a:xfrm>
            <a:off x="6840530" y="5173716"/>
            <a:ext cx="5351470"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We work </a:t>
            </a:r>
            <a:r>
              <a:rPr lang="en-GB" sz="2000" dirty="0">
                <a:solidFill>
                  <a:srgbClr val="002060"/>
                </a:solidFill>
                <a:latin typeface="Century Gothic" panose="020B0502020202020204" pitchFamily="34" charset="0"/>
              </a:rPr>
              <a:t>(or we are working)</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 name="Rounded Rectangle 46">
            <a:extLst>
              <a:ext uri="{FF2B5EF4-FFF2-40B4-BE49-F238E27FC236}">
                <a16:creationId xmlns:a16="http://schemas.microsoft.com/office/drawing/2014/main" id="{7569FDED-F2D1-454A-8140-E71A6C98BFCB}"/>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677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3" name="Google Shape;53;p11"/>
          <p:cNvSpPr txBox="1"/>
          <p:nvPr/>
        </p:nvSpPr>
        <p:spPr>
          <a:xfrm>
            <a:off x="18" y="1366878"/>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eat | eating]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5" name="Google Shape;55;p11"/>
          <p:cNvSpPr txBox="1"/>
          <p:nvPr/>
        </p:nvSpPr>
        <p:spPr>
          <a:xfrm>
            <a:off x="17" y="350805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[eats | is eating]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Google Shape;54;p11">
            <a:extLst>
              <a:ext uri="{FF2B5EF4-FFF2-40B4-BE49-F238E27FC236}">
                <a16:creationId xmlns:a16="http://schemas.microsoft.com/office/drawing/2014/main" id="{62F5D66D-9055-4F4B-9C68-3BC9B26E6E30}"/>
              </a:ext>
            </a:extLst>
          </p:cNvPr>
          <p:cNvSpPr txBox="1"/>
          <p:nvPr/>
        </p:nvSpPr>
        <p:spPr>
          <a:xfrm>
            <a:off x="0" y="4359131"/>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mang</a:t>
            </a:r>
            <a:r>
              <a:rPr kumimoji="0" lang="en-GB" sz="8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e</a:t>
            </a: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ons</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 name="Google Shape;55;p11">
            <a:extLst>
              <a:ext uri="{FF2B5EF4-FFF2-40B4-BE49-F238E27FC236}">
                <a16:creationId xmlns:a16="http://schemas.microsoft.com/office/drawing/2014/main" id="{A5621FAC-6DFE-4AC4-9B12-A0E225CA96D9}"/>
              </a:ext>
            </a:extLst>
          </p:cNvPr>
          <p:cNvSpPr txBox="1"/>
          <p:nvPr/>
        </p:nvSpPr>
        <p:spPr>
          <a:xfrm>
            <a:off x="18" y="561861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 | are eating]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1" name="Picture 2">
            <a:extLst>
              <a:ext uri="{FF2B5EF4-FFF2-40B4-BE49-F238E27FC236}">
                <a16:creationId xmlns:a16="http://schemas.microsoft.com/office/drawing/2014/main" id="{7DB0E2D1-8986-4A51-AF52-7D3CCAA7AB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9807087" y="411865"/>
            <a:ext cx="1843239" cy="1843239"/>
          </a:xfrm>
          <a:prstGeom prst="rect">
            <a:avLst/>
          </a:prstGeom>
          <a:noFill/>
          <a:extLst>
            <a:ext uri="{909E8E84-426E-40DD-AFC4-6F175D3DCCD1}">
              <a14:hiddenFill xmlns:a14="http://schemas.microsoft.com/office/drawing/2010/main">
                <a:solidFill>
                  <a:srgbClr val="FFFFFF"/>
                </a:solidFill>
              </a14:hiddenFill>
            </a:ext>
          </a:extLst>
        </p:spPr>
      </p:pic>
      <p:sp>
        <p:nvSpPr>
          <p:cNvPr id="52" name="Google Shape;52;p11"/>
          <p:cNvSpPr txBox="1">
            <a:spLocks noGrp="1"/>
          </p:cNvSpPr>
          <p:nvPr>
            <p:ph type="title"/>
          </p:nvPr>
        </p:nvSpPr>
        <p:spPr>
          <a:xfrm>
            <a:off x="20" y="190121"/>
            <a:ext cx="12191997" cy="125587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a:solidFill>
                  <a:srgbClr val="1E4E79"/>
                </a:solidFill>
              </a:rPr>
              <a:t>manger</a:t>
            </a:r>
            <a:endParaRPr sz="8000" dirty="0"/>
          </a:p>
        </p:txBody>
      </p:sp>
      <p:sp>
        <p:nvSpPr>
          <p:cNvPr id="54" name="Google Shape;54;p11"/>
          <p:cNvSpPr txBox="1"/>
          <p:nvPr/>
        </p:nvSpPr>
        <p:spPr>
          <a:xfrm>
            <a:off x="19" y="2238908"/>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mange</a:t>
            </a:r>
          </a:p>
        </p:txBody>
      </p:sp>
      <p:sp>
        <p:nvSpPr>
          <p:cNvPr id="12" name="Speech Bubble: Rectangle with Corners Rounded 11">
            <a:extLst>
              <a:ext uri="{FF2B5EF4-FFF2-40B4-BE49-F238E27FC236}">
                <a16:creationId xmlns:a16="http://schemas.microsoft.com/office/drawing/2014/main" id="{506ECEA9-179C-42EB-91D3-844E21577571}"/>
              </a:ext>
            </a:extLst>
          </p:cNvPr>
          <p:cNvSpPr/>
          <p:nvPr/>
        </p:nvSpPr>
        <p:spPr>
          <a:xfrm>
            <a:off x="299963" y="3672868"/>
            <a:ext cx="2748037" cy="2123326"/>
          </a:xfrm>
          <a:prstGeom prst="wedgeRoundRectCallout">
            <a:avLst>
              <a:gd name="adj1" fmla="val 59502"/>
              <a:gd name="adj2" fmla="val 21808"/>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We keep the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 </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the </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nous</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form</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so that the [g] is still soft.</a:t>
            </a:r>
          </a:p>
        </p:txBody>
      </p:sp>
    </p:spTree>
    <p:extLst>
      <p:ext uri="{BB962C8B-B14F-4D97-AF65-F5344CB8AC3E}">
        <p14:creationId xmlns:p14="http://schemas.microsoft.com/office/powerpoint/2010/main" val="209776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mang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mange.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mangeons.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33" name="Google Shape;55;p11">
            <a:extLst>
              <a:ext uri="{FF2B5EF4-FFF2-40B4-BE49-F238E27FC236}">
                <a16:creationId xmlns:a16="http://schemas.microsoft.com/office/drawing/2014/main" id="{B2ECBC46-60CA-4747-88ED-0DC1AEF15AE5}"/>
              </a:ext>
            </a:extLst>
          </p:cNvPr>
          <p:cNvSpPr txBox="1"/>
          <p:nvPr/>
        </p:nvSpPr>
        <p:spPr>
          <a:xfrm>
            <a:off x="17" y="3506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[eats | is eating]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54;p11">
            <a:extLst>
              <a:ext uri="{FF2B5EF4-FFF2-40B4-BE49-F238E27FC236}">
                <a16:creationId xmlns:a16="http://schemas.microsoft.com/office/drawing/2014/main" id="{F8C0F8D4-65E6-4756-993D-3491AC75A0F2}"/>
              </a:ext>
            </a:extLst>
          </p:cNvPr>
          <p:cNvSpPr txBox="1"/>
          <p:nvPr/>
        </p:nvSpPr>
        <p:spPr>
          <a:xfrm>
            <a:off x="0" y="43596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mang</a:t>
            </a:r>
            <a:r>
              <a:rPr kumimoji="0" lang="en-GB" sz="8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e</a:t>
            </a: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ons</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1" name="Google Shape;65;p12" descr="question mark action button">
            <a:hlinkClick r:id="" action="ppaction://noaction">
              <a:snd r:embed="rId4" name="mange.wav"/>
            </a:hlinkClick>
            <a:extLst>
              <a:ext uri="{FF2B5EF4-FFF2-40B4-BE49-F238E27FC236}">
                <a16:creationId xmlns:a16="http://schemas.microsoft.com/office/drawing/2014/main" id="{5736ECBD-5493-4504-B11E-7124DEBF53AB}"/>
              </a:ext>
            </a:extLst>
          </p:cNvPr>
          <p:cNvSpPr/>
          <p:nvPr/>
        </p:nvSpPr>
        <p:spPr>
          <a:xfrm>
            <a:off x="1392522" y="360055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32" name="Google Shape;53;p11">
            <a:extLst>
              <a:ext uri="{FF2B5EF4-FFF2-40B4-BE49-F238E27FC236}">
                <a16:creationId xmlns:a16="http://schemas.microsoft.com/office/drawing/2014/main" id="{F933DB9F-C743-4E86-92BF-C58A66ADCA50}"/>
              </a:ext>
            </a:extLst>
          </p:cNvPr>
          <p:cNvSpPr txBox="1"/>
          <p:nvPr/>
        </p:nvSpPr>
        <p:spPr>
          <a:xfrm>
            <a:off x="18" y="13680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eat | eating]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5" name="Google Shape;55;p11">
            <a:extLst>
              <a:ext uri="{FF2B5EF4-FFF2-40B4-BE49-F238E27FC236}">
                <a16:creationId xmlns:a16="http://schemas.microsoft.com/office/drawing/2014/main" id="{2CF865CE-D2AD-4CDB-81FE-D6371BF45A85}"/>
              </a:ext>
            </a:extLst>
          </p:cNvPr>
          <p:cNvSpPr txBox="1"/>
          <p:nvPr/>
        </p:nvSpPr>
        <p:spPr>
          <a:xfrm>
            <a:off x="18" y="56196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 | are eating]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6" name="Google Shape;52;p11">
            <a:extLst>
              <a:ext uri="{FF2B5EF4-FFF2-40B4-BE49-F238E27FC236}">
                <a16:creationId xmlns:a16="http://schemas.microsoft.com/office/drawing/2014/main" id="{3E2AE57B-E03E-4A58-B2EC-E5A827F6CBD4}"/>
              </a:ext>
            </a:extLst>
          </p:cNvPr>
          <p:cNvSpPr txBox="1">
            <a:spLocks noGrp="1"/>
          </p:cNvSpPr>
          <p:nvPr>
            <p:ph type="title"/>
          </p:nvPr>
        </p:nvSpPr>
        <p:spPr>
          <a:xfrm>
            <a:off x="20" y="158142"/>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a:solidFill>
                  <a:srgbClr val="1E4E79"/>
                </a:solidFill>
              </a:rPr>
              <a:t>manger</a:t>
            </a:r>
            <a:endParaRPr sz="8000" dirty="0"/>
          </a:p>
        </p:txBody>
      </p:sp>
      <p:sp>
        <p:nvSpPr>
          <p:cNvPr id="37" name="Google Shape;54;p11">
            <a:extLst>
              <a:ext uri="{FF2B5EF4-FFF2-40B4-BE49-F238E27FC236}">
                <a16:creationId xmlns:a16="http://schemas.microsoft.com/office/drawing/2014/main" id="{20F2677F-7B61-4E0C-9652-4B143A29C623}"/>
              </a:ext>
            </a:extLst>
          </p:cNvPr>
          <p:cNvSpPr txBox="1"/>
          <p:nvPr/>
        </p:nvSpPr>
        <p:spPr>
          <a:xfrm>
            <a:off x="19" y="22392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mange</a:t>
            </a:r>
          </a:p>
        </p:txBody>
      </p:sp>
      <p:sp>
        <p:nvSpPr>
          <p:cNvPr id="12" name="Google Shape;62;p12" descr="question mark action button">
            <a:hlinkClick r:id="" action="ppaction://noaction">
              <a:snd r:embed="rId3" name="manger.wav"/>
            </a:hlinkClick>
            <a:extLst>
              <a:ext uri="{FF2B5EF4-FFF2-40B4-BE49-F238E27FC236}">
                <a16:creationId xmlns:a16="http://schemas.microsoft.com/office/drawing/2014/main" id="{4DDB81A2-6217-4D63-AAA5-E47BBC145AD9}"/>
              </a:ext>
            </a:extLst>
          </p:cNvPr>
          <p:cNvSpPr/>
          <p:nvPr/>
        </p:nvSpPr>
        <p:spPr>
          <a:xfrm>
            <a:off x="1392522" y="15422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13" name="Google Shape;65;p12" descr="question mark action button">
            <a:hlinkClick r:id="" action="ppaction://noaction">
              <a:snd r:embed="rId5" name="mangeons.wav"/>
            </a:hlinkClick>
            <a:extLst>
              <a:ext uri="{FF2B5EF4-FFF2-40B4-BE49-F238E27FC236}">
                <a16:creationId xmlns:a16="http://schemas.microsoft.com/office/drawing/2014/main" id="{C5EE84AF-132C-481A-A6D1-CB224CEA3194}"/>
              </a:ext>
            </a:extLst>
          </p:cNvPr>
          <p:cNvSpPr/>
          <p:nvPr/>
        </p:nvSpPr>
        <p:spPr>
          <a:xfrm>
            <a:off x="1392522" y="565891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35654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mang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mang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mangeons.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mange</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[eats | is eating]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427373" y="4039200"/>
            <a:ext cx="9337255"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mange</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des fruits.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eats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eating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634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mang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mange des fruit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mang</a:t>
            </a:r>
            <a:r>
              <a:rPr lang="en-GB" sz="11500" b="1" dirty="0" err="1">
                <a:solidFill>
                  <a:srgbClr val="ED7D31"/>
                </a:solidFill>
              </a:rPr>
              <a:t>e</a:t>
            </a:r>
            <a:r>
              <a:rPr lang="en-GB" sz="11500" b="1" dirty="0" err="1">
                <a:solidFill>
                  <a:srgbClr val="1E4E79"/>
                </a:solidFill>
              </a:rPr>
              <a:t>ons</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 | are eating]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1"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Nous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mangeons</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des fruits.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eat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are eating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8747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mangeo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nous mangeons des fruit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a:solidFill>
                  <a:srgbClr val="1E4E79"/>
                </a:solidFill>
              </a:rPr>
              <a:t>manger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eat | eating]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aime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manger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des fruits.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3274677" y="5165639"/>
            <a:ext cx="5642646"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likes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eating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627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mang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aime manger des fruit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mange.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mange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[eats | is eating]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elle mange des fruits.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des fruits.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3601937" y="4006248"/>
            <a:ext cx="2962986"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mange</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eats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eating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7448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mang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mange des fruit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DE64-0701-C44E-9104-7700A5D6201C}"/>
              </a:ext>
            </a:extLst>
          </p:cNvPr>
          <p:cNvSpPr>
            <a:spLocks noGrp="1"/>
          </p:cNvSpPr>
          <p:nvPr>
            <p:ph type="title"/>
          </p:nvPr>
        </p:nvSpPr>
        <p:spPr>
          <a:xfrm>
            <a:off x="14288" y="-208422"/>
            <a:ext cx="10515600" cy="1325563"/>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SFC</a:t>
            </a:r>
            <a:endParaRPr lang="en-US" dirty="0"/>
          </a:p>
        </p:txBody>
      </p:sp>
      <p:sp>
        <p:nvSpPr>
          <p:cNvPr id="8" name="TextBox 7"/>
          <p:cNvSpPr txBox="1"/>
          <p:nvPr/>
        </p:nvSpPr>
        <p:spPr>
          <a:xfrm>
            <a:off x="1089671" y="1444479"/>
            <a:ext cx="100126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onsonant</a:t>
            </a:r>
          </a:p>
        </p:txBody>
      </p:sp>
      <p:sp>
        <p:nvSpPr>
          <p:cNvPr id="9" name="TextBox 8"/>
          <p:cNvSpPr txBox="1"/>
          <p:nvPr/>
        </p:nvSpPr>
        <p:spPr>
          <a:xfrm rot="10800000" flipV="1">
            <a:off x="3195405" y="1876396"/>
            <a:ext cx="580119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dans</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11" name="TextBox 10"/>
          <p:cNvSpPr txBox="1"/>
          <p:nvPr/>
        </p:nvSpPr>
        <p:spPr>
          <a:xfrm>
            <a:off x="7171025" y="2367809"/>
            <a:ext cx="108782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mn-cs"/>
              </a:rPr>
              <a:t>X</a:t>
            </a:r>
          </a:p>
        </p:txBody>
      </p:sp>
      <p:pic>
        <p:nvPicPr>
          <p:cNvPr id="10"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562" y="4048044"/>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28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dan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mangeons.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mang</a:t>
            </a:r>
            <a:r>
              <a:rPr lang="en-GB" sz="11500" b="1" dirty="0" err="1">
                <a:solidFill>
                  <a:srgbClr val="ED7D31"/>
                </a:solidFill>
              </a:rPr>
              <a:t>e</a:t>
            </a:r>
            <a:r>
              <a:rPr lang="en-GB" sz="11500" b="1" dirty="0" err="1">
                <a:solidFill>
                  <a:srgbClr val="1E4E79"/>
                </a:solidFill>
              </a:rPr>
              <a:t>ons</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[eat | are eating]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nous mangeons des fruits.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1" y="4069009"/>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Nous                     des fruits.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3265714" y="4069008"/>
            <a:ext cx="4178049"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mangeons</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eat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are eating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8088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mangeo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nous mangeons des fruit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eat | eating]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3" name="Google Shape;103;p16" descr="question mark action button">
            <a:hlinkClick r:id="" action="ppaction://noaction">
              <a:snd r:embed="rId3" name="mange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manger</a:t>
            </a:r>
            <a:endParaRPr sz="11500" dirty="0"/>
          </a:p>
        </p:txBody>
      </p:sp>
      <p:sp>
        <p:nvSpPr>
          <p:cNvPr id="106" name="Google Shape;106;p16" descr="question mark action button">
            <a:hlinkClick r:id="" action="ppaction://noaction">
              <a:snd r:embed="rId4" name="elle aime manger des fruits.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aime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des fruits.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8" name="Google Shape;108;p16"/>
          <p:cNvSpPr/>
          <p:nvPr/>
        </p:nvSpPr>
        <p:spPr>
          <a:xfrm>
            <a:off x="4469594" y="3960340"/>
            <a:ext cx="3221996"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manger</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likes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eating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fruit.]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7791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mang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aime manger des fruit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792863519"/>
              </p:ext>
            </p:extLst>
          </p:nvPr>
        </p:nvGraphicFramePr>
        <p:xfrm>
          <a:off x="494156" y="1175832"/>
          <a:ext cx="11203687" cy="5158319"/>
        </p:xfrm>
        <a:graphic>
          <a:graphicData uri="http://schemas.openxmlformats.org/drawingml/2006/table">
            <a:tbl>
              <a:tblPr firstRow="1" bandRow="1">
                <a:tableStyleId>{5C22544A-7EE6-4342-B048-85BDC9FD1C3A}</a:tableStyleId>
              </a:tblPr>
              <a:tblGrid>
                <a:gridCol w="420244">
                  <a:extLst>
                    <a:ext uri="{9D8B030D-6E8A-4147-A177-3AD203B41FA5}">
                      <a16:colId xmlns:a16="http://schemas.microsoft.com/office/drawing/2014/main" val="2548973513"/>
                    </a:ext>
                  </a:extLst>
                </a:gridCol>
                <a:gridCol w="6709153">
                  <a:extLst>
                    <a:ext uri="{9D8B030D-6E8A-4147-A177-3AD203B41FA5}">
                      <a16:colId xmlns:a16="http://schemas.microsoft.com/office/drawing/2014/main" val="2775102314"/>
                    </a:ext>
                  </a:extLst>
                </a:gridCol>
                <a:gridCol w="2944353">
                  <a:extLst>
                    <a:ext uri="{9D8B030D-6E8A-4147-A177-3AD203B41FA5}">
                      <a16:colId xmlns:a16="http://schemas.microsoft.com/office/drawing/2014/main" val="1859025906"/>
                    </a:ext>
                  </a:extLst>
                </a:gridCol>
                <a:gridCol w="1129937">
                  <a:extLst>
                    <a:ext uri="{9D8B030D-6E8A-4147-A177-3AD203B41FA5}">
                      <a16:colId xmlns:a16="http://schemas.microsoft.com/office/drawing/2014/main" val="3979149899"/>
                    </a:ext>
                  </a:extLst>
                </a:gridCol>
              </a:tblGrid>
              <a:tr h="1251216">
                <a:tc gridSpan="2">
                  <a:txBody>
                    <a:bodyPr/>
                    <a:lstStyle/>
                    <a:p>
                      <a:r>
                        <a:rPr lang="en-GB" sz="2200" b="1" dirty="0" err="1">
                          <a:solidFill>
                            <a:schemeClr val="accent5">
                              <a:lumMod val="50000"/>
                            </a:schemeClr>
                          </a:solidFill>
                          <a:latin typeface="Century Gothic" panose="020B0502020202020204" pitchFamily="34" charset="0"/>
                        </a:rPr>
                        <a:t>C’est</a:t>
                      </a:r>
                      <a:r>
                        <a:rPr lang="en-GB" sz="2200" b="1" baseline="0" dirty="0">
                          <a:solidFill>
                            <a:schemeClr val="accent5">
                              <a:lumMod val="50000"/>
                            </a:schemeClr>
                          </a:solidFill>
                          <a:latin typeface="Century Gothic" panose="020B0502020202020204" pitchFamily="34" charset="0"/>
                        </a:rPr>
                        <a:t> qui? </a:t>
                      </a:r>
                    </a:p>
                    <a:p>
                      <a:r>
                        <a:rPr lang="en-GB" sz="2200" b="0" baseline="0" dirty="0">
                          <a:solidFill>
                            <a:schemeClr val="accent5">
                              <a:lumMod val="50000"/>
                            </a:schemeClr>
                          </a:solidFill>
                          <a:latin typeface="Century Gothic" panose="020B0502020202020204" pitchFamily="34" charset="0"/>
                        </a:rPr>
                        <a:t>Pierre has written a short article about himself.  </a:t>
                      </a:r>
                      <a:br>
                        <a:rPr lang="en-GB" sz="2200" b="0" baseline="0" dirty="0">
                          <a:solidFill>
                            <a:schemeClr val="accent5">
                              <a:lumMod val="50000"/>
                            </a:schemeClr>
                          </a:solidFill>
                          <a:latin typeface="Century Gothic" panose="020B0502020202020204" pitchFamily="34" charset="0"/>
                        </a:rPr>
                      </a:br>
                      <a:r>
                        <a:rPr lang="en-GB" sz="2200" b="0" baseline="0" dirty="0">
                          <a:solidFill>
                            <a:schemeClr val="accent5">
                              <a:lumMod val="50000"/>
                            </a:schemeClr>
                          </a:solidFill>
                          <a:latin typeface="Century Gothic" panose="020B0502020202020204" pitchFamily="34" charset="0"/>
                        </a:rPr>
                        <a:t>Is he doing these activities by himself (‘I’)</a:t>
                      </a:r>
                    </a:p>
                    <a:p>
                      <a:r>
                        <a:rPr lang="en-GB" sz="2200" b="0" baseline="0" dirty="0">
                          <a:solidFill>
                            <a:schemeClr val="accent5">
                              <a:lumMod val="50000"/>
                            </a:schemeClr>
                          </a:solidFill>
                          <a:latin typeface="Century Gothic" panose="020B0502020202020204" pitchFamily="34" charset="0"/>
                        </a:rPr>
                        <a:t>or with his friends (‘we’)?</a:t>
                      </a:r>
                      <a:endParaRPr lang="en-GB" sz="2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436471">
                <a:tc>
                  <a:txBody>
                    <a:bodyPr/>
                    <a:lstStyle/>
                    <a:p>
                      <a:r>
                        <a:rPr lang="en-GB" sz="2400" b="1" dirty="0">
                          <a:solidFill>
                            <a:schemeClr val="bg1"/>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regardons</a:t>
                      </a:r>
                      <a:r>
                        <a:rPr lang="en-GB" sz="2400" b="0" dirty="0">
                          <a:solidFill>
                            <a:schemeClr val="accent5">
                              <a:lumMod val="50000"/>
                            </a:schemeClr>
                          </a:solidFill>
                          <a:latin typeface="Century Gothic" panose="020B0502020202020204" pitchFamily="34" charset="0"/>
                        </a:rPr>
                        <a:t> le bateau </a:t>
                      </a:r>
                      <a:r>
                        <a:rPr lang="en-GB" sz="2400" b="0" dirty="0" err="1">
                          <a:solidFill>
                            <a:schemeClr val="accent5">
                              <a:lumMod val="50000"/>
                            </a:schemeClr>
                          </a:solidFill>
                          <a:latin typeface="Century Gothic" panose="020B0502020202020204" pitchFamily="34" charset="0"/>
                        </a:rPr>
                        <a:t>cher</a:t>
                      </a:r>
                      <a:r>
                        <a:rPr lang="en-GB" sz="2400" b="0" dirty="0">
                          <a:solidFill>
                            <a:schemeClr val="accent5">
                              <a:lumMod val="50000"/>
                            </a:schemeClr>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436471">
                <a:tc>
                  <a:txBody>
                    <a:bodyPr/>
                    <a:lstStyle/>
                    <a:p>
                      <a:r>
                        <a:rPr lang="en-GB" sz="2400" b="1" dirty="0">
                          <a:solidFill>
                            <a:schemeClr val="bg1"/>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prépare</a:t>
                      </a:r>
                      <a:r>
                        <a:rPr lang="en-GB" sz="2400" b="0" dirty="0">
                          <a:solidFill>
                            <a:schemeClr val="accent5">
                              <a:lumMod val="50000"/>
                            </a:schemeClr>
                          </a:solidFill>
                          <a:latin typeface="Century Gothic" panose="020B0502020202020204" pitchFamily="34" charset="0"/>
                        </a:rPr>
                        <a:t> le déjeuner.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436471">
                <a:tc>
                  <a:txBody>
                    <a:bodyPr/>
                    <a:lstStyle/>
                    <a:p>
                      <a:r>
                        <a:rPr lang="en-GB" sz="2400" b="1" dirty="0">
                          <a:solidFill>
                            <a:schemeClr val="bg1"/>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restons</a:t>
                      </a:r>
                      <a:r>
                        <a:rPr lang="en-GB" sz="2400" b="0" dirty="0">
                          <a:solidFill>
                            <a:schemeClr val="accent5">
                              <a:lumMod val="50000"/>
                            </a:schemeClr>
                          </a:solidFill>
                          <a:latin typeface="Century Gothic" panose="020B0502020202020204" pitchFamily="34" charset="0"/>
                        </a:rPr>
                        <a:t> à la </a:t>
                      </a:r>
                      <a:r>
                        <a:rPr lang="en-GB" sz="2400" b="0" dirty="0" err="1">
                          <a:solidFill>
                            <a:schemeClr val="accent5">
                              <a:lumMod val="50000"/>
                            </a:schemeClr>
                          </a:solidFill>
                          <a:latin typeface="Century Gothic" panose="020B0502020202020204" pitchFamily="34" charset="0"/>
                        </a:rPr>
                        <a:t>maison</a:t>
                      </a:r>
                      <a:r>
                        <a:rPr lang="en-GB" sz="2400" b="0" dirty="0">
                          <a:solidFill>
                            <a:schemeClr val="accent5">
                              <a:lumMod val="50000"/>
                            </a:schemeClr>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436471">
                <a:tc>
                  <a:txBody>
                    <a:bodyPr/>
                    <a:lstStyle/>
                    <a:p>
                      <a:r>
                        <a:rPr lang="en-GB" sz="2400" b="1" dirty="0">
                          <a:solidFill>
                            <a:schemeClr val="bg1"/>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travaillons</a:t>
                      </a:r>
                      <a:r>
                        <a:rPr lang="en-GB" sz="2400" b="0" dirty="0">
                          <a:solidFill>
                            <a:schemeClr val="accent5">
                              <a:lumMod val="50000"/>
                            </a:schemeClr>
                          </a:solidFill>
                          <a:latin typeface="Century Gothic" panose="020B0502020202020204" pitchFamily="34" charset="0"/>
                        </a:rPr>
                        <a:t> avec un </a:t>
                      </a:r>
                      <a:r>
                        <a:rPr lang="en-GB" sz="2400" b="0" dirty="0" err="1">
                          <a:solidFill>
                            <a:schemeClr val="accent5">
                              <a:lumMod val="50000"/>
                            </a:schemeClr>
                          </a:solidFill>
                          <a:latin typeface="Century Gothic" panose="020B0502020202020204" pitchFamily="34" charset="0"/>
                        </a:rPr>
                        <a:t>ordinateur</a:t>
                      </a:r>
                      <a:r>
                        <a:rPr lang="en-GB" sz="2400" b="0" dirty="0">
                          <a:solidFill>
                            <a:schemeClr val="accent5">
                              <a:lumMod val="50000"/>
                            </a:schemeClr>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436471">
                <a:tc>
                  <a:txBody>
                    <a:bodyPr/>
                    <a:lstStyle/>
                    <a:p>
                      <a:r>
                        <a:rPr lang="en-GB" sz="2400" b="1" dirty="0">
                          <a:solidFill>
                            <a:schemeClr val="bg1"/>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marche</a:t>
                      </a:r>
                      <a:r>
                        <a:rPr lang="en-GB" sz="2400" b="0" dirty="0">
                          <a:solidFill>
                            <a:schemeClr val="accent5">
                              <a:lumMod val="50000"/>
                            </a:schemeClr>
                          </a:solidFill>
                          <a:latin typeface="Century Gothic" panose="020B0502020202020204" pitchFamily="34" charset="0"/>
                        </a:rPr>
                        <a:t> dehors </a:t>
                      </a:r>
                      <a:r>
                        <a:rPr lang="en-GB" sz="2400" b="0" dirty="0" err="1">
                          <a:solidFill>
                            <a:schemeClr val="accent5">
                              <a:lumMod val="50000"/>
                            </a:schemeClr>
                          </a:solidFill>
                          <a:latin typeface="Century Gothic" panose="020B0502020202020204" pitchFamily="34" charset="0"/>
                        </a:rPr>
                        <a:t>mais</a:t>
                      </a:r>
                      <a:r>
                        <a:rPr lang="en-GB" sz="2400" b="0" dirty="0">
                          <a:solidFill>
                            <a:schemeClr val="accent5">
                              <a:lumMod val="50000"/>
                            </a:schemeClr>
                          </a:solidFill>
                          <a:latin typeface="Century Gothic" panose="020B0502020202020204" pitchFamily="34" charset="0"/>
                        </a:rPr>
                        <a:t> il fait </a:t>
                      </a:r>
                      <a:r>
                        <a:rPr lang="en-GB" sz="2400" b="0" dirty="0" err="1">
                          <a:solidFill>
                            <a:schemeClr val="accent5">
                              <a:lumMod val="50000"/>
                            </a:schemeClr>
                          </a:solidFill>
                          <a:latin typeface="Century Gothic" panose="020B0502020202020204" pitchFamily="34" charset="0"/>
                        </a:rPr>
                        <a:t>mauvais</a:t>
                      </a:r>
                      <a:r>
                        <a:rPr lang="en-GB" sz="2400" b="0" dirty="0">
                          <a:solidFill>
                            <a:schemeClr val="accent5">
                              <a:lumMod val="50000"/>
                            </a:schemeClr>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33039"/>
                  </a:ext>
                </a:extLst>
              </a:tr>
              <a:tr h="436471">
                <a:tc>
                  <a:txBody>
                    <a:bodyPr/>
                    <a:lstStyle/>
                    <a:p>
                      <a:r>
                        <a:rPr lang="en-GB" sz="2400" b="1" dirty="0">
                          <a:solidFill>
                            <a:schemeClr val="bg1"/>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r>
                        <a:rPr lang="en-GB" sz="2400" b="0" dirty="0">
                          <a:solidFill>
                            <a:schemeClr val="accent5">
                              <a:lumMod val="50000"/>
                            </a:schemeClr>
                          </a:solidFill>
                          <a:latin typeface="Century Gothic" panose="020B0502020202020204" pitchFamily="34" charset="0"/>
                        </a:rPr>
                        <a:t>           parle à un </a:t>
                      </a:r>
                      <a:r>
                        <a:rPr lang="en-GB" sz="2400" b="0" dirty="0" err="1">
                          <a:solidFill>
                            <a:schemeClr val="accent5">
                              <a:lumMod val="50000"/>
                            </a:schemeClr>
                          </a:solidFill>
                          <a:latin typeface="Century Gothic" panose="020B0502020202020204" pitchFamily="34" charset="0"/>
                        </a:rPr>
                        <a:t>ami</a:t>
                      </a:r>
                      <a:r>
                        <a:rPr lang="en-GB" sz="2400" b="0" dirty="0">
                          <a:solidFill>
                            <a:schemeClr val="accent5">
                              <a:lumMod val="50000"/>
                            </a:schemeClr>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436471">
                <a:tc>
                  <a:txBody>
                    <a:bodyPr/>
                    <a:lstStyle/>
                    <a:p>
                      <a:r>
                        <a:rPr lang="en-GB" sz="2400" b="1" dirty="0">
                          <a:solidFill>
                            <a:schemeClr val="bg1"/>
                          </a:solidFill>
                          <a:latin typeface="Century Gothic" panose="020B0502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demandons</a:t>
                      </a:r>
                      <a:r>
                        <a:rPr lang="en-GB" sz="2400" b="0" baseline="0" dirty="0">
                          <a:solidFill>
                            <a:schemeClr val="accent5">
                              <a:lumMod val="50000"/>
                            </a:schemeClr>
                          </a:solidFill>
                          <a:latin typeface="Century Gothic" panose="020B0502020202020204" pitchFamily="34" charset="0"/>
                        </a:rPr>
                        <a:t> un </a:t>
                      </a:r>
                      <a:r>
                        <a:rPr lang="en-GB" sz="2400" b="0" baseline="0" dirty="0" err="1">
                          <a:solidFill>
                            <a:schemeClr val="accent5">
                              <a:lumMod val="50000"/>
                            </a:schemeClr>
                          </a:solidFill>
                          <a:latin typeface="Century Gothic" panose="020B0502020202020204" pitchFamily="34" charset="0"/>
                        </a:rPr>
                        <a:t>vélo</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rapide</a:t>
                      </a:r>
                      <a:r>
                        <a:rPr lang="en-GB" sz="2400" b="0" baseline="0" dirty="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525359">
                <a:tc>
                  <a:txBody>
                    <a:bodyPr/>
                    <a:lstStyle/>
                    <a:p>
                      <a:r>
                        <a:rPr lang="en-GB" sz="2400" b="1" dirty="0">
                          <a:solidFill>
                            <a:schemeClr val="bg1"/>
                          </a:solidFill>
                          <a:latin typeface="Century Gothic" panose="020B0502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montre</a:t>
                      </a:r>
                      <a:r>
                        <a:rPr lang="en-GB" sz="2400" b="0" baseline="0" dirty="0">
                          <a:solidFill>
                            <a:schemeClr val="accent5">
                              <a:lumMod val="50000"/>
                            </a:schemeClr>
                          </a:solidFill>
                          <a:latin typeface="Century Gothic" panose="020B0502020202020204" pitchFamily="34" charset="0"/>
                        </a:rPr>
                        <a:t> un </a:t>
                      </a:r>
                      <a:r>
                        <a:rPr lang="en-GB" sz="2400" b="0" baseline="0" dirty="0" err="1">
                          <a:solidFill>
                            <a:schemeClr val="accent5">
                              <a:lumMod val="50000"/>
                            </a:schemeClr>
                          </a:solidFill>
                          <a:latin typeface="Century Gothic" panose="020B0502020202020204" pitchFamily="34" charset="0"/>
                        </a:rPr>
                        <a:t>exemple</a:t>
                      </a:r>
                      <a:r>
                        <a:rPr lang="en-GB" sz="2400" b="0" baseline="0" dirty="0">
                          <a:solidFill>
                            <a:schemeClr val="accent5">
                              <a:lumMod val="50000"/>
                            </a:schemeClr>
                          </a:solidFill>
                          <a:latin typeface="Century Gothic" panose="020B0502020202020204" pitchFamily="34" charset="0"/>
                        </a:rPr>
                        <a:t> </a:t>
                      </a:r>
                      <a:r>
                        <a:rPr lang="en-GB" sz="2400" b="0" dirty="0">
                          <a:solidFill>
                            <a:schemeClr val="accent5">
                              <a:lumMod val="50000"/>
                            </a:schemeClr>
                          </a:solidFill>
                          <a:latin typeface="Century Gothic" panose="020B0502020202020204" pitchFamily="34" charset="0"/>
                        </a:rPr>
                        <a:t>à la </a:t>
                      </a:r>
                      <a:r>
                        <a:rPr lang="en-GB" sz="2400" b="0" dirty="0" err="1">
                          <a:solidFill>
                            <a:schemeClr val="accent5">
                              <a:lumMod val="50000"/>
                            </a:schemeClr>
                          </a:solidFill>
                          <a:latin typeface="Century Gothic" panose="020B0502020202020204" pitchFamily="34" charset="0"/>
                        </a:rPr>
                        <a:t>professeure</a:t>
                      </a:r>
                      <a:r>
                        <a:rPr lang="en-GB" sz="2400" b="0" baseline="0" dirty="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7820" y="5772908"/>
            <a:ext cx="767356" cy="726156"/>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7820" y="5330858"/>
            <a:ext cx="767356" cy="726156"/>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8135" y="4789617"/>
            <a:ext cx="767356" cy="726156"/>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6575" y="2530828"/>
            <a:ext cx="767356" cy="726156"/>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8135" y="3424959"/>
            <a:ext cx="767356" cy="726156"/>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7820" y="4322247"/>
            <a:ext cx="767356" cy="726156"/>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355" y="3869372"/>
            <a:ext cx="767356" cy="726156"/>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355" y="2980546"/>
            <a:ext cx="767356" cy="726156"/>
          </a:xfrm>
          <a:prstGeom prst="rect">
            <a:avLst/>
          </a:prstGeom>
        </p:spPr>
      </p:pic>
      <p:sp>
        <p:nvSpPr>
          <p:cNvPr id="2" name="Rounded Rectangular Callout 1"/>
          <p:cNvSpPr/>
          <p:nvPr/>
        </p:nvSpPr>
        <p:spPr>
          <a:xfrm>
            <a:off x="6788433" y="963861"/>
            <a:ext cx="1215190" cy="553452"/>
          </a:xfrm>
          <a:prstGeom prst="wedgeRoundRectCallout">
            <a:avLst>
              <a:gd name="adj1" fmla="val 68276"/>
              <a:gd name="adj2" fmla="val 436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nous</a:t>
            </a:r>
          </a:p>
        </p:txBody>
      </p:sp>
      <p:sp>
        <p:nvSpPr>
          <p:cNvPr id="18" name="Rounded Rectangular Callout 17"/>
          <p:cNvSpPr/>
          <p:nvPr/>
        </p:nvSpPr>
        <p:spPr>
          <a:xfrm>
            <a:off x="10231701" y="963861"/>
            <a:ext cx="719530" cy="553452"/>
          </a:xfrm>
          <a:prstGeom prst="wedgeRoundRectCallout">
            <a:avLst>
              <a:gd name="adj1" fmla="val 76197"/>
              <a:gd name="adj2" fmla="val 414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latin typeface="Century Gothic" panose="020B0502020202020204" pitchFamily="34" charset="0"/>
              </a:rPr>
              <a:t>je</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4813" y="2573107"/>
            <a:ext cx="410964" cy="428087"/>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6546" y="3020196"/>
            <a:ext cx="410964" cy="428087"/>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4813" y="3474783"/>
            <a:ext cx="410964" cy="428087"/>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4813" y="3937071"/>
            <a:ext cx="410964" cy="428087"/>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9014" y="4422122"/>
            <a:ext cx="410964" cy="428087"/>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6546" y="4850209"/>
            <a:ext cx="410964" cy="428087"/>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4813" y="5301729"/>
            <a:ext cx="410964" cy="428087"/>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1989" y="5824048"/>
            <a:ext cx="410964" cy="428087"/>
          </a:xfrm>
          <a:prstGeom prst="rect">
            <a:avLst/>
          </a:prstGeom>
        </p:spPr>
      </p:pic>
      <p:sp>
        <p:nvSpPr>
          <p:cNvPr id="4" name="Title 3" hidden="1">
            <a:extLst>
              <a:ext uri="{FF2B5EF4-FFF2-40B4-BE49-F238E27FC236}">
                <a16:creationId xmlns:a16="http://schemas.microsoft.com/office/drawing/2014/main" id="{3A6D8C5D-D6A1-D048-B0EF-2DA04BE36C8C}"/>
              </a:ext>
            </a:extLst>
          </p:cNvPr>
          <p:cNvSpPr>
            <a:spLocks noGrp="1"/>
          </p:cNvSpPr>
          <p:nvPr>
            <p:ph type="title"/>
          </p:nvPr>
        </p:nvSpPr>
        <p:spPr/>
        <p:txBody>
          <a:bodyPr/>
          <a:lstStyle/>
          <a:p>
            <a:r>
              <a:rPr lang="en-US" dirty="0" err="1"/>
              <a:t>C’est</a:t>
            </a:r>
            <a:r>
              <a:rPr lang="en-US" dirty="0"/>
              <a:t> qui?</a:t>
            </a:r>
          </a:p>
        </p:txBody>
      </p:sp>
      <p:pic>
        <p:nvPicPr>
          <p:cNvPr id="32" name="Picture 31" descr="background rectangle">
            <a:extLst>
              <a:ext uri="{FF2B5EF4-FFF2-40B4-BE49-F238E27FC236}">
                <a16:creationId xmlns:a16="http://schemas.microsoft.com/office/drawing/2014/main" id="{C84FB6CA-7E15-4E2D-921E-D942DFB66D9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7A98D066-D0F3-4EE0-820F-2E619A412348}"/>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Grammaire</a:t>
            </a:r>
            <a:endParaRPr lang="en-GB" sz="3600" b="1" dirty="0">
              <a:solidFill>
                <a:schemeClr val="bg1"/>
              </a:solidFill>
            </a:endParaRPr>
          </a:p>
        </p:txBody>
      </p:sp>
      <p:sp>
        <p:nvSpPr>
          <p:cNvPr id="34" name="Rounded Rectangle 46">
            <a:extLst>
              <a:ext uri="{FF2B5EF4-FFF2-40B4-BE49-F238E27FC236}">
                <a16:creationId xmlns:a16="http://schemas.microsoft.com/office/drawing/2014/main" id="{33A711F7-4BD7-41E3-85EC-38971FA93D7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b="64351"/>
          <a:stretch/>
        </p:blipFill>
        <p:spPr>
          <a:xfrm>
            <a:off x="7692011" y="1562650"/>
            <a:ext cx="2736567" cy="975562"/>
          </a:xfrm>
          <a:prstGeom prst="rect">
            <a:avLst/>
          </a:prstGeom>
        </p:spPr>
      </p:pic>
      <p:pic>
        <p:nvPicPr>
          <p:cNvPr id="29" name="Picture 28"/>
          <p:cNvPicPr>
            <a:picLocks noChangeAspect="1"/>
          </p:cNvPicPr>
          <p:nvPr/>
        </p:nvPicPr>
        <p:blipFill rotWithShape="1">
          <a:blip r:embed="rId6" cstate="print">
            <a:extLst>
              <a:ext uri="{28A0092B-C50C-407E-A947-70E740481C1C}">
                <a14:useLocalDpi xmlns:a14="http://schemas.microsoft.com/office/drawing/2010/main" val="0"/>
              </a:ext>
            </a:extLst>
          </a:blip>
          <a:srcRect l="48545" r="27186" b="64351"/>
          <a:stretch/>
        </p:blipFill>
        <p:spPr>
          <a:xfrm>
            <a:off x="10812162" y="1550933"/>
            <a:ext cx="664144" cy="975562"/>
          </a:xfrm>
          <a:prstGeom prst="rect">
            <a:avLst/>
          </a:prstGeom>
        </p:spPr>
      </p:pic>
    </p:spTree>
    <p:extLst>
      <p:ext uri="{BB962C8B-B14F-4D97-AF65-F5344CB8AC3E}">
        <p14:creationId xmlns:p14="http://schemas.microsoft.com/office/powerpoint/2010/main" val="218329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644566050"/>
              </p:ext>
            </p:extLst>
          </p:nvPr>
        </p:nvGraphicFramePr>
        <p:xfrm>
          <a:off x="5403272" y="1338023"/>
          <a:ext cx="6471952" cy="4968240"/>
        </p:xfrm>
        <a:graphic>
          <a:graphicData uri="http://schemas.openxmlformats.org/drawingml/2006/table">
            <a:tbl>
              <a:tblPr firstRow="1" bandRow="1">
                <a:tableStyleId>{5C22544A-7EE6-4342-B048-85BDC9FD1C3A}</a:tableStyleId>
              </a:tblPr>
              <a:tblGrid>
                <a:gridCol w="946728">
                  <a:extLst>
                    <a:ext uri="{9D8B030D-6E8A-4147-A177-3AD203B41FA5}">
                      <a16:colId xmlns:a16="http://schemas.microsoft.com/office/drawing/2014/main" val="955157006"/>
                    </a:ext>
                  </a:extLst>
                </a:gridCol>
                <a:gridCol w="965200">
                  <a:extLst>
                    <a:ext uri="{9D8B030D-6E8A-4147-A177-3AD203B41FA5}">
                      <a16:colId xmlns:a16="http://schemas.microsoft.com/office/drawing/2014/main" val="977820307"/>
                    </a:ext>
                  </a:extLst>
                </a:gridCol>
                <a:gridCol w="4560024">
                  <a:extLst>
                    <a:ext uri="{9D8B030D-6E8A-4147-A177-3AD203B41FA5}">
                      <a16:colId xmlns:a16="http://schemas.microsoft.com/office/drawing/2014/main" val="3858487875"/>
                    </a:ext>
                  </a:extLst>
                </a:gridCol>
              </a:tblGrid>
              <a:tr h="595983">
                <a:tc>
                  <a:txBody>
                    <a:bodyPr/>
                    <a:lstStyle/>
                    <a:p>
                      <a:pPr algn="ctr"/>
                      <a:r>
                        <a:rPr lang="en-GB" sz="2800" b="1" dirty="0">
                          <a:solidFill>
                            <a:schemeClr val="accent5">
                              <a:lumMod val="50000"/>
                            </a:schemeClr>
                          </a:solidFill>
                          <a:latin typeface="Century Gothic" panose="020B0502020202020204" pitchFamily="34" charset="0"/>
                        </a:rPr>
                        <a:t>I</a:t>
                      </a:r>
                      <a:r>
                        <a:rPr lang="en-GB" sz="2800" b="1" baseline="0" dirty="0">
                          <a:solidFill>
                            <a:schemeClr val="accent5">
                              <a:lumMod val="50000"/>
                            </a:schemeClr>
                          </a:solidFill>
                          <a:latin typeface="Century Gothic" panose="020B0502020202020204" pitchFamily="34" charset="0"/>
                        </a:rPr>
                        <a:t> </a:t>
                      </a:r>
                    </a:p>
                    <a:p>
                      <a:pPr algn="ctr"/>
                      <a:r>
                        <a:rPr lang="en-GB" sz="2000" b="1" baseline="0" dirty="0">
                          <a:solidFill>
                            <a:schemeClr val="accent5">
                              <a:lumMod val="50000"/>
                            </a:schemeClr>
                          </a:solidFill>
                          <a:latin typeface="Century Gothic" panose="020B0502020202020204" pitchFamily="34" charset="0"/>
                        </a:rPr>
                        <a:t>(je)</a:t>
                      </a:r>
                      <a:endParaRPr lang="en-GB" sz="2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dirty="0">
                          <a:solidFill>
                            <a:schemeClr val="accent5">
                              <a:lumMod val="50000"/>
                            </a:schemeClr>
                          </a:solidFill>
                          <a:latin typeface="Century Gothic" panose="020B0502020202020204" pitchFamily="34" charset="0"/>
                        </a:rPr>
                        <a:t>We </a:t>
                      </a:r>
                      <a:r>
                        <a:rPr lang="en-GB" sz="2000" b="1" dirty="0">
                          <a:solidFill>
                            <a:schemeClr val="accent5">
                              <a:lumMod val="50000"/>
                            </a:schemeClr>
                          </a:solidFill>
                          <a:latin typeface="Century Gothic" panose="020B0502020202020204" pitchFamily="34" charset="0"/>
                        </a:rPr>
                        <a:t>(nous)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800" b="1" dirty="0" err="1">
                          <a:solidFill>
                            <a:schemeClr val="accent5">
                              <a:lumMod val="50000"/>
                            </a:schemeClr>
                          </a:solidFill>
                          <a:latin typeface="Century Gothic" panose="020B0502020202020204" pitchFamily="34" charset="0"/>
                        </a:rPr>
                        <a:t>activit</a:t>
                      </a:r>
                      <a:r>
                        <a:rPr lang="en-GB" sz="2800" b="1" baseline="0" dirty="0" err="1">
                          <a:solidFill>
                            <a:schemeClr val="accent5">
                              <a:lumMod val="50000"/>
                            </a:schemeClr>
                          </a:solidFill>
                          <a:latin typeface="Century Gothic" panose="020B0502020202020204" pitchFamily="34" charset="0"/>
                        </a:rPr>
                        <a:t>é</a:t>
                      </a:r>
                      <a:r>
                        <a:rPr lang="en-GB" sz="2800" b="1" baseline="0" dirty="0">
                          <a:solidFill>
                            <a:schemeClr val="accent5">
                              <a:lumMod val="50000"/>
                            </a:schemeClr>
                          </a:solidFill>
                          <a:latin typeface="Century Gothic" panose="020B0502020202020204" pitchFamily="34" charset="0"/>
                        </a:rPr>
                        <a:t> – </a:t>
                      </a:r>
                      <a:r>
                        <a:rPr lang="en-GB" sz="2800" b="1" baseline="0" dirty="0" err="1">
                          <a:solidFill>
                            <a:schemeClr val="accent5">
                              <a:lumMod val="50000"/>
                            </a:schemeClr>
                          </a:solidFill>
                          <a:latin typeface="Century Gothic" panose="020B0502020202020204" pitchFamily="34" charset="0"/>
                        </a:rPr>
                        <a:t>écris</a:t>
                      </a:r>
                      <a:r>
                        <a:rPr lang="en-GB" sz="2800" b="1" baseline="0" dirty="0">
                          <a:solidFill>
                            <a:schemeClr val="accent5">
                              <a:lumMod val="50000"/>
                            </a:schemeClr>
                          </a:solidFill>
                          <a:latin typeface="Century Gothic" panose="020B0502020202020204" pitchFamily="34" charset="0"/>
                        </a:rPr>
                        <a:t> </a:t>
                      </a:r>
                      <a:r>
                        <a:rPr lang="en-GB" sz="2800" b="1" baseline="0" dirty="0" err="1">
                          <a:solidFill>
                            <a:schemeClr val="accent5">
                              <a:lumMod val="50000"/>
                            </a:schemeClr>
                          </a:solidFill>
                          <a:latin typeface="Century Gothic" panose="020B0502020202020204" pitchFamily="34" charset="0"/>
                        </a:rPr>
                        <a:t>en</a:t>
                      </a:r>
                      <a:r>
                        <a:rPr lang="en-GB" sz="2800" b="1" baseline="0" dirty="0">
                          <a:solidFill>
                            <a:schemeClr val="accent5">
                              <a:lumMod val="50000"/>
                            </a:schemeClr>
                          </a:solidFill>
                          <a:latin typeface="Century Gothic" panose="020B0502020202020204" pitchFamily="34" charset="0"/>
                        </a:rPr>
                        <a:t> </a:t>
                      </a:r>
                      <a:r>
                        <a:rPr lang="en-GB" sz="2800" b="1" baseline="0" dirty="0" err="1">
                          <a:solidFill>
                            <a:schemeClr val="accent5">
                              <a:lumMod val="50000"/>
                            </a:schemeClr>
                          </a:solidFill>
                          <a:latin typeface="Century Gothic" panose="020B0502020202020204" pitchFamily="34" charset="0"/>
                        </a:rPr>
                        <a:t>anglais</a:t>
                      </a:r>
                      <a:endParaRPr lang="en-GB" sz="28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3092625"/>
                  </a:ext>
                </a:extLst>
              </a:tr>
              <a:tr h="375248">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70405"/>
                  </a:ext>
                </a:extLst>
              </a:tr>
              <a:tr h="375248">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8470190"/>
                  </a:ext>
                </a:extLst>
              </a:tr>
              <a:tr h="375248">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1813739"/>
                  </a:ext>
                </a:extLst>
              </a:tr>
              <a:tr h="375248">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5255755"/>
                  </a:ext>
                </a:extLst>
              </a:tr>
              <a:tr h="375248">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0384163"/>
                  </a:ext>
                </a:extLst>
              </a:tr>
              <a:tr h="375248">
                <a:tc>
                  <a:txBody>
                    <a:bodyPr/>
                    <a:lstStyle/>
                    <a:p>
                      <a:endParaRPr lang="en-GB" sz="280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5842402"/>
                  </a:ext>
                </a:extLst>
              </a:tr>
              <a:tr h="375248">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8843362"/>
                  </a:ext>
                </a:extLst>
              </a:tr>
              <a:tr h="375248">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4556563"/>
                  </a:ext>
                </a:extLst>
              </a:tr>
            </a:tbl>
          </a:graphicData>
        </a:graphic>
      </p:graphicFrame>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1725" y="2205187"/>
            <a:ext cx="410964" cy="428087"/>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7963" y="2709076"/>
            <a:ext cx="410964" cy="483207"/>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0449" y="3239648"/>
            <a:ext cx="410964" cy="428087"/>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3123" y="3769586"/>
            <a:ext cx="410964" cy="428087"/>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0807" y="4779576"/>
            <a:ext cx="410964" cy="428087"/>
          </a:xfrm>
          <a:prstGeom prst="rect">
            <a:avLst/>
          </a:prstGeom>
        </p:spPr>
      </p:pic>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4933" y="5322922"/>
            <a:ext cx="410964" cy="428087"/>
          </a:xfrm>
          <a:prstGeom prst="rect">
            <a:avLst/>
          </a:prstGeom>
        </p:spPr>
      </p:pic>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0449" y="5797122"/>
            <a:ext cx="410964" cy="428087"/>
          </a:xfrm>
          <a:prstGeom prst="rect">
            <a:avLst/>
          </a:prstGeom>
        </p:spPr>
      </p:pic>
      <p:sp>
        <p:nvSpPr>
          <p:cNvPr id="8" name="TextBox 7"/>
          <p:cNvSpPr txBox="1"/>
          <p:nvPr/>
        </p:nvSpPr>
        <p:spPr>
          <a:xfrm>
            <a:off x="7667393" y="2216239"/>
            <a:ext cx="3587427" cy="53395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find a present</a:t>
            </a:r>
          </a:p>
        </p:txBody>
      </p:sp>
      <p:sp>
        <p:nvSpPr>
          <p:cNvPr id="37" name="TextBox 36"/>
          <p:cNvSpPr txBox="1"/>
          <p:nvPr/>
        </p:nvSpPr>
        <p:spPr>
          <a:xfrm>
            <a:off x="7634755" y="2705691"/>
            <a:ext cx="3587427" cy="53395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like the dog</a:t>
            </a:r>
          </a:p>
        </p:txBody>
      </p:sp>
      <p:sp>
        <p:nvSpPr>
          <p:cNvPr id="38" name="TextBox 37"/>
          <p:cNvSpPr txBox="1"/>
          <p:nvPr/>
        </p:nvSpPr>
        <p:spPr>
          <a:xfrm>
            <a:off x="7634755" y="3223453"/>
            <a:ext cx="3587427" cy="53395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give the solution</a:t>
            </a:r>
          </a:p>
        </p:txBody>
      </p:sp>
      <p:sp>
        <p:nvSpPr>
          <p:cNvPr id="39" name="TextBox 38"/>
          <p:cNvSpPr txBox="1"/>
          <p:nvPr/>
        </p:nvSpPr>
        <p:spPr>
          <a:xfrm>
            <a:off x="7634755" y="3739773"/>
            <a:ext cx="3587427" cy="53395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wear a uniform</a:t>
            </a:r>
          </a:p>
        </p:txBody>
      </p:sp>
      <p:sp>
        <p:nvSpPr>
          <p:cNvPr id="40" name="TextBox 39"/>
          <p:cNvSpPr txBox="1"/>
          <p:nvPr/>
        </p:nvSpPr>
        <p:spPr>
          <a:xfrm>
            <a:off x="7634755" y="4234872"/>
            <a:ext cx="3587427" cy="53395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speak French</a:t>
            </a:r>
          </a:p>
        </p:txBody>
      </p:sp>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2299" y="4289257"/>
            <a:ext cx="410964" cy="428087"/>
          </a:xfrm>
          <a:prstGeom prst="rect">
            <a:avLst/>
          </a:prstGeom>
        </p:spPr>
      </p:pic>
      <p:sp>
        <p:nvSpPr>
          <p:cNvPr id="42" name="TextBox 41"/>
          <p:cNvSpPr txBox="1"/>
          <p:nvPr/>
        </p:nvSpPr>
        <p:spPr>
          <a:xfrm>
            <a:off x="7667393" y="4769718"/>
            <a:ext cx="3587427" cy="53395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stay outside</a:t>
            </a:r>
          </a:p>
        </p:txBody>
      </p:sp>
      <p:sp>
        <p:nvSpPr>
          <p:cNvPr id="43" name="TextBox 42"/>
          <p:cNvSpPr txBox="1"/>
          <p:nvPr/>
        </p:nvSpPr>
        <p:spPr>
          <a:xfrm>
            <a:off x="7667393" y="5282438"/>
            <a:ext cx="3587427" cy="53395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work in the house</a:t>
            </a:r>
          </a:p>
        </p:txBody>
      </p:sp>
      <p:sp>
        <p:nvSpPr>
          <p:cNvPr id="44" name="TextBox 43"/>
          <p:cNvSpPr txBox="1"/>
          <p:nvPr/>
        </p:nvSpPr>
        <p:spPr>
          <a:xfrm>
            <a:off x="7667393" y="5788037"/>
            <a:ext cx="3587427" cy="53395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watch a film</a:t>
            </a:r>
          </a:p>
        </p:txBody>
      </p:sp>
      <p:sp>
        <p:nvSpPr>
          <p:cNvPr id="30" name="Action Button: Custom 29">
            <a:hlinkClick r:id="" action="ppaction://noaction" highlightClick="1">
              <a:snd r:embed="rId4" name="1. trouvons un cadeau (1).wav"/>
            </a:hlinkClick>
          </p:cNvPr>
          <p:cNvSpPr/>
          <p:nvPr/>
        </p:nvSpPr>
        <p:spPr>
          <a:xfrm>
            <a:off x="4866120" y="2201274"/>
            <a:ext cx="432000" cy="432000"/>
          </a:xfrm>
          <a:prstGeom prst="actionButtonBlank">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45" name="Action Button: Custom 44">
            <a:hlinkClick r:id="" action="ppaction://noaction" highlightClick="1">
              <a:snd r:embed="rId5" name="2. aimons le chien (1).wav"/>
            </a:hlinkClick>
          </p:cNvPr>
          <p:cNvSpPr/>
          <p:nvPr/>
        </p:nvSpPr>
        <p:spPr>
          <a:xfrm>
            <a:off x="4866120" y="2705991"/>
            <a:ext cx="432000" cy="432000"/>
          </a:xfrm>
          <a:prstGeom prst="actionButtonBlank">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46" name="Action Button: Custom 45">
            <a:hlinkClick r:id="" action="ppaction://noaction" highlightClick="1">
              <a:snd r:embed="rId6" name="3. donne la solution.wav"/>
            </a:hlinkClick>
          </p:cNvPr>
          <p:cNvSpPr/>
          <p:nvPr/>
        </p:nvSpPr>
        <p:spPr>
          <a:xfrm>
            <a:off x="4866120" y="3217178"/>
            <a:ext cx="432000" cy="432000"/>
          </a:xfrm>
          <a:prstGeom prst="actionButtonBlank">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47" name="Action Button: Custom 46">
            <a:hlinkClick r:id="" action="ppaction://noaction" highlightClick="1">
              <a:snd r:embed="rId7" name="porte un uniforme.wav"/>
            </a:hlinkClick>
          </p:cNvPr>
          <p:cNvSpPr/>
          <p:nvPr/>
        </p:nvSpPr>
        <p:spPr>
          <a:xfrm>
            <a:off x="4860188" y="3751032"/>
            <a:ext cx="432000" cy="432000"/>
          </a:xfrm>
          <a:prstGeom prst="actionButtonBlank">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48" name="Action Button: Custom 47">
            <a:hlinkClick r:id="" action="ppaction://noaction" highlightClick="1">
              <a:snd r:embed="rId8" name="parlons francais.wav"/>
            </a:hlinkClick>
          </p:cNvPr>
          <p:cNvSpPr/>
          <p:nvPr/>
        </p:nvSpPr>
        <p:spPr>
          <a:xfrm>
            <a:off x="4866981" y="4273730"/>
            <a:ext cx="432000" cy="432000"/>
          </a:xfrm>
          <a:prstGeom prst="actionButtonBlank">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5</a:t>
            </a:r>
          </a:p>
        </p:txBody>
      </p:sp>
      <p:sp>
        <p:nvSpPr>
          <p:cNvPr id="49" name="Action Button: Custom 48">
            <a:hlinkClick r:id="" action="ppaction://noaction" highlightClick="1">
              <a:snd r:embed="rId9" name="6. reste dehors.wav"/>
            </a:hlinkClick>
          </p:cNvPr>
          <p:cNvSpPr/>
          <p:nvPr/>
        </p:nvSpPr>
        <p:spPr>
          <a:xfrm>
            <a:off x="4866981" y="4784917"/>
            <a:ext cx="432000" cy="432000"/>
          </a:xfrm>
          <a:prstGeom prst="actionButtonBlank">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6</a:t>
            </a:r>
          </a:p>
        </p:txBody>
      </p:sp>
      <p:sp>
        <p:nvSpPr>
          <p:cNvPr id="50" name="Action Button: Custom 49">
            <a:hlinkClick r:id="" action="ppaction://noaction" highlightClick="1">
              <a:snd r:embed="rId10" name="7. travaillons dans la maison.wav"/>
            </a:hlinkClick>
          </p:cNvPr>
          <p:cNvSpPr/>
          <p:nvPr/>
        </p:nvSpPr>
        <p:spPr>
          <a:xfrm>
            <a:off x="4866981" y="5294161"/>
            <a:ext cx="432000" cy="432000"/>
          </a:xfrm>
          <a:prstGeom prst="actionButtonBlank">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7</a:t>
            </a:r>
          </a:p>
        </p:txBody>
      </p:sp>
      <p:sp>
        <p:nvSpPr>
          <p:cNvPr id="51" name="Action Button: Custom 50">
            <a:hlinkClick r:id="" action="ppaction://noaction" highlightClick="1">
              <a:snd r:embed="rId11" name="8. regarde un film.wav"/>
            </a:hlinkClick>
          </p:cNvPr>
          <p:cNvSpPr/>
          <p:nvPr/>
        </p:nvSpPr>
        <p:spPr>
          <a:xfrm>
            <a:off x="4882087" y="5815953"/>
            <a:ext cx="432000" cy="432000"/>
          </a:xfrm>
          <a:prstGeom prst="actionButtonBlank">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8</a:t>
            </a:r>
          </a:p>
        </p:txBody>
      </p:sp>
      <p:sp>
        <p:nvSpPr>
          <p:cNvPr id="2" name="Title 1" hidden="1">
            <a:extLst>
              <a:ext uri="{FF2B5EF4-FFF2-40B4-BE49-F238E27FC236}">
                <a16:creationId xmlns:a16="http://schemas.microsoft.com/office/drawing/2014/main" id="{50FDA9CF-2E85-3845-9309-08D371688D60}"/>
              </a:ext>
            </a:extLst>
          </p:cNvPr>
          <p:cNvSpPr>
            <a:spLocks noGrp="1"/>
          </p:cNvSpPr>
          <p:nvPr>
            <p:ph type="title"/>
          </p:nvPr>
        </p:nvSpPr>
        <p:spPr/>
        <p:txBody>
          <a:bodyPr/>
          <a:lstStyle/>
          <a:p>
            <a:r>
              <a:rPr lang="en-US" dirty="0"/>
              <a:t>Listening</a:t>
            </a:r>
            <a:r>
              <a:rPr lang="en-US" baseline="0" dirty="0"/>
              <a:t> exercise</a:t>
            </a:r>
            <a:endParaRPr lang="en-US" dirty="0"/>
          </a:p>
        </p:txBody>
      </p:sp>
      <p:sp>
        <p:nvSpPr>
          <p:cNvPr id="3" name="TextBox 2">
            <a:extLst>
              <a:ext uri="{FF2B5EF4-FFF2-40B4-BE49-F238E27FC236}">
                <a16:creationId xmlns:a16="http://schemas.microsoft.com/office/drawing/2014/main" id="{7A49A509-C885-4ACF-A208-692A89254FBC}"/>
              </a:ext>
            </a:extLst>
          </p:cNvPr>
          <p:cNvSpPr txBox="1"/>
          <p:nvPr/>
        </p:nvSpPr>
        <p:spPr>
          <a:xfrm>
            <a:off x="64939" y="1338023"/>
            <a:ext cx="4724590" cy="5109091"/>
          </a:xfrm>
          <a:prstGeom prst="rect">
            <a:avLst/>
          </a:prstGeom>
          <a:noFill/>
        </p:spPr>
        <p:txBody>
          <a:bodyPr wrap="square" rtlCol="0">
            <a:spAutoFit/>
          </a:bodyPr>
          <a:lstStyle/>
          <a:p>
            <a:pPr lvl="0"/>
            <a:r>
              <a:rPr lang="en-GB" sz="2800" b="1" dirty="0">
                <a:solidFill>
                  <a:schemeClr val="accent5">
                    <a:lumMod val="50000"/>
                  </a:schemeClr>
                </a:solidFill>
                <a:latin typeface="Century Gothic" panose="020B0502020202020204" pitchFamily="34" charset="0"/>
              </a:rPr>
              <a:t>Nous </a:t>
            </a:r>
            <a:r>
              <a:rPr lang="en-GB" sz="2800" b="1" dirty="0" err="1">
                <a:solidFill>
                  <a:schemeClr val="accent5">
                    <a:lumMod val="50000"/>
                  </a:schemeClr>
                </a:solidFill>
                <a:latin typeface="Century Gothic" panose="020B0502020202020204" pitchFamily="34" charset="0"/>
              </a:rPr>
              <a:t>ou</a:t>
            </a:r>
            <a:r>
              <a:rPr lang="en-GB" sz="2800" b="1" dirty="0">
                <a:solidFill>
                  <a:schemeClr val="accent5">
                    <a:lumMod val="50000"/>
                  </a:schemeClr>
                </a:solidFill>
                <a:latin typeface="Century Gothic" panose="020B0502020202020204" pitchFamily="34" charset="0"/>
              </a:rPr>
              <a:t> je?</a:t>
            </a:r>
          </a:p>
          <a:p>
            <a:pPr lvl="0"/>
            <a:endParaRPr lang="en-GB" sz="2800" b="1" dirty="0">
              <a:solidFill>
                <a:schemeClr val="accent5">
                  <a:lumMod val="50000"/>
                </a:schemeClr>
              </a:solidFill>
              <a:latin typeface="Century Gothic" panose="020B0502020202020204" pitchFamily="34" charset="0"/>
            </a:endParaRPr>
          </a:p>
          <a:p>
            <a:pPr lvl="0"/>
            <a:r>
              <a:rPr lang="en-GB" sz="2800" b="1" dirty="0">
                <a:solidFill>
                  <a:schemeClr val="accent5">
                    <a:lumMod val="50000"/>
                  </a:schemeClr>
                </a:solidFill>
                <a:latin typeface="Century Gothic" panose="020B0502020202020204" pitchFamily="34" charset="0"/>
              </a:rPr>
              <a:t>Is the speaker talking</a:t>
            </a:r>
          </a:p>
          <a:p>
            <a:pPr lvl="0"/>
            <a:r>
              <a:rPr lang="en-GB" sz="2800" b="1" dirty="0">
                <a:solidFill>
                  <a:schemeClr val="accent5">
                    <a:lumMod val="50000"/>
                  </a:schemeClr>
                </a:solidFill>
                <a:latin typeface="Century Gothic" panose="020B0502020202020204" pitchFamily="34" charset="0"/>
              </a:rPr>
              <a:t>about just themselves (‘I’)</a:t>
            </a:r>
          </a:p>
          <a:p>
            <a:pPr lvl="0"/>
            <a:r>
              <a:rPr lang="en-GB" sz="2800" b="1" dirty="0">
                <a:solidFill>
                  <a:schemeClr val="accent5">
                    <a:lumMod val="50000"/>
                  </a:schemeClr>
                </a:solidFill>
                <a:latin typeface="Century Gothic" panose="020B0502020202020204" pitchFamily="34" charset="0"/>
              </a:rPr>
              <a:t>or themselves with other</a:t>
            </a:r>
          </a:p>
          <a:p>
            <a:pPr lvl="0"/>
            <a:r>
              <a:rPr lang="en-GB" sz="2800" b="1" dirty="0">
                <a:solidFill>
                  <a:schemeClr val="accent5">
                    <a:lumMod val="50000"/>
                  </a:schemeClr>
                </a:solidFill>
                <a:latin typeface="Century Gothic" panose="020B0502020202020204" pitchFamily="34" charset="0"/>
              </a:rPr>
              <a:t>people (‘we’). </a:t>
            </a:r>
          </a:p>
          <a:p>
            <a:pPr lvl="0"/>
            <a:endParaRPr lang="en-GB" sz="2800" b="1" dirty="0">
              <a:solidFill>
                <a:schemeClr val="accent5">
                  <a:lumMod val="50000"/>
                </a:schemeClr>
              </a:solidFill>
              <a:latin typeface="Century Gothic" panose="020B0502020202020204" pitchFamily="34" charset="0"/>
            </a:endParaRPr>
          </a:p>
          <a:p>
            <a:pPr lvl="0"/>
            <a:r>
              <a:rPr lang="en-GB" sz="2800" b="1" dirty="0">
                <a:solidFill>
                  <a:schemeClr val="accent5">
                    <a:lumMod val="50000"/>
                  </a:schemeClr>
                </a:solidFill>
                <a:latin typeface="Century Gothic" panose="020B0502020202020204" pitchFamily="34" charset="0"/>
              </a:rPr>
              <a:t>You will not hear ‘je’ (I) </a:t>
            </a:r>
          </a:p>
          <a:p>
            <a:pPr lvl="0"/>
            <a:r>
              <a:rPr lang="en-GB" sz="2800" b="1" dirty="0">
                <a:solidFill>
                  <a:schemeClr val="accent5">
                    <a:lumMod val="50000"/>
                  </a:schemeClr>
                </a:solidFill>
                <a:latin typeface="Century Gothic" panose="020B0502020202020204" pitchFamily="34" charset="0"/>
              </a:rPr>
              <a:t>or ‘nous’ (we).  </a:t>
            </a:r>
          </a:p>
          <a:p>
            <a:pPr lvl="0"/>
            <a:endParaRPr lang="en-GB" sz="2800" b="1" dirty="0">
              <a:solidFill>
                <a:schemeClr val="accent5">
                  <a:lumMod val="50000"/>
                </a:schemeClr>
              </a:solidFill>
              <a:latin typeface="Century Gothic" panose="020B0502020202020204" pitchFamily="34" charset="0"/>
            </a:endParaRPr>
          </a:p>
          <a:p>
            <a:pPr lvl="0"/>
            <a:r>
              <a:rPr lang="en-GB" sz="2800" b="1" dirty="0" err="1">
                <a:solidFill>
                  <a:schemeClr val="accent5">
                    <a:lumMod val="50000"/>
                  </a:schemeClr>
                </a:solidFill>
                <a:latin typeface="Century Gothic" panose="020B0502020202020204" pitchFamily="34" charset="0"/>
              </a:rPr>
              <a:t>Écris</a:t>
            </a:r>
            <a:r>
              <a:rPr lang="en-GB" sz="2800" b="1" dirty="0">
                <a:solidFill>
                  <a:schemeClr val="accent5">
                    <a:lumMod val="50000"/>
                  </a:schemeClr>
                </a:solidFill>
                <a:latin typeface="Century Gothic" panose="020B0502020202020204" pitchFamily="34" charset="0"/>
              </a:rPr>
              <a:t> l’ </a:t>
            </a:r>
            <a:r>
              <a:rPr lang="en-GB" sz="2800" b="1" dirty="0" err="1">
                <a:solidFill>
                  <a:schemeClr val="accent5">
                    <a:lumMod val="50000"/>
                  </a:schemeClr>
                </a:solidFill>
                <a:latin typeface="Century Gothic" panose="020B0502020202020204" pitchFamily="34" charset="0"/>
              </a:rPr>
              <a:t>anglais</a:t>
            </a:r>
            <a:r>
              <a:rPr lang="en-GB" sz="2800" b="1" dirty="0">
                <a:solidFill>
                  <a:schemeClr val="accent5">
                    <a:lumMod val="50000"/>
                  </a:schemeClr>
                </a:solidFill>
                <a:latin typeface="Century Gothic" panose="020B0502020202020204" pitchFamily="34" charset="0"/>
              </a:rPr>
              <a:t>.</a:t>
            </a:r>
          </a:p>
          <a:p>
            <a:endParaRPr lang="fr-FR" dirty="0"/>
          </a:p>
        </p:txBody>
      </p:sp>
      <p:pic>
        <p:nvPicPr>
          <p:cNvPr id="52" name="Picture 51" descr="background rectangle">
            <a:extLst>
              <a:ext uri="{FF2B5EF4-FFF2-40B4-BE49-F238E27FC236}">
                <a16:creationId xmlns:a16="http://schemas.microsoft.com/office/drawing/2014/main" id="{B7E8F2BA-31B4-48B5-AA16-D07F814051CF}"/>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3" name="Title 3">
            <a:extLst>
              <a:ext uri="{FF2B5EF4-FFF2-40B4-BE49-F238E27FC236}">
                <a16:creationId xmlns:a16="http://schemas.microsoft.com/office/drawing/2014/main" id="{5D8A8A03-332D-4414-9326-246B0ED35DE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Grammaire</a:t>
            </a:r>
            <a:endParaRPr lang="en-GB" sz="3600" b="1" dirty="0">
              <a:solidFill>
                <a:schemeClr val="bg1"/>
              </a:solidFill>
            </a:endParaRPr>
          </a:p>
        </p:txBody>
      </p:sp>
      <p:sp>
        <p:nvSpPr>
          <p:cNvPr id="54" name="Rounded Rectangle 46">
            <a:extLst>
              <a:ext uri="{FF2B5EF4-FFF2-40B4-BE49-F238E27FC236}">
                <a16:creationId xmlns:a16="http://schemas.microsoft.com/office/drawing/2014/main" id="{31DA5C5F-65C5-4961-9FA6-791BBC3CFD9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2731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7" grpId="0"/>
      <p:bldP spid="38" grpId="0"/>
      <p:bldP spid="39" grpId="0"/>
      <p:bldP spid="40" grpId="0"/>
      <p:bldP spid="42" grpId="0"/>
      <p:bldP spid="43" grpId="0"/>
      <p:bldP spid="4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Quiet Sign Clip Art"/>
          <p:cNvPicPr>
            <a:picLocks noChangeAspect="1" noChangeArrowheads="1"/>
          </p:cNvPicPr>
          <p:nvPr/>
        </p:nvPicPr>
        <p:blipFill rotWithShape="1">
          <a:blip r:embed="rId3">
            <a:extLst>
              <a:ext uri="{28A0092B-C50C-407E-A947-70E740481C1C}">
                <a14:useLocalDpi xmlns:a14="http://schemas.microsoft.com/office/drawing/2010/main" val="0"/>
              </a:ext>
            </a:extLst>
          </a:blip>
          <a:srcRect b="16015"/>
          <a:stretch/>
        </p:blipFill>
        <p:spPr bwMode="auto">
          <a:xfrm>
            <a:off x="5143996" y="1531749"/>
            <a:ext cx="1866519" cy="2247639"/>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7461514" y="1287416"/>
            <a:ext cx="3597081" cy="1654070"/>
          </a:xfrm>
          <a:prstGeom prst="wedgeRoundRectCallout">
            <a:avLst>
              <a:gd name="adj1" fmla="val -59231"/>
              <a:gd name="adj2" fmla="val 19206"/>
              <a:gd name="adj3" fmla="val 16667"/>
            </a:avLst>
          </a:prstGeom>
          <a:solidFill>
            <a:srgbClr val="11507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err="1">
                <a:latin typeface="Century Gothic" panose="020B0502020202020204" pitchFamily="34" charset="0"/>
              </a:rPr>
              <a:t>Chut</a:t>
            </a:r>
            <a:r>
              <a:rPr lang="en-GB" sz="7200" dirty="0">
                <a:latin typeface="Century Gothic" panose="020B0502020202020204" pitchFamily="34" charset="0"/>
              </a:rPr>
              <a:t> !</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1102" y="4263141"/>
            <a:ext cx="979350" cy="1088166"/>
          </a:xfrm>
          <a:prstGeom prst="rect">
            <a:avLst/>
          </a:prstGeom>
        </p:spPr>
      </p:pic>
      <p:grpSp>
        <p:nvGrpSpPr>
          <p:cNvPr id="11" name="Group 10"/>
          <p:cNvGrpSpPr/>
          <p:nvPr/>
        </p:nvGrpSpPr>
        <p:grpSpPr>
          <a:xfrm>
            <a:off x="8754749" y="5489034"/>
            <a:ext cx="225627" cy="537204"/>
            <a:chOff x="7142347" y="1592334"/>
            <a:chExt cx="225627" cy="537204"/>
          </a:xfrm>
        </p:grpSpPr>
        <p:sp>
          <p:nvSpPr>
            <p:cNvPr id="12" name="TextBox 11"/>
            <p:cNvSpPr txBox="1"/>
            <p:nvPr/>
          </p:nvSpPr>
          <p:spPr>
            <a:xfrm>
              <a:off x="7142347" y="1592334"/>
              <a:ext cx="219125" cy="275269"/>
            </a:xfrm>
            <a:prstGeom prst="rect">
              <a:avLst/>
            </a:prstGeom>
            <a:noFill/>
            <a:ln w="38100">
              <a:solidFill>
                <a:srgbClr val="002060"/>
              </a:solidFill>
            </a:ln>
          </p:spPr>
          <p:txBody>
            <a:bodyPr wrap="square" rtlCol="0">
              <a:spAutoFit/>
            </a:bodyPr>
            <a:lstStyle/>
            <a:p>
              <a:endParaRPr lang="en-GB" dirty="0"/>
            </a:p>
          </p:txBody>
        </p:sp>
        <p:sp>
          <p:nvSpPr>
            <p:cNvPr id="13" name="TextBox 12"/>
            <p:cNvSpPr txBox="1"/>
            <p:nvPr/>
          </p:nvSpPr>
          <p:spPr>
            <a:xfrm>
              <a:off x="7148849" y="1854269"/>
              <a:ext cx="219125" cy="275269"/>
            </a:xfrm>
            <a:prstGeom prst="rect">
              <a:avLst/>
            </a:prstGeom>
            <a:noFill/>
            <a:ln w="38100">
              <a:solidFill>
                <a:srgbClr val="002060"/>
              </a:solidFill>
            </a:ln>
          </p:spPr>
          <p:txBody>
            <a:bodyPr wrap="square" rtlCol="0">
              <a:spAutoFit/>
            </a:bodyPr>
            <a:lstStyle/>
            <a:p>
              <a:endParaRPr lang="en-GB" dirty="0"/>
            </a:p>
          </p:txBody>
        </p:sp>
      </p:grpSp>
      <p:pic>
        <p:nvPicPr>
          <p:cNvPr id="14" name="Picture 2" descr="C:\Users\wdj\Google Drive\Primary\Y5 SoW\From Tracy\Pronouns\w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7804" y="4151449"/>
            <a:ext cx="1714262" cy="138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3646560" y="4320784"/>
            <a:ext cx="4102387" cy="1384995"/>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(walk outside)</a:t>
            </a:r>
          </a:p>
          <a:p>
            <a:endParaRPr lang="en-GB" sz="2800" dirty="0">
              <a:solidFill>
                <a:schemeClr val="accent5">
                  <a:lumMod val="50000"/>
                </a:schemeClr>
              </a:solidFill>
              <a:latin typeface="Century Gothic" panose="020B0502020202020204" pitchFamily="34" charset="0"/>
            </a:endParaRPr>
          </a:p>
          <a:p>
            <a:r>
              <a:rPr lang="en-GB" sz="2800" dirty="0">
                <a:solidFill>
                  <a:schemeClr val="accent5">
                    <a:lumMod val="50000"/>
                  </a:schemeClr>
                </a:solidFill>
                <a:latin typeface="Century Gothic" panose="020B0502020202020204" pitchFamily="34" charset="0"/>
              </a:rPr>
              <a:t>_____________________</a:t>
            </a:r>
          </a:p>
        </p:txBody>
      </p:sp>
      <p:sp>
        <p:nvSpPr>
          <p:cNvPr id="16" name="Rectangle 15"/>
          <p:cNvSpPr/>
          <p:nvPr/>
        </p:nvSpPr>
        <p:spPr>
          <a:xfrm>
            <a:off x="2278400" y="3584864"/>
            <a:ext cx="2223687" cy="646331"/>
          </a:xfrm>
          <a:prstGeom prst="rect">
            <a:avLst/>
          </a:prstGeom>
          <a:noFill/>
        </p:spPr>
        <p:txBody>
          <a:bodyPr wrap="non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Partner A</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17" name="Rectangle 16"/>
          <p:cNvSpPr/>
          <p:nvPr/>
        </p:nvSpPr>
        <p:spPr>
          <a:xfrm>
            <a:off x="8464396" y="3583098"/>
            <a:ext cx="2149948" cy="646331"/>
          </a:xfrm>
          <a:prstGeom prst="rect">
            <a:avLst/>
          </a:prstGeom>
          <a:noFill/>
        </p:spPr>
        <p:txBody>
          <a:bodyPr wrap="non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Partner B</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18" name="Rectangle 17"/>
          <p:cNvSpPr/>
          <p:nvPr/>
        </p:nvSpPr>
        <p:spPr>
          <a:xfrm>
            <a:off x="8986878" y="5218670"/>
            <a:ext cx="1021710" cy="584775"/>
          </a:xfrm>
          <a:prstGeom prst="rect">
            <a:avLst/>
          </a:prstGeom>
        </p:spPr>
        <p:txBody>
          <a:bodyPr wrap="square">
            <a:spAutoFit/>
          </a:bodyPr>
          <a:lstStyle/>
          <a:p>
            <a:r>
              <a:rPr lang="en-GB" sz="3200" b="1" dirty="0">
                <a:solidFill>
                  <a:schemeClr val="accent5">
                    <a:lumMod val="50000"/>
                  </a:schemeClr>
                </a:solidFill>
                <a:latin typeface="Century Gothic" panose="020B0502020202020204" pitchFamily="34" charset="0"/>
              </a:rPr>
              <a:t>Je</a:t>
            </a:r>
            <a:endParaRPr lang="en-GB" b="1" dirty="0">
              <a:solidFill>
                <a:schemeClr val="accent5">
                  <a:lumMod val="50000"/>
                </a:schemeClr>
              </a:solidFill>
              <a:latin typeface="Century Gothic" panose="020B0502020202020204" pitchFamily="34" charset="0"/>
            </a:endParaRPr>
          </a:p>
        </p:txBody>
      </p:sp>
      <p:sp>
        <p:nvSpPr>
          <p:cNvPr id="19" name="Rectangle 18"/>
          <p:cNvSpPr/>
          <p:nvPr/>
        </p:nvSpPr>
        <p:spPr>
          <a:xfrm>
            <a:off x="8980375" y="5591552"/>
            <a:ext cx="1633969" cy="584775"/>
          </a:xfrm>
          <a:prstGeom prst="rect">
            <a:avLst/>
          </a:prstGeom>
        </p:spPr>
        <p:txBody>
          <a:bodyPr wrap="square">
            <a:spAutoFit/>
          </a:bodyPr>
          <a:lstStyle/>
          <a:p>
            <a:r>
              <a:rPr lang="en-GB" sz="3200" b="1" dirty="0">
                <a:solidFill>
                  <a:schemeClr val="accent5">
                    <a:lumMod val="50000"/>
                  </a:schemeClr>
                </a:solidFill>
                <a:latin typeface="Century Gothic" panose="020B0502020202020204" pitchFamily="34" charset="0"/>
              </a:rPr>
              <a:t>Nous</a:t>
            </a:r>
            <a:endParaRPr lang="en-GB" b="1" dirty="0">
              <a:solidFill>
                <a:schemeClr val="accent5">
                  <a:lumMod val="50000"/>
                </a:schemeClr>
              </a:solidFill>
              <a:latin typeface="Century Gothic" panose="020B0502020202020204" pitchFamily="34" charset="0"/>
            </a:endParaRPr>
          </a:p>
        </p:txBody>
      </p:sp>
      <p:sp>
        <p:nvSpPr>
          <p:cNvPr id="20" name="TextBox 19"/>
          <p:cNvSpPr txBox="1"/>
          <p:nvPr/>
        </p:nvSpPr>
        <p:spPr>
          <a:xfrm>
            <a:off x="3730315" y="5056704"/>
            <a:ext cx="4240934"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Nous </a:t>
            </a:r>
            <a:r>
              <a:rPr lang="en-GB" sz="2800" dirty="0" err="1">
                <a:solidFill>
                  <a:schemeClr val="accent5">
                    <a:lumMod val="50000"/>
                  </a:schemeClr>
                </a:solidFill>
                <a:latin typeface="Century Gothic" panose="020B0502020202020204" pitchFamily="34" charset="0"/>
              </a:rPr>
              <a:t>marchons</a:t>
            </a:r>
            <a:r>
              <a:rPr lang="en-GB" sz="2800" dirty="0">
                <a:solidFill>
                  <a:schemeClr val="accent5">
                    <a:lumMod val="50000"/>
                  </a:schemeClr>
                </a:solidFill>
                <a:latin typeface="Century Gothic" panose="020B0502020202020204" pitchFamily="34" charset="0"/>
              </a:rPr>
              <a:t> </a:t>
            </a:r>
            <a:r>
              <a:rPr lang="en-GB" sz="2800" dirty="0" err="1">
                <a:solidFill>
                  <a:schemeClr val="accent5">
                    <a:lumMod val="50000"/>
                  </a:schemeClr>
                </a:solidFill>
                <a:latin typeface="Century Gothic" panose="020B0502020202020204" pitchFamily="34" charset="0"/>
              </a:rPr>
              <a:t>dehors</a:t>
            </a:r>
            <a:r>
              <a:rPr lang="en-GB" sz="2800" dirty="0">
                <a:solidFill>
                  <a:schemeClr val="accent5">
                    <a:lumMod val="50000"/>
                  </a:schemeClr>
                </a:solidFill>
                <a:latin typeface="Century Gothic" panose="020B0502020202020204" pitchFamily="34" charset="0"/>
              </a:rPr>
              <a:t>.</a:t>
            </a:r>
          </a:p>
        </p:txBody>
      </p:sp>
      <p:sp>
        <p:nvSpPr>
          <p:cNvPr id="21" name="Rounded Rectangular Callout 20"/>
          <p:cNvSpPr/>
          <p:nvPr/>
        </p:nvSpPr>
        <p:spPr>
          <a:xfrm>
            <a:off x="3512066" y="4913791"/>
            <a:ext cx="1243604" cy="809045"/>
          </a:xfrm>
          <a:prstGeom prst="wedgeRoundRectCallout">
            <a:avLst>
              <a:gd name="adj1" fmla="val -40382"/>
              <a:gd name="adj2" fmla="val 69651"/>
              <a:gd name="adj3" fmla="val 16667"/>
            </a:avLst>
          </a:prstGeom>
          <a:solidFill>
            <a:srgbClr val="11507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latin typeface="Century Gothic" panose="020B0502020202020204" pitchFamily="34" charset="0"/>
              </a:rPr>
              <a:t>Chut</a:t>
            </a:r>
            <a:endParaRPr lang="en-GB" sz="2400" b="1" dirty="0">
              <a:latin typeface="Century Gothic" panose="020B0502020202020204" pitchFamily="34" charset="0"/>
            </a:endParaRPr>
          </a:p>
        </p:txBody>
      </p:sp>
      <p:pic>
        <p:nvPicPr>
          <p:cNvPr id="22" name="Picture 2" descr="Quiet Sign Clip Art"/>
          <p:cNvPicPr>
            <a:picLocks noChangeAspect="1" noChangeArrowheads="1"/>
          </p:cNvPicPr>
          <p:nvPr/>
        </p:nvPicPr>
        <p:blipFill rotWithShape="1">
          <a:blip r:embed="rId3">
            <a:extLst>
              <a:ext uri="{28A0092B-C50C-407E-A947-70E740481C1C}">
                <a14:useLocalDpi xmlns:a14="http://schemas.microsoft.com/office/drawing/2010/main" val="0"/>
              </a:ext>
            </a:extLst>
          </a:blip>
          <a:srcRect b="16015"/>
          <a:stretch/>
        </p:blipFill>
        <p:spPr bwMode="auto">
          <a:xfrm>
            <a:off x="2874874" y="5712671"/>
            <a:ext cx="662124" cy="7053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1250" y="5683545"/>
            <a:ext cx="410964" cy="428087"/>
          </a:xfrm>
          <a:prstGeom prst="rect">
            <a:avLst/>
          </a:prstGeom>
        </p:spPr>
      </p:pic>
      <p:sp>
        <p:nvSpPr>
          <p:cNvPr id="2" name="Title 1" hidden="1">
            <a:extLst>
              <a:ext uri="{FF2B5EF4-FFF2-40B4-BE49-F238E27FC236}">
                <a16:creationId xmlns:a16="http://schemas.microsoft.com/office/drawing/2014/main" id="{89A9FFDF-1C82-794A-9046-79950DA36C4E}"/>
              </a:ext>
            </a:extLst>
          </p:cNvPr>
          <p:cNvSpPr>
            <a:spLocks noGrp="1"/>
          </p:cNvSpPr>
          <p:nvPr>
            <p:ph type="title"/>
          </p:nvPr>
        </p:nvSpPr>
        <p:spPr/>
        <p:txBody>
          <a:bodyPr/>
          <a:lstStyle/>
          <a:p>
            <a:r>
              <a:rPr lang="en-US" dirty="0" err="1"/>
              <a:t>Grammaire</a:t>
            </a:r>
            <a:r>
              <a:rPr lang="en-US" dirty="0"/>
              <a:t> </a:t>
            </a:r>
            <a:r>
              <a:rPr lang="en-US" dirty="0" err="1"/>
              <a:t>Chut</a:t>
            </a:r>
            <a:endParaRPr lang="en-US" dirty="0"/>
          </a:p>
        </p:txBody>
      </p:sp>
      <p:sp>
        <p:nvSpPr>
          <p:cNvPr id="3" name="Rounded Rectangle 46">
            <a:extLst>
              <a:ext uri="{FF2B5EF4-FFF2-40B4-BE49-F238E27FC236}">
                <a16:creationId xmlns:a16="http://schemas.microsoft.com/office/drawing/2014/main" id="{966F78C5-629F-4A8A-AA5E-75689AE0BDFE}"/>
              </a:ext>
            </a:extLst>
          </p:cNvPr>
          <p:cNvSpPr/>
          <p:nvPr/>
        </p:nvSpPr>
        <p:spPr>
          <a:xfrm>
            <a:off x="9750983" y="249869"/>
            <a:ext cx="215893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4" descr="background rectangle">
            <a:extLst>
              <a:ext uri="{FF2B5EF4-FFF2-40B4-BE49-F238E27FC236}">
                <a16:creationId xmlns:a16="http://schemas.microsoft.com/office/drawing/2014/main" id="{28B4917A-A099-4A91-9236-3E1405427A27}"/>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3">
            <a:extLst>
              <a:ext uri="{FF2B5EF4-FFF2-40B4-BE49-F238E27FC236}">
                <a16:creationId xmlns:a16="http://schemas.microsoft.com/office/drawing/2014/main" id="{05F30CEE-189C-4FC5-ACA6-65BC512585B1}"/>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Grammaire</a:t>
            </a:r>
            <a:endParaRPr lang="en-GB" sz="3600" b="1" dirty="0">
              <a:solidFill>
                <a:schemeClr val="bg1"/>
              </a:solidFill>
            </a:endParaRPr>
          </a:p>
        </p:txBody>
      </p:sp>
      <p:pic>
        <p:nvPicPr>
          <p:cNvPr id="24" name="Picture 23"/>
          <p:cNvPicPr>
            <a:picLocks noChangeAspect="1"/>
          </p:cNvPicPr>
          <p:nvPr/>
        </p:nvPicPr>
        <p:blipFill rotWithShape="1">
          <a:blip r:embed="rId8" cstate="print">
            <a:extLst>
              <a:ext uri="{28A0092B-C50C-407E-A947-70E740481C1C}">
                <a14:useLocalDpi xmlns:a14="http://schemas.microsoft.com/office/drawing/2010/main" val="0"/>
              </a:ext>
            </a:extLst>
          </a:blip>
          <a:srcRect l="33397" t="12936" r="34472"/>
          <a:stretch/>
        </p:blipFill>
        <p:spPr>
          <a:xfrm>
            <a:off x="8822117" y="4255388"/>
            <a:ext cx="700193" cy="1067206"/>
          </a:xfrm>
          <a:prstGeom prst="rect">
            <a:avLst/>
          </a:prstGeom>
        </p:spPr>
      </p:pic>
    </p:spTree>
    <p:extLst>
      <p:ext uri="{BB962C8B-B14F-4D97-AF65-F5344CB8AC3E}">
        <p14:creationId xmlns:p14="http://schemas.microsoft.com/office/powerpoint/2010/main" val="71014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0788" y="698062"/>
            <a:ext cx="5462337" cy="5632311"/>
          </a:xfrm>
          <a:prstGeom prst="rect">
            <a:avLst/>
          </a:prstGeom>
          <a:noFill/>
          <a:ln w="38100">
            <a:solidFill>
              <a:schemeClr val="accent5">
                <a:lumMod val="50000"/>
              </a:schemeClr>
            </a:solidFill>
          </a:ln>
        </p:spPr>
        <p:txBody>
          <a:bodyPr wrap="square" rtlCol="0">
            <a:spAutoFit/>
          </a:bodyPr>
          <a:lstStyle/>
          <a:p>
            <a:r>
              <a:rPr lang="en-GB" sz="2000" dirty="0">
                <a:solidFill>
                  <a:srgbClr val="002060"/>
                </a:solidFill>
                <a:latin typeface="Century Gothic" panose="020B0502020202020204" pitchFamily="34" charset="0"/>
              </a:rPr>
              <a:t>1)		(watch a film)</a:t>
            </a:r>
          </a:p>
          <a:p>
            <a:r>
              <a:rPr lang="en-GB" sz="2000" dirty="0">
                <a:solidFill>
                  <a:srgbClr val="002060"/>
                </a:solidFill>
                <a:latin typeface="Century Gothic" panose="020B0502020202020204" pitchFamily="34" charset="0"/>
              </a:rPr>
              <a:t>		</a:t>
            </a:r>
          </a:p>
          <a:p>
            <a:r>
              <a:rPr lang="en-GB" sz="2000" dirty="0">
                <a:solidFill>
                  <a:srgbClr val="002060"/>
                </a:solidFill>
                <a:latin typeface="Century Gothic" panose="020B0502020202020204" pitchFamily="34" charset="0"/>
              </a:rPr>
              <a:t>		___________________________</a:t>
            </a:r>
          </a:p>
          <a:p>
            <a:r>
              <a:rPr lang="en-GB" sz="2000" dirty="0">
                <a:solidFill>
                  <a:srgbClr val="002060"/>
                </a:solidFill>
                <a:latin typeface="Century Gothic" panose="020B0502020202020204" pitchFamily="34" charset="0"/>
              </a:rPr>
              <a:t>2)		(speak French)</a:t>
            </a: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		___________________________</a:t>
            </a:r>
          </a:p>
          <a:p>
            <a:r>
              <a:rPr lang="en-GB" sz="2000" dirty="0">
                <a:solidFill>
                  <a:srgbClr val="002060"/>
                </a:solidFill>
                <a:latin typeface="Century Gothic" panose="020B0502020202020204" pitchFamily="34" charset="0"/>
              </a:rPr>
              <a:t>3)		(work in the house)</a:t>
            </a: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		___________________________</a:t>
            </a:r>
          </a:p>
          <a:p>
            <a:r>
              <a:rPr lang="en-GB" sz="2000" dirty="0">
                <a:solidFill>
                  <a:srgbClr val="002060"/>
                </a:solidFill>
                <a:latin typeface="Century Gothic" panose="020B0502020202020204" pitchFamily="34" charset="0"/>
              </a:rPr>
              <a:t>4)		(prepare lunch)</a:t>
            </a: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		___________________________</a:t>
            </a:r>
          </a:p>
          <a:p>
            <a:r>
              <a:rPr lang="en-GB" sz="2000" dirty="0">
                <a:solidFill>
                  <a:srgbClr val="002060"/>
                </a:solidFill>
                <a:latin typeface="Century Gothic" panose="020B0502020202020204" pitchFamily="34" charset="0"/>
              </a:rPr>
              <a:t>5)		(walk outside)</a:t>
            </a: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		___________________________</a:t>
            </a:r>
          </a:p>
          <a:p>
            <a:r>
              <a:rPr lang="en-GB" sz="2000" dirty="0">
                <a:solidFill>
                  <a:srgbClr val="002060"/>
                </a:solidFill>
                <a:latin typeface="Century Gothic" panose="020B0502020202020204" pitchFamily="34" charset="0"/>
              </a:rPr>
              <a:t>6)		(like the dog)</a:t>
            </a: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		___________________________</a:t>
            </a:r>
          </a:p>
        </p:txBody>
      </p:sp>
      <p:sp>
        <p:nvSpPr>
          <p:cNvPr id="6" name="TextBox 5"/>
          <p:cNvSpPr txBox="1"/>
          <p:nvPr/>
        </p:nvSpPr>
        <p:spPr>
          <a:xfrm>
            <a:off x="6408819" y="682385"/>
            <a:ext cx="5462337" cy="5632311"/>
          </a:xfrm>
          <a:prstGeom prst="rect">
            <a:avLst/>
          </a:prstGeom>
          <a:noFill/>
          <a:ln w="38100">
            <a:solidFill>
              <a:schemeClr val="accent5">
                <a:lumMod val="50000"/>
              </a:schemeClr>
            </a:solidFill>
          </a:ln>
        </p:spPr>
        <p:txBody>
          <a:bodyPr wrap="square" rtlCol="0">
            <a:spAutoFit/>
          </a:bodyPr>
          <a:lstStyle/>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Je      			Je</a:t>
            </a:r>
          </a:p>
          <a:p>
            <a:r>
              <a:rPr lang="en-GB" sz="2000" b="1" dirty="0">
                <a:solidFill>
                  <a:srgbClr val="002060"/>
                </a:solidFill>
                <a:latin typeface="Century Gothic" panose="020B0502020202020204" pitchFamily="34" charset="0"/>
              </a:rPr>
              <a:t>	Nous			Nous</a:t>
            </a: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Je			Je</a:t>
            </a:r>
          </a:p>
          <a:p>
            <a:r>
              <a:rPr lang="en-GB" sz="2000" b="1" dirty="0">
                <a:solidFill>
                  <a:srgbClr val="002060"/>
                </a:solidFill>
                <a:latin typeface="Century Gothic" panose="020B0502020202020204" pitchFamily="34" charset="0"/>
              </a:rPr>
              <a:t>	Nous			Nous</a:t>
            </a:r>
          </a:p>
          <a:p>
            <a:endParaRPr lang="en-GB" sz="2000" b="1" dirty="0">
              <a:solidFill>
                <a:srgbClr val="002060"/>
              </a:solidFill>
              <a:latin typeface="Century Gothic" panose="020B0502020202020204" pitchFamily="34" charset="0"/>
            </a:endParaRPr>
          </a:p>
          <a:p>
            <a:endParaRPr lang="en-GB" sz="2000" b="1" dirty="0">
              <a:solidFill>
                <a:srgbClr val="002060"/>
              </a:solidFill>
              <a:latin typeface="Century Gothic" panose="020B0502020202020204" pitchFamily="34" charset="0"/>
            </a:endParaRPr>
          </a:p>
          <a:p>
            <a:endParaRPr lang="en-GB" sz="2000" b="1" dirty="0">
              <a:solidFill>
                <a:srgbClr val="002060"/>
              </a:solidFill>
              <a:latin typeface="Century Gothic" panose="020B0502020202020204" pitchFamily="34" charset="0"/>
            </a:endParaRPr>
          </a:p>
          <a:p>
            <a:endParaRPr lang="en-GB" sz="2000" b="1" dirty="0">
              <a:solidFill>
                <a:srgbClr val="002060"/>
              </a:solidFill>
              <a:latin typeface="Century Gothic" panose="020B0502020202020204" pitchFamily="34" charset="0"/>
            </a:endParaRPr>
          </a:p>
          <a:p>
            <a:r>
              <a:rPr lang="en-GB" sz="2000" b="1" dirty="0">
                <a:solidFill>
                  <a:srgbClr val="002060"/>
                </a:solidFill>
                <a:latin typeface="Century Gothic" panose="020B0502020202020204" pitchFamily="34" charset="0"/>
              </a:rPr>
              <a:t>	Je			Je</a:t>
            </a:r>
          </a:p>
          <a:p>
            <a:r>
              <a:rPr lang="en-GB" sz="2000" b="1" dirty="0">
                <a:solidFill>
                  <a:srgbClr val="002060"/>
                </a:solidFill>
                <a:latin typeface="Century Gothic" panose="020B0502020202020204" pitchFamily="34" charset="0"/>
              </a:rPr>
              <a:t>	Nous			Nous	</a:t>
            </a:r>
          </a:p>
        </p:txBody>
      </p:sp>
      <p:pic>
        <p:nvPicPr>
          <p:cNvPr id="7"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827" y="725771"/>
            <a:ext cx="423963" cy="99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wdj\Google Drive\Primary\Y5 SoW\From Tracy\Pronouns\w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682" y="1610158"/>
            <a:ext cx="1184215" cy="95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wdj\Google Drive\Primary\Y5 SoW\From Tracy\Pronouns\w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681" y="2494545"/>
            <a:ext cx="1184215" cy="95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6414" y="3451381"/>
            <a:ext cx="423963" cy="99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5507" y="4399369"/>
            <a:ext cx="423963" cy="99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wdj\Google Drive\Primary\Y5 SoW\From Tracy\Pronouns\w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680" y="5310721"/>
            <a:ext cx="1184215" cy="95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208953" y="61380"/>
            <a:ext cx="2223687" cy="646331"/>
          </a:xfrm>
          <a:prstGeom prst="rect">
            <a:avLst/>
          </a:prstGeom>
          <a:noFill/>
        </p:spPr>
        <p:txBody>
          <a:bodyPr wrap="non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Partner A</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15" name="Rectangle 14"/>
          <p:cNvSpPr/>
          <p:nvPr/>
        </p:nvSpPr>
        <p:spPr>
          <a:xfrm>
            <a:off x="6379888" y="105260"/>
            <a:ext cx="2149948" cy="646331"/>
          </a:xfrm>
          <a:prstGeom prst="rect">
            <a:avLst/>
          </a:prstGeom>
          <a:noFill/>
        </p:spPr>
        <p:txBody>
          <a:bodyPr wrap="non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Partner B</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8227" y="2808794"/>
            <a:ext cx="902289" cy="787999"/>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t="18398"/>
          <a:stretch/>
        </p:blipFill>
        <p:spPr>
          <a:xfrm>
            <a:off x="7745171" y="785997"/>
            <a:ext cx="1172685" cy="768743"/>
          </a:xfrm>
          <a:prstGeom prst="rect">
            <a:avLst/>
          </a:prstGeom>
        </p:spPr>
      </p:pic>
      <p:sp>
        <p:nvSpPr>
          <p:cNvPr id="22" name="Rounded Rectangular Callout 21"/>
          <p:cNvSpPr/>
          <p:nvPr/>
        </p:nvSpPr>
        <p:spPr>
          <a:xfrm>
            <a:off x="9789511" y="758055"/>
            <a:ext cx="842962" cy="553098"/>
          </a:xfrm>
          <a:prstGeom prst="wedgeRoundRectCallout">
            <a:avLst>
              <a:gd name="adj1" fmla="val 42130"/>
              <a:gd name="adj2" fmla="val 81215"/>
              <a:gd name="adj3" fmla="val 16667"/>
            </a:avLst>
          </a:prstGeom>
          <a:solidFill>
            <a:schemeClr val="bg1"/>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96664" y="832195"/>
            <a:ext cx="963005" cy="603094"/>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8676" y="4577022"/>
            <a:ext cx="979350" cy="1088166"/>
          </a:xfrm>
          <a:prstGeom prst="rect">
            <a:avLst/>
          </a:prstGeom>
        </p:spPr>
      </p:pic>
      <p:sp>
        <p:nvSpPr>
          <p:cNvPr id="26" name="Heart 25"/>
          <p:cNvSpPr/>
          <p:nvPr/>
        </p:nvSpPr>
        <p:spPr>
          <a:xfrm>
            <a:off x="9962147" y="2842956"/>
            <a:ext cx="834517" cy="782052"/>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89926" y="2597220"/>
            <a:ext cx="531354" cy="1139716"/>
          </a:xfrm>
          <a:prstGeom prst="rect">
            <a:avLst/>
          </a:prstGeom>
        </p:spPr>
      </p:pic>
      <p:grpSp>
        <p:nvGrpSpPr>
          <p:cNvPr id="32" name="Group 31"/>
          <p:cNvGrpSpPr/>
          <p:nvPr/>
        </p:nvGrpSpPr>
        <p:grpSpPr>
          <a:xfrm>
            <a:off x="7142347" y="1675461"/>
            <a:ext cx="225627" cy="537204"/>
            <a:chOff x="7142347" y="1592334"/>
            <a:chExt cx="225627" cy="537204"/>
          </a:xfrm>
        </p:grpSpPr>
        <p:sp>
          <p:nvSpPr>
            <p:cNvPr id="30" name="TextBox 29"/>
            <p:cNvSpPr txBox="1"/>
            <p:nvPr/>
          </p:nvSpPr>
          <p:spPr>
            <a:xfrm>
              <a:off x="7142347" y="1592334"/>
              <a:ext cx="219125" cy="275269"/>
            </a:xfrm>
            <a:prstGeom prst="rect">
              <a:avLst/>
            </a:prstGeom>
            <a:noFill/>
            <a:ln w="38100">
              <a:solidFill>
                <a:srgbClr val="002060"/>
              </a:solidFill>
            </a:ln>
          </p:spPr>
          <p:txBody>
            <a:bodyPr wrap="square" rtlCol="0">
              <a:spAutoFit/>
            </a:bodyPr>
            <a:lstStyle/>
            <a:p>
              <a:endParaRPr lang="en-GB" dirty="0"/>
            </a:p>
          </p:txBody>
        </p:sp>
        <p:sp>
          <p:nvSpPr>
            <p:cNvPr id="31" name="TextBox 30"/>
            <p:cNvSpPr txBox="1"/>
            <p:nvPr/>
          </p:nvSpPr>
          <p:spPr>
            <a:xfrm>
              <a:off x="7148849" y="1854269"/>
              <a:ext cx="219125" cy="275269"/>
            </a:xfrm>
            <a:prstGeom prst="rect">
              <a:avLst/>
            </a:prstGeom>
            <a:noFill/>
            <a:ln w="38100">
              <a:solidFill>
                <a:srgbClr val="002060"/>
              </a:solidFill>
            </a:ln>
          </p:spPr>
          <p:txBody>
            <a:bodyPr wrap="square" rtlCol="0">
              <a:spAutoFit/>
            </a:bodyPr>
            <a:lstStyle/>
            <a:p>
              <a:endParaRPr lang="en-GB" dirty="0"/>
            </a:p>
          </p:txBody>
        </p:sp>
      </p:grpSp>
      <p:grpSp>
        <p:nvGrpSpPr>
          <p:cNvPr id="33" name="Group 32"/>
          <p:cNvGrpSpPr/>
          <p:nvPr/>
        </p:nvGrpSpPr>
        <p:grpSpPr>
          <a:xfrm>
            <a:off x="9849333" y="1682128"/>
            <a:ext cx="225627" cy="537204"/>
            <a:chOff x="7142347" y="1592334"/>
            <a:chExt cx="225627" cy="537204"/>
          </a:xfrm>
        </p:grpSpPr>
        <p:sp>
          <p:nvSpPr>
            <p:cNvPr id="34" name="TextBox 33"/>
            <p:cNvSpPr txBox="1"/>
            <p:nvPr/>
          </p:nvSpPr>
          <p:spPr>
            <a:xfrm>
              <a:off x="7142347" y="1592334"/>
              <a:ext cx="219125" cy="275269"/>
            </a:xfrm>
            <a:prstGeom prst="rect">
              <a:avLst/>
            </a:prstGeom>
            <a:noFill/>
            <a:ln w="38100">
              <a:solidFill>
                <a:srgbClr val="002060"/>
              </a:solidFill>
            </a:ln>
          </p:spPr>
          <p:txBody>
            <a:bodyPr wrap="square" rtlCol="0">
              <a:spAutoFit/>
            </a:bodyPr>
            <a:lstStyle/>
            <a:p>
              <a:endParaRPr lang="en-GB" dirty="0"/>
            </a:p>
          </p:txBody>
        </p:sp>
        <p:sp>
          <p:nvSpPr>
            <p:cNvPr id="35" name="TextBox 34"/>
            <p:cNvSpPr txBox="1"/>
            <p:nvPr/>
          </p:nvSpPr>
          <p:spPr>
            <a:xfrm>
              <a:off x="7148849" y="1854269"/>
              <a:ext cx="219125" cy="275269"/>
            </a:xfrm>
            <a:prstGeom prst="rect">
              <a:avLst/>
            </a:prstGeom>
            <a:noFill/>
            <a:ln w="38100">
              <a:solidFill>
                <a:srgbClr val="002060"/>
              </a:solidFill>
            </a:ln>
          </p:spPr>
          <p:txBody>
            <a:bodyPr wrap="square" rtlCol="0">
              <a:spAutoFit/>
            </a:bodyPr>
            <a:lstStyle/>
            <a:p>
              <a:endParaRPr lang="en-GB" dirty="0"/>
            </a:p>
          </p:txBody>
        </p:sp>
      </p:grpSp>
      <p:grpSp>
        <p:nvGrpSpPr>
          <p:cNvPr id="36" name="Group 35"/>
          <p:cNvGrpSpPr/>
          <p:nvPr/>
        </p:nvGrpSpPr>
        <p:grpSpPr>
          <a:xfrm>
            <a:off x="7133210" y="3861490"/>
            <a:ext cx="225627" cy="537204"/>
            <a:chOff x="7142347" y="1592334"/>
            <a:chExt cx="225627" cy="537204"/>
          </a:xfrm>
        </p:grpSpPr>
        <p:sp>
          <p:nvSpPr>
            <p:cNvPr id="37" name="TextBox 36"/>
            <p:cNvSpPr txBox="1"/>
            <p:nvPr/>
          </p:nvSpPr>
          <p:spPr>
            <a:xfrm>
              <a:off x="7142347" y="1592334"/>
              <a:ext cx="219125" cy="275269"/>
            </a:xfrm>
            <a:prstGeom prst="rect">
              <a:avLst/>
            </a:prstGeom>
            <a:noFill/>
            <a:ln w="38100">
              <a:solidFill>
                <a:srgbClr val="002060"/>
              </a:solidFill>
            </a:ln>
          </p:spPr>
          <p:txBody>
            <a:bodyPr wrap="square" rtlCol="0">
              <a:spAutoFit/>
            </a:bodyPr>
            <a:lstStyle/>
            <a:p>
              <a:endParaRPr lang="en-GB" dirty="0"/>
            </a:p>
          </p:txBody>
        </p:sp>
        <p:sp>
          <p:nvSpPr>
            <p:cNvPr id="38" name="TextBox 37"/>
            <p:cNvSpPr txBox="1"/>
            <p:nvPr/>
          </p:nvSpPr>
          <p:spPr>
            <a:xfrm>
              <a:off x="7148849" y="1854269"/>
              <a:ext cx="219125" cy="275269"/>
            </a:xfrm>
            <a:prstGeom prst="rect">
              <a:avLst/>
            </a:prstGeom>
            <a:noFill/>
            <a:ln w="38100">
              <a:solidFill>
                <a:srgbClr val="002060"/>
              </a:solidFill>
            </a:ln>
          </p:spPr>
          <p:txBody>
            <a:bodyPr wrap="square" rtlCol="0">
              <a:spAutoFit/>
            </a:bodyPr>
            <a:lstStyle/>
            <a:p>
              <a:endParaRPr lang="en-GB" dirty="0"/>
            </a:p>
          </p:txBody>
        </p:sp>
      </p:grpSp>
      <p:grpSp>
        <p:nvGrpSpPr>
          <p:cNvPr id="39" name="Group 38"/>
          <p:cNvGrpSpPr/>
          <p:nvPr/>
        </p:nvGrpSpPr>
        <p:grpSpPr>
          <a:xfrm>
            <a:off x="9845725" y="3858862"/>
            <a:ext cx="225627" cy="537204"/>
            <a:chOff x="7142347" y="1592334"/>
            <a:chExt cx="225627" cy="537204"/>
          </a:xfrm>
        </p:grpSpPr>
        <p:sp>
          <p:nvSpPr>
            <p:cNvPr id="40" name="TextBox 39"/>
            <p:cNvSpPr txBox="1"/>
            <p:nvPr/>
          </p:nvSpPr>
          <p:spPr>
            <a:xfrm>
              <a:off x="7142347" y="1592334"/>
              <a:ext cx="219125" cy="275269"/>
            </a:xfrm>
            <a:prstGeom prst="rect">
              <a:avLst/>
            </a:prstGeom>
            <a:noFill/>
            <a:ln w="38100">
              <a:solidFill>
                <a:srgbClr val="002060"/>
              </a:solidFill>
            </a:ln>
          </p:spPr>
          <p:txBody>
            <a:bodyPr wrap="square" rtlCol="0">
              <a:spAutoFit/>
            </a:bodyPr>
            <a:lstStyle/>
            <a:p>
              <a:endParaRPr lang="en-GB" dirty="0"/>
            </a:p>
          </p:txBody>
        </p:sp>
        <p:sp>
          <p:nvSpPr>
            <p:cNvPr id="41" name="TextBox 40"/>
            <p:cNvSpPr txBox="1"/>
            <p:nvPr/>
          </p:nvSpPr>
          <p:spPr>
            <a:xfrm>
              <a:off x="7148849" y="1854269"/>
              <a:ext cx="219125" cy="275269"/>
            </a:xfrm>
            <a:prstGeom prst="rect">
              <a:avLst/>
            </a:prstGeom>
            <a:noFill/>
            <a:ln w="38100">
              <a:solidFill>
                <a:srgbClr val="002060"/>
              </a:solidFill>
            </a:ln>
          </p:spPr>
          <p:txBody>
            <a:bodyPr wrap="square" rtlCol="0">
              <a:spAutoFit/>
            </a:bodyPr>
            <a:lstStyle/>
            <a:p>
              <a:endParaRPr lang="en-GB" dirty="0"/>
            </a:p>
          </p:txBody>
        </p:sp>
      </p:grpSp>
      <p:grpSp>
        <p:nvGrpSpPr>
          <p:cNvPr id="42" name="Group 41"/>
          <p:cNvGrpSpPr/>
          <p:nvPr/>
        </p:nvGrpSpPr>
        <p:grpSpPr>
          <a:xfrm>
            <a:off x="7139712" y="5635794"/>
            <a:ext cx="225627" cy="537204"/>
            <a:chOff x="7142347" y="1592334"/>
            <a:chExt cx="225627" cy="537204"/>
          </a:xfrm>
        </p:grpSpPr>
        <p:sp>
          <p:nvSpPr>
            <p:cNvPr id="43" name="TextBox 42"/>
            <p:cNvSpPr txBox="1"/>
            <p:nvPr/>
          </p:nvSpPr>
          <p:spPr>
            <a:xfrm>
              <a:off x="7142347" y="1592334"/>
              <a:ext cx="219125" cy="275269"/>
            </a:xfrm>
            <a:prstGeom prst="rect">
              <a:avLst/>
            </a:prstGeom>
            <a:noFill/>
            <a:ln w="38100">
              <a:solidFill>
                <a:srgbClr val="002060"/>
              </a:solidFill>
            </a:ln>
          </p:spPr>
          <p:txBody>
            <a:bodyPr wrap="square" rtlCol="0">
              <a:spAutoFit/>
            </a:bodyPr>
            <a:lstStyle/>
            <a:p>
              <a:endParaRPr lang="en-GB" dirty="0"/>
            </a:p>
          </p:txBody>
        </p:sp>
        <p:sp>
          <p:nvSpPr>
            <p:cNvPr id="44" name="TextBox 43"/>
            <p:cNvSpPr txBox="1"/>
            <p:nvPr/>
          </p:nvSpPr>
          <p:spPr>
            <a:xfrm>
              <a:off x="7148849" y="1854269"/>
              <a:ext cx="219125" cy="275269"/>
            </a:xfrm>
            <a:prstGeom prst="rect">
              <a:avLst/>
            </a:prstGeom>
            <a:noFill/>
            <a:ln w="38100">
              <a:solidFill>
                <a:srgbClr val="002060"/>
              </a:solidFill>
            </a:ln>
          </p:spPr>
          <p:txBody>
            <a:bodyPr wrap="square" rtlCol="0">
              <a:spAutoFit/>
            </a:bodyPr>
            <a:lstStyle/>
            <a:p>
              <a:endParaRPr lang="en-GB" dirty="0"/>
            </a:p>
          </p:txBody>
        </p:sp>
      </p:grpSp>
      <p:grpSp>
        <p:nvGrpSpPr>
          <p:cNvPr id="45" name="Group 44"/>
          <p:cNvGrpSpPr/>
          <p:nvPr/>
        </p:nvGrpSpPr>
        <p:grpSpPr>
          <a:xfrm>
            <a:off x="9845725" y="5662741"/>
            <a:ext cx="225627" cy="537204"/>
            <a:chOff x="7142347" y="1592334"/>
            <a:chExt cx="225627" cy="537204"/>
          </a:xfrm>
        </p:grpSpPr>
        <p:sp>
          <p:nvSpPr>
            <p:cNvPr id="46" name="TextBox 45"/>
            <p:cNvSpPr txBox="1"/>
            <p:nvPr/>
          </p:nvSpPr>
          <p:spPr>
            <a:xfrm>
              <a:off x="7142347" y="1592334"/>
              <a:ext cx="219125" cy="275269"/>
            </a:xfrm>
            <a:prstGeom prst="rect">
              <a:avLst/>
            </a:prstGeom>
            <a:noFill/>
            <a:ln w="38100">
              <a:solidFill>
                <a:srgbClr val="002060"/>
              </a:solidFill>
            </a:ln>
          </p:spPr>
          <p:txBody>
            <a:bodyPr wrap="square" rtlCol="0">
              <a:spAutoFit/>
            </a:bodyPr>
            <a:lstStyle/>
            <a:p>
              <a:endParaRPr lang="en-GB" dirty="0"/>
            </a:p>
          </p:txBody>
        </p:sp>
        <p:sp>
          <p:nvSpPr>
            <p:cNvPr id="47" name="TextBox 46"/>
            <p:cNvSpPr txBox="1"/>
            <p:nvPr/>
          </p:nvSpPr>
          <p:spPr>
            <a:xfrm>
              <a:off x="7148849" y="1854269"/>
              <a:ext cx="219125" cy="275269"/>
            </a:xfrm>
            <a:prstGeom prst="rect">
              <a:avLst/>
            </a:prstGeom>
            <a:noFill/>
            <a:ln w="38100">
              <a:solidFill>
                <a:srgbClr val="002060"/>
              </a:solidFill>
            </a:ln>
          </p:spPr>
          <p:txBody>
            <a:bodyPr wrap="square" rtlCol="0">
              <a:spAutoFit/>
            </a:bodyPr>
            <a:lstStyle/>
            <a:p>
              <a:endParaRPr lang="en-GB" dirty="0"/>
            </a:p>
          </p:txBody>
        </p:sp>
      </p:grpSp>
      <p:sp>
        <p:nvSpPr>
          <p:cNvPr id="2" name="Title 1" hidden="1">
            <a:extLst>
              <a:ext uri="{FF2B5EF4-FFF2-40B4-BE49-F238E27FC236}">
                <a16:creationId xmlns:a16="http://schemas.microsoft.com/office/drawing/2014/main" id="{61D76606-385D-494E-A184-7A687A615C2E}"/>
              </a:ext>
            </a:extLst>
          </p:cNvPr>
          <p:cNvSpPr>
            <a:spLocks noGrp="1"/>
          </p:cNvSpPr>
          <p:nvPr>
            <p:ph type="title"/>
          </p:nvPr>
        </p:nvSpPr>
        <p:spPr/>
        <p:txBody>
          <a:bodyPr/>
          <a:lstStyle/>
          <a:p>
            <a:r>
              <a:rPr lang="en-US" dirty="0" err="1"/>
              <a:t>Chut</a:t>
            </a:r>
            <a:endParaRPr lang="en-US" dirty="0"/>
          </a:p>
        </p:txBody>
      </p:sp>
      <p:sp>
        <p:nvSpPr>
          <p:cNvPr id="3" name="Rounded Rectangle 46">
            <a:extLst>
              <a:ext uri="{FF2B5EF4-FFF2-40B4-BE49-F238E27FC236}">
                <a16:creationId xmlns:a16="http://schemas.microsoft.com/office/drawing/2014/main" id="{72414118-9A6A-4949-B63A-C6971C2D539F}"/>
              </a:ext>
            </a:extLst>
          </p:cNvPr>
          <p:cNvSpPr/>
          <p:nvPr/>
        </p:nvSpPr>
        <p:spPr>
          <a:xfrm>
            <a:off x="9750983" y="249869"/>
            <a:ext cx="215893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8" name="Picture 47"/>
          <p:cNvPicPr>
            <a:picLocks noChangeAspect="1"/>
          </p:cNvPicPr>
          <p:nvPr/>
        </p:nvPicPr>
        <p:blipFill rotWithShape="1">
          <a:blip r:embed="rId10" cstate="print">
            <a:extLst>
              <a:ext uri="{28A0092B-C50C-407E-A947-70E740481C1C}">
                <a14:useLocalDpi xmlns:a14="http://schemas.microsoft.com/office/drawing/2010/main" val="0"/>
              </a:ext>
            </a:extLst>
          </a:blip>
          <a:srcRect l="33397" t="12936" r="34472"/>
          <a:stretch/>
        </p:blipFill>
        <p:spPr>
          <a:xfrm>
            <a:off x="6739099" y="4577022"/>
            <a:ext cx="675483" cy="1029545"/>
          </a:xfrm>
          <a:prstGeom prst="rect">
            <a:avLst/>
          </a:prstGeom>
        </p:spPr>
      </p:pic>
      <p:pic>
        <p:nvPicPr>
          <p:cNvPr id="49" name="Picture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19714" y="2625581"/>
            <a:ext cx="1046115" cy="980733"/>
          </a:xfrm>
          <a:prstGeom prst="rect">
            <a:avLst/>
          </a:prstGeom>
        </p:spPr>
      </p:pic>
      <p:pic>
        <p:nvPicPr>
          <p:cNvPr id="50" name="Picture 4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18131" y="713263"/>
            <a:ext cx="1056165" cy="919744"/>
          </a:xfrm>
          <a:prstGeom prst="rect">
            <a:avLst/>
          </a:prstGeom>
        </p:spPr>
      </p:pic>
      <p:grpSp>
        <p:nvGrpSpPr>
          <p:cNvPr id="51" name="Group 50"/>
          <p:cNvGrpSpPr/>
          <p:nvPr/>
        </p:nvGrpSpPr>
        <p:grpSpPr>
          <a:xfrm>
            <a:off x="9294527" y="4557777"/>
            <a:ext cx="1626326" cy="1068034"/>
            <a:chOff x="3387871" y="1151298"/>
            <a:chExt cx="2069160" cy="1415313"/>
          </a:xfrm>
        </p:grpSpPr>
        <p:pic>
          <p:nvPicPr>
            <p:cNvPr id="52" name="Picture 5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87871" y="1244049"/>
              <a:ext cx="859822" cy="1249230"/>
            </a:xfrm>
            <a:prstGeom prst="rect">
              <a:avLst/>
            </a:prstGeom>
          </p:spPr>
        </p:pic>
        <p:pic>
          <p:nvPicPr>
            <p:cNvPr id="53" name="Picture 5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54140" y="1151298"/>
              <a:ext cx="830391" cy="1415313"/>
            </a:xfrm>
            <a:prstGeom prst="rect">
              <a:avLst/>
            </a:prstGeom>
          </p:spPr>
        </p:pic>
        <p:pic>
          <p:nvPicPr>
            <p:cNvPr id="54" name="Picture 5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47260" y="1170506"/>
              <a:ext cx="809771" cy="1332271"/>
            </a:xfrm>
            <a:prstGeom prst="rect">
              <a:avLst/>
            </a:prstGeom>
          </p:spPr>
        </p:pic>
      </p:grpSp>
      <p:pic>
        <p:nvPicPr>
          <p:cNvPr id="55" name="Picture 5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830452" y="4697420"/>
            <a:ext cx="1009798" cy="923019"/>
          </a:xfrm>
          <a:prstGeom prst="rect">
            <a:avLst/>
          </a:prstGeom>
        </p:spPr>
      </p:pic>
    </p:spTree>
    <p:extLst>
      <p:ext uri="{BB962C8B-B14F-4D97-AF65-F5344CB8AC3E}">
        <p14:creationId xmlns:p14="http://schemas.microsoft.com/office/powerpoint/2010/main" val="106317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0788" y="698062"/>
            <a:ext cx="5462337" cy="5632311"/>
          </a:xfrm>
          <a:prstGeom prst="rect">
            <a:avLst/>
          </a:prstGeom>
          <a:noFill/>
          <a:ln w="38100">
            <a:solidFill>
              <a:schemeClr val="accent5">
                <a:lumMod val="50000"/>
              </a:schemeClr>
            </a:solidFill>
          </a:ln>
        </p:spPr>
        <p:txBody>
          <a:bodyPr wrap="square" rtlCol="0">
            <a:spAutoFit/>
          </a:bodyPr>
          <a:lstStyle/>
          <a:p>
            <a:r>
              <a:rPr lang="en-GB" sz="2000" dirty="0">
                <a:solidFill>
                  <a:srgbClr val="002060"/>
                </a:solidFill>
                <a:latin typeface="Century Gothic" panose="020B0502020202020204" pitchFamily="34" charset="0"/>
              </a:rPr>
              <a:t>1)		(work outside)</a:t>
            </a:r>
          </a:p>
          <a:p>
            <a:r>
              <a:rPr lang="en-GB" sz="2000" dirty="0">
                <a:solidFill>
                  <a:srgbClr val="002060"/>
                </a:solidFill>
                <a:latin typeface="Century Gothic" panose="020B0502020202020204" pitchFamily="34" charset="0"/>
              </a:rPr>
              <a:t>		</a:t>
            </a:r>
          </a:p>
          <a:p>
            <a:r>
              <a:rPr lang="en-GB" sz="2000" dirty="0">
                <a:solidFill>
                  <a:srgbClr val="002060"/>
                </a:solidFill>
                <a:latin typeface="Century Gothic" panose="020B0502020202020204" pitchFamily="34" charset="0"/>
              </a:rPr>
              <a:t>		___________________________</a:t>
            </a:r>
          </a:p>
          <a:p>
            <a:r>
              <a:rPr lang="en-GB" sz="2000" dirty="0">
                <a:solidFill>
                  <a:srgbClr val="002060"/>
                </a:solidFill>
                <a:latin typeface="Century Gothic" panose="020B0502020202020204" pitchFamily="34" charset="0"/>
              </a:rPr>
              <a:t>2)		(watch </a:t>
            </a:r>
            <a:r>
              <a:rPr lang="en-GB" sz="2000" dirty="0" err="1">
                <a:solidFill>
                  <a:srgbClr val="002060"/>
                </a:solidFill>
                <a:latin typeface="Century Gothic" panose="020B0502020202020204" pitchFamily="34" charset="0"/>
              </a:rPr>
              <a:t>tv</a:t>
            </a:r>
            <a:r>
              <a:rPr lang="en-GB" sz="2000" dirty="0">
                <a:solidFill>
                  <a:srgbClr val="002060"/>
                </a:solidFill>
                <a:latin typeface="Century Gothic" panose="020B0502020202020204" pitchFamily="34" charset="0"/>
              </a:rPr>
              <a:t>)</a:t>
            </a: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		___________________________</a:t>
            </a:r>
          </a:p>
          <a:p>
            <a:r>
              <a:rPr lang="en-GB" sz="2000" dirty="0">
                <a:solidFill>
                  <a:srgbClr val="002060"/>
                </a:solidFill>
                <a:latin typeface="Century Gothic" panose="020B0502020202020204" pitchFamily="34" charset="0"/>
              </a:rPr>
              <a:t>3)		(prepare lunch)</a:t>
            </a: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		___________________________</a:t>
            </a:r>
          </a:p>
          <a:p>
            <a:r>
              <a:rPr lang="en-GB" sz="2000" dirty="0">
                <a:solidFill>
                  <a:srgbClr val="002060"/>
                </a:solidFill>
                <a:latin typeface="Century Gothic" panose="020B0502020202020204" pitchFamily="34" charset="0"/>
              </a:rPr>
              <a:t>4)		(like the film )</a:t>
            </a: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		___________________________</a:t>
            </a:r>
          </a:p>
          <a:p>
            <a:r>
              <a:rPr lang="en-GB" sz="2000" dirty="0">
                <a:solidFill>
                  <a:srgbClr val="002060"/>
                </a:solidFill>
                <a:latin typeface="Century Gothic" panose="020B0502020202020204" pitchFamily="34" charset="0"/>
              </a:rPr>
              <a:t>5)		(speak English )</a:t>
            </a: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		___________________________</a:t>
            </a:r>
          </a:p>
          <a:p>
            <a:r>
              <a:rPr lang="en-GB" sz="2000" dirty="0">
                <a:solidFill>
                  <a:srgbClr val="002060"/>
                </a:solidFill>
                <a:latin typeface="Century Gothic" panose="020B0502020202020204" pitchFamily="34" charset="0"/>
              </a:rPr>
              <a:t>6)		(walk in the house )</a:t>
            </a: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		___________________________</a:t>
            </a:r>
          </a:p>
        </p:txBody>
      </p:sp>
      <p:sp>
        <p:nvSpPr>
          <p:cNvPr id="6" name="TextBox 5"/>
          <p:cNvSpPr txBox="1"/>
          <p:nvPr/>
        </p:nvSpPr>
        <p:spPr>
          <a:xfrm>
            <a:off x="6408819" y="710094"/>
            <a:ext cx="5462337" cy="5632311"/>
          </a:xfrm>
          <a:prstGeom prst="rect">
            <a:avLst/>
          </a:prstGeom>
          <a:noFill/>
          <a:ln w="38100">
            <a:solidFill>
              <a:schemeClr val="accent5">
                <a:lumMod val="50000"/>
              </a:schemeClr>
            </a:solidFill>
          </a:ln>
        </p:spPr>
        <p:txBody>
          <a:bodyPr wrap="square" rtlCol="0">
            <a:spAutoFit/>
          </a:bodyPr>
          <a:lstStyle/>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Je      			Je</a:t>
            </a:r>
          </a:p>
          <a:p>
            <a:r>
              <a:rPr lang="en-GB" sz="2000" b="1" dirty="0">
                <a:solidFill>
                  <a:srgbClr val="002060"/>
                </a:solidFill>
                <a:latin typeface="Century Gothic" panose="020B0502020202020204" pitchFamily="34" charset="0"/>
              </a:rPr>
              <a:t>	Nous			Nous</a:t>
            </a: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Je			Je</a:t>
            </a:r>
          </a:p>
          <a:p>
            <a:r>
              <a:rPr lang="en-GB" sz="2000" b="1" dirty="0">
                <a:solidFill>
                  <a:srgbClr val="002060"/>
                </a:solidFill>
                <a:latin typeface="Century Gothic" panose="020B0502020202020204" pitchFamily="34" charset="0"/>
              </a:rPr>
              <a:t>	Nous			Nous</a:t>
            </a:r>
          </a:p>
          <a:p>
            <a:endParaRPr lang="en-GB" sz="2000" b="1" dirty="0">
              <a:solidFill>
                <a:srgbClr val="002060"/>
              </a:solidFill>
              <a:latin typeface="Century Gothic" panose="020B0502020202020204" pitchFamily="34" charset="0"/>
            </a:endParaRPr>
          </a:p>
          <a:p>
            <a:endParaRPr lang="en-GB" sz="2000" b="1" dirty="0">
              <a:solidFill>
                <a:srgbClr val="002060"/>
              </a:solidFill>
              <a:latin typeface="Century Gothic" panose="020B0502020202020204" pitchFamily="34" charset="0"/>
            </a:endParaRPr>
          </a:p>
          <a:p>
            <a:endParaRPr lang="en-GB" sz="2000" b="1" dirty="0">
              <a:solidFill>
                <a:srgbClr val="002060"/>
              </a:solidFill>
              <a:latin typeface="Century Gothic" panose="020B0502020202020204" pitchFamily="34" charset="0"/>
            </a:endParaRPr>
          </a:p>
          <a:p>
            <a:endParaRPr lang="en-GB" sz="2000" b="1" dirty="0">
              <a:solidFill>
                <a:srgbClr val="002060"/>
              </a:solidFill>
              <a:latin typeface="Century Gothic" panose="020B0502020202020204" pitchFamily="34" charset="0"/>
            </a:endParaRPr>
          </a:p>
          <a:p>
            <a:r>
              <a:rPr lang="en-GB" sz="2000" b="1" dirty="0">
                <a:solidFill>
                  <a:srgbClr val="002060"/>
                </a:solidFill>
                <a:latin typeface="Century Gothic" panose="020B0502020202020204" pitchFamily="34" charset="0"/>
              </a:rPr>
              <a:t>	Je			Je</a:t>
            </a:r>
          </a:p>
          <a:p>
            <a:r>
              <a:rPr lang="en-GB" sz="2000" b="1" dirty="0">
                <a:solidFill>
                  <a:srgbClr val="002060"/>
                </a:solidFill>
                <a:latin typeface="Century Gothic" panose="020B0502020202020204" pitchFamily="34" charset="0"/>
              </a:rPr>
              <a:t>	Nous			Nous	</a:t>
            </a:r>
          </a:p>
        </p:txBody>
      </p:sp>
      <p:pic>
        <p:nvPicPr>
          <p:cNvPr id="7"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827" y="698062"/>
            <a:ext cx="423963" cy="99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wdj\Google Drive\Primary\Y5 SoW\From Tracy\Pronouns\w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682" y="1582449"/>
            <a:ext cx="1184215" cy="95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wdj\Google Drive\Primary\Y5 SoW\From Tracy\Pronouns\w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681" y="2466836"/>
            <a:ext cx="1184215" cy="95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388" y="5361130"/>
            <a:ext cx="423963" cy="99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5507" y="4371660"/>
            <a:ext cx="423963" cy="99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wdj\Google Drive\Primary\Y5 SoW\From Tracy\Pronouns\w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183" y="3371870"/>
            <a:ext cx="1184215" cy="95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245822" y="33671"/>
            <a:ext cx="2149948" cy="646331"/>
          </a:xfrm>
          <a:prstGeom prst="rect">
            <a:avLst/>
          </a:prstGeom>
          <a:noFill/>
        </p:spPr>
        <p:txBody>
          <a:bodyPr wrap="non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Partner B</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15" name="Rectangle 14"/>
          <p:cNvSpPr/>
          <p:nvPr/>
        </p:nvSpPr>
        <p:spPr>
          <a:xfrm>
            <a:off x="6343018" y="77551"/>
            <a:ext cx="2223687" cy="646331"/>
          </a:xfrm>
          <a:prstGeom prst="rect">
            <a:avLst/>
          </a:prstGeom>
          <a:noFill/>
        </p:spPr>
        <p:txBody>
          <a:bodyPr wrap="non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Partner A</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96664" y="2800787"/>
            <a:ext cx="902289" cy="787999"/>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t="18398"/>
          <a:stretch/>
        </p:blipFill>
        <p:spPr>
          <a:xfrm>
            <a:off x="7694661" y="841715"/>
            <a:ext cx="1172685" cy="768743"/>
          </a:xfrm>
          <a:prstGeom prst="rect">
            <a:avLst/>
          </a:prstGeom>
        </p:spPr>
      </p:pic>
      <p:sp>
        <p:nvSpPr>
          <p:cNvPr id="22" name="Rounded Rectangular Callout 21"/>
          <p:cNvSpPr/>
          <p:nvPr/>
        </p:nvSpPr>
        <p:spPr>
          <a:xfrm>
            <a:off x="9789511" y="859904"/>
            <a:ext cx="842962" cy="553098"/>
          </a:xfrm>
          <a:prstGeom prst="wedgeRoundRectCallout">
            <a:avLst>
              <a:gd name="adj1" fmla="val 42130"/>
              <a:gd name="adj2" fmla="val 81215"/>
              <a:gd name="adj3" fmla="val 16667"/>
            </a:avLst>
          </a:prstGeom>
          <a:solidFill>
            <a:schemeClr val="bg1"/>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54031" y="4817047"/>
            <a:ext cx="979350" cy="1088166"/>
          </a:xfrm>
          <a:prstGeom prst="rect">
            <a:avLst/>
          </a:prstGeom>
        </p:spPr>
      </p:pic>
      <p:sp>
        <p:nvSpPr>
          <p:cNvPr id="26" name="Heart 25"/>
          <p:cNvSpPr/>
          <p:nvPr/>
        </p:nvSpPr>
        <p:spPr>
          <a:xfrm>
            <a:off x="9852227" y="2881004"/>
            <a:ext cx="834517" cy="782052"/>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p:cNvGrpSpPr/>
          <p:nvPr/>
        </p:nvGrpSpPr>
        <p:grpSpPr>
          <a:xfrm>
            <a:off x="7142347" y="1703170"/>
            <a:ext cx="225627" cy="537204"/>
            <a:chOff x="7142347" y="1592334"/>
            <a:chExt cx="225627" cy="537204"/>
          </a:xfrm>
        </p:grpSpPr>
        <p:sp>
          <p:nvSpPr>
            <p:cNvPr id="30" name="TextBox 29"/>
            <p:cNvSpPr txBox="1"/>
            <p:nvPr/>
          </p:nvSpPr>
          <p:spPr>
            <a:xfrm>
              <a:off x="7142347" y="1592334"/>
              <a:ext cx="219125" cy="275269"/>
            </a:xfrm>
            <a:prstGeom prst="rect">
              <a:avLst/>
            </a:prstGeom>
            <a:noFill/>
            <a:ln w="38100">
              <a:solidFill>
                <a:srgbClr val="002060"/>
              </a:solidFill>
            </a:ln>
          </p:spPr>
          <p:txBody>
            <a:bodyPr wrap="square" rtlCol="0">
              <a:spAutoFit/>
            </a:bodyPr>
            <a:lstStyle/>
            <a:p>
              <a:endParaRPr lang="en-GB" dirty="0"/>
            </a:p>
          </p:txBody>
        </p:sp>
        <p:sp>
          <p:nvSpPr>
            <p:cNvPr id="31" name="TextBox 30"/>
            <p:cNvSpPr txBox="1"/>
            <p:nvPr/>
          </p:nvSpPr>
          <p:spPr>
            <a:xfrm>
              <a:off x="7148849" y="1854269"/>
              <a:ext cx="219125" cy="275269"/>
            </a:xfrm>
            <a:prstGeom prst="rect">
              <a:avLst/>
            </a:prstGeom>
            <a:noFill/>
            <a:ln w="38100">
              <a:solidFill>
                <a:srgbClr val="002060"/>
              </a:solidFill>
            </a:ln>
          </p:spPr>
          <p:txBody>
            <a:bodyPr wrap="square" rtlCol="0">
              <a:spAutoFit/>
            </a:bodyPr>
            <a:lstStyle/>
            <a:p>
              <a:endParaRPr lang="en-GB" dirty="0"/>
            </a:p>
          </p:txBody>
        </p:sp>
      </p:grpSp>
      <p:grpSp>
        <p:nvGrpSpPr>
          <p:cNvPr id="33" name="Group 32"/>
          <p:cNvGrpSpPr/>
          <p:nvPr/>
        </p:nvGrpSpPr>
        <p:grpSpPr>
          <a:xfrm>
            <a:off x="9849333" y="1709837"/>
            <a:ext cx="225627" cy="537204"/>
            <a:chOff x="7142347" y="1592334"/>
            <a:chExt cx="225627" cy="537204"/>
          </a:xfrm>
        </p:grpSpPr>
        <p:sp>
          <p:nvSpPr>
            <p:cNvPr id="34" name="TextBox 33"/>
            <p:cNvSpPr txBox="1"/>
            <p:nvPr/>
          </p:nvSpPr>
          <p:spPr>
            <a:xfrm>
              <a:off x="7142347" y="1592334"/>
              <a:ext cx="219125" cy="275269"/>
            </a:xfrm>
            <a:prstGeom prst="rect">
              <a:avLst/>
            </a:prstGeom>
            <a:noFill/>
            <a:ln w="38100">
              <a:solidFill>
                <a:srgbClr val="002060"/>
              </a:solidFill>
            </a:ln>
          </p:spPr>
          <p:txBody>
            <a:bodyPr wrap="square" rtlCol="0">
              <a:spAutoFit/>
            </a:bodyPr>
            <a:lstStyle/>
            <a:p>
              <a:endParaRPr lang="en-GB" dirty="0"/>
            </a:p>
          </p:txBody>
        </p:sp>
        <p:sp>
          <p:nvSpPr>
            <p:cNvPr id="35" name="TextBox 34"/>
            <p:cNvSpPr txBox="1"/>
            <p:nvPr/>
          </p:nvSpPr>
          <p:spPr>
            <a:xfrm>
              <a:off x="7148849" y="1854269"/>
              <a:ext cx="219125" cy="275269"/>
            </a:xfrm>
            <a:prstGeom prst="rect">
              <a:avLst/>
            </a:prstGeom>
            <a:noFill/>
            <a:ln w="38100">
              <a:solidFill>
                <a:srgbClr val="002060"/>
              </a:solidFill>
            </a:ln>
          </p:spPr>
          <p:txBody>
            <a:bodyPr wrap="square" rtlCol="0">
              <a:spAutoFit/>
            </a:bodyPr>
            <a:lstStyle/>
            <a:p>
              <a:endParaRPr lang="en-GB" dirty="0"/>
            </a:p>
          </p:txBody>
        </p:sp>
      </p:grpSp>
      <p:grpSp>
        <p:nvGrpSpPr>
          <p:cNvPr id="36" name="Group 35"/>
          <p:cNvGrpSpPr/>
          <p:nvPr/>
        </p:nvGrpSpPr>
        <p:grpSpPr>
          <a:xfrm>
            <a:off x="7133210" y="3889199"/>
            <a:ext cx="225627" cy="537204"/>
            <a:chOff x="7142347" y="1592334"/>
            <a:chExt cx="225627" cy="537204"/>
          </a:xfrm>
        </p:grpSpPr>
        <p:sp>
          <p:nvSpPr>
            <p:cNvPr id="37" name="TextBox 36"/>
            <p:cNvSpPr txBox="1"/>
            <p:nvPr/>
          </p:nvSpPr>
          <p:spPr>
            <a:xfrm>
              <a:off x="7142347" y="1592334"/>
              <a:ext cx="219125" cy="275269"/>
            </a:xfrm>
            <a:prstGeom prst="rect">
              <a:avLst/>
            </a:prstGeom>
            <a:noFill/>
            <a:ln w="38100">
              <a:solidFill>
                <a:srgbClr val="002060"/>
              </a:solidFill>
            </a:ln>
          </p:spPr>
          <p:txBody>
            <a:bodyPr wrap="square" rtlCol="0">
              <a:spAutoFit/>
            </a:bodyPr>
            <a:lstStyle/>
            <a:p>
              <a:endParaRPr lang="en-GB" dirty="0"/>
            </a:p>
          </p:txBody>
        </p:sp>
        <p:sp>
          <p:nvSpPr>
            <p:cNvPr id="38" name="TextBox 37"/>
            <p:cNvSpPr txBox="1"/>
            <p:nvPr/>
          </p:nvSpPr>
          <p:spPr>
            <a:xfrm>
              <a:off x="7148849" y="1854269"/>
              <a:ext cx="219125" cy="275269"/>
            </a:xfrm>
            <a:prstGeom prst="rect">
              <a:avLst/>
            </a:prstGeom>
            <a:noFill/>
            <a:ln w="38100">
              <a:solidFill>
                <a:srgbClr val="002060"/>
              </a:solidFill>
            </a:ln>
          </p:spPr>
          <p:txBody>
            <a:bodyPr wrap="square" rtlCol="0">
              <a:spAutoFit/>
            </a:bodyPr>
            <a:lstStyle/>
            <a:p>
              <a:endParaRPr lang="en-GB" dirty="0"/>
            </a:p>
          </p:txBody>
        </p:sp>
      </p:grpSp>
      <p:grpSp>
        <p:nvGrpSpPr>
          <p:cNvPr id="39" name="Group 38"/>
          <p:cNvGrpSpPr/>
          <p:nvPr/>
        </p:nvGrpSpPr>
        <p:grpSpPr>
          <a:xfrm>
            <a:off x="9845725" y="3886571"/>
            <a:ext cx="225627" cy="537204"/>
            <a:chOff x="7142347" y="1592334"/>
            <a:chExt cx="225627" cy="537204"/>
          </a:xfrm>
        </p:grpSpPr>
        <p:sp>
          <p:nvSpPr>
            <p:cNvPr id="40" name="TextBox 39"/>
            <p:cNvSpPr txBox="1"/>
            <p:nvPr/>
          </p:nvSpPr>
          <p:spPr>
            <a:xfrm>
              <a:off x="7142347" y="1592334"/>
              <a:ext cx="219125" cy="275269"/>
            </a:xfrm>
            <a:prstGeom prst="rect">
              <a:avLst/>
            </a:prstGeom>
            <a:noFill/>
            <a:ln w="38100">
              <a:solidFill>
                <a:srgbClr val="002060"/>
              </a:solidFill>
            </a:ln>
          </p:spPr>
          <p:txBody>
            <a:bodyPr wrap="square" rtlCol="0">
              <a:spAutoFit/>
            </a:bodyPr>
            <a:lstStyle/>
            <a:p>
              <a:endParaRPr lang="en-GB" dirty="0"/>
            </a:p>
          </p:txBody>
        </p:sp>
        <p:sp>
          <p:nvSpPr>
            <p:cNvPr id="41" name="TextBox 40"/>
            <p:cNvSpPr txBox="1"/>
            <p:nvPr/>
          </p:nvSpPr>
          <p:spPr>
            <a:xfrm>
              <a:off x="7148849" y="1854269"/>
              <a:ext cx="219125" cy="275269"/>
            </a:xfrm>
            <a:prstGeom prst="rect">
              <a:avLst/>
            </a:prstGeom>
            <a:noFill/>
            <a:ln w="38100">
              <a:solidFill>
                <a:srgbClr val="002060"/>
              </a:solidFill>
            </a:ln>
          </p:spPr>
          <p:txBody>
            <a:bodyPr wrap="square" rtlCol="0">
              <a:spAutoFit/>
            </a:bodyPr>
            <a:lstStyle/>
            <a:p>
              <a:endParaRPr lang="en-GB" dirty="0"/>
            </a:p>
          </p:txBody>
        </p:sp>
      </p:grpSp>
      <p:grpSp>
        <p:nvGrpSpPr>
          <p:cNvPr id="42" name="Group 41"/>
          <p:cNvGrpSpPr/>
          <p:nvPr/>
        </p:nvGrpSpPr>
        <p:grpSpPr>
          <a:xfrm>
            <a:off x="7139712" y="5663503"/>
            <a:ext cx="225627" cy="537204"/>
            <a:chOff x="7142347" y="1592334"/>
            <a:chExt cx="225627" cy="537204"/>
          </a:xfrm>
        </p:grpSpPr>
        <p:sp>
          <p:nvSpPr>
            <p:cNvPr id="43" name="TextBox 42"/>
            <p:cNvSpPr txBox="1"/>
            <p:nvPr/>
          </p:nvSpPr>
          <p:spPr>
            <a:xfrm>
              <a:off x="7142347" y="1592334"/>
              <a:ext cx="219125" cy="275269"/>
            </a:xfrm>
            <a:prstGeom prst="rect">
              <a:avLst/>
            </a:prstGeom>
            <a:noFill/>
            <a:ln w="38100">
              <a:solidFill>
                <a:srgbClr val="002060"/>
              </a:solidFill>
            </a:ln>
          </p:spPr>
          <p:txBody>
            <a:bodyPr wrap="square" rtlCol="0">
              <a:spAutoFit/>
            </a:bodyPr>
            <a:lstStyle/>
            <a:p>
              <a:endParaRPr lang="en-GB" dirty="0"/>
            </a:p>
          </p:txBody>
        </p:sp>
        <p:sp>
          <p:nvSpPr>
            <p:cNvPr id="44" name="TextBox 43"/>
            <p:cNvSpPr txBox="1"/>
            <p:nvPr/>
          </p:nvSpPr>
          <p:spPr>
            <a:xfrm>
              <a:off x="7148849" y="1854269"/>
              <a:ext cx="219125" cy="275269"/>
            </a:xfrm>
            <a:prstGeom prst="rect">
              <a:avLst/>
            </a:prstGeom>
            <a:noFill/>
            <a:ln w="38100">
              <a:solidFill>
                <a:srgbClr val="002060"/>
              </a:solidFill>
            </a:ln>
          </p:spPr>
          <p:txBody>
            <a:bodyPr wrap="square" rtlCol="0">
              <a:spAutoFit/>
            </a:bodyPr>
            <a:lstStyle/>
            <a:p>
              <a:endParaRPr lang="en-GB" dirty="0"/>
            </a:p>
          </p:txBody>
        </p:sp>
      </p:grpSp>
      <p:grpSp>
        <p:nvGrpSpPr>
          <p:cNvPr id="45" name="Group 44"/>
          <p:cNvGrpSpPr/>
          <p:nvPr/>
        </p:nvGrpSpPr>
        <p:grpSpPr>
          <a:xfrm>
            <a:off x="9845725" y="5690450"/>
            <a:ext cx="225627" cy="537204"/>
            <a:chOff x="7142347" y="1592334"/>
            <a:chExt cx="225627" cy="537204"/>
          </a:xfrm>
        </p:grpSpPr>
        <p:sp>
          <p:nvSpPr>
            <p:cNvPr id="46" name="TextBox 45"/>
            <p:cNvSpPr txBox="1"/>
            <p:nvPr/>
          </p:nvSpPr>
          <p:spPr>
            <a:xfrm>
              <a:off x="7142347" y="1592334"/>
              <a:ext cx="219125" cy="275269"/>
            </a:xfrm>
            <a:prstGeom prst="rect">
              <a:avLst/>
            </a:prstGeom>
            <a:noFill/>
            <a:ln w="38100">
              <a:solidFill>
                <a:srgbClr val="002060"/>
              </a:solidFill>
            </a:ln>
          </p:spPr>
          <p:txBody>
            <a:bodyPr wrap="square" rtlCol="0">
              <a:spAutoFit/>
            </a:bodyPr>
            <a:lstStyle/>
            <a:p>
              <a:endParaRPr lang="en-GB" dirty="0"/>
            </a:p>
          </p:txBody>
        </p:sp>
        <p:sp>
          <p:nvSpPr>
            <p:cNvPr id="47" name="TextBox 46"/>
            <p:cNvSpPr txBox="1"/>
            <p:nvPr/>
          </p:nvSpPr>
          <p:spPr>
            <a:xfrm>
              <a:off x="7148849" y="1854269"/>
              <a:ext cx="219125" cy="275269"/>
            </a:xfrm>
            <a:prstGeom prst="rect">
              <a:avLst/>
            </a:prstGeom>
            <a:noFill/>
            <a:ln w="38100">
              <a:solidFill>
                <a:srgbClr val="002060"/>
              </a:solidFill>
            </a:ln>
          </p:spPr>
          <p:txBody>
            <a:bodyPr wrap="square" rtlCol="0">
              <a:spAutoFit/>
            </a:bodyPr>
            <a:lstStyle/>
            <a:p>
              <a:endParaRPr lang="en-GB" dirty="0"/>
            </a:p>
          </p:txBody>
        </p:sp>
      </p:grpSp>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12615" y="2891833"/>
            <a:ext cx="936779" cy="908676"/>
          </a:xfrm>
          <a:prstGeom prst="rect">
            <a:avLst/>
          </a:prstGeom>
        </p:spPr>
      </p:pic>
      <p:sp>
        <p:nvSpPr>
          <p:cNvPr id="3" name="Cross 2"/>
          <p:cNvSpPr/>
          <p:nvPr/>
        </p:nvSpPr>
        <p:spPr>
          <a:xfrm>
            <a:off x="10867737" y="885450"/>
            <a:ext cx="813810" cy="854242"/>
          </a:xfrm>
          <a:prstGeom prst="plus">
            <a:avLst>
              <a:gd name="adj" fmla="val 4422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0867737" y="885450"/>
            <a:ext cx="813810" cy="85424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hidden="1">
            <a:extLst>
              <a:ext uri="{FF2B5EF4-FFF2-40B4-BE49-F238E27FC236}">
                <a16:creationId xmlns:a16="http://schemas.microsoft.com/office/drawing/2014/main" id="{D1BF7E8C-6099-2748-8630-49C906608AD8}"/>
              </a:ext>
            </a:extLst>
          </p:cNvPr>
          <p:cNvSpPr>
            <a:spLocks noGrp="1"/>
          </p:cNvSpPr>
          <p:nvPr>
            <p:ph type="title"/>
          </p:nvPr>
        </p:nvSpPr>
        <p:spPr/>
        <p:txBody>
          <a:bodyPr/>
          <a:lstStyle/>
          <a:p>
            <a:r>
              <a:rPr lang="en-US" dirty="0" err="1"/>
              <a:t>Chut</a:t>
            </a:r>
            <a:endParaRPr lang="en-US" dirty="0"/>
          </a:p>
        </p:txBody>
      </p:sp>
      <p:sp>
        <p:nvSpPr>
          <p:cNvPr id="23" name="Rounded Rectangle 46">
            <a:extLst>
              <a:ext uri="{FF2B5EF4-FFF2-40B4-BE49-F238E27FC236}">
                <a16:creationId xmlns:a16="http://schemas.microsoft.com/office/drawing/2014/main" id="{D419FD1E-6247-42B8-9114-C0D40F29AE56}"/>
              </a:ext>
            </a:extLst>
          </p:cNvPr>
          <p:cNvSpPr/>
          <p:nvPr/>
        </p:nvSpPr>
        <p:spPr>
          <a:xfrm>
            <a:off x="9750983" y="249869"/>
            <a:ext cx="215893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9" name="Picture 48"/>
          <p:cNvPicPr>
            <a:picLocks noChangeAspect="1"/>
          </p:cNvPicPr>
          <p:nvPr/>
        </p:nvPicPr>
        <p:blipFill rotWithShape="1">
          <a:blip r:embed="rId9" cstate="print">
            <a:extLst>
              <a:ext uri="{28A0092B-C50C-407E-A947-70E740481C1C}">
                <a14:useLocalDpi xmlns:a14="http://schemas.microsoft.com/office/drawing/2010/main" val="0"/>
              </a:ext>
            </a:extLst>
          </a:blip>
          <a:srcRect l="33397" t="12936" r="34472"/>
          <a:stretch/>
        </p:blipFill>
        <p:spPr>
          <a:xfrm>
            <a:off x="7009165" y="747339"/>
            <a:ext cx="578475" cy="881689"/>
          </a:xfrm>
          <a:prstGeom prst="rect">
            <a:avLst/>
          </a:prstGeom>
        </p:spPr>
      </p:pic>
      <p:pic>
        <p:nvPicPr>
          <p:cNvPr id="50" name="Picture 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09782" y="2728390"/>
            <a:ext cx="1046115" cy="980733"/>
          </a:xfrm>
          <a:prstGeom prst="rect">
            <a:avLst/>
          </a:prstGeom>
        </p:spPr>
      </p:pic>
      <p:pic>
        <p:nvPicPr>
          <p:cNvPr id="51" name="Picture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27693" y="4688338"/>
            <a:ext cx="1056165" cy="919744"/>
          </a:xfrm>
          <a:prstGeom prst="rect">
            <a:avLst/>
          </a:prstGeom>
        </p:spPr>
      </p:pic>
      <p:grpSp>
        <p:nvGrpSpPr>
          <p:cNvPr id="52" name="Group 51"/>
          <p:cNvGrpSpPr/>
          <p:nvPr/>
        </p:nvGrpSpPr>
        <p:grpSpPr>
          <a:xfrm>
            <a:off x="9294527" y="4557777"/>
            <a:ext cx="1626326" cy="1068034"/>
            <a:chOff x="3387871" y="1151298"/>
            <a:chExt cx="2069160" cy="1415313"/>
          </a:xfrm>
        </p:grpSpPr>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87871" y="1244049"/>
              <a:ext cx="859822" cy="1249230"/>
            </a:xfrm>
            <a:prstGeom prst="rect">
              <a:avLst/>
            </a:prstGeom>
          </p:spPr>
        </p:pic>
        <p:pic>
          <p:nvPicPr>
            <p:cNvPr id="54" name="Picture 5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54140" y="1151298"/>
              <a:ext cx="830391" cy="1415313"/>
            </a:xfrm>
            <a:prstGeom prst="rect">
              <a:avLst/>
            </a:prstGeom>
          </p:spPr>
        </p:pic>
        <p:pic>
          <p:nvPicPr>
            <p:cNvPr id="55" name="Picture 5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47260" y="1170506"/>
              <a:ext cx="809771" cy="1332271"/>
            </a:xfrm>
            <a:prstGeom prst="rect">
              <a:avLst/>
            </a:prstGeom>
          </p:spPr>
        </p:pic>
      </p:grpSp>
      <p:pic>
        <p:nvPicPr>
          <p:cNvPr id="56" name="Picture 5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830452" y="4697420"/>
            <a:ext cx="1009798" cy="923019"/>
          </a:xfrm>
          <a:prstGeom prst="rect">
            <a:avLst/>
          </a:prstGeom>
        </p:spPr>
      </p:pic>
    </p:spTree>
    <p:extLst>
      <p:ext uri="{BB962C8B-B14F-4D97-AF65-F5344CB8AC3E}">
        <p14:creationId xmlns:p14="http://schemas.microsoft.com/office/powerpoint/2010/main" val="2746919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0CC2BC-2EA1-464A-AB0B-E3C0626E0760}"/>
              </a:ext>
            </a:extLst>
          </p:cNvPr>
          <p:cNvSpPr>
            <a:spLocks noGrp="1"/>
          </p:cNvSpPr>
          <p:nvPr>
            <p:ph type="title"/>
          </p:nvPr>
        </p:nvSpPr>
        <p:spPr/>
        <p:txBody>
          <a:bodyPr/>
          <a:lstStyle/>
          <a:p>
            <a:r>
              <a:rPr lang="fr-FR" dirty="0" err="1"/>
              <a:t>Saying</a:t>
            </a:r>
            <a:r>
              <a:rPr lang="fr-FR" dirty="0"/>
              <a:t> </a:t>
            </a:r>
            <a:r>
              <a:rPr lang="fr-FR" dirty="0" err="1"/>
              <a:t>what</a:t>
            </a:r>
            <a:r>
              <a:rPr lang="fr-FR" dirty="0"/>
              <a:t> </a:t>
            </a:r>
            <a:r>
              <a:rPr lang="fr-FR" dirty="0" err="1"/>
              <a:t>you</a:t>
            </a:r>
            <a:r>
              <a:rPr lang="fr-FR" dirty="0"/>
              <a:t> do </a:t>
            </a:r>
            <a:r>
              <a:rPr lang="fr-FR" dirty="0" err="1"/>
              <a:t>with</a:t>
            </a:r>
            <a:r>
              <a:rPr lang="fr-FR" dirty="0"/>
              <a:t> </a:t>
            </a:r>
            <a:r>
              <a:rPr lang="fr-FR" dirty="0" err="1"/>
              <a:t>other</a:t>
            </a:r>
            <a:r>
              <a:rPr lang="fr-FR" dirty="0"/>
              <a:t> people</a:t>
            </a:r>
          </a:p>
        </p:txBody>
      </p:sp>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8" name="Subtitle 5">
            <a:extLst>
              <a:ext uri="{FF2B5EF4-FFF2-40B4-BE49-F238E27FC236}">
                <a16:creationId xmlns:a16="http://schemas.microsoft.com/office/drawing/2014/main" id="{3581A7C7-4805-441B-9F6B-435ACB2186A3}"/>
              </a:ext>
            </a:extLst>
          </p:cNvPr>
          <p:cNvSpPr txBox="1">
            <a:spLocks/>
          </p:cNvSpPr>
          <p:nvPr/>
        </p:nvSpPr>
        <p:spPr>
          <a:xfrm>
            <a:off x="180000" y="2542937"/>
            <a:ext cx="7748076" cy="13690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3000" dirty="0">
                <a:solidFill>
                  <a:prstClr val="white"/>
                </a:solidFill>
              </a:rPr>
              <a:t>-ER </a:t>
            </a:r>
            <a:r>
              <a:rPr lang="fr-FR" sz="3000" dirty="0" err="1">
                <a:solidFill>
                  <a:prstClr val="white"/>
                </a:solidFill>
              </a:rPr>
              <a:t>verbs</a:t>
            </a:r>
            <a:r>
              <a:rPr lang="fr-FR" sz="3000" dirty="0">
                <a:solidFill>
                  <a:prstClr val="white"/>
                </a:solidFill>
              </a:rPr>
              <a:t> (je, tu, il/elle &amp; nous)</a:t>
            </a:r>
          </a:p>
          <a:p>
            <a:pPr marL="0" indent="0">
              <a:buNone/>
            </a:pPr>
            <a:r>
              <a:rPr lang="en-GB" sz="3000" dirty="0">
                <a:solidFill>
                  <a:prstClr val="white"/>
                </a:solidFill>
              </a:rPr>
              <a:t>Present simple used with its continuous meaning</a:t>
            </a:r>
            <a:br>
              <a:rPr lang="en-GB" sz="3000" dirty="0">
                <a:solidFill>
                  <a:prstClr val="white"/>
                </a:solidFill>
              </a:rPr>
            </a:br>
            <a:r>
              <a:rPr lang="en-GB" sz="3000" dirty="0">
                <a:solidFill>
                  <a:prstClr val="white"/>
                </a:solidFill>
              </a:rPr>
              <a:t>SFC [</a:t>
            </a:r>
            <a:r>
              <a:rPr lang="en-GB" sz="3000" dirty="0" err="1">
                <a:solidFill>
                  <a:prstClr val="white"/>
                </a:solidFill>
              </a:rPr>
              <a:t>revisted</a:t>
            </a:r>
            <a:r>
              <a:rPr lang="en-GB" sz="3000" dirty="0">
                <a:solidFill>
                  <a:prstClr val="white"/>
                </a:solidFill>
              </a:rPr>
              <a:t>]</a:t>
            </a:r>
          </a:p>
        </p:txBody>
      </p:sp>
      <p:sp>
        <p:nvSpPr>
          <p:cNvPr id="17" name="Title 2">
            <a:extLst>
              <a:ext uri="{FF2B5EF4-FFF2-40B4-BE49-F238E27FC236}">
                <a16:creationId xmlns:a16="http://schemas.microsoft.com/office/drawing/2014/main" id="{B25318D6-A3A7-4EC2-A820-A5F3A27A66A9}"/>
              </a:ext>
            </a:extLst>
          </p:cNvPr>
          <p:cNvSpPr txBox="1">
            <a:spLocks/>
          </p:cNvSpPr>
          <p:nvPr/>
        </p:nvSpPr>
        <p:spPr>
          <a:xfrm>
            <a:off x="180000" y="1883962"/>
            <a:ext cx="9470373" cy="10620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dirty="0">
                <a:solidFill>
                  <a:prstClr val="white"/>
                </a:solidFill>
              </a:rPr>
              <a:t>Saying what you do with others</a:t>
            </a:r>
            <a:br>
              <a:rPr lang="en-GB" sz="4000" b="1" dirty="0">
                <a:solidFill>
                  <a:prstClr val="white"/>
                </a:solidFill>
              </a:rPr>
            </a:br>
            <a:endParaRPr lang="en-US" sz="4000" dirty="0"/>
          </a:p>
        </p:txBody>
      </p:sp>
      <p:sp>
        <p:nvSpPr>
          <p:cNvPr id="19" name="Title 3">
            <a:extLst>
              <a:ext uri="{FF2B5EF4-FFF2-40B4-BE49-F238E27FC236}">
                <a16:creationId xmlns:a16="http://schemas.microsoft.com/office/drawing/2014/main" id="{8D1929E2-96E3-4379-8265-CB0B8748E264}"/>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5 - Lesson 24</a:t>
            </a:r>
          </a:p>
        </p:txBody>
      </p:sp>
      <p:sp>
        <p:nvSpPr>
          <p:cNvPr id="20" name="Title 3">
            <a:extLst>
              <a:ext uri="{FF2B5EF4-FFF2-40B4-BE49-F238E27FC236}">
                <a16:creationId xmlns:a16="http://schemas.microsoft.com/office/drawing/2014/main" id="{CAF49368-065B-4AF2-943D-D46BAD0D9ECC}"/>
              </a:ext>
            </a:extLst>
          </p:cNvPr>
          <p:cNvSpPr txBox="1">
            <a:spLocks/>
          </p:cNvSpPr>
          <p:nvPr/>
        </p:nvSpPr>
        <p:spPr>
          <a:xfrm>
            <a:off x="235003" y="5666212"/>
            <a:ext cx="4940112"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Victoria Hobson / Emma Marsden  / Catherine Morris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09/07/2021</a:t>
            </a:r>
          </a:p>
        </p:txBody>
      </p:sp>
    </p:spTree>
    <p:extLst>
      <p:ext uri="{BB962C8B-B14F-4D97-AF65-F5344CB8AC3E}">
        <p14:creationId xmlns:p14="http://schemas.microsoft.com/office/powerpoint/2010/main" val="15939355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ction Button: Custom 2">
            <a:hlinkClick r:id="" action="ppaction://noaction" highlightClick="1">
              <a:snd r:embed="rId3" name="le chat est mechant.wav"/>
            </a:hlinkClick>
          </p:cNvPr>
          <p:cNvSpPr/>
          <p:nvPr/>
        </p:nvSpPr>
        <p:spPr>
          <a:xfrm>
            <a:off x="407890" y="1564968"/>
            <a:ext cx="465994" cy="45924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 name="TextBox 3"/>
          <p:cNvSpPr txBox="1"/>
          <p:nvPr/>
        </p:nvSpPr>
        <p:spPr>
          <a:xfrm>
            <a:off x="924622" y="3648932"/>
            <a:ext cx="110652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5B9BD5">
                    <a:lumMod val="50000"/>
                  </a:srgbClr>
                </a:solidFill>
                <a:latin typeface="Century Gothic" panose="020B0502020202020204" pitchFamily="34" charset="0"/>
              </a:rPr>
              <a:t>Il fait les courses et je </a:t>
            </a:r>
            <a:r>
              <a:rPr lang="en-GB" sz="2800" dirty="0" err="1">
                <a:solidFill>
                  <a:srgbClr val="5B9BD5">
                    <a:lumMod val="50000"/>
                  </a:srgbClr>
                </a:solidFill>
                <a:latin typeface="Century Gothic" panose="020B0502020202020204" pitchFamily="34" charset="0"/>
              </a:rPr>
              <a:t>fais</a:t>
            </a:r>
            <a:r>
              <a:rPr lang="en-GB" sz="2800" dirty="0">
                <a:solidFill>
                  <a:srgbClr val="5B9BD5">
                    <a:lumMod val="50000"/>
                  </a:srgbClr>
                </a:solidFill>
                <a:latin typeface="Century Gothic" panose="020B0502020202020204" pitchFamily="34" charset="0"/>
              </a:rPr>
              <a:t> les </a:t>
            </a:r>
            <a:r>
              <a:rPr lang="en-GB" sz="2800" dirty="0" err="1">
                <a:solidFill>
                  <a:srgbClr val="5B9BD5">
                    <a:lumMod val="50000"/>
                  </a:srgbClr>
                </a:solidFill>
                <a:latin typeface="Century Gothic" panose="020B0502020202020204" pitchFamily="34" charset="0"/>
              </a:rPr>
              <a:t>magasins</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 name="Action Button: Custom 4">
            <a:hlinkClick r:id="" action="ppaction://noaction" highlightClick="1">
              <a:snd r:embed="rId4" name="nous trouvons le professeur amusant.wav"/>
            </a:hlinkClick>
          </p:cNvPr>
          <p:cNvSpPr/>
          <p:nvPr/>
        </p:nvSpPr>
        <p:spPr>
          <a:xfrm>
            <a:off x="407890" y="2272911"/>
            <a:ext cx="465994" cy="45924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 name="TextBox 5"/>
          <p:cNvSpPr txBox="1"/>
          <p:nvPr/>
        </p:nvSpPr>
        <p:spPr>
          <a:xfrm>
            <a:off x="873884" y="2925580"/>
            <a:ext cx="110652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Je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suis</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petit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mais</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Nicolas, mon </a:t>
            </a:r>
            <a:r>
              <a:rPr lang="en-GB" sz="2800" noProof="0" dirty="0">
                <a:solidFill>
                  <a:srgbClr val="5B9BD5">
                    <a:lumMod val="50000"/>
                  </a:srgbClr>
                </a:solidFill>
                <a:latin typeface="Century Gothic" panose="020B0502020202020204" pitchFamily="34" charset="0"/>
              </a:rPr>
              <a:t>frère</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est</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grand.</a:t>
            </a:r>
          </a:p>
        </p:txBody>
      </p:sp>
      <p:sp>
        <p:nvSpPr>
          <p:cNvPr id="7" name="Action Button: Custom 6">
            <a:hlinkClick r:id="" action="ppaction://noaction" highlightClick="1">
              <a:snd r:embed="rId5" name="je suis petit mais nicolas mon frere est grand.wav"/>
            </a:hlinkClick>
          </p:cNvPr>
          <p:cNvSpPr/>
          <p:nvPr/>
        </p:nvSpPr>
        <p:spPr>
          <a:xfrm>
            <a:off x="407890" y="2980854"/>
            <a:ext cx="465994" cy="45924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 name="TextBox 7"/>
          <p:cNvSpPr txBox="1"/>
          <p:nvPr/>
        </p:nvSpPr>
        <p:spPr>
          <a:xfrm>
            <a:off x="924622" y="2181900"/>
            <a:ext cx="110652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5B9BD5">
                    <a:lumMod val="50000"/>
                  </a:srgbClr>
                </a:solidFill>
                <a:latin typeface="Century Gothic" panose="020B0502020202020204" pitchFamily="34" charset="0"/>
              </a:rPr>
              <a:t>Nous</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trouvons</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le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professeur</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amusant</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9" name="Action Button: Custom 8">
            <a:hlinkClick r:id="" action="ppaction://noaction" highlightClick="1">
              <a:snd r:embed="rId6" name="il fait les courses et je fais les magasins.wav"/>
            </a:hlinkClick>
          </p:cNvPr>
          <p:cNvSpPr/>
          <p:nvPr/>
        </p:nvSpPr>
        <p:spPr>
          <a:xfrm>
            <a:off x="407890" y="3688797"/>
            <a:ext cx="465994" cy="45924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0" name="TextBox 9"/>
          <p:cNvSpPr txBox="1"/>
          <p:nvPr/>
        </p:nvSpPr>
        <p:spPr>
          <a:xfrm>
            <a:off x="924622" y="1494165"/>
            <a:ext cx="110652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5B9BD5">
                    <a:lumMod val="50000"/>
                  </a:srgbClr>
                </a:solidFill>
                <a:latin typeface="Century Gothic" panose="020B0502020202020204" pitchFamily="34" charset="0"/>
              </a:rPr>
              <a:t>Le chat* </a:t>
            </a:r>
            <a:r>
              <a:rPr lang="en-GB" sz="2800" dirty="0" err="1">
                <a:solidFill>
                  <a:srgbClr val="5B9BD5">
                    <a:lumMod val="50000"/>
                  </a:srgbClr>
                </a:solidFill>
                <a:latin typeface="Century Gothic" panose="020B0502020202020204" pitchFamily="34" charset="0"/>
              </a:rPr>
              <a:t>est</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méchant</a:t>
            </a:r>
            <a:r>
              <a:rPr lang="en-GB" sz="2800" dirty="0">
                <a:solidFill>
                  <a:srgbClr val="5B9BD5">
                    <a:lumMod val="50000"/>
                  </a:srgbClr>
                </a:solidFill>
                <a:latin typeface="Century Gothic" panose="020B0502020202020204" pitchFamily="34" charset="0"/>
              </a:rPr>
              <a:t>.</a:t>
            </a:r>
            <a:endPar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Action Button: Custom 10">
            <a:hlinkClick r:id="" action="ppaction://noaction" highlightClick="1">
              <a:snd r:embed="rId7" name="gaspare fait du sport et clement regarde les films.wav"/>
            </a:hlinkClick>
          </p:cNvPr>
          <p:cNvSpPr/>
          <p:nvPr/>
        </p:nvSpPr>
        <p:spPr>
          <a:xfrm>
            <a:off x="407890" y="4396740"/>
            <a:ext cx="465994" cy="45924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a:solidFill>
                  <a:prstClr val="white"/>
                </a:solidFill>
                <a:latin typeface="Century Gothic" panose="020B0502020202020204" pitchFamily="34" charset="0"/>
              </a:rPr>
              <a:t>5</a:t>
            </a:r>
          </a:p>
        </p:txBody>
      </p:sp>
      <p:sp>
        <p:nvSpPr>
          <p:cNvPr id="12" name="TextBox 11"/>
          <p:cNvSpPr txBox="1"/>
          <p:nvPr/>
        </p:nvSpPr>
        <p:spPr>
          <a:xfrm>
            <a:off x="924622" y="4422964"/>
            <a:ext cx="110652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Gaspard fait du sport</a:t>
            </a:r>
            <a:r>
              <a:rPr lang="en-GB" sz="2800" dirty="0">
                <a:solidFill>
                  <a:srgbClr val="5B9BD5">
                    <a:lumMod val="50000"/>
                  </a:srgbClr>
                </a:solidFill>
                <a:latin typeface="Century Gothic" panose="020B0502020202020204" pitchFamily="34" charset="0"/>
              </a:rPr>
              <a:t> et Clément </a:t>
            </a:r>
            <a:r>
              <a:rPr lang="en-GB" sz="2800" dirty="0" err="1">
                <a:solidFill>
                  <a:srgbClr val="5B9BD5">
                    <a:lumMod val="50000"/>
                  </a:srgbClr>
                </a:solidFill>
                <a:latin typeface="Century Gothic" panose="020B0502020202020204" pitchFamily="34" charset="0"/>
              </a:rPr>
              <a:t>regarde</a:t>
            </a:r>
            <a:r>
              <a:rPr lang="en-GB" sz="2800" dirty="0">
                <a:solidFill>
                  <a:srgbClr val="5B9BD5">
                    <a:lumMod val="50000"/>
                  </a:srgbClr>
                </a:solidFill>
                <a:latin typeface="Century Gothic" panose="020B0502020202020204" pitchFamily="34" charset="0"/>
              </a:rPr>
              <a:t> les films</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3" name="Action Button: Custom 12">
            <a:hlinkClick r:id="" action="ppaction://noaction" highlightClick="1">
              <a:snd r:embed="rId8" name="nous restons a Paris mais dans deux semaines nous retornons a Londres (1).wav"/>
            </a:hlinkClick>
          </p:cNvPr>
          <p:cNvSpPr/>
          <p:nvPr/>
        </p:nvSpPr>
        <p:spPr>
          <a:xfrm>
            <a:off x="407890" y="5104684"/>
            <a:ext cx="465994" cy="45924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prstClr val="white"/>
                </a:solidFill>
                <a:latin typeface="Century Gothic" panose="020B0502020202020204" pitchFamily="34" charset="0"/>
              </a:rPr>
              <a:t>6</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p:cNvSpPr txBox="1"/>
          <p:nvPr/>
        </p:nvSpPr>
        <p:spPr>
          <a:xfrm>
            <a:off x="924622" y="5056763"/>
            <a:ext cx="1114076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Nous</a:t>
            </a:r>
            <a:r>
              <a:rPr kumimoji="0" lang="en-GB" sz="28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rgbClr val="5B9BD5">
                    <a:lumMod val="50000"/>
                  </a:srgbClr>
                </a:solidFill>
                <a:effectLst/>
                <a:uLnTx/>
                <a:uFillTx/>
                <a:latin typeface="Century Gothic" panose="020B0502020202020204" pitchFamily="34" charset="0"/>
                <a:ea typeface="+mn-ea"/>
                <a:cs typeface="+mn-cs"/>
              </a:rPr>
              <a:t>restons</a:t>
            </a:r>
            <a:r>
              <a:rPr kumimoji="0" lang="en-GB" sz="28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à Paris </a:t>
            </a:r>
            <a:r>
              <a:rPr kumimoji="0" lang="en-GB" sz="2800" b="0" i="0" u="none" strike="noStrike" kern="1200" cap="none" spc="0" normalizeH="0" noProof="0" dirty="0" err="1">
                <a:ln>
                  <a:noFill/>
                </a:ln>
                <a:solidFill>
                  <a:srgbClr val="5B9BD5">
                    <a:lumMod val="50000"/>
                  </a:srgbClr>
                </a:solidFill>
                <a:effectLst/>
                <a:uLnTx/>
                <a:uFillTx/>
                <a:latin typeface="Century Gothic" panose="020B0502020202020204" pitchFamily="34" charset="0"/>
                <a:ea typeface="+mn-ea"/>
                <a:cs typeface="+mn-cs"/>
              </a:rPr>
              <a:t>mais</a:t>
            </a:r>
            <a:r>
              <a:rPr kumimoji="0" lang="en-GB" sz="28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dans* deux </a:t>
            </a:r>
            <a:r>
              <a:rPr kumimoji="0" lang="en-GB" sz="2800" b="0" i="0" u="none" strike="noStrike" kern="1200" cap="none" spc="0" normalizeH="0" noProof="0" dirty="0" err="1">
                <a:ln>
                  <a:noFill/>
                </a:ln>
                <a:solidFill>
                  <a:srgbClr val="5B9BD5">
                    <a:lumMod val="50000"/>
                  </a:srgbClr>
                </a:solidFill>
                <a:effectLst/>
                <a:uLnTx/>
                <a:uFillTx/>
                <a:latin typeface="Century Gothic" panose="020B0502020202020204" pitchFamily="34" charset="0"/>
                <a:ea typeface="+mn-ea"/>
                <a:cs typeface="+mn-cs"/>
              </a:rPr>
              <a:t>semaines</a:t>
            </a:r>
            <a:r>
              <a:rPr kumimoji="0" lang="en-GB" sz="28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nous </a:t>
            </a:r>
            <a:r>
              <a:rPr kumimoji="0" lang="en-GB" sz="2800" b="0" i="0" u="none" strike="noStrike" kern="1200" cap="none" spc="0" normalizeH="0" noProof="0" dirty="0" err="1">
                <a:ln>
                  <a:noFill/>
                </a:ln>
                <a:solidFill>
                  <a:srgbClr val="5B9BD5">
                    <a:lumMod val="50000"/>
                  </a:srgbClr>
                </a:solidFill>
                <a:effectLst/>
                <a:uLnTx/>
                <a:uFillTx/>
                <a:latin typeface="Century Gothic" panose="020B0502020202020204" pitchFamily="34" charset="0"/>
                <a:ea typeface="+mn-ea"/>
                <a:cs typeface="+mn-cs"/>
              </a:rPr>
              <a:t>retournons</a:t>
            </a:r>
            <a:r>
              <a:rPr kumimoji="0" lang="en-GB" sz="28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à </a:t>
            </a:r>
            <a:r>
              <a:rPr kumimoji="0" lang="en-GB" sz="2800" b="0" i="0" u="none" strike="noStrike" kern="1200" cap="none" spc="0" normalizeH="0" noProof="0" dirty="0" err="1">
                <a:ln>
                  <a:noFill/>
                </a:ln>
                <a:solidFill>
                  <a:srgbClr val="5B9BD5">
                    <a:lumMod val="50000"/>
                  </a:srgbClr>
                </a:solidFill>
                <a:effectLst/>
                <a:uLnTx/>
                <a:uFillTx/>
                <a:latin typeface="Century Gothic" panose="020B0502020202020204" pitchFamily="34" charset="0"/>
                <a:ea typeface="+mn-ea"/>
                <a:cs typeface="+mn-cs"/>
              </a:rPr>
              <a:t>Londres</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2" name="Title 1" hidden="1">
            <a:extLst>
              <a:ext uri="{FF2B5EF4-FFF2-40B4-BE49-F238E27FC236}">
                <a16:creationId xmlns:a16="http://schemas.microsoft.com/office/drawing/2014/main" id="{F5BF86C3-6386-FD41-82E4-B7F4C130C5AB}"/>
              </a:ext>
            </a:extLst>
          </p:cNvPr>
          <p:cNvSpPr>
            <a:spLocks noGrp="1"/>
          </p:cNvSpPr>
          <p:nvPr>
            <p:ph type="title" idx="4294967295"/>
          </p:nvPr>
        </p:nvSpPr>
        <p:spPr/>
        <p:txBody>
          <a:bodyPr/>
          <a:lstStyle/>
          <a:p>
            <a:r>
              <a:rPr lang="en-US" dirty="0" err="1"/>
              <a:t>Phonétique</a:t>
            </a:r>
            <a:endParaRPr lang="en-US" dirty="0"/>
          </a:p>
        </p:txBody>
      </p:sp>
      <p:sp>
        <p:nvSpPr>
          <p:cNvPr id="27" name="Rounded Rectangle 46">
            <a:extLst>
              <a:ext uri="{FF2B5EF4-FFF2-40B4-BE49-F238E27FC236}">
                <a16:creationId xmlns:a16="http://schemas.microsoft.com/office/drawing/2014/main" id="{4C0C1F84-B374-4542-83B2-B6FB7C9E82E1}"/>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0" name="Picture 29" descr="background rectangle">
            <a:extLst>
              <a:ext uri="{FF2B5EF4-FFF2-40B4-BE49-F238E27FC236}">
                <a16:creationId xmlns:a16="http://schemas.microsoft.com/office/drawing/2014/main" id="{93A4F5C3-13A3-4362-9BF2-F98E5326090B}"/>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1" name="Title 3">
            <a:extLst>
              <a:ext uri="{FF2B5EF4-FFF2-40B4-BE49-F238E27FC236}">
                <a16:creationId xmlns:a16="http://schemas.microsoft.com/office/drawing/2014/main" id="{06ADB5DD-5048-43F3-BDBD-107C13BAA388}"/>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2" name="Picture 21" descr="A close up of a logo&#10;&#10;Description automatically generated">
            <a:extLst>
              <a:ext uri="{FF2B5EF4-FFF2-40B4-BE49-F238E27FC236}">
                <a16:creationId xmlns:a16="http://schemas.microsoft.com/office/drawing/2014/main" id="{9919C62A-8894-4EC8-B6C4-2B6CFF4493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04347" y="769686"/>
            <a:ext cx="1056059" cy="1056059"/>
          </a:xfrm>
          <a:prstGeom prst="rect">
            <a:avLst/>
          </a:prstGeom>
        </p:spPr>
      </p:pic>
      <p:sp>
        <p:nvSpPr>
          <p:cNvPr id="23" name="Speech Bubble: Rectangle with Corners Rounded 22">
            <a:extLst>
              <a:ext uri="{FF2B5EF4-FFF2-40B4-BE49-F238E27FC236}">
                <a16:creationId xmlns:a16="http://schemas.microsoft.com/office/drawing/2014/main" id="{E85D1236-1E5D-4E3C-9643-D22E02F60A3C}"/>
              </a:ext>
            </a:extLst>
          </p:cNvPr>
          <p:cNvSpPr/>
          <p:nvPr/>
        </p:nvSpPr>
        <p:spPr>
          <a:xfrm>
            <a:off x="6495002" y="265655"/>
            <a:ext cx="3035786" cy="1073238"/>
          </a:xfrm>
          <a:prstGeom prst="wedgeRoundRectCallout">
            <a:avLst>
              <a:gd name="adj1" fmla="val 57400"/>
              <a:gd name="adj2" fmla="val 29850"/>
              <a:gd name="adj3" fmla="val 16667"/>
            </a:avLst>
          </a:prstGeom>
          <a:solidFill>
            <a:srgbClr val="5B9BD5">
              <a:lumMod val="50000"/>
            </a:srgbClr>
          </a:solidFill>
          <a:ln w="12700" cap="flat" cmpd="sng" algn="ctr">
            <a:solidFill>
              <a:srgbClr val="E65D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*le chat </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cat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*dans </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in</a:t>
            </a: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a:solidFill>
                  <a:prstClr val="white"/>
                </a:solidFill>
                <a:latin typeface="Century Gothic" panose="020F0302020204030204"/>
              </a:rPr>
              <a:t>*</a:t>
            </a:r>
            <a:r>
              <a:rPr lang="en-GB" sz="2000" b="1" kern="0" dirty="0" err="1">
                <a:solidFill>
                  <a:prstClr val="white"/>
                </a:solidFill>
                <a:latin typeface="Century Gothic" panose="020F0302020204030204"/>
              </a:rPr>
              <a:t>retourner</a:t>
            </a:r>
            <a:r>
              <a:rPr lang="en-GB" sz="2000" b="1" kern="0" dirty="0">
                <a:solidFill>
                  <a:prstClr val="white"/>
                </a:solidFill>
                <a:latin typeface="Century Gothic" panose="020F0302020204030204"/>
              </a:rPr>
              <a:t> </a:t>
            </a:r>
            <a:r>
              <a:rPr lang="en-GB" sz="2000" kern="0" dirty="0">
                <a:solidFill>
                  <a:prstClr val="white"/>
                </a:solidFill>
                <a:latin typeface="Century Gothic" panose="020F0302020204030204"/>
              </a:rPr>
              <a:t>= to return</a:t>
            </a:r>
            <a:endPar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185819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6558" y="2664810"/>
            <a:ext cx="1222964" cy="1358849"/>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18398"/>
          <a:stretch/>
        </p:blipFill>
        <p:spPr>
          <a:xfrm>
            <a:off x="4421402" y="5344781"/>
            <a:ext cx="1431199" cy="938209"/>
          </a:xfrm>
          <a:prstGeom prst="rect">
            <a:avLst/>
          </a:prstGeom>
        </p:spPr>
      </p:pic>
      <p:sp>
        <p:nvSpPr>
          <p:cNvPr id="22" name="Rectangle 21"/>
          <p:cNvSpPr/>
          <p:nvPr/>
        </p:nvSpPr>
        <p:spPr>
          <a:xfrm>
            <a:off x="7559427" y="1698564"/>
            <a:ext cx="2111475"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travailler</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23" name="Rectangle 22"/>
          <p:cNvSpPr/>
          <p:nvPr/>
        </p:nvSpPr>
        <p:spPr>
          <a:xfrm>
            <a:off x="247854" y="2392330"/>
            <a:ext cx="2130711"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regarder</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24" name="Rectangle 23"/>
          <p:cNvSpPr/>
          <p:nvPr/>
        </p:nvSpPr>
        <p:spPr>
          <a:xfrm>
            <a:off x="10050783" y="1892888"/>
            <a:ext cx="2085827"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marcher</a:t>
            </a:r>
          </a:p>
        </p:txBody>
      </p:sp>
      <p:sp>
        <p:nvSpPr>
          <p:cNvPr id="25" name="Rectangle 24"/>
          <p:cNvSpPr/>
          <p:nvPr/>
        </p:nvSpPr>
        <p:spPr>
          <a:xfrm>
            <a:off x="3163708" y="2503768"/>
            <a:ext cx="2130711"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préparer</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26" name="Rectangle 25"/>
          <p:cNvSpPr/>
          <p:nvPr/>
        </p:nvSpPr>
        <p:spPr>
          <a:xfrm>
            <a:off x="5827524" y="5640993"/>
            <a:ext cx="2355132"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la </a:t>
            </a: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maison</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27" name="Rectangle 26"/>
          <p:cNvSpPr/>
          <p:nvPr/>
        </p:nvSpPr>
        <p:spPr>
          <a:xfrm>
            <a:off x="2224011" y="5567328"/>
            <a:ext cx="156805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la </a:t>
            </a: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télé</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28" name="Rectangle 27"/>
          <p:cNvSpPr/>
          <p:nvPr/>
        </p:nvSpPr>
        <p:spPr>
          <a:xfrm>
            <a:off x="4233635" y="4327186"/>
            <a:ext cx="150554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le film</a:t>
            </a:r>
          </a:p>
        </p:txBody>
      </p:sp>
      <p:sp>
        <p:nvSpPr>
          <p:cNvPr id="29" name="Rectangle 28"/>
          <p:cNvSpPr/>
          <p:nvPr/>
        </p:nvSpPr>
        <p:spPr>
          <a:xfrm>
            <a:off x="9981582" y="2818232"/>
            <a:ext cx="170752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dehors</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30" name="Rectangle 29"/>
          <p:cNvSpPr/>
          <p:nvPr/>
        </p:nvSpPr>
        <p:spPr>
          <a:xfrm>
            <a:off x="1953726" y="3350714"/>
            <a:ext cx="273183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le </a:t>
            </a: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déjeuner</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216" y="4713086"/>
            <a:ext cx="1677893" cy="162755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6220" y="4188324"/>
            <a:ext cx="1112197" cy="971319"/>
          </a:xfrm>
          <a:prstGeom prst="rect">
            <a:avLst/>
          </a:prstGeom>
        </p:spPr>
      </p:pic>
      <p:pic>
        <p:nvPicPr>
          <p:cNvPr id="31" name="Picture 2" descr="C:\Users\wdj\Google Drive\Primary\Y5 SoW\From Tracy\Pronouns\w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02784" y="3754962"/>
            <a:ext cx="1239367" cy="100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p:nvPr/>
        </p:nvSpPr>
        <p:spPr>
          <a:xfrm>
            <a:off x="10829911" y="4632689"/>
            <a:ext cx="1237839"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nous</a:t>
            </a:r>
          </a:p>
        </p:txBody>
      </p:sp>
      <p:sp>
        <p:nvSpPr>
          <p:cNvPr id="37"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pic>
        <p:nvPicPr>
          <p:cNvPr id="33" name="Picture 32" descr="background rectangle">
            <a:extLst>
              <a:ext uri="{FF2B5EF4-FFF2-40B4-BE49-F238E27FC236}">
                <a16:creationId xmlns:a16="http://schemas.microsoft.com/office/drawing/2014/main" id="{FFBDB945-5482-4AA0-9006-BA7BCEC90B94}"/>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660D45CC-D2AC-4A99-8AD7-5B74C791F8F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Vocabulaire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36" name="Picture 2">
            <a:extLst>
              <a:ext uri="{FF2B5EF4-FFF2-40B4-BE49-F238E27FC236}">
                <a16:creationId xmlns:a16="http://schemas.microsoft.com/office/drawing/2014/main" id="{F13FAD5E-4A35-4792-A3D2-E1BC31C21B6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5461596" y="3063697"/>
            <a:ext cx="1287493" cy="128749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075F599E-4C16-4AF4-9BA6-770F7D3320C1}"/>
              </a:ext>
            </a:extLst>
          </p:cNvPr>
          <p:cNvSpPr/>
          <p:nvPr/>
        </p:nvSpPr>
        <p:spPr>
          <a:xfrm>
            <a:off x="6560548" y="3148291"/>
            <a:ext cx="1947969"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manger</a:t>
            </a:r>
          </a:p>
        </p:txBody>
      </p:sp>
      <p:sp>
        <p:nvSpPr>
          <p:cNvPr id="79" name="TextBox 78">
            <a:extLst>
              <a:ext uri="{FF2B5EF4-FFF2-40B4-BE49-F238E27FC236}">
                <a16:creationId xmlns:a16="http://schemas.microsoft.com/office/drawing/2014/main" id="{5A62BFBC-FE7C-43A2-A1F4-989CC33279A2}"/>
              </a:ext>
            </a:extLst>
          </p:cNvPr>
          <p:cNvSpPr txBox="1"/>
          <p:nvPr/>
        </p:nvSpPr>
        <p:spPr>
          <a:xfrm>
            <a:off x="196845" y="1908463"/>
            <a:ext cx="310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a:t>
            </a:r>
          </a:p>
        </p:txBody>
      </p:sp>
      <p:sp>
        <p:nvSpPr>
          <p:cNvPr id="81" name="TextBox 80">
            <a:extLst>
              <a:ext uri="{FF2B5EF4-FFF2-40B4-BE49-F238E27FC236}">
                <a16:creationId xmlns:a16="http://schemas.microsoft.com/office/drawing/2014/main" id="{E5166197-E6FF-470C-BA4B-D35ECD7521D9}"/>
              </a:ext>
            </a:extLst>
          </p:cNvPr>
          <p:cNvSpPr txBox="1"/>
          <p:nvPr/>
        </p:nvSpPr>
        <p:spPr>
          <a:xfrm>
            <a:off x="2971769" y="1334386"/>
            <a:ext cx="310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a:t>
            </a:r>
          </a:p>
        </p:txBody>
      </p:sp>
      <p:sp>
        <p:nvSpPr>
          <p:cNvPr id="82" name="TextBox 81">
            <a:extLst>
              <a:ext uri="{FF2B5EF4-FFF2-40B4-BE49-F238E27FC236}">
                <a16:creationId xmlns:a16="http://schemas.microsoft.com/office/drawing/2014/main" id="{FEC17770-AB9E-4290-AF2F-94096EE70098}"/>
              </a:ext>
            </a:extLst>
          </p:cNvPr>
          <p:cNvSpPr txBox="1"/>
          <p:nvPr/>
        </p:nvSpPr>
        <p:spPr>
          <a:xfrm>
            <a:off x="5794981" y="1815730"/>
            <a:ext cx="310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a:t>
            </a:r>
          </a:p>
        </p:txBody>
      </p:sp>
      <p:sp>
        <p:nvSpPr>
          <p:cNvPr id="84" name="TextBox 83">
            <a:extLst>
              <a:ext uri="{FF2B5EF4-FFF2-40B4-BE49-F238E27FC236}">
                <a16:creationId xmlns:a16="http://schemas.microsoft.com/office/drawing/2014/main" id="{FB02B9C1-7B17-4AE0-9F44-A6837395DB74}"/>
              </a:ext>
            </a:extLst>
          </p:cNvPr>
          <p:cNvSpPr txBox="1"/>
          <p:nvPr/>
        </p:nvSpPr>
        <p:spPr>
          <a:xfrm>
            <a:off x="10279414" y="1413898"/>
            <a:ext cx="310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a:t>
            </a:r>
          </a:p>
        </p:txBody>
      </p:sp>
      <p:sp>
        <p:nvSpPr>
          <p:cNvPr id="86" name="TextBox 85">
            <a:extLst>
              <a:ext uri="{FF2B5EF4-FFF2-40B4-BE49-F238E27FC236}">
                <a16:creationId xmlns:a16="http://schemas.microsoft.com/office/drawing/2014/main" id="{6302D255-7FE2-4FD2-AAD8-E194C1DB1EEB}"/>
              </a:ext>
            </a:extLst>
          </p:cNvPr>
          <p:cNvSpPr txBox="1"/>
          <p:nvPr/>
        </p:nvSpPr>
        <p:spPr>
          <a:xfrm>
            <a:off x="257882" y="3754962"/>
            <a:ext cx="310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a:t>
            </a:r>
          </a:p>
        </p:txBody>
      </p:sp>
      <p:sp>
        <p:nvSpPr>
          <p:cNvPr id="88" name="TextBox 87">
            <a:extLst>
              <a:ext uri="{FF2B5EF4-FFF2-40B4-BE49-F238E27FC236}">
                <a16:creationId xmlns:a16="http://schemas.microsoft.com/office/drawing/2014/main" id="{46A67177-6DA6-4AE4-ADC1-9AC9D636F7EB}"/>
              </a:ext>
            </a:extLst>
          </p:cNvPr>
          <p:cNvSpPr txBox="1"/>
          <p:nvPr/>
        </p:nvSpPr>
        <p:spPr>
          <a:xfrm>
            <a:off x="5321091" y="3350714"/>
            <a:ext cx="310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a:t>
            </a:r>
          </a:p>
        </p:txBody>
      </p:sp>
      <p:sp>
        <p:nvSpPr>
          <p:cNvPr id="90" name="TextBox 89">
            <a:extLst>
              <a:ext uri="{FF2B5EF4-FFF2-40B4-BE49-F238E27FC236}">
                <a16:creationId xmlns:a16="http://schemas.microsoft.com/office/drawing/2014/main" id="{F99811B5-8E99-44A0-841C-B65CABD4C483}"/>
              </a:ext>
            </a:extLst>
          </p:cNvPr>
          <p:cNvSpPr txBox="1"/>
          <p:nvPr/>
        </p:nvSpPr>
        <p:spPr>
          <a:xfrm>
            <a:off x="8599917" y="2608371"/>
            <a:ext cx="310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a:t>
            </a:r>
          </a:p>
        </p:txBody>
      </p:sp>
      <p:sp>
        <p:nvSpPr>
          <p:cNvPr id="92" name="TextBox 91">
            <a:extLst>
              <a:ext uri="{FF2B5EF4-FFF2-40B4-BE49-F238E27FC236}">
                <a16:creationId xmlns:a16="http://schemas.microsoft.com/office/drawing/2014/main" id="{7335CB27-18E2-4ED0-B4BF-AEB07F84673D}"/>
              </a:ext>
            </a:extLst>
          </p:cNvPr>
          <p:cNvSpPr txBox="1"/>
          <p:nvPr/>
        </p:nvSpPr>
        <p:spPr>
          <a:xfrm>
            <a:off x="143462" y="5399552"/>
            <a:ext cx="310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k</a:t>
            </a:r>
          </a:p>
        </p:txBody>
      </p:sp>
      <p:sp>
        <p:nvSpPr>
          <p:cNvPr id="94" name="TextBox 93">
            <a:extLst>
              <a:ext uri="{FF2B5EF4-FFF2-40B4-BE49-F238E27FC236}">
                <a16:creationId xmlns:a16="http://schemas.microsoft.com/office/drawing/2014/main" id="{54CBBC73-DF8D-42FF-80BB-980B288D7709}"/>
              </a:ext>
            </a:extLst>
          </p:cNvPr>
          <p:cNvSpPr txBox="1"/>
          <p:nvPr/>
        </p:nvSpPr>
        <p:spPr>
          <a:xfrm>
            <a:off x="2539829" y="4541024"/>
            <a:ext cx="310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a:t>
            </a:r>
          </a:p>
        </p:txBody>
      </p:sp>
      <p:sp>
        <p:nvSpPr>
          <p:cNvPr id="96" name="TextBox 95">
            <a:extLst>
              <a:ext uri="{FF2B5EF4-FFF2-40B4-BE49-F238E27FC236}">
                <a16:creationId xmlns:a16="http://schemas.microsoft.com/office/drawing/2014/main" id="{254FB895-5BEF-4F7B-8963-2F1AF369F671}"/>
              </a:ext>
            </a:extLst>
          </p:cNvPr>
          <p:cNvSpPr txBox="1"/>
          <p:nvPr/>
        </p:nvSpPr>
        <p:spPr>
          <a:xfrm>
            <a:off x="6236166" y="4671733"/>
            <a:ext cx="310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2EFBD978-9FAB-4995-BC55-25807B5C7879}"/>
              </a:ext>
            </a:extLst>
          </p:cNvPr>
          <p:cNvSpPr txBox="1"/>
          <p:nvPr/>
        </p:nvSpPr>
        <p:spPr>
          <a:xfrm>
            <a:off x="3984215" y="5703437"/>
            <a:ext cx="310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a:t>
            </a:r>
          </a:p>
        </p:txBody>
      </p:sp>
      <p:sp>
        <p:nvSpPr>
          <p:cNvPr id="100" name="TextBox 99">
            <a:extLst>
              <a:ext uri="{FF2B5EF4-FFF2-40B4-BE49-F238E27FC236}">
                <a16:creationId xmlns:a16="http://schemas.microsoft.com/office/drawing/2014/main" id="{2E016834-7704-47F7-AB0A-93B63BAB4587}"/>
              </a:ext>
            </a:extLst>
          </p:cNvPr>
          <p:cNvSpPr txBox="1"/>
          <p:nvPr/>
        </p:nvSpPr>
        <p:spPr>
          <a:xfrm>
            <a:off x="8906724" y="5124828"/>
            <a:ext cx="310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a:t>
            </a:r>
          </a:p>
        </p:txBody>
      </p:sp>
      <p:sp>
        <p:nvSpPr>
          <p:cNvPr id="102" name="TextBox 101">
            <a:extLst>
              <a:ext uri="{FF2B5EF4-FFF2-40B4-BE49-F238E27FC236}">
                <a16:creationId xmlns:a16="http://schemas.microsoft.com/office/drawing/2014/main" id="{808283F1-8250-442F-B30B-212ECAF33163}"/>
              </a:ext>
            </a:extLst>
          </p:cNvPr>
          <p:cNvSpPr txBox="1"/>
          <p:nvPr/>
        </p:nvSpPr>
        <p:spPr>
          <a:xfrm>
            <a:off x="10476272" y="4304719"/>
            <a:ext cx="3103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a:t>
            </a:r>
          </a:p>
        </p:txBody>
      </p:sp>
      <p:sp>
        <p:nvSpPr>
          <p:cNvPr id="107" name="Rectangle 106">
            <a:extLst>
              <a:ext uri="{FF2B5EF4-FFF2-40B4-BE49-F238E27FC236}">
                <a16:creationId xmlns:a16="http://schemas.microsoft.com/office/drawing/2014/main" id="{115C47B2-3B54-4712-87F2-1DD52A351670}"/>
              </a:ext>
            </a:extLst>
          </p:cNvPr>
          <p:cNvSpPr/>
          <p:nvPr/>
        </p:nvSpPr>
        <p:spPr>
          <a:xfrm>
            <a:off x="8284857" y="5646969"/>
            <a:ext cx="4098716"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le/la </a:t>
            </a: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partenaire</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6" name="Rounded Rectangle 46">
            <a:extLst>
              <a:ext uri="{FF2B5EF4-FFF2-40B4-BE49-F238E27FC236}">
                <a16:creationId xmlns:a16="http://schemas.microsoft.com/office/drawing/2014/main" id="{F19199E7-AF15-4043-AA64-725C7CD69AB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91CAEC3A-E508-4F5D-9C81-598BCF5BD01B}"/>
              </a:ext>
            </a:extLst>
          </p:cNvPr>
          <p:cNvSpPr txBox="1"/>
          <p:nvPr/>
        </p:nvSpPr>
        <p:spPr>
          <a:xfrm>
            <a:off x="6663671" y="249870"/>
            <a:ext cx="3615743" cy="523220"/>
          </a:xfrm>
          <a:prstGeom prst="rect">
            <a:avLst/>
          </a:prstGeom>
          <a:noFill/>
        </p:spPr>
        <p:txBody>
          <a:bodyPr wrap="square" rtlCol="0">
            <a:spAutoFit/>
          </a:bodyPr>
          <a:lstStyle/>
          <a:p>
            <a:r>
              <a:rPr lang="en-GB" sz="2800" dirty="0" err="1">
                <a:solidFill>
                  <a:schemeClr val="accent1">
                    <a:lumMod val="50000"/>
                  </a:schemeClr>
                </a:solidFill>
                <a:latin typeface="Century Gothic" panose="020B0502020202020204" pitchFamily="34" charset="0"/>
              </a:rPr>
              <a:t>Écris</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en</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français</a:t>
            </a:r>
            <a:r>
              <a:rPr lang="en-GB" sz="2800" dirty="0">
                <a:solidFill>
                  <a:schemeClr val="accent1">
                    <a:lumMod val="50000"/>
                  </a:schemeClr>
                </a:solidFill>
                <a:latin typeface="Century Gothic" panose="020B0502020202020204" pitchFamily="34" charset="0"/>
              </a:rPr>
              <a:t> !</a:t>
            </a:r>
          </a:p>
        </p:txBody>
      </p:sp>
      <p:grpSp>
        <p:nvGrpSpPr>
          <p:cNvPr id="64" name="Group 63">
            <a:extLst>
              <a:ext uri="{FF2B5EF4-FFF2-40B4-BE49-F238E27FC236}">
                <a16:creationId xmlns:a16="http://schemas.microsoft.com/office/drawing/2014/main" id="{30FADED9-2E9E-4827-B163-E09E43B4A785}"/>
              </a:ext>
            </a:extLst>
          </p:cNvPr>
          <p:cNvGrpSpPr/>
          <p:nvPr/>
        </p:nvGrpSpPr>
        <p:grpSpPr>
          <a:xfrm>
            <a:off x="9157532" y="4922753"/>
            <a:ext cx="1703478" cy="844056"/>
            <a:chOff x="9157532" y="4922753"/>
            <a:chExt cx="1703478" cy="844056"/>
          </a:xfrm>
        </p:grpSpPr>
        <p:pic>
          <p:nvPicPr>
            <p:cNvPr id="66" name="Picture 6" descr="Classroom, Comic Characters">
              <a:extLst>
                <a:ext uri="{FF2B5EF4-FFF2-40B4-BE49-F238E27FC236}">
                  <a16:creationId xmlns:a16="http://schemas.microsoft.com/office/drawing/2014/main" id="{C0A1412D-2F7B-4BF9-9BDA-BD9E53FF045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44016" y="4922753"/>
              <a:ext cx="1030245" cy="844056"/>
            </a:xfrm>
            <a:prstGeom prst="rect">
              <a:avLst/>
            </a:prstGeom>
            <a:noFill/>
            <a:extLst>
              <a:ext uri="{909E8E84-426E-40DD-AFC4-6F175D3DCCD1}">
                <a14:hiddenFill xmlns:a14="http://schemas.microsoft.com/office/drawing/2010/main">
                  <a:solidFill>
                    <a:srgbClr val="FFFFFF"/>
                  </a:solidFill>
                </a14:hiddenFill>
              </a:ext>
            </a:extLst>
          </p:spPr>
        </p:pic>
        <p:sp>
          <p:nvSpPr>
            <p:cNvPr id="68" name="Arrow: Down 67">
              <a:extLst>
                <a:ext uri="{FF2B5EF4-FFF2-40B4-BE49-F238E27FC236}">
                  <a16:creationId xmlns:a16="http://schemas.microsoft.com/office/drawing/2014/main" id="{84EE1E52-5A15-4401-A891-1A505BCF65FA}"/>
                </a:ext>
              </a:extLst>
            </p:cNvPr>
            <p:cNvSpPr/>
            <p:nvPr/>
          </p:nvSpPr>
          <p:spPr>
            <a:xfrm rot="17251395">
              <a:off x="9235062" y="4966779"/>
              <a:ext cx="243281" cy="3983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Arrow: Down 69">
              <a:extLst>
                <a:ext uri="{FF2B5EF4-FFF2-40B4-BE49-F238E27FC236}">
                  <a16:creationId xmlns:a16="http://schemas.microsoft.com/office/drawing/2014/main" id="{D37E47AB-74E9-4BD6-98AA-426F9BE908A1}"/>
                </a:ext>
              </a:extLst>
            </p:cNvPr>
            <p:cNvSpPr/>
            <p:nvPr/>
          </p:nvSpPr>
          <p:spPr>
            <a:xfrm rot="6494832">
              <a:off x="10540198" y="5298538"/>
              <a:ext cx="243281" cy="3983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2" name="Rectangle 71">
            <a:extLst>
              <a:ext uri="{FF2B5EF4-FFF2-40B4-BE49-F238E27FC236}">
                <a16:creationId xmlns:a16="http://schemas.microsoft.com/office/drawing/2014/main" id="{019F8CFA-9F11-4D19-8D2E-2AE525243535}"/>
              </a:ext>
            </a:extLst>
          </p:cNvPr>
          <p:cNvSpPr/>
          <p:nvPr/>
        </p:nvSpPr>
        <p:spPr>
          <a:xfrm>
            <a:off x="7492406" y="4133431"/>
            <a:ext cx="2669979" cy="646331"/>
          </a:xfrm>
          <a:prstGeom prst="rect">
            <a:avLst/>
          </a:prstGeom>
          <a:solidFill>
            <a:schemeClr val="bg1"/>
          </a:solidFill>
        </p:spPr>
        <p:txBody>
          <a:bodyPr wrap="square" lIns="91440" tIns="45720" rIns="91440" bIns="45720">
            <a:spAutoFit/>
          </a:bodyPr>
          <a:lstStyle/>
          <a:p>
            <a:pPr algn="ct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préféré</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grpSp>
        <p:nvGrpSpPr>
          <p:cNvPr id="74" name="Group 73">
            <a:extLst>
              <a:ext uri="{FF2B5EF4-FFF2-40B4-BE49-F238E27FC236}">
                <a16:creationId xmlns:a16="http://schemas.microsoft.com/office/drawing/2014/main" id="{52B989A9-1B41-4080-9E6C-774264F2606F}"/>
              </a:ext>
            </a:extLst>
          </p:cNvPr>
          <p:cNvGrpSpPr/>
          <p:nvPr/>
        </p:nvGrpSpPr>
        <p:grpSpPr>
          <a:xfrm>
            <a:off x="6659319" y="4372316"/>
            <a:ext cx="1394172" cy="1381620"/>
            <a:chOff x="6780845" y="3988652"/>
            <a:chExt cx="1687559" cy="1552346"/>
          </a:xfrm>
        </p:grpSpPr>
        <p:pic>
          <p:nvPicPr>
            <p:cNvPr id="76" name="Picture 2" descr="Favourites, Favorites, Folder, Office, Bookmarks">
              <a:extLst>
                <a:ext uri="{FF2B5EF4-FFF2-40B4-BE49-F238E27FC236}">
                  <a16:creationId xmlns:a16="http://schemas.microsoft.com/office/drawing/2014/main" id="{F9B39F53-9A49-4036-8BC5-03A7E898F46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80845" y="3988652"/>
              <a:ext cx="1615133" cy="129067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Favorite, Heart, Love, Red, Icon, Bookmark">
              <a:extLst>
                <a:ext uri="{FF2B5EF4-FFF2-40B4-BE49-F238E27FC236}">
                  <a16:creationId xmlns:a16="http://schemas.microsoft.com/office/drawing/2014/main" id="{6B4CD591-66D5-4225-8188-420286F9E6F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61519" y="4855995"/>
              <a:ext cx="706885" cy="685003"/>
            </a:xfrm>
            <a:prstGeom prst="rect">
              <a:avLst/>
            </a:prstGeom>
            <a:noFill/>
            <a:extLst>
              <a:ext uri="{909E8E84-426E-40DD-AFC4-6F175D3DCCD1}">
                <a14:hiddenFill xmlns:a14="http://schemas.microsoft.com/office/drawing/2010/main">
                  <a:solidFill>
                    <a:srgbClr val="FFFFFF"/>
                  </a:solidFill>
                </a14:hiddenFill>
              </a:ext>
            </a:extLst>
          </p:spPr>
        </p:pic>
      </p:grpSp>
      <p:pic>
        <p:nvPicPr>
          <p:cNvPr id="51" name="Picture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4475" y="1222513"/>
            <a:ext cx="1337467" cy="1253875"/>
          </a:xfrm>
          <a:prstGeom prst="rect">
            <a:avLst/>
          </a:prstGeom>
        </p:spPr>
      </p:pic>
      <p:grpSp>
        <p:nvGrpSpPr>
          <p:cNvPr id="52" name="Group 51"/>
          <p:cNvGrpSpPr/>
          <p:nvPr/>
        </p:nvGrpSpPr>
        <p:grpSpPr>
          <a:xfrm>
            <a:off x="3387871" y="1151298"/>
            <a:ext cx="2069160" cy="1415313"/>
            <a:chOff x="3387871" y="1151298"/>
            <a:chExt cx="2069160" cy="1415313"/>
          </a:xfrm>
        </p:grpSpPr>
        <p:pic>
          <p:nvPicPr>
            <p:cNvPr id="53" name="Picture 5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87871" y="1244049"/>
              <a:ext cx="859822" cy="1249230"/>
            </a:xfrm>
            <a:prstGeom prst="rect">
              <a:avLst/>
            </a:prstGeom>
          </p:spPr>
        </p:pic>
        <p:pic>
          <p:nvPicPr>
            <p:cNvPr id="54" name="Picture 5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54140" y="1151298"/>
              <a:ext cx="830391" cy="1415313"/>
            </a:xfrm>
            <a:prstGeom prst="rect">
              <a:avLst/>
            </a:prstGeom>
          </p:spPr>
        </p:pic>
        <p:pic>
          <p:nvPicPr>
            <p:cNvPr id="55" name="Picture 5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47260" y="1170506"/>
              <a:ext cx="809771" cy="1332271"/>
            </a:xfrm>
            <a:prstGeom prst="rect">
              <a:avLst/>
            </a:prstGeom>
          </p:spPr>
        </p:pic>
      </p:grpSp>
      <p:pic>
        <p:nvPicPr>
          <p:cNvPr id="56" name="Picture 55"/>
          <p:cNvPicPr>
            <a:picLocks noChangeAspect="1"/>
          </p:cNvPicPr>
          <p:nvPr/>
        </p:nvPicPr>
        <p:blipFill rotWithShape="1">
          <a:blip r:embed="rId17" cstate="print">
            <a:extLst>
              <a:ext uri="{28A0092B-C50C-407E-A947-70E740481C1C}">
                <a14:useLocalDpi xmlns:a14="http://schemas.microsoft.com/office/drawing/2010/main" val="0"/>
              </a:ext>
            </a:extLst>
          </a:blip>
          <a:srcRect l="33397" t="12936" r="34472"/>
          <a:stretch/>
        </p:blipFill>
        <p:spPr>
          <a:xfrm>
            <a:off x="10803348" y="789716"/>
            <a:ext cx="774416" cy="1180334"/>
          </a:xfrm>
          <a:prstGeom prst="rect">
            <a:avLst/>
          </a:prstGeom>
        </p:spPr>
      </p:pic>
      <p:pic>
        <p:nvPicPr>
          <p:cNvPr id="57" name="Picture 5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295911" y="1265574"/>
            <a:ext cx="1263516" cy="1100312"/>
          </a:xfrm>
          <a:prstGeom prst="rect">
            <a:avLst/>
          </a:prstGeom>
        </p:spPr>
      </p:pic>
      <p:pic>
        <p:nvPicPr>
          <p:cNvPr id="58" name="Picture 5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16871" y="3227830"/>
            <a:ext cx="1417941" cy="1296087"/>
          </a:xfrm>
          <a:prstGeom prst="rect">
            <a:avLst/>
          </a:prstGeom>
        </p:spPr>
      </p:pic>
    </p:spTree>
    <p:extLst>
      <p:ext uri="{BB962C8B-B14F-4D97-AF65-F5344CB8AC3E}">
        <p14:creationId xmlns:p14="http://schemas.microsoft.com/office/powerpoint/2010/main" val="88227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6" grpId="0"/>
      <p:bldP spid="28" grpId="0"/>
      <p:bldP spid="29" grpId="0"/>
      <p:bldP spid="30" grpId="0"/>
      <p:bldP spid="32" grpId="0"/>
      <p:bldP spid="39" grpId="0"/>
      <p:bldP spid="107" grpId="0"/>
      <p:bldP spid="7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D9E7-F6C0-B444-B8E8-639F6455243D}"/>
              </a:ext>
            </a:extLst>
          </p:cNvPr>
          <p:cNvSpPr>
            <a:spLocks noGrp="1"/>
          </p:cNvSpPr>
          <p:nvPr>
            <p:ph type="title"/>
          </p:nvPr>
        </p:nvSpPr>
        <p:spPr>
          <a:xfrm>
            <a:off x="8465" y="-208494"/>
            <a:ext cx="10515600" cy="1325563"/>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SFC</a:t>
            </a:r>
            <a:endParaRPr lang="en-US" dirty="0"/>
          </a:p>
        </p:txBody>
      </p:sp>
      <p:sp>
        <p:nvSpPr>
          <p:cNvPr id="8" name="TextBox 7"/>
          <p:cNvSpPr txBox="1"/>
          <p:nvPr/>
        </p:nvSpPr>
        <p:spPr>
          <a:xfrm>
            <a:off x="1089671" y="1444479"/>
            <a:ext cx="100126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onsonant</a:t>
            </a:r>
          </a:p>
        </p:txBody>
      </p:sp>
      <p:sp>
        <p:nvSpPr>
          <p:cNvPr id="9" name="TextBox 8"/>
          <p:cNvSpPr txBox="1"/>
          <p:nvPr/>
        </p:nvSpPr>
        <p:spPr>
          <a:xfrm rot="10800000" flipV="1">
            <a:off x="3195405" y="1876396"/>
            <a:ext cx="580119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dans</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11" name="TextBox 10"/>
          <p:cNvSpPr txBox="1"/>
          <p:nvPr/>
        </p:nvSpPr>
        <p:spPr>
          <a:xfrm>
            <a:off x="7171025" y="2367809"/>
            <a:ext cx="108782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mn-cs"/>
              </a:rPr>
              <a:t>X</a:t>
            </a:r>
          </a:p>
        </p:txBody>
      </p:sp>
      <p:pic>
        <p:nvPicPr>
          <p:cNvPr id="10"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562" y="4048044"/>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box with an arrow pointing dow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5988" y="4512981"/>
            <a:ext cx="1860024" cy="1568621"/>
          </a:xfrm>
          <a:prstGeom prst="rect">
            <a:avLst/>
          </a:prstGeom>
        </p:spPr>
      </p:pic>
      <p:sp>
        <p:nvSpPr>
          <p:cNvPr id="13" name="Down Arrow 12" descr="orange down arrow pointing into the box"/>
          <p:cNvSpPr/>
          <p:nvPr/>
        </p:nvSpPr>
        <p:spPr>
          <a:xfrm>
            <a:off x="5814545" y="4430941"/>
            <a:ext cx="560716" cy="1005108"/>
          </a:xfrm>
          <a:prstGeom prst="downArrow">
            <a:avLst/>
          </a:prstGeom>
          <a:solidFill>
            <a:srgbClr val="FA6500"/>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1344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1" grpId="0"/>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25706038"/>
              </p:ext>
            </p:extLst>
          </p:nvPr>
        </p:nvGraphicFramePr>
        <p:xfrm>
          <a:off x="318250" y="1302118"/>
          <a:ext cx="9677313" cy="4944353"/>
        </p:xfrm>
        <a:graphic>
          <a:graphicData uri="http://schemas.openxmlformats.org/drawingml/2006/table">
            <a:tbl>
              <a:tblPr firstRow="1" bandRow="1">
                <a:tableStyleId>{21E4AEA4-8DFA-4A89-87EB-49C32662AFE0}</a:tableStyleId>
              </a:tblPr>
              <a:tblGrid>
                <a:gridCol w="5044429">
                  <a:extLst>
                    <a:ext uri="{9D8B030D-6E8A-4147-A177-3AD203B41FA5}">
                      <a16:colId xmlns:a16="http://schemas.microsoft.com/office/drawing/2014/main" val="2689950060"/>
                    </a:ext>
                  </a:extLst>
                </a:gridCol>
                <a:gridCol w="4632884">
                  <a:extLst>
                    <a:ext uri="{9D8B030D-6E8A-4147-A177-3AD203B41FA5}">
                      <a16:colId xmlns:a16="http://schemas.microsoft.com/office/drawing/2014/main" val="2491636326"/>
                    </a:ext>
                  </a:extLst>
                </a:gridCol>
              </a:tblGrid>
              <a:tr h="630162">
                <a:tc>
                  <a:txBody>
                    <a:bodyPr/>
                    <a:lstStyle/>
                    <a:p>
                      <a:r>
                        <a:rPr lang="en-GB" sz="2500" dirty="0" err="1">
                          <a:latin typeface="Century Gothic" panose="020B0502020202020204" pitchFamily="34" charset="0"/>
                        </a:rPr>
                        <a:t>Français</a:t>
                      </a:r>
                      <a:endParaRPr lang="en-GB" sz="2500" dirty="0">
                        <a:latin typeface="Century Gothic" panose="020B0502020202020204" pitchFamily="34" charset="0"/>
                      </a:endParaRPr>
                    </a:p>
                  </a:txBody>
                  <a:tcPr>
                    <a:solidFill>
                      <a:schemeClr val="accent5">
                        <a:lumMod val="60000"/>
                        <a:lumOff val="40000"/>
                      </a:schemeClr>
                    </a:solidFill>
                  </a:tcPr>
                </a:tc>
                <a:tc>
                  <a:txBody>
                    <a:bodyPr/>
                    <a:lstStyle/>
                    <a:p>
                      <a:r>
                        <a:rPr lang="en-GB" sz="2500" dirty="0" err="1">
                          <a:latin typeface="Century Gothic" panose="020B0502020202020204" pitchFamily="34" charset="0"/>
                        </a:rPr>
                        <a:t>Anglais</a:t>
                      </a:r>
                      <a:endParaRPr lang="en-GB" sz="2500" dirty="0">
                        <a:latin typeface="Century Gothic" panose="020B0502020202020204" pitchFamily="34" charset="0"/>
                      </a:endParaRPr>
                    </a:p>
                  </a:txBody>
                  <a:tcPr>
                    <a:solidFill>
                      <a:schemeClr val="accent5">
                        <a:lumMod val="60000"/>
                        <a:lumOff val="40000"/>
                      </a:schemeClr>
                    </a:solidFill>
                  </a:tcPr>
                </a:tc>
                <a:extLst>
                  <a:ext uri="{0D108BD9-81ED-4DB2-BD59-A6C34878D82A}">
                    <a16:rowId xmlns:a16="http://schemas.microsoft.com/office/drawing/2014/main" val="1908637023"/>
                  </a:ext>
                </a:extLst>
              </a:tr>
              <a:tr h="4943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baseline="0" dirty="0">
                          <a:solidFill>
                            <a:schemeClr val="accent5">
                              <a:lumMod val="50000"/>
                            </a:schemeClr>
                          </a:solidFill>
                          <a:latin typeface="Century Gothic" panose="020B0502020202020204" pitchFamily="34" charset="0"/>
                        </a:rPr>
                        <a:t>Il </a:t>
                      </a:r>
                      <a:r>
                        <a:rPr lang="en-GB" sz="2500" b="1" baseline="0" dirty="0" err="1">
                          <a:solidFill>
                            <a:schemeClr val="accent5">
                              <a:lumMod val="50000"/>
                            </a:schemeClr>
                          </a:solidFill>
                          <a:latin typeface="Century Gothic" panose="020B0502020202020204" pitchFamily="34" charset="0"/>
                        </a:rPr>
                        <a:t>aime</a:t>
                      </a:r>
                      <a:r>
                        <a:rPr lang="en-GB" sz="2500" b="1" baseline="0" dirty="0">
                          <a:solidFill>
                            <a:schemeClr val="accent5">
                              <a:lumMod val="50000"/>
                            </a:schemeClr>
                          </a:solidFill>
                          <a:latin typeface="Century Gothic" panose="020B0502020202020204" pitchFamily="34" charset="0"/>
                        </a:rPr>
                        <a:t> la </a:t>
                      </a:r>
                      <a:r>
                        <a:rPr lang="en-GB" sz="2500" b="1" baseline="0" dirty="0" err="1">
                          <a:solidFill>
                            <a:schemeClr val="accent5">
                              <a:lumMod val="50000"/>
                            </a:schemeClr>
                          </a:solidFill>
                          <a:latin typeface="Century Gothic" panose="020B0502020202020204" pitchFamily="34" charset="0"/>
                        </a:rPr>
                        <a:t>maison</a:t>
                      </a:r>
                      <a:r>
                        <a:rPr lang="en-GB" sz="2500" b="1" baseline="0" dirty="0">
                          <a:solidFill>
                            <a:schemeClr val="accent5">
                              <a:lumMod val="50000"/>
                            </a:schemeClr>
                          </a:solidFill>
                          <a:latin typeface="Century Gothic" panose="020B0502020202020204" pitchFamily="34" charset="0"/>
                        </a:rPr>
                        <a:t> </a:t>
                      </a:r>
                      <a:r>
                        <a:rPr lang="en-GB" sz="2500" b="1" baseline="0" dirty="0" err="1">
                          <a:solidFill>
                            <a:schemeClr val="accent5">
                              <a:lumMod val="50000"/>
                            </a:schemeClr>
                          </a:solidFill>
                          <a:latin typeface="Century Gothic" panose="020B0502020202020204" pitchFamily="34" charset="0"/>
                        </a:rPr>
                        <a:t>moderne</a:t>
                      </a:r>
                      <a:r>
                        <a:rPr lang="en-GB" sz="2500" b="1" baseline="0" dirty="0">
                          <a:solidFill>
                            <a:schemeClr val="accent5">
                              <a:lumMod val="50000"/>
                            </a:schemeClr>
                          </a:solidFill>
                          <a:latin typeface="Century Gothic" panose="020B0502020202020204" pitchFamily="34" charset="0"/>
                        </a:rPr>
                        <a:t>.</a:t>
                      </a:r>
                    </a:p>
                  </a:txBody>
                  <a:tcPr>
                    <a:solidFill>
                      <a:srgbClr val="E3EAFD"/>
                    </a:solidFill>
                  </a:tcPr>
                </a:tc>
                <a:tc>
                  <a:txBody>
                    <a:bodyPr/>
                    <a:lstStyle/>
                    <a:p>
                      <a:r>
                        <a:rPr lang="en-GB" sz="2500" dirty="0">
                          <a:solidFill>
                            <a:schemeClr val="accent5">
                              <a:lumMod val="50000"/>
                            </a:schemeClr>
                          </a:solidFill>
                          <a:latin typeface="Century Gothic" panose="020B0502020202020204" pitchFamily="34" charset="0"/>
                        </a:rPr>
                        <a:t>He likes</a:t>
                      </a:r>
                      <a:r>
                        <a:rPr lang="en-GB" sz="2500" baseline="0" dirty="0">
                          <a:solidFill>
                            <a:schemeClr val="accent5">
                              <a:lumMod val="50000"/>
                            </a:schemeClr>
                          </a:solidFill>
                          <a:latin typeface="Century Gothic" panose="020B0502020202020204" pitchFamily="34" charset="0"/>
                        </a:rPr>
                        <a:t> the modern house.</a:t>
                      </a:r>
                      <a:endParaRPr lang="en-GB" sz="2500" dirty="0">
                        <a:solidFill>
                          <a:schemeClr val="accent5">
                            <a:lumMod val="50000"/>
                          </a:schemeClr>
                        </a:solidFill>
                        <a:latin typeface="Century Gothic" panose="020B0502020202020204" pitchFamily="34" charset="0"/>
                      </a:endParaRPr>
                    </a:p>
                  </a:txBody>
                  <a:tcPr>
                    <a:solidFill>
                      <a:srgbClr val="E3EAFD"/>
                    </a:solidFill>
                  </a:tcPr>
                </a:tc>
                <a:extLst>
                  <a:ext uri="{0D108BD9-81ED-4DB2-BD59-A6C34878D82A}">
                    <a16:rowId xmlns:a16="http://schemas.microsoft.com/office/drawing/2014/main" val="2588934770"/>
                  </a:ext>
                </a:extLst>
              </a:tr>
              <a:tr h="4943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baseline="0" dirty="0">
                          <a:solidFill>
                            <a:schemeClr val="accent5">
                              <a:lumMod val="50000"/>
                            </a:schemeClr>
                          </a:solidFill>
                          <a:latin typeface="Century Gothic" panose="020B0502020202020204" pitchFamily="34" charset="0"/>
                        </a:rPr>
                        <a:t>Elle </a:t>
                      </a:r>
                      <a:r>
                        <a:rPr lang="en-GB" sz="2500" b="1" baseline="0" dirty="0" err="1">
                          <a:solidFill>
                            <a:schemeClr val="accent5">
                              <a:lumMod val="50000"/>
                            </a:schemeClr>
                          </a:solidFill>
                          <a:latin typeface="Century Gothic" panose="020B0502020202020204" pitchFamily="34" charset="0"/>
                        </a:rPr>
                        <a:t>aime</a:t>
                      </a:r>
                      <a:r>
                        <a:rPr lang="en-GB" sz="2500" b="1" baseline="0" dirty="0">
                          <a:solidFill>
                            <a:schemeClr val="accent5">
                              <a:lumMod val="50000"/>
                            </a:schemeClr>
                          </a:solidFill>
                          <a:latin typeface="Century Gothic" panose="020B0502020202020204" pitchFamily="34" charset="0"/>
                        </a:rPr>
                        <a:t> </a:t>
                      </a:r>
                      <a:r>
                        <a:rPr lang="en-GB" sz="2500" b="1" baseline="0" dirty="0" err="1">
                          <a:solidFill>
                            <a:schemeClr val="accent5">
                              <a:lumMod val="50000"/>
                            </a:schemeClr>
                          </a:solidFill>
                          <a:latin typeface="Century Gothic" panose="020B0502020202020204" pitchFamily="34" charset="0"/>
                        </a:rPr>
                        <a:t>travailler</a:t>
                      </a:r>
                      <a:r>
                        <a:rPr lang="en-GB" sz="2500" b="1" baseline="0" dirty="0">
                          <a:solidFill>
                            <a:schemeClr val="accent5">
                              <a:lumMod val="50000"/>
                            </a:schemeClr>
                          </a:solidFill>
                          <a:latin typeface="Century Gothic" panose="020B0502020202020204" pitchFamily="34" charset="0"/>
                        </a:rPr>
                        <a:t> avec un </a:t>
                      </a:r>
                      <a:r>
                        <a:rPr lang="en-GB" sz="2500" b="1" baseline="0" dirty="0" err="1">
                          <a:solidFill>
                            <a:schemeClr val="accent5">
                              <a:lumMod val="50000"/>
                            </a:schemeClr>
                          </a:solidFill>
                          <a:latin typeface="Century Gothic" panose="020B0502020202020204" pitchFamily="34" charset="0"/>
                        </a:rPr>
                        <a:t>partenaire</a:t>
                      </a:r>
                      <a:r>
                        <a:rPr lang="en-GB" sz="2500" b="1" baseline="0" dirty="0">
                          <a:solidFill>
                            <a:schemeClr val="accent5">
                              <a:lumMod val="50000"/>
                            </a:schemeClr>
                          </a:solidFill>
                          <a:latin typeface="Century Gothic" panose="020B0502020202020204" pitchFamily="34" charset="0"/>
                        </a:rPr>
                        <a:t>.</a:t>
                      </a:r>
                    </a:p>
                  </a:txBody>
                  <a:tcPr>
                    <a:solidFill>
                      <a:srgbClr val="E3EAFD"/>
                    </a:solidFill>
                  </a:tcPr>
                </a:tc>
                <a:tc>
                  <a:txBody>
                    <a:bodyPr/>
                    <a:lstStyle/>
                    <a:p>
                      <a:r>
                        <a:rPr lang="en-GB" sz="2500" dirty="0">
                          <a:solidFill>
                            <a:schemeClr val="accent5">
                              <a:lumMod val="50000"/>
                            </a:schemeClr>
                          </a:solidFill>
                          <a:latin typeface="Century Gothic" panose="020B0502020202020204" pitchFamily="34" charset="0"/>
                        </a:rPr>
                        <a:t>She likes to work with a partner.</a:t>
                      </a:r>
                    </a:p>
                  </a:txBody>
                  <a:tcPr>
                    <a:solidFill>
                      <a:srgbClr val="E3EAFD"/>
                    </a:solidFill>
                  </a:tcPr>
                </a:tc>
                <a:extLst>
                  <a:ext uri="{0D108BD9-81ED-4DB2-BD59-A6C34878D82A}">
                    <a16:rowId xmlns:a16="http://schemas.microsoft.com/office/drawing/2014/main" val="3037733562"/>
                  </a:ext>
                </a:extLst>
              </a:tr>
              <a:tr h="494393">
                <a:tc>
                  <a:txBody>
                    <a:bodyPr/>
                    <a:lstStyle/>
                    <a:p>
                      <a:r>
                        <a:rPr lang="en-GB" sz="2500" b="1" dirty="0">
                          <a:solidFill>
                            <a:schemeClr val="accent5">
                              <a:lumMod val="50000"/>
                            </a:schemeClr>
                          </a:solidFill>
                          <a:latin typeface="Century Gothic" panose="020B0502020202020204" pitchFamily="34" charset="0"/>
                        </a:rPr>
                        <a:t>Il </a:t>
                      </a:r>
                      <a:r>
                        <a:rPr lang="en-GB" sz="2500" b="1" dirty="0" err="1">
                          <a:solidFill>
                            <a:schemeClr val="accent5">
                              <a:lumMod val="50000"/>
                            </a:schemeClr>
                          </a:solidFill>
                          <a:latin typeface="Century Gothic" panose="020B0502020202020204" pitchFamily="34" charset="0"/>
                        </a:rPr>
                        <a:t>aime</a:t>
                      </a:r>
                      <a:r>
                        <a:rPr lang="en-GB" sz="2500" b="1" dirty="0">
                          <a:solidFill>
                            <a:schemeClr val="accent5">
                              <a:lumMod val="50000"/>
                            </a:schemeClr>
                          </a:solidFill>
                          <a:latin typeface="Century Gothic" panose="020B0502020202020204" pitchFamily="34" charset="0"/>
                        </a:rPr>
                        <a:t> manger dehors.</a:t>
                      </a:r>
                    </a:p>
                  </a:txBody>
                  <a:tcPr>
                    <a:solidFill>
                      <a:srgbClr val="E3EAFD"/>
                    </a:solidFill>
                  </a:tcPr>
                </a:tc>
                <a:tc>
                  <a:txBody>
                    <a:bodyPr/>
                    <a:lstStyle/>
                    <a:p>
                      <a:r>
                        <a:rPr lang="en-GB" sz="2500" dirty="0">
                          <a:solidFill>
                            <a:schemeClr val="accent5">
                              <a:lumMod val="50000"/>
                            </a:schemeClr>
                          </a:solidFill>
                          <a:latin typeface="Century Gothic" panose="020B0502020202020204" pitchFamily="34" charset="0"/>
                        </a:rPr>
                        <a:t>He likes to eat outside.</a:t>
                      </a:r>
                    </a:p>
                  </a:txBody>
                  <a:tcPr>
                    <a:solidFill>
                      <a:srgbClr val="E3EAFD"/>
                    </a:solidFill>
                  </a:tcPr>
                </a:tc>
                <a:extLst>
                  <a:ext uri="{0D108BD9-81ED-4DB2-BD59-A6C34878D82A}">
                    <a16:rowId xmlns:a16="http://schemas.microsoft.com/office/drawing/2014/main" val="3388506912"/>
                  </a:ext>
                </a:extLst>
              </a:tr>
              <a:tr h="494393">
                <a:tc>
                  <a:txBody>
                    <a:bodyPr/>
                    <a:lstStyle/>
                    <a:p>
                      <a:r>
                        <a:rPr lang="en-GB" sz="2500" b="1" dirty="0" err="1">
                          <a:solidFill>
                            <a:schemeClr val="accent5">
                              <a:lumMod val="50000"/>
                            </a:schemeClr>
                          </a:solidFill>
                          <a:latin typeface="Century Gothic" panose="020B0502020202020204" pitchFamily="34" charset="0"/>
                        </a:rPr>
                        <a:t>C’est</a:t>
                      </a:r>
                      <a:r>
                        <a:rPr lang="en-GB" sz="2500" b="1" dirty="0">
                          <a:solidFill>
                            <a:schemeClr val="accent5">
                              <a:lumMod val="50000"/>
                            </a:schemeClr>
                          </a:solidFill>
                          <a:latin typeface="Century Gothic" panose="020B0502020202020204" pitchFamily="34" charset="0"/>
                        </a:rPr>
                        <a:t> le film </a:t>
                      </a:r>
                      <a:r>
                        <a:rPr lang="en-GB" sz="2500" b="1" dirty="0" err="1">
                          <a:solidFill>
                            <a:schemeClr val="accent5">
                              <a:lumMod val="50000"/>
                            </a:schemeClr>
                          </a:solidFill>
                          <a:latin typeface="Century Gothic" panose="020B0502020202020204" pitchFamily="34" charset="0"/>
                        </a:rPr>
                        <a:t>pr</a:t>
                      </a:r>
                      <a:r>
                        <a:rPr lang="en-GB" sz="2500" b="1" baseline="0" dirty="0" err="1">
                          <a:solidFill>
                            <a:schemeClr val="accent5">
                              <a:lumMod val="50000"/>
                            </a:schemeClr>
                          </a:solidFill>
                          <a:latin typeface="Century Gothic" panose="020B0502020202020204" pitchFamily="34" charset="0"/>
                        </a:rPr>
                        <a:t>éféré</a:t>
                      </a:r>
                      <a:r>
                        <a:rPr lang="en-GB" sz="2500" b="1" baseline="0" dirty="0">
                          <a:solidFill>
                            <a:schemeClr val="accent5">
                              <a:lumMod val="50000"/>
                            </a:schemeClr>
                          </a:solidFill>
                          <a:latin typeface="Century Gothic" panose="020B0502020202020204" pitchFamily="34" charset="0"/>
                        </a:rPr>
                        <a:t> de </a:t>
                      </a:r>
                      <a:r>
                        <a:rPr lang="en-GB" sz="2500" b="1" baseline="0" dirty="0" err="1">
                          <a:solidFill>
                            <a:schemeClr val="accent5">
                              <a:lumMod val="50000"/>
                            </a:schemeClr>
                          </a:solidFill>
                          <a:latin typeface="Century Gothic" panose="020B0502020202020204" pitchFamily="34" charset="0"/>
                        </a:rPr>
                        <a:t>Noura</a:t>
                      </a:r>
                      <a:r>
                        <a:rPr lang="en-GB" sz="2500" b="1" baseline="0" dirty="0">
                          <a:solidFill>
                            <a:schemeClr val="accent5">
                              <a:lumMod val="50000"/>
                            </a:schemeClr>
                          </a:solidFill>
                          <a:latin typeface="Century Gothic" panose="020B0502020202020204" pitchFamily="34" charset="0"/>
                        </a:rPr>
                        <a:t>.</a:t>
                      </a:r>
                      <a:endParaRPr lang="en-GB" sz="2500" b="1" dirty="0">
                        <a:solidFill>
                          <a:schemeClr val="accent5">
                            <a:lumMod val="50000"/>
                          </a:schemeClr>
                        </a:solidFill>
                        <a:latin typeface="Century Gothic" panose="020B0502020202020204" pitchFamily="34" charset="0"/>
                      </a:endParaRPr>
                    </a:p>
                  </a:txBody>
                  <a:tcPr>
                    <a:solidFill>
                      <a:srgbClr val="E3EAFD"/>
                    </a:solidFill>
                  </a:tcPr>
                </a:tc>
                <a:tc>
                  <a:txBody>
                    <a:bodyPr/>
                    <a:lstStyle/>
                    <a:p>
                      <a:r>
                        <a:rPr lang="en-GB" sz="2500" dirty="0">
                          <a:solidFill>
                            <a:schemeClr val="accent5">
                              <a:lumMod val="50000"/>
                            </a:schemeClr>
                          </a:solidFill>
                          <a:latin typeface="Century Gothic" panose="020B0502020202020204" pitchFamily="34" charset="0"/>
                        </a:rPr>
                        <a:t>It’s </a:t>
                      </a:r>
                      <a:r>
                        <a:rPr lang="en-GB" sz="2500" dirty="0" err="1">
                          <a:solidFill>
                            <a:schemeClr val="accent5">
                              <a:lumMod val="50000"/>
                            </a:schemeClr>
                          </a:solidFill>
                          <a:latin typeface="Century Gothic" panose="020B0502020202020204" pitchFamily="34" charset="0"/>
                        </a:rPr>
                        <a:t>Noura’s</a:t>
                      </a:r>
                      <a:r>
                        <a:rPr lang="en-GB" sz="2500" dirty="0">
                          <a:solidFill>
                            <a:schemeClr val="accent5">
                              <a:lumMod val="50000"/>
                            </a:schemeClr>
                          </a:solidFill>
                          <a:latin typeface="Century Gothic" panose="020B0502020202020204" pitchFamily="34" charset="0"/>
                        </a:rPr>
                        <a:t> favourite film.</a:t>
                      </a:r>
                    </a:p>
                  </a:txBody>
                  <a:tcPr>
                    <a:solidFill>
                      <a:srgbClr val="E3EAFD"/>
                    </a:solidFill>
                  </a:tcPr>
                </a:tc>
                <a:extLst>
                  <a:ext uri="{0D108BD9-81ED-4DB2-BD59-A6C34878D82A}">
                    <a16:rowId xmlns:a16="http://schemas.microsoft.com/office/drawing/2014/main" val="2427963494"/>
                  </a:ext>
                </a:extLst>
              </a:tr>
              <a:tr h="4943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baseline="0" dirty="0">
                          <a:solidFill>
                            <a:schemeClr val="accent5">
                              <a:lumMod val="50000"/>
                            </a:schemeClr>
                          </a:solidFill>
                          <a:latin typeface="Century Gothic" panose="020B0502020202020204" pitchFamily="34" charset="0"/>
                        </a:rPr>
                        <a:t>Elle </a:t>
                      </a:r>
                      <a:r>
                        <a:rPr lang="en-GB" sz="2500" b="1" baseline="0" dirty="0" err="1">
                          <a:solidFill>
                            <a:schemeClr val="accent5">
                              <a:lumMod val="50000"/>
                            </a:schemeClr>
                          </a:solidFill>
                          <a:latin typeface="Century Gothic" panose="020B0502020202020204" pitchFamily="34" charset="0"/>
                        </a:rPr>
                        <a:t>aime</a:t>
                      </a:r>
                      <a:r>
                        <a:rPr lang="en-GB" sz="2500" b="1" baseline="0" dirty="0">
                          <a:solidFill>
                            <a:schemeClr val="accent5">
                              <a:lumMod val="50000"/>
                            </a:schemeClr>
                          </a:solidFill>
                          <a:latin typeface="Century Gothic" panose="020B0502020202020204" pitchFamily="34" charset="0"/>
                        </a:rPr>
                        <a:t> </a:t>
                      </a:r>
                      <a:r>
                        <a:rPr lang="en-GB" sz="2500" b="1" baseline="0" dirty="0" err="1">
                          <a:solidFill>
                            <a:schemeClr val="accent5">
                              <a:lumMod val="50000"/>
                            </a:schemeClr>
                          </a:solidFill>
                          <a:latin typeface="Century Gothic" panose="020B0502020202020204" pitchFamily="34" charset="0"/>
                        </a:rPr>
                        <a:t>regarder</a:t>
                      </a:r>
                      <a:r>
                        <a:rPr lang="en-GB" sz="2500" b="1" baseline="0" dirty="0">
                          <a:solidFill>
                            <a:schemeClr val="accent5">
                              <a:lumMod val="50000"/>
                            </a:schemeClr>
                          </a:solidFill>
                          <a:latin typeface="Century Gothic" panose="020B0502020202020204" pitchFamily="34" charset="0"/>
                        </a:rPr>
                        <a:t> la </a:t>
                      </a:r>
                      <a:r>
                        <a:rPr lang="en-GB" sz="2500" b="1" baseline="0" dirty="0" err="1">
                          <a:solidFill>
                            <a:schemeClr val="accent5">
                              <a:lumMod val="50000"/>
                            </a:schemeClr>
                          </a:solidFill>
                          <a:latin typeface="Century Gothic" panose="020B0502020202020204" pitchFamily="34" charset="0"/>
                        </a:rPr>
                        <a:t>télé</a:t>
                      </a:r>
                      <a:r>
                        <a:rPr lang="en-GB" sz="2500" b="1" baseline="0" dirty="0">
                          <a:solidFill>
                            <a:schemeClr val="accent5">
                              <a:lumMod val="50000"/>
                            </a:schemeClr>
                          </a:solidFill>
                          <a:latin typeface="Century Gothic" panose="020B0502020202020204" pitchFamily="34" charset="0"/>
                        </a:rPr>
                        <a:t>.</a:t>
                      </a:r>
                    </a:p>
                  </a:txBody>
                  <a:tcPr>
                    <a:solidFill>
                      <a:srgbClr val="E3EAFD"/>
                    </a:solidFill>
                  </a:tcPr>
                </a:tc>
                <a:tc>
                  <a:txBody>
                    <a:bodyPr/>
                    <a:lstStyle/>
                    <a:p>
                      <a:r>
                        <a:rPr lang="en-GB" sz="2500" dirty="0">
                          <a:solidFill>
                            <a:schemeClr val="accent5">
                              <a:lumMod val="50000"/>
                            </a:schemeClr>
                          </a:solidFill>
                          <a:latin typeface="Century Gothic" panose="020B0502020202020204" pitchFamily="34" charset="0"/>
                        </a:rPr>
                        <a:t>She likes to watch TV.</a:t>
                      </a:r>
                    </a:p>
                  </a:txBody>
                  <a:tcPr>
                    <a:solidFill>
                      <a:srgbClr val="E3EAFD"/>
                    </a:solidFill>
                  </a:tcPr>
                </a:tc>
                <a:extLst>
                  <a:ext uri="{0D108BD9-81ED-4DB2-BD59-A6C34878D82A}">
                    <a16:rowId xmlns:a16="http://schemas.microsoft.com/office/drawing/2014/main" val="956321260"/>
                  </a:ext>
                </a:extLst>
              </a:tr>
              <a:tr h="4943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baseline="0" dirty="0">
                          <a:solidFill>
                            <a:schemeClr val="accent5">
                              <a:lumMod val="50000"/>
                            </a:schemeClr>
                          </a:solidFill>
                          <a:latin typeface="Century Gothic" panose="020B0502020202020204" pitchFamily="34" charset="0"/>
                        </a:rPr>
                        <a:t>Il </a:t>
                      </a:r>
                      <a:r>
                        <a:rPr lang="en-GB" sz="2500" b="1" baseline="0" dirty="0" err="1">
                          <a:solidFill>
                            <a:schemeClr val="accent5">
                              <a:lumMod val="50000"/>
                            </a:schemeClr>
                          </a:solidFill>
                          <a:latin typeface="Century Gothic" panose="020B0502020202020204" pitchFamily="34" charset="0"/>
                        </a:rPr>
                        <a:t>aime</a:t>
                      </a:r>
                      <a:r>
                        <a:rPr lang="en-GB" sz="2500" b="1" baseline="0" dirty="0">
                          <a:solidFill>
                            <a:schemeClr val="accent5">
                              <a:lumMod val="50000"/>
                            </a:schemeClr>
                          </a:solidFill>
                          <a:latin typeface="Century Gothic" panose="020B0502020202020204" pitchFamily="34" charset="0"/>
                        </a:rPr>
                        <a:t> </a:t>
                      </a:r>
                      <a:r>
                        <a:rPr lang="en-GB" sz="2500" b="1" baseline="0" dirty="0" err="1">
                          <a:solidFill>
                            <a:schemeClr val="accent5">
                              <a:lumMod val="50000"/>
                            </a:schemeClr>
                          </a:solidFill>
                          <a:latin typeface="Century Gothic" panose="020B0502020202020204" pitchFamily="34" charset="0"/>
                        </a:rPr>
                        <a:t>préparer</a:t>
                      </a:r>
                      <a:r>
                        <a:rPr lang="en-GB" sz="2500" b="1" baseline="0" dirty="0">
                          <a:solidFill>
                            <a:schemeClr val="accent5">
                              <a:lumMod val="50000"/>
                            </a:schemeClr>
                          </a:solidFill>
                          <a:latin typeface="Century Gothic" panose="020B0502020202020204" pitchFamily="34" charset="0"/>
                        </a:rPr>
                        <a:t> le </a:t>
                      </a:r>
                      <a:r>
                        <a:rPr lang="en-GB" sz="2500" b="1" baseline="0" dirty="0" err="1">
                          <a:solidFill>
                            <a:schemeClr val="accent5">
                              <a:lumMod val="50000"/>
                            </a:schemeClr>
                          </a:solidFill>
                          <a:latin typeface="Century Gothic" panose="020B0502020202020204" pitchFamily="34" charset="0"/>
                        </a:rPr>
                        <a:t>déjeuner</a:t>
                      </a:r>
                      <a:r>
                        <a:rPr lang="en-GB" sz="2500" b="1" baseline="0" dirty="0">
                          <a:solidFill>
                            <a:schemeClr val="accent5">
                              <a:lumMod val="50000"/>
                            </a:schemeClr>
                          </a:solidFill>
                          <a:latin typeface="Century Gothic" panose="020B0502020202020204" pitchFamily="34" charset="0"/>
                        </a:rPr>
                        <a:t>. </a:t>
                      </a:r>
                    </a:p>
                  </a:txBody>
                  <a:tcPr>
                    <a:solidFill>
                      <a:srgbClr val="E3EAFD"/>
                    </a:solidFill>
                  </a:tcPr>
                </a:tc>
                <a:tc>
                  <a:txBody>
                    <a:bodyPr/>
                    <a:lstStyle/>
                    <a:p>
                      <a:r>
                        <a:rPr lang="en-GB" sz="2500" dirty="0">
                          <a:solidFill>
                            <a:schemeClr val="accent5">
                              <a:lumMod val="50000"/>
                            </a:schemeClr>
                          </a:solidFill>
                          <a:latin typeface="Century Gothic" panose="020B0502020202020204" pitchFamily="34" charset="0"/>
                        </a:rPr>
                        <a:t>He likes</a:t>
                      </a:r>
                      <a:r>
                        <a:rPr lang="en-GB" sz="2500" baseline="0" dirty="0">
                          <a:solidFill>
                            <a:schemeClr val="accent5">
                              <a:lumMod val="50000"/>
                            </a:schemeClr>
                          </a:solidFill>
                          <a:latin typeface="Century Gothic" panose="020B0502020202020204" pitchFamily="34" charset="0"/>
                        </a:rPr>
                        <a:t> to prepare lunch.</a:t>
                      </a:r>
                      <a:endParaRPr lang="en-GB" sz="2500" dirty="0">
                        <a:solidFill>
                          <a:schemeClr val="accent5">
                            <a:lumMod val="50000"/>
                          </a:schemeClr>
                        </a:solidFill>
                        <a:latin typeface="Century Gothic" panose="020B0502020202020204" pitchFamily="34" charset="0"/>
                      </a:endParaRPr>
                    </a:p>
                  </a:txBody>
                  <a:tcPr>
                    <a:solidFill>
                      <a:srgbClr val="E3EAFD"/>
                    </a:solidFill>
                  </a:tcPr>
                </a:tc>
                <a:extLst>
                  <a:ext uri="{0D108BD9-81ED-4DB2-BD59-A6C34878D82A}">
                    <a16:rowId xmlns:a16="http://schemas.microsoft.com/office/drawing/2014/main" val="1641341491"/>
                  </a:ext>
                </a:extLst>
              </a:tr>
              <a:tr h="4943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baseline="0" dirty="0">
                          <a:solidFill>
                            <a:schemeClr val="accent5">
                              <a:lumMod val="50000"/>
                            </a:schemeClr>
                          </a:solidFill>
                          <a:latin typeface="Century Gothic" panose="020B0502020202020204" pitchFamily="34" charset="0"/>
                        </a:rPr>
                        <a:t>Elle </a:t>
                      </a:r>
                      <a:r>
                        <a:rPr lang="en-GB" sz="2500" b="1" baseline="0" dirty="0" err="1">
                          <a:solidFill>
                            <a:schemeClr val="accent5">
                              <a:lumMod val="50000"/>
                            </a:schemeClr>
                          </a:solidFill>
                          <a:latin typeface="Century Gothic" panose="020B0502020202020204" pitchFamily="34" charset="0"/>
                        </a:rPr>
                        <a:t>aime</a:t>
                      </a:r>
                      <a:r>
                        <a:rPr lang="en-GB" sz="2500" b="1" baseline="0" dirty="0">
                          <a:solidFill>
                            <a:schemeClr val="accent5">
                              <a:lumMod val="50000"/>
                            </a:schemeClr>
                          </a:solidFill>
                          <a:latin typeface="Century Gothic" panose="020B0502020202020204" pitchFamily="34" charset="0"/>
                        </a:rPr>
                        <a:t> marcher </a:t>
                      </a:r>
                      <a:r>
                        <a:rPr lang="en-GB" sz="2500" b="1" baseline="0" dirty="0" err="1">
                          <a:solidFill>
                            <a:schemeClr val="accent5">
                              <a:lumMod val="50000"/>
                            </a:schemeClr>
                          </a:solidFill>
                          <a:latin typeface="Century Gothic" panose="020B0502020202020204" pitchFamily="34" charset="0"/>
                        </a:rPr>
                        <a:t>dehors</a:t>
                      </a:r>
                      <a:r>
                        <a:rPr lang="en-GB" sz="2500" b="1" baseline="0" dirty="0">
                          <a:solidFill>
                            <a:schemeClr val="accent5">
                              <a:lumMod val="50000"/>
                            </a:schemeClr>
                          </a:solidFill>
                          <a:latin typeface="Century Gothic" panose="020B0502020202020204" pitchFamily="34" charset="0"/>
                        </a:rPr>
                        <a:t>.</a:t>
                      </a:r>
                    </a:p>
                  </a:txBody>
                  <a:tcPr>
                    <a:solidFill>
                      <a:srgbClr val="E3EAFD"/>
                    </a:solidFill>
                  </a:tcPr>
                </a:tc>
                <a:tc>
                  <a:txBody>
                    <a:bodyPr/>
                    <a:lstStyle/>
                    <a:p>
                      <a:r>
                        <a:rPr lang="en-GB" sz="2500" dirty="0">
                          <a:solidFill>
                            <a:schemeClr val="accent5">
                              <a:lumMod val="50000"/>
                            </a:schemeClr>
                          </a:solidFill>
                          <a:latin typeface="Century Gothic" panose="020B0502020202020204" pitchFamily="34" charset="0"/>
                        </a:rPr>
                        <a:t>She likes to</a:t>
                      </a:r>
                      <a:r>
                        <a:rPr lang="en-GB" sz="2500" baseline="0" dirty="0">
                          <a:solidFill>
                            <a:schemeClr val="accent5">
                              <a:lumMod val="50000"/>
                            </a:schemeClr>
                          </a:solidFill>
                          <a:latin typeface="Century Gothic" panose="020B0502020202020204" pitchFamily="34" charset="0"/>
                        </a:rPr>
                        <a:t> walk outside.</a:t>
                      </a:r>
                      <a:endParaRPr lang="en-GB" sz="2500" dirty="0">
                        <a:solidFill>
                          <a:schemeClr val="accent5">
                            <a:lumMod val="50000"/>
                          </a:schemeClr>
                        </a:solidFill>
                        <a:latin typeface="Century Gothic" panose="020B0502020202020204" pitchFamily="34" charset="0"/>
                      </a:endParaRPr>
                    </a:p>
                  </a:txBody>
                  <a:tcPr>
                    <a:solidFill>
                      <a:srgbClr val="E3EAFD"/>
                    </a:solidFill>
                  </a:tcPr>
                </a:tc>
                <a:extLst>
                  <a:ext uri="{0D108BD9-81ED-4DB2-BD59-A6C34878D82A}">
                    <a16:rowId xmlns:a16="http://schemas.microsoft.com/office/drawing/2014/main" val="2244821816"/>
                  </a:ext>
                </a:extLst>
              </a:tr>
              <a:tr h="494393">
                <a:tc>
                  <a:txBody>
                    <a:bodyPr/>
                    <a:lstStyle/>
                    <a:p>
                      <a:pPr algn="l"/>
                      <a:r>
                        <a:rPr lang="en-GB" sz="2500" b="1" dirty="0" err="1">
                          <a:solidFill>
                            <a:schemeClr val="accent5">
                              <a:lumMod val="50000"/>
                            </a:schemeClr>
                          </a:solidFill>
                          <a:latin typeface="Century Gothic" panose="020B0502020202020204" pitchFamily="34" charset="0"/>
                        </a:rPr>
                        <a:t>Voici</a:t>
                      </a:r>
                      <a:r>
                        <a:rPr lang="en-GB" sz="2500" b="1" dirty="0">
                          <a:solidFill>
                            <a:schemeClr val="accent5">
                              <a:lumMod val="50000"/>
                            </a:schemeClr>
                          </a:solidFill>
                          <a:latin typeface="Century Gothic" panose="020B0502020202020204" pitchFamily="34" charset="0"/>
                        </a:rPr>
                        <a:t> la chose </a:t>
                      </a:r>
                      <a:r>
                        <a:rPr lang="en-GB" sz="2500" b="1" dirty="0" err="1">
                          <a:solidFill>
                            <a:schemeClr val="accent5">
                              <a:lumMod val="50000"/>
                            </a:schemeClr>
                          </a:solidFill>
                          <a:latin typeface="Century Gothic" panose="020B0502020202020204" pitchFamily="34" charset="0"/>
                        </a:rPr>
                        <a:t>pr</a:t>
                      </a:r>
                      <a:r>
                        <a:rPr lang="en-GB" sz="2500" b="1" baseline="0" dirty="0" err="1">
                          <a:solidFill>
                            <a:schemeClr val="accent5">
                              <a:lumMod val="50000"/>
                            </a:schemeClr>
                          </a:solidFill>
                          <a:latin typeface="Century Gothic" panose="020B0502020202020204" pitchFamily="34" charset="0"/>
                        </a:rPr>
                        <a:t>éférée</a:t>
                      </a:r>
                      <a:r>
                        <a:rPr lang="en-GB" sz="2500" b="1" baseline="0" dirty="0">
                          <a:solidFill>
                            <a:schemeClr val="accent5">
                              <a:lumMod val="50000"/>
                            </a:schemeClr>
                          </a:solidFill>
                          <a:latin typeface="Century Gothic" panose="020B0502020202020204" pitchFamily="34" charset="0"/>
                        </a:rPr>
                        <a:t> de </a:t>
                      </a:r>
                      <a:r>
                        <a:rPr lang="en-GB" sz="2500" b="1" baseline="0" dirty="0" err="1">
                          <a:solidFill>
                            <a:schemeClr val="accent5">
                              <a:lumMod val="50000"/>
                            </a:schemeClr>
                          </a:solidFill>
                          <a:latin typeface="Century Gothic" panose="020B0502020202020204" pitchFamily="34" charset="0"/>
                        </a:rPr>
                        <a:t>Léa</a:t>
                      </a:r>
                      <a:r>
                        <a:rPr lang="en-GB" sz="2500" b="1" baseline="0" dirty="0">
                          <a:solidFill>
                            <a:schemeClr val="accent5">
                              <a:lumMod val="50000"/>
                            </a:schemeClr>
                          </a:solidFill>
                          <a:latin typeface="Century Gothic" panose="020B0502020202020204" pitchFamily="34" charset="0"/>
                        </a:rPr>
                        <a:t>.</a:t>
                      </a:r>
                      <a:endParaRPr lang="en-GB" sz="2500" b="1" dirty="0">
                        <a:solidFill>
                          <a:schemeClr val="accent5">
                            <a:lumMod val="50000"/>
                          </a:schemeClr>
                        </a:solidFill>
                        <a:latin typeface="Century Gothic" panose="020B0502020202020204" pitchFamily="34" charset="0"/>
                      </a:endParaRPr>
                    </a:p>
                  </a:txBody>
                  <a:tcPr>
                    <a:solidFill>
                      <a:srgbClr val="E3EAFD"/>
                    </a:solidFill>
                  </a:tcPr>
                </a:tc>
                <a:tc>
                  <a:txBody>
                    <a:bodyPr/>
                    <a:lstStyle/>
                    <a:p>
                      <a:r>
                        <a:rPr lang="en-GB" sz="2500" dirty="0">
                          <a:solidFill>
                            <a:schemeClr val="accent5">
                              <a:lumMod val="50000"/>
                            </a:schemeClr>
                          </a:solidFill>
                          <a:latin typeface="Century Gothic" panose="020B0502020202020204" pitchFamily="34" charset="0"/>
                        </a:rPr>
                        <a:t>Here is </a:t>
                      </a:r>
                      <a:r>
                        <a:rPr lang="en-GB" sz="2500" b="0" baseline="0" dirty="0">
                          <a:solidFill>
                            <a:schemeClr val="accent5">
                              <a:lumMod val="50000"/>
                            </a:schemeClr>
                          </a:solidFill>
                          <a:latin typeface="Century Gothic" panose="020B0502020202020204" pitchFamily="34" charset="0"/>
                        </a:rPr>
                        <a:t>Léa’s favourite thing.</a:t>
                      </a:r>
                      <a:endParaRPr lang="en-GB" sz="2500" b="0" dirty="0">
                        <a:solidFill>
                          <a:schemeClr val="accent5">
                            <a:lumMod val="50000"/>
                          </a:schemeClr>
                        </a:solidFill>
                        <a:latin typeface="Century Gothic" panose="020B0502020202020204" pitchFamily="34" charset="0"/>
                      </a:endParaRPr>
                    </a:p>
                  </a:txBody>
                  <a:tcPr>
                    <a:solidFill>
                      <a:srgbClr val="E3EAFD"/>
                    </a:solidFill>
                  </a:tcPr>
                </a:tc>
                <a:extLst>
                  <a:ext uri="{0D108BD9-81ED-4DB2-BD59-A6C34878D82A}">
                    <a16:rowId xmlns:a16="http://schemas.microsoft.com/office/drawing/2014/main" val="3378735578"/>
                  </a:ext>
                </a:extLst>
              </a:tr>
            </a:tbl>
          </a:graphicData>
        </a:graphic>
      </p:graphicFrame>
      <p:sp>
        <p:nvSpPr>
          <p:cNvPr id="6" name="Rectangle 3"/>
          <p:cNvSpPr>
            <a:spLocks noChangeArrowheads="1"/>
          </p:cNvSpPr>
          <p:nvPr/>
        </p:nvSpPr>
        <p:spPr bwMode="auto">
          <a:xfrm>
            <a:off x="10237045" y="1516527"/>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Line 4"/>
          <p:cNvSpPr>
            <a:spLocks noChangeShapeType="1"/>
          </p:cNvSpPr>
          <p:nvPr/>
        </p:nvSpPr>
        <p:spPr bwMode="auto">
          <a:xfrm>
            <a:off x="10922784" y="1505101"/>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8" name="Text Box 10"/>
          <p:cNvSpPr txBox="1">
            <a:spLocks noChangeArrowheads="1"/>
          </p:cNvSpPr>
          <p:nvPr/>
        </p:nvSpPr>
        <p:spPr bwMode="auto">
          <a:xfrm>
            <a:off x="10858992" y="3466645"/>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Text Box 12"/>
          <p:cNvSpPr txBox="1">
            <a:spLocks noChangeArrowheads="1"/>
          </p:cNvSpPr>
          <p:nvPr/>
        </p:nvSpPr>
        <p:spPr bwMode="auto">
          <a:xfrm>
            <a:off x="11164263" y="1347250"/>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0" name="Text Box 14"/>
          <p:cNvSpPr txBox="1">
            <a:spLocks noChangeArrowheads="1"/>
          </p:cNvSpPr>
          <p:nvPr/>
        </p:nvSpPr>
        <p:spPr bwMode="auto">
          <a:xfrm>
            <a:off x="11139575" y="5480832"/>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1" name="AutoShape 11">
            <a:hlinkClick r:id="" action="ppaction://noaction" highlightClick="1"/>
          </p:cNvPr>
          <p:cNvSpPr>
            <a:spLocks noChangeArrowheads="1"/>
          </p:cNvSpPr>
          <p:nvPr/>
        </p:nvSpPr>
        <p:spPr bwMode="auto">
          <a:xfrm>
            <a:off x="10398372" y="591006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 name="Title 1" hidden="1">
            <a:extLst>
              <a:ext uri="{FF2B5EF4-FFF2-40B4-BE49-F238E27FC236}">
                <a16:creationId xmlns:a16="http://schemas.microsoft.com/office/drawing/2014/main" id="{4EFF438A-5B27-7F4B-9016-B33AB8CDF7AF}"/>
              </a:ext>
            </a:extLst>
          </p:cNvPr>
          <p:cNvSpPr>
            <a:spLocks noGrp="1"/>
          </p:cNvSpPr>
          <p:nvPr>
            <p:ph type="title"/>
          </p:nvPr>
        </p:nvSpPr>
        <p:spPr/>
        <p:txBody>
          <a:bodyPr/>
          <a:lstStyle/>
          <a:p>
            <a:r>
              <a:rPr lang="en-US" dirty="0" err="1"/>
              <a:t>Vocabulaire</a:t>
            </a:r>
            <a:endParaRPr lang="en-US" dirty="0"/>
          </a:p>
        </p:txBody>
      </p:sp>
      <p:pic>
        <p:nvPicPr>
          <p:cNvPr id="12" name="Picture 11" descr="background rectangle">
            <a:extLst>
              <a:ext uri="{FF2B5EF4-FFF2-40B4-BE49-F238E27FC236}">
                <a16:creationId xmlns:a16="http://schemas.microsoft.com/office/drawing/2014/main" id="{41335F0A-920F-4409-8F1B-565AF49E915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FCADF382-E216-4F89-A068-35020D1EB00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Vocabulaire</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5" name="Rounded Rectangle 46">
            <a:extLst>
              <a:ext uri="{FF2B5EF4-FFF2-40B4-BE49-F238E27FC236}">
                <a16:creationId xmlns:a16="http://schemas.microsoft.com/office/drawing/2014/main" id="{D565009B-5427-49ED-A4A9-35998B29B7D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724206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7" name="Table 17">
            <a:extLst>
              <a:ext uri="{FF2B5EF4-FFF2-40B4-BE49-F238E27FC236}">
                <a16:creationId xmlns:a16="http://schemas.microsoft.com/office/drawing/2014/main" id="{762244F7-3899-4530-8B8B-8B15F8F25380}"/>
              </a:ext>
            </a:extLst>
          </p:cNvPr>
          <p:cNvGraphicFramePr>
            <a:graphicFrameLocks noGrp="1"/>
          </p:cNvGraphicFramePr>
          <p:nvPr>
            <p:extLst>
              <p:ext uri="{D42A27DB-BD31-4B8C-83A1-F6EECF244321}">
                <p14:modId xmlns:p14="http://schemas.microsoft.com/office/powerpoint/2010/main" val="131782727"/>
              </p:ext>
            </p:extLst>
          </p:nvPr>
        </p:nvGraphicFramePr>
        <p:xfrm>
          <a:off x="8475416" y="4840290"/>
          <a:ext cx="4327503" cy="1767840"/>
        </p:xfrm>
        <a:graphic>
          <a:graphicData uri="http://schemas.openxmlformats.org/drawingml/2006/table">
            <a:tbl>
              <a:tblPr firstRow="1" bandRow="1">
                <a:tableStyleId>{5C22544A-7EE6-4342-B048-85BDC9FD1C3A}</a:tableStyleId>
              </a:tblPr>
              <a:tblGrid>
                <a:gridCol w="4327503">
                  <a:extLst>
                    <a:ext uri="{9D8B030D-6E8A-4147-A177-3AD203B41FA5}">
                      <a16:colId xmlns:a16="http://schemas.microsoft.com/office/drawing/2014/main" val="4035331874"/>
                    </a:ext>
                  </a:extLst>
                </a:gridCol>
              </a:tblGrid>
              <a:tr h="370840">
                <a:tc>
                  <a:txBody>
                    <a:bodyPr/>
                    <a:lstStyle/>
                    <a:p>
                      <a:pPr algn="l"/>
                      <a:r>
                        <a:rPr lang="fr-FR" sz="2600" b="0" u="sng" dirty="0">
                          <a:solidFill>
                            <a:schemeClr val="accent5">
                              <a:lumMod val="50000"/>
                            </a:schemeClr>
                          </a:solidFill>
                        </a:rPr>
                        <a:t>Les réponses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1962559"/>
                  </a:ext>
                </a:extLst>
              </a:tr>
              <a:tr h="370840">
                <a:tc>
                  <a:txBody>
                    <a:bodyPr/>
                    <a:lstStyle/>
                    <a:p>
                      <a:pPr algn="l"/>
                      <a:r>
                        <a:rPr lang="fr-FR" sz="2600" b="0" dirty="0">
                          <a:solidFill>
                            <a:schemeClr val="accent5">
                              <a:lumMod val="50000"/>
                            </a:schemeClr>
                          </a:solidFill>
                        </a:rPr>
                        <a:t>Non / oui, c’est …</a:t>
                      </a:r>
                    </a:p>
                    <a:p>
                      <a:pPr algn="l"/>
                      <a:r>
                        <a:rPr lang="fr-FR" sz="2600" b="0" dirty="0">
                          <a:solidFill>
                            <a:schemeClr val="accent5">
                              <a:lumMod val="50000"/>
                            </a:schemeClr>
                          </a:solidFill>
                        </a:rPr>
                        <a:t>Comment ça s'écrit ?</a:t>
                      </a:r>
                    </a:p>
                    <a:p>
                      <a:pPr algn="l"/>
                      <a:endParaRPr lang="fr-FR" sz="2600" b="0" dirty="0">
                        <a:solidFill>
                          <a:schemeClr val="accent5">
                            <a:lumMod val="50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68120879"/>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26823" y="1184984"/>
            <a:ext cx="11198087" cy="954107"/>
          </a:xfrm>
          <a:prstGeom prst="rect">
            <a:avLst/>
          </a:prstGeom>
          <a:noFill/>
        </p:spPr>
        <p:txBody>
          <a:bodyPr wrap="square" rtlCol="0">
            <a:spAutoFit/>
          </a:bodyPr>
          <a:lstStyle/>
          <a:p>
            <a:r>
              <a:rPr lang="en-US" sz="2800" dirty="0">
                <a:solidFill>
                  <a:schemeClr val="accent1">
                    <a:lumMod val="50000"/>
                  </a:schemeClr>
                </a:solidFill>
              </a:rPr>
              <a:t>Discuss your </a:t>
            </a:r>
            <a:r>
              <a:rPr lang="en-US" sz="2800" dirty="0" err="1">
                <a:solidFill>
                  <a:schemeClr val="accent1">
                    <a:lumMod val="50000"/>
                  </a:schemeClr>
                </a:solidFill>
              </a:rPr>
              <a:t>favourite</a:t>
            </a:r>
            <a:r>
              <a:rPr lang="en-US" sz="2800" dirty="0">
                <a:solidFill>
                  <a:schemeClr val="accent1">
                    <a:lumMod val="50000"/>
                  </a:schemeClr>
                </a:solidFill>
              </a:rPr>
              <a:t> things with your partner.</a:t>
            </a:r>
          </a:p>
          <a:p>
            <a:r>
              <a:rPr lang="en-US" sz="2800" dirty="0">
                <a:solidFill>
                  <a:schemeClr val="accent1">
                    <a:lumMod val="50000"/>
                  </a:schemeClr>
                </a:solidFill>
              </a:rPr>
              <a:t>Here are some example questions to get you started.</a:t>
            </a:r>
          </a:p>
        </p:txBody>
      </p:sp>
      <p:sp>
        <p:nvSpPr>
          <p:cNvPr id="3" name="Speech Bubble: Oval 2">
            <a:extLst>
              <a:ext uri="{FF2B5EF4-FFF2-40B4-BE49-F238E27FC236}">
                <a16:creationId xmlns:a16="http://schemas.microsoft.com/office/drawing/2014/main" id="{3544A2F0-B93D-431F-B0A9-C5248AF7C911}"/>
              </a:ext>
            </a:extLst>
          </p:cNvPr>
          <p:cNvSpPr/>
          <p:nvPr/>
        </p:nvSpPr>
        <p:spPr>
          <a:xfrm>
            <a:off x="691978" y="2160083"/>
            <a:ext cx="3152660" cy="1424223"/>
          </a:xfrm>
          <a:prstGeom prst="wedgeEllipseCallout">
            <a:avLst>
              <a:gd name="adj1" fmla="val 44384"/>
              <a:gd name="adj2" fmla="val 62501"/>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dirty="0">
                <a:solidFill>
                  <a:srgbClr val="115076"/>
                </a:solidFill>
              </a:rPr>
              <a:t>Tu as un livre préféré ?</a:t>
            </a:r>
          </a:p>
        </p:txBody>
      </p:sp>
      <p:sp>
        <p:nvSpPr>
          <p:cNvPr id="5" name="Speech Bubble: Oval 4">
            <a:extLst>
              <a:ext uri="{FF2B5EF4-FFF2-40B4-BE49-F238E27FC236}">
                <a16:creationId xmlns:a16="http://schemas.microsoft.com/office/drawing/2014/main" id="{3E92ABF4-625F-4CD7-98F9-B9895D540E18}"/>
              </a:ext>
            </a:extLst>
          </p:cNvPr>
          <p:cNvSpPr/>
          <p:nvPr/>
        </p:nvSpPr>
        <p:spPr>
          <a:xfrm>
            <a:off x="4322915" y="2160083"/>
            <a:ext cx="5382193" cy="1891305"/>
          </a:xfrm>
          <a:prstGeom prst="wedgeEllipseCallout">
            <a:avLst>
              <a:gd name="adj1" fmla="val -45278"/>
              <a:gd name="adj2" fmla="val 61195"/>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dirty="0">
                <a:solidFill>
                  <a:srgbClr val="115076"/>
                </a:solidFill>
              </a:rPr>
              <a:t>Tu as un professeur préféré ou une professeure préférée ?</a:t>
            </a:r>
          </a:p>
        </p:txBody>
      </p:sp>
      <p:sp>
        <p:nvSpPr>
          <p:cNvPr id="12" name="Speech Bubble: Oval 11">
            <a:extLst>
              <a:ext uri="{FF2B5EF4-FFF2-40B4-BE49-F238E27FC236}">
                <a16:creationId xmlns:a16="http://schemas.microsoft.com/office/drawing/2014/main" id="{E87F65D7-0F33-4C94-827B-94AD8D3F5B43}"/>
              </a:ext>
            </a:extLst>
          </p:cNvPr>
          <p:cNvSpPr/>
          <p:nvPr/>
        </p:nvSpPr>
        <p:spPr>
          <a:xfrm>
            <a:off x="417728" y="4006798"/>
            <a:ext cx="4303551" cy="2091500"/>
          </a:xfrm>
          <a:prstGeom prst="wedgeEllipseCallout">
            <a:avLst>
              <a:gd name="adj1" fmla="val 65904"/>
              <a:gd name="adj2" fmla="val 37687"/>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dirty="0">
                <a:solidFill>
                  <a:srgbClr val="115076"/>
                </a:solidFill>
              </a:rPr>
              <a:t>Tu as un chanteur préféré ou une chanteuse préférée ?</a:t>
            </a:r>
          </a:p>
        </p:txBody>
      </p:sp>
      <p:sp>
        <p:nvSpPr>
          <p:cNvPr id="14" name="Speech Bubble: Oval 13">
            <a:extLst>
              <a:ext uri="{FF2B5EF4-FFF2-40B4-BE49-F238E27FC236}">
                <a16:creationId xmlns:a16="http://schemas.microsoft.com/office/drawing/2014/main" id="{E9A1EDCD-2D2E-48EB-A9CD-7055DCF2980C}"/>
              </a:ext>
            </a:extLst>
          </p:cNvPr>
          <p:cNvSpPr/>
          <p:nvPr/>
        </p:nvSpPr>
        <p:spPr>
          <a:xfrm>
            <a:off x="5321003" y="4378318"/>
            <a:ext cx="2877663" cy="1424223"/>
          </a:xfrm>
          <a:prstGeom prst="wedgeEllipseCallout">
            <a:avLst>
              <a:gd name="adj1" fmla="val 44384"/>
              <a:gd name="adj2" fmla="val 62501"/>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dirty="0">
                <a:solidFill>
                  <a:srgbClr val="115076"/>
                </a:solidFill>
              </a:rPr>
              <a:t>Tu as un film préféré ?</a:t>
            </a:r>
          </a:p>
        </p:txBody>
      </p:sp>
      <p:sp>
        <p:nvSpPr>
          <p:cNvPr id="11" name="Speech Bubble: Oval 10">
            <a:extLst>
              <a:ext uri="{FF2B5EF4-FFF2-40B4-BE49-F238E27FC236}">
                <a16:creationId xmlns:a16="http://schemas.microsoft.com/office/drawing/2014/main" id="{2B3E88F0-4D1E-4285-A780-5FF7406EE3E9}"/>
              </a:ext>
            </a:extLst>
          </p:cNvPr>
          <p:cNvSpPr/>
          <p:nvPr/>
        </p:nvSpPr>
        <p:spPr>
          <a:xfrm>
            <a:off x="9461294" y="3294615"/>
            <a:ext cx="2578306" cy="1424223"/>
          </a:xfrm>
          <a:prstGeom prst="wedgeEllipseCallout">
            <a:avLst>
              <a:gd name="adj1" fmla="val -53213"/>
              <a:gd name="adj2" fmla="val 56081"/>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dirty="0">
                <a:solidFill>
                  <a:srgbClr val="115076"/>
                </a:solidFill>
              </a:rPr>
              <a:t>Tu as une couleur préférée ?</a:t>
            </a:r>
          </a:p>
        </p:txBody>
      </p:sp>
    </p:spTree>
    <p:extLst>
      <p:ext uri="{BB962C8B-B14F-4D97-AF65-F5344CB8AC3E}">
        <p14:creationId xmlns:p14="http://schemas.microsoft.com/office/powerpoint/2010/main" val="362675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68473"/>
            <a:ext cx="5915046" cy="707849"/>
          </a:xfrm>
        </p:spPr>
        <p:txBody>
          <a:bodyPr>
            <a:normAutofit/>
          </a:bodyPr>
          <a:lstStyle/>
          <a:p>
            <a:r>
              <a:rPr lang="en-GB" sz="3600" b="1" dirty="0">
                <a:solidFill>
                  <a:schemeClr val="bg1"/>
                </a:solidFill>
              </a:rPr>
              <a:t>Regular –</a:t>
            </a:r>
            <a:r>
              <a:rPr lang="en-GB" sz="3600" b="1" dirty="0" err="1">
                <a:solidFill>
                  <a:schemeClr val="bg1"/>
                </a:solidFill>
              </a:rPr>
              <a:t>er</a:t>
            </a:r>
            <a:r>
              <a:rPr lang="en-GB" sz="3600" b="1" dirty="0">
                <a:solidFill>
                  <a:schemeClr val="bg1"/>
                </a:solidFill>
              </a:rPr>
              <a:t> verbs</a:t>
            </a: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16" name="TextBox 15"/>
          <p:cNvSpPr txBox="1"/>
          <p:nvPr/>
        </p:nvSpPr>
        <p:spPr>
          <a:xfrm>
            <a:off x="166737" y="3742829"/>
            <a:ext cx="11858525"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To say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‘we’ + verb</a:t>
            </a: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the verb ends with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r>
              <a:rPr kumimoji="0" lang="en-GB" sz="26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ons</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p:cNvSpPr txBox="1"/>
          <p:nvPr/>
        </p:nvSpPr>
        <p:spPr>
          <a:xfrm>
            <a:off x="3305912" y="4367635"/>
            <a:ext cx="3092630"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Nous </a:t>
            </a:r>
            <a:r>
              <a:rPr lang="en-GB" sz="2800" dirty="0" err="1">
                <a:solidFill>
                  <a:srgbClr val="002060"/>
                </a:solidFill>
                <a:latin typeface="Century Gothic" panose="020B0502020202020204" pitchFamily="34" charset="0"/>
              </a:rPr>
              <a:t>regard</a:t>
            </a:r>
            <a:r>
              <a:rPr lang="en-GB" sz="2800" b="1" dirty="0" err="1">
                <a:solidFill>
                  <a:srgbClr val="002060"/>
                </a:solidFill>
                <a:latin typeface="Century Gothic" panose="020B0502020202020204" pitchFamily="34" charset="0"/>
              </a:rPr>
              <a:t>ons</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p:cNvSpPr txBox="1"/>
          <p:nvPr/>
        </p:nvSpPr>
        <p:spPr>
          <a:xfrm>
            <a:off x="6776515" y="4367936"/>
            <a:ext cx="4963493"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We watch </a:t>
            </a:r>
            <a:r>
              <a:rPr lang="en-GB" sz="2000" dirty="0">
                <a:solidFill>
                  <a:srgbClr val="002060"/>
                </a:solidFill>
                <a:latin typeface="Century Gothic" panose="020B0502020202020204" pitchFamily="34" charset="0"/>
              </a:rPr>
              <a:t>(or we are watching)</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p:cNvSpPr txBox="1"/>
          <p:nvPr/>
        </p:nvSpPr>
        <p:spPr>
          <a:xfrm>
            <a:off x="166737" y="1574493"/>
            <a:ext cx="11858525" cy="89255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600" dirty="0">
                <a:solidFill>
                  <a:srgbClr val="002060"/>
                </a:solidFill>
                <a:latin typeface="Century Gothic" panose="020B0502020202020204" pitchFamily="34" charset="0"/>
              </a:rPr>
              <a:t>T</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o say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‘s/he’ + verb</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 French, the verb </a:t>
            </a:r>
            <a:r>
              <a:rPr lang="en-GB" sz="2600" dirty="0">
                <a:solidFill>
                  <a:srgbClr val="002060"/>
                </a:solidFill>
                <a:latin typeface="Century Gothic" panose="020B0502020202020204" pitchFamily="34" charset="0"/>
              </a:rPr>
              <a:t>is in the short form, </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often ending in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-e</a:t>
            </a: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p:cNvSpPr txBox="1"/>
          <p:nvPr/>
        </p:nvSpPr>
        <p:spPr>
          <a:xfrm>
            <a:off x="3490604" y="2295271"/>
            <a:ext cx="2272757"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Il regard</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e</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p:cNvSpPr txBox="1"/>
          <p:nvPr/>
        </p:nvSpPr>
        <p:spPr>
          <a:xfrm>
            <a:off x="3490604" y="2920077"/>
            <a:ext cx="2660424"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Elle regard</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e</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4" name="TextBox 23"/>
          <p:cNvSpPr txBox="1"/>
          <p:nvPr/>
        </p:nvSpPr>
        <p:spPr>
          <a:xfrm>
            <a:off x="6776512" y="2295271"/>
            <a:ext cx="4831267"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He</a:t>
            </a:r>
            <a:r>
              <a:rPr lang="en-GB" sz="2800" noProof="0" dirty="0">
                <a:solidFill>
                  <a:srgbClr val="002060"/>
                </a:solidFill>
                <a:latin typeface="Century Gothic" panose="020B0502020202020204" pitchFamily="34" charset="0"/>
              </a:rPr>
              <a:t> watches</a:t>
            </a:r>
            <a:r>
              <a:rPr lang="en-GB" sz="2000" dirty="0">
                <a:solidFill>
                  <a:srgbClr val="002060"/>
                </a:solidFill>
                <a:latin typeface="Century Gothic" panose="020B0502020202020204" pitchFamily="34" charset="0"/>
              </a:rPr>
              <a:t> (or he is watching).</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TextBox 24"/>
          <p:cNvSpPr txBox="1"/>
          <p:nvPr/>
        </p:nvSpPr>
        <p:spPr>
          <a:xfrm>
            <a:off x="6776512" y="2920077"/>
            <a:ext cx="4963496"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She</a:t>
            </a:r>
            <a:r>
              <a:rPr lang="en-GB" sz="2800" noProof="0" dirty="0">
                <a:solidFill>
                  <a:srgbClr val="002060"/>
                </a:solidFill>
                <a:latin typeface="Century Gothic" panose="020B0502020202020204" pitchFamily="34" charset="0"/>
              </a:rPr>
              <a:t> watches </a:t>
            </a:r>
            <a:r>
              <a:rPr lang="en-GB" sz="2000" dirty="0">
                <a:solidFill>
                  <a:srgbClr val="002060"/>
                </a:solidFill>
                <a:latin typeface="Century Gothic" panose="020B0502020202020204" pitchFamily="34" charset="0"/>
              </a:rPr>
              <a:t>(or he is watching).</a:t>
            </a:r>
            <a:r>
              <a:rPr lang="en-GB" sz="2000" noProof="0"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 name="Rounded Rectangle 46">
            <a:extLst>
              <a:ext uri="{FF2B5EF4-FFF2-40B4-BE49-F238E27FC236}">
                <a16:creationId xmlns:a16="http://schemas.microsoft.com/office/drawing/2014/main" id="{519C520C-2284-478C-9D8E-616954AF9659}"/>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5567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0413" y="1509754"/>
            <a:ext cx="804474" cy="188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Users\wdj\Google Drive\Primary\Y5 SoW\From Tracy\Pronouns\w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468" y="1580820"/>
            <a:ext cx="22288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wdj\Google Drive\Primary\Y5 SoW\From Tracy\Pronouns\h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8620" y="1613945"/>
            <a:ext cx="22606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wdj\Google Drive\Primary\Y5 SoW\From Tracy\Pronouns\sh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2876" y="1692724"/>
            <a:ext cx="2155586" cy="1645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2870874" y="1239731"/>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5840851" y="3959243"/>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9069270" y="1285551"/>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2967313" y="3901141"/>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174438" y="1268782"/>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8990655" y="3884372"/>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5970072" y="1285551"/>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150036" y="3895585"/>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9093393" y="1285551"/>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137148" y="3884372"/>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2907970" y="1239732"/>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8994803" y="3895585"/>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195862" y="1285551"/>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2978311" y="3895585"/>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9061162" y="1301834"/>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5840851" y="3941404"/>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5919041" y="1267712"/>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2949489" y="3890029"/>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2829355" y="1228289"/>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132212" y="3896279"/>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189536" y="1301834"/>
            <a:ext cx="2952108"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9024892" y="3895585"/>
            <a:ext cx="2952108"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9069269" y="1283506"/>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9001653" y="3907282"/>
            <a:ext cx="3020583" cy="2421652"/>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hidden="1">
            <a:extLst>
              <a:ext uri="{FF2B5EF4-FFF2-40B4-BE49-F238E27FC236}">
                <a16:creationId xmlns:a16="http://schemas.microsoft.com/office/drawing/2014/main" id="{6F4FEB12-7F5A-9E4B-AC42-6258A21B7CC7}"/>
              </a:ext>
            </a:extLst>
          </p:cNvPr>
          <p:cNvSpPr>
            <a:spLocks noGrp="1"/>
          </p:cNvSpPr>
          <p:nvPr>
            <p:ph type="title"/>
          </p:nvPr>
        </p:nvSpPr>
        <p:spPr/>
        <p:txBody>
          <a:bodyPr/>
          <a:lstStyle/>
          <a:p>
            <a:r>
              <a:rPr lang="en-US" dirty="0" err="1"/>
              <a:t>Grammaire</a:t>
            </a:r>
            <a:endParaRPr lang="en-US" dirty="0"/>
          </a:p>
        </p:txBody>
      </p:sp>
      <p:sp>
        <p:nvSpPr>
          <p:cNvPr id="3" name="Rounded Rectangle 46">
            <a:extLst>
              <a:ext uri="{FF2B5EF4-FFF2-40B4-BE49-F238E27FC236}">
                <a16:creationId xmlns:a16="http://schemas.microsoft.com/office/drawing/2014/main" id="{5DD6647B-A265-43DD-9A96-FD8DB6DEA73D}"/>
              </a:ext>
            </a:extLst>
          </p:cNvPr>
          <p:cNvSpPr/>
          <p:nvPr/>
        </p:nvSpPr>
        <p:spPr>
          <a:xfrm>
            <a:off x="9750983" y="249869"/>
            <a:ext cx="215893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8" name="Picture 37" descr="background rectangle">
            <a:extLst>
              <a:ext uri="{FF2B5EF4-FFF2-40B4-BE49-F238E27FC236}">
                <a16:creationId xmlns:a16="http://schemas.microsoft.com/office/drawing/2014/main" id="{F78D7D93-A8CD-43B6-9420-508E19A9EF17}"/>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9" name="Title 3">
            <a:extLst>
              <a:ext uri="{FF2B5EF4-FFF2-40B4-BE49-F238E27FC236}">
                <a16:creationId xmlns:a16="http://schemas.microsoft.com/office/drawing/2014/main" id="{098EFF95-670F-474A-AF0D-31D1628E469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Grammaire</a:t>
            </a:r>
            <a:endParaRPr lang="en-GB" sz="3600" b="1" dirty="0">
              <a:solidFill>
                <a:schemeClr val="bg1"/>
              </a:solidFill>
            </a:endParaRPr>
          </a:p>
        </p:txBody>
      </p:sp>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246" y="4362710"/>
            <a:ext cx="1716256" cy="1608990"/>
          </a:xfrm>
          <a:prstGeom prst="rect">
            <a:avLst/>
          </a:prstGeom>
        </p:spPr>
      </p:pic>
      <p:grpSp>
        <p:nvGrpSpPr>
          <p:cNvPr id="41" name="Group 40"/>
          <p:cNvGrpSpPr/>
          <p:nvPr/>
        </p:nvGrpSpPr>
        <p:grpSpPr>
          <a:xfrm>
            <a:off x="9466366" y="4459548"/>
            <a:ext cx="2069160" cy="1415313"/>
            <a:chOff x="3387871" y="1151298"/>
            <a:chExt cx="2069160" cy="1415313"/>
          </a:xfrm>
        </p:grpSpPr>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87871" y="1244049"/>
              <a:ext cx="859822" cy="1249230"/>
            </a:xfrm>
            <a:prstGeom prst="rect">
              <a:avLst/>
            </a:prstGeom>
          </p:spPr>
        </p:pic>
        <p:pic>
          <p:nvPicPr>
            <p:cNvPr id="43" name="Picture 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54140" y="1151298"/>
              <a:ext cx="830391" cy="1415313"/>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47260" y="1170506"/>
              <a:ext cx="809771" cy="1332271"/>
            </a:xfrm>
            <a:prstGeom prst="rect">
              <a:avLst/>
            </a:prstGeom>
          </p:spPr>
        </p:pic>
      </p:grpSp>
      <p:pic>
        <p:nvPicPr>
          <p:cNvPr id="45" name="Picture 44"/>
          <p:cNvPicPr>
            <a:picLocks noChangeAspect="1"/>
          </p:cNvPicPr>
          <p:nvPr/>
        </p:nvPicPr>
        <p:blipFill rotWithShape="1">
          <a:blip r:embed="rId12" cstate="print">
            <a:extLst>
              <a:ext uri="{28A0092B-C50C-407E-A947-70E740481C1C}">
                <a14:useLocalDpi xmlns:a14="http://schemas.microsoft.com/office/drawing/2010/main" val="0"/>
              </a:ext>
            </a:extLst>
          </a:blip>
          <a:srcRect l="33397" t="12936" r="34472"/>
          <a:stretch/>
        </p:blipFill>
        <p:spPr>
          <a:xfrm>
            <a:off x="3856169" y="4217972"/>
            <a:ext cx="1150619" cy="1753728"/>
          </a:xfrm>
          <a:prstGeom prst="rect">
            <a:avLst/>
          </a:prstGeom>
        </p:spPr>
      </p:pic>
      <p:pic>
        <p:nvPicPr>
          <p:cNvPr id="46" name="Picture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27320" y="4362710"/>
            <a:ext cx="1847644" cy="1608990"/>
          </a:xfrm>
          <a:prstGeom prst="rect">
            <a:avLst/>
          </a:prstGeom>
        </p:spPr>
      </p:pic>
    </p:spTree>
    <p:extLst>
      <p:ext uri="{BB962C8B-B14F-4D97-AF65-F5344CB8AC3E}">
        <p14:creationId xmlns:p14="http://schemas.microsoft.com/office/powerpoint/2010/main" val="49135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21"/>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23"/>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25"/>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27"/>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2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1" nodeType="clickEffect">
                                  <p:stCondLst>
                                    <p:cond delay="0"/>
                                  </p:stCondLst>
                                  <p:childTnLst>
                                    <p:set>
                                      <p:cBhvr>
                                        <p:cTn id="108" dur="1" fill="hold">
                                          <p:stCondLst>
                                            <p:cond delay="0"/>
                                          </p:stCondLst>
                                        </p:cTn>
                                        <p:tgtEl>
                                          <p:spTgt spid="30"/>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29"/>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2"/>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grpId="1" nodeType="clickEffect">
                                  <p:stCondLst>
                                    <p:cond delay="0"/>
                                  </p:stCondLst>
                                  <p:childTnLst>
                                    <p:set>
                                      <p:cBhvr>
                                        <p:cTn id="120" dur="1" fill="hold">
                                          <p:stCondLst>
                                            <p:cond delay="0"/>
                                          </p:stCondLst>
                                        </p:cTn>
                                        <p:tgtEl>
                                          <p:spTgt spid="32"/>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3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4"/>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3"/>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34"/>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3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6"/>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35"/>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36"/>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81504204"/>
              </p:ext>
            </p:extLst>
          </p:nvPr>
        </p:nvGraphicFramePr>
        <p:xfrm>
          <a:off x="225484" y="1259023"/>
          <a:ext cx="6457246" cy="5042826"/>
        </p:xfrm>
        <a:graphic>
          <a:graphicData uri="http://schemas.openxmlformats.org/drawingml/2006/table">
            <a:tbl>
              <a:tblPr firstRow="1" bandRow="1">
                <a:tableStyleId>{5C22544A-7EE6-4342-B048-85BDC9FD1C3A}</a:tableStyleId>
              </a:tblPr>
              <a:tblGrid>
                <a:gridCol w="3085701">
                  <a:extLst>
                    <a:ext uri="{9D8B030D-6E8A-4147-A177-3AD203B41FA5}">
                      <a16:colId xmlns:a16="http://schemas.microsoft.com/office/drawing/2014/main" val="3297958535"/>
                    </a:ext>
                  </a:extLst>
                </a:gridCol>
                <a:gridCol w="1656259">
                  <a:extLst>
                    <a:ext uri="{9D8B030D-6E8A-4147-A177-3AD203B41FA5}">
                      <a16:colId xmlns:a16="http://schemas.microsoft.com/office/drawing/2014/main" val="444286474"/>
                    </a:ext>
                  </a:extLst>
                </a:gridCol>
                <a:gridCol w="1715286">
                  <a:extLst>
                    <a:ext uri="{9D8B030D-6E8A-4147-A177-3AD203B41FA5}">
                      <a16:colId xmlns:a16="http://schemas.microsoft.com/office/drawing/2014/main" val="3429050137"/>
                    </a:ext>
                  </a:extLst>
                </a:gridCol>
              </a:tblGrid>
              <a:tr h="393413">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err="1">
                          <a:latin typeface="Century Gothic" panose="020B0502020202020204" pitchFamily="34" charset="0"/>
                        </a:rPr>
                        <a:t>Élodie</a:t>
                      </a:r>
                      <a:r>
                        <a:rPr lang="en-GB" sz="2000" dirty="0">
                          <a:latin typeface="Century Gothic" panose="020B0502020202020204" pitchFamily="34" charset="0"/>
                        </a:rPr>
                        <a:t> (I)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latin typeface="Century Gothic" panose="020B0502020202020204" pitchFamily="34" charset="0"/>
                        </a:rPr>
                        <a:t>Peter (he</a:t>
                      </a:r>
                      <a:r>
                        <a:rPr lang="en-GB" sz="2000" baseline="0" dirty="0">
                          <a:latin typeface="Century Gothic" panose="020B0502020202020204" pitchFamily="34" charset="0"/>
                        </a:rPr>
                        <a:t>)</a:t>
                      </a:r>
                      <a:endParaRPr lang="en-GB" sz="20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601897"/>
                  </a:ext>
                </a:extLst>
              </a:tr>
              <a:tr h="774431">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3370608"/>
                  </a:ext>
                </a:extLst>
              </a:tr>
              <a:tr h="774431">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9059869"/>
                  </a:ext>
                </a:extLst>
              </a:tr>
              <a:tr h="774431">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6975848"/>
                  </a:ext>
                </a:extLst>
              </a:tr>
              <a:tr h="774431">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4594255"/>
                  </a:ext>
                </a:extLst>
              </a:tr>
              <a:tr h="774431">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9340110"/>
                  </a:ext>
                </a:extLst>
              </a:tr>
              <a:tr h="774431">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latin typeface="Century Gothic" panose="020B0502020202020204" pitchFamily="34" charset="0"/>
                      </a:endParaRPr>
                    </a:p>
                    <a:p>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2215590"/>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67" y="1794795"/>
            <a:ext cx="752491" cy="471257"/>
          </a:xfrm>
          <a:prstGeom prst="rect">
            <a:avLst/>
          </a:prstGeom>
        </p:spPr>
      </p:pic>
      <p:sp>
        <p:nvSpPr>
          <p:cNvPr id="7" name="Rounded Rectangular Callout 6"/>
          <p:cNvSpPr/>
          <p:nvPr/>
        </p:nvSpPr>
        <p:spPr>
          <a:xfrm>
            <a:off x="580318" y="4057455"/>
            <a:ext cx="734323" cy="475819"/>
          </a:xfrm>
          <a:prstGeom prst="wedgeRoundRectCallout">
            <a:avLst>
              <a:gd name="adj1" fmla="val 42130"/>
              <a:gd name="adj2" fmla="val 81215"/>
              <a:gd name="adj3" fmla="val 16667"/>
            </a:avLst>
          </a:prstGeom>
          <a:solidFill>
            <a:schemeClr val="bg1"/>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7472" y="2553859"/>
            <a:ext cx="1155281" cy="66765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1736" y="1854958"/>
            <a:ext cx="410964" cy="428087"/>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1187" y="4160103"/>
            <a:ext cx="410964" cy="42808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1187" y="2587591"/>
            <a:ext cx="410964" cy="428087"/>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1736" y="4160103"/>
            <a:ext cx="410964" cy="428087"/>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1187" y="1854958"/>
            <a:ext cx="410964" cy="428087"/>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1187" y="4973693"/>
            <a:ext cx="410964" cy="428087"/>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1736" y="5726030"/>
            <a:ext cx="410964" cy="428087"/>
          </a:xfrm>
          <a:prstGeom prst="rect">
            <a:avLst/>
          </a:prstGeom>
        </p:spPr>
      </p:pic>
      <p:sp>
        <p:nvSpPr>
          <p:cNvPr id="2" name="TextBox 1"/>
          <p:cNvSpPr txBox="1"/>
          <p:nvPr/>
        </p:nvSpPr>
        <p:spPr>
          <a:xfrm>
            <a:off x="6926618" y="945868"/>
            <a:ext cx="4983302" cy="1200329"/>
          </a:xfrm>
          <a:prstGeom prst="rect">
            <a:avLst/>
          </a:prstGeom>
          <a:noFill/>
          <a:ln w="19050">
            <a:solidFill>
              <a:srgbClr val="002060"/>
            </a:solidFill>
          </a:ln>
        </p:spPr>
        <p:txBody>
          <a:bodyPr wrap="square" rtlCol="0">
            <a:spAutoFit/>
          </a:bodyPr>
          <a:lstStyle/>
          <a:p>
            <a:r>
              <a:rPr lang="en-GB" sz="2400" dirty="0" err="1">
                <a:solidFill>
                  <a:schemeClr val="accent5">
                    <a:lumMod val="50000"/>
                  </a:schemeClr>
                </a:solidFill>
                <a:latin typeface="Century Gothic" panose="020B0502020202020204" pitchFamily="34" charset="0"/>
              </a:rPr>
              <a:t>Élodie</a:t>
            </a:r>
            <a:r>
              <a:rPr lang="en-GB" sz="2400" dirty="0">
                <a:solidFill>
                  <a:schemeClr val="accent5">
                    <a:lumMod val="50000"/>
                  </a:schemeClr>
                </a:solidFill>
                <a:latin typeface="Century Gothic" panose="020B0502020202020204" pitchFamily="34" charset="0"/>
              </a:rPr>
              <a:t> fait un </a:t>
            </a:r>
            <a:r>
              <a:rPr lang="en-GB" sz="2400" dirty="0" err="1">
                <a:solidFill>
                  <a:schemeClr val="accent5">
                    <a:lumMod val="50000"/>
                  </a:schemeClr>
                </a:solidFill>
                <a:latin typeface="Century Gothic" panose="020B0502020202020204" pitchFamily="34" charset="0"/>
              </a:rPr>
              <a:t>échange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scolaire</a:t>
            </a:r>
            <a:r>
              <a:rPr lang="en-GB" sz="2400" dirty="0">
                <a:solidFill>
                  <a:schemeClr val="accent5">
                    <a:lumMod val="50000"/>
                  </a:schemeClr>
                </a:solidFill>
                <a:latin typeface="Century Gothic" panose="020B0502020202020204" pitchFamily="34" charset="0"/>
              </a:rPr>
              <a:t> à </a:t>
            </a:r>
            <a:r>
              <a:rPr lang="en-GB" sz="2400" dirty="0" err="1">
                <a:solidFill>
                  <a:schemeClr val="accent5">
                    <a:lumMod val="50000"/>
                  </a:schemeClr>
                </a:solidFill>
                <a:latin typeface="Century Gothic" panose="020B0502020202020204" pitchFamily="34" charset="0"/>
              </a:rPr>
              <a:t>Londres</a:t>
            </a:r>
            <a:r>
              <a:rPr lang="en-GB" sz="2400" dirty="0">
                <a:solidFill>
                  <a:schemeClr val="accent5">
                    <a:lumMod val="50000"/>
                  </a:schemeClr>
                </a:solidFill>
                <a:latin typeface="Century Gothic" panose="020B0502020202020204" pitchFamily="34" charset="0"/>
              </a:rPr>
              <a:t>. Elle parle de la </a:t>
            </a:r>
            <a:r>
              <a:rPr lang="en-GB" sz="2400" dirty="0" err="1">
                <a:solidFill>
                  <a:schemeClr val="accent5">
                    <a:lumMod val="50000"/>
                  </a:schemeClr>
                </a:solidFill>
                <a:latin typeface="Century Gothic" panose="020B0502020202020204" pitchFamily="34" charset="0"/>
              </a:rPr>
              <a:t>visite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Écris</a:t>
            </a:r>
            <a:r>
              <a:rPr lang="en-GB" sz="2400" dirty="0">
                <a:solidFill>
                  <a:schemeClr val="accent5">
                    <a:lumMod val="50000"/>
                  </a:schemeClr>
                </a:solidFill>
                <a:latin typeface="Century Gothic" panose="020B0502020202020204" pitchFamily="34" charset="0"/>
              </a:rPr>
              <a:t> le </a:t>
            </a:r>
            <a:r>
              <a:rPr lang="en-GB" sz="2400" dirty="0" err="1">
                <a:solidFill>
                  <a:schemeClr val="accent5">
                    <a:lumMod val="50000"/>
                  </a:schemeClr>
                </a:solidFill>
                <a:latin typeface="Century Gothic" panose="020B0502020202020204" pitchFamily="34" charset="0"/>
              </a:rPr>
              <a:t>français</a:t>
            </a:r>
            <a:r>
              <a:rPr lang="en-GB" sz="2400" dirty="0">
                <a:solidFill>
                  <a:schemeClr val="accent5">
                    <a:lumMod val="50000"/>
                  </a:schemeClr>
                </a:solidFill>
                <a:latin typeface="Century Gothic" panose="020B0502020202020204" pitchFamily="34" charset="0"/>
              </a:rPr>
              <a:t>. </a:t>
            </a:r>
          </a:p>
        </p:txBody>
      </p:sp>
      <p:sp>
        <p:nvSpPr>
          <p:cNvPr id="24" name="TextBox 23"/>
          <p:cNvSpPr txBox="1"/>
          <p:nvPr/>
        </p:nvSpPr>
        <p:spPr>
          <a:xfrm>
            <a:off x="6926618" y="2316143"/>
            <a:ext cx="4983302" cy="3985706"/>
          </a:xfrm>
          <a:prstGeom prst="rect">
            <a:avLst/>
          </a:prstGeom>
          <a:noFill/>
          <a:ln w="19050">
            <a:solidFill>
              <a:srgbClr val="002060"/>
            </a:solidFill>
          </a:ln>
        </p:spPr>
        <p:txBody>
          <a:bodyPr wrap="square" rtlCol="0">
            <a:spAutoFit/>
          </a:bodyPr>
          <a:lstStyle/>
          <a:p>
            <a:r>
              <a:rPr lang="en-GB" sz="2300" dirty="0">
                <a:solidFill>
                  <a:schemeClr val="accent5">
                    <a:lumMod val="50000"/>
                  </a:schemeClr>
                </a:solidFill>
                <a:latin typeface="Century Gothic" panose="020B0502020202020204" pitchFamily="34" charset="0"/>
              </a:rPr>
              <a:t>1)</a:t>
            </a:r>
          </a:p>
          <a:p>
            <a:endParaRPr lang="en-GB" sz="2300" dirty="0">
              <a:solidFill>
                <a:schemeClr val="accent5">
                  <a:lumMod val="50000"/>
                </a:schemeClr>
              </a:solidFill>
              <a:latin typeface="Century Gothic" panose="020B0502020202020204" pitchFamily="34" charset="0"/>
            </a:endParaRPr>
          </a:p>
          <a:p>
            <a:r>
              <a:rPr lang="en-GB" sz="2300" dirty="0">
                <a:solidFill>
                  <a:schemeClr val="accent5">
                    <a:lumMod val="50000"/>
                  </a:schemeClr>
                </a:solidFill>
                <a:latin typeface="Century Gothic" panose="020B0502020202020204" pitchFamily="34" charset="0"/>
              </a:rPr>
              <a:t>2)</a:t>
            </a:r>
          </a:p>
          <a:p>
            <a:endParaRPr lang="en-GB" sz="2300" dirty="0">
              <a:solidFill>
                <a:schemeClr val="accent5">
                  <a:lumMod val="50000"/>
                </a:schemeClr>
              </a:solidFill>
              <a:latin typeface="Century Gothic" panose="020B0502020202020204" pitchFamily="34" charset="0"/>
            </a:endParaRPr>
          </a:p>
          <a:p>
            <a:r>
              <a:rPr lang="en-GB" sz="2300" dirty="0">
                <a:solidFill>
                  <a:schemeClr val="accent5">
                    <a:lumMod val="50000"/>
                  </a:schemeClr>
                </a:solidFill>
                <a:latin typeface="Century Gothic" panose="020B0502020202020204" pitchFamily="34" charset="0"/>
              </a:rPr>
              <a:t>3)</a:t>
            </a:r>
          </a:p>
          <a:p>
            <a:endParaRPr lang="en-GB" sz="2300" dirty="0">
              <a:solidFill>
                <a:schemeClr val="accent5">
                  <a:lumMod val="50000"/>
                </a:schemeClr>
              </a:solidFill>
              <a:latin typeface="Century Gothic" panose="020B0502020202020204" pitchFamily="34" charset="0"/>
            </a:endParaRPr>
          </a:p>
          <a:p>
            <a:r>
              <a:rPr lang="en-GB" sz="2300" dirty="0">
                <a:solidFill>
                  <a:schemeClr val="accent5">
                    <a:lumMod val="50000"/>
                  </a:schemeClr>
                </a:solidFill>
                <a:latin typeface="Century Gothic" panose="020B0502020202020204" pitchFamily="34" charset="0"/>
              </a:rPr>
              <a:t>4)</a:t>
            </a:r>
          </a:p>
          <a:p>
            <a:endParaRPr lang="en-GB" sz="2300" dirty="0">
              <a:solidFill>
                <a:schemeClr val="accent5">
                  <a:lumMod val="50000"/>
                </a:schemeClr>
              </a:solidFill>
              <a:latin typeface="Century Gothic" panose="020B0502020202020204" pitchFamily="34" charset="0"/>
            </a:endParaRPr>
          </a:p>
          <a:p>
            <a:r>
              <a:rPr lang="en-GB" sz="2300" dirty="0">
                <a:solidFill>
                  <a:schemeClr val="accent5">
                    <a:lumMod val="50000"/>
                  </a:schemeClr>
                </a:solidFill>
                <a:latin typeface="Century Gothic" panose="020B0502020202020204" pitchFamily="34" charset="0"/>
              </a:rPr>
              <a:t>5)</a:t>
            </a:r>
          </a:p>
          <a:p>
            <a:endParaRPr lang="en-GB" sz="2300" dirty="0">
              <a:solidFill>
                <a:schemeClr val="accent5">
                  <a:lumMod val="50000"/>
                </a:schemeClr>
              </a:solidFill>
              <a:latin typeface="Century Gothic" panose="020B0502020202020204" pitchFamily="34" charset="0"/>
            </a:endParaRPr>
          </a:p>
          <a:p>
            <a:r>
              <a:rPr lang="en-GB" sz="2300" dirty="0">
                <a:solidFill>
                  <a:schemeClr val="accent5">
                    <a:lumMod val="50000"/>
                  </a:schemeClr>
                </a:solidFill>
                <a:latin typeface="Century Gothic" panose="020B0502020202020204" pitchFamily="34" charset="0"/>
              </a:rPr>
              <a:t>6)</a:t>
            </a:r>
          </a:p>
        </p:txBody>
      </p:sp>
      <p:sp>
        <p:nvSpPr>
          <p:cNvPr id="3" name="TextBox 2"/>
          <p:cNvSpPr txBox="1"/>
          <p:nvPr/>
        </p:nvSpPr>
        <p:spPr>
          <a:xfrm>
            <a:off x="7510030" y="2336658"/>
            <a:ext cx="4069583"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Nous </a:t>
            </a:r>
            <a:r>
              <a:rPr lang="en-GB" sz="2400" dirty="0" err="1">
                <a:solidFill>
                  <a:schemeClr val="accent5">
                    <a:lumMod val="50000"/>
                  </a:schemeClr>
                </a:solidFill>
                <a:latin typeface="Century Gothic" panose="020B0502020202020204" pitchFamily="34" charset="0"/>
              </a:rPr>
              <a:t>aimons</a:t>
            </a:r>
            <a:r>
              <a:rPr lang="en-GB" sz="2400" dirty="0">
                <a:solidFill>
                  <a:schemeClr val="accent5">
                    <a:lumMod val="50000"/>
                  </a:schemeClr>
                </a:solidFill>
                <a:latin typeface="Century Gothic" panose="020B0502020202020204" pitchFamily="34" charset="0"/>
              </a:rPr>
              <a:t> le </a:t>
            </a:r>
            <a:r>
              <a:rPr lang="en-GB" sz="2400" dirty="0" err="1">
                <a:solidFill>
                  <a:schemeClr val="accent5">
                    <a:lumMod val="50000"/>
                  </a:schemeClr>
                </a:solidFill>
                <a:latin typeface="Century Gothic" panose="020B0502020202020204" pitchFamily="34" charset="0"/>
              </a:rPr>
              <a:t>français</a:t>
            </a:r>
            <a:r>
              <a:rPr lang="en-GB" sz="2400" dirty="0">
                <a:solidFill>
                  <a:schemeClr val="accent5">
                    <a:lumMod val="50000"/>
                  </a:schemeClr>
                </a:solidFill>
                <a:latin typeface="Century Gothic" panose="020B0502020202020204" pitchFamily="34" charset="0"/>
              </a:rPr>
              <a:t>.</a:t>
            </a:r>
          </a:p>
        </p:txBody>
      </p:sp>
      <p:sp>
        <p:nvSpPr>
          <p:cNvPr id="26" name="TextBox 25"/>
          <p:cNvSpPr txBox="1"/>
          <p:nvPr/>
        </p:nvSpPr>
        <p:spPr>
          <a:xfrm>
            <a:off x="7510030" y="3795437"/>
            <a:ext cx="4069583"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Nous </a:t>
            </a:r>
            <a:r>
              <a:rPr lang="en-GB" sz="2400" dirty="0" err="1">
                <a:solidFill>
                  <a:schemeClr val="accent5">
                    <a:lumMod val="50000"/>
                  </a:schemeClr>
                </a:solidFill>
                <a:latin typeface="Century Gothic" panose="020B0502020202020204" pitchFamily="34" charset="0"/>
              </a:rPr>
              <a:t>portons</a:t>
            </a:r>
            <a:r>
              <a:rPr lang="en-GB" sz="2400" dirty="0">
                <a:solidFill>
                  <a:schemeClr val="accent5">
                    <a:lumMod val="50000"/>
                  </a:schemeClr>
                </a:solidFill>
                <a:latin typeface="Century Gothic" panose="020B0502020202020204" pitchFamily="34" charset="0"/>
              </a:rPr>
              <a:t> un </a:t>
            </a:r>
            <a:r>
              <a:rPr lang="en-GB" sz="2400" dirty="0" err="1">
                <a:solidFill>
                  <a:schemeClr val="accent5">
                    <a:lumMod val="50000"/>
                  </a:schemeClr>
                </a:solidFill>
                <a:latin typeface="Century Gothic" panose="020B0502020202020204" pitchFamily="34" charset="0"/>
              </a:rPr>
              <a:t>uniforme</a:t>
            </a:r>
            <a:r>
              <a:rPr lang="en-GB" sz="2400" dirty="0">
                <a:solidFill>
                  <a:schemeClr val="accent5">
                    <a:lumMod val="50000"/>
                  </a:schemeClr>
                </a:solidFill>
                <a:latin typeface="Century Gothic" panose="020B0502020202020204" pitchFamily="34" charset="0"/>
              </a:rPr>
              <a:t>.</a:t>
            </a:r>
          </a:p>
        </p:txBody>
      </p:sp>
      <p:sp>
        <p:nvSpPr>
          <p:cNvPr id="27" name="TextBox 26"/>
          <p:cNvSpPr txBox="1"/>
          <p:nvPr/>
        </p:nvSpPr>
        <p:spPr>
          <a:xfrm>
            <a:off x="7528396" y="4460294"/>
            <a:ext cx="4069583"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Nous </a:t>
            </a:r>
            <a:r>
              <a:rPr lang="en-GB" sz="2400" dirty="0" err="1">
                <a:solidFill>
                  <a:schemeClr val="accent5">
                    <a:lumMod val="50000"/>
                  </a:schemeClr>
                </a:solidFill>
                <a:latin typeface="Century Gothic" panose="020B0502020202020204" pitchFamily="34" charset="0"/>
              </a:rPr>
              <a:t>parlons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anglais</a:t>
            </a:r>
            <a:r>
              <a:rPr lang="en-GB" sz="2400" dirty="0">
                <a:solidFill>
                  <a:schemeClr val="accent5">
                    <a:lumMod val="50000"/>
                  </a:schemeClr>
                </a:solidFill>
                <a:latin typeface="Century Gothic" panose="020B0502020202020204" pitchFamily="34" charset="0"/>
              </a:rPr>
              <a:t>.</a:t>
            </a:r>
          </a:p>
        </p:txBody>
      </p:sp>
      <p:sp>
        <p:nvSpPr>
          <p:cNvPr id="28" name="TextBox 27"/>
          <p:cNvSpPr txBox="1"/>
          <p:nvPr/>
        </p:nvSpPr>
        <p:spPr>
          <a:xfrm>
            <a:off x="7528398" y="3061465"/>
            <a:ext cx="4069583"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Il </a:t>
            </a:r>
            <a:r>
              <a:rPr lang="en-GB" sz="2400" dirty="0" err="1">
                <a:solidFill>
                  <a:schemeClr val="accent5">
                    <a:lumMod val="50000"/>
                  </a:schemeClr>
                </a:solidFill>
                <a:latin typeface="Century Gothic" panose="020B0502020202020204" pitchFamily="34" charset="0"/>
              </a:rPr>
              <a:t>marche</a:t>
            </a:r>
            <a:r>
              <a:rPr lang="en-GB" sz="2400" dirty="0">
                <a:solidFill>
                  <a:schemeClr val="accent5">
                    <a:lumMod val="50000"/>
                  </a:schemeClr>
                </a:solidFill>
                <a:latin typeface="Century Gothic" panose="020B0502020202020204" pitchFamily="34" charset="0"/>
              </a:rPr>
              <a:t> à </a:t>
            </a:r>
            <a:r>
              <a:rPr lang="en-GB" sz="2400" dirty="0" err="1">
                <a:solidFill>
                  <a:schemeClr val="accent5">
                    <a:lumMod val="50000"/>
                  </a:schemeClr>
                </a:solidFill>
                <a:latin typeface="Century Gothic" panose="020B0502020202020204" pitchFamily="34" charset="0"/>
              </a:rPr>
              <a:t>l’école</a:t>
            </a:r>
            <a:r>
              <a:rPr lang="en-GB" sz="2400" dirty="0">
                <a:solidFill>
                  <a:schemeClr val="accent5">
                    <a:lumMod val="50000"/>
                  </a:schemeClr>
                </a:solidFill>
                <a:latin typeface="Century Gothic" panose="020B0502020202020204" pitchFamily="34" charset="0"/>
              </a:rPr>
              <a:t>.</a:t>
            </a:r>
          </a:p>
        </p:txBody>
      </p:sp>
      <p:sp>
        <p:nvSpPr>
          <p:cNvPr id="29" name="TextBox 28"/>
          <p:cNvSpPr txBox="1"/>
          <p:nvPr/>
        </p:nvSpPr>
        <p:spPr>
          <a:xfrm>
            <a:off x="7528396" y="5207768"/>
            <a:ext cx="4069583"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Il </a:t>
            </a:r>
            <a:r>
              <a:rPr lang="en-GB" sz="2400" dirty="0" err="1">
                <a:solidFill>
                  <a:schemeClr val="accent5">
                    <a:lumMod val="50000"/>
                  </a:schemeClr>
                </a:solidFill>
                <a:latin typeface="Century Gothic" panose="020B0502020202020204" pitchFamily="34" charset="0"/>
              </a:rPr>
              <a:t>aime</a:t>
            </a:r>
            <a:r>
              <a:rPr lang="en-GB" sz="2400" dirty="0">
                <a:solidFill>
                  <a:schemeClr val="accent5">
                    <a:lumMod val="50000"/>
                  </a:schemeClr>
                </a:solidFill>
                <a:latin typeface="Century Gothic" panose="020B0502020202020204" pitchFamily="34" charset="0"/>
              </a:rPr>
              <a:t> le </a:t>
            </a:r>
            <a:r>
              <a:rPr lang="en-GB" sz="2400" dirty="0" err="1">
                <a:solidFill>
                  <a:schemeClr val="accent5">
                    <a:lumMod val="50000"/>
                  </a:schemeClr>
                </a:solidFill>
                <a:latin typeface="Century Gothic" panose="020B0502020202020204" pitchFamily="34" charset="0"/>
              </a:rPr>
              <a:t>cadeau</a:t>
            </a:r>
            <a:r>
              <a:rPr lang="en-GB" sz="2400" dirty="0">
                <a:solidFill>
                  <a:schemeClr val="accent5">
                    <a:lumMod val="50000"/>
                  </a:schemeClr>
                </a:solidFill>
                <a:latin typeface="Century Gothic" panose="020B0502020202020204" pitchFamily="34" charset="0"/>
              </a:rPr>
              <a:t>.</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8118" y="4754511"/>
            <a:ext cx="973988" cy="717505"/>
          </a:xfrm>
          <a:prstGeom prst="rect">
            <a:avLst/>
          </a:prstGeom>
        </p:spPr>
      </p:pic>
      <p:sp>
        <p:nvSpPr>
          <p:cNvPr id="31" name="Heart 30"/>
          <p:cNvSpPr/>
          <p:nvPr/>
        </p:nvSpPr>
        <p:spPr>
          <a:xfrm>
            <a:off x="626460" y="1723197"/>
            <a:ext cx="642038" cy="56073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Heart 31"/>
          <p:cNvSpPr/>
          <p:nvPr/>
        </p:nvSpPr>
        <p:spPr>
          <a:xfrm>
            <a:off x="626460" y="3291627"/>
            <a:ext cx="642038" cy="56073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Heart 32"/>
          <p:cNvSpPr/>
          <p:nvPr/>
        </p:nvSpPr>
        <p:spPr>
          <a:xfrm>
            <a:off x="626460" y="4820228"/>
            <a:ext cx="642038" cy="56073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Heart 33"/>
          <p:cNvSpPr/>
          <p:nvPr/>
        </p:nvSpPr>
        <p:spPr>
          <a:xfrm>
            <a:off x="626460" y="5645639"/>
            <a:ext cx="642038" cy="56073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1187" y="3369342"/>
            <a:ext cx="410964" cy="428087"/>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1736" y="3369342"/>
            <a:ext cx="410964" cy="428087"/>
          </a:xfrm>
          <a:prstGeom prst="rect">
            <a:avLst/>
          </a:prstGeom>
        </p:spPr>
      </p:pic>
      <p:sp>
        <p:nvSpPr>
          <p:cNvPr id="37" name="TextBox 36"/>
          <p:cNvSpPr txBox="1"/>
          <p:nvPr/>
        </p:nvSpPr>
        <p:spPr>
          <a:xfrm>
            <a:off x="7544162" y="5871333"/>
            <a:ext cx="4069583"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J’aime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Londres</a:t>
            </a:r>
            <a:r>
              <a:rPr lang="en-GB" sz="2400" dirty="0">
                <a:solidFill>
                  <a:schemeClr val="accent5">
                    <a:lumMod val="50000"/>
                  </a:schemeClr>
                </a:solidFill>
                <a:latin typeface="Century Gothic" panose="020B0502020202020204" pitchFamily="34" charset="0"/>
              </a:rPr>
              <a:t>.</a:t>
            </a:r>
          </a:p>
        </p:txBody>
      </p:sp>
      <p:sp>
        <p:nvSpPr>
          <p:cNvPr id="5" name="Title 4" hidden="1">
            <a:extLst>
              <a:ext uri="{FF2B5EF4-FFF2-40B4-BE49-F238E27FC236}">
                <a16:creationId xmlns:a16="http://schemas.microsoft.com/office/drawing/2014/main" id="{BF9B4454-6FCF-4442-BD33-BD3170AE72D1}"/>
              </a:ext>
            </a:extLst>
          </p:cNvPr>
          <p:cNvSpPr>
            <a:spLocks noGrp="1"/>
          </p:cNvSpPr>
          <p:nvPr>
            <p:ph type="title"/>
          </p:nvPr>
        </p:nvSpPr>
        <p:spPr/>
        <p:txBody>
          <a:bodyPr/>
          <a:lstStyle/>
          <a:p>
            <a:r>
              <a:rPr lang="en-US" dirty="0" err="1"/>
              <a:t>Grammaire</a:t>
            </a:r>
            <a:endParaRPr lang="en-US" dirty="0"/>
          </a:p>
        </p:txBody>
      </p:sp>
      <p:sp>
        <p:nvSpPr>
          <p:cNvPr id="11" name="Rounded Rectangle 46">
            <a:extLst>
              <a:ext uri="{FF2B5EF4-FFF2-40B4-BE49-F238E27FC236}">
                <a16:creationId xmlns:a16="http://schemas.microsoft.com/office/drawing/2014/main" id="{CEE2A973-BFE7-4458-BDF4-A64EC21435F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0" name="Picture 39" descr="background rectangle">
            <a:extLst>
              <a:ext uri="{FF2B5EF4-FFF2-40B4-BE49-F238E27FC236}">
                <a16:creationId xmlns:a16="http://schemas.microsoft.com/office/drawing/2014/main" id="{6F4C47FB-9A12-49F2-B73F-C16F62C83570}"/>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1" name="Title 3">
            <a:extLst>
              <a:ext uri="{FF2B5EF4-FFF2-40B4-BE49-F238E27FC236}">
                <a16:creationId xmlns:a16="http://schemas.microsoft.com/office/drawing/2014/main" id="{D151FEA1-B8FB-4562-A4C4-79BEF7B8732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Grammaire</a:t>
            </a:r>
            <a:endParaRPr lang="en-GB" sz="3600" b="1" dirty="0">
              <a:solidFill>
                <a:schemeClr val="bg1"/>
              </a:solidFill>
            </a:endParaRPr>
          </a:p>
        </p:txBody>
      </p:sp>
      <p:pic>
        <p:nvPicPr>
          <p:cNvPr id="1028" name="Picture 4" descr="Building Clip Art">
            <a:extLst>
              <a:ext uri="{FF2B5EF4-FFF2-40B4-BE49-F238E27FC236}">
                <a16:creationId xmlns:a16="http://schemas.microsoft.com/office/drawing/2014/main" id="{CD2917C5-407A-4A95-B2BF-E209798848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909" y="5538277"/>
            <a:ext cx="537022" cy="6974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food, hydrant, clock&#10;&#10;Description automatically generated">
            <a:extLst>
              <a:ext uri="{FF2B5EF4-FFF2-40B4-BE49-F238E27FC236}">
                <a16:creationId xmlns:a16="http://schemas.microsoft.com/office/drawing/2014/main" id="{AF592585-987B-491C-9DDA-08993D7AF8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30859" y="4363089"/>
            <a:ext cx="1980839" cy="1980839"/>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40514" y="3205358"/>
            <a:ext cx="875151" cy="711060"/>
          </a:xfrm>
          <a:prstGeom prst="rect">
            <a:avLst/>
          </a:prstGeom>
        </p:spPr>
      </p:pic>
      <p:pic>
        <p:nvPicPr>
          <p:cNvPr id="38" name="Picture 37"/>
          <p:cNvPicPr>
            <a:picLocks noChangeAspect="1"/>
          </p:cNvPicPr>
          <p:nvPr/>
        </p:nvPicPr>
        <p:blipFill rotWithShape="1">
          <a:blip r:embed="rId11" cstate="print">
            <a:extLst>
              <a:ext uri="{28A0092B-C50C-407E-A947-70E740481C1C}">
                <a14:useLocalDpi xmlns:a14="http://schemas.microsoft.com/office/drawing/2010/main" val="0"/>
              </a:ext>
            </a:extLst>
          </a:blip>
          <a:srcRect l="33397" t="12936" r="34472"/>
          <a:stretch/>
        </p:blipFill>
        <p:spPr>
          <a:xfrm>
            <a:off x="789512" y="2459909"/>
            <a:ext cx="472363" cy="719957"/>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15422" y="4079040"/>
            <a:ext cx="902939" cy="602430"/>
          </a:xfrm>
          <a:prstGeom prst="rect">
            <a:avLst/>
          </a:prstGeom>
        </p:spPr>
      </p:pic>
    </p:spTree>
    <p:extLst>
      <p:ext uri="{BB962C8B-B14F-4D97-AF65-F5344CB8AC3E}">
        <p14:creationId xmlns:p14="http://schemas.microsoft.com/office/powerpoint/2010/main" val="274371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P spid="27" grpId="0"/>
      <p:bldP spid="28" grpId="0"/>
      <p:bldP spid="29" grpId="0"/>
      <p:bldP spid="3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68473"/>
            <a:ext cx="5915046" cy="707849"/>
          </a:xfrm>
        </p:spPr>
        <p:txBody>
          <a:bodyPr>
            <a:normAutofit/>
          </a:bodyPr>
          <a:lstStyle/>
          <a:p>
            <a:r>
              <a:rPr lang="en-GB" sz="3600" b="1" dirty="0" err="1">
                <a:solidFill>
                  <a:schemeClr val="bg1"/>
                </a:solidFill>
              </a:rPr>
              <a:t>Dictogloss</a:t>
            </a:r>
            <a:endParaRPr lang="en-GB" sz="3600" b="1" dirty="0">
              <a:solidFill>
                <a:schemeClr val="bg1"/>
              </a:solidFill>
            </a:endParaRP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5" name="TextBox 4"/>
          <p:cNvSpPr txBox="1"/>
          <p:nvPr/>
        </p:nvSpPr>
        <p:spPr>
          <a:xfrm>
            <a:off x="536452" y="1582206"/>
            <a:ext cx="10058400" cy="3970318"/>
          </a:xfrm>
          <a:prstGeom prst="rect">
            <a:avLst/>
          </a:prstGeom>
          <a:noFill/>
        </p:spPr>
        <p:txBody>
          <a:bodyPr wrap="square" rtlCol="0">
            <a:spAutoFit/>
          </a:bodyPr>
          <a:lstStyle/>
          <a:p>
            <a:r>
              <a:rPr lang="en-GB" sz="3600" dirty="0">
                <a:solidFill>
                  <a:schemeClr val="accent5">
                    <a:lumMod val="50000"/>
                  </a:schemeClr>
                </a:solidFill>
                <a:latin typeface="Century Gothic" panose="020B0502020202020204" pitchFamily="34" charset="0"/>
              </a:rPr>
              <a:t>You are going to hear </a:t>
            </a:r>
            <a:r>
              <a:rPr lang="en-GB" sz="3600" dirty="0" err="1">
                <a:solidFill>
                  <a:schemeClr val="accent5">
                    <a:lumMod val="50000"/>
                  </a:schemeClr>
                </a:solidFill>
                <a:latin typeface="Century Gothic" panose="020B0502020202020204" pitchFamily="34" charset="0"/>
              </a:rPr>
              <a:t>Élodie</a:t>
            </a:r>
            <a:r>
              <a:rPr lang="en-GB" sz="3600" dirty="0">
                <a:solidFill>
                  <a:schemeClr val="accent5">
                    <a:lumMod val="50000"/>
                  </a:schemeClr>
                </a:solidFill>
                <a:latin typeface="Century Gothic" panose="020B0502020202020204" pitchFamily="34" charset="0"/>
              </a:rPr>
              <a:t> talking about her exchange trip to London. Make notes in French (or English if you need to). It will be too fast for you to write every word! </a:t>
            </a:r>
          </a:p>
          <a:p>
            <a:r>
              <a:rPr lang="en-GB" sz="3600" dirty="0">
                <a:solidFill>
                  <a:schemeClr val="accent5">
                    <a:lumMod val="50000"/>
                  </a:schemeClr>
                </a:solidFill>
                <a:latin typeface="Century Gothic" panose="020B0502020202020204" pitchFamily="34" charset="0"/>
              </a:rPr>
              <a:t>Then, work with a partner to write it up in good French, as if you were </a:t>
            </a:r>
            <a:r>
              <a:rPr lang="en-GB" sz="3600" dirty="0" err="1">
                <a:solidFill>
                  <a:schemeClr val="accent5">
                    <a:lumMod val="50000"/>
                  </a:schemeClr>
                </a:solidFill>
                <a:latin typeface="Century Gothic" panose="020B0502020202020204" pitchFamily="34" charset="0"/>
              </a:rPr>
              <a:t>Élodie</a:t>
            </a:r>
            <a:r>
              <a:rPr lang="en-GB" sz="3600" dirty="0">
                <a:solidFill>
                  <a:schemeClr val="accent5">
                    <a:lumMod val="50000"/>
                  </a:schemeClr>
                </a:solidFill>
                <a:latin typeface="Century Gothic" panose="020B0502020202020204" pitchFamily="34" charset="0"/>
              </a:rPr>
              <a:t>. Keep the meaning the same as what you heard.</a:t>
            </a:r>
          </a:p>
        </p:txBody>
      </p:sp>
      <p:sp>
        <p:nvSpPr>
          <p:cNvPr id="3" name="Rounded Rectangle 46">
            <a:extLst>
              <a:ext uri="{FF2B5EF4-FFF2-40B4-BE49-F238E27FC236}">
                <a16:creationId xmlns:a16="http://schemas.microsoft.com/office/drawing/2014/main" id="{FAAF6E14-15AC-4748-944C-08FDDD3131E3}"/>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7.1.2.5-slide45 peter">
            <a:hlinkClick r:id="" action="ppaction://media"/>
            <a:extLst>
              <a:ext uri="{FF2B5EF4-FFF2-40B4-BE49-F238E27FC236}">
                <a16:creationId xmlns:a16="http://schemas.microsoft.com/office/drawing/2014/main" id="{366859DE-BEBC-497C-A196-03D775AD67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90628" y="1067683"/>
            <a:ext cx="1264920" cy="1264920"/>
          </a:xfrm>
          <a:prstGeom prst="rect">
            <a:avLst/>
          </a:prstGeom>
        </p:spPr>
      </p:pic>
    </p:spTree>
    <p:extLst>
      <p:ext uri="{BB962C8B-B14F-4D97-AF65-F5344CB8AC3E}">
        <p14:creationId xmlns:p14="http://schemas.microsoft.com/office/powerpoint/2010/main" val="294801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68473"/>
            <a:ext cx="5915046" cy="707849"/>
          </a:xfrm>
        </p:spPr>
        <p:txBody>
          <a:bodyPr>
            <a:normAutofit/>
          </a:bodyPr>
          <a:lstStyle/>
          <a:p>
            <a:r>
              <a:rPr lang="en-GB" sz="3600" b="1" dirty="0" err="1">
                <a:solidFill>
                  <a:schemeClr val="bg1"/>
                </a:solidFill>
              </a:rPr>
              <a:t>Dictogloss</a:t>
            </a:r>
            <a:endParaRPr lang="en-GB" sz="3600" b="1" dirty="0">
              <a:solidFill>
                <a:schemeClr val="bg1"/>
              </a:solidFill>
            </a:endParaRP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graphicFrame>
        <p:nvGraphicFramePr>
          <p:cNvPr id="2" name="Table 1"/>
          <p:cNvGraphicFramePr>
            <a:graphicFrameLocks noGrp="1"/>
          </p:cNvGraphicFramePr>
          <p:nvPr>
            <p:extLst>
              <p:ext uri="{D42A27DB-BD31-4B8C-83A1-F6EECF244321}">
                <p14:modId xmlns:p14="http://schemas.microsoft.com/office/powerpoint/2010/main" val="2547862791"/>
              </p:ext>
            </p:extLst>
          </p:nvPr>
        </p:nvGraphicFramePr>
        <p:xfrm>
          <a:off x="120204" y="1376940"/>
          <a:ext cx="11949876" cy="4541520"/>
        </p:xfrm>
        <a:graphic>
          <a:graphicData uri="http://schemas.openxmlformats.org/drawingml/2006/table">
            <a:tbl>
              <a:tblPr firstRow="1" bandRow="1">
                <a:tableStyleId>{5C22544A-7EE6-4342-B048-85BDC9FD1C3A}</a:tableStyleId>
              </a:tblPr>
              <a:tblGrid>
                <a:gridCol w="3093259">
                  <a:extLst>
                    <a:ext uri="{9D8B030D-6E8A-4147-A177-3AD203B41FA5}">
                      <a16:colId xmlns:a16="http://schemas.microsoft.com/office/drawing/2014/main" val="1014566766"/>
                    </a:ext>
                  </a:extLst>
                </a:gridCol>
                <a:gridCol w="3984171">
                  <a:extLst>
                    <a:ext uri="{9D8B030D-6E8A-4147-A177-3AD203B41FA5}">
                      <a16:colId xmlns:a16="http://schemas.microsoft.com/office/drawing/2014/main" val="1701655362"/>
                    </a:ext>
                  </a:extLst>
                </a:gridCol>
                <a:gridCol w="679269">
                  <a:extLst>
                    <a:ext uri="{9D8B030D-6E8A-4147-A177-3AD203B41FA5}">
                      <a16:colId xmlns:a16="http://schemas.microsoft.com/office/drawing/2014/main" val="1319333889"/>
                    </a:ext>
                  </a:extLst>
                </a:gridCol>
                <a:gridCol w="653142">
                  <a:extLst>
                    <a:ext uri="{9D8B030D-6E8A-4147-A177-3AD203B41FA5}">
                      <a16:colId xmlns:a16="http://schemas.microsoft.com/office/drawing/2014/main" val="4044948863"/>
                    </a:ext>
                  </a:extLst>
                </a:gridCol>
                <a:gridCol w="3540035">
                  <a:extLst>
                    <a:ext uri="{9D8B030D-6E8A-4147-A177-3AD203B41FA5}">
                      <a16:colId xmlns:a16="http://schemas.microsoft.com/office/drawing/2014/main" val="2668078125"/>
                    </a:ext>
                  </a:extLst>
                </a:gridCol>
              </a:tblGrid>
              <a:tr h="370840">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chemeClr val="accent5">
                              <a:lumMod val="50000"/>
                            </a:schemeClr>
                          </a:solidFill>
                          <a:latin typeface="Century Gothic" panose="020B0502020202020204" pitchFamily="34" charset="0"/>
                        </a:rPr>
                        <a:t>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chemeClr val="accent5">
                              <a:lumMod val="50000"/>
                            </a:schemeClr>
                          </a:solidFill>
                          <a:latin typeface="Century Gothic" panose="020B0502020202020204" pitchFamily="34" charset="0"/>
                        </a:rPr>
                        <a:t>We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chemeClr val="accent5">
                              <a:lumMod val="50000"/>
                            </a:schemeClr>
                          </a:solidFill>
                          <a:latin typeface="Century Gothic" panose="020B0502020202020204" pitchFamily="34" charset="0"/>
                        </a:rPr>
                        <a:t>Additional info</a:t>
                      </a:r>
                    </a:p>
                    <a:p>
                      <a:r>
                        <a:rPr lang="en-GB" sz="2000" b="0" dirty="0">
                          <a:solidFill>
                            <a:schemeClr val="accent5">
                              <a:lumMod val="50000"/>
                            </a:schemeClr>
                          </a:solidFill>
                          <a:latin typeface="Century Gothic" panose="020B0502020202020204" pitchFamily="34" charset="0"/>
                        </a:rPr>
                        <a:t>(in</a:t>
                      </a:r>
                      <a:r>
                        <a:rPr lang="en-GB" sz="2000" b="0" baseline="0" dirty="0">
                          <a:solidFill>
                            <a:schemeClr val="accent5">
                              <a:lumMod val="50000"/>
                            </a:schemeClr>
                          </a:solidFill>
                          <a:latin typeface="Century Gothic" panose="020B0502020202020204" pitchFamily="34" charset="0"/>
                        </a:rPr>
                        <a:t> French or English)</a:t>
                      </a:r>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074239"/>
                  </a:ext>
                </a:extLst>
              </a:tr>
              <a:tr h="370840">
                <a:tc>
                  <a:txBody>
                    <a:bodyPr/>
                    <a:lstStyle/>
                    <a:p>
                      <a:r>
                        <a:rPr lang="en-GB" sz="2200" dirty="0">
                          <a:solidFill>
                            <a:schemeClr val="accent5">
                              <a:lumMod val="50000"/>
                            </a:schemeClr>
                          </a:solidFill>
                          <a:latin typeface="Century Gothic" panose="020B0502020202020204" pitchFamily="34" charset="0"/>
                        </a:rPr>
                        <a:t>to spend</a:t>
                      </a:r>
                      <a:r>
                        <a:rPr lang="en-GB" sz="2200" baseline="0" dirty="0">
                          <a:solidFill>
                            <a:schemeClr val="accent5">
                              <a:lumMod val="50000"/>
                            </a:schemeClr>
                          </a:solidFill>
                          <a:latin typeface="Century Gothic" panose="020B0502020202020204" pitchFamily="34" charset="0"/>
                        </a:rPr>
                        <a:t> a week</a:t>
                      </a:r>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a:solidFill>
                            <a:schemeClr val="accent5">
                              <a:lumMod val="50000"/>
                            </a:schemeClr>
                          </a:solidFill>
                          <a:latin typeface="Century Gothic" panose="020B0502020202020204" pitchFamily="34" charset="0"/>
                        </a:rPr>
                        <a:t>passer </a:t>
                      </a:r>
                      <a:r>
                        <a:rPr lang="en-GB" sz="2200" dirty="0" err="1">
                          <a:solidFill>
                            <a:schemeClr val="accent5">
                              <a:lumMod val="50000"/>
                            </a:schemeClr>
                          </a:solidFill>
                          <a:latin typeface="Century Gothic" panose="020B0502020202020204" pitchFamily="34" charset="0"/>
                        </a:rPr>
                        <a:t>une</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semaine</a:t>
                      </a:r>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8742309"/>
                  </a:ext>
                </a:extLst>
              </a:tr>
              <a:tr h="370840">
                <a:tc>
                  <a:txBody>
                    <a:bodyPr/>
                    <a:lstStyle/>
                    <a:p>
                      <a:r>
                        <a:rPr lang="en-GB" sz="2200" dirty="0">
                          <a:solidFill>
                            <a:schemeClr val="accent5">
                              <a:lumMod val="50000"/>
                            </a:schemeClr>
                          </a:solidFill>
                          <a:latin typeface="Century Gothic" panose="020B0502020202020204" pitchFamily="34" charset="0"/>
                        </a:rPr>
                        <a:t>to stay with</a:t>
                      </a:r>
                      <a:r>
                        <a:rPr lang="en-GB" sz="2200" baseline="0" dirty="0">
                          <a:solidFill>
                            <a:schemeClr val="accent5">
                              <a:lumMod val="50000"/>
                            </a:schemeClr>
                          </a:solidFill>
                          <a:latin typeface="Century Gothic" panose="020B0502020202020204" pitchFamily="34" charset="0"/>
                        </a:rPr>
                        <a:t> a friend</a:t>
                      </a:r>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err="1">
                          <a:solidFill>
                            <a:schemeClr val="accent5">
                              <a:lumMod val="50000"/>
                            </a:schemeClr>
                          </a:solidFill>
                          <a:latin typeface="Century Gothic" panose="020B0502020202020204" pitchFamily="34" charset="0"/>
                        </a:rPr>
                        <a:t>rester</a:t>
                      </a:r>
                      <a:r>
                        <a:rPr lang="en-GB" sz="2200" baseline="0" dirty="0">
                          <a:solidFill>
                            <a:schemeClr val="accent5">
                              <a:lumMod val="50000"/>
                            </a:schemeClr>
                          </a:solidFill>
                          <a:latin typeface="Century Gothic" panose="020B0502020202020204" pitchFamily="34" charset="0"/>
                        </a:rPr>
                        <a:t> avec un </a:t>
                      </a:r>
                      <a:r>
                        <a:rPr lang="en-GB" sz="2200" baseline="0" dirty="0" err="1">
                          <a:solidFill>
                            <a:schemeClr val="accent5">
                              <a:lumMod val="50000"/>
                            </a:schemeClr>
                          </a:solidFill>
                          <a:latin typeface="Century Gothic" panose="020B0502020202020204" pitchFamily="34" charset="0"/>
                        </a:rPr>
                        <a:t>ami</a:t>
                      </a:r>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9911534"/>
                  </a:ext>
                </a:extLst>
              </a:tr>
              <a:tr h="370840">
                <a:tc>
                  <a:txBody>
                    <a:bodyPr/>
                    <a:lstStyle/>
                    <a:p>
                      <a:r>
                        <a:rPr lang="en-GB" sz="2200" dirty="0">
                          <a:solidFill>
                            <a:schemeClr val="accent5">
                              <a:lumMod val="50000"/>
                            </a:schemeClr>
                          </a:solidFill>
                          <a:latin typeface="Century Gothic" panose="020B0502020202020204" pitchFamily="34" charset="0"/>
                        </a:rPr>
                        <a:t>to speak French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err="1">
                          <a:solidFill>
                            <a:schemeClr val="accent5">
                              <a:lumMod val="50000"/>
                            </a:schemeClr>
                          </a:solidFill>
                          <a:latin typeface="Century Gothic" panose="020B0502020202020204" pitchFamily="34" charset="0"/>
                        </a:rPr>
                        <a:t>parler</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français</a:t>
                      </a:r>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0647534"/>
                  </a:ext>
                </a:extLst>
              </a:tr>
              <a:tr h="370840">
                <a:tc>
                  <a:txBody>
                    <a:bodyPr/>
                    <a:lstStyle/>
                    <a:p>
                      <a:r>
                        <a:rPr lang="en-GB" sz="2200" dirty="0">
                          <a:solidFill>
                            <a:schemeClr val="accent5">
                              <a:lumMod val="50000"/>
                            </a:schemeClr>
                          </a:solidFill>
                          <a:latin typeface="Century Gothic" panose="020B0502020202020204" pitchFamily="34" charset="0"/>
                        </a:rPr>
                        <a:t>to watch </a:t>
                      </a:r>
                      <a:r>
                        <a:rPr lang="en-GB" sz="2200" dirty="0" err="1">
                          <a:solidFill>
                            <a:schemeClr val="accent5">
                              <a:lumMod val="50000"/>
                            </a:schemeClr>
                          </a:solidFill>
                          <a:latin typeface="Century Gothic" panose="020B0502020202020204" pitchFamily="34" charset="0"/>
                        </a:rPr>
                        <a:t>tv</a:t>
                      </a:r>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err="1">
                          <a:solidFill>
                            <a:schemeClr val="accent5">
                              <a:lumMod val="50000"/>
                            </a:schemeClr>
                          </a:solidFill>
                          <a:latin typeface="Century Gothic" panose="020B0502020202020204" pitchFamily="34" charset="0"/>
                        </a:rPr>
                        <a:t>regarder</a:t>
                      </a:r>
                      <a:r>
                        <a:rPr lang="en-GB" sz="2200" baseline="0" dirty="0">
                          <a:solidFill>
                            <a:schemeClr val="accent5">
                              <a:lumMod val="50000"/>
                            </a:schemeClr>
                          </a:solidFill>
                          <a:latin typeface="Century Gothic" panose="020B0502020202020204" pitchFamily="34" charset="0"/>
                        </a:rPr>
                        <a:t> la </a:t>
                      </a:r>
                      <a:r>
                        <a:rPr lang="en-GB" sz="2200" baseline="0" dirty="0" err="1">
                          <a:solidFill>
                            <a:schemeClr val="accent5">
                              <a:lumMod val="50000"/>
                            </a:schemeClr>
                          </a:solidFill>
                          <a:latin typeface="Century Gothic" panose="020B0502020202020204" pitchFamily="34" charset="0"/>
                        </a:rPr>
                        <a:t>télé</a:t>
                      </a:r>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8305553"/>
                  </a:ext>
                </a:extLst>
              </a:tr>
              <a:tr h="370840">
                <a:tc>
                  <a:txBody>
                    <a:bodyPr/>
                    <a:lstStyle/>
                    <a:p>
                      <a:r>
                        <a:rPr lang="en-GB" sz="2200" dirty="0">
                          <a:solidFill>
                            <a:schemeClr val="accent5">
                              <a:lumMod val="50000"/>
                            </a:schemeClr>
                          </a:solidFill>
                          <a:latin typeface="Century Gothic" panose="020B0502020202020204" pitchFamily="34" charset="0"/>
                        </a:rPr>
                        <a:t>to like films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a:solidFill>
                            <a:schemeClr val="accent5">
                              <a:lumMod val="50000"/>
                            </a:schemeClr>
                          </a:solidFill>
                          <a:latin typeface="Century Gothic" panose="020B0502020202020204" pitchFamily="34" charset="0"/>
                        </a:rPr>
                        <a:t>aimer les films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1795349"/>
                  </a:ext>
                </a:extLst>
              </a:tr>
              <a:tr h="370840">
                <a:tc>
                  <a:txBody>
                    <a:bodyPr/>
                    <a:lstStyle/>
                    <a:p>
                      <a:r>
                        <a:rPr lang="en-GB" sz="2200" dirty="0">
                          <a:solidFill>
                            <a:schemeClr val="accent5">
                              <a:lumMod val="50000"/>
                            </a:schemeClr>
                          </a:solidFill>
                          <a:latin typeface="Century Gothic" panose="020B0502020202020204" pitchFamily="34" charset="0"/>
                        </a:rPr>
                        <a:t>to speak English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err="1">
                          <a:solidFill>
                            <a:schemeClr val="accent5">
                              <a:lumMod val="50000"/>
                            </a:schemeClr>
                          </a:solidFill>
                          <a:latin typeface="Century Gothic" panose="020B0502020202020204" pitchFamily="34" charset="0"/>
                        </a:rPr>
                        <a:t>parler</a:t>
                      </a:r>
                      <a:r>
                        <a:rPr lang="en-GB" sz="2200" baseline="0" dirty="0">
                          <a:solidFill>
                            <a:schemeClr val="accent5">
                              <a:lumMod val="50000"/>
                            </a:schemeClr>
                          </a:solidFill>
                          <a:latin typeface="Century Gothic" panose="020B0502020202020204" pitchFamily="34" charset="0"/>
                        </a:rPr>
                        <a:t> </a:t>
                      </a:r>
                      <a:r>
                        <a:rPr lang="en-GB" sz="2200" baseline="0" dirty="0" err="1">
                          <a:solidFill>
                            <a:schemeClr val="accent5">
                              <a:lumMod val="50000"/>
                            </a:schemeClr>
                          </a:solidFill>
                          <a:latin typeface="Century Gothic" panose="020B0502020202020204" pitchFamily="34" charset="0"/>
                        </a:rPr>
                        <a:t>anglais</a:t>
                      </a:r>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4081100"/>
                  </a:ext>
                </a:extLst>
              </a:tr>
              <a:tr h="370840">
                <a:tc>
                  <a:txBody>
                    <a:bodyPr/>
                    <a:lstStyle/>
                    <a:p>
                      <a:r>
                        <a:rPr lang="en-GB" sz="2200" dirty="0">
                          <a:solidFill>
                            <a:schemeClr val="accent5">
                              <a:lumMod val="50000"/>
                            </a:schemeClr>
                          </a:solidFill>
                          <a:latin typeface="Century Gothic" panose="020B0502020202020204" pitchFamily="34" charset="0"/>
                        </a:rPr>
                        <a:t>to wear a uniform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a:solidFill>
                            <a:schemeClr val="accent5">
                              <a:lumMod val="50000"/>
                            </a:schemeClr>
                          </a:solidFill>
                          <a:latin typeface="Century Gothic" panose="020B0502020202020204" pitchFamily="34" charset="0"/>
                        </a:rPr>
                        <a:t>porter u</a:t>
                      </a:r>
                      <a:r>
                        <a:rPr lang="en-GB" sz="2200" baseline="0" dirty="0">
                          <a:solidFill>
                            <a:schemeClr val="accent5">
                              <a:lumMod val="50000"/>
                            </a:schemeClr>
                          </a:solidFill>
                          <a:latin typeface="Century Gothic" panose="020B0502020202020204" pitchFamily="34" charset="0"/>
                        </a:rPr>
                        <a:t>n </a:t>
                      </a:r>
                      <a:r>
                        <a:rPr lang="en-GB" sz="2200" baseline="0" dirty="0" err="1">
                          <a:solidFill>
                            <a:schemeClr val="accent5">
                              <a:lumMod val="50000"/>
                            </a:schemeClr>
                          </a:solidFill>
                          <a:latin typeface="Century Gothic" panose="020B0502020202020204" pitchFamily="34" charset="0"/>
                        </a:rPr>
                        <a:t>uniforme</a:t>
                      </a:r>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5544630"/>
                  </a:ext>
                </a:extLst>
              </a:tr>
              <a:tr h="370840">
                <a:tc>
                  <a:txBody>
                    <a:bodyPr/>
                    <a:lstStyle/>
                    <a:p>
                      <a:r>
                        <a:rPr lang="en-GB" sz="2200" dirty="0">
                          <a:solidFill>
                            <a:schemeClr val="accent5">
                              <a:lumMod val="50000"/>
                            </a:schemeClr>
                          </a:solidFill>
                          <a:latin typeface="Century Gothic" panose="020B0502020202020204" pitchFamily="34" charset="0"/>
                        </a:rPr>
                        <a:t>to prepare lunch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err="1">
                          <a:solidFill>
                            <a:schemeClr val="accent5">
                              <a:lumMod val="50000"/>
                            </a:schemeClr>
                          </a:solidFill>
                          <a:latin typeface="Century Gothic" panose="020B0502020202020204" pitchFamily="34" charset="0"/>
                        </a:rPr>
                        <a:t>préparer</a:t>
                      </a:r>
                      <a:r>
                        <a:rPr lang="en-GB" sz="2200" dirty="0">
                          <a:solidFill>
                            <a:schemeClr val="accent5">
                              <a:lumMod val="50000"/>
                            </a:schemeClr>
                          </a:solidFill>
                          <a:latin typeface="Century Gothic" panose="020B0502020202020204" pitchFamily="34" charset="0"/>
                        </a:rPr>
                        <a:t> le </a:t>
                      </a:r>
                      <a:r>
                        <a:rPr lang="en-GB" sz="2200" dirty="0" err="1">
                          <a:solidFill>
                            <a:schemeClr val="accent5">
                              <a:lumMod val="50000"/>
                            </a:schemeClr>
                          </a:solidFill>
                          <a:latin typeface="Century Gothic" panose="020B0502020202020204" pitchFamily="34" charset="0"/>
                        </a:rPr>
                        <a:t>déjeuner</a:t>
                      </a:r>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6294231"/>
                  </a:ext>
                </a:extLst>
              </a:tr>
              <a:tr h="370840">
                <a:tc>
                  <a:txBody>
                    <a:bodyPr/>
                    <a:lstStyle/>
                    <a:p>
                      <a:r>
                        <a:rPr lang="en-GB" sz="2200" dirty="0">
                          <a:solidFill>
                            <a:schemeClr val="accent5">
                              <a:lumMod val="50000"/>
                            </a:schemeClr>
                          </a:solidFill>
                          <a:latin typeface="Century Gothic" panose="020B0502020202020204" pitchFamily="34" charset="0"/>
                        </a:rPr>
                        <a:t>to give a present 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a:solidFill>
                            <a:schemeClr val="accent5">
                              <a:lumMod val="50000"/>
                            </a:schemeClr>
                          </a:solidFill>
                          <a:latin typeface="Century Gothic" panose="020B0502020202020204" pitchFamily="34" charset="0"/>
                        </a:rPr>
                        <a:t>donner un </a:t>
                      </a:r>
                      <a:r>
                        <a:rPr lang="en-GB" sz="2200" dirty="0" err="1">
                          <a:solidFill>
                            <a:schemeClr val="accent5">
                              <a:lumMod val="50000"/>
                            </a:schemeClr>
                          </a:solidFill>
                          <a:latin typeface="Century Gothic" panose="020B0502020202020204" pitchFamily="34" charset="0"/>
                        </a:rPr>
                        <a:t>cadeau</a:t>
                      </a:r>
                      <a:r>
                        <a:rPr lang="en-GB" sz="2200" dirty="0">
                          <a:solidFill>
                            <a:schemeClr val="accent5">
                              <a:lumMod val="50000"/>
                            </a:schemeClr>
                          </a:solidFill>
                          <a:latin typeface="Century Gothic" panose="020B0502020202020204" pitchFamily="34" charset="0"/>
                        </a:rPr>
                        <a:t> 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4393103"/>
                  </a:ext>
                </a:extLst>
              </a:tr>
            </a:tbl>
          </a:graphicData>
        </a:graphic>
      </p:graphicFrame>
      <p:sp>
        <p:nvSpPr>
          <p:cNvPr id="3" name="Rounded Rectangle 46">
            <a:extLst>
              <a:ext uri="{FF2B5EF4-FFF2-40B4-BE49-F238E27FC236}">
                <a16:creationId xmlns:a16="http://schemas.microsoft.com/office/drawing/2014/main" id="{EECBCA8B-D2D5-4F00-AD89-9FA6402F725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245735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ndon, Sightseeing, London Eye, Telephone">
            <a:extLst>
              <a:ext uri="{FF2B5EF4-FFF2-40B4-BE49-F238E27FC236}">
                <a16:creationId xmlns:a16="http://schemas.microsoft.com/office/drawing/2014/main" id="{6433A65B-CCBA-412C-872A-7CCB73A45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 y="2794000"/>
            <a:ext cx="9702800" cy="4851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68473"/>
            <a:ext cx="5915046" cy="707849"/>
          </a:xfrm>
        </p:spPr>
        <p:txBody>
          <a:bodyPr>
            <a:normAutofit/>
          </a:bodyPr>
          <a:lstStyle/>
          <a:p>
            <a:r>
              <a:rPr lang="en-GB" sz="3600" b="1" dirty="0" err="1">
                <a:solidFill>
                  <a:schemeClr val="bg1"/>
                </a:solidFill>
              </a:rPr>
              <a:t>Dictogloss</a:t>
            </a:r>
            <a:endParaRPr lang="en-GB" sz="3600" b="1" dirty="0">
              <a:solidFill>
                <a:schemeClr val="bg1"/>
              </a:solidFill>
            </a:endParaRP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7" name="TextBox 6"/>
          <p:cNvSpPr txBox="1"/>
          <p:nvPr/>
        </p:nvSpPr>
        <p:spPr>
          <a:xfrm>
            <a:off x="233833" y="1478640"/>
            <a:ext cx="11793067" cy="2169825"/>
          </a:xfrm>
          <a:prstGeom prst="rect">
            <a:avLst/>
          </a:prstGeom>
          <a:noFill/>
        </p:spPr>
        <p:txBody>
          <a:bodyPr wrap="square" rtlCol="0">
            <a:spAutoFit/>
          </a:bodyPr>
          <a:lstStyle/>
          <a:p>
            <a:pPr>
              <a:spcAft>
                <a:spcPts val="0"/>
              </a:spcAft>
            </a:pPr>
            <a:r>
              <a:rPr lang="en-GB" sz="2700" dirty="0">
                <a:solidFill>
                  <a:schemeClr val="accent5">
                    <a:lumMod val="50000"/>
                  </a:schemeClr>
                </a:solidFill>
                <a:latin typeface="Century Gothic" panose="020B0502020202020204" pitchFamily="34" charset="0"/>
              </a:rPr>
              <a:t>Je passe </a:t>
            </a:r>
            <a:r>
              <a:rPr lang="en-GB" sz="2700" dirty="0" err="1">
                <a:solidFill>
                  <a:schemeClr val="accent5">
                    <a:lumMod val="50000"/>
                  </a:schemeClr>
                </a:solidFill>
                <a:latin typeface="Century Gothic" panose="020B0502020202020204" pitchFamily="34" charset="0"/>
              </a:rPr>
              <a:t>une</a:t>
            </a:r>
            <a:r>
              <a:rPr lang="en-GB" sz="2700" dirty="0">
                <a:solidFill>
                  <a:schemeClr val="accent5">
                    <a:lumMod val="50000"/>
                  </a:schemeClr>
                </a:solidFill>
                <a:latin typeface="Century Gothic" panose="020B0502020202020204" pitchFamily="34" charset="0"/>
              </a:rPr>
              <a:t> </a:t>
            </a:r>
            <a:r>
              <a:rPr lang="en-GB" sz="2700" dirty="0" err="1">
                <a:solidFill>
                  <a:schemeClr val="accent5">
                    <a:lumMod val="50000"/>
                  </a:schemeClr>
                </a:solidFill>
                <a:latin typeface="Century Gothic" panose="020B0502020202020204" pitchFamily="34" charset="0"/>
              </a:rPr>
              <a:t>semaine</a:t>
            </a:r>
            <a:r>
              <a:rPr lang="en-GB" sz="2700" dirty="0">
                <a:solidFill>
                  <a:schemeClr val="accent5">
                    <a:lumMod val="50000"/>
                  </a:schemeClr>
                </a:solidFill>
                <a:latin typeface="Century Gothic" panose="020B0502020202020204" pitchFamily="34" charset="0"/>
              </a:rPr>
              <a:t> à </a:t>
            </a:r>
            <a:r>
              <a:rPr lang="en-GB" sz="2700" dirty="0" err="1">
                <a:solidFill>
                  <a:schemeClr val="accent5">
                    <a:lumMod val="50000"/>
                  </a:schemeClr>
                </a:solidFill>
                <a:latin typeface="Century Gothic" panose="020B0502020202020204" pitchFamily="34" charset="0"/>
              </a:rPr>
              <a:t>Londres</a:t>
            </a:r>
            <a:r>
              <a:rPr lang="en-GB" sz="2700" dirty="0">
                <a:solidFill>
                  <a:schemeClr val="accent5">
                    <a:lumMod val="50000"/>
                  </a:schemeClr>
                </a:solidFill>
                <a:latin typeface="Century Gothic" panose="020B0502020202020204" pitchFamily="34" charset="0"/>
              </a:rPr>
              <a:t>. Je </a:t>
            </a:r>
            <a:r>
              <a:rPr lang="en-GB" sz="2700" dirty="0" err="1">
                <a:solidFill>
                  <a:schemeClr val="accent5">
                    <a:lumMod val="50000"/>
                  </a:schemeClr>
                </a:solidFill>
                <a:latin typeface="Century Gothic" panose="020B0502020202020204" pitchFamily="34" charset="0"/>
              </a:rPr>
              <a:t>reste</a:t>
            </a:r>
            <a:r>
              <a:rPr lang="en-GB" sz="2700" dirty="0">
                <a:solidFill>
                  <a:schemeClr val="accent5">
                    <a:lumMod val="50000"/>
                  </a:schemeClr>
                </a:solidFill>
                <a:latin typeface="Century Gothic" panose="020B0502020202020204" pitchFamily="34" charset="0"/>
              </a:rPr>
              <a:t> avec un </a:t>
            </a:r>
            <a:r>
              <a:rPr lang="en-GB" sz="2700" dirty="0" err="1">
                <a:solidFill>
                  <a:schemeClr val="accent5">
                    <a:lumMod val="50000"/>
                  </a:schemeClr>
                </a:solidFill>
                <a:latin typeface="Century Gothic" panose="020B0502020202020204" pitchFamily="34" charset="0"/>
              </a:rPr>
              <a:t>ami</a:t>
            </a:r>
            <a:r>
              <a:rPr lang="en-GB" sz="2700" dirty="0">
                <a:solidFill>
                  <a:schemeClr val="accent5">
                    <a:lumMod val="50000"/>
                  </a:schemeClr>
                </a:solidFill>
                <a:latin typeface="Century Gothic" panose="020B0502020202020204" pitchFamily="34" charset="0"/>
              </a:rPr>
              <a:t>, Peter. À la </a:t>
            </a:r>
            <a:r>
              <a:rPr lang="en-GB" sz="2700" dirty="0" err="1">
                <a:solidFill>
                  <a:schemeClr val="accent5">
                    <a:lumMod val="50000"/>
                  </a:schemeClr>
                </a:solidFill>
                <a:latin typeface="Century Gothic" panose="020B0502020202020204" pitchFamily="34" charset="0"/>
              </a:rPr>
              <a:t>maison</a:t>
            </a:r>
            <a:r>
              <a:rPr lang="en-GB" sz="2700" dirty="0">
                <a:solidFill>
                  <a:schemeClr val="accent5">
                    <a:lumMod val="50000"/>
                  </a:schemeClr>
                </a:solidFill>
                <a:latin typeface="Century Gothic" panose="020B0502020202020204" pitchFamily="34" charset="0"/>
              </a:rPr>
              <a:t> nous </a:t>
            </a:r>
            <a:r>
              <a:rPr lang="en-GB" sz="2700" dirty="0" err="1">
                <a:solidFill>
                  <a:schemeClr val="accent5">
                    <a:lumMod val="50000"/>
                  </a:schemeClr>
                </a:solidFill>
                <a:latin typeface="Century Gothic" panose="020B0502020202020204" pitchFamily="34" charset="0"/>
              </a:rPr>
              <a:t>parlons</a:t>
            </a:r>
            <a:r>
              <a:rPr lang="en-GB" sz="2700" dirty="0">
                <a:solidFill>
                  <a:schemeClr val="accent5">
                    <a:lumMod val="50000"/>
                  </a:schemeClr>
                </a:solidFill>
                <a:latin typeface="Century Gothic" panose="020B0502020202020204" pitchFamily="34" charset="0"/>
              </a:rPr>
              <a:t> </a:t>
            </a:r>
            <a:r>
              <a:rPr lang="en-GB" sz="2700" dirty="0" err="1">
                <a:solidFill>
                  <a:schemeClr val="accent5">
                    <a:lumMod val="50000"/>
                  </a:schemeClr>
                </a:solidFill>
                <a:latin typeface="Century Gothic" panose="020B0502020202020204" pitchFamily="34" charset="0"/>
              </a:rPr>
              <a:t>français</a:t>
            </a:r>
            <a:r>
              <a:rPr lang="en-GB" sz="2700" dirty="0">
                <a:solidFill>
                  <a:schemeClr val="accent5">
                    <a:lumMod val="50000"/>
                  </a:schemeClr>
                </a:solidFill>
                <a:latin typeface="Century Gothic" panose="020B0502020202020204" pitchFamily="34" charset="0"/>
              </a:rPr>
              <a:t>. </a:t>
            </a:r>
            <a:r>
              <a:rPr lang="en-GB" sz="2700" dirty="0" err="1">
                <a:solidFill>
                  <a:schemeClr val="accent5">
                    <a:lumMod val="50000"/>
                  </a:schemeClr>
                </a:solidFill>
                <a:latin typeface="Century Gothic" panose="020B0502020202020204" pitchFamily="34" charset="0"/>
              </a:rPr>
              <a:t>C’est</a:t>
            </a:r>
            <a:r>
              <a:rPr lang="en-GB" sz="2700" dirty="0">
                <a:solidFill>
                  <a:schemeClr val="accent5">
                    <a:lumMod val="50000"/>
                  </a:schemeClr>
                </a:solidFill>
                <a:latin typeface="Century Gothic" panose="020B0502020202020204" pitchFamily="34" charset="0"/>
              </a:rPr>
              <a:t> </a:t>
            </a:r>
            <a:r>
              <a:rPr lang="en-GB" sz="2700" dirty="0" err="1">
                <a:solidFill>
                  <a:schemeClr val="accent5">
                    <a:lumMod val="50000"/>
                  </a:schemeClr>
                </a:solidFill>
                <a:latin typeface="Century Gothic" panose="020B0502020202020204" pitchFamily="34" charset="0"/>
              </a:rPr>
              <a:t>intéressant</a:t>
            </a:r>
            <a:r>
              <a:rPr lang="en-GB" sz="2700" dirty="0">
                <a:solidFill>
                  <a:schemeClr val="accent5">
                    <a:lumMod val="50000"/>
                  </a:schemeClr>
                </a:solidFill>
                <a:latin typeface="Century Gothic" panose="020B0502020202020204" pitchFamily="34" charset="0"/>
              </a:rPr>
              <a:t> ! Nous </a:t>
            </a:r>
            <a:r>
              <a:rPr lang="en-GB" sz="2700" dirty="0" err="1">
                <a:solidFill>
                  <a:schemeClr val="accent5">
                    <a:lumMod val="50000"/>
                  </a:schemeClr>
                </a:solidFill>
                <a:latin typeface="Century Gothic" panose="020B0502020202020204" pitchFamily="34" charset="0"/>
              </a:rPr>
              <a:t>regardons</a:t>
            </a:r>
            <a:r>
              <a:rPr lang="en-GB" sz="2700" dirty="0">
                <a:solidFill>
                  <a:schemeClr val="accent5">
                    <a:lumMod val="50000"/>
                  </a:schemeClr>
                </a:solidFill>
                <a:latin typeface="Century Gothic" panose="020B0502020202020204" pitchFamily="34" charset="0"/>
              </a:rPr>
              <a:t> la </a:t>
            </a:r>
            <a:r>
              <a:rPr lang="en-GB" sz="2700" dirty="0" err="1">
                <a:solidFill>
                  <a:schemeClr val="accent5">
                    <a:lumMod val="50000"/>
                  </a:schemeClr>
                </a:solidFill>
                <a:latin typeface="Century Gothic" panose="020B0502020202020204" pitchFamily="34" charset="0"/>
              </a:rPr>
              <a:t>télé</a:t>
            </a:r>
            <a:r>
              <a:rPr lang="en-GB" sz="2700" dirty="0">
                <a:solidFill>
                  <a:schemeClr val="accent5">
                    <a:lumMod val="50000"/>
                  </a:schemeClr>
                </a:solidFill>
                <a:latin typeface="Century Gothic" panose="020B0502020202020204" pitchFamily="34" charset="0"/>
              </a:rPr>
              <a:t>, nous </a:t>
            </a:r>
            <a:r>
              <a:rPr lang="en-GB" sz="2700" dirty="0" err="1">
                <a:solidFill>
                  <a:schemeClr val="accent5">
                    <a:lumMod val="50000"/>
                  </a:schemeClr>
                </a:solidFill>
                <a:latin typeface="Century Gothic" panose="020B0502020202020204" pitchFamily="34" charset="0"/>
              </a:rPr>
              <a:t>aimons</a:t>
            </a:r>
            <a:r>
              <a:rPr lang="en-GB" sz="2700" dirty="0">
                <a:solidFill>
                  <a:schemeClr val="accent5">
                    <a:lumMod val="50000"/>
                  </a:schemeClr>
                </a:solidFill>
                <a:latin typeface="Century Gothic" panose="020B0502020202020204" pitchFamily="34" charset="0"/>
              </a:rPr>
              <a:t> les films. À </a:t>
            </a:r>
            <a:r>
              <a:rPr lang="en-GB" sz="2700" dirty="0" err="1">
                <a:solidFill>
                  <a:schemeClr val="accent5">
                    <a:lumMod val="50000"/>
                  </a:schemeClr>
                </a:solidFill>
                <a:latin typeface="Century Gothic" panose="020B0502020202020204" pitchFamily="34" charset="0"/>
              </a:rPr>
              <a:t>l’école</a:t>
            </a:r>
            <a:r>
              <a:rPr lang="en-GB" sz="2700" dirty="0">
                <a:solidFill>
                  <a:schemeClr val="accent5">
                    <a:lumMod val="50000"/>
                  </a:schemeClr>
                </a:solidFill>
                <a:latin typeface="Century Gothic" panose="020B0502020202020204" pitchFamily="34" charset="0"/>
              </a:rPr>
              <a:t>, je parle </a:t>
            </a:r>
            <a:r>
              <a:rPr lang="en-GB" sz="2700" dirty="0" err="1">
                <a:solidFill>
                  <a:schemeClr val="accent5">
                    <a:lumMod val="50000"/>
                  </a:schemeClr>
                </a:solidFill>
                <a:latin typeface="Century Gothic" panose="020B0502020202020204" pitchFamily="34" charset="0"/>
              </a:rPr>
              <a:t>anglais</a:t>
            </a:r>
            <a:r>
              <a:rPr lang="en-GB" sz="2700" dirty="0">
                <a:solidFill>
                  <a:schemeClr val="accent5">
                    <a:lumMod val="50000"/>
                  </a:schemeClr>
                </a:solidFill>
                <a:latin typeface="Century Gothic" panose="020B0502020202020204" pitchFamily="34" charset="0"/>
              </a:rPr>
              <a:t>. Nous </a:t>
            </a:r>
            <a:r>
              <a:rPr lang="en-GB" sz="2700" dirty="0" err="1">
                <a:solidFill>
                  <a:schemeClr val="accent5">
                    <a:lumMod val="50000"/>
                  </a:schemeClr>
                </a:solidFill>
                <a:latin typeface="Century Gothic" panose="020B0502020202020204" pitchFamily="34" charset="0"/>
              </a:rPr>
              <a:t>portons</a:t>
            </a:r>
            <a:r>
              <a:rPr lang="en-GB" sz="2700" dirty="0">
                <a:solidFill>
                  <a:schemeClr val="accent5">
                    <a:lumMod val="50000"/>
                  </a:schemeClr>
                </a:solidFill>
                <a:latin typeface="Century Gothic" panose="020B0502020202020204" pitchFamily="34" charset="0"/>
              </a:rPr>
              <a:t> un </a:t>
            </a:r>
            <a:r>
              <a:rPr lang="en-GB" sz="2700" dirty="0" err="1">
                <a:solidFill>
                  <a:schemeClr val="accent5">
                    <a:lumMod val="50000"/>
                  </a:schemeClr>
                </a:solidFill>
                <a:latin typeface="Century Gothic" panose="020B0502020202020204" pitchFamily="34" charset="0"/>
              </a:rPr>
              <a:t>uniforme</a:t>
            </a:r>
            <a:r>
              <a:rPr lang="en-GB" sz="2700" dirty="0">
                <a:solidFill>
                  <a:schemeClr val="accent5">
                    <a:lumMod val="50000"/>
                  </a:schemeClr>
                </a:solidFill>
                <a:latin typeface="Century Gothic" panose="020B0502020202020204" pitchFamily="34" charset="0"/>
              </a:rPr>
              <a:t>. </a:t>
            </a:r>
            <a:r>
              <a:rPr lang="en-GB" sz="2700" dirty="0" err="1">
                <a:solidFill>
                  <a:schemeClr val="accent5">
                    <a:lumMod val="50000"/>
                  </a:schemeClr>
                </a:solidFill>
                <a:latin typeface="Century Gothic" panose="020B0502020202020204" pitchFamily="34" charset="0"/>
              </a:rPr>
              <a:t>C’est</a:t>
            </a:r>
            <a:r>
              <a:rPr lang="en-GB" sz="2700" dirty="0">
                <a:solidFill>
                  <a:schemeClr val="accent5">
                    <a:lumMod val="50000"/>
                  </a:schemeClr>
                </a:solidFill>
                <a:latin typeface="Century Gothic" panose="020B0502020202020204" pitchFamily="34" charset="0"/>
              </a:rPr>
              <a:t> </a:t>
            </a:r>
            <a:r>
              <a:rPr lang="en-GB" sz="2700" dirty="0" err="1">
                <a:solidFill>
                  <a:schemeClr val="accent5">
                    <a:lumMod val="50000"/>
                  </a:schemeClr>
                </a:solidFill>
                <a:latin typeface="Century Gothic" panose="020B0502020202020204" pitchFamily="34" charset="0"/>
              </a:rPr>
              <a:t>drôle</a:t>
            </a:r>
            <a:r>
              <a:rPr lang="en-GB" sz="2700" dirty="0">
                <a:solidFill>
                  <a:schemeClr val="accent5">
                    <a:lumMod val="50000"/>
                  </a:schemeClr>
                </a:solidFill>
                <a:latin typeface="Century Gothic" panose="020B0502020202020204" pitchFamily="34" charset="0"/>
              </a:rPr>
              <a:t> ! </a:t>
            </a:r>
            <a:r>
              <a:rPr lang="en-GB" sz="2700" dirty="0" err="1">
                <a:solidFill>
                  <a:schemeClr val="accent5">
                    <a:lumMod val="50000"/>
                  </a:schemeClr>
                </a:solidFill>
                <a:latin typeface="Century Gothic" panose="020B0502020202020204" pitchFamily="34" charset="0"/>
              </a:rPr>
              <a:t>Aujourd’hui</a:t>
            </a:r>
            <a:r>
              <a:rPr lang="en-GB" sz="2700" dirty="0">
                <a:solidFill>
                  <a:schemeClr val="accent5">
                    <a:lumMod val="50000"/>
                  </a:schemeClr>
                </a:solidFill>
                <a:latin typeface="Century Gothic" panose="020B0502020202020204" pitchFamily="34" charset="0"/>
              </a:rPr>
              <a:t>, je </a:t>
            </a:r>
            <a:r>
              <a:rPr lang="en-GB" sz="2700" dirty="0" err="1">
                <a:solidFill>
                  <a:schemeClr val="accent5">
                    <a:lumMod val="50000"/>
                  </a:schemeClr>
                </a:solidFill>
                <a:latin typeface="Century Gothic" panose="020B0502020202020204" pitchFamily="34" charset="0"/>
              </a:rPr>
              <a:t>prépare</a:t>
            </a:r>
            <a:r>
              <a:rPr lang="en-GB" sz="2700" dirty="0">
                <a:solidFill>
                  <a:schemeClr val="accent5">
                    <a:lumMod val="50000"/>
                  </a:schemeClr>
                </a:solidFill>
                <a:latin typeface="Century Gothic" panose="020B0502020202020204" pitchFamily="34" charset="0"/>
              </a:rPr>
              <a:t> le déjeuner. </a:t>
            </a:r>
            <a:r>
              <a:rPr lang="en-GB" sz="2700" kern="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Il fait beau et je </a:t>
            </a:r>
            <a:r>
              <a:rPr lang="en-GB" sz="2700" kern="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fais</a:t>
            </a:r>
            <a:r>
              <a:rPr lang="en-GB" sz="2700" kern="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700" kern="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une</a:t>
            </a:r>
            <a:r>
              <a:rPr lang="en-GB" sz="2700" kern="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promenade dehors.</a:t>
            </a:r>
            <a:r>
              <a:rPr lang="en-GB" sz="2700" dirty="0">
                <a:solidFill>
                  <a:schemeClr val="accent5">
                    <a:lumMod val="50000"/>
                  </a:schemeClr>
                </a:solidFill>
                <a:latin typeface="Century Gothic" panose="020B0502020202020204" pitchFamily="34" charset="0"/>
              </a:rPr>
              <a:t> Je </a:t>
            </a:r>
            <a:r>
              <a:rPr lang="en-GB" sz="2700" dirty="0" err="1">
                <a:solidFill>
                  <a:schemeClr val="accent5">
                    <a:lumMod val="50000"/>
                  </a:schemeClr>
                </a:solidFill>
                <a:latin typeface="Century Gothic" panose="020B0502020202020204" pitchFamily="34" charset="0"/>
              </a:rPr>
              <a:t>donne</a:t>
            </a:r>
            <a:r>
              <a:rPr lang="en-GB" sz="2700" dirty="0">
                <a:solidFill>
                  <a:schemeClr val="accent5">
                    <a:lumMod val="50000"/>
                  </a:schemeClr>
                </a:solidFill>
                <a:latin typeface="Century Gothic" panose="020B0502020202020204" pitchFamily="34" charset="0"/>
              </a:rPr>
              <a:t> un </a:t>
            </a:r>
            <a:r>
              <a:rPr lang="en-GB" sz="2700" dirty="0" err="1">
                <a:solidFill>
                  <a:schemeClr val="accent5">
                    <a:lumMod val="50000"/>
                  </a:schemeClr>
                </a:solidFill>
                <a:latin typeface="Century Gothic" panose="020B0502020202020204" pitchFamily="34" charset="0"/>
              </a:rPr>
              <a:t>cadeau</a:t>
            </a:r>
            <a:r>
              <a:rPr lang="en-GB" sz="2700" dirty="0">
                <a:solidFill>
                  <a:schemeClr val="accent5">
                    <a:lumMod val="50000"/>
                  </a:schemeClr>
                </a:solidFill>
                <a:latin typeface="Century Gothic" panose="020B0502020202020204" pitchFamily="34" charset="0"/>
              </a:rPr>
              <a:t> à Peter.      </a:t>
            </a:r>
          </a:p>
        </p:txBody>
      </p:sp>
      <p:sp>
        <p:nvSpPr>
          <p:cNvPr id="2" name="Rounded Rectangle 46">
            <a:extLst>
              <a:ext uri="{FF2B5EF4-FFF2-40B4-BE49-F238E27FC236}">
                <a16:creationId xmlns:a16="http://schemas.microsoft.com/office/drawing/2014/main" id="{779ED5AC-7723-43E9-B161-7356128172C8}"/>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picture containing food, hydrant, clock&#10;&#10;Description automatically generated">
            <a:extLst>
              <a:ext uri="{FF2B5EF4-FFF2-40B4-BE49-F238E27FC236}">
                <a16:creationId xmlns:a16="http://schemas.microsoft.com/office/drawing/2014/main" id="{2633D8E6-50AE-41DF-A9D5-60E711B9A6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2700" y="3966520"/>
            <a:ext cx="2148498" cy="2148498"/>
          </a:xfrm>
          <a:prstGeom prst="rect">
            <a:avLst/>
          </a:prstGeom>
        </p:spPr>
      </p:pic>
      <p:sp>
        <p:nvSpPr>
          <p:cNvPr id="3" name="Speech Bubble: Rectangle with Corners Rounded 2">
            <a:extLst>
              <a:ext uri="{FF2B5EF4-FFF2-40B4-BE49-F238E27FC236}">
                <a16:creationId xmlns:a16="http://schemas.microsoft.com/office/drawing/2014/main" id="{4A5C51C7-12BB-42C4-B7A8-2BA3F1949224}"/>
              </a:ext>
            </a:extLst>
          </p:cNvPr>
          <p:cNvSpPr/>
          <p:nvPr/>
        </p:nvSpPr>
        <p:spPr>
          <a:xfrm>
            <a:off x="165100" y="1351584"/>
            <a:ext cx="11836400" cy="2423938"/>
          </a:xfrm>
          <a:prstGeom prst="wedgeRoundRectCallout">
            <a:avLst>
              <a:gd name="adj1" fmla="val 38073"/>
              <a:gd name="adj2" fmla="val 71931"/>
              <a:gd name="adj3" fmla="val 16667"/>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5">
                  <a:lumMod val="50000"/>
                </a:schemeClr>
              </a:solidFill>
            </a:endParaRPr>
          </a:p>
        </p:txBody>
      </p:sp>
    </p:spTree>
    <p:extLst>
      <p:ext uri="{BB962C8B-B14F-4D97-AF65-F5344CB8AC3E}">
        <p14:creationId xmlns:p14="http://schemas.microsoft.com/office/powerpoint/2010/main" val="6125574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p:nvPr/>
        </p:nvSpPr>
        <p:spPr>
          <a:xfrm>
            <a:off x="226171" y="1621342"/>
            <a:ext cx="11377748" cy="4524315"/>
          </a:xfrm>
          <a:prstGeom prst="rect">
            <a:avLst/>
          </a:prstGeom>
          <a:solidFill>
            <a:schemeClr val="accent2">
              <a:lumMod val="60000"/>
              <a:lumOff val="40000"/>
            </a:schemeClr>
          </a:solidFill>
        </p:spPr>
        <p:txBody>
          <a:bodyPr wrap="square" rtlCol="0">
            <a:spAutoFit/>
          </a:bodyPr>
          <a:lstStyle/>
          <a:p>
            <a:pPr>
              <a:spcAft>
                <a:spcPts val="0"/>
              </a:spcAft>
            </a:pP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Je passe </a:t>
            </a:r>
            <a:r>
              <a:rPr lang="en-GB" sz="2400"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une</a:t>
            </a: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400"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semaine</a:t>
            </a: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à </a:t>
            </a:r>
            <a:r>
              <a:rPr lang="en-GB" sz="2400"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Londres</a:t>
            </a: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400" dirty="0">
              <a:effectLst/>
              <a:latin typeface="Century Gothic" panose="020B0502020202020204" pitchFamily="34" charset="0"/>
              <a:ea typeface="Times New Roman" panose="02020603050405020304" pitchFamily="18" charset="0"/>
            </a:endParaRPr>
          </a:p>
          <a:p>
            <a:pPr>
              <a:spcAft>
                <a:spcPts val="0"/>
              </a:spcAft>
            </a:pP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Je </a:t>
            </a:r>
            <a:r>
              <a:rPr lang="en-GB" sz="2400"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reste</a:t>
            </a: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avec un </a:t>
            </a:r>
            <a:r>
              <a:rPr lang="en-GB" sz="2400"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ami</a:t>
            </a: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Peter.  </a:t>
            </a:r>
            <a:endParaRPr lang="en-GB" sz="2400" dirty="0">
              <a:effectLst/>
              <a:latin typeface="Century Gothic" panose="020B0502020202020204" pitchFamily="34" charset="0"/>
              <a:ea typeface="Times New Roman" panose="02020603050405020304" pitchFamily="18" charset="0"/>
            </a:endParaRPr>
          </a:p>
          <a:p>
            <a:pPr>
              <a:spcAft>
                <a:spcPts val="0"/>
              </a:spcAft>
            </a:pP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À la </a:t>
            </a:r>
            <a:r>
              <a:rPr lang="en-GB" sz="2400"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maison</a:t>
            </a: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nous </a:t>
            </a:r>
            <a:r>
              <a:rPr lang="en-GB" sz="2400"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parlons</a:t>
            </a: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400"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français</a:t>
            </a: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p>
          <a:p>
            <a:pPr>
              <a:spcAft>
                <a:spcPts val="0"/>
              </a:spcAft>
            </a:pPr>
            <a:r>
              <a:rPr lang="en-GB" sz="2400"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C’est</a:t>
            </a: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400"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intéressant</a:t>
            </a: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p>
          <a:p>
            <a:pPr>
              <a:spcAft>
                <a:spcPts val="0"/>
              </a:spcAft>
            </a:pP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Nous </a:t>
            </a:r>
            <a:r>
              <a:rPr lang="en-GB" sz="2400"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regardons</a:t>
            </a: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la </a:t>
            </a:r>
            <a:r>
              <a:rPr lang="en-GB" sz="2400"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télé</a:t>
            </a: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p>
          <a:p>
            <a:pPr>
              <a:spcAft>
                <a:spcPts val="0"/>
              </a:spcAft>
            </a:pP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nous </a:t>
            </a:r>
            <a:r>
              <a:rPr lang="en-GB" sz="2400"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aimons</a:t>
            </a: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les films.  </a:t>
            </a:r>
            <a:endParaRPr lang="en-GB" sz="2400" dirty="0">
              <a:effectLst/>
              <a:latin typeface="Century Gothic" panose="020B0502020202020204" pitchFamily="34" charset="0"/>
              <a:ea typeface="Times New Roman" panose="02020603050405020304" pitchFamily="18" charset="0"/>
            </a:endParaRPr>
          </a:p>
          <a:p>
            <a:pPr>
              <a:spcAft>
                <a:spcPts val="0"/>
              </a:spcAft>
            </a:pP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À </a:t>
            </a:r>
            <a:r>
              <a:rPr lang="en-GB" sz="2400"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l’école</a:t>
            </a: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je parle anglaise</a:t>
            </a:r>
            <a:r>
              <a:rPr lang="en-GB" sz="24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a:t>
            </a:r>
          </a:p>
          <a:p>
            <a:pPr>
              <a:spcAft>
                <a:spcPts val="0"/>
              </a:spcAft>
            </a:pP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Nous </a:t>
            </a:r>
            <a:r>
              <a:rPr lang="en-GB" sz="2400"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portons</a:t>
            </a: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un </a:t>
            </a:r>
            <a:r>
              <a:rPr lang="en-GB" sz="2400"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uniforme</a:t>
            </a: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400"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C’est</a:t>
            </a: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400"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drôle</a:t>
            </a: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400" dirty="0">
              <a:effectLst/>
              <a:latin typeface="Century Gothic" panose="020B0502020202020204" pitchFamily="34" charset="0"/>
              <a:ea typeface="Times New Roman" panose="02020603050405020304" pitchFamily="18" charset="0"/>
            </a:endParaRPr>
          </a:p>
          <a:p>
            <a:pPr>
              <a:spcAft>
                <a:spcPts val="0"/>
              </a:spcAft>
            </a:pPr>
            <a:r>
              <a:rPr lang="en-GB" sz="2400"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Aujourd’hui</a:t>
            </a: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je </a:t>
            </a:r>
            <a:r>
              <a:rPr lang="en-GB" sz="2400"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prépare</a:t>
            </a: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le déjeuner. </a:t>
            </a:r>
          </a:p>
          <a:p>
            <a:pPr>
              <a:spcAft>
                <a:spcPts val="0"/>
              </a:spcAft>
            </a:pP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Il fait beau et je </a:t>
            </a:r>
            <a:r>
              <a:rPr lang="en-GB" sz="2400"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fais</a:t>
            </a: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400"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une</a:t>
            </a: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promenade</a:t>
            </a:r>
          </a:p>
          <a:p>
            <a:pPr>
              <a:spcAft>
                <a:spcPts val="0"/>
              </a:spcAft>
            </a:pP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dehors.</a:t>
            </a:r>
            <a:endParaRPr lang="en-GB" sz="2400" dirty="0">
              <a:effectLst/>
              <a:latin typeface="Century Gothic" panose="020B0502020202020204" pitchFamily="34" charset="0"/>
              <a:ea typeface="Times New Roman" panose="02020603050405020304" pitchFamily="18" charset="0"/>
            </a:endParaRPr>
          </a:p>
          <a:p>
            <a:pPr>
              <a:spcAft>
                <a:spcPts val="0"/>
              </a:spcAft>
            </a:pP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Je </a:t>
            </a:r>
            <a:r>
              <a:rPr lang="en-GB" sz="2400"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donne</a:t>
            </a: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un </a:t>
            </a:r>
            <a:r>
              <a:rPr lang="en-GB" sz="2400" kern="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cadeau</a:t>
            </a:r>
            <a:r>
              <a:rPr lang="en-GB" sz="2400" kern="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à Peter.</a:t>
            </a:r>
          </a:p>
        </p:txBody>
      </p:sp>
      <p:sp>
        <p:nvSpPr>
          <p:cNvPr id="5" name="TextBox 4"/>
          <p:cNvSpPr txBox="1"/>
          <p:nvPr/>
        </p:nvSpPr>
        <p:spPr>
          <a:xfrm>
            <a:off x="6782891" y="1573779"/>
            <a:ext cx="7733212" cy="461665"/>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I’m spending a week in London.</a:t>
            </a:r>
          </a:p>
        </p:txBody>
      </p:sp>
      <p:sp>
        <p:nvSpPr>
          <p:cNvPr id="6" name="TextBox 5"/>
          <p:cNvSpPr txBox="1"/>
          <p:nvPr/>
        </p:nvSpPr>
        <p:spPr>
          <a:xfrm>
            <a:off x="6782891" y="1979096"/>
            <a:ext cx="7733212" cy="461665"/>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I’m staying with a friend, Peter.</a:t>
            </a:r>
          </a:p>
        </p:txBody>
      </p:sp>
      <p:sp>
        <p:nvSpPr>
          <p:cNvPr id="7" name="TextBox 6"/>
          <p:cNvSpPr txBox="1"/>
          <p:nvPr/>
        </p:nvSpPr>
        <p:spPr>
          <a:xfrm>
            <a:off x="6782891" y="2329087"/>
            <a:ext cx="7733212" cy="830997"/>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In the house we speak French.  </a:t>
            </a:r>
          </a:p>
          <a:p>
            <a:r>
              <a:rPr lang="en-GB" sz="2400" b="1" dirty="0">
                <a:solidFill>
                  <a:schemeClr val="bg1"/>
                </a:solidFill>
                <a:latin typeface="Century Gothic" panose="020B0502020202020204" pitchFamily="34" charset="0"/>
              </a:rPr>
              <a:t>It’s interesting!</a:t>
            </a:r>
          </a:p>
        </p:txBody>
      </p:sp>
      <p:sp>
        <p:nvSpPr>
          <p:cNvPr id="8" name="TextBox 7"/>
          <p:cNvSpPr txBox="1"/>
          <p:nvPr/>
        </p:nvSpPr>
        <p:spPr>
          <a:xfrm>
            <a:off x="6782891" y="3057938"/>
            <a:ext cx="7733212" cy="830997"/>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We watch tv, </a:t>
            </a:r>
          </a:p>
          <a:p>
            <a:r>
              <a:rPr lang="en-GB" sz="2400" b="1" dirty="0">
                <a:solidFill>
                  <a:schemeClr val="bg1"/>
                </a:solidFill>
                <a:latin typeface="Century Gothic" panose="020B0502020202020204" pitchFamily="34" charset="0"/>
              </a:rPr>
              <a:t>we like films.</a:t>
            </a:r>
          </a:p>
        </p:txBody>
      </p:sp>
      <p:sp>
        <p:nvSpPr>
          <p:cNvPr id="9" name="TextBox 8"/>
          <p:cNvSpPr txBox="1"/>
          <p:nvPr/>
        </p:nvSpPr>
        <p:spPr>
          <a:xfrm>
            <a:off x="6782891" y="3785306"/>
            <a:ext cx="7733212" cy="461665"/>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At school I speak English.</a:t>
            </a:r>
          </a:p>
        </p:txBody>
      </p:sp>
      <p:sp>
        <p:nvSpPr>
          <p:cNvPr id="10" name="TextBox 9"/>
          <p:cNvSpPr txBox="1"/>
          <p:nvPr/>
        </p:nvSpPr>
        <p:spPr>
          <a:xfrm>
            <a:off x="6782891" y="4134695"/>
            <a:ext cx="7733212" cy="461665"/>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We wear a uniform.  It’s funny!</a:t>
            </a:r>
          </a:p>
        </p:txBody>
      </p:sp>
      <p:sp>
        <p:nvSpPr>
          <p:cNvPr id="11" name="TextBox 10"/>
          <p:cNvSpPr txBox="1"/>
          <p:nvPr/>
        </p:nvSpPr>
        <p:spPr>
          <a:xfrm>
            <a:off x="6782891" y="4514969"/>
            <a:ext cx="7733212" cy="461665"/>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Today, I’m preparing lunch. </a:t>
            </a:r>
          </a:p>
        </p:txBody>
      </p:sp>
      <p:sp>
        <p:nvSpPr>
          <p:cNvPr id="12" name="TextBox 11"/>
          <p:cNvSpPr txBox="1"/>
          <p:nvPr/>
        </p:nvSpPr>
        <p:spPr>
          <a:xfrm>
            <a:off x="6782891" y="4914814"/>
            <a:ext cx="4821028" cy="830997"/>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The weather is nice and I’m going for a walk outside.</a:t>
            </a:r>
          </a:p>
        </p:txBody>
      </p:sp>
      <p:sp>
        <p:nvSpPr>
          <p:cNvPr id="2" name="Title 1" hidden="1">
            <a:extLst>
              <a:ext uri="{FF2B5EF4-FFF2-40B4-BE49-F238E27FC236}">
                <a16:creationId xmlns:a16="http://schemas.microsoft.com/office/drawing/2014/main" id="{FEB4BCE5-29E2-B048-9FC4-E9F0FFDE003D}"/>
              </a:ext>
            </a:extLst>
          </p:cNvPr>
          <p:cNvSpPr>
            <a:spLocks noGrp="1"/>
          </p:cNvSpPr>
          <p:nvPr>
            <p:ph type="title"/>
          </p:nvPr>
        </p:nvSpPr>
        <p:spPr/>
        <p:txBody>
          <a:bodyPr/>
          <a:lstStyle/>
          <a:p>
            <a:r>
              <a:rPr lang="en-US" dirty="0" err="1"/>
              <a:t>Dictogloss</a:t>
            </a:r>
            <a:endParaRPr lang="en-US" dirty="0"/>
          </a:p>
        </p:txBody>
      </p:sp>
      <p:sp>
        <p:nvSpPr>
          <p:cNvPr id="3" name="Rounded Rectangle 46">
            <a:extLst>
              <a:ext uri="{FF2B5EF4-FFF2-40B4-BE49-F238E27FC236}">
                <a16:creationId xmlns:a16="http://schemas.microsoft.com/office/drawing/2014/main" id="{D752D140-2648-4F36-8C48-86D082C0B5BD}"/>
              </a:ext>
            </a:extLst>
          </p:cNvPr>
          <p:cNvSpPr/>
          <p:nvPr/>
        </p:nvSpPr>
        <p:spPr>
          <a:xfrm>
            <a:off x="9750983" y="249869"/>
            <a:ext cx="215893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13">
            <a:extLst>
              <a:ext uri="{FF2B5EF4-FFF2-40B4-BE49-F238E27FC236}">
                <a16:creationId xmlns:a16="http://schemas.microsoft.com/office/drawing/2014/main" id="{0047E95A-6E1B-46DB-97B6-7E43C07C00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836BE358-04D4-454C-833E-39E991F897E7}"/>
              </a:ext>
            </a:extLst>
          </p:cNvPr>
          <p:cNvSpPr txBox="1">
            <a:spLocks/>
          </p:cNvSpPr>
          <p:nvPr/>
        </p:nvSpPr>
        <p:spPr>
          <a:xfrm>
            <a:off x="-1" y="268473"/>
            <a:ext cx="591504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Dictogloss</a:t>
            </a:r>
            <a:endParaRPr lang="en-GB" sz="3600" b="1" dirty="0">
              <a:solidFill>
                <a:schemeClr val="bg1"/>
              </a:solidFill>
            </a:endParaRPr>
          </a:p>
        </p:txBody>
      </p:sp>
      <p:sp>
        <p:nvSpPr>
          <p:cNvPr id="16" name="TextBox 15">
            <a:extLst>
              <a:ext uri="{FF2B5EF4-FFF2-40B4-BE49-F238E27FC236}">
                <a16:creationId xmlns:a16="http://schemas.microsoft.com/office/drawing/2014/main" id="{3F1875A3-C8A3-45FD-91F0-CB11EC9DA3E7}"/>
              </a:ext>
            </a:extLst>
          </p:cNvPr>
          <p:cNvSpPr txBox="1"/>
          <p:nvPr/>
        </p:nvSpPr>
        <p:spPr>
          <a:xfrm>
            <a:off x="6782891" y="5612387"/>
            <a:ext cx="7733212" cy="461665"/>
          </a:xfrm>
          <a:prstGeom prst="rect">
            <a:avLst/>
          </a:prstGeom>
          <a:noFill/>
        </p:spPr>
        <p:txBody>
          <a:bodyPr wrap="square" rtlCol="0">
            <a:spAutoFit/>
          </a:bodyPr>
          <a:lstStyle/>
          <a:p>
            <a:r>
              <a:rPr lang="en-GB" sz="2400" b="1" dirty="0">
                <a:solidFill>
                  <a:schemeClr val="bg1"/>
                </a:solidFill>
                <a:latin typeface="Century Gothic" panose="020B0502020202020204" pitchFamily="34" charset="0"/>
              </a:rPr>
              <a:t>I’m giving a present to Peter.</a:t>
            </a:r>
          </a:p>
        </p:txBody>
      </p:sp>
    </p:spTree>
    <p:extLst>
      <p:ext uri="{BB962C8B-B14F-4D97-AF65-F5344CB8AC3E}">
        <p14:creationId xmlns:p14="http://schemas.microsoft.com/office/powerpoint/2010/main" val="316877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3"/>
          <a:srcRect l="18879" t="22690" r="18901" b="12074"/>
          <a:stretch/>
        </p:blipFill>
        <p:spPr bwMode="auto">
          <a:xfrm>
            <a:off x="2397892" y="2747476"/>
            <a:ext cx="6830514" cy="3646992"/>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2477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92195" y="277181"/>
            <a:ext cx="10515600" cy="1325563"/>
          </a:xfrm>
        </p:spPr>
        <p:txBody>
          <a:bodyPr>
            <a:normAutofit fontScale="90000"/>
          </a:bodyPr>
          <a:lstStyle/>
          <a:p>
            <a:pPr lvl="0" algn="ctr">
              <a:lnSpc>
                <a:spcPct val="100000"/>
              </a:lnSpc>
              <a:spcBef>
                <a:spcPts val="0"/>
              </a:spcBef>
            </a:pPr>
            <a:r>
              <a:rPr lang="en-GB" sz="10800" b="1" dirty="0">
                <a:solidFill>
                  <a:srgbClr val="115076"/>
                </a:solidFill>
                <a:ea typeface="+mn-ea"/>
                <a:cs typeface="Calibri" panose="020F0502020204030204" pitchFamily="34" charset="0"/>
              </a:rPr>
              <a:t>SFC</a:t>
            </a:r>
            <a:endParaRPr lang="en-GB" dirty="0"/>
          </a:p>
        </p:txBody>
      </p:sp>
      <p:pic>
        <p:nvPicPr>
          <p:cNvPr id="12" name="Picture 2" descr="Quiet Sign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46150" y="207569"/>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descr="rectangle"/>
          <p:cNvSpPr/>
          <p:nvPr/>
        </p:nvSpPr>
        <p:spPr>
          <a:xfrm>
            <a:off x="4679257" y="1611005"/>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4" descr="open box"/>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71565" y="1929020"/>
            <a:ext cx="2021192" cy="1704539"/>
          </a:xfrm>
          <a:prstGeom prst="rect">
            <a:avLst/>
          </a:prstGeom>
        </p:spPr>
      </p:pic>
      <p:sp>
        <p:nvSpPr>
          <p:cNvPr id="26" name="Down Arrow 25" descr="arrow pointing into open box"/>
          <p:cNvSpPr/>
          <p:nvPr/>
        </p:nvSpPr>
        <p:spPr>
          <a:xfrm>
            <a:off x="5782491" y="1847674"/>
            <a:ext cx="627018" cy="1092199"/>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p:cNvSpPr txBox="1"/>
          <p:nvPr/>
        </p:nvSpPr>
        <p:spPr>
          <a:xfrm>
            <a:off x="4960799" y="3546403"/>
            <a:ext cx="2226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dans</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7" name="TextBox 26"/>
          <p:cNvSpPr txBox="1"/>
          <p:nvPr/>
        </p:nvSpPr>
        <p:spPr>
          <a:xfrm>
            <a:off x="6035246" y="3605163"/>
            <a:ext cx="16135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X</a:t>
            </a:r>
          </a:p>
        </p:txBody>
      </p:sp>
      <p:sp>
        <p:nvSpPr>
          <p:cNvPr id="7" name="TextBox 6"/>
          <p:cNvSpPr txBox="1"/>
          <p:nvPr/>
        </p:nvSpPr>
        <p:spPr>
          <a:xfrm>
            <a:off x="1005028" y="171225"/>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peti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grpSp>
        <p:nvGrpSpPr>
          <p:cNvPr id="38" name="Group 37" descr="a tall boy and a small boy with arrow pointing to the small boy"/>
          <p:cNvGrpSpPr/>
          <p:nvPr/>
        </p:nvGrpSpPr>
        <p:grpSpPr>
          <a:xfrm>
            <a:off x="1199148" y="1347764"/>
            <a:ext cx="1423730" cy="1953518"/>
            <a:chOff x="1199148" y="1347764"/>
            <a:chExt cx="1423730" cy="1953518"/>
          </a:xfrm>
        </p:grpSpPr>
        <p:pic>
          <p:nvPicPr>
            <p:cNvPr id="2" name="Picture 1" descr="t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32" name="Picture 31" descr="small bo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33" name="Down Arrow 32"/>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 name="TextBox 4"/>
          <p:cNvSpPr txBox="1"/>
          <p:nvPr/>
        </p:nvSpPr>
        <p:spPr>
          <a:xfrm>
            <a:off x="1056908" y="3346142"/>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mo</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pic>
        <p:nvPicPr>
          <p:cNvPr id="16" name="Picture 2" descr="crossword with word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061" y="4451526"/>
            <a:ext cx="2284874" cy="15879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83250" y="4822960"/>
            <a:ext cx="21758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mai</a:t>
            </a:r>
            <a:r>
              <a:rPr kumimoji="0" lang="en-GB" sz="6000" b="0" i="0" u="none" strike="sng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endPar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4" name="TextBox 23"/>
          <p:cNvSpPr txBox="1"/>
          <p:nvPr/>
        </p:nvSpPr>
        <p:spPr>
          <a:xfrm>
            <a:off x="5008069" y="5623594"/>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[but]</a:t>
            </a:r>
          </a:p>
        </p:txBody>
      </p:sp>
      <p:pic>
        <p:nvPicPr>
          <p:cNvPr id="20" name="Picture 19" descr="face icon to show 'but'"/>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3198" y="4962383"/>
            <a:ext cx="1455327" cy="1455327"/>
          </a:xfrm>
          <a:prstGeom prst="rect">
            <a:avLst/>
          </a:prstGeom>
        </p:spPr>
      </p:pic>
      <p:sp>
        <p:nvSpPr>
          <p:cNvPr id="3" name="TextBox 2"/>
          <p:cNvSpPr txBox="1"/>
          <p:nvPr/>
        </p:nvSpPr>
        <p:spPr>
          <a:xfrm>
            <a:off x="9400242" y="55390"/>
            <a:ext cx="23648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x</a:t>
            </a:r>
          </a:p>
        </p:txBody>
      </p:sp>
      <p:grpSp>
        <p:nvGrpSpPr>
          <p:cNvPr id="30" name="Group 29" descr="a prize"/>
          <p:cNvGrpSpPr/>
          <p:nvPr/>
        </p:nvGrpSpPr>
        <p:grpSpPr>
          <a:xfrm>
            <a:off x="8704595" y="1029553"/>
            <a:ext cx="2725699" cy="1936044"/>
            <a:chOff x="8711284" y="862548"/>
            <a:chExt cx="2725699" cy="1936044"/>
          </a:xfrm>
        </p:grpSpPr>
        <p:pic>
          <p:nvPicPr>
            <p:cNvPr id="13" name="Picture 12" descr="priz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711284" y="1100550"/>
              <a:ext cx="1371776" cy="1159150"/>
            </a:xfrm>
            <a:prstGeom prst="rect">
              <a:avLst/>
            </a:prstGeom>
          </p:spPr>
        </p:pic>
        <p:pic>
          <p:nvPicPr>
            <p:cNvPr id="14" name="Picture 13" descr="a priz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083060" y="862548"/>
              <a:ext cx="1353923" cy="1936044"/>
            </a:xfrm>
            <a:prstGeom prst="rect">
              <a:avLst/>
            </a:prstGeom>
          </p:spPr>
        </p:pic>
        <p:sp>
          <p:nvSpPr>
            <p:cNvPr id="15" name="TextBox 14"/>
            <p:cNvSpPr txBox="1"/>
            <p:nvPr/>
          </p:nvSpPr>
          <p:spPr>
            <a:xfrm rot="19534011">
              <a:off x="8803874" y="1335977"/>
              <a:ext cx="14901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€15.95</a:t>
              </a:r>
            </a:p>
          </p:txBody>
        </p:sp>
      </p:grpSp>
      <p:sp>
        <p:nvSpPr>
          <p:cNvPr id="6" name="TextBox 5"/>
          <p:cNvSpPr txBox="1"/>
          <p:nvPr/>
        </p:nvSpPr>
        <p:spPr>
          <a:xfrm flipH="1">
            <a:off x="8921683" y="2991006"/>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gran</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d</a:t>
            </a:r>
          </a:p>
        </p:txBody>
      </p:sp>
      <p:grpSp>
        <p:nvGrpSpPr>
          <p:cNvPr id="37" name="Group 36" descr="tall boy and a small boy with the arrow pointing to the tall boy"/>
          <p:cNvGrpSpPr/>
          <p:nvPr/>
        </p:nvGrpSpPr>
        <p:grpSpPr>
          <a:xfrm>
            <a:off x="9353908" y="4032078"/>
            <a:ext cx="1667202" cy="1953518"/>
            <a:chOff x="12297240" y="3985624"/>
            <a:chExt cx="1667202" cy="1953518"/>
          </a:xfrm>
        </p:grpSpPr>
        <p:pic>
          <p:nvPicPr>
            <p:cNvPr id="31" name="Picture 30" descr="t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35" name="Picture 34" descr="small bo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36" name="Down Arrow 35" descr="arrow"/>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156505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subTnLst>
                                    <p:audio>
                                      <p:cMediaNode>
                                        <p:cTn display="0" masterRel="sameClick">
                                          <p:stCondLst>
                                            <p:cond evt="begin" delay="0">
                                              <p:tn val="11"/>
                                            </p:cond>
                                          </p:stCondLst>
                                          <p:endCondLst>
                                            <p:cond evt="onStopAudio" delay="0">
                                              <p:tgtEl>
                                                <p:sldTgt/>
                                              </p:tgtEl>
                                            </p:cond>
                                          </p:endCondLst>
                                        </p:cTn>
                                        <p:tgtEl>
                                          <p:sndTgt r:embed="rId3" name="SFC_dans.wav"/>
                                        </p:tgtEl>
                                      </p:cMediaNode>
                                    </p:audio>
                                  </p:sub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subTnLst>
                                    <p:audio>
                                      <p:cMediaNode>
                                        <p:cTn display="0" masterRel="sameClick">
                                          <p:stCondLst>
                                            <p:cond evt="begin" delay="0">
                                              <p:tn val="14"/>
                                            </p:cond>
                                          </p:stCondLst>
                                          <p:endCondLst>
                                            <p:cond evt="onStopAudio" delay="0">
                                              <p:tgtEl>
                                                <p:sldTgt/>
                                              </p:tgtEl>
                                            </p:cond>
                                          </p:endCondLst>
                                        </p:cTn>
                                        <p:tgtEl>
                                          <p:sndTgt r:embed="rId4" name="dans.wav"/>
                                        </p:tgtEl>
                                      </p:cMediaNode>
                                    </p:audio>
                                  </p:sub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5" name="petit.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subTnLst>
                                    <p:audio>
                                      <p:cMediaNode>
                                        <p:cTn display="0" masterRel="sameClick">
                                          <p:stCondLst>
                                            <p:cond evt="begin" delay="0">
                                              <p:tn val="33"/>
                                            </p:cond>
                                          </p:stCondLst>
                                          <p:endCondLst>
                                            <p:cond evt="onStopAudio" delay="0">
                                              <p:tgtEl>
                                                <p:sldTgt/>
                                              </p:tgtEl>
                                            </p:cond>
                                          </p:endCondLst>
                                        </p:cTn>
                                        <p:tgtEl>
                                          <p:sndTgt r:embed="rId5" name="petit.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subTnLst>
                                    <p:audio>
                                      <p:cMediaNode>
                                        <p:cTn display="0" masterRel="sameClick">
                                          <p:stCondLst>
                                            <p:cond evt="begin" delay="0">
                                              <p:tn val="38"/>
                                            </p:cond>
                                          </p:stCondLst>
                                          <p:endCondLst>
                                            <p:cond evt="onStopAudio" delay="0">
                                              <p:tgtEl>
                                                <p:sldTgt/>
                                              </p:tgtEl>
                                            </p:cond>
                                          </p:endCondLst>
                                        </p:cTn>
                                        <p:tgtEl>
                                          <p:sndTgt r:embed="rId6" name="prix.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subTnLst>
                                    <p:audio>
                                      <p:cMediaNode>
                                        <p:cTn display="0" masterRel="sameClick">
                                          <p:stCondLst>
                                            <p:cond evt="begin" delay="0">
                                              <p:tn val="43"/>
                                            </p:cond>
                                          </p:stCondLst>
                                          <p:endCondLst>
                                            <p:cond evt="onStopAudio" delay="0">
                                              <p:tgtEl>
                                                <p:sldTgt/>
                                              </p:tgtEl>
                                            </p:cond>
                                          </p:endCondLst>
                                        </p:cTn>
                                        <p:tgtEl>
                                          <p:sndTgt r:embed="rId6" name="prix.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7" name="mot.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subTnLst>
                                    <p:audio>
                                      <p:cMediaNode>
                                        <p:cTn display="0" masterRel="sameClick">
                                          <p:stCondLst>
                                            <p:cond evt="begin" delay="0">
                                              <p:tn val="53"/>
                                            </p:cond>
                                          </p:stCondLst>
                                          <p:endCondLst>
                                            <p:cond evt="onStopAudio" delay="0">
                                              <p:tgtEl>
                                                <p:sldTgt/>
                                              </p:tgtEl>
                                            </p:cond>
                                          </p:endCondLst>
                                        </p:cTn>
                                        <p:tgtEl>
                                          <p:sndTgt r:embed="rId7" name="mot.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subTnLst>
                                    <p:audio>
                                      <p:cMediaNode>
                                        <p:cTn display="0" masterRel="sameClick">
                                          <p:stCondLst>
                                            <p:cond evt="begin" delay="0">
                                              <p:tn val="58"/>
                                            </p:cond>
                                          </p:stCondLst>
                                          <p:endCondLst>
                                            <p:cond evt="onStopAudio" delay="0">
                                              <p:tgtEl>
                                                <p:sldTgt/>
                                              </p:tgtEl>
                                            </p:cond>
                                          </p:endCondLst>
                                        </p:cTn>
                                        <p:tgtEl>
                                          <p:sndTgt r:embed="rId8" name="mais.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subTnLst>
                                    <p:audio>
                                      <p:cMediaNode>
                                        <p:cTn display="0" masterRel="sameClick">
                                          <p:stCondLst>
                                            <p:cond evt="begin" delay="0">
                                              <p:tn val="63"/>
                                            </p:cond>
                                          </p:stCondLst>
                                          <p:endCondLst>
                                            <p:cond evt="onStopAudio" delay="0">
                                              <p:tgtEl>
                                                <p:sldTgt/>
                                              </p:tgtEl>
                                            </p:cond>
                                          </p:endCondLst>
                                        </p:cTn>
                                        <p:tgtEl>
                                          <p:sndTgt r:embed="rId9" name="SFC_mais.wav"/>
                                        </p:tgtEl>
                                      </p:cMediaNode>
                                    </p:audio>
                                  </p:subTnLst>
                                </p:cTn>
                              </p:par>
                              <p:par>
                                <p:cTn id="66" presetID="10" presetClass="entr" presetSubtype="0"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subTnLst>
                                    <p:audio>
                                      <p:cMediaNode>
                                        <p:cTn display="0" masterRel="sameClick">
                                          <p:stCondLst>
                                            <p:cond evt="begin" delay="0">
                                              <p:tn val="66"/>
                                            </p:cond>
                                          </p:stCondLst>
                                          <p:endCondLst>
                                            <p:cond evt="onStopAudio" delay="0">
                                              <p:tgtEl>
                                                <p:sldTgt/>
                                              </p:tgtEl>
                                            </p:cond>
                                          </p:endCondLst>
                                        </p:cTn>
                                        <p:tgtEl>
                                          <p:sndTgt r:embed="rId8" name="mais.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500"/>
                                        <p:tgtEl>
                                          <p:spTgt spid="6"/>
                                        </p:tgtEl>
                                      </p:cBhvr>
                                    </p:animEffect>
                                  </p:childTnLst>
                                  <p:subTnLst>
                                    <p:audio>
                                      <p:cMediaNode>
                                        <p:cTn display="0" masterRel="sameClick">
                                          <p:stCondLst>
                                            <p:cond evt="begin" delay="0">
                                              <p:tn val="71"/>
                                            </p:cond>
                                          </p:stCondLst>
                                          <p:endCondLst>
                                            <p:cond evt="onStopAudio" delay="0">
                                              <p:tgtEl>
                                                <p:sldTgt/>
                                              </p:tgtEl>
                                            </p:cond>
                                          </p:endCondLst>
                                        </p:cTn>
                                        <p:tgtEl>
                                          <p:sndTgt r:embed="rId10" name="grand.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500"/>
                                        <p:tgtEl>
                                          <p:spTgt spid="37"/>
                                        </p:tgtEl>
                                      </p:cBhvr>
                                    </p:animEffect>
                                  </p:childTnLst>
                                  <p:subTnLst>
                                    <p:audio>
                                      <p:cMediaNode>
                                        <p:cTn display="0" masterRel="sameClick">
                                          <p:stCondLst>
                                            <p:cond evt="begin" delay="0">
                                              <p:tn val="76"/>
                                            </p:cond>
                                          </p:stCondLst>
                                          <p:endCondLst>
                                            <p:cond evt="onStopAudio" delay="0">
                                              <p:tgtEl>
                                                <p:sldTgt/>
                                              </p:tgtEl>
                                            </p:cond>
                                          </p:endCondLst>
                                        </p:cTn>
                                        <p:tgtEl>
                                          <p:sndTgt r:embed="rId10" name="gra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animBg="1"/>
      <p:bldP spid="26" grpId="0" animBg="1"/>
      <p:bldP spid="22" grpId="0"/>
      <p:bldP spid="27" grpId="0"/>
      <p:bldP spid="7" grpId="0"/>
      <p:bldP spid="5" grpId="0"/>
      <p:bldP spid="8" grpId="0"/>
      <p:bldP spid="24" grpId="0"/>
      <p:bldP spid="3"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8"/>
          <p:cNvPicPr preferRelativeResize="0"/>
          <p:nvPr/>
        </p:nvPicPr>
        <p:blipFill rotWithShape="1">
          <a:blip r:embed="rId3">
            <a:alphaModFix/>
          </a:blip>
          <a:srcRect/>
          <a:stretch/>
        </p:blipFill>
        <p:spPr>
          <a:xfrm>
            <a:off x="0" y="113962"/>
            <a:ext cx="6457246" cy="867128"/>
          </a:xfrm>
          <a:prstGeom prst="rect">
            <a:avLst/>
          </a:prstGeom>
          <a:noFill/>
          <a:ln>
            <a:noFill/>
          </a:ln>
        </p:spPr>
      </p:pic>
      <p:sp>
        <p:nvSpPr>
          <p:cNvPr id="286" name="Google Shape;286;p8"/>
          <p:cNvSpPr txBox="1">
            <a:spLocks noGrp="1"/>
          </p:cNvSpPr>
          <p:nvPr>
            <p:ph type="title"/>
          </p:nvPr>
        </p:nvSpPr>
        <p:spPr>
          <a:xfrm>
            <a:off x="2232" y="113962"/>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Devoirs</a:t>
            </a:r>
            <a:endParaRPr dirty="0"/>
          </a:p>
        </p:txBody>
      </p:sp>
      <p:pic>
        <p:nvPicPr>
          <p:cNvPr id="287" name="Google Shape;287;p8" descr="Smiley face with headphones"/>
          <p:cNvPicPr preferRelativeResize="0"/>
          <p:nvPr/>
        </p:nvPicPr>
        <p:blipFill rotWithShape="1">
          <a:blip r:embed="rId4">
            <a:alphaModFix/>
          </a:blip>
          <a:srcRect/>
          <a:stretch/>
        </p:blipFill>
        <p:spPr>
          <a:xfrm>
            <a:off x="10541342" y="105601"/>
            <a:ext cx="1401221" cy="1401221"/>
          </a:xfrm>
          <a:prstGeom prst="rect">
            <a:avLst/>
          </a:prstGeom>
          <a:noFill/>
          <a:ln>
            <a:noFill/>
          </a:ln>
        </p:spPr>
      </p:pic>
      <p:sp>
        <p:nvSpPr>
          <p:cNvPr id="288" name="Google Shape;288;p8"/>
          <p:cNvSpPr txBox="1"/>
          <p:nvPr/>
        </p:nvSpPr>
        <p:spPr>
          <a:xfrm>
            <a:off x="-186636" y="1204646"/>
            <a:ext cx="9750706"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Vocabulary Learning Homework (Term 1.2, Week 6)</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89" name="Google Shape;289;p8"/>
          <p:cNvSpPr txBox="1"/>
          <p:nvPr/>
        </p:nvSpPr>
        <p:spPr>
          <a:xfrm>
            <a:off x="175149" y="1971779"/>
            <a:ext cx="1088578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hlinkClick r:id="rId5"/>
              </a:rPr>
              <a:t>Audio file</a:t>
            </a:r>
            <a:endParaRPr kumimoji="0" sz="1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90" name="Google Shape;290;p8"/>
          <p:cNvSpPr txBox="1"/>
          <p:nvPr/>
        </p:nvSpPr>
        <p:spPr>
          <a:xfrm>
            <a:off x="175149" y="2869678"/>
            <a:ext cx="3075375"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15076"/>
                </a:solidFill>
                <a:effectLst/>
                <a:uLnTx/>
                <a:uFillTx/>
                <a:latin typeface="Century Gothic"/>
                <a:ea typeface="Century Gothic"/>
                <a:cs typeface="Century Gothic"/>
                <a:sym typeface="Century Gothic"/>
              </a:rPr>
              <a:t>Audio file QR code: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8"/>
          <p:cNvSpPr txBox="1"/>
          <p:nvPr/>
        </p:nvSpPr>
        <p:spPr>
          <a:xfrm>
            <a:off x="175149" y="3849829"/>
            <a:ext cx="11066804"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hlinkClick r:id="rId6"/>
              </a:rPr>
              <a:t>Student worksheet</a:t>
            </a:r>
            <a:endParaRPr kumimoji="0" sz="20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293" name="Google Shape;293;p8"/>
          <p:cNvSpPr txBox="1"/>
          <p:nvPr/>
        </p:nvSpPr>
        <p:spPr>
          <a:xfrm>
            <a:off x="175149" y="4555407"/>
            <a:ext cx="1033840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hlinkClick r:id="rId7"/>
              </a:rPr>
              <a:t>Quizlet link</a:t>
            </a:r>
            <a:br>
              <a:rPr kumimoji="0" lang="en-GB" sz="2400" b="0" i="0" u="none" strike="noStrike" kern="0" cap="none" spc="0" normalizeH="0" baseline="0" noProof="0" dirty="0">
                <a:ln>
                  <a:noFill/>
                </a:ln>
                <a:solidFill>
                  <a:srgbClr val="000000"/>
                </a:solidFill>
                <a:effectLst/>
                <a:uLnTx/>
                <a:uFillTx/>
                <a:latin typeface="Century Gothic" panose="020B0502020202020204" pitchFamily="34" charset="0"/>
                <a:ea typeface="Century Gothic"/>
                <a:cs typeface="Century Gothic"/>
                <a:sym typeface="Century Gothic"/>
              </a:rPr>
            </a:br>
            <a:endParaRPr kumimoji="0" sz="2400" b="0" i="0" u="none" strike="noStrike" kern="0" cap="none" spc="0" normalizeH="0" baseline="0" noProof="0" dirty="0">
              <a:ln>
                <a:noFill/>
              </a:ln>
              <a:solidFill>
                <a:srgbClr val="115076"/>
              </a:solidFill>
              <a:effectLst/>
              <a:uLnTx/>
              <a:uFillTx/>
              <a:latin typeface="Century Gothic" panose="020B0502020202020204" pitchFamily="34" charset="0"/>
              <a:ea typeface="Century Gothic"/>
              <a:cs typeface="Century Gothic"/>
              <a:sym typeface="Century Gothic"/>
            </a:endParaRPr>
          </a:p>
        </p:txBody>
      </p:sp>
      <p:sp>
        <p:nvSpPr>
          <p:cNvPr id="294" name="Google Shape;294;p8"/>
          <p:cNvSpPr/>
          <p:nvPr/>
        </p:nvSpPr>
        <p:spPr>
          <a:xfrm>
            <a:off x="175149" y="5373936"/>
            <a:ext cx="11066804"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In addition, revisit:	</a:t>
            </a:r>
            <a:r>
              <a:rPr lang="en-GB" sz="2000" kern="0" dirty="0">
                <a:solidFill>
                  <a:srgbClr val="1E4E79"/>
                </a:solidFill>
                <a:latin typeface="Century Gothic" panose="020B0502020202020204" pitchFamily="34" charset="0"/>
                <a:ea typeface="Century Gothic"/>
                <a:cs typeface="Century Gothic"/>
                <a:sym typeface="Century Gothic"/>
                <a:hlinkClick r:id="rId8"/>
              </a:rPr>
              <a:t>Term 1.2 Week 2</a:t>
            </a:r>
            <a:endParaRPr kumimoji="0" lang="en-GB" sz="2000" b="0" i="0" u="none" strike="noStrike" kern="0" cap="none" spc="0" normalizeH="0" baseline="0" noProof="0" dirty="0">
              <a:ln>
                <a:noFill/>
              </a:ln>
              <a:solidFill>
                <a:srgbClr val="1E4E79"/>
              </a:solidFill>
              <a:effectLst/>
              <a:uLnTx/>
              <a:uFillTx/>
              <a:latin typeface="Century Gothic" panose="020B0502020202020204" pitchFamily="34" charset="0"/>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1E4E79"/>
                </a:solidFill>
                <a:effectLst/>
                <a:uLnTx/>
                <a:uFillTx/>
                <a:latin typeface="Century Gothic" panose="020B0502020202020204" pitchFamily="34" charset="0"/>
                <a:ea typeface="Century Gothic"/>
                <a:cs typeface="Century Gothic"/>
                <a:sym typeface="Century Gothic"/>
              </a:rPr>
              <a:t>			</a:t>
            </a:r>
            <a:r>
              <a:rPr lang="en-GB" sz="2000" kern="0" dirty="0">
                <a:solidFill>
                  <a:srgbClr val="1E4E79"/>
                </a:solidFill>
                <a:latin typeface="Century Gothic" panose="020B0502020202020204" pitchFamily="34" charset="0"/>
                <a:ea typeface="Century Gothic"/>
                <a:cs typeface="Century Gothic"/>
                <a:sym typeface="Century Gothic"/>
                <a:hlinkClick r:id="rId9"/>
              </a:rPr>
              <a:t>Term 1.1 Week 4</a:t>
            </a:r>
            <a:endParaRPr kumimoji="0" sz="18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pic>
        <p:nvPicPr>
          <p:cNvPr id="295" name="Google Shape;295;p8" descr="the letter Q"/>
          <p:cNvPicPr preferRelativeResize="0"/>
          <p:nvPr/>
        </p:nvPicPr>
        <p:blipFill rotWithShape="1">
          <a:blip r:embed="rId10">
            <a:alphaModFix/>
          </a:blip>
          <a:srcRect/>
          <a:stretch/>
        </p:blipFill>
        <p:spPr>
          <a:xfrm>
            <a:off x="10641925" y="4800601"/>
            <a:ext cx="1300638" cy="1300638"/>
          </a:xfrm>
          <a:prstGeom prst="rect">
            <a:avLst/>
          </a:prstGeom>
          <a:noFill/>
          <a:ln>
            <a:noFill/>
          </a:ln>
        </p:spPr>
      </p:pic>
      <p:pic>
        <p:nvPicPr>
          <p:cNvPr id="13" name="Picture 12" descr="\\userfs\nca509\w2k\Downloads\frame (13).pn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52765" y="2546395"/>
            <a:ext cx="1080045" cy="1184929"/>
          </a:xfrm>
          <a:prstGeom prst="rect">
            <a:avLst/>
          </a:prstGeom>
          <a:noFill/>
          <a:ln>
            <a:noFill/>
          </a:ln>
        </p:spPr>
      </p:pic>
    </p:spTree>
    <p:extLst>
      <p:ext uri="{BB962C8B-B14F-4D97-AF65-F5344CB8AC3E}">
        <p14:creationId xmlns:p14="http://schemas.microsoft.com/office/powerpoint/2010/main" val="2990808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308" y="347673"/>
            <a:ext cx="10515600" cy="1325563"/>
          </a:xfrm>
        </p:spPr>
        <p:txBody>
          <a:bodyPr>
            <a:normAutofit fontScale="90000"/>
          </a:bodyPr>
          <a:lstStyle/>
          <a:p>
            <a:pPr algn="ctr"/>
            <a:r>
              <a:rPr lang="en-GB" sz="10800" b="1" dirty="0">
                <a:solidFill>
                  <a:srgbClr val="115076"/>
                </a:solidFill>
                <a:cs typeface="Calibri" panose="020F0502020204030204" pitchFamily="34" charset="0"/>
              </a:rPr>
              <a:t>SFC</a:t>
            </a:r>
            <a:endParaRPr lang="en-GB" dirty="0"/>
          </a:p>
        </p:txBody>
      </p:sp>
      <p:pic>
        <p:nvPicPr>
          <p:cNvPr id="12" name="Picture 2" descr="Quiet Sign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46150" y="207569"/>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descr="rectangle"/>
          <p:cNvSpPr/>
          <p:nvPr/>
        </p:nvSpPr>
        <p:spPr>
          <a:xfrm>
            <a:off x="4679257" y="1611005"/>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p:cNvSpPr txBox="1"/>
          <p:nvPr/>
        </p:nvSpPr>
        <p:spPr>
          <a:xfrm>
            <a:off x="4960799" y="3546403"/>
            <a:ext cx="2226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dans</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7" name="TextBox 26"/>
          <p:cNvSpPr txBox="1"/>
          <p:nvPr/>
        </p:nvSpPr>
        <p:spPr>
          <a:xfrm>
            <a:off x="6035246" y="3605163"/>
            <a:ext cx="16135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X</a:t>
            </a:r>
          </a:p>
        </p:txBody>
      </p:sp>
      <p:sp>
        <p:nvSpPr>
          <p:cNvPr id="7" name="TextBox 6"/>
          <p:cNvSpPr txBox="1"/>
          <p:nvPr/>
        </p:nvSpPr>
        <p:spPr>
          <a:xfrm>
            <a:off x="1005028" y="171225"/>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peti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sp>
        <p:nvSpPr>
          <p:cNvPr id="5" name="TextBox 4"/>
          <p:cNvSpPr txBox="1"/>
          <p:nvPr/>
        </p:nvSpPr>
        <p:spPr>
          <a:xfrm>
            <a:off x="1056908" y="3346142"/>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mo</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sp>
        <p:nvSpPr>
          <p:cNvPr id="8" name="TextBox 7"/>
          <p:cNvSpPr txBox="1"/>
          <p:nvPr/>
        </p:nvSpPr>
        <p:spPr>
          <a:xfrm>
            <a:off x="4983250" y="4822960"/>
            <a:ext cx="21758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mai</a:t>
            </a:r>
            <a:r>
              <a:rPr kumimoji="0" lang="en-GB" sz="6000" b="0" i="0" u="none" strike="sng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endPar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 name="TextBox 2"/>
          <p:cNvSpPr txBox="1"/>
          <p:nvPr/>
        </p:nvSpPr>
        <p:spPr>
          <a:xfrm>
            <a:off x="9400242" y="55390"/>
            <a:ext cx="23648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x</a:t>
            </a:r>
          </a:p>
        </p:txBody>
      </p:sp>
      <p:sp>
        <p:nvSpPr>
          <p:cNvPr id="6" name="TextBox 5"/>
          <p:cNvSpPr txBox="1"/>
          <p:nvPr/>
        </p:nvSpPr>
        <p:spPr>
          <a:xfrm flipH="1">
            <a:off x="8921683" y="2991006"/>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gran</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d</a:t>
            </a:r>
          </a:p>
        </p:txBody>
      </p:sp>
      <p:pic>
        <p:nvPicPr>
          <p:cNvPr id="13" name="Picture 12" descr="open box">
            <a:extLst>
              <a:ext uri="{FF2B5EF4-FFF2-40B4-BE49-F238E27FC236}">
                <a16:creationId xmlns:a16="http://schemas.microsoft.com/office/drawing/2014/main" id="{DF3CEC5B-8FFF-034D-BA78-438C926705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71565" y="1929020"/>
            <a:ext cx="2021192" cy="1704539"/>
          </a:xfrm>
          <a:prstGeom prst="rect">
            <a:avLst/>
          </a:prstGeom>
        </p:spPr>
      </p:pic>
      <p:sp>
        <p:nvSpPr>
          <p:cNvPr id="14" name="Down Arrow 13" descr="arrow pointing into open box">
            <a:extLst>
              <a:ext uri="{FF2B5EF4-FFF2-40B4-BE49-F238E27FC236}">
                <a16:creationId xmlns:a16="http://schemas.microsoft.com/office/drawing/2014/main" id="{C2DDD984-6B36-A844-B703-292BA0B8D725}"/>
              </a:ext>
            </a:extLst>
          </p:cNvPr>
          <p:cNvSpPr/>
          <p:nvPr/>
        </p:nvSpPr>
        <p:spPr>
          <a:xfrm>
            <a:off x="5782491" y="1847674"/>
            <a:ext cx="627018" cy="1092199"/>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075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SFC_dans.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subTnLst>
                                    <p:audio>
                                      <p:cMediaNode>
                                        <p:cTn display="0" masterRel="sameClick">
                                          <p:stCondLst>
                                            <p:cond evt="begin" delay="0">
                                              <p:tn val="8"/>
                                            </p:cond>
                                          </p:stCondLst>
                                          <p:endCondLst>
                                            <p:cond evt="onStopAudio" delay="0">
                                              <p:tgtEl>
                                                <p:sldTgt/>
                                              </p:tgtEl>
                                            </p:cond>
                                          </p:endCondLst>
                                        </p:cTn>
                                        <p:tgtEl>
                                          <p:sndTgt r:embed="rId4" name="dans.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5" name="petit.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subTnLst>
                                    <p:audio>
                                      <p:cMediaNode>
                                        <p:cTn display="0" masterRel="sameClick">
                                          <p:stCondLst>
                                            <p:cond evt="begin" delay="0">
                                              <p:tn val="33"/>
                                            </p:cond>
                                          </p:stCondLst>
                                          <p:endCondLst>
                                            <p:cond evt="onStopAudio" delay="0">
                                              <p:tgtEl>
                                                <p:sldTgt/>
                                              </p:tgtEl>
                                            </p:cond>
                                          </p:endCondLst>
                                        </p:cTn>
                                        <p:tgtEl>
                                          <p:sndTgt r:embed="rId6" name="prix.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7" name="mot.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subTnLst>
                                    <p:audio>
                                      <p:cMediaNode>
                                        <p:cTn display="0" masterRel="sameClick">
                                          <p:stCondLst>
                                            <p:cond evt="begin" delay="0">
                                              <p:tn val="43"/>
                                            </p:cond>
                                          </p:stCondLst>
                                          <p:endCondLst>
                                            <p:cond evt="onStopAudio" delay="0">
                                              <p:tgtEl>
                                                <p:sldTgt/>
                                              </p:tgtEl>
                                            </p:cond>
                                          </p:endCondLst>
                                        </p:cTn>
                                        <p:tgtEl>
                                          <p:sndTgt r:embed="rId8" name="mais.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9" name="gra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P spid="22" grpId="0"/>
      <p:bldP spid="27" grpId="0"/>
      <p:bldP spid="7" grpId="0"/>
      <p:bldP spid="5" grpId="0"/>
      <p:bldP spid="8" grpId="0"/>
      <p:bldP spid="3" grpId="0"/>
      <p:bldP spid="6"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308" y="347673"/>
            <a:ext cx="10515600" cy="1325563"/>
          </a:xfrm>
        </p:spPr>
        <p:txBody>
          <a:bodyPr>
            <a:normAutofit fontScale="90000"/>
          </a:bodyPr>
          <a:lstStyle/>
          <a:p>
            <a:pPr algn="ctr"/>
            <a:r>
              <a:rPr lang="en-GB" sz="10800" b="1" dirty="0">
                <a:solidFill>
                  <a:srgbClr val="115076"/>
                </a:solidFill>
                <a:cs typeface="Calibri" panose="020F0502020204030204" pitchFamily="34" charset="0"/>
              </a:rPr>
              <a:t>SFC</a:t>
            </a:r>
            <a:endParaRPr lang="en-GB" dirty="0"/>
          </a:p>
        </p:txBody>
      </p:sp>
      <p:pic>
        <p:nvPicPr>
          <p:cNvPr id="12"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150" y="207569"/>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descr="rectangle"/>
          <p:cNvSpPr/>
          <p:nvPr/>
        </p:nvSpPr>
        <p:spPr>
          <a:xfrm>
            <a:off x="4679257" y="1611005"/>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p:cNvSpPr txBox="1"/>
          <p:nvPr/>
        </p:nvSpPr>
        <p:spPr>
          <a:xfrm>
            <a:off x="4960799" y="3546403"/>
            <a:ext cx="2226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dans</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7" name="TextBox 26"/>
          <p:cNvSpPr txBox="1"/>
          <p:nvPr/>
        </p:nvSpPr>
        <p:spPr>
          <a:xfrm>
            <a:off x="6035246" y="3605163"/>
            <a:ext cx="16135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X</a:t>
            </a:r>
          </a:p>
        </p:txBody>
      </p:sp>
      <p:sp>
        <p:nvSpPr>
          <p:cNvPr id="7" name="TextBox 6"/>
          <p:cNvSpPr txBox="1"/>
          <p:nvPr/>
        </p:nvSpPr>
        <p:spPr>
          <a:xfrm>
            <a:off x="1005028" y="171225"/>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peti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sp>
        <p:nvSpPr>
          <p:cNvPr id="5" name="TextBox 4"/>
          <p:cNvSpPr txBox="1"/>
          <p:nvPr/>
        </p:nvSpPr>
        <p:spPr>
          <a:xfrm>
            <a:off x="1056908" y="3346142"/>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mo</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sp>
        <p:nvSpPr>
          <p:cNvPr id="8" name="TextBox 7"/>
          <p:cNvSpPr txBox="1"/>
          <p:nvPr/>
        </p:nvSpPr>
        <p:spPr>
          <a:xfrm>
            <a:off x="4983250" y="4822960"/>
            <a:ext cx="21758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mai</a:t>
            </a:r>
            <a:r>
              <a:rPr kumimoji="0" lang="en-GB" sz="6000" b="0" i="0" u="none" strike="sng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endPar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 name="TextBox 2"/>
          <p:cNvSpPr txBox="1"/>
          <p:nvPr/>
        </p:nvSpPr>
        <p:spPr>
          <a:xfrm>
            <a:off x="9400242" y="55390"/>
            <a:ext cx="23648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x</a:t>
            </a:r>
          </a:p>
        </p:txBody>
      </p:sp>
      <p:sp>
        <p:nvSpPr>
          <p:cNvPr id="6" name="TextBox 5"/>
          <p:cNvSpPr txBox="1"/>
          <p:nvPr/>
        </p:nvSpPr>
        <p:spPr>
          <a:xfrm flipH="1">
            <a:off x="8921683" y="2991006"/>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gran</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d</a:t>
            </a:r>
          </a:p>
        </p:txBody>
      </p:sp>
      <p:pic>
        <p:nvPicPr>
          <p:cNvPr id="13" name="Picture 12" descr="open box">
            <a:extLst>
              <a:ext uri="{FF2B5EF4-FFF2-40B4-BE49-F238E27FC236}">
                <a16:creationId xmlns:a16="http://schemas.microsoft.com/office/drawing/2014/main" id="{DF3CEC5B-8FFF-034D-BA78-438C92670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1565" y="1929020"/>
            <a:ext cx="2021192" cy="1704539"/>
          </a:xfrm>
          <a:prstGeom prst="rect">
            <a:avLst/>
          </a:prstGeom>
        </p:spPr>
      </p:pic>
      <p:sp>
        <p:nvSpPr>
          <p:cNvPr id="14" name="Down Arrow 13" descr="arrow pointing into open box">
            <a:extLst>
              <a:ext uri="{FF2B5EF4-FFF2-40B4-BE49-F238E27FC236}">
                <a16:creationId xmlns:a16="http://schemas.microsoft.com/office/drawing/2014/main" id="{C2DDD984-6B36-A844-B703-292BA0B8D725}"/>
              </a:ext>
            </a:extLst>
          </p:cNvPr>
          <p:cNvSpPr/>
          <p:nvPr/>
        </p:nvSpPr>
        <p:spPr>
          <a:xfrm>
            <a:off x="5782491" y="1847674"/>
            <a:ext cx="627018" cy="1092199"/>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9206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p:bldP spid="27" grpId="0"/>
      <p:bldP spid="7" grpId="0"/>
      <p:bldP spid="5" grpId="0"/>
      <p:bldP spid="8" grpId="0"/>
      <p:bldP spid="3" grpId="0"/>
      <p:bldP spid="6"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92669" y="808808"/>
            <a:ext cx="600666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except for</a:t>
            </a:r>
          </a:p>
        </p:txBody>
      </p:sp>
      <p:sp>
        <p:nvSpPr>
          <p:cNvPr id="3" name="TextBox 2"/>
          <p:cNvSpPr txBox="1"/>
          <p:nvPr/>
        </p:nvSpPr>
        <p:spPr>
          <a:xfrm>
            <a:off x="1134475" y="2279218"/>
            <a:ext cx="9923049"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 r f 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Be</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c</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r</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f</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l</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with these!</a:t>
            </a:r>
          </a:p>
        </p:txBody>
      </p:sp>
    </p:spTree>
    <p:extLst>
      <p:ext uri="{BB962C8B-B14F-4D97-AF65-F5344CB8AC3E}">
        <p14:creationId xmlns:p14="http://schemas.microsoft.com/office/powerpoint/2010/main" val="3869598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TextBox 5">
            <a:hlinkClick r:id="" action="ppaction://noaction">
              <a:snd r:embed="rId4" name="8. pelouse.wav"/>
            </a:hlinkClick>
            <a:extLst>
              <a:ext uri="{FF2B5EF4-FFF2-40B4-BE49-F238E27FC236}">
                <a16:creationId xmlns:a16="http://schemas.microsoft.com/office/drawing/2014/main" id="{BEB06650-9773-4ACA-B67C-B207D474E4B9}"/>
              </a:ext>
            </a:extLst>
          </p:cNvPr>
          <p:cNvSpPr txBox="1"/>
          <p:nvPr/>
        </p:nvSpPr>
        <p:spPr>
          <a:xfrm>
            <a:off x="3936684" y="4706665"/>
            <a:ext cx="5041123" cy="1200329"/>
          </a:xfrm>
          <a:prstGeom prst="rect">
            <a:avLst/>
          </a:prstGeom>
          <a:noFill/>
        </p:spPr>
        <p:txBody>
          <a:bodyPr wrap="square" rtlCol="0">
            <a:spAutoFit/>
          </a:bodyPr>
          <a:lstStyle/>
          <a:p>
            <a:pPr algn="ctr"/>
            <a:r>
              <a:rPr lang="en-GB" sz="7200" dirty="0" err="1">
                <a:solidFill>
                  <a:srgbClr val="115076"/>
                </a:solidFill>
                <a:latin typeface="Century Gothic" panose="020B0502020202020204" pitchFamily="34" charset="0"/>
                <a:cs typeface="Calibri" panose="020F0502020204030204" pitchFamily="34" charset="0"/>
              </a:rPr>
              <a:t>pelouse</a:t>
            </a:r>
            <a:endParaRPr lang="en-GB" sz="7200" dirty="0">
              <a:solidFill>
                <a:schemeClr val="accent2"/>
              </a:solidFill>
              <a:latin typeface="Century Gothic" panose="020B050202020202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1B25C859-584F-43C5-A3FA-B2006411F30F}"/>
              </a:ext>
            </a:extLst>
          </p:cNvPr>
          <p:cNvSpPr/>
          <p:nvPr/>
        </p:nvSpPr>
        <p:spPr>
          <a:xfrm>
            <a:off x="7637137" y="4856648"/>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24952366-80DF-439B-B682-013BC6C03C10}"/>
              </a:ext>
            </a:extLst>
          </p:cNvPr>
          <p:cNvSpPr txBox="1"/>
          <p:nvPr/>
        </p:nvSpPr>
        <p:spPr>
          <a:xfrm>
            <a:off x="4668477" y="1401866"/>
            <a:ext cx="40398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a:t>
            </a:r>
            <a:r>
              <a:rPr lang="en-GB" sz="4000" b="1" kern="0" noProof="0" dirty="0" err="1">
                <a:solidFill>
                  <a:schemeClr val="accent1">
                    <a:lumMod val="50000"/>
                  </a:schemeClr>
                </a:solidFill>
                <a:latin typeface="Century Gothic" panose="020F0302020204030204"/>
                <a:cs typeface="Arial"/>
                <a:sym typeface="Arial"/>
              </a:rPr>
              <a:t>SFe</a:t>
            </a:r>
            <a:r>
              <a:rPr lang="en-GB" sz="4000" kern="0" dirty="0">
                <a:solidFill>
                  <a:schemeClr val="accent1">
                    <a:lumMod val="50000"/>
                  </a:schemeClr>
                </a:solidFill>
                <a:latin typeface="Century Gothic" panose="020F0302020204030204"/>
                <a:cs typeface="Arial"/>
                <a:sym typeface="Arial"/>
              </a:rPr>
              <a:t>]</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i="0" u="none" strike="noStrike" kern="0" cap="none" spc="0" normalizeH="0" baseline="0" noProof="0" dirty="0" err="1">
                <a:ln>
                  <a:noFill/>
                </a:ln>
                <a:solidFill>
                  <a:schemeClr val="accent1">
                    <a:lumMod val="50000"/>
                  </a:schemeClr>
                </a:solidFill>
                <a:effectLst/>
                <a:uLnTx/>
                <a:uFillTx/>
                <a:latin typeface="Century Gothic" panose="020F0302020204030204"/>
                <a:ea typeface="+mn-ea"/>
                <a:cs typeface="Arial"/>
                <a:sym typeface="Arial"/>
              </a:rPr>
              <a:t>ou</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r>
              <a:rPr kumimoji="0" lang="en-GB" sz="4000" b="1"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SFC</a:t>
            </a:r>
            <a:r>
              <a:rPr kumimoji="0" lang="en-GB" sz="400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rPr>
              <a:t>] ?</a:t>
            </a:r>
            <a:endParaRPr kumimoji="0" lang="en-GB" sz="4000" b="0" i="0" u="none" strike="noStrike" kern="0" cap="none" spc="0" normalizeH="0" baseline="0" noProof="0" dirty="0">
              <a:ln>
                <a:noFill/>
              </a:ln>
              <a:solidFill>
                <a:schemeClr val="accent1">
                  <a:lumMod val="50000"/>
                </a:schemeClr>
              </a:solidFill>
              <a:effectLst/>
              <a:uLnTx/>
              <a:uFillTx/>
              <a:latin typeface="Century Gothic" panose="020F0302020204030204"/>
              <a:ea typeface="+mn-ea"/>
              <a:cs typeface="Arial"/>
              <a:sym typeface="Arial"/>
            </a:endParaRPr>
          </a:p>
        </p:txBody>
      </p:sp>
      <p:sp>
        <p:nvSpPr>
          <p:cNvPr id="13" name="TextBox 12">
            <a:extLst>
              <a:ext uri="{FF2B5EF4-FFF2-40B4-BE49-F238E27FC236}">
                <a16:creationId xmlns:a16="http://schemas.microsoft.com/office/drawing/2014/main" id="{2A863FB0-FD78-40AB-8EC1-7AE7A17DE0B5}"/>
              </a:ext>
            </a:extLst>
          </p:cNvPr>
          <p:cNvSpPr txBox="1"/>
          <p:nvPr/>
        </p:nvSpPr>
        <p:spPr>
          <a:xfrm>
            <a:off x="7717290" y="4379594"/>
            <a:ext cx="1626473" cy="477054"/>
          </a:xfrm>
          <a:prstGeom prst="rect">
            <a:avLst/>
          </a:prstGeom>
          <a:noFill/>
        </p:spPr>
        <p:txBody>
          <a:bodyPr wrap="square" rtlCol="0">
            <a:spAutoFit/>
          </a:bodyPr>
          <a:lstStyle/>
          <a:p>
            <a:pPr algn="ctr"/>
            <a:r>
              <a:rPr lang="en-GB" sz="2500" dirty="0">
                <a:solidFill>
                  <a:srgbClr val="115076"/>
                </a:solidFill>
                <a:latin typeface="Century Gothic" panose="020B0502020202020204" pitchFamily="34" charset="0"/>
                <a:cs typeface="Calibri" panose="020F0502020204030204" pitchFamily="34" charset="0"/>
              </a:rPr>
              <a:t>[lawn]</a:t>
            </a:r>
          </a:p>
        </p:txBody>
      </p:sp>
      <p:pic>
        <p:nvPicPr>
          <p:cNvPr id="16" name="Picture 4" descr="Stripes on the lawn - Emmanuel | AdamKR | Flickr">
            <a:extLst>
              <a:ext uri="{FF2B5EF4-FFF2-40B4-BE49-F238E27FC236}">
                <a16:creationId xmlns:a16="http://schemas.microsoft.com/office/drawing/2014/main" id="{C9100F89-7B49-44C4-B240-5CDE3D936B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5155" y="2557122"/>
            <a:ext cx="2604179" cy="174375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46">
            <a:extLst>
              <a:ext uri="{FF2B5EF4-FFF2-40B4-BE49-F238E27FC236}">
                <a16:creationId xmlns:a16="http://schemas.microsoft.com/office/drawing/2014/main" id="{5DD4BD08-BB6F-4D36-B5B6-7C61F8D2C50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4.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Presentation1" id="{DFF4F041-3C91-433D-89DC-4C59AD5F0EB4}" vid="{A954589B-C9D7-49D0-A58E-4B7EC41FAC2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7221</Words>
  <Application>Microsoft Office PowerPoint</Application>
  <PresentationFormat>Widescreen</PresentationFormat>
  <Paragraphs>953</Paragraphs>
  <Slides>50</Slides>
  <Notes>50</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50</vt:i4>
      </vt:variant>
    </vt:vector>
  </HeadingPairs>
  <TitlesOfParts>
    <vt:vector size="59" baseType="lpstr">
      <vt:lpstr>Arial</vt:lpstr>
      <vt:lpstr>Arial</vt:lpstr>
      <vt:lpstr>Calibri</vt:lpstr>
      <vt:lpstr>Century Gothic</vt:lpstr>
      <vt:lpstr>Tw Cen MT</vt:lpstr>
      <vt:lpstr>1_Office Theme</vt:lpstr>
      <vt:lpstr>NCELP Theme</vt:lpstr>
      <vt:lpstr>2_Office Theme</vt:lpstr>
      <vt:lpstr>3_Office Theme</vt:lpstr>
      <vt:lpstr>Saying what you do with other people</vt:lpstr>
      <vt:lpstr>SFC</vt:lpstr>
      <vt:lpstr>SFC</vt:lpstr>
      <vt:lpstr>SFC</vt:lpstr>
      <vt:lpstr>SFC</vt:lpstr>
      <vt:lpstr>SFC</vt:lpstr>
      <vt:lpstr>SFC</vt:lpstr>
      <vt:lpstr>PowerPoint Presentation</vt:lpstr>
      <vt:lpstr>Phonétique  </vt:lpstr>
      <vt:lpstr>Phonétique  </vt:lpstr>
      <vt:lpstr>Phonétique  </vt:lpstr>
      <vt:lpstr>Phonétique  </vt:lpstr>
      <vt:lpstr>Phonétique  </vt:lpstr>
      <vt:lpstr>Phonétique  </vt:lpstr>
      <vt:lpstr>Phonétique  </vt:lpstr>
      <vt:lpstr>Phonétique  </vt:lpstr>
      <vt:lpstr>Phonétique  </vt:lpstr>
      <vt:lpstr>Phonétique  </vt:lpstr>
      <vt:lpstr>Phonétique  </vt:lpstr>
      <vt:lpstr>Vocabulaire</vt:lpstr>
      <vt:lpstr>Vocabulaire</vt:lpstr>
      <vt:lpstr>Le préféré</vt:lpstr>
      <vt:lpstr>Regular –er verbs</vt:lpstr>
      <vt:lpstr>manger</vt:lpstr>
      <vt:lpstr>manger</vt:lpstr>
      <vt:lpstr>mange</vt:lpstr>
      <vt:lpstr>mangeons</vt:lpstr>
      <vt:lpstr>manger</vt:lpstr>
      <vt:lpstr>mange</vt:lpstr>
      <vt:lpstr>mangeons</vt:lpstr>
      <vt:lpstr>manger</vt:lpstr>
      <vt:lpstr>C’est qui?</vt:lpstr>
      <vt:lpstr>Listening exercise</vt:lpstr>
      <vt:lpstr>Grammaire Chut</vt:lpstr>
      <vt:lpstr>Chut</vt:lpstr>
      <vt:lpstr>Chut</vt:lpstr>
      <vt:lpstr>Saying what you do with other people</vt:lpstr>
      <vt:lpstr>Phonétique</vt:lpstr>
      <vt:lpstr>Vocabulaire</vt:lpstr>
      <vt:lpstr>Vocabulaire</vt:lpstr>
      <vt:lpstr>Vocabulaire</vt:lpstr>
      <vt:lpstr>Regular –er verbs</vt:lpstr>
      <vt:lpstr>Grammaire</vt:lpstr>
      <vt:lpstr>Grammaire</vt:lpstr>
      <vt:lpstr>Dictogloss</vt:lpstr>
      <vt:lpstr>Dictogloss</vt:lpstr>
      <vt:lpstr>Dictogloss</vt:lpstr>
      <vt:lpstr>Dictogloss</vt:lpstr>
      <vt:lpstr>Gaming Grammar</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Louise Bibbey</cp:lastModifiedBy>
  <cp:revision>376</cp:revision>
  <dcterms:created xsi:type="dcterms:W3CDTF">2019-03-27T07:30:03Z</dcterms:created>
  <dcterms:modified xsi:type="dcterms:W3CDTF">2021-08-02T09:40:34Z</dcterms:modified>
</cp:coreProperties>
</file>