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40"/>
  </p:notesMasterIdLst>
  <p:sldIdLst>
    <p:sldId id="257" r:id="rId5"/>
    <p:sldId id="258" r:id="rId6"/>
    <p:sldId id="291" r:id="rId7"/>
    <p:sldId id="262" r:id="rId8"/>
    <p:sldId id="263" r:id="rId9"/>
    <p:sldId id="264" r:id="rId10"/>
    <p:sldId id="265" r:id="rId11"/>
    <p:sldId id="266" r:id="rId12"/>
    <p:sldId id="267" r:id="rId13"/>
    <p:sldId id="268" r:id="rId14"/>
    <p:sldId id="269" r:id="rId15"/>
    <p:sldId id="270" r:id="rId16"/>
    <p:sldId id="271" r:id="rId17"/>
    <p:sldId id="294" r:id="rId18"/>
    <p:sldId id="261" r:id="rId19"/>
    <p:sldId id="259" r:id="rId20"/>
    <p:sldId id="260" r:id="rId21"/>
    <p:sldId id="281" r:id="rId22"/>
    <p:sldId id="293" r:id="rId23"/>
    <p:sldId id="272" r:id="rId24"/>
    <p:sldId id="283" r:id="rId25"/>
    <p:sldId id="285" r:id="rId26"/>
    <p:sldId id="286" r:id="rId27"/>
    <p:sldId id="287" r:id="rId28"/>
    <p:sldId id="288" r:id="rId29"/>
    <p:sldId id="289" r:id="rId30"/>
    <p:sldId id="282" r:id="rId31"/>
    <p:sldId id="273" r:id="rId32"/>
    <p:sldId id="274" r:id="rId33"/>
    <p:sldId id="275" r:id="rId34"/>
    <p:sldId id="276" r:id="rId35"/>
    <p:sldId id="278" r:id="rId36"/>
    <p:sldId id="277" r:id="rId37"/>
    <p:sldId id="279" r:id="rId38"/>
    <p:sldId id="295"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82" autoAdjust="0"/>
    <p:restoredTop sz="65698" autoAdjust="0"/>
  </p:normalViewPr>
  <p:slideViewPr>
    <p:cSldViewPr snapToGrid="0">
      <p:cViewPr varScale="1">
        <p:scale>
          <a:sx n="62" d="100"/>
          <a:sy n="62" d="100"/>
        </p:scale>
        <p:origin x="1444" y="5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B2CECB-48F7-44D2-9403-F04B6C6A1EE1}" type="datetimeFigureOut">
              <a:rPr lang="en-GB" smtClean="0"/>
              <a:t>05/07/2022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5535A4-A7F7-441F-A71E-44C1DE3F7AB7}" type="slidenum">
              <a:rPr lang="en-GB" smtClean="0"/>
              <a:t>‹#›</a:t>
            </a:fld>
            <a:endParaRPr lang="en-GB"/>
          </a:p>
        </p:txBody>
      </p:sp>
    </p:spTree>
    <p:extLst>
      <p:ext uri="{BB962C8B-B14F-4D97-AF65-F5344CB8AC3E}">
        <p14:creationId xmlns:p14="http://schemas.microsoft.com/office/powerpoint/2010/main" val="21767510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Introduction of numbers 13-20</a:t>
            </a:r>
            <a:endParaRPr lang="en-GB" sz="120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a:t>
            </a:r>
            <a:r>
              <a:rPr lang="en-GB" b="0" baseline="0" dirty="0"/>
              <a:t> </a:t>
            </a:r>
            <a:r>
              <a:rPr lang="en-GB" b="0" dirty="0"/>
              <a:t>of SSCs [CA], [CO], [CU]</a:t>
            </a:r>
          </a:p>
          <a:p>
            <a:r>
              <a:rPr lang="en-US" sz="1200" kern="1200" dirty="0">
                <a:solidFill>
                  <a:schemeClr val="tx1"/>
                </a:solidFill>
                <a:effectLst/>
                <a:latin typeface="+mn-lt"/>
                <a:ea typeface="+mn-ea"/>
                <a:cs typeface="+mn-cs"/>
              </a:rPr>
              <a:t>Consolidation of the previously taught forms of TENER (singular persons only)</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Consolidation of subject pronouns (</a:t>
            </a:r>
            <a:r>
              <a:rPr lang="en-US" sz="1200" kern="1200" dirty="0" err="1">
                <a:solidFill>
                  <a:schemeClr val="tx1"/>
                </a:solidFill>
                <a:effectLst/>
                <a:latin typeface="+mn-lt"/>
                <a:ea typeface="+mn-ea"/>
                <a:cs typeface="+mn-cs"/>
              </a:rPr>
              <a:t>yo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él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ella</a:t>
            </a:r>
            <a:r>
              <a:rPr lang="en-US" sz="1200" kern="1200" dirty="0">
                <a:solidFill>
                  <a:schemeClr val="tx1"/>
                </a:solidFill>
                <a:effectLst/>
                <a:latin typeface="+mn-lt"/>
                <a:ea typeface="+mn-ea"/>
                <a:cs typeface="+mn-cs"/>
              </a:rPr>
              <a:t>)</a:t>
            </a:r>
          </a:p>
          <a:p>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8.1.2.3 (introduce) </a:t>
            </a:r>
            <a:r>
              <a:rPr lang="en-GB" sz="1200" b="0" i="0" dirty="0">
                <a:solidFill>
                  <a:schemeClr val="dk1"/>
                </a:solidFill>
                <a:latin typeface="+mn-lt"/>
                <a:ea typeface="Calibri"/>
                <a:cs typeface="Calibri"/>
                <a:sym typeface="Calibri"/>
              </a:rPr>
              <a:t>vocab set: </a:t>
            </a:r>
            <a:r>
              <a:rPr lang="es-419" sz="1200" kern="1200" dirty="0">
                <a:solidFill>
                  <a:schemeClr val="tx1"/>
                </a:solidFill>
                <a:effectLst/>
                <a:latin typeface="+mn-lt"/>
                <a:ea typeface="+mn-ea"/>
                <a:cs typeface="+mn-cs"/>
              </a:rPr>
              <a:t>cine [952]; abierto [654]; cerrado [1201]; miedo (de algo) [491]; razón [360]; suerte [723]; éxito [708]; sueño [450]; calor [945]; en cambio [cambio-329]</a:t>
            </a:r>
            <a:endParaRPr lang="en-GB"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numbers 13-20: trece [2700]; catorce [2411]; quince [1215]; dieciséis [3373]; diecisiete [3430]; dieciocho [2730]; diecinueve [4232]; veinte [819]</a:t>
            </a:r>
            <a:r>
              <a:rPr lang="en-GB" dirty="0">
                <a:effectLst/>
              </a:rPr>
              <a:t> </a:t>
            </a:r>
            <a:r>
              <a:rPr lang="en-GB" sz="1200" kern="1200" dirty="0">
                <a:solidFill>
                  <a:schemeClr val="tx1"/>
                </a:solidFill>
                <a:effectLst/>
                <a:latin typeface="+mn-lt"/>
                <a:ea typeface="+mn-ea"/>
                <a:cs typeface="+mn-cs"/>
              </a:rPr>
              <a:t> </a:t>
            </a:r>
          </a:p>
          <a:p>
            <a:r>
              <a:rPr lang="es-419" sz="1200" b="1" kern="1200" dirty="0">
                <a:solidFill>
                  <a:schemeClr val="tx1"/>
                </a:solidFill>
                <a:effectLst/>
                <a:latin typeface="+mn-lt"/>
                <a:ea typeface="+mn-ea"/>
                <a:cs typeface="+mn-cs"/>
              </a:rPr>
              <a:t>8.1.1.7</a:t>
            </a:r>
            <a:r>
              <a:rPr lang="en-GB" sz="1200" b="1" i="0" u="none" strike="noStrike" kern="1200" cap="none" dirty="0">
                <a:solidFill>
                  <a:schemeClr val="tx1"/>
                </a:solidFill>
                <a:effectLst/>
                <a:latin typeface="+mn-lt"/>
                <a:ea typeface="Calibri"/>
                <a:cs typeface="Calibri"/>
                <a:sym typeface="Calibri"/>
              </a:rPr>
              <a:t> (revisit)</a:t>
            </a:r>
          </a:p>
          <a:p>
            <a:pPr marL="0" marR="0" lvl="0" indent="0" algn="l" defTabSz="914400" rtl="0" eaLnBrk="1" fontAlgn="auto" latinLnBrk="0" hangingPunct="1">
              <a:lnSpc>
                <a:spcPct val="100000"/>
              </a:lnSpc>
              <a:spcBef>
                <a:spcPts val="0"/>
              </a:spcBef>
              <a:spcAft>
                <a:spcPts val="0"/>
              </a:spcAft>
              <a:buClrTx/>
              <a:buSzTx/>
              <a:buFontTx/>
              <a:buNone/>
              <a:tabLst/>
              <a:defRPr/>
            </a:pPr>
            <a:r>
              <a:rPr lang="es-419" sz="1200" kern="1200" dirty="0">
                <a:solidFill>
                  <a:schemeClr val="tx1"/>
                </a:solidFill>
                <a:effectLst/>
                <a:latin typeface="+mn-lt"/>
                <a:ea typeface="+mn-ea"/>
                <a:cs typeface="+mn-cs"/>
              </a:rPr>
              <a:t>permitir [218]; decidir [368]; dividir [1385]; cubrir [611]; repartir [2161]; fiesta [796]; canción [982]; bebida [2787]; costo [1707]; juego [409]; incluso [336]; fuerte² [435]</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419" sz="1200" b="1" kern="1200" dirty="0">
                <a:solidFill>
                  <a:schemeClr val="tx1"/>
                </a:solidFill>
                <a:effectLst/>
                <a:latin typeface="+mn-lt"/>
                <a:ea typeface="+mn-ea"/>
                <a:cs typeface="+mn-cs"/>
              </a:rPr>
              <a:t>8.1.1.2</a:t>
            </a:r>
            <a:r>
              <a:rPr lang="en-GB" sz="1200" b="1" kern="1200" baseline="0" dirty="0">
                <a:solidFill>
                  <a:schemeClr val="tx1"/>
                </a:solidFill>
                <a:effectLst/>
                <a:latin typeface="+mn-lt"/>
                <a:ea typeface="+mn-ea"/>
                <a:cs typeface="+mn-cs"/>
              </a:rPr>
              <a:t> </a:t>
            </a:r>
            <a:r>
              <a:rPr lang="en-GB" sz="1200" b="1" i="0" u="none" strike="noStrike" kern="1200" cap="none" dirty="0">
                <a:solidFill>
                  <a:schemeClr val="tx1"/>
                </a:solidFill>
                <a:effectLst/>
                <a:latin typeface="+mn-lt"/>
                <a:ea typeface="Calibri"/>
                <a:cs typeface="Calibri"/>
                <a:sym typeface="Calibri"/>
              </a:rPr>
              <a:t>(revisit) </a:t>
            </a:r>
            <a:r>
              <a:rPr lang="es-419" sz="1200" kern="1200" dirty="0">
                <a:solidFill>
                  <a:schemeClr val="tx1"/>
                </a:solidFill>
                <a:effectLst/>
                <a:latin typeface="+mn-lt"/>
                <a:ea typeface="+mn-ea"/>
                <a:cs typeface="+mn-cs"/>
              </a:rPr>
              <a:t>cantar [717]; tomar¹ [133]; coger [1001];  intentar [411]; ganar¹ [295]; concierto [1456]; premio [1090]; año [46]; autobús [3709]; hasta¹ [60]; además [155]; por² [15]; canción [982]</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42960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10 minutes (slides 10-13)</a:t>
            </a:r>
          </a:p>
          <a:p>
            <a:endParaRPr lang="en-US" b="1" dirty="0"/>
          </a:p>
          <a:p>
            <a:r>
              <a:rPr lang="en-US" b="1" dirty="0"/>
              <a:t>Aim: </a:t>
            </a:r>
            <a:r>
              <a:rPr lang="en-US" b="0" dirty="0"/>
              <a:t>to conduct</a:t>
            </a:r>
            <a:r>
              <a:rPr lang="en-US" b="0" baseline="0" dirty="0"/>
              <a:t> a worked example with students to model the requirements of the speaking task. Students work in pairs thereafter.</a:t>
            </a:r>
            <a:endParaRPr lang="en-US" b="0" dirty="0"/>
          </a:p>
          <a:p>
            <a:endParaRPr lang="en-US" b="1" dirty="0"/>
          </a:p>
          <a:p>
            <a:r>
              <a:rPr lang="en-US" b="1" dirty="0"/>
              <a:t>Procedure:</a:t>
            </a:r>
          </a:p>
          <a:p>
            <a:pPr marL="228600" indent="-228600">
              <a:buAutoNum type="arabicPeriod"/>
            </a:pPr>
            <a:r>
              <a:rPr lang="en-US" b="0" dirty="0"/>
              <a:t>Student</a:t>
            </a:r>
            <a:r>
              <a:rPr lang="en-US" b="0" baseline="0" dirty="0"/>
              <a:t> A says the sentence in Spanish, as prompted by the text and image on his/her card, and using the subject pronouns </a:t>
            </a:r>
            <a:r>
              <a:rPr lang="en-US" b="0" baseline="0" dirty="0" err="1"/>
              <a:t>él</a:t>
            </a:r>
            <a:r>
              <a:rPr lang="en-US" b="0" baseline="0" dirty="0"/>
              <a:t> and </a:t>
            </a:r>
            <a:r>
              <a:rPr lang="en-US" b="0" baseline="0" dirty="0" err="1"/>
              <a:t>ella</a:t>
            </a:r>
            <a:r>
              <a:rPr lang="en-US" b="0" baseline="0" dirty="0"/>
              <a:t> to distinguish between who has what in each sentence.</a:t>
            </a:r>
          </a:p>
          <a:p>
            <a:pPr marL="228600" indent="-228600">
              <a:buAutoNum type="arabicPeriod"/>
            </a:pPr>
            <a:r>
              <a:rPr lang="en-US" b="0" baseline="0" dirty="0"/>
              <a:t>Student B uses the grid to record the information in English (see slide 13) or simply writes down the sentence in English.</a:t>
            </a:r>
          </a:p>
          <a:p>
            <a:pPr marL="228600" indent="-228600">
              <a:buAutoNum type="arabicPeriod"/>
            </a:pPr>
            <a:endParaRPr lang="en-US" b="0" baseline="0" dirty="0"/>
          </a:p>
          <a:p>
            <a:pPr marL="0" indent="0">
              <a:buNone/>
            </a:pPr>
            <a:r>
              <a:rPr lang="en-US" b="1" baseline="0" dirty="0"/>
              <a:t>Note: </a:t>
            </a:r>
            <a:r>
              <a:rPr lang="en-US" b="0" baseline="0" dirty="0"/>
              <a:t>if the activity is being video-recorded by the teacher to support home learning, the teacher can play the part of Student A.</a:t>
            </a:r>
            <a:endParaRPr lang="en-US" b="0" dirty="0"/>
          </a:p>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32530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DO</a:t>
            </a:r>
            <a:r>
              <a:rPr lang="en-GB" b="1" baseline="0" dirty="0"/>
              <a:t> NOT DISPLAY DURING ACTIVITY</a:t>
            </a:r>
            <a:endParaRPr lang="en-GB" dirty="0"/>
          </a:p>
          <a:p>
            <a:endParaRPr lang="en-GB" dirty="0"/>
          </a:p>
          <a:p>
            <a:r>
              <a:rPr lang="en-GB" dirty="0"/>
              <a:t>Student</a:t>
            </a:r>
            <a:r>
              <a:rPr lang="en-GB" baseline="0" dirty="0"/>
              <a:t> A’s prompt cards.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31666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DO</a:t>
            </a:r>
            <a:r>
              <a:rPr lang="en-GB" b="1" baseline="0" dirty="0"/>
              <a:t> NOT DISPLAY DURING ACTIVITY</a:t>
            </a:r>
            <a:endParaRPr lang="en-GB" b="1" dirty="0"/>
          </a:p>
          <a:p>
            <a:endParaRPr lang="en-GB" dirty="0"/>
          </a:p>
          <a:p>
            <a:r>
              <a:rPr lang="en-GB" dirty="0"/>
              <a:t>Student</a:t>
            </a:r>
            <a:r>
              <a:rPr lang="en-GB" baseline="0" dirty="0"/>
              <a:t> B’s prompt cards.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33245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0" dirty="0"/>
              <a:t>This</a:t>
            </a:r>
            <a:r>
              <a:rPr lang="en-US" b="0" baseline="0" dirty="0"/>
              <a:t> slide could be used by the teacher to</a:t>
            </a:r>
            <a:r>
              <a:rPr lang="en-US" b="0" dirty="0"/>
              <a:t> give feedback on</a:t>
            </a:r>
            <a:r>
              <a:rPr lang="en-US" b="0" baseline="0" dirty="0"/>
              <a:t> students’ answers and bring the speaking activity to a close.</a:t>
            </a:r>
            <a:endParaRPr lang="en-US" b="0" dirty="0"/>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69428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b="1" baseline="0" dirty="0"/>
              <a:t> </a:t>
            </a:r>
            <a:r>
              <a:rPr lang="en-GB" baseline="0" dirty="0"/>
              <a:t>7 minutes</a:t>
            </a:r>
          </a:p>
          <a:p>
            <a:endParaRPr lang="en-GB" baseline="0" dirty="0"/>
          </a:p>
          <a:p>
            <a:r>
              <a:rPr lang="en-GB" b="1" baseline="0" dirty="0"/>
              <a:t>Aim: </a:t>
            </a:r>
            <a:r>
              <a:rPr lang="en-GB" baseline="0" dirty="0"/>
              <a:t>to accurately produce full sentences with the features practised this lesson: tener (in singular persons), subject pronouns (</a:t>
            </a:r>
            <a:r>
              <a:rPr lang="en-GB" baseline="0" dirty="0" err="1"/>
              <a:t>yo</a:t>
            </a:r>
            <a:r>
              <a:rPr lang="en-GB" baseline="0" dirty="0"/>
              <a:t>, </a:t>
            </a:r>
            <a:r>
              <a:rPr lang="en-GB" baseline="0" dirty="0" err="1"/>
              <a:t>tú</a:t>
            </a:r>
            <a:r>
              <a:rPr lang="en-GB" baseline="0" dirty="0"/>
              <a:t>, </a:t>
            </a:r>
            <a:r>
              <a:rPr lang="en-GB" baseline="0" dirty="0" err="1"/>
              <a:t>él</a:t>
            </a:r>
            <a:r>
              <a:rPr lang="en-GB" baseline="0" dirty="0"/>
              <a:t>, </a:t>
            </a:r>
            <a:r>
              <a:rPr lang="en-GB" baseline="0" dirty="0" err="1"/>
              <a:t>ella</a:t>
            </a:r>
            <a:r>
              <a:rPr lang="en-GB" baseline="0" dirty="0"/>
              <a:t>) and numbers 13-20.  </a:t>
            </a:r>
          </a:p>
          <a:p>
            <a:endParaRPr lang="en-GB" baseline="0" dirty="0"/>
          </a:p>
          <a:p>
            <a:r>
              <a:rPr lang="en-GB" b="1" baseline="0" dirty="0"/>
              <a:t>Procedure: </a:t>
            </a:r>
          </a:p>
          <a:p>
            <a:pPr marL="228600" indent="-228600">
              <a:buAutoNum type="arabicPeriod"/>
            </a:pPr>
            <a:r>
              <a:rPr lang="en-GB" baseline="0" dirty="0"/>
              <a:t>Students read the sentences and translate them into English. Numbers 13-20 are often challenging to produce, due to vowel combinations ‘</a:t>
            </a:r>
            <a:r>
              <a:rPr lang="en-GB" baseline="0" dirty="0" err="1"/>
              <a:t>ie</a:t>
            </a:r>
            <a:r>
              <a:rPr lang="en-GB" baseline="0" dirty="0"/>
              <a:t>’ and ‘</a:t>
            </a:r>
            <a:r>
              <a:rPr lang="en-GB" baseline="0" dirty="0" err="1"/>
              <a:t>ei</a:t>
            </a:r>
            <a:r>
              <a:rPr lang="en-GB" baseline="0" dirty="0"/>
              <a:t>’ in a number of these words.</a:t>
            </a:r>
          </a:p>
          <a:p>
            <a:pPr marL="228600" indent="-228600">
              <a:buAutoNum type="arabicPeriod"/>
            </a:pPr>
            <a:r>
              <a:rPr lang="en-GB" baseline="0" dirty="0"/>
              <a:t>Click on any sentence to reveal its translation in Spanish. Answers can be volunteered in any order.  </a:t>
            </a:r>
            <a:endParaRPr lang="en-GB" dirty="0"/>
          </a:p>
        </p:txBody>
      </p:sp>
      <p:sp>
        <p:nvSpPr>
          <p:cNvPr id="4" name="Slide Number Placeholder 3"/>
          <p:cNvSpPr>
            <a:spLocks noGrp="1"/>
          </p:cNvSpPr>
          <p:nvPr>
            <p:ph type="sldNum" sz="quarter" idx="10"/>
          </p:nvPr>
        </p:nvSpPr>
        <p:spPr/>
        <p:txBody>
          <a:bodyPr/>
          <a:lstStyle/>
          <a:p>
            <a:fld id="{8C5535A4-A7F7-441F-A71E-44C1DE3F7AB7}" type="slidenum">
              <a:rPr lang="en-GB" smtClean="0"/>
              <a:t>14</a:t>
            </a:fld>
            <a:endParaRPr lang="en-GB"/>
          </a:p>
        </p:txBody>
      </p:sp>
    </p:spTree>
    <p:extLst>
      <p:ext uri="{BB962C8B-B14F-4D97-AF65-F5344CB8AC3E}">
        <p14:creationId xmlns:p14="http://schemas.microsoft.com/office/powerpoint/2010/main" val="3083031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aseline="0" dirty="0"/>
              <a:t>Introduction of </a:t>
            </a:r>
            <a:r>
              <a:rPr lang="en-GB" sz="1200" dirty="0">
                <a:solidFill>
                  <a:prstClr val="white"/>
                </a:solidFill>
              </a:rPr>
              <a:t>idiomatic uses of tener + noun</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a:t>
            </a:r>
            <a:r>
              <a:rPr lang="en-GB" b="0" baseline="0" dirty="0"/>
              <a:t> </a:t>
            </a:r>
            <a:r>
              <a:rPr lang="en-GB" b="0" dirty="0"/>
              <a:t>of SSCs: [CA], [CO], [CU]</a:t>
            </a:r>
          </a:p>
          <a:p>
            <a:r>
              <a:rPr lang="en-US" sz="1200" kern="1200" dirty="0">
                <a:solidFill>
                  <a:schemeClr val="tx1"/>
                </a:solidFill>
                <a:effectLst/>
                <a:latin typeface="+mn-lt"/>
                <a:ea typeface="+mn-ea"/>
                <a:cs typeface="+mn-cs"/>
              </a:rPr>
              <a:t>Consolidation of the previously taught forms of TENER in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plural</a:t>
            </a:r>
            <a:r>
              <a:rPr lang="en-US" sz="1200" kern="1200" baseline="0" dirty="0">
                <a:solidFill>
                  <a:schemeClr val="tx1"/>
                </a:solidFill>
                <a:effectLst/>
                <a:latin typeface="+mn-lt"/>
                <a:ea typeface="+mn-ea"/>
                <a:cs typeface="+mn-cs"/>
              </a:rPr>
              <a:t> persons: </a:t>
            </a:r>
            <a:r>
              <a:rPr lang="en-US" sz="1200" kern="1200" baseline="0" dirty="0" err="1">
                <a:solidFill>
                  <a:schemeClr val="tx1"/>
                </a:solidFill>
                <a:effectLst/>
                <a:latin typeface="+mn-lt"/>
                <a:ea typeface="+mn-ea"/>
                <a:cs typeface="+mn-cs"/>
              </a:rPr>
              <a:t>tenemos</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tienen</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Consolidation of subject pronouns (</a:t>
            </a:r>
            <a:r>
              <a:rPr lang="en-US" sz="1200" kern="1200" dirty="0" err="1">
                <a:solidFill>
                  <a:schemeClr val="tx1"/>
                </a:solidFill>
                <a:effectLst/>
                <a:latin typeface="+mn-lt"/>
                <a:ea typeface="+mn-ea"/>
                <a:cs typeface="+mn-cs"/>
              </a:rPr>
              <a:t>nosotros</a:t>
            </a:r>
            <a:r>
              <a:rPr lang="en-US" sz="1200" kern="1200" dirty="0">
                <a:solidFill>
                  <a:schemeClr val="tx1"/>
                </a:solidFill>
                <a:effectLst/>
                <a:latin typeface="+mn-lt"/>
                <a:ea typeface="+mn-ea"/>
                <a:cs typeface="+mn-cs"/>
              </a:rPr>
              <a:t>/as,</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ellos</a:t>
            </a:r>
            <a:r>
              <a:rPr lang="en-US" sz="1200" kern="1200" baseline="0" dirty="0">
                <a:solidFill>
                  <a:schemeClr val="tx1"/>
                </a:solidFill>
                <a:effectLst/>
                <a:latin typeface="+mn-lt"/>
                <a:ea typeface="+mn-ea"/>
                <a:cs typeface="+mn-cs"/>
              </a:rPr>
              <a:t>/as</a:t>
            </a:r>
            <a:r>
              <a:rPr lang="en-US" sz="1200" kern="1200" dirty="0">
                <a:solidFill>
                  <a:schemeClr val="tx1"/>
                </a:solidFill>
                <a:effectLst/>
                <a:latin typeface="+mn-lt"/>
                <a:ea typeface="+mn-ea"/>
                <a:cs typeface="+mn-cs"/>
              </a:rPr>
              <a:t>)</a:t>
            </a:r>
          </a:p>
          <a:p>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8.1.2.3 (introduce) </a:t>
            </a:r>
            <a:r>
              <a:rPr lang="en-GB" sz="1200" b="0" i="0" dirty="0">
                <a:solidFill>
                  <a:schemeClr val="dk1"/>
                </a:solidFill>
                <a:latin typeface="+mn-lt"/>
                <a:ea typeface="Calibri"/>
                <a:cs typeface="Calibri"/>
                <a:sym typeface="Calibri"/>
              </a:rPr>
              <a:t>vocab set: </a:t>
            </a:r>
            <a:r>
              <a:rPr lang="es-419" sz="1200" kern="1200" dirty="0">
                <a:solidFill>
                  <a:schemeClr val="tx1"/>
                </a:solidFill>
                <a:effectLst/>
                <a:latin typeface="+mn-lt"/>
                <a:ea typeface="+mn-ea"/>
                <a:cs typeface="+mn-cs"/>
              </a:rPr>
              <a:t>cine [952]; abierto [654]; cerrado [1201]; miedo (de algo) [491]; razón [360]; suerte [723]; éxito [708]; sueño [450]; calor [945]; en cambio [cambio-329]</a:t>
            </a:r>
            <a:endParaRPr lang="en-GB"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numbers 13-20: trece [2700]; catorce [2411]; quince [1215]; dieciséis [3373]; diecisiete [3430]; dieciocho [2730]; diecinueve [4232]; veinte [819]</a:t>
            </a:r>
            <a:r>
              <a:rPr lang="en-GB" dirty="0">
                <a:effectLst/>
              </a:rPr>
              <a:t> </a:t>
            </a:r>
            <a:r>
              <a:rPr lang="en-GB" sz="1200" kern="1200" dirty="0">
                <a:solidFill>
                  <a:schemeClr val="tx1"/>
                </a:solidFill>
                <a:effectLst/>
                <a:latin typeface="+mn-lt"/>
                <a:ea typeface="+mn-ea"/>
                <a:cs typeface="+mn-cs"/>
              </a:rPr>
              <a:t> </a:t>
            </a:r>
          </a:p>
          <a:p>
            <a:r>
              <a:rPr lang="es-419" sz="1200" b="1" kern="1200" dirty="0">
                <a:solidFill>
                  <a:schemeClr val="tx1"/>
                </a:solidFill>
                <a:effectLst/>
                <a:latin typeface="+mn-lt"/>
                <a:ea typeface="+mn-ea"/>
                <a:cs typeface="+mn-cs"/>
              </a:rPr>
              <a:t>8.1.1.7</a:t>
            </a:r>
            <a:r>
              <a:rPr lang="en-GB" sz="1200" b="1" i="0" u="none" strike="noStrike" kern="1200" cap="none" dirty="0">
                <a:solidFill>
                  <a:schemeClr val="tx1"/>
                </a:solidFill>
                <a:effectLst/>
                <a:latin typeface="+mn-lt"/>
                <a:ea typeface="Calibri"/>
                <a:cs typeface="Calibri"/>
                <a:sym typeface="Calibri"/>
              </a:rPr>
              <a:t> (revisit)</a:t>
            </a:r>
          </a:p>
          <a:p>
            <a:pPr marL="0" marR="0" lvl="0" indent="0" algn="l" defTabSz="914400" rtl="0" eaLnBrk="1" fontAlgn="auto" latinLnBrk="0" hangingPunct="1">
              <a:lnSpc>
                <a:spcPct val="100000"/>
              </a:lnSpc>
              <a:spcBef>
                <a:spcPts val="0"/>
              </a:spcBef>
              <a:spcAft>
                <a:spcPts val="0"/>
              </a:spcAft>
              <a:buClrTx/>
              <a:buSzTx/>
              <a:buFontTx/>
              <a:buNone/>
              <a:tabLst/>
              <a:defRPr/>
            </a:pPr>
            <a:r>
              <a:rPr lang="es-419" sz="1200" kern="1200" dirty="0">
                <a:solidFill>
                  <a:schemeClr val="tx1"/>
                </a:solidFill>
                <a:effectLst/>
                <a:latin typeface="+mn-lt"/>
                <a:ea typeface="+mn-ea"/>
                <a:cs typeface="+mn-cs"/>
              </a:rPr>
              <a:t>permitir [218]; decidir [368]; dividir [1385]; cubrir [611]; repartir [2161]; fiesta [796]; canción [982]; bebida [2787]; costo [1707]; juego [409]; incluso [336]; fuerte² [435]</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419" sz="1200" b="1" kern="1200" dirty="0">
                <a:solidFill>
                  <a:schemeClr val="tx1"/>
                </a:solidFill>
                <a:effectLst/>
                <a:latin typeface="+mn-lt"/>
                <a:ea typeface="+mn-ea"/>
                <a:cs typeface="+mn-cs"/>
              </a:rPr>
              <a:t>8.1.1.2</a:t>
            </a:r>
            <a:r>
              <a:rPr lang="en-GB" sz="1200" b="1" kern="1200" baseline="0" dirty="0">
                <a:solidFill>
                  <a:schemeClr val="tx1"/>
                </a:solidFill>
                <a:effectLst/>
                <a:latin typeface="+mn-lt"/>
                <a:ea typeface="+mn-ea"/>
                <a:cs typeface="+mn-cs"/>
              </a:rPr>
              <a:t> </a:t>
            </a:r>
            <a:r>
              <a:rPr lang="en-GB" sz="1200" b="1" i="0" u="none" strike="noStrike" kern="1200" cap="none" dirty="0">
                <a:solidFill>
                  <a:schemeClr val="tx1"/>
                </a:solidFill>
                <a:effectLst/>
                <a:latin typeface="+mn-lt"/>
                <a:ea typeface="Calibri"/>
                <a:cs typeface="Calibri"/>
                <a:sym typeface="Calibri"/>
              </a:rPr>
              <a:t>(revisit) </a:t>
            </a:r>
            <a:r>
              <a:rPr lang="es-419" sz="1200" kern="1200" dirty="0">
                <a:solidFill>
                  <a:schemeClr val="tx1"/>
                </a:solidFill>
                <a:effectLst/>
                <a:latin typeface="+mn-lt"/>
                <a:ea typeface="+mn-ea"/>
                <a:cs typeface="+mn-cs"/>
              </a:rPr>
              <a:t>cantar [717]; tomar¹ [133]; coger [1001];  intentar [411]; ganar¹ [295]; concierto [1456]; premio [1090]; año [46]; autobús [3709]; hasta¹ [60]; además [155]; por² [with meaning ‘</a:t>
            </a:r>
            <a:r>
              <a:rPr lang="es-419" sz="1200" kern="1200" dirty="0" err="1">
                <a:solidFill>
                  <a:schemeClr val="tx1"/>
                </a:solidFill>
                <a:effectLst/>
                <a:latin typeface="+mn-lt"/>
                <a:ea typeface="+mn-ea"/>
                <a:cs typeface="+mn-cs"/>
              </a:rPr>
              <a:t>because</a:t>
            </a:r>
            <a:r>
              <a:rPr lang="es-419" sz="1200" kern="1200" dirty="0">
                <a:solidFill>
                  <a:schemeClr val="tx1"/>
                </a:solidFill>
                <a:effectLst/>
                <a:latin typeface="+mn-lt"/>
                <a:ea typeface="+mn-ea"/>
                <a:cs typeface="+mn-cs"/>
              </a:rPr>
              <a:t> of’] [15]; canción [982]</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82362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2-4 minutes.</a:t>
            </a:r>
          </a:p>
          <a:p>
            <a:endParaRPr lang="en-US" b="1" dirty="0"/>
          </a:p>
          <a:p>
            <a:r>
              <a:rPr lang="en-US" b="1" dirty="0"/>
              <a:t>Aim: </a:t>
            </a:r>
            <a:r>
              <a:rPr lang="en-US" b="0" dirty="0"/>
              <a:t>for</a:t>
            </a:r>
            <a:r>
              <a:rPr lang="en-US" b="1" dirty="0"/>
              <a:t> </a:t>
            </a:r>
            <a:r>
              <a:rPr lang="en-GB" sz="1200" kern="1200" dirty="0">
                <a:solidFill>
                  <a:schemeClr val="tx1"/>
                </a:solidFill>
                <a:effectLst/>
                <a:latin typeface="+mn-lt"/>
                <a:ea typeface="+mn-ea"/>
                <a:cs typeface="+mn-cs"/>
              </a:rPr>
              <a:t>students to consolidate their pronunciation</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of words that contain SSCs</a:t>
            </a:r>
            <a:r>
              <a:rPr lang="en-GB" sz="1200" kern="1200" baseline="0" dirty="0">
                <a:solidFill>
                  <a:schemeClr val="tx1"/>
                </a:solidFill>
                <a:effectLst/>
                <a:latin typeface="+mn-lt"/>
                <a:ea typeface="+mn-ea"/>
                <a:cs typeface="+mn-cs"/>
              </a:rPr>
              <a:t> ‘ca’, ‘co’ and ‘cu’ in a </a:t>
            </a:r>
            <a:r>
              <a:rPr lang="en-GB" b="0" baseline="0" dirty="0"/>
              <a:t>choral </a:t>
            </a:r>
            <a:r>
              <a:rPr lang="en-GB" sz="1200" b="0" kern="1200" baseline="0" dirty="0">
                <a:solidFill>
                  <a:schemeClr val="tx1"/>
                </a:solidFill>
                <a:effectLst/>
                <a:latin typeface="+mn-lt"/>
                <a:ea typeface="+mn-ea"/>
                <a:cs typeface="+mn-cs"/>
              </a:rPr>
              <a:t>a</a:t>
            </a:r>
            <a:r>
              <a:rPr lang="en-GB" sz="1200" b="0" kern="1200" dirty="0">
                <a:solidFill>
                  <a:schemeClr val="tx1"/>
                </a:solidFill>
                <a:effectLst/>
                <a:latin typeface="+mn-lt"/>
                <a:ea typeface="+mn-ea"/>
                <a:cs typeface="+mn-cs"/>
              </a:rPr>
              <a:t>lphabetical</a:t>
            </a:r>
            <a:r>
              <a:rPr lang="en-GB" sz="1200" b="0" kern="1200" baseline="0" dirty="0">
                <a:solidFill>
                  <a:schemeClr val="tx1"/>
                </a:solidFill>
                <a:effectLst/>
                <a:latin typeface="+mn-lt"/>
                <a:ea typeface="+mn-ea"/>
                <a:cs typeface="+mn-cs"/>
              </a:rPr>
              <a:t> read aloud task</a:t>
            </a:r>
            <a:r>
              <a:rPr lang="en-GB" sz="1200" kern="1200" baseline="0" dirty="0">
                <a:solidFill>
                  <a:schemeClr val="tx1"/>
                </a:solidFill>
                <a:effectLst/>
                <a:latin typeface="+mn-lt"/>
                <a:ea typeface="+mn-ea"/>
                <a:cs typeface="+mn-cs"/>
              </a:rPr>
              <a:t>. </a:t>
            </a:r>
          </a:p>
          <a:p>
            <a:endParaRPr lang="en-GB" sz="1200" b="1" kern="1200" baseline="0" dirty="0">
              <a:solidFill>
                <a:schemeClr val="tx1"/>
              </a:solidFill>
              <a:effectLst/>
              <a:latin typeface="+mn-lt"/>
              <a:ea typeface="+mn-ea"/>
              <a:cs typeface="+mn-cs"/>
            </a:endParaRPr>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Set a stopwatch or timer to count one minute.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baseline="0" dirty="0">
                <a:solidFill>
                  <a:schemeClr val="tx1"/>
                </a:solidFill>
                <a:effectLst/>
                <a:latin typeface="+mn-lt"/>
                <a:ea typeface="+mn-ea"/>
                <a:cs typeface="+mn-cs"/>
              </a:rPr>
              <a:t>Individually </a:t>
            </a:r>
            <a:r>
              <a:rPr lang="en-GB" sz="1200" kern="1200" dirty="0">
                <a:solidFill>
                  <a:schemeClr val="tx1"/>
                </a:solidFill>
                <a:effectLst/>
                <a:latin typeface="+mn-lt"/>
                <a:ea typeface="+mn-ea"/>
                <a:cs typeface="+mn-cs"/>
              </a:rPr>
              <a:t>at their own pace </a:t>
            </a:r>
            <a:r>
              <a:rPr lang="en-GB" sz="1200" b="0" kern="1200" baseline="0" dirty="0">
                <a:solidFill>
                  <a:schemeClr val="tx1"/>
                </a:solidFill>
                <a:effectLst/>
                <a:latin typeface="+mn-lt"/>
                <a:ea typeface="+mn-ea"/>
                <a:cs typeface="+mn-cs"/>
              </a:rPr>
              <a:t>(but all together at once) students read aloud the words in alphabetical order.  They keep going for one minute.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Teachers can circulate to listen to students’ SSC knowledge.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As the final activity, students should write the English for as many of the words as they can to reinforce their meanings.  Students could first have a minute individually, then team up with a partner to see if they can achieve translations for all 18 words. The answers are provided on the following slide.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a:t>
            </a:r>
            <a:r>
              <a:rPr lang="en-GB" baseline="0" dirty="0"/>
              <a:t>‘En cambio’ will have been met during the pre-learning activities for homework before this lesson. However, its meaning may need to be reintroduced as part of the activity.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Vocabulary</a:t>
            </a:r>
            <a:r>
              <a:rPr lang="en-GB" sz="1200" b="1" kern="1200" baseline="0" dirty="0">
                <a:solidFill>
                  <a:schemeClr val="tx1"/>
                </a:solidFill>
                <a:effectLst/>
                <a:latin typeface="+mn-lt"/>
                <a:ea typeface="+mn-ea"/>
                <a:cs typeface="+mn-cs"/>
              </a:rPr>
              <a:t> from revisited sets:</a:t>
            </a:r>
          </a:p>
          <a:p>
            <a:r>
              <a:rPr lang="en-GB" sz="1200" b="0" kern="1200" baseline="0" dirty="0">
                <a:solidFill>
                  <a:schemeClr val="tx1"/>
                </a:solidFill>
                <a:effectLst/>
                <a:latin typeface="+mn-lt"/>
                <a:ea typeface="+mn-ea"/>
                <a:cs typeface="+mn-cs"/>
              </a:rPr>
              <a:t>8.1.1.2: concierto [1456]; cantar [717]; </a:t>
            </a:r>
            <a:r>
              <a:rPr lang="en-GB" sz="1200" b="0" kern="1200" baseline="0" dirty="0" err="1">
                <a:solidFill>
                  <a:schemeClr val="tx1"/>
                </a:solidFill>
                <a:effectLst/>
                <a:latin typeface="+mn-lt"/>
                <a:ea typeface="+mn-ea"/>
                <a:cs typeface="+mn-cs"/>
              </a:rPr>
              <a:t>coger</a:t>
            </a:r>
            <a:r>
              <a:rPr lang="en-GB" sz="1200" b="0" kern="1200" baseline="0" dirty="0">
                <a:solidFill>
                  <a:schemeClr val="tx1"/>
                </a:solidFill>
                <a:effectLst/>
                <a:latin typeface="+mn-lt"/>
                <a:ea typeface="+mn-ea"/>
                <a:cs typeface="+mn-cs"/>
              </a:rPr>
              <a:t> [1001]; </a:t>
            </a:r>
            <a:r>
              <a:rPr lang="en-GB" sz="1200" b="0" kern="1200" baseline="0" dirty="0" err="1">
                <a:solidFill>
                  <a:schemeClr val="tx1"/>
                </a:solidFill>
                <a:effectLst/>
                <a:latin typeface="+mn-lt"/>
                <a:ea typeface="+mn-ea"/>
                <a:cs typeface="+mn-cs"/>
              </a:rPr>
              <a:t>canción</a:t>
            </a:r>
            <a:r>
              <a:rPr lang="en-GB" sz="1200" b="0" kern="1200" baseline="0" dirty="0">
                <a:solidFill>
                  <a:schemeClr val="tx1"/>
                </a:solidFill>
                <a:effectLst/>
                <a:latin typeface="+mn-lt"/>
                <a:ea typeface="+mn-ea"/>
                <a:cs typeface="+mn-cs"/>
              </a:rPr>
              <a:t> [982]</a:t>
            </a:r>
          </a:p>
          <a:p>
            <a:r>
              <a:rPr lang="en-GB" sz="1200" b="0" kern="1200" baseline="0" dirty="0">
                <a:solidFill>
                  <a:schemeClr val="tx1"/>
                </a:solidFill>
                <a:effectLst/>
                <a:latin typeface="+mn-lt"/>
                <a:ea typeface="+mn-ea"/>
                <a:cs typeface="+mn-cs"/>
              </a:rPr>
              <a:t>8.1.1.7: </a:t>
            </a:r>
            <a:r>
              <a:rPr lang="en-GB" sz="1200" b="0" kern="1200" baseline="0" dirty="0" err="1">
                <a:solidFill>
                  <a:schemeClr val="tx1"/>
                </a:solidFill>
                <a:effectLst/>
                <a:latin typeface="+mn-lt"/>
                <a:ea typeface="+mn-ea"/>
                <a:cs typeface="+mn-cs"/>
              </a:rPr>
              <a:t>costo</a:t>
            </a:r>
            <a:r>
              <a:rPr lang="en-GB" sz="1200" b="0" kern="1200" baseline="0" dirty="0">
                <a:solidFill>
                  <a:schemeClr val="tx1"/>
                </a:solidFill>
                <a:effectLst/>
                <a:latin typeface="+mn-lt"/>
                <a:ea typeface="+mn-ea"/>
                <a:cs typeface="+mn-cs"/>
              </a:rPr>
              <a:t> [1707]; </a:t>
            </a:r>
            <a:r>
              <a:rPr lang="en-GB" sz="1200" b="0" kern="1200" baseline="0" dirty="0" err="1">
                <a:solidFill>
                  <a:schemeClr val="tx1"/>
                </a:solidFill>
                <a:effectLst/>
                <a:latin typeface="+mn-lt"/>
                <a:ea typeface="+mn-ea"/>
                <a:cs typeface="+mn-cs"/>
              </a:rPr>
              <a:t>cubrir</a:t>
            </a:r>
            <a:r>
              <a:rPr lang="en-GB" sz="1200" b="0" kern="1200" baseline="0" dirty="0">
                <a:solidFill>
                  <a:schemeClr val="tx1"/>
                </a:solidFill>
                <a:effectLst/>
                <a:latin typeface="+mn-lt"/>
                <a:ea typeface="+mn-ea"/>
                <a:cs typeface="+mn-cs"/>
              </a:rPr>
              <a:t> [611]</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62904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r>
              <a:rPr lang="en-GB" b="1" baseline="0" dirty="0"/>
              <a:t> </a:t>
            </a:r>
            <a:r>
              <a:rPr lang="en-GB" baseline="0" dirty="0"/>
              <a:t>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aseline="0" dirty="0"/>
              <a:t>to check understanding of the words from the previous phonics activity. Some of these will have been learnt incidentally, through phonics practice, while others are previously taught vocabulary items.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endParaRPr lang="en-GB" b="1"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on the box with ‘?’ to reveal the answer for each word. Answers</a:t>
            </a:r>
            <a:r>
              <a:rPr lang="en-GB" baseline="0" dirty="0"/>
              <a:t> can be volunteered in any order.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Vocabulary</a:t>
            </a:r>
            <a:r>
              <a:rPr lang="en-GB" sz="1200" b="1" kern="1200" baseline="0" dirty="0">
                <a:solidFill>
                  <a:schemeClr val="tx1"/>
                </a:solidFill>
                <a:effectLst/>
                <a:latin typeface="+mn-lt"/>
                <a:ea typeface="+mn-ea"/>
                <a:cs typeface="+mn-cs"/>
              </a:rPr>
              <a:t> from revisited sets:</a:t>
            </a:r>
          </a:p>
          <a:p>
            <a:r>
              <a:rPr lang="en-GB" sz="1200" b="0" kern="1200" baseline="0" dirty="0">
                <a:solidFill>
                  <a:schemeClr val="tx1"/>
                </a:solidFill>
                <a:effectLst/>
                <a:latin typeface="+mn-lt"/>
                <a:ea typeface="+mn-ea"/>
                <a:cs typeface="+mn-cs"/>
              </a:rPr>
              <a:t>8.1.1.2: concierto [1456]; cantar [717]; </a:t>
            </a:r>
            <a:r>
              <a:rPr lang="en-GB" sz="1200" b="0" kern="1200" baseline="0" dirty="0" err="1">
                <a:solidFill>
                  <a:schemeClr val="tx1"/>
                </a:solidFill>
                <a:effectLst/>
                <a:latin typeface="+mn-lt"/>
                <a:ea typeface="+mn-ea"/>
                <a:cs typeface="+mn-cs"/>
              </a:rPr>
              <a:t>coger</a:t>
            </a:r>
            <a:r>
              <a:rPr lang="en-GB" sz="1200" b="0" kern="1200" baseline="0" dirty="0">
                <a:solidFill>
                  <a:schemeClr val="tx1"/>
                </a:solidFill>
                <a:effectLst/>
                <a:latin typeface="+mn-lt"/>
                <a:ea typeface="+mn-ea"/>
                <a:cs typeface="+mn-cs"/>
              </a:rPr>
              <a:t> [1001]; </a:t>
            </a:r>
            <a:r>
              <a:rPr lang="en-GB" sz="1200" b="0" kern="1200" baseline="0" dirty="0" err="1">
                <a:solidFill>
                  <a:schemeClr val="tx1"/>
                </a:solidFill>
                <a:effectLst/>
                <a:latin typeface="+mn-lt"/>
                <a:ea typeface="+mn-ea"/>
                <a:cs typeface="+mn-cs"/>
              </a:rPr>
              <a:t>canción</a:t>
            </a:r>
            <a:r>
              <a:rPr lang="en-GB" sz="1200" b="0" kern="1200" baseline="0" dirty="0">
                <a:solidFill>
                  <a:schemeClr val="tx1"/>
                </a:solidFill>
                <a:effectLst/>
                <a:latin typeface="+mn-lt"/>
                <a:ea typeface="+mn-ea"/>
                <a:cs typeface="+mn-cs"/>
              </a:rPr>
              <a:t> [982]</a:t>
            </a:r>
          </a:p>
          <a:p>
            <a:r>
              <a:rPr lang="en-GB" sz="1200" b="0" kern="1200" baseline="0" dirty="0">
                <a:solidFill>
                  <a:schemeClr val="tx1"/>
                </a:solidFill>
                <a:effectLst/>
                <a:latin typeface="+mn-lt"/>
                <a:ea typeface="+mn-ea"/>
                <a:cs typeface="+mn-cs"/>
              </a:rPr>
              <a:t>8.1.1.7: </a:t>
            </a:r>
            <a:r>
              <a:rPr lang="en-GB" sz="1200" b="0" kern="1200" baseline="0" dirty="0" err="1">
                <a:solidFill>
                  <a:schemeClr val="tx1"/>
                </a:solidFill>
                <a:effectLst/>
                <a:latin typeface="+mn-lt"/>
                <a:ea typeface="+mn-ea"/>
                <a:cs typeface="+mn-cs"/>
              </a:rPr>
              <a:t>costo</a:t>
            </a:r>
            <a:r>
              <a:rPr lang="en-GB" sz="1200" b="0" kern="1200" baseline="0" dirty="0">
                <a:solidFill>
                  <a:schemeClr val="tx1"/>
                </a:solidFill>
                <a:effectLst/>
                <a:latin typeface="+mn-lt"/>
                <a:ea typeface="+mn-ea"/>
                <a:cs typeface="+mn-cs"/>
              </a:rPr>
              <a:t> [1707]; </a:t>
            </a:r>
            <a:r>
              <a:rPr lang="en-GB" sz="1200" b="0" kern="1200" baseline="0" dirty="0" err="1">
                <a:solidFill>
                  <a:schemeClr val="tx1"/>
                </a:solidFill>
                <a:effectLst/>
                <a:latin typeface="+mn-lt"/>
                <a:ea typeface="+mn-ea"/>
                <a:cs typeface="+mn-cs"/>
              </a:rPr>
              <a:t>cubrir</a:t>
            </a:r>
            <a:r>
              <a:rPr lang="en-GB" sz="1200" b="0" kern="1200" baseline="0" dirty="0">
                <a:solidFill>
                  <a:schemeClr val="tx1"/>
                </a:solidFill>
                <a:effectLst/>
                <a:latin typeface="+mn-lt"/>
                <a:ea typeface="+mn-ea"/>
                <a:cs typeface="+mn-cs"/>
              </a:rPr>
              <a:t> [611]</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6038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8 minutes</a:t>
            </a:r>
          </a:p>
          <a:p>
            <a:endParaRPr lang="en-US" b="1" dirty="0"/>
          </a:p>
          <a:p>
            <a:r>
              <a:rPr lang="en-US" b="1" dirty="0"/>
              <a:t>Aim: </a:t>
            </a:r>
            <a:r>
              <a:rPr lang="en-US" b="0" dirty="0"/>
              <a:t>to revisit vocabulary from </a:t>
            </a:r>
            <a:r>
              <a:rPr lang="es-419" sz="1200" kern="1200" dirty="0">
                <a:solidFill>
                  <a:schemeClr val="tx1"/>
                </a:solidFill>
                <a:effectLst/>
                <a:latin typeface="+mn-lt"/>
                <a:ea typeface="+mn-ea"/>
                <a:cs typeface="+mn-cs"/>
              </a:rPr>
              <a:t>8.1.1.7</a:t>
            </a:r>
            <a:r>
              <a:rPr lang="en-GB" sz="1200" kern="1200" baseline="0" dirty="0">
                <a:solidFill>
                  <a:schemeClr val="tx1"/>
                </a:solidFill>
                <a:effectLst/>
                <a:latin typeface="+mn-lt"/>
                <a:ea typeface="+mn-ea"/>
                <a:cs typeface="+mn-cs"/>
              </a:rPr>
              <a:t> and </a:t>
            </a:r>
            <a:r>
              <a:rPr lang="es-419" sz="1200" kern="1200" dirty="0">
                <a:solidFill>
                  <a:schemeClr val="tx1"/>
                </a:solidFill>
                <a:effectLst/>
                <a:latin typeface="+mn-lt"/>
                <a:ea typeface="+mn-ea"/>
                <a:cs typeface="+mn-cs"/>
              </a:rPr>
              <a:t>8.1.1.2 (see below). Note: this</a:t>
            </a:r>
            <a:r>
              <a:rPr lang="es-419" sz="1200" kern="1200" baseline="0" dirty="0">
                <a:solidFill>
                  <a:schemeClr val="tx1"/>
                </a:solidFill>
                <a:effectLst/>
                <a:latin typeface="+mn-lt"/>
                <a:ea typeface="+mn-ea"/>
                <a:cs typeface="+mn-cs"/>
              </a:rPr>
              <a:t> is a receptive task, focusing on </a:t>
            </a:r>
            <a:r>
              <a:rPr lang="es-419" sz="1200" i="1" kern="1200" baseline="0" dirty="0">
                <a:solidFill>
                  <a:schemeClr val="tx1"/>
                </a:solidFill>
                <a:effectLst/>
                <a:latin typeface="+mn-lt"/>
                <a:ea typeface="+mn-ea"/>
                <a:cs typeface="+mn-cs"/>
              </a:rPr>
              <a:t>identification</a:t>
            </a:r>
            <a:r>
              <a:rPr lang="es-419" sz="1200" kern="1200" baseline="0" dirty="0">
                <a:solidFill>
                  <a:schemeClr val="tx1"/>
                </a:solidFill>
                <a:effectLst/>
                <a:latin typeface="+mn-lt"/>
                <a:ea typeface="+mn-ea"/>
                <a:cs typeface="+mn-cs"/>
              </a:rPr>
              <a:t> of English words with the same meaning as those in the Spanish text</a:t>
            </a:r>
            <a:r>
              <a:rPr lang="en-GB" sz="1200" kern="1200" baseline="0" dirty="0">
                <a:solidFill>
                  <a:schemeClr val="tx1"/>
                </a:solidFill>
                <a:effectLst/>
                <a:latin typeface="+mn-lt"/>
                <a:ea typeface="+mn-ea"/>
                <a:cs typeface="+mn-cs"/>
              </a:rPr>
              <a:t>. For a variation of the activity where </a:t>
            </a:r>
            <a:r>
              <a:rPr lang="en-GB" sz="1200" i="1" kern="1200" baseline="0" dirty="0">
                <a:solidFill>
                  <a:schemeClr val="tx1"/>
                </a:solidFill>
                <a:effectLst/>
                <a:latin typeface="+mn-lt"/>
                <a:ea typeface="+mn-ea"/>
                <a:cs typeface="+mn-cs"/>
              </a:rPr>
              <a:t>retrieval</a:t>
            </a:r>
            <a:r>
              <a:rPr lang="en-GB" sz="1200" kern="1200" baseline="0" dirty="0">
                <a:solidFill>
                  <a:schemeClr val="tx1"/>
                </a:solidFill>
                <a:effectLst/>
                <a:latin typeface="+mn-lt"/>
                <a:ea typeface="+mn-ea"/>
                <a:cs typeface="+mn-cs"/>
              </a:rPr>
              <a:t> is required for productive use, see the next slide. This will offer a greater challenge to higher ability groups.</a:t>
            </a:r>
          </a:p>
          <a:p>
            <a:endParaRPr lang="en-US" b="1" dirty="0"/>
          </a:p>
          <a:p>
            <a:r>
              <a:rPr lang="en-US" b="1" dirty="0"/>
              <a:t>Procedure:</a:t>
            </a:r>
          </a:p>
          <a:p>
            <a:pPr marL="228600" indent="-228600">
              <a:buAutoNum type="arabicPeriod"/>
            </a:pPr>
            <a:r>
              <a:rPr lang="en-US" b="0" dirty="0"/>
              <a:t>Students spend one minute reading the text</a:t>
            </a:r>
            <a:r>
              <a:rPr lang="en-US" b="0" baseline="0" dirty="0"/>
              <a:t> in Spanish, conferring with a partner to establish the big picture.</a:t>
            </a:r>
          </a:p>
          <a:p>
            <a:pPr marL="228600" indent="-228600">
              <a:buAutoNum type="arabicPeriod"/>
            </a:pPr>
            <a:r>
              <a:rPr lang="en-US" b="0" baseline="0" dirty="0"/>
              <a:t>The teacher clicks to reveal all the sentence fragments in English. Punctuation and sentence </a:t>
            </a:r>
            <a:r>
              <a:rPr lang="en-US" b="0" baseline="0" dirty="0" err="1"/>
              <a:t>capitalisation</a:t>
            </a:r>
            <a:r>
              <a:rPr lang="en-US" b="0" baseline="0" dirty="0"/>
              <a:t> is removed so that students focus on the meaning of the words.</a:t>
            </a:r>
            <a:endParaRPr lang="en-US" b="0" dirty="0"/>
          </a:p>
          <a:p>
            <a:pPr marL="228600" indent="-228600">
              <a:buAutoNum type="arabicPeriod" startAt="3"/>
            </a:pPr>
            <a:r>
              <a:rPr lang="en-US" b="0" dirty="0"/>
              <a:t>Students</a:t>
            </a:r>
            <a:r>
              <a:rPr lang="en-US" b="0" baseline="0" dirty="0"/>
              <a:t> construct the whole translation in English in the correct order with the support of the English to arrive at a full translation of the text.</a:t>
            </a:r>
          </a:p>
          <a:p>
            <a:pPr marL="228600" indent="-228600">
              <a:buAutoNum type="arabicPeriod" startAt="3"/>
            </a:pPr>
            <a:r>
              <a:rPr lang="en-US" b="0" baseline="0" dirty="0"/>
              <a:t>Teachers should draw students’ attention to three new vocabulary items that are new this week: ‘cine’, ‘abierto’ and ‘</a:t>
            </a:r>
            <a:r>
              <a:rPr lang="en-US" b="0" baseline="0" dirty="0" err="1"/>
              <a:t>cerrado</a:t>
            </a:r>
            <a:r>
              <a:rPr lang="en-US" b="0" baseline="0" dirty="0"/>
              <a:t>’.</a:t>
            </a:r>
          </a:p>
          <a:p>
            <a:pPr marL="228600" indent="-228600">
              <a:buAutoNum type="arabicPeriod" startAt="3"/>
            </a:pPr>
            <a:r>
              <a:rPr lang="en-US" b="0" baseline="0" dirty="0"/>
              <a:t>The full text is on the next slide.</a:t>
            </a:r>
            <a:endParaRPr lang="en-US" b="0" dirty="0"/>
          </a:p>
          <a:p>
            <a:endParaRPr lang="en-US" b="0" dirty="0"/>
          </a:p>
          <a:p>
            <a:r>
              <a:rPr lang="en-US" b="1" dirty="0"/>
              <a:t>Unknown</a:t>
            </a:r>
            <a:r>
              <a:rPr lang="en-US" b="1" baseline="0" dirty="0"/>
              <a:t> vocabulary: </a:t>
            </a:r>
            <a:r>
              <a:rPr lang="en-US" b="0" baseline="0" dirty="0"/>
              <a:t>máquina [1117]</a:t>
            </a:r>
          </a:p>
          <a:p>
            <a:endParaRPr lang="en-US" b="0" dirty="0"/>
          </a:p>
          <a:p>
            <a:r>
              <a:rPr lang="en-US" b="1" dirty="0"/>
              <a:t>Vocabulary from revisited</a:t>
            </a:r>
            <a:r>
              <a:rPr lang="en-US" b="1" baseline="0" dirty="0"/>
              <a:t> sets:</a:t>
            </a:r>
            <a:endParaRPr lang="en-US" b="1" dirty="0"/>
          </a:p>
          <a:p>
            <a:r>
              <a:rPr lang="es-419" sz="1200" kern="1200" dirty="0">
                <a:solidFill>
                  <a:schemeClr val="tx1"/>
                </a:solidFill>
                <a:effectLst/>
                <a:latin typeface="+mn-lt"/>
                <a:ea typeface="+mn-ea"/>
                <a:cs typeface="+mn-cs"/>
              </a:rPr>
              <a:t>8.1.1.7: permitir [218]; dividir [1385]; cubrir [611]; repartir [2161]; fiesta [796]; costo [1707]; incluso [336]; </a:t>
            </a:r>
          </a:p>
          <a:p>
            <a:r>
              <a:rPr lang="es-419" sz="1200" kern="1200" dirty="0">
                <a:solidFill>
                  <a:schemeClr val="tx1"/>
                </a:solidFill>
                <a:effectLst/>
                <a:latin typeface="+mn-lt"/>
                <a:ea typeface="+mn-ea"/>
                <a:cs typeface="+mn-cs"/>
              </a:rPr>
              <a:t>8.1.1.2: intentar [411]; ganar¹ [295]; premio [1090]; además [155]; por² [with meaning ‘</a:t>
            </a:r>
            <a:r>
              <a:rPr lang="es-419" sz="1200" kern="1200" dirty="0" err="1">
                <a:solidFill>
                  <a:schemeClr val="tx1"/>
                </a:solidFill>
                <a:effectLst/>
                <a:latin typeface="+mn-lt"/>
                <a:ea typeface="+mn-ea"/>
                <a:cs typeface="+mn-cs"/>
              </a:rPr>
              <a:t>because</a:t>
            </a:r>
            <a:r>
              <a:rPr lang="es-419" sz="1200" kern="1200" dirty="0">
                <a:solidFill>
                  <a:schemeClr val="tx1"/>
                </a:solidFill>
                <a:effectLst/>
                <a:latin typeface="+mn-lt"/>
                <a:ea typeface="+mn-ea"/>
                <a:cs typeface="+mn-cs"/>
              </a:rPr>
              <a:t> of’] [15]</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7141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VARIATION</a:t>
            </a:r>
          </a:p>
          <a:p>
            <a:endParaRPr lang="en-US" b="1" dirty="0"/>
          </a:p>
          <a:p>
            <a:r>
              <a:rPr lang="en-US" b="1" dirty="0"/>
              <a:t>Timing: </a:t>
            </a:r>
            <a:r>
              <a:rPr lang="en-US" b="0" dirty="0"/>
              <a:t>8 minutes</a:t>
            </a:r>
          </a:p>
          <a:p>
            <a:endParaRPr lang="en-US" b="1" dirty="0"/>
          </a:p>
          <a:p>
            <a:r>
              <a:rPr lang="en-US" b="1" dirty="0"/>
              <a:t>Aim: </a:t>
            </a:r>
            <a:r>
              <a:rPr lang="en-US" b="0" dirty="0"/>
              <a:t>to practise</a:t>
            </a:r>
            <a:r>
              <a:rPr lang="en-US" b="0" baseline="0" dirty="0"/>
              <a:t> retrieval and written production of </a:t>
            </a:r>
            <a:r>
              <a:rPr lang="en-US" b="0" dirty="0"/>
              <a:t>vocabulary items from </a:t>
            </a:r>
            <a:r>
              <a:rPr lang="es-419" sz="1200" kern="1200" dirty="0">
                <a:solidFill>
                  <a:schemeClr val="tx1"/>
                </a:solidFill>
                <a:effectLst/>
                <a:latin typeface="+mn-lt"/>
                <a:ea typeface="+mn-ea"/>
                <a:cs typeface="+mn-cs"/>
              </a:rPr>
              <a:t>8.1.1.7</a:t>
            </a:r>
            <a:r>
              <a:rPr lang="en-GB" sz="1200" kern="1200" baseline="0" dirty="0">
                <a:solidFill>
                  <a:schemeClr val="tx1"/>
                </a:solidFill>
                <a:effectLst/>
                <a:latin typeface="+mn-lt"/>
                <a:ea typeface="+mn-ea"/>
                <a:cs typeface="+mn-cs"/>
              </a:rPr>
              <a:t> and </a:t>
            </a:r>
            <a:r>
              <a:rPr lang="es-419" sz="1200" kern="1200" dirty="0">
                <a:solidFill>
                  <a:schemeClr val="tx1"/>
                </a:solidFill>
                <a:effectLst/>
                <a:latin typeface="+mn-lt"/>
                <a:ea typeface="+mn-ea"/>
                <a:cs typeface="+mn-cs"/>
              </a:rPr>
              <a:t>8.1.1.2 (see below). </a:t>
            </a:r>
          </a:p>
          <a:p>
            <a:endParaRPr lang="en-US" b="1" dirty="0"/>
          </a:p>
          <a:p>
            <a:r>
              <a:rPr lang="en-US" b="1" dirty="0"/>
              <a:t>Procedure:</a:t>
            </a:r>
          </a:p>
          <a:p>
            <a:pPr marL="228600" indent="-228600">
              <a:buAutoNum type="arabicPeriod"/>
            </a:pPr>
            <a:r>
              <a:rPr lang="en-US" b="0" dirty="0"/>
              <a:t>Students read the text in English</a:t>
            </a:r>
            <a:r>
              <a:rPr lang="en-US" b="0" baseline="0" dirty="0"/>
              <a:t>, thinking about the meanings of the words in bold.</a:t>
            </a:r>
          </a:p>
          <a:p>
            <a:pPr marL="228600" indent="-228600">
              <a:buAutoNum type="arabicPeriod"/>
            </a:pPr>
            <a:r>
              <a:rPr lang="en-US" b="0" baseline="0" dirty="0"/>
              <a:t>The teacher then brings up the Spanish text with gaps. Note that some verbs will need to be conjugated in the 3</a:t>
            </a:r>
            <a:r>
              <a:rPr lang="en-US" b="0" baseline="30000" dirty="0"/>
              <a:t>rd</a:t>
            </a:r>
            <a:r>
              <a:rPr lang="en-US" b="0" baseline="0" dirty="0"/>
              <a:t> person singular.</a:t>
            </a:r>
          </a:p>
          <a:p>
            <a:pPr marL="228600" indent="-228600">
              <a:buAutoNum type="arabicPeriod"/>
            </a:pPr>
            <a:r>
              <a:rPr lang="en-US" b="0" baseline="0" dirty="0"/>
              <a:t>Students write the missing words down in order in their exercise books (e.g. 1=</a:t>
            </a:r>
            <a:r>
              <a:rPr lang="en-US" b="0" baseline="0" dirty="0" err="1"/>
              <a:t>incluso</a:t>
            </a:r>
            <a:r>
              <a:rPr lang="en-US" b="0" baseline="0" dirty="0"/>
              <a:t>). There is no need to copy the entire Spanish text.</a:t>
            </a:r>
          </a:p>
          <a:p>
            <a:pPr marL="228600" indent="-228600">
              <a:buAutoNum type="arabicPeriod"/>
            </a:pPr>
            <a:r>
              <a:rPr lang="en-US" b="0" baseline="0" dirty="0"/>
              <a:t>Teachers should also draw students’ attention to three new vocabulary items that are new this week: ‘cine’, ‘abierto’ and ‘</a:t>
            </a:r>
            <a:r>
              <a:rPr lang="en-US" b="0" baseline="0" dirty="0" err="1"/>
              <a:t>cerrado</a:t>
            </a:r>
            <a:r>
              <a:rPr lang="en-US" b="0" baseline="0" dirty="0"/>
              <a:t>’.</a:t>
            </a:r>
            <a:endParaRPr lang="en-US" b="0" dirty="0"/>
          </a:p>
          <a:p>
            <a:endParaRPr lang="en-US" b="0" dirty="0"/>
          </a:p>
          <a:p>
            <a:r>
              <a:rPr lang="en-US" b="1" dirty="0"/>
              <a:t>Words revisited:</a:t>
            </a:r>
          </a:p>
          <a:p>
            <a:r>
              <a:rPr lang="es-419" sz="1200" kern="1200" dirty="0">
                <a:solidFill>
                  <a:schemeClr val="tx1"/>
                </a:solidFill>
                <a:effectLst/>
                <a:latin typeface="+mn-lt"/>
                <a:ea typeface="+mn-ea"/>
                <a:cs typeface="+mn-cs"/>
              </a:rPr>
              <a:t>8.1.1.7: permitir [218]; dividir [1385]; cubrir [611]; repartir [2161]; fiesta [796]; costo [1707]; incluso [336]; </a:t>
            </a:r>
          </a:p>
          <a:p>
            <a:r>
              <a:rPr lang="es-419" sz="1200" kern="1200" dirty="0">
                <a:solidFill>
                  <a:schemeClr val="tx1"/>
                </a:solidFill>
                <a:effectLst/>
                <a:latin typeface="+mn-lt"/>
                <a:ea typeface="+mn-ea"/>
                <a:cs typeface="+mn-cs"/>
              </a:rPr>
              <a:t>8.1.1.2: intentar [411]; ganar¹ [295]; premio [1090]; además [155]; por² [with meaning ‘</a:t>
            </a:r>
            <a:r>
              <a:rPr lang="es-419" sz="1200" kern="1200" dirty="0" err="1">
                <a:solidFill>
                  <a:schemeClr val="tx1"/>
                </a:solidFill>
                <a:effectLst/>
                <a:latin typeface="+mn-lt"/>
                <a:ea typeface="+mn-ea"/>
                <a:cs typeface="+mn-cs"/>
              </a:rPr>
              <a:t>because</a:t>
            </a:r>
            <a:r>
              <a:rPr lang="es-419" sz="1200" kern="1200" dirty="0">
                <a:solidFill>
                  <a:schemeClr val="tx1"/>
                </a:solidFill>
                <a:effectLst/>
                <a:latin typeface="+mn-lt"/>
                <a:ea typeface="+mn-ea"/>
                <a:cs typeface="+mn-cs"/>
              </a:rPr>
              <a:t> of’] [15]</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1363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8 minutes</a:t>
            </a:r>
          </a:p>
          <a:p>
            <a:endParaRPr lang="en-US" b="1" dirty="0"/>
          </a:p>
          <a:p>
            <a:r>
              <a:rPr lang="en-US" b="1" dirty="0"/>
              <a:t>Aim: </a:t>
            </a:r>
            <a:r>
              <a:rPr lang="en-GB" sz="1200" kern="1200" dirty="0">
                <a:solidFill>
                  <a:schemeClr val="tx1"/>
                </a:solidFill>
                <a:effectLst/>
                <a:latin typeface="+mn-lt"/>
                <a:ea typeface="+mn-ea"/>
                <a:cs typeface="+mn-cs"/>
              </a:rPr>
              <a:t>to consolidate understanding of the SSCs</a:t>
            </a:r>
            <a:r>
              <a:rPr lang="en-GB" sz="1200" kern="1200" baseline="0" dirty="0">
                <a:solidFill>
                  <a:schemeClr val="tx1"/>
                </a:solidFill>
                <a:effectLst/>
                <a:latin typeface="+mn-lt"/>
                <a:ea typeface="+mn-ea"/>
                <a:cs typeface="+mn-cs"/>
              </a:rPr>
              <a:t> [ca], [co] and [cu] and of the words used to practise them.</a:t>
            </a:r>
          </a:p>
          <a:p>
            <a:endParaRPr lang="en-US" b="1" dirty="0"/>
          </a:p>
          <a:p>
            <a:r>
              <a:rPr lang="en-US" b="1" dirty="0"/>
              <a:t>Procedure:</a:t>
            </a:r>
          </a:p>
          <a:p>
            <a:r>
              <a:rPr lang="en-US" b="0" dirty="0"/>
              <a:t>1. Students listen to audio and write the missing words.</a:t>
            </a:r>
          </a:p>
          <a:p>
            <a:r>
              <a:rPr lang="en-US" b="0" dirty="0"/>
              <a:t>2. Students then translate the sentence</a:t>
            </a:r>
            <a:r>
              <a:rPr lang="en-US" b="0" baseline="0" dirty="0"/>
              <a:t> into English.</a:t>
            </a:r>
          </a:p>
          <a:p>
            <a:r>
              <a:rPr lang="en-US" b="0" baseline="0" dirty="0"/>
              <a:t>3. The teacher checks answers. It may be worth helpful to highlight how ‘en’ can translate into English as ‘in’ or ‘at’ in item 2. </a:t>
            </a:r>
            <a:endParaRPr lang="en-US" b="0" dirty="0"/>
          </a:p>
          <a:p>
            <a:endParaRPr lang="en-US" b="0" dirty="0"/>
          </a:p>
          <a:p>
            <a:r>
              <a:rPr lang="en-US" b="1" dirty="0"/>
              <a:t>Transcript: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ES" sz="1200" dirty="0">
                <a:solidFill>
                  <a:schemeClr val="accent5">
                    <a:lumMod val="50000"/>
                  </a:schemeClr>
                </a:solidFill>
                <a:latin typeface="+mj-lt"/>
              </a:rPr>
              <a:t>Hay una casa azul en mi calle.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dirty="0">
                <a:solidFill>
                  <a:schemeClr val="accent5">
                    <a:lumMod val="50000"/>
                  </a:schemeClr>
                </a:solidFill>
                <a:latin typeface="+mj-lt"/>
              </a:rPr>
              <a:t>Quiero escuchar música en un concierto</a:t>
            </a:r>
            <a:r>
              <a:rPr lang="en-GB" sz="1200" dirty="0">
                <a:solidFill>
                  <a:srgbClr val="E25B00"/>
                </a:solidFill>
                <a:latin typeface="+mj-lt"/>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dirty="0">
                <a:solidFill>
                  <a:srgbClr val="E25B00"/>
                </a:solidFill>
                <a:latin typeface="+mj-lt"/>
              </a:rPr>
              <a:t>Mi coche </a:t>
            </a:r>
            <a:r>
              <a:rPr lang="es-ES" sz="1200" dirty="0">
                <a:solidFill>
                  <a:schemeClr val="accent5">
                    <a:lumMod val="50000"/>
                  </a:schemeClr>
                </a:solidFill>
                <a:latin typeface="+mj-lt"/>
              </a:rPr>
              <a:t>está cerca del banco.</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ES" sz="1200" dirty="0">
                <a:solidFill>
                  <a:schemeClr val="accent5">
                    <a:lumMod val="50000"/>
                  </a:schemeClr>
                </a:solidFill>
                <a:latin typeface="+mj-lt"/>
              </a:rPr>
              <a:t>Es divertido cantar con amigos.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ES" sz="1200" dirty="0">
                <a:solidFill>
                  <a:schemeClr val="accent5">
                    <a:lumMod val="50000"/>
                  </a:schemeClr>
                </a:solidFill>
                <a:latin typeface="+mj-lt"/>
              </a:rPr>
              <a:t>Estudio cultura y documentos</a:t>
            </a:r>
            <a:r>
              <a:rPr lang="es-ES" sz="1200" baseline="0" dirty="0">
                <a:solidFill>
                  <a:schemeClr val="accent5">
                    <a:lumMod val="50000"/>
                  </a:schemeClr>
                </a:solidFill>
                <a:latin typeface="+mj-lt"/>
              </a:rPr>
              <a:t> antiguos en clase</a:t>
            </a:r>
            <a:r>
              <a:rPr lang="es-ES" sz="1200" dirty="0">
                <a:solidFill>
                  <a:schemeClr val="accent5">
                    <a:lumMod val="50000"/>
                  </a:schemeClr>
                </a:solidFill>
                <a:latin typeface="+mj-lt"/>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ES" sz="1200" dirty="0">
                <a:solidFill>
                  <a:schemeClr val="accent5">
                    <a:lumMod val="50000"/>
                  </a:schemeClr>
                </a:solidFill>
                <a:latin typeface="+mj-lt"/>
              </a:rPr>
              <a:t>Quiero comprar el caballo blanco.</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s-ES" sz="1200" dirty="0">
              <a:solidFill>
                <a:schemeClr val="accent5">
                  <a:lumMod val="50000"/>
                </a:schemeClr>
              </a:solidFill>
              <a:latin typeface="+mj-lt"/>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s-ES" sz="1200" b="1" dirty="0" err="1">
                <a:solidFill>
                  <a:schemeClr val="accent5">
                    <a:lumMod val="50000"/>
                  </a:schemeClr>
                </a:solidFill>
                <a:latin typeface="+mj-lt"/>
              </a:rPr>
              <a:t>Vocabulary</a:t>
            </a:r>
            <a:r>
              <a:rPr lang="es-ES" sz="1200" b="1" baseline="0" dirty="0">
                <a:solidFill>
                  <a:schemeClr val="accent5">
                    <a:lumMod val="50000"/>
                  </a:schemeClr>
                </a:solidFill>
                <a:latin typeface="+mj-lt"/>
              </a:rPr>
              <a:t> </a:t>
            </a:r>
            <a:r>
              <a:rPr lang="es-ES" sz="1200" b="1" baseline="0" dirty="0" err="1">
                <a:solidFill>
                  <a:schemeClr val="accent5">
                    <a:lumMod val="50000"/>
                  </a:schemeClr>
                </a:solidFill>
                <a:latin typeface="+mj-lt"/>
              </a:rPr>
              <a:t>from</a:t>
            </a:r>
            <a:r>
              <a:rPr lang="es-ES" sz="1200" b="1" baseline="0" dirty="0">
                <a:solidFill>
                  <a:schemeClr val="accent5">
                    <a:lumMod val="50000"/>
                  </a:schemeClr>
                </a:solidFill>
                <a:latin typeface="+mj-lt"/>
              </a:rPr>
              <a:t> </a:t>
            </a:r>
            <a:r>
              <a:rPr lang="es-ES" sz="1200" b="1" baseline="0" dirty="0" err="1">
                <a:solidFill>
                  <a:schemeClr val="accent5">
                    <a:lumMod val="50000"/>
                  </a:schemeClr>
                </a:solidFill>
                <a:latin typeface="+mj-lt"/>
              </a:rPr>
              <a:t>revisited</a:t>
            </a:r>
            <a:r>
              <a:rPr lang="es-ES" sz="1200" b="1" baseline="0" dirty="0">
                <a:solidFill>
                  <a:schemeClr val="accent5">
                    <a:lumMod val="50000"/>
                  </a:schemeClr>
                </a:solidFill>
                <a:latin typeface="+mj-lt"/>
              </a:rPr>
              <a:t> sets: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s-ES" sz="1200" baseline="0" dirty="0">
                <a:solidFill>
                  <a:schemeClr val="accent5">
                    <a:lumMod val="50000"/>
                  </a:schemeClr>
                </a:solidFill>
                <a:latin typeface="+mj-lt"/>
              </a:rPr>
              <a:t>8.1.1.2: concierto [1456]</a:t>
            </a:r>
            <a:endParaRPr lang="es-GB" sz="1200" dirty="0">
              <a:solidFill>
                <a:schemeClr val="accent5">
                  <a:lumMod val="50000"/>
                </a:schemeClr>
              </a:solidFill>
              <a:latin typeface="+mj-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6800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present new vocabulary items with their meanings as isolated nouns, before</a:t>
            </a:r>
            <a:r>
              <a:rPr lang="en-US" b="0" baseline="0" dirty="0"/>
              <a:t> learning these as part of idiomatic expressions with ‘</a:t>
            </a:r>
            <a:r>
              <a:rPr lang="en-US" b="0" baseline="0" dirty="0" err="1"/>
              <a:t>tener</a:t>
            </a:r>
            <a:r>
              <a:rPr lang="en-US" b="0" baseline="0" dirty="0"/>
              <a:t>’.</a:t>
            </a:r>
            <a:endParaRPr lang="en-US" b="0" dirty="0"/>
          </a:p>
          <a:p>
            <a:endParaRPr lang="en-US" b="1" dirty="0"/>
          </a:p>
          <a:p>
            <a:r>
              <a:rPr lang="en-US" b="1" dirty="0"/>
              <a:t>Procedure:</a:t>
            </a:r>
          </a:p>
          <a:p>
            <a:r>
              <a:rPr lang="en-US" b="0" dirty="0"/>
              <a:t>1. Present the Spanish orally.</a:t>
            </a:r>
          </a:p>
          <a:p>
            <a:r>
              <a:rPr lang="en-US" b="0" dirty="0"/>
              <a:t>2. Students listen and repeat each word.</a:t>
            </a:r>
          </a:p>
          <a:p>
            <a:r>
              <a:rPr lang="en-US" b="0" dirty="0"/>
              <a:t>3. Elicit the Englis</a:t>
            </a:r>
            <a:r>
              <a:rPr lang="en-US" b="0" baseline="0" dirty="0"/>
              <a:t>h after each item.</a:t>
            </a:r>
            <a:endParaRPr lang="en-US" b="0" dirty="0"/>
          </a:p>
          <a:p>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44583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minutes (over next 6 slides)</a:t>
            </a:r>
          </a:p>
          <a:p>
            <a:endParaRPr lang="en-US" b="1" dirty="0"/>
          </a:p>
          <a:p>
            <a:r>
              <a:rPr lang="en-US" b="1" dirty="0"/>
              <a:t>Aim: </a:t>
            </a:r>
            <a:r>
              <a:rPr lang="en-US" b="0" dirty="0"/>
              <a:t>to promote</a:t>
            </a:r>
            <a:r>
              <a:rPr lang="en-US" b="0" baseline="0" dirty="0"/>
              <a:t> recognition of</a:t>
            </a:r>
            <a:r>
              <a:rPr lang="en-US" b="0" dirty="0"/>
              <a:t> the meanings of the vocabulary items</a:t>
            </a:r>
            <a:r>
              <a:rPr lang="en-US" b="0" baseline="0" dirty="0"/>
              <a:t>.</a:t>
            </a:r>
            <a:endParaRPr lang="en-US" b="0" dirty="0"/>
          </a:p>
          <a:p>
            <a:endParaRPr lang="en-US" b="1" dirty="0"/>
          </a:p>
          <a:p>
            <a:r>
              <a:rPr lang="en-US" b="1" dirty="0"/>
              <a:t>Procedure:</a:t>
            </a:r>
          </a:p>
          <a:p>
            <a:r>
              <a:rPr lang="en-US" b="0" dirty="0"/>
              <a:t>1. students</a:t>
            </a:r>
            <a:r>
              <a:rPr lang="en-US" b="0" baseline="0" dirty="0"/>
              <a:t> say the English for the image/word in Spanish on the slide</a:t>
            </a:r>
            <a:endParaRPr lang="en-US" b="0" dirty="0"/>
          </a:p>
          <a:p>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6357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36941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16456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75461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2222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42334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a:t>
            </a:r>
          </a:p>
          <a:p>
            <a:endParaRPr lang="en-US" b="1" dirty="0"/>
          </a:p>
          <a:p>
            <a:r>
              <a:rPr lang="en-US" b="1" dirty="0"/>
              <a:t>Aim: </a:t>
            </a:r>
            <a:r>
              <a:rPr lang="en-US" b="0" dirty="0"/>
              <a:t>to promote</a:t>
            </a:r>
            <a:r>
              <a:rPr lang="en-US" b="0" baseline="0" dirty="0"/>
              <a:t> recall of</a:t>
            </a:r>
            <a:r>
              <a:rPr lang="en-US" b="0" dirty="0"/>
              <a:t> the vocabulary items</a:t>
            </a:r>
            <a:r>
              <a:rPr lang="en-US" b="0" baseline="0" dirty="0"/>
              <a:t> in Spanish.</a:t>
            </a:r>
            <a:endParaRPr lang="en-US" b="0" dirty="0"/>
          </a:p>
          <a:p>
            <a:endParaRPr lang="en-US" b="1" dirty="0"/>
          </a:p>
          <a:p>
            <a:r>
              <a:rPr lang="en-US" b="1" dirty="0"/>
              <a:t>Procedure:</a:t>
            </a:r>
          </a:p>
          <a:p>
            <a:r>
              <a:rPr lang="en-US" b="0" dirty="0"/>
              <a:t>1. Students</a:t>
            </a:r>
            <a:r>
              <a:rPr lang="en-US" b="0" baseline="0" dirty="0"/>
              <a:t> say the Spanish for the picture that disappears each time. The English prompt for the picture remains in place to reduce the cognitive load (memorisation of the pictures and their positions on the slide is not required).</a:t>
            </a:r>
            <a:endParaRPr lang="en-US" b="0" dirty="0"/>
          </a:p>
          <a:p>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17625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explain </a:t>
            </a:r>
            <a:r>
              <a:rPr lang="en-GB" sz="1200" dirty="0">
                <a:solidFill>
                  <a:prstClr val="white"/>
                </a:solidFill>
              </a:rPr>
              <a:t>idiomatic uses of ‘</a:t>
            </a:r>
            <a:r>
              <a:rPr lang="en-GB" sz="1200" dirty="0" err="1">
                <a:solidFill>
                  <a:prstClr val="white"/>
                </a:solidFill>
              </a:rPr>
              <a:t>tener</a:t>
            </a:r>
            <a:r>
              <a:rPr lang="en-GB" sz="1200" dirty="0">
                <a:solidFill>
                  <a:prstClr val="white"/>
                </a:solidFill>
              </a:rPr>
              <a:t>’ + noun</a:t>
            </a:r>
            <a:endParaRPr lang="en-US" b="0"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Click to bring up each part of the explanation.</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Vocabulary</a:t>
            </a:r>
            <a:r>
              <a:rPr lang="en-GB" sz="1200" b="1" kern="1200" baseline="0" dirty="0">
                <a:solidFill>
                  <a:schemeClr val="tx1"/>
                </a:solidFill>
                <a:effectLst/>
                <a:latin typeface="+mn-lt"/>
                <a:ea typeface="+mn-ea"/>
                <a:cs typeface="+mn-cs"/>
              </a:rPr>
              <a:t> from revisited sets:</a:t>
            </a:r>
          </a:p>
          <a:p>
            <a:r>
              <a:rPr lang="en-GB" sz="1200" b="0" kern="1200" baseline="0" dirty="0">
                <a:solidFill>
                  <a:schemeClr val="tx1"/>
                </a:solidFill>
                <a:effectLst/>
                <a:latin typeface="+mn-lt"/>
                <a:ea typeface="+mn-ea"/>
                <a:cs typeface="+mn-cs"/>
              </a:rPr>
              <a:t>8.1.1.7: </a:t>
            </a:r>
            <a:r>
              <a:rPr lang="es-419" sz="1200" kern="1200" dirty="0">
                <a:solidFill>
                  <a:schemeClr val="tx1"/>
                </a:solidFill>
                <a:effectLst/>
                <a:latin typeface="+mn-lt"/>
                <a:ea typeface="+mn-ea"/>
                <a:cs typeface="+mn-cs"/>
              </a:rPr>
              <a:t>año [46]</a:t>
            </a:r>
            <a:endParaRPr lang="en-US" b="1" dirty="0"/>
          </a:p>
          <a:p>
            <a:endParaRPr lang="en-US"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51413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a:t>
            </a:r>
            <a:r>
              <a:rPr lang="en-US" b="1" baseline="0" dirty="0"/>
              <a:t> </a:t>
            </a:r>
            <a:r>
              <a:rPr lang="en-US" b="0" dirty="0"/>
              <a:t>to recap ‘tener’ in plural</a:t>
            </a:r>
            <a:r>
              <a:rPr lang="en-US" b="0" baseline="0" dirty="0"/>
              <a:t> persons</a:t>
            </a:r>
            <a:endParaRPr lang="en-US" b="0" dirty="0"/>
          </a:p>
          <a:p>
            <a:endParaRPr lang="en-GB" dirty="0"/>
          </a:p>
          <a:p>
            <a:r>
              <a:rPr lang="en-GB" b="1" dirty="0"/>
              <a:t>Procedure:</a:t>
            </a:r>
          </a:p>
          <a:p>
            <a:r>
              <a:rPr lang="en-GB" dirty="0"/>
              <a:t>1. Click to bring up each part of the explanation.</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67649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dirty="0"/>
              <a:t>VARIATION</a:t>
            </a:r>
          </a:p>
          <a:p>
            <a:r>
              <a:rPr lang="en-GB" sz="1200" b="0"/>
              <a:t>Students</a:t>
            </a:r>
            <a:r>
              <a:rPr lang="en-GB" sz="1200" b="0" baseline="0"/>
              <a:t> write </a:t>
            </a:r>
            <a:r>
              <a:rPr lang="en-GB" sz="1200" b="0" baseline="0" dirty="0"/>
              <a:t>the full sentence. This may be more suitable, depending on the ability of the group.</a:t>
            </a:r>
          </a:p>
          <a:p>
            <a:endParaRPr lang="en-GB" sz="1200" b="0" baseline="0" dirty="0"/>
          </a:p>
          <a:p>
            <a:r>
              <a:rPr lang="en-GB" sz="1200" b="0" baseline="0" dirty="0"/>
              <a:t>See slide 2 for aims, procedure and transcript.</a:t>
            </a:r>
            <a:endParaRPr lang="en-GB" sz="1200"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94141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10 minutes</a:t>
            </a:r>
          </a:p>
          <a:p>
            <a:endParaRPr lang="en-US" b="1" dirty="0"/>
          </a:p>
          <a:p>
            <a:r>
              <a:rPr lang="en-US" b="1" dirty="0"/>
              <a:t>Aim: </a:t>
            </a:r>
            <a:r>
              <a:rPr lang="en-US" b="0" dirty="0"/>
              <a:t>to practise</a:t>
            </a:r>
            <a:r>
              <a:rPr lang="en-US" b="1" dirty="0"/>
              <a:t> </a:t>
            </a:r>
            <a:r>
              <a:rPr lang="en-US" b="0" dirty="0"/>
              <a:t>connecting</a:t>
            </a:r>
            <a:r>
              <a:rPr lang="en-US" b="1" baseline="0" dirty="0"/>
              <a:t> </a:t>
            </a:r>
            <a:r>
              <a:rPr lang="en-US" b="0" baseline="0" dirty="0"/>
              <a:t>the English </a:t>
            </a:r>
            <a:r>
              <a:rPr lang="en-GB" sz="1200" kern="1200" dirty="0">
                <a:solidFill>
                  <a:schemeClr val="tx1"/>
                </a:solidFill>
                <a:effectLst/>
                <a:latin typeface="+mn-lt"/>
                <a:ea typeface="+mn-ea"/>
                <a:cs typeface="+mn-cs"/>
              </a:rPr>
              <a:t>‘to be’ + adjective</a:t>
            </a:r>
            <a:r>
              <a:rPr lang="en-GB" sz="1200" kern="1200" baseline="0" dirty="0">
                <a:solidFill>
                  <a:schemeClr val="tx1"/>
                </a:solidFill>
                <a:effectLst/>
                <a:latin typeface="+mn-lt"/>
                <a:ea typeface="+mn-ea"/>
                <a:cs typeface="+mn-cs"/>
              </a:rPr>
              <a:t> with </a:t>
            </a:r>
            <a:r>
              <a:rPr lang="en-GB" sz="1200" kern="1200" dirty="0">
                <a:solidFill>
                  <a:schemeClr val="tx1"/>
                </a:solidFill>
                <a:effectLst/>
                <a:latin typeface="+mn-lt"/>
                <a:ea typeface="+mn-ea"/>
                <a:cs typeface="+mn-cs"/>
              </a:rPr>
              <a:t>‘tener’ or ‘estar’ by focusing on how</a:t>
            </a:r>
            <a:r>
              <a:rPr lang="en-GB" sz="1200" kern="1200" baseline="0" dirty="0">
                <a:solidFill>
                  <a:schemeClr val="tx1"/>
                </a:solidFill>
                <a:effectLst/>
                <a:latin typeface="+mn-lt"/>
                <a:ea typeface="+mn-ea"/>
                <a:cs typeface="+mn-cs"/>
              </a:rPr>
              <a:t> the English adjective would translate; to revisit ‘</a:t>
            </a:r>
            <a:r>
              <a:rPr lang="en-GB" sz="1200" kern="1200" baseline="0" dirty="0" err="1">
                <a:solidFill>
                  <a:schemeClr val="tx1"/>
                </a:solidFill>
                <a:effectLst/>
                <a:latin typeface="+mn-lt"/>
                <a:ea typeface="+mn-ea"/>
                <a:cs typeface="+mn-cs"/>
              </a:rPr>
              <a:t>tenemos</a:t>
            </a:r>
            <a:r>
              <a:rPr lang="en-GB" sz="1200" kern="1200" baseline="0" dirty="0">
                <a:solidFill>
                  <a:schemeClr val="tx1"/>
                </a:solidFill>
                <a:effectLst/>
                <a:latin typeface="+mn-lt"/>
                <a:ea typeface="+mn-ea"/>
                <a:cs typeface="+mn-cs"/>
              </a:rPr>
              <a:t>’ and ‘</a:t>
            </a:r>
            <a:r>
              <a:rPr lang="en-GB" sz="1200" kern="1200" baseline="0" dirty="0" err="1">
                <a:solidFill>
                  <a:schemeClr val="tx1"/>
                </a:solidFill>
                <a:effectLst/>
                <a:latin typeface="+mn-lt"/>
                <a:ea typeface="+mn-ea"/>
                <a:cs typeface="+mn-cs"/>
              </a:rPr>
              <a:t>tienen</a:t>
            </a:r>
            <a:r>
              <a:rPr lang="en-GB" sz="1200" kern="1200" baseline="0" dirty="0">
                <a:solidFill>
                  <a:schemeClr val="tx1"/>
                </a:solidFill>
                <a:effectLst/>
                <a:latin typeface="+mn-lt"/>
                <a:ea typeface="+mn-ea"/>
                <a:cs typeface="+mn-cs"/>
              </a:rPr>
              <a:t>’</a:t>
            </a:r>
            <a:endParaRPr lang="en-US" b="1" dirty="0"/>
          </a:p>
          <a:p>
            <a:endParaRPr lang="en-US" b="1" dirty="0"/>
          </a:p>
          <a:p>
            <a:r>
              <a:rPr lang="en-US" b="1" dirty="0"/>
              <a:t>Procedure:</a:t>
            </a:r>
          </a:p>
          <a:p>
            <a:r>
              <a:rPr lang="en-US" b="0" dirty="0"/>
              <a:t>1. Students tick the correct verb in its correct form in Spanish for each</a:t>
            </a:r>
            <a:r>
              <a:rPr lang="en-US" b="0" baseline="0" dirty="0"/>
              <a:t> sentence.</a:t>
            </a:r>
            <a:endParaRPr lang="en-US" b="0" dirty="0"/>
          </a:p>
          <a:p>
            <a:r>
              <a:rPr lang="en-US" b="0" dirty="0"/>
              <a:t>2. Students</a:t>
            </a:r>
            <a:r>
              <a:rPr lang="en-US" b="0" baseline="0" dirty="0"/>
              <a:t> also complete the sentence in Spanish.</a:t>
            </a:r>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22731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recap</a:t>
            </a:r>
            <a:r>
              <a:rPr lang="en-US" b="0" baseline="0" dirty="0"/>
              <a:t> the subjects pronouns</a:t>
            </a:r>
            <a:r>
              <a:rPr lang="en-GB" b="0" baseline="0" dirty="0"/>
              <a:t> for plural persons ahead of the next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b="1" dirty="0"/>
              <a:t>Procedure:</a:t>
            </a:r>
          </a:p>
          <a:p>
            <a:pPr marL="228600" indent="-228600">
              <a:buAutoNum type="arabicPeriod"/>
            </a:pPr>
            <a:r>
              <a:rPr lang="en-GB" dirty="0"/>
              <a:t>Click to bring up each part of the explanation.</a:t>
            </a:r>
          </a:p>
          <a:p>
            <a:pPr marL="228600" indent="-228600">
              <a:buAutoNum type="arabicPeriod"/>
            </a:pPr>
            <a:r>
              <a:rPr lang="en-GB" dirty="0"/>
              <a:t>Elicit the</a:t>
            </a:r>
            <a:r>
              <a:rPr lang="en-GB" baseline="0" dirty="0"/>
              <a:t> translation of the example sentences. These contain revisited vocabulary (‘hasta’ with the meaning ‘as far as’, ‘up to’). Draw attention to ‘en cambio’, which is a new vocabulary item.</a:t>
            </a:r>
            <a:endParaRPr lang="en-GB" dirty="0"/>
          </a:p>
          <a:p>
            <a:pPr marL="228600" indent="-228600">
              <a:buAutoNum type="arabicPeriod"/>
            </a:pPr>
            <a:endParaRPr lang="en-GB" dirty="0"/>
          </a:p>
          <a:p>
            <a:r>
              <a:rPr lang="en-GB" b="1" dirty="0"/>
              <a:t>Vocabulary</a:t>
            </a:r>
            <a:r>
              <a:rPr lang="en-GB" b="1" baseline="0" dirty="0"/>
              <a:t> from revisited sets:</a:t>
            </a:r>
          </a:p>
          <a:p>
            <a:r>
              <a:rPr lang="en-GB" b="1" dirty="0"/>
              <a:t>8.1.1.7:</a:t>
            </a:r>
            <a:r>
              <a:rPr lang="en-GB" b="1" baseline="0" dirty="0"/>
              <a:t> </a:t>
            </a:r>
            <a:r>
              <a:rPr lang="en-GB" b="0" baseline="0" dirty="0"/>
              <a:t>fuerte</a:t>
            </a:r>
            <a:r>
              <a:rPr lang="en-GB" b="0" baseline="0" dirty="0">
                <a:latin typeface="Century Gothic" panose="020B0502020202020204" pitchFamily="34" charset="0"/>
              </a:rPr>
              <a:t>²</a:t>
            </a:r>
            <a:r>
              <a:rPr lang="en-GB" b="0" baseline="0" dirty="0"/>
              <a:t> [435]</a:t>
            </a:r>
          </a:p>
          <a:p>
            <a:r>
              <a:rPr lang="en-GB" b="1" baseline="0" dirty="0"/>
              <a:t>8.1.1.2: </a:t>
            </a:r>
            <a:r>
              <a:rPr lang="en-GB" b="0" baseline="0" dirty="0"/>
              <a:t>hasta [60]</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66584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a:t>
            </a:r>
          </a:p>
          <a:p>
            <a:endParaRPr lang="en-US" b="1" dirty="0"/>
          </a:p>
          <a:p>
            <a:r>
              <a:rPr lang="en-US" b="1" dirty="0"/>
              <a:t>Aim: </a:t>
            </a:r>
            <a:r>
              <a:rPr lang="en-US" b="0" dirty="0"/>
              <a:t>to model the requirements</a:t>
            </a:r>
            <a:r>
              <a:rPr lang="en-US" b="0" baseline="0" dirty="0"/>
              <a:t> of the listening activity to follow</a:t>
            </a:r>
            <a:endParaRPr lang="en-US" b="0" dirty="0"/>
          </a:p>
          <a:p>
            <a:endParaRPr lang="en-US" b="1" dirty="0"/>
          </a:p>
          <a:p>
            <a:r>
              <a:rPr lang="en-US" b="1" dirty="0"/>
              <a:t>Procedure:</a:t>
            </a:r>
          </a:p>
          <a:p>
            <a:pPr marL="228600" indent="-228600">
              <a:buAutoNum type="arabicPeriod"/>
            </a:pPr>
            <a:r>
              <a:rPr lang="en-US" b="0" dirty="0"/>
              <a:t>Students listen for</a:t>
            </a:r>
            <a:r>
              <a:rPr lang="en-US" b="0" baseline="0" dirty="0"/>
              <a:t> the subject pronoun and tick whether it refers to ‘we’ or ‘they’.</a:t>
            </a:r>
          </a:p>
          <a:p>
            <a:pPr marL="228600" indent="-228600">
              <a:buAutoNum type="arabicPeriod"/>
            </a:pPr>
            <a:r>
              <a:rPr lang="en-US" b="0" baseline="0" dirty="0"/>
              <a:t>Students then indicate whether the missing verb in each sentence would be ‘tener’ or ‘</a:t>
            </a:r>
            <a:r>
              <a:rPr lang="en-US" b="0" baseline="0" dirty="0" err="1"/>
              <a:t>estar</a:t>
            </a:r>
            <a:r>
              <a:rPr lang="en-US" b="0" baseline="0" dirty="0"/>
              <a:t>’</a:t>
            </a:r>
          </a:p>
          <a:p>
            <a:pPr marL="228600" indent="-228600">
              <a:buAutoNum type="arabicPeriod"/>
            </a:pPr>
            <a:r>
              <a:rPr lang="en-US" b="0" dirty="0"/>
              <a:t>To challenge a higher-attaining group, the teacher</a:t>
            </a:r>
            <a:r>
              <a:rPr lang="en-US" b="0" baseline="0" dirty="0"/>
              <a:t> could ask whether the correct pronoun ‘we’ or ‘they’ refers to a male/mixed group OR female only group. We don’t include this as a default part of the activity because students will already be focusing on two pairs of features.</a:t>
            </a:r>
            <a:endParaRPr lang="en-US" b="0" dirty="0"/>
          </a:p>
          <a:p>
            <a:endParaRPr lang="en-US" b="0" dirty="0"/>
          </a:p>
          <a:p>
            <a:r>
              <a:rPr lang="en-US" b="1" dirty="0"/>
              <a:t>Transcript:</a:t>
            </a:r>
            <a:endParaRPr lang="en-US" b="0" dirty="0"/>
          </a:p>
          <a:p>
            <a:r>
              <a:rPr lang="en-US" b="0" dirty="0"/>
              <a:t>El autobus </a:t>
            </a:r>
            <a:r>
              <a:rPr lang="en-US" b="0" dirty="0" err="1"/>
              <a:t>llega</a:t>
            </a:r>
            <a:r>
              <a:rPr lang="en-US" b="0" dirty="0"/>
              <a:t> </a:t>
            </a:r>
            <a:r>
              <a:rPr lang="en-US" b="0" dirty="0" err="1"/>
              <a:t>temprano</a:t>
            </a:r>
            <a:r>
              <a:rPr lang="en-US" b="0" dirty="0"/>
              <a:t>.</a:t>
            </a:r>
            <a:r>
              <a:rPr lang="en-US" b="0" baseline="0" dirty="0"/>
              <a:t> </a:t>
            </a:r>
            <a:r>
              <a:rPr lang="en-US" b="0" baseline="0" dirty="0" err="1"/>
              <a:t>Nosotros</a:t>
            </a:r>
            <a:r>
              <a:rPr lang="en-US" b="0" baseline="0" dirty="0"/>
              <a:t> [beep] </a:t>
            </a:r>
            <a:r>
              <a:rPr lang="en-US" b="0" baseline="0" dirty="0" err="1"/>
              <a:t>suerte</a:t>
            </a:r>
            <a:r>
              <a:rPr lang="en-US" b="0" baseline="0" dirty="0"/>
              <a:t>, </a:t>
            </a:r>
            <a:r>
              <a:rPr lang="en-US" b="0" baseline="0" dirty="0" err="1"/>
              <a:t>pero</a:t>
            </a:r>
            <a:r>
              <a:rPr lang="en-US" b="0" baseline="0" dirty="0"/>
              <a:t> </a:t>
            </a:r>
            <a:r>
              <a:rPr lang="en-US" b="0" baseline="0" dirty="0" err="1"/>
              <a:t>ellas</a:t>
            </a:r>
            <a:r>
              <a:rPr lang="en-US" b="0" baseline="0" dirty="0"/>
              <a:t> no.</a:t>
            </a:r>
          </a:p>
          <a:p>
            <a:endParaRPr lang="en-US" b="0" baseline="0" dirty="0"/>
          </a:p>
          <a:p>
            <a:r>
              <a:rPr lang="en-US" b="1" baseline="0" dirty="0"/>
              <a:t>Note: </a:t>
            </a:r>
            <a:r>
              <a:rPr lang="en-US" b="0" baseline="0" dirty="0"/>
              <a:t>check that understanding of ‘</a:t>
            </a:r>
            <a:r>
              <a:rPr lang="en-US" b="0" baseline="0" dirty="0" err="1"/>
              <a:t>examen</a:t>
            </a:r>
            <a:r>
              <a:rPr lang="en-US" b="0" baseline="0" dirty="0"/>
              <a:t>’ is clear. This word hasn’t yet been taught as a vocabulary item.</a:t>
            </a:r>
          </a:p>
          <a:p>
            <a:endParaRPr lang="en-US" b="0" baseline="0" dirty="0"/>
          </a:p>
          <a:p>
            <a:r>
              <a:rPr lang="es-419" sz="1200" b="1" kern="1200" dirty="0" err="1">
                <a:solidFill>
                  <a:schemeClr val="tx1"/>
                </a:solidFill>
                <a:effectLst/>
                <a:latin typeface="+mn-lt"/>
                <a:ea typeface="+mn-ea"/>
                <a:cs typeface="+mn-cs"/>
              </a:rPr>
              <a:t>Vocabulary</a:t>
            </a:r>
            <a:r>
              <a:rPr lang="es-419" sz="1200" b="1" kern="1200" dirty="0">
                <a:solidFill>
                  <a:schemeClr val="tx1"/>
                </a:solidFill>
                <a:effectLst/>
                <a:latin typeface="+mn-lt"/>
                <a:ea typeface="+mn-ea"/>
                <a:cs typeface="+mn-cs"/>
              </a:rPr>
              <a:t> </a:t>
            </a:r>
            <a:r>
              <a:rPr lang="es-419" sz="1200" b="1" kern="1200" dirty="0" err="1">
                <a:solidFill>
                  <a:schemeClr val="tx1"/>
                </a:solidFill>
                <a:effectLst/>
                <a:latin typeface="+mn-lt"/>
                <a:ea typeface="+mn-ea"/>
                <a:cs typeface="+mn-cs"/>
              </a:rPr>
              <a:t>from</a:t>
            </a:r>
            <a:r>
              <a:rPr lang="es-419" sz="1200" b="1" kern="1200" baseline="0" dirty="0">
                <a:solidFill>
                  <a:schemeClr val="tx1"/>
                </a:solidFill>
                <a:effectLst/>
                <a:latin typeface="+mn-lt"/>
                <a:ea typeface="+mn-ea"/>
                <a:cs typeface="+mn-cs"/>
              </a:rPr>
              <a:t> </a:t>
            </a:r>
            <a:r>
              <a:rPr lang="es-419" sz="1200" b="1" kern="1200" baseline="0" dirty="0" err="1">
                <a:solidFill>
                  <a:schemeClr val="tx1"/>
                </a:solidFill>
                <a:effectLst/>
                <a:latin typeface="+mn-lt"/>
                <a:ea typeface="+mn-ea"/>
                <a:cs typeface="+mn-cs"/>
              </a:rPr>
              <a:t>revisited</a:t>
            </a:r>
            <a:r>
              <a:rPr lang="es-419" sz="1200" b="1" kern="1200" baseline="0" dirty="0">
                <a:solidFill>
                  <a:schemeClr val="tx1"/>
                </a:solidFill>
                <a:effectLst/>
                <a:latin typeface="+mn-lt"/>
                <a:ea typeface="+mn-ea"/>
                <a:cs typeface="+mn-cs"/>
              </a:rPr>
              <a:t> sets:</a:t>
            </a:r>
          </a:p>
          <a:p>
            <a:r>
              <a:rPr lang="es-419" sz="1200" b="0" kern="1200" baseline="0" dirty="0">
                <a:solidFill>
                  <a:schemeClr val="tx1"/>
                </a:solidFill>
                <a:effectLst/>
                <a:latin typeface="+mn-lt"/>
                <a:ea typeface="+mn-ea"/>
                <a:cs typeface="+mn-cs"/>
              </a:rPr>
              <a:t>8.1.1.7: decidir [368]</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07681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8 minutes</a:t>
            </a:r>
          </a:p>
          <a:p>
            <a:endParaRPr lang="en-US" b="1" dirty="0"/>
          </a:p>
          <a:p>
            <a:r>
              <a:rPr lang="en-US" b="1" dirty="0"/>
              <a:t>Aim: </a:t>
            </a:r>
          </a:p>
          <a:p>
            <a:pPr marL="228600" indent="-228600">
              <a:buAutoNum type="arabicPeriod"/>
            </a:pPr>
            <a:r>
              <a:rPr lang="en-US" b="0" dirty="0"/>
              <a:t>To practise</a:t>
            </a:r>
            <a:r>
              <a:rPr lang="en-US" b="0" baseline="0" dirty="0"/>
              <a:t> connecting the subject pronouns </a:t>
            </a:r>
            <a:r>
              <a:rPr lang="en-US" b="0" baseline="0" dirty="0" err="1"/>
              <a:t>nosotros</a:t>
            </a:r>
            <a:r>
              <a:rPr lang="en-US" b="0" baseline="0" dirty="0"/>
              <a:t>/as and </a:t>
            </a:r>
            <a:r>
              <a:rPr lang="en-US" b="0" baseline="0" dirty="0" err="1"/>
              <a:t>ellos</a:t>
            </a:r>
            <a:r>
              <a:rPr lang="en-US" b="0" baseline="0" dirty="0"/>
              <a:t>/as with their meanings ‘we’ and  ‘they’.</a:t>
            </a:r>
          </a:p>
          <a:p>
            <a:pPr marL="228600" indent="-228600">
              <a:buAutoNum type="arabicPeriod"/>
            </a:pPr>
            <a:r>
              <a:rPr lang="en-US" b="0" baseline="0" dirty="0"/>
              <a:t>To practise understanding in which cases ‘</a:t>
            </a:r>
            <a:r>
              <a:rPr lang="en-US" b="0" baseline="0" dirty="0" err="1"/>
              <a:t>estar</a:t>
            </a:r>
            <a:r>
              <a:rPr lang="en-US" b="0" baseline="0" dirty="0"/>
              <a:t>’ or ‘tener’ will be needed when using ‘to be + adjective’ (or describing age).</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a:t>
            </a:r>
            <a:r>
              <a:rPr lang="en-US" b="0" baseline="0" dirty="0"/>
              <a:t> </a:t>
            </a:r>
            <a:r>
              <a:rPr lang="en-US" b="0" dirty="0"/>
              <a:t>Students listen for</a:t>
            </a:r>
            <a:r>
              <a:rPr lang="en-US" b="0" baseline="0" dirty="0"/>
              <a:t> the subject pronoun connected with the activity indicated in each number and tick the correct response.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2. Students then indicate whether the verb needed in each sentence will be ‘</a:t>
            </a:r>
            <a:r>
              <a:rPr lang="en-US" b="0" baseline="0" dirty="0" err="1"/>
              <a:t>tener</a:t>
            </a:r>
            <a:r>
              <a:rPr lang="en-US" b="0" baseline="0" dirty="0"/>
              <a:t>’ or ‘</a:t>
            </a:r>
            <a:r>
              <a:rPr lang="en-US" b="0" baseline="0" dirty="0" err="1"/>
              <a:t>estar</a:t>
            </a:r>
            <a:r>
              <a:rPr lang="en-US" b="0" baseline="0" dirty="0"/>
              <a:t>’</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r>
              <a:rPr lang="en-US" b="1" dirty="0"/>
              <a:t>Transcript:</a:t>
            </a:r>
          </a:p>
          <a:p>
            <a:pPr marL="228600" indent="-228600">
              <a:buAutoNum type="arabicParenR"/>
            </a:pPr>
            <a:r>
              <a:rPr lang="en-GB" sz="1200" kern="1200" dirty="0" err="1">
                <a:solidFill>
                  <a:schemeClr val="tx1"/>
                </a:solidFill>
                <a:effectLst/>
                <a:latin typeface="+mn-lt"/>
                <a:ea typeface="+mn-ea"/>
                <a:cs typeface="+mn-cs"/>
              </a:rPr>
              <a:t>Nosotros</a:t>
            </a:r>
            <a:r>
              <a:rPr lang="en-GB" sz="1200" kern="1200" dirty="0">
                <a:solidFill>
                  <a:schemeClr val="tx1"/>
                </a:solidFill>
                <a:effectLst/>
                <a:latin typeface="+mn-lt"/>
                <a:ea typeface="+mn-ea"/>
                <a:cs typeface="+mn-cs"/>
              </a:rPr>
              <a:t> [beep] </a:t>
            </a:r>
            <a:r>
              <a:rPr lang="en-GB" sz="1200" kern="1200" dirty="0" err="1">
                <a:solidFill>
                  <a:schemeClr val="tx1"/>
                </a:solidFill>
                <a:effectLst/>
                <a:latin typeface="+mn-lt"/>
                <a:ea typeface="+mn-ea"/>
                <a:cs typeface="+mn-cs"/>
              </a:rPr>
              <a:t>miedo</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pero</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ellas</a:t>
            </a:r>
            <a:r>
              <a:rPr lang="en-GB" sz="1200" kern="1200" dirty="0">
                <a:solidFill>
                  <a:schemeClr val="tx1"/>
                </a:solidFill>
                <a:effectLst/>
                <a:latin typeface="+mn-lt"/>
                <a:ea typeface="+mn-ea"/>
                <a:cs typeface="+mn-cs"/>
              </a:rPr>
              <a:t> no.</a:t>
            </a:r>
          </a:p>
          <a:p>
            <a:pPr marL="228600" indent="-228600">
              <a:buAutoNum type="arabicParenR"/>
            </a:pPr>
            <a:r>
              <a:rPr lang="en-GB" sz="1200" kern="1200" dirty="0">
                <a:solidFill>
                  <a:schemeClr val="tx1"/>
                </a:solidFill>
                <a:effectLst/>
                <a:latin typeface="+mn-lt"/>
                <a:ea typeface="+mn-ea"/>
                <a:cs typeface="+mn-cs"/>
              </a:rPr>
              <a:t>Es </a:t>
            </a:r>
            <a:r>
              <a:rPr lang="en-GB" sz="1200" kern="1200" dirty="0" err="1">
                <a:solidFill>
                  <a:schemeClr val="tx1"/>
                </a:solidFill>
                <a:effectLst/>
                <a:latin typeface="+mn-lt"/>
                <a:ea typeface="+mn-ea"/>
                <a:cs typeface="+mn-cs"/>
              </a:rPr>
              <a:t>muy</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temprano</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Ellos</a:t>
            </a:r>
            <a:r>
              <a:rPr lang="en-GB" sz="1200" kern="1200" dirty="0">
                <a:solidFill>
                  <a:schemeClr val="tx1"/>
                </a:solidFill>
                <a:effectLst/>
                <a:latin typeface="+mn-lt"/>
                <a:ea typeface="+mn-ea"/>
                <a:cs typeface="+mn-cs"/>
              </a:rPr>
              <a:t> [beep] </a:t>
            </a:r>
            <a:r>
              <a:rPr lang="en-GB" sz="1200" kern="1200" dirty="0" err="1">
                <a:solidFill>
                  <a:schemeClr val="tx1"/>
                </a:solidFill>
                <a:effectLst/>
                <a:latin typeface="+mn-lt"/>
                <a:ea typeface="+mn-ea"/>
                <a:cs typeface="+mn-cs"/>
              </a:rPr>
              <a:t>sueño</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pero</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nosotras</a:t>
            </a:r>
            <a:r>
              <a:rPr lang="en-GB" sz="1200" kern="1200" dirty="0">
                <a:solidFill>
                  <a:schemeClr val="tx1"/>
                </a:solidFill>
                <a:effectLst/>
                <a:latin typeface="+mn-lt"/>
                <a:ea typeface="+mn-ea"/>
                <a:cs typeface="+mn-cs"/>
              </a:rPr>
              <a:t> no.</a:t>
            </a:r>
          </a:p>
          <a:p>
            <a:pPr marL="228600" indent="-228600">
              <a:buAutoNum type="arabicParenR"/>
            </a:pPr>
            <a:r>
              <a:rPr lang="en-GB" sz="1200" kern="1200" dirty="0" err="1">
                <a:solidFill>
                  <a:schemeClr val="tx1"/>
                </a:solidFill>
                <a:effectLst/>
                <a:latin typeface="+mn-lt"/>
                <a:ea typeface="+mn-ea"/>
                <a:cs typeface="+mn-cs"/>
              </a:rPr>
              <a:t>Nosotros</a:t>
            </a:r>
            <a:r>
              <a:rPr lang="en-GB" sz="1200" kern="1200" baseline="0" dirty="0">
                <a:solidFill>
                  <a:schemeClr val="tx1"/>
                </a:solidFill>
                <a:effectLst/>
                <a:latin typeface="+mn-lt"/>
                <a:ea typeface="+mn-ea"/>
                <a:cs typeface="+mn-cs"/>
              </a:rPr>
              <a:t> [beep] </a:t>
            </a:r>
            <a:r>
              <a:rPr lang="en-GB" sz="1200" kern="1200" baseline="0" dirty="0" err="1">
                <a:solidFill>
                  <a:schemeClr val="tx1"/>
                </a:solidFill>
                <a:effectLst/>
                <a:latin typeface="+mn-lt"/>
                <a:ea typeface="+mn-ea"/>
                <a:cs typeface="+mn-cs"/>
              </a:rPr>
              <a:t>raros</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pero</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ellas</a:t>
            </a:r>
            <a:r>
              <a:rPr lang="en-GB" sz="1200" kern="1200" baseline="0" dirty="0">
                <a:solidFill>
                  <a:schemeClr val="tx1"/>
                </a:solidFill>
                <a:effectLst/>
                <a:latin typeface="+mn-lt"/>
                <a:ea typeface="+mn-ea"/>
                <a:cs typeface="+mn-cs"/>
              </a:rPr>
              <a:t> [beep] </a:t>
            </a:r>
            <a:r>
              <a:rPr lang="en-GB" sz="1200" kern="1200" baseline="0" dirty="0" err="1">
                <a:solidFill>
                  <a:schemeClr val="tx1"/>
                </a:solidFill>
                <a:effectLst/>
                <a:latin typeface="+mn-lt"/>
                <a:ea typeface="+mn-ea"/>
                <a:cs typeface="+mn-cs"/>
              </a:rPr>
              <a:t>aburridas</a:t>
            </a:r>
            <a:r>
              <a:rPr lang="en-GB" sz="1200" kern="1200" baseline="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pPr marL="228600" indent="-228600">
              <a:buAutoNum type="arabicParenR"/>
            </a:pPr>
            <a:r>
              <a:rPr lang="en-GB" sz="1200" b="0" kern="1200" dirty="0" err="1">
                <a:solidFill>
                  <a:schemeClr val="tx1"/>
                </a:solidFill>
                <a:effectLst/>
                <a:latin typeface="+mn-lt"/>
                <a:ea typeface="+mn-ea"/>
                <a:cs typeface="+mn-cs"/>
              </a:rPr>
              <a:t>Nosotras</a:t>
            </a:r>
            <a:r>
              <a:rPr lang="en-GB" sz="1200" b="0" kern="1200" dirty="0">
                <a:solidFill>
                  <a:schemeClr val="tx1"/>
                </a:solidFill>
                <a:effectLst/>
                <a:latin typeface="+mn-lt"/>
                <a:ea typeface="+mn-ea"/>
                <a:cs typeface="+mn-cs"/>
              </a:rPr>
              <a:t> [beep] </a:t>
            </a:r>
            <a:r>
              <a:rPr lang="en-GB" sz="1200" b="0" kern="1200" dirty="0" err="1">
                <a:solidFill>
                  <a:schemeClr val="tx1"/>
                </a:solidFill>
                <a:effectLst/>
                <a:latin typeface="+mn-lt"/>
                <a:ea typeface="+mn-ea"/>
                <a:cs typeface="+mn-cs"/>
              </a:rPr>
              <a:t>calor</a:t>
            </a:r>
            <a:r>
              <a:rPr lang="en-GB" sz="1200" b="0" kern="1200" dirty="0">
                <a:solidFill>
                  <a:schemeClr val="tx1"/>
                </a:solidFill>
                <a:effectLst/>
                <a:latin typeface="+mn-lt"/>
                <a:ea typeface="+mn-ea"/>
                <a:cs typeface="+mn-cs"/>
              </a:rPr>
              <a:t>, mientras que </a:t>
            </a:r>
            <a:r>
              <a:rPr lang="en-GB" sz="1200" b="0" kern="1200" dirty="0" err="1">
                <a:solidFill>
                  <a:schemeClr val="tx1"/>
                </a:solidFill>
                <a:effectLst/>
                <a:latin typeface="+mn-lt"/>
                <a:ea typeface="+mn-ea"/>
                <a:cs typeface="+mn-cs"/>
              </a:rPr>
              <a:t>ellos</a:t>
            </a:r>
            <a:r>
              <a:rPr lang="en-GB" sz="1200" b="0" kern="1200" dirty="0">
                <a:solidFill>
                  <a:schemeClr val="tx1"/>
                </a:solidFill>
                <a:effectLst/>
                <a:latin typeface="+mn-lt"/>
                <a:ea typeface="+mn-ea"/>
                <a:cs typeface="+mn-cs"/>
              </a:rPr>
              <a:t> no.</a:t>
            </a:r>
            <a:r>
              <a:rPr lang="en-GB" sz="1200" b="0" kern="1200" baseline="0" dirty="0">
                <a:solidFill>
                  <a:schemeClr val="tx1"/>
                </a:solidFill>
                <a:effectLst/>
                <a:latin typeface="+mn-lt"/>
                <a:ea typeface="+mn-ea"/>
                <a:cs typeface="+mn-cs"/>
              </a:rPr>
              <a:t> </a:t>
            </a:r>
          </a:p>
          <a:p>
            <a:pPr marL="228600" indent="-228600">
              <a:buAutoNum type="arabicParenR"/>
            </a:pPr>
            <a:r>
              <a:rPr lang="en-GB" sz="1200" b="0" kern="1200" baseline="0" dirty="0">
                <a:solidFill>
                  <a:schemeClr val="tx1"/>
                </a:solidFill>
                <a:effectLst/>
                <a:latin typeface="+mn-lt"/>
                <a:ea typeface="+mn-ea"/>
                <a:cs typeface="+mn-cs"/>
              </a:rPr>
              <a:t>¡</a:t>
            </a:r>
            <a:r>
              <a:rPr lang="en-GB" sz="1200" b="0" kern="1200" baseline="0" dirty="0" err="1">
                <a:solidFill>
                  <a:schemeClr val="tx1"/>
                </a:solidFill>
                <a:effectLst/>
                <a:latin typeface="+mn-lt"/>
                <a:ea typeface="+mn-ea"/>
                <a:cs typeface="+mn-cs"/>
              </a:rPr>
              <a:t>Aquí</a:t>
            </a:r>
            <a:r>
              <a:rPr lang="en-GB" sz="1200" b="0" kern="1200" baseline="0" dirty="0">
                <a:solidFill>
                  <a:schemeClr val="tx1"/>
                </a:solidFill>
                <a:effectLst/>
                <a:latin typeface="+mn-lt"/>
                <a:ea typeface="+mn-ea"/>
                <a:cs typeface="+mn-cs"/>
              </a:rPr>
              <a:t> están las </a:t>
            </a:r>
            <a:r>
              <a:rPr lang="en-GB" sz="1200" b="0" kern="1200" baseline="0" dirty="0" err="1">
                <a:solidFill>
                  <a:schemeClr val="tx1"/>
                </a:solidFill>
                <a:effectLst/>
                <a:latin typeface="+mn-lt"/>
                <a:ea typeface="+mn-ea"/>
                <a:cs typeface="+mn-cs"/>
              </a:rPr>
              <a:t>respuestas</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Nosotros</a:t>
            </a:r>
            <a:r>
              <a:rPr lang="en-GB" sz="1200" b="0" kern="1200" baseline="0" dirty="0">
                <a:solidFill>
                  <a:schemeClr val="tx1"/>
                </a:solidFill>
                <a:effectLst/>
                <a:latin typeface="+mn-lt"/>
                <a:ea typeface="+mn-ea"/>
                <a:cs typeface="+mn-cs"/>
              </a:rPr>
              <a:t> [beep] suerte, </a:t>
            </a:r>
            <a:r>
              <a:rPr lang="en-GB" sz="1200" b="0" kern="1200" baseline="0" dirty="0" err="1">
                <a:solidFill>
                  <a:schemeClr val="tx1"/>
                </a:solidFill>
                <a:effectLst/>
                <a:latin typeface="+mn-lt"/>
                <a:ea typeface="+mn-ea"/>
                <a:cs typeface="+mn-cs"/>
              </a:rPr>
              <a:t>ellas</a:t>
            </a:r>
            <a:r>
              <a:rPr lang="en-GB" sz="1200" b="0" kern="1200" baseline="0" dirty="0">
                <a:solidFill>
                  <a:schemeClr val="tx1"/>
                </a:solidFill>
                <a:effectLst/>
                <a:latin typeface="+mn-lt"/>
                <a:ea typeface="+mn-ea"/>
                <a:cs typeface="+mn-cs"/>
              </a:rPr>
              <a:t> no.</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sz="1200" b="0" kern="1200" baseline="0" dirty="0" err="1">
                <a:solidFill>
                  <a:schemeClr val="tx1"/>
                </a:solidFill>
                <a:effectLst/>
                <a:latin typeface="+mn-lt"/>
                <a:ea typeface="+mn-ea"/>
                <a:cs typeface="+mn-cs"/>
              </a:rPr>
              <a:t>Ellos</a:t>
            </a:r>
            <a:r>
              <a:rPr lang="en-GB" sz="1200" b="0" kern="1200" baseline="0" dirty="0">
                <a:solidFill>
                  <a:schemeClr val="tx1"/>
                </a:solidFill>
                <a:effectLst/>
                <a:latin typeface="+mn-lt"/>
                <a:ea typeface="+mn-ea"/>
                <a:cs typeface="+mn-cs"/>
              </a:rPr>
              <a:t> [beep] </a:t>
            </a:r>
            <a:r>
              <a:rPr lang="en-GB" sz="1200" b="0" kern="1200" baseline="0" dirty="0" err="1">
                <a:solidFill>
                  <a:schemeClr val="tx1"/>
                </a:solidFill>
                <a:effectLst/>
                <a:latin typeface="+mn-lt"/>
                <a:ea typeface="+mn-ea"/>
                <a:cs typeface="+mn-cs"/>
              </a:rPr>
              <a:t>nerviosos</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pero</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nosotras</a:t>
            </a:r>
            <a:r>
              <a:rPr lang="en-GB" sz="1200" b="0" kern="1200" baseline="0" dirty="0">
                <a:solidFill>
                  <a:schemeClr val="tx1"/>
                </a:solidFill>
                <a:effectLst/>
                <a:latin typeface="+mn-lt"/>
                <a:ea typeface="+mn-ea"/>
                <a:cs typeface="+mn-cs"/>
              </a:rPr>
              <a:t> [beep] </a:t>
            </a:r>
            <a:r>
              <a:rPr lang="en-GB" sz="1200" b="0" kern="1200" baseline="0" dirty="0" err="1">
                <a:solidFill>
                  <a:schemeClr val="tx1"/>
                </a:solidFill>
                <a:effectLst/>
                <a:latin typeface="+mn-lt"/>
                <a:ea typeface="+mn-ea"/>
                <a:cs typeface="+mn-cs"/>
              </a:rPr>
              <a:t>tranquilas</a:t>
            </a:r>
            <a:r>
              <a:rPr lang="en-GB" sz="1200" b="0" kern="1200" baseline="0" dirty="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sz="1200" b="0" kern="1200" baseline="0" dirty="0">
                <a:solidFill>
                  <a:schemeClr val="tx1"/>
                </a:solidFill>
                <a:effectLst/>
                <a:latin typeface="+mn-lt"/>
                <a:ea typeface="+mn-ea"/>
                <a:cs typeface="+mn-cs"/>
              </a:rPr>
              <a:t>Es </a:t>
            </a:r>
            <a:r>
              <a:rPr lang="en-GB" sz="1200" b="0" kern="1200" baseline="0" dirty="0" err="1">
                <a:solidFill>
                  <a:schemeClr val="tx1"/>
                </a:solidFill>
                <a:effectLst/>
                <a:latin typeface="+mn-lt"/>
                <a:ea typeface="+mn-ea"/>
                <a:cs typeface="+mn-cs"/>
              </a:rPr>
              <a:t>verdad</a:t>
            </a:r>
            <a:r>
              <a:rPr lang="en-GB" sz="1200" b="0" kern="1200" baseline="0" dirty="0">
                <a:solidFill>
                  <a:schemeClr val="tx1"/>
                </a:solidFill>
                <a:effectLst/>
                <a:latin typeface="+mn-lt"/>
                <a:ea typeface="+mn-ea"/>
                <a:cs typeface="+mn-cs"/>
              </a:rPr>
              <a:t>, el </a:t>
            </a:r>
            <a:r>
              <a:rPr lang="en-GB" sz="1200" b="0" kern="1200" baseline="0" dirty="0" err="1">
                <a:solidFill>
                  <a:schemeClr val="tx1"/>
                </a:solidFill>
                <a:effectLst/>
                <a:latin typeface="+mn-lt"/>
                <a:ea typeface="+mn-ea"/>
                <a:cs typeface="+mn-cs"/>
              </a:rPr>
              <a:t>examen</a:t>
            </a:r>
            <a:r>
              <a:rPr lang="en-GB" sz="1200" b="0" kern="1200" baseline="0" dirty="0">
                <a:solidFill>
                  <a:schemeClr val="tx1"/>
                </a:solidFill>
                <a:effectLst/>
                <a:latin typeface="+mn-lt"/>
                <a:ea typeface="+mn-ea"/>
                <a:cs typeface="+mn-cs"/>
              </a:rPr>
              <a:t> va a </a:t>
            </a:r>
            <a:r>
              <a:rPr lang="en-GB" sz="1200" b="0" kern="1200" baseline="0" dirty="0" err="1">
                <a:solidFill>
                  <a:schemeClr val="tx1"/>
                </a:solidFill>
                <a:effectLst/>
                <a:latin typeface="+mn-lt"/>
                <a:ea typeface="+mn-ea"/>
                <a:cs typeface="+mn-cs"/>
              </a:rPr>
              <a:t>ser</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difícil</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Ellos</a:t>
            </a:r>
            <a:r>
              <a:rPr lang="en-GB" sz="1200" b="0" kern="1200" baseline="0" dirty="0">
                <a:solidFill>
                  <a:schemeClr val="tx1"/>
                </a:solidFill>
                <a:effectLst/>
                <a:latin typeface="+mn-lt"/>
                <a:ea typeface="+mn-ea"/>
                <a:cs typeface="+mn-cs"/>
              </a:rPr>
              <a:t> [beep] </a:t>
            </a:r>
            <a:r>
              <a:rPr lang="en-GB" sz="1200" b="0" kern="1200" baseline="0" dirty="0" err="1">
                <a:solidFill>
                  <a:schemeClr val="tx1"/>
                </a:solidFill>
                <a:effectLst/>
                <a:latin typeface="+mn-lt"/>
                <a:ea typeface="+mn-ea"/>
                <a:cs typeface="+mn-cs"/>
              </a:rPr>
              <a:t>razón</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nosotras</a:t>
            </a:r>
            <a:r>
              <a:rPr lang="en-GB" sz="1200" b="0" kern="1200" baseline="0" dirty="0">
                <a:solidFill>
                  <a:schemeClr val="tx1"/>
                </a:solidFill>
                <a:effectLst/>
                <a:latin typeface="+mn-lt"/>
                <a:ea typeface="+mn-ea"/>
                <a:cs typeface="+mn-cs"/>
              </a:rPr>
              <a:t> no.</a:t>
            </a:r>
          </a:p>
          <a:p>
            <a:pPr marL="228600" indent="-228600">
              <a:buAutoNum type="arabicParenR"/>
            </a:pPr>
            <a:r>
              <a:rPr lang="en-GB" sz="1200" b="0" kern="1200" baseline="0" dirty="0" err="1">
                <a:solidFill>
                  <a:schemeClr val="tx1"/>
                </a:solidFill>
                <a:effectLst/>
                <a:latin typeface="+mn-lt"/>
                <a:ea typeface="+mn-ea"/>
                <a:cs typeface="+mn-cs"/>
              </a:rPr>
              <a:t>Ellos</a:t>
            </a:r>
            <a:r>
              <a:rPr lang="en-GB" sz="1200" b="0" kern="1200" baseline="0" dirty="0">
                <a:solidFill>
                  <a:schemeClr val="tx1"/>
                </a:solidFill>
                <a:effectLst/>
                <a:latin typeface="+mn-lt"/>
                <a:ea typeface="+mn-ea"/>
                <a:cs typeface="+mn-cs"/>
              </a:rPr>
              <a:t> [beep] quince </a:t>
            </a:r>
            <a:r>
              <a:rPr lang="en-GB" sz="1200" b="0" kern="1200" baseline="0" dirty="0" err="1">
                <a:solidFill>
                  <a:schemeClr val="tx1"/>
                </a:solidFill>
                <a:effectLst/>
                <a:latin typeface="+mn-lt"/>
                <a:ea typeface="+mn-ea"/>
                <a:cs typeface="+mn-cs"/>
              </a:rPr>
              <a:t>años</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pero</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nosotras</a:t>
            </a:r>
            <a:r>
              <a:rPr lang="en-GB" sz="1200" b="0" kern="1200" baseline="0" dirty="0">
                <a:solidFill>
                  <a:schemeClr val="tx1"/>
                </a:solidFill>
                <a:effectLst/>
                <a:latin typeface="+mn-lt"/>
                <a:ea typeface="+mn-ea"/>
                <a:cs typeface="+mn-cs"/>
              </a:rPr>
              <a:t> solo [beep] </a:t>
            </a:r>
            <a:r>
              <a:rPr lang="en-GB" sz="1200" b="0" kern="1200" baseline="0" dirty="0" err="1">
                <a:solidFill>
                  <a:schemeClr val="tx1"/>
                </a:solidFill>
                <a:effectLst/>
                <a:latin typeface="+mn-lt"/>
                <a:ea typeface="+mn-ea"/>
                <a:cs typeface="+mn-cs"/>
              </a:rPr>
              <a:t>catorce</a:t>
            </a:r>
            <a:r>
              <a:rPr lang="en-GB" sz="1200" b="0" kern="1200" baseline="0" dirty="0">
                <a:solidFill>
                  <a:schemeClr val="tx1"/>
                </a:solidFill>
                <a:effectLst/>
                <a:latin typeface="+mn-lt"/>
                <a:ea typeface="+mn-ea"/>
                <a:cs typeface="+mn-cs"/>
              </a:rPr>
              <a:t>.</a:t>
            </a:r>
          </a:p>
          <a:p>
            <a:pPr marL="228600" indent="-228600">
              <a:buAutoNum type="arabicParenR"/>
            </a:pPr>
            <a:r>
              <a:rPr lang="en-GB" sz="1200" b="0" kern="1200" baseline="0" dirty="0" err="1">
                <a:solidFill>
                  <a:schemeClr val="tx1"/>
                </a:solidFill>
                <a:effectLst/>
                <a:latin typeface="+mn-lt"/>
                <a:ea typeface="+mn-ea"/>
                <a:cs typeface="+mn-cs"/>
              </a:rPr>
              <a:t>Normalmente</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nosotros</a:t>
            </a:r>
            <a:r>
              <a:rPr lang="en-GB" sz="1200" b="0" kern="1200" baseline="0" dirty="0">
                <a:solidFill>
                  <a:schemeClr val="tx1"/>
                </a:solidFill>
                <a:effectLst/>
                <a:latin typeface="+mn-lt"/>
                <a:ea typeface="+mn-ea"/>
                <a:cs typeface="+mn-cs"/>
              </a:rPr>
              <a:t> no [beep] </a:t>
            </a:r>
            <a:r>
              <a:rPr lang="en-GB" sz="1200" b="0" kern="1200" baseline="0" dirty="0" err="1">
                <a:solidFill>
                  <a:schemeClr val="tx1"/>
                </a:solidFill>
                <a:effectLst/>
                <a:latin typeface="+mn-lt"/>
                <a:ea typeface="+mn-ea"/>
                <a:cs typeface="+mn-cs"/>
              </a:rPr>
              <a:t>éxito</a:t>
            </a:r>
            <a:r>
              <a:rPr lang="en-GB" sz="1200" b="0" kern="1200" baseline="0" dirty="0">
                <a:solidFill>
                  <a:schemeClr val="tx1"/>
                </a:solidFill>
                <a:effectLst/>
                <a:latin typeface="+mn-lt"/>
                <a:ea typeface="+mn-ea"/>
                <a:cs typeface="+mn-cs"/>
              </a:rPr>
              <a:t> en </a:t>
            </a:r>
            <a:r>
              <a:rPr lang="en-GB" sz="1200" b="0" kern="1200" baseline="0" dirty="0" err="1">
                <a:solidFill>
                  <a:schemeClr val="tx1"/>
                </a:solidFill>
                <a:effectLst/>
                <a:latin typeface="+mn-lt"/>
                <a:ea typeface="+mn-ea"/>
                <a:cs typeface="+mn-cs"/>
              </a:rPr>
              <a:t>los</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exámenes</a:t>
            </a:r>
            <a:r>
              <a:rPr lang="en-GB" sz="1200" b="0" kern="1200" baseline="0" dirty="0">
                <a:solidFill>
                  <a:schemeClr val="tx1"/>
                </a:solidFill>
                <a:effectLst/>
                <a:latin typeface="+mn-lt"/>
                <a:ea typeface="+mn-ea"/>
                <a:cs typeface="+mn-cs"/>
              </a:rPr>
              <a:t>. En cambio, </a:t>
            </a:r>
            <a:r>
              <a:rPr lang="en-GB" sz="1200" b="0" kern="1200" baseline="0" dirty="0" err="1">
                <a:solidFill>
                  <a:schemeClr val="tx1"/>
                </a:solidFill>
                <a:effectLst/>
                <a:latin typeface="+mn-lt"/>
                <a:ea typeface="+mn-ea"/>
                <a:cs typeface="+mn-cs"/>
              </a:rPr>
              <a:t>ellos</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sí</a:t>
            </a:r>
            <a:r>
              <a:rPr lang="en-GB" sz="1200" b="0" kern="1200" baseline="0" dirty="0">
                <a:solidFill>
                  <a:schemeClr val="tx1"/>
                </a:solidFill>
                <a:effectLst/>
                <a:latin typeface="+mn-lt"/>
                <a:ea typeface="+mn-ea"/>
                <a:cs typeface="+mn-cs"/>
              </a:rPr>
              <a:t>. </a:t>
            </a:r>
          </a:p>
          <a:p>
            <a:pPr marL="228600" indent="-228600">
              <a:buAutoNum type="arabicParenR"/>
            </a:pPr>
            <a:r>
              <a:rPr lang="en-GB" sz="1200" b="0" kern="1200" baseline="0" dirty="0" err="1">
                <a:solidFill>
                  <a:schemeClr val="tx1"/>
                </a:solidFill>
                <a:effectLst/>
                <a:latin typeface="+mn-lt"/>
                <a:ea typeface="+mn-ea"/>
                <a:cs typeface="+mn-cs"/>
              </a:rPr>
              <a:t>Nosotras</a:t>
            </a:r>
            <a:r>
              <a:rPr lang="en-GB" sz="1200" b="0" kern="1200" baseline="0" dirty="0">
                <a:solidFill>
                  <a:schemeClr val="tx1"/>
                </a:solidFill>
                <a:effectLst/>
                <a:latin typeface="+mn-lt"/>
                <a:ea typeface="+mn-ea"/>
                <a:cs typeface="+mn-cs"/>
              </a:rPr>
              <a:t> [beep] </a:t>
            </a:r>
            <a:r>
              <a:rPr lang="en-GB" sz="1200" b="0" kern="1200" baseline="0" dirty="0" err="1">
                <a:solidFill>
                  <a:schemeClr val="tx1"/>
                </a:solidFill>
                <a:effectLst/>
                <a:latin typeface="+mn-lt"/>
                <a:ea typeface="+mn-ea"/>
                <a:cs typeface="+mn-cs"/>
              </a:rPr>
              <a:t>serias</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pero</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ellos</a:t>
            </a:r>
            <a:r>
              <a:rPr lang="en-GB" sz="1200" b="0" kern="1200" baseline="0" dirty="0">
                <a:solidFill>
                  <a:schemeClr val="tx1"/>
                </a:solidFill>
                <a:effectLst/>
                <a:latin typeface="+mn-lt"/>
                <a:ea typeface="+mn-ea"/>
                <a:cs typeface="+mn-cs"/>
              </a:rPr>
              <a:t> [beep] </a:t>
            </a:r>
            <a:r>
              <a:rPr lang="en-GB" sz="1200" b="0" kern="1200" baseline="0" dirty="0" err="1">
                <a:solidFill>
                  <a:schemeClr val="tx1"/>
                </a:solidFill>
                <a:effectLst/>
                <a:latin typeface="+mn-lt"/>
                <a:ea typeface="+mn-ea"/>
                <a:cs typeface="+mn-cs"/>
              </a:rPr>
              <a:t>nerviosos</a:t>
            </a:r>
            <a:r>
              <a:rPr lang="en-GB" sz="1200" b="0" kern="1200" baseline="0" dirty="0">
                <a:solidFill>
                  <a:schemeClr val="tx1"/>
                </a:solidFill>
                <a:effectLst/>
                <a:latin typeface="+mn-lt"/>
                <a:ea typeface="+mn-ea"/>
                <a:cs typeface="+mn-cs"/>
              </a:rPr>
              <a:t>.</a:t>
            </a:r>
          </a:p>
          <a:p>
            <a:pPr marL="228600" indent="-228600">
              <a:buAutoNum type="arabicParenR"/>
            </a:pPr>
            <a:endParaRPr lang="en-GB" sz="1200" b="0" kern="1200" baseline="0" dirty="0">
              <a:solidFill>
                <a:schemeClr val="tx1"/>
              </a:solidFill>
              <a:effectLst/>
              <a:latin typeface="+mn-lt"/>
              <a:ea typeface="+mn-ea"/>
              <a:cs typeface="+mn-cs"/>
            </a:endParaRPr>
          </a:p>
          <a:p>
            <a:pPr marL="228600" indent="-228600">
              <a:buAutoNum type="arabicParenR"/>
            </a:pPr>
            <a:endParaRPr lang="en-GB" sz="1200" b="0" kern="1200" baseline="0" dirty="0">
              <a:solidFill>
                <a:schemeClr val="tx1"/>
              </a:solidFill>
              <a:effectLst/>
              <a:latin typeface="+mn-lt"/>
              <a:ea typeface="+mn-ea"/>
              <a:cs typeface="+mn-cs"/>
            </a:endParaRPr>
          </a:p>
          <a:p>
            <a:pPr marL="228600" indent="-228600">
              <a:buAutoNum type="arabicParenR"/>
            </a:pPr>
            <a:endParaRPr lang="en-US" b="0" dirty="0"/>
          </a:p>
          <a:p>
            <a:endParaRPr lang="en-US"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2265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10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a:t>
            </a:r>
            <a:r>
              <a:rPr lang="en-US" b="0" baseline="0" dirty="0"/>
              <a:t> practise </a:t>
            </a:r>
            <a:r>
              <a:rPr lang="en-GB" sz="1200" b="0" kern="1200" baseline="0" dirty="0">
                <a:solidFill>
                  <a:schemeClr val="tx1"/>
                </a:solidFill>
                <a:effectLst/>
                <a:latin typeface="+mn-lt"/>
                <a:ea typeface="+mn-ea"/>
                <a:cs typeface="+mn-cs"/>
              </a:rPr>
              <a:t>writ</a:t>
            </a:r>
            <a:r>
              <a:rPr lang="en-GB" sz="1200" kern="1200" dirty="0">
                <a:solidFill>
                  <a:schemeClr val="tx1"/>
                </a:solidFill>
                <a:effectLst/>
                <a:latin typeface="+mn-lt"/>
                <a:ea typeface="+mn-ea"/>
                <a:cs typeface="+mn-cs"/>
              </a:rPr>
              <a:t>ing about ‘we’ vs ‘they’ by</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choosing the correct verb of ‘estar’ or ‘tener’, based on English adjectives used with ‘to be’.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final activity</a:t>
            </a:r>
            <a:r>
              <a:rPr lang="en-GB" sz="1200" kern="1200" baseline="0" dirty="0">
                <a:solidFill>
                  <a:schemeClr val="tx1"/>
                </a:solidFill>
                <a:effectLst/>
                <a:latin typeface="+mn-lt"/>
                <a:ea typeface="+mn-ea"/>
                <a:cs typeface="+mn-cs"/>
              </a:rPr>
              <a:t> brings together for written production: 1) the pronouns ‘</a:t>
            </a:r>
            <a:r>
              <a:rPr lang="en-GB" sz="1200" kern="1200" baseline="0" dirty="0" err="1">
                <a:solidFill>
                  <a:schemeClr val="tx1"/>
                </a:solidFill>
                <a:effectLst/>
                <a:latin typeface="+mn-lt"/>
                <a:ea typeface="+mn-ea"/>
                <a:cs typeface="+mn-cs"/>
              </a:rPr>
              <a:t>nosotros</a:t>
            </a:r>
            <a:r>
              <a:rPr lang="en-GB" sz="1200" kern="1200" baseline="0" dirty="0">
                <a:solidFill>
                  <a:schemeClr val="tx1"/>
                </a:solidFill>
                <a:effectLst/>
                <a:latin typeface="+mn-lt"/>
                <a:ea typeface="+mn-ea"/>
                <a:cs typeface="+mn-cs"/>
              </a:rPr>
              <a:t>/-as’ and ‘</a:t>
            </a:r>
            <a:r>
              <a:rPr lang="en-GB" sz="1200" kern="1200" baseline="0" dirty="0" err="1">
                <a:solidFill>
                  <a:schemeClr val="tx1"/>
                </a:solidFill>
                <a:effectLst/>
                <a:latin typeface="+mn-lt"/>
                <a:ea typeface="+mn-ea"/>
                <a:cs typeface="+mn-cs"/>
              </a:rPr>
              <a:t>ellos</a:t>
            </a:r>
            <a:r>
              <a:rPr lang="en-GB" sz="1200" kern="1200" baseline="0" dirty="0">
                <a:solidFill>
                  <a:schemeClr val="tx1"/>
                </a:solidFill>
                <a:effectLst/>
                <a:latin typeface="+mn-lt"/>
                <a:ea typeface="+mn-ea"/>
                <a:cs typeface="+mn-cs"/>
              </a:rPr>
              <a:t>/-as’; 2) use of ‘tener’ + noun versus ‘estar’ + adjective; 3) new and previously taught nouns and adjectives.</a:t>
            </a:r>
            <a:endParaRPr lang="en-GB" sz="1200" kern="1200" dirty="0">
              <a:solidFill>
                <a:schemeClr val="tx1"/>
              </a:solidFill>
              <a:effectLst/>
              <a:latin typeface="+mn-lt"/>
              <a:ea typeface="+mn-ea"/>
              <a:cs typeface="+mn-cs"/>
            </a:endParaRPr>
          </a:p>
          <a:p>
            <a:endParaRPr lang="en-US" b="1" dirty="0"/>
          </a:p>
          <a:p>
            <a:r>
              <a:rPr lang="en-US" b="1" dirty="0"/>
              <a:t>Procedure:</a:t>
            </a:r>
          </a:p>
          <a:p>
            <a:r>
              <a:rPr lang="en-US" b="0" dirty="0"/>
              <a:t>1. Students translate</a:t>
            </a:r>
            <a:r>
              <a:rPr lang="en-US" b="0" baseline="0" dirty="0"/>
              <a:t> the sentences into Spanish. The images of faces give the clue as to the correct form of the subject pronoun to use (-</a:t>
            </a:r>
            <a:r>
              <a:rPr lang="en-US" b="0" baseline="0" dirty="0" err="1"/>
              <a:t>os</a:t>
            </a:r>
            <a:r>
              <a:rPr lang="en-US" b="0" baseline="0" dirty="0"/>
              <a:t> ending for all male/mixed; -as ending for all female). Accuracy here is to be encouraged, but the activity also focuses on a range of features, so this should not be the only focus.</a:t>
            </a:r>
            <a:endParaRPr lang="en-US" b="0" dirty="0"/>
          </a:p>
          <a:p>
            <a:r>
              <a:rPr lang="en-US" b="0" dirty="0"/>
              <a:t>2. Answers are revealed</a:t>
            </a:r>
            <a:r>
              <a:rPr lang="en-US" b="0" baseline="0" dirty="0"/>
              <a:t> on a mouse click.</a:t>
            </a:r>
            <a:endParaRPr lang="en-US" b="0" dirty="0"/>
          </a:p>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1629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43453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introduce and practise the new vocabulary items (numbers 13-20) in the oral modality. Their pronunciation</a:t>
            </a:r>
            <a:r>
              <a:rPr lang="en-US" b="0" baseline="0" dirty="0"/>
              <a:t> is modelled by a native speaker.</a:t>
            </a:r>
            <a:endParaRPr lang="en-US" b="0" dirty="0"/>
          </a:p>
          <a:p>
            <a:endParaRPr lang="en-US" b="0" dirty="0"/>
          </a:p>
          <a:p>
            <a:r>
              <a:rPr lang="en-US" b="1" dirty="0"/>
              <a:t>Procedure:</a:t>
            </a:r>
          </a:p>
          <a:p>
            <a:r>
              <a:rPr lang="en-US" b="0" dirty="0"/>
              <a:t>1. Click the arrow trigger to play the audio.</a:t>
            </a:r>
          </a:p>
          <a:p>
            <a:r>
              <a:rPr lang="en-US" b="0" dirty="0"/>
              <a:t>2. The teacher</a:t>
            </a:r>
            <a:r>
              <a:rPr lang="en-US" b="0" baseline="0" dirty="0"/>
              <a:t> could also ask students to repeat the number out loud, after hearing it, and could focus students on where the stress falls within each word.</a:t>
            </a:r>
          </a:p>
          <a:p>
            <a:r>
              <a:rPr lang="en-US" b="0" baseline="0" dirty="0"/>
              <a:t>3. For further practice, students could turn away from the board, and so not see which audio button the teacher clicks. They would listen and write down the number they hear in numerical form/English.</a:t>
            </a:r>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76817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4 minutes</a:t>
            </a:r>
          </a:p>
          <a:p>
            <a:endParaRPr lang="en-US" b="1" dirty="0"/>
          </a:p>
          <a:p>
            <a:r>
              <a:rPr lang="en-US" b="1" dirty="0"/>
              <a:t>Aim:</a:t>
            </a:r>
            <a:r>
              <a:rPr lang="en-US" b="1" baseline="0" dirty="0"/>
              <a:t> </a:t>
            </a:r>
            <a:r>
              <a:rPr lang="en-US" b="0" baseline="0" dirty="0"/>
              <a:t>to introduce and practise </a:t>
            </a:r>
            <a:r>
              <a:rPr lang="en-US" b="0" dirty="0"/>
              <a:t>the new vocabulary items (numbers 13-20) in the written modality</a:t>
            </a:r>
          </a:p>
          <a:p>
            <a:endParaRPr lang="en-US" b="1" dirty="0"/>
          </a:p>
          <a:p>
            <a:r>
              <a:rPr lang="en-US" b="1" dirty="0"/>
              <a:t>Procedure:</a:t>
            </a:r>
          </a:p>
          <a:p>
            <a:pPr marL="228600" indent="-228600">
              <a:buAutoNum type="arabicPeriod"/>
            </a:pPr>
            <a:r>
              <a:rPr lang="en-US" b="0" baseline="0" dirty="0"/>
              <a:t>The teacher chooses a number, writing it down on a mini-whiteboard or piece of paper.</a:t>
            </a:r>
          </a:p>
          <a:p>
            <a:pPr marL="228600" indent="-228600">
              <a:buAutoNum type="arabicPeriod"/>
            </a:pPr>
            <a:r>
              <a:rPr lang="en-US" b="0" baseline="0" dirty="0"/>
              <a:t>The students have to guess the number the teacher has chosen.</a:t>
            </a:r>
          </a:p>
          <a:p>
            <a:pPr marL="228600" indent="-228600">
              <a:buAutoNum type="arabicPeriod"/>
            </a:pPr>
            <a:r>
              <a:rPr lang="en-US" b="0" baseline="0" dirty="0"/>
              <a:t>The teacher tallies a point for every incorrect guess. This will show students how the game will work when they play it in pairs (see next steps).</a:t>
            </a:r>
          </a:p>
          <a:p>
            <a:pPr marL="228600" indent="-228600">
              <a:buAutoNum type="arabicPeriod"/>
            </a:pPr>
            <a:r>
              <a:rPr lang="en-US" b="0" baseline="0" dirty="0"/>
              <a:t>Students play the game in pairs, taking it in turns to be the person guessing.</a:t>
            </a:r>
          </a:p>
          <a:p>
            <a:pPr marL="228600" indent="-228600">
              <a:buAutoNum type="arabicPeriod"/>
            </a:pPr>
            <a:r>
              <a:rPr lang="en-US" b="0" baseline="0" dirty="0"/>
              <a:t>Students keep a tally for every incorrect guess. The person with the lowest score wins (i.e. the person who has made the least incorrect guesses during the whole game)</a:t>
            </a:r>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39491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b="0" dirty="0"/>
              <a:t>to recap singular</a:t>
            </a:r>
            <a:r>
              <a:rPr lang="en-US" b="0" baseline="0" dirty="0"/>
              <a:t> persons </a:t>
            </a:r>
            <a:r>
              <a:rPr lang="en-US" b="0" dirty="0"/>
              <a:t>of ‘</a:t>
            </a:r>
            <a:r>
              <a:rPr lang="en-US" b="0" dirty="0" err="1"/>
              <a:t>tener</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b="0" dirty="0"/>
              <a:t>to recap</a:t>
            </a:r>
            <a:r>
              <a:rPr lang="en-US" b="0" baseline="0" dirty="0"/>
              <a:t> the subjects pronouns and</a:t>
            </a:r>
            <a:r>
              <a:rPr lang="en-US" b="0" dirty="0"/>
              <a:t> one</a:t>
            </a:r>
            <a:r>
              <a:rPr lang="en-US" b="0" baseline="0" dirty="0"/>
              <a:t> of their functions </a:t>
            </a:r>
            <a:r>
              <a:rPr lang="en-US" b="0" dirty="0"/>
              <a:t>: </a:t>
            </a:r>
            <a:r>
              <a:rPr lang="en-GB" sz="1200" b="0" kern="1200" dirty="0">
                <a:solidFill>
                  <a:schemeClr val="tx1"/>
                </a:solidFill>
                <a:effectLst/>
                <a:latin typeface="+mn-lt"/>
                <a:ea typeface="+mn-ea"/>
                <a:cs typeface="+mn-cs"/>
              </a:rPr>
              <a:t>to </a:t>
            </a:r>
            <a:r>
              <a:rPr lang="en-GB" sz="1200" kern="1200" dirty="0">
                <a:solidFill>
                  <a:schemeClr val="tx1"/>
                </a:solidFill>
                <a:effectLst/>
                <a:latin typeface="+mn-lt"/>
                <a:ea typeface="+mn-ea"/>
                <a:cs typeface="+mn-cs"/>
              </a:rPr>
              <a:t>add clarity about who the verb refers</a:t>
            </a:r>
            <a:r>
              <a:rPr lang="en-GB" sz="1200" kern="1200" baseline="0" dirty="0">
                <a:solidFill>
                  <a:schemeClr val="tx1"/>
                </a:solidFill>
                <a:effectLst/>
                <a:latin typeface="+mn-lt"/>
                <a:ea typeface="+mn-ea"/>
                <a:cs typeface="+mn-cs"/>
              </a:rPr>
              <a:t> to when verbs are used to compare different people.</a:t>
            </a:r>
            <a:endParaRPr lang="en-US" b="1" dirty="0"/>
          </a:p>
          <a:p>
            <a:endParaRPr lang="en-GB" dirty="0"/>
          </a:p>
          <a:p>
            <a:r>
              <a:rPr lang="en-GB" b="1" dirty="0"/>
              <a:t>Procedure:</a:t>
            </a:r>
          </a:p>
          <a:p>
            <a:r>
              <a:rPr lang="en-GB" dirty="0"/>
              <a:t>1. Click to bring up each part of the explanation.</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00488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7 minutes</a:t>
            </a:r>
          </a:p>
          <a:p>
            <a:endParaRPr lang="en-US" b="1" dirty="0"/>
          </a:p>
          <a:p>
            <a:r>
              <a:rPr lang="en-US" b="1" dirty="0"/>
              <a:t>Aim:</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To practise</a:t>
            </a:r>
            <a:r>
              <a:rPr lang="en-US" b="0" baseline="0" dirty="0"/>
              <a:t> connecting the subject pronouns ‘</a:t>
            </a:r>
            <a:r>
              <a:rPr lang="en-US" b="0" baseline="0" dirty="0" err="1"/>
              <a:t>yo</a:t>
            </a:r>
            <a:r>
              <a:rPr lang="en-US" b="0" baseline="0" dirty="0"/>
              <a:t>’ and ‘</a:t>
            </a:r>
            <a:r>
              <a:rPr lang="en-US" b="0" baseline="0" dirty="0" err="1"/>
              <a:t>tú</a:t>
            </a:r>
            <a:r>
              <a:rPr lang="en-US" b="0" baseline="0" dirty="0"/>
              <a:t>’ with the meanings ‘I’ and ‘you’</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To practise understanding numbers 13-20 within sentences.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To practise producing the first and second persons singular of ‘</a:t>
            </a:r>
            <a:r>
              <a:rPr lang="en-US" b="0" baseline="0" dirty="0" err="1"/>
              <a:t>tener</a:t>
            </a:r>
            <a:r>
              <a:rPr lang="en-US" b="0"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To practise understanding a range of previously taught nouns and numbers.</a:t>
            </a:r>
          </a:p>
          <a:p>
            <a:endParaRPr lang="en-US" b="1" dirty="0"/>
          </a:p>
          <a:p>
            <a:r>
              <a:rPr lang="en-US" b="1" dirty="0"/>
              <a:t>Procedure:</a:t>
            </a:r>
          </a:p>
          <a:p>
            <a:r>
              <a:rPr lang="en-US" b="0" dirty="0"/>
              <a:t>1. Students write out</a:t>
            </a:r>
            <a:r>
              <a:rPr lang="en-US" b="0" baseline="0" dirty="0"/>
              <a:t> the sentence, filling the gaps with the correct form of ‘</a:t>
            </a:r>
            <a:r>
              <a:rPr lang="en-US" b="0" baseline="0" dirty="0" err="1"/>
              <a:t>tener</a:t>
            </a:r>
            <a:r>
              <a:rPr lang="en-US" b="0" baseline="0" dirty="0"/>
              <a:t>’.</a:t>
            </a:r>
            <a:endParaRPr lang="en-US" b="0" dirty="0"/>
          </a:p>
          <a:p>
            <a:r>
              <a:rPr lang="en-US" b="0" dirty="0"/>
              <a:t>2. Students decide</a:t>
            </a:r>
            <a:r>
              <a:rPr lang="en-US" b="0" baseline="0" dirty="0"/>
              <a:t> the number of items for ‘I’ and ‘you’, respectively.</a:t>
            </a:r>
            <a:endParaRPr lang="en-US" b="0" dirty="0"/>
          </a:p>
          <a:p>
            <a:r>
              <a:rPr lang="en-US" b="0" dirty="0"/>
              <a:t>3. Students write the</a:t>
            </a:r>
            <a:r>
              <a:rPr lang="en-US" b="0" baseline="0" dirty="0"/>
              <a:t> item in English for each sentence. </a:t>
            </a:r>
            <a:endParaRPr lang="en-US" b="0" dirty="0"/>
          </a:p>
          <a:p>
            <a:r>
              <a:rPr lang="en-US" b="0" dirty="0"/>
              <a:t>4. The teacher</a:t>
            </a:r>
            <a:r>
              <a:rPr lang="en-US" b="0" baseline="0" dirty="0"/>
              <a:t> elicits the full sentence in Spanish from the students as part of the feedback, revealing the parts of ‘</a:t>
            </a:r>
            <a:r>
              <a:rPr lang="en-US" b="0" baseline="0" dirty="0" err="1"/>
              <a:t>tener</a:t>
            </a:r>
            <a:r>
              <a:rPr lang="en-US" b="0" baseline="0" dirty="0"/>
              <a:t>’ using a mouse click, then moving to the feedback of the quantity and item each time.</a:t>
            </a:r>
          </a:p>
          <a:p>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Vocabulary</a:t>
            </a:r>
            <a:r>
              <a:rPr lang="en-GB" sz="1200" b="1" kern="1200" baseline="0" dirty="0">
                <a:solidFill>
                  <a:schemeClr val="tx1"/>
                </a:solidFill>
                <a:effectLst/>
                <a:latin typeface="+mn-lt"/>
                <a:ea typeface="+mn-ea"/>
                <a:cs typeface="+mn-cs"/>
              </a:rPr>
              <a:t> from revisited sets:</a:t>
            </a:r>
          </a:p>
          <a:p>
            <a:r>
              <a:rPr lang="en-GB" sz="1200" b="0" kern="1200" baseline="0" dirty="0">
                <a:solidFill>
                  <a:schemeClr val="tx1"/>
                </a:solidFill>
                <a:effectLst/>
                <a:latin typeface="+mn-lt"/>
                <a:ea typeface="+mn-ea"/>
                <a:cs typeface="+mn-cs"/>
              </a:rPr>
              <a:t>8.1.1.7: bebida [2787]</a:t>
            </a:r>
          </a:p>
          <a:p>
            <a:r>
              <a:rPr lang="en-GB" sz="1200" b="0" kern="1200" baseline="0" dirty="0">
                <a:solidFill>
                  <a:schemeClr val="tx1"/>
                </a:solidFill>
                <a:effectLst/>
                <a:latin typeface="+mn-lt"/>
                <a:ea typeface="+mn-ea"/>
                <a:cs typeface="+mn-cs"/>
              </a:rPr>
              <a:t>8.1.1.2: </a:t>
            </a:r>
            <a:r>
              <a:rPr lang="en-GB" sz="1200" b="0" kern="1200" baseline="0" dirty="0" err="1">
                <a:solidFill>
                  <a:schemeClr val="tx1"/>
                </a:solidFill>
                <a:effectLst/>
                <a:latin typeface="+mn-lt"/>
                <a:ea typeface="+mn-ea"/>
                <a:cs typeface="+mn-cs"/>
              </a:rPr>
              <a:t>premio</a:t>
            </a:r>
            <a:r>
              <a:rPr lang="en-GB" sz="1200" b="0" kern="1200" baseline="0" dirty="0">
                <a:solidFill>
                  <a:schemeClr val="tx1"/>
                </a:solidFill>
                <a:effectLst/>
                <a:latin typeface="+mn-lt"/>
                <a:ea typeface="+mn-ea"/>
                <a:cs typeface="+mn-cs"/>
              </a:rPr>
              <a:t> [1090]; </a:t>
            </a:r>
            <a:r>
              <a:rPr lang="en-GB" sz="1200" b="0" kern="1200" baseline="0" dirty="0" err="1">
                <a:solidFill>
                  <a:schemeClr val="tx1"/>
                </a:solidFill>
                <a:effectLst/>
                <a:latin typeface="+mn-lt"/>
                <a:ea typeface="+mn-ea"/>
                <a:cs typeface="+mn-cs"/>
              </a:rPr>
              <a:t>canción</a:t>
            </a:r>
            <a:r>
              <a:rPr lang="en-GB" sz="1200" b="0" kern="1200" baseline="0" dirty="0">
                <a:solidFill>
                  <a:schemeClr val="tx1"/>
                </a:solidFill>
                <a:effectLst/>
                <a:latin typeface="+mn-lt"/>
                <a:ea typeface="+mn-ea"/>
                <a:cs typeface="+mn-cs"/>
              </a:rPr>
              <a:t> [982]</a:t>
            </a:r>
            <a:endParaRPr lang="en-GB" b="0" dirty="0"/>
          </a:p>
          <a:p>
            <a:endParaRPr lang="en-US" b="0" dirty="0"/>
          </a:p>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33264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a:t>
            </a:r>
          </a:p>
          <a:p>
            <a:endParaRPr lang="en-US" b="1" dirty="0"/>
          </a:p>
          <a:p>
            <a:r>
              <a:rPr lang="en-US" b="1" dirty="0"/>
              <a:t>Aim: </a:t>
            </a:r>
            <a:r>
              <a:rPr lang="en-US" b="0" dirty="0"/>
              <a:t>to model the task requirements ahead of the listening on the following</a:t>
            </a:r>
            <a:r>
              <a:rPr lang="en-US" b="0" baseline="0" dirty="0"/>
              <a:t> slide.</a:t>
            </a:r>
            <a:endParaRPr lang="en-US" b="1" dirty="0"/>
          </a:p>
          <a:p>
            <a:endParaRPr lang="en-US" b="1" dirty="0"/>
          </a:p>
          <a:p>
            <a:r>
              <a:rPr lang="en-US" b="1" dirty="0"/>
              <a:t>Procedure:</a:t>
            </a:r>
          </a:p>
          <a:p>
            <a:pPr marL="228600" indent="-228600">
              <a:buAutoNum type="arabicPeriod"/>
            </a:pPr>
            <a:r>
              <a:rPr lang="en-US" b="0" dirty="0"/>
              <a:t>Students listen to the</a:t>
            </a:r>
            <a:r>
              <a:rPr lang="en-US" b="0" baseline="0" dirty="0"/>
              <a:t> example</a:t>
            </a:r>
            <a:r>
              <a:rPr lang="en-US" b="0" dirty="0"/>
              <a:t> and decide whether ‘he’ or ‘she’ has a greater number of the item</a:t>
            </a:r>
            <a:r>
              <a:rPr lang="en-US" b="0" baseline="0" dirty="0"/>
              <a:t>. (The verb ‘tiene’ is used for both persons, so attention to the pronouns ‘</a:t>
            </a:r>
            <a:r>
              <a:rPr lang="en-US" b="0" baseline="0" dirty="0" err="1"/>
              <a:t>él</a:t>
            </a:r>
            <a:r>
              <a:rPr lang="en-US" b="0" baseline="0" dirty="0"/>
              <a:t>’ and ‘</a:t>
            </a:r>
            <a:r>
              <a:rPr lang="en-US" b="0" baseline="0" dirty="0" err="1"/>
              <a:t>ella</a:t>
            </a:r>
            <a:r>
              <a:rPr lang="en-US" b="0" baseline="0" dirty="0"/>
              <a:t>’ is needed here.)</a:t>
            </a:r>
            <a:endParaRPr lang="en-US" b="0" dirty="0"/>
          </a:p>
          <a:p>
            <a:pPr marL="228600" indent="-228600">
              <a:buAutoNum type="arabicPeriod"/>
            </a:pPr>
            <a:r>
              <a:rPr lang="en-US" b="0" dirty="0"/>
              <a:t>The teacher plays the audio a</a:t>
            </a:r>
            <a:r>
              <a:rPr lang="en-US" b="0" baseline="0" dirty="0"/>
              <a:t>gain to give students a second opportunity to listen. This time, s</a:t>
            </a:r>
            <a:r>
              <a:rPr lang="en-US" b="0" dirty="0"/>
              <a:t>tudents also write</a:t>
            </a:r>
            <a:r>
              <a:rPr lang="en-US" b="0" baseline="0" dirty="0"/>
              <a:t> the English for the number and the item. Some students may be able to complete both columns the first time they listen.</a:t>
            </a:r>
          </a:p>
          <a:p>
            <a:pPr marL="0" indent="0">
              <a:buNone/>
            </a:pPr>
            <a:endParaRPr lang="en-GB" dirty="0"/>
          </a:p>
          <a:p>
            <a:pPr marL="0" indent="0">
              <a:buNone/>
            </a:pPr>
            <a:r>
              <a:rPr lang="en-GB" b="1" dirty="0"/>
              <a:t>Note: </a:t>
            </a:r>
            <a:r>
              <a:rPr lang="en-GB" dirty="0"/>
              <a:t>the callout box highlights</a:t>
            </a:r>
            <a:r>
              <a:rPr lang="en-GB" baseline="0" dirty="0"/>
              <a:t> the fact that students won’t be listening out for the noun in step 1. This will help to avoid any misunderstanding about what to listen out for.</a:t>
            </a:r>
            <a:endParaRPr lang="en-GB" dirty="0"/>
          </a:p>
          <a:p>
            <a:pPr marL="0" indent="0">
              <a:buNone/>
            </a:pPr>
            <a:endParaRPr lang="en-GB" dirty="0"/>
          </a:p>
          <a:p>
            <a:r>
              <a:rPr lang="en-GB"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err="1"/>
              <a:t>Ejemplo</a:t>
            </a:r>
            <a:r>
              <a:rPr lang="en-GB" b="0" dirty="0"/>
              <a:t>:</a:t>
            </a:r>
            <a:r>
              <a:rPr lang="en-GB" b="0" baseline="0" dirty="0"/>
              <a:t> </a:t>
            </a:r>
            <a:r>
              <a:rPr lang="en-US" sz="1200" b="0" kern="1200" baseline="0" dirty="0" err="1">
                <a:solidFill>
                  <a:schemeClr val="tx1"/>
                </a:solidFill>
                <a:effectLst/>
                <a:latin typeface="+mn-lt"/>
                <a:ea typeface="+mn-ea"/>
                <a:cs typeface="+mn-cs"/>
              </a:rPr>
              <a:t>e</a:t>
            </a:r>
            <a:r>
              <a:rPr lang="en-US" sz="1200" kern="1200" dirty="0" err="1">
                <a:solidFill>
                  <a:schemeClr val="tx1"/>
                </a:solidFill>
                <a:effectLst/>
                <a:latin typeface="+mn-lt"/>
                <a:ea typeface="+mn-ea"/>
                <a:cs typeface="+mn-cs"/>
              </a:rPr>
              <a:t>lla</a:t>
            </a:r>
            <a:r>
              <a:rPr lang="en-US" sz="1200" kern="1200" dirty="0">
                <a:solidFill>
                  <a:schemeClr val="tx1"/>
                </a:solidFill>
                <a:effectLst/>
                <a:latin typeface="+mn-lt"/>
                <a:ea typeface="+mn-ea"/>
                <a:cs typeface="+mn-cs"/>
              </a:rPr>
              <a:t> tiene </a:t>
            </a:r>
            <a:r>
              <a:rPr lang="en-US" sz="1200" kern="1200" dirty="0" err="1">
                <a:solidFill>
                  <a:schemeClr val="tx1"/>
                </a:solidFill>
                <a:effectLst/>
                <a:latin typeface="+mn-lt"/>
                <a:ea typeface="+mn-ea"/>
                <a:cs typeface="+mn-cs"/>
              </a:rPr>
              <a:t>catorce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regalos</a:t>
            </a:r>
            <a:r>
              <a:rPr lang="en-US" sz="1200" kern="1200" dirty="0">
                <a:solidFill>
                  <a:schemeClr val="tx1"/>
                </a:solidFill>
                <a:effectLst/>
                <a:latin typeface="+mn-lt"/>
                <a:ea typeface="+mn-ea"/>
                <a:cs typeface="+mn-cs"/>
              </a:rPr>
              <a:t>, mientras que </a:t>
            </a:r>
            <a:r>
              <a:rPr lang="en-US" sz="1200" kern="1200" dirty="0" err="1">
                <a:solidFill>
                  <a:schemeClr val="tx1"/>
                </a:solidFill>
                <a:effectLst/>
                <a:latin typeface="+mn-lt"/>
                <a:ea typeface="+mn-ea"/>
                <a:cs typeface="+mn-cs"/>
              </a:rPr>
              <a:t>él</a:t>
            </a:r>
            <a:r>
              <a:rPr lang="en-US" sz="1200" kern="1200" dirty="0">
                <a:solidFill>
                  <a:schemeClr val="tx1"/>
                </a:solidFill>
                <a:effectLst/>
                <a:latin typeface="+mn-lt"/>
                <a:ea typeface="+mn-ea"/>
                <a:cs typeface="+mn-cs"/>
              </a:rPr>
              <a:t> tiene </a:t>
            </a:r>
            <a:r>
              <a:rPr lang="en-US" sz="1200" kern="1200" dirty="0" err="1">
                <a:solidFill>
                  <a:schemeClr val="tx1"/>
                </a:solidFill>
                <a:effectLst/>
                <a:latin typeface="+mn-lt"/>
                <a:ea typeface="+mn-ea"/>
                <a:cs typeface="+mn-cs"/>
              </a:rPr>
              <a:t>trece</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90044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7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Increase aural awareness of</a:t>
            </a:r>
            <a:r>
              <a:rPr lang="en-US" b="0" baseline="0" dirty="0"/>
              <a:t> the subject pronouns ‘</a:t>
            </a:r>
            <a:r>
              <a:rPr lang="en-US" b="0" baseline="0" dirty="0" err="1"/>
              <a:t>él</a:t>
            </a:r>
            <a:r>
              <a:rPr lang="en-US" b="0" baseline="0" dirty="0"/>
              <a:t>’ and </a:t>
            </a:r>
            <a:r>
              <a:rPr lang="en-US" b="0" dirty="0"/>
              <a:t>’</a:t>
            </a:r>
            <a:r>
              <a:rPr lang="en-US" b="0" dirty="0" err="1"/>
              <a:t>ella</a:t>
            </a:r>
            <a:r>
              <a:rPr lang="en-US" b="0" dirty="0"/>
              <a:t>’ and</a:t>
            </a:r>
            <a:r>
              <a:rPr lang="en-US" b="0" baseline="0" dirty="0"/>
              <a:t> understanding of which </a:t>
            </a:r>
            <a:r>
              <a:rPr lang="en-US" b="0" dirty="0"/>
              <a:t>person each refers to. To also reinforce knowledg</a:t>
            </a:r>
            <a:r>
              <a:rPr lang="en-US" b="0" baseline="0" dirty="0"/>
              <a:t>e of numbers 13-20 and a selection of revisited vocabulary.</a:t>
            </a:r>
            <a:endParaRPr lang="en-US" b="1" dirty="0"/>
          </a:p>
          <a:p>
            <a:endParaRPr lang="en-US" b="1" dirty="0"/>
          </a:p>
          <a:p>
            <a:r>
              <a:rPr lang="en-US" b="1" dirty="0"/>
              <a:t>Procedure:</a:t>
            </a:r>
          </a:p>
          <a:p>
            <a:pPr marL="228600" indent="-228600">
              <a:buAutoNum type="arabicPeriod"/>
            </a:pPr>
            <a:r>
              <a:rPr lang="en-US" b="0" dirty="0"/>
              <a:t>Students listen to the</a:t>
            </a:r>
            <a:r>
              <a:rPr lang="en-US" b="0" baseline="0" dirty="0"/>
              <a:t> example</a:t>
            </a:r>
            <a:r>
              <a:rPr lang="en-US" b="0" dirty="0"/>
              <a:t> and decide whether ‘he’ or ‘she’ has a greater number of the item</a:t>
            </a:r>
            <a:r>
              <a:rPr lang="en-US" b="0" baseline="0" dirty="0"/>
              <a:t>. (The verb ‘tiene’ is used for both persons, so attention to the pronouns ‘</a:t>
            </a:r>
            <a:r>
              <a:rPr lang="en-US" b="0" baseline="0" dirty="0" err="1"/>
              <a:t>él</a:t>
            </a:r>
            <a:r>
              <a:rPr lang="en-US" b="0" baseline="0" dirty="0"/>
              <a:t>’ and ‘</a:t>
            </a:r>
            <a:r>
              <a:rPr lang="en-US" b="0" baseline="0" dirty="0" err="1"/>
              <a:t>ella</a:t>
            </a:r>
            <a:r>
              <a:rPr lang="en-US" b="0" baseline="0" dirty="0"/>
              <a:t>’ is needed here.)</a:t>
            </a:r>
            <a:endParaRPr lang="en-US" b="0" dirty="0"/>
          </a:p>
          <a:p>
            <a:pPr marL="228600" indent="-228600">
              <a:buAutoNum type="arabicPeriod"/>
            </a:pPr>
            <a:r>
              <a:rPr lang="en-US" b="0" dirty="0"/>
              <a:t>The teacher plays the audio a</a:t>
            </a:r>
            <a:r>
              <a:rPr lang="en-US" b="0" baseline="0" dirty="0"/>
              <a:t>gain to give students a second opportunity to listen. This time, s</a:t>
            </a:r>
            <a:r>
              <a:rPr lang="en-US" b="0" dirty="0"/>
              <a:t>tudents also write</a:t>
            </a:r>
            <a:r>
              <a:rPr lang="en-US" b="0" baseline="0" dirty="0"/>
              <a:t> the English for the number and the item. Some students may be able to complete both columns the first time they listen.</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r>
              <a:rPr lang="en-GB" sz="1200" kern="1200" dirty="0">
                <a:solidFill>
                  <a:schemeClr val="tx1"/>
                </a:solidFill>
                <a:effectLst/>
                <a:latin typeface="+mn-lt"/>
                <a:ea typeface="+mn-ea"/>
                <a:cs typeface="+mn-cs"/>
              </a:rPr>
              <a:t>1) Ella </a:t>
            </a:r>
            <a:r>
              <a:rPr lang="en-GB" sz="1200" kern="1200" dirty="0" err="1">
                <a:solidFill>
                  <a:schemeClr val="tx1"/>
                </a:solidFill>
                <a:effectLst/>
                <a:latin typeface="+mn-lt"/>
                <a:ea typeface="+mn-ea"/>
                <a:cs typeface="+mn-cs"/>
              </a:rPr>
              <a:t>tiene</a:t>
            </a:r>
            <a:r>
              <a:rPr lang="en-GB" sz="1200" kern="1200" baseline="0" dirty="0">
                <a:solidFill>
                  <a:schemeClr val="tx1"/>
                </a:solidFill>
                <a:effectLst/>
                <a:latin typeface="+mn-lt"/>
                <a:ea typeface="+mn-ea"/>
                <a:cs typeface="+mn-cs"/>
              </a:rPr>
              <a:t> dos </a:t>
            </a:r>
            <a:r>
              <a:rPr lang="en-GB" sz="1200" kern="1200" baseline="0" dirty="0" err="1">
                <a:solidFill>
                  <a:schemeClr val="tx1"/>
                </a:solidFill>
                <a:effectLst/>
                <a:latin typeface="+mn-lt"/>
                <a:ea typeface="+mn-ea"/>
                <a:cs typeface="+mn-cs"/>
              </a:rPr>
              <a:t>cámaras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pero</a:t>
            </a:r>
            <a:r>
              <a:rPr lang="en-GB" sz="1200" kern="1200" dirty="0">
                <a:solidFill>
                  <a:schemeClr val="tx1"/>
                </a:solidFill>
                <a:effectLst/>
                <a:latin typeface="+mn-lt"/>
                <a:ea typeface="+mn-ea"/>
                <a:cs typeface="+mn-cs"/>
              </a:rPr>
              <a:t> él </a:t>
            </a:r>
            <a:r>
              <a:rPr lang="en-GB" sz="1200" kern="1200" dirty="0" err="1">
                <a:solidFill>
                  <a:schemeClr val="tx1"/>
                </a:solidFill>
                <a:effectLst/>
                <a:latin typeface="+mn-lt"/>
                <a:ea typeface="+mn-ea"/>
                <a:cs typeface="+mn-cs"/>
              </a:rPr>
              <a:t>tiene</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veinte</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2) Él </a:t>
            </a:r>
            <a:r>
              <a:rPr lang="en-GB" sz="1200" kern="1200" dirty="0" err="1">
                <a:solidFill>
                  <a:schemeClr val="tx1"/>
                </a:solidFill>
                <a:effectLst/>
                <a:latin typeface="+mn-lt"/>
                <a:ea typeface="+mn-ea"/>
                <a:cs typeface="+mn-cs"/>
              </a:rPr>
              <a:t>tiene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cinco</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preguntas</a:t>
            </a:r>
            <a:r>
              <a:rPr lang="en-GB" sz="1200" kern="1200" dirty="0">
                <a:solidFill>
                  <a:schemeClr val="tx1"/>
                </a:solidFill>
                <a:effectLst/>
                <a:latin typeface="+mn-lt"/>
                <a:ea typeface="+mn-ea"/>
                <a:cs typeface="+mn-cs"/>
              </a:rPr>
              <a:t>, mientras que ella </a:t>
            </a:r>
            <a:r>
              <a:rPr lang="en-GB" sz="1200" kern="1200" dirty="0" err="1">
                <a:solidFill>
                  <a:schemeClr val="tx1"/>
                </a:solidFill>
                <a:effectLst/>
                <a:latin typeface="+mn-lt"/>
                <a:ea typeface="+mn-ea"/>
                <a:cs typeface="+mn-cs"/>
              </a:rPr>
              <a:t>tiene</a:t>
            </a:r>
            <a:r>
              <a:rPr lang="en-GB" sz="1200" kern="1200" baseline="0" dirty="0">
                <a:solidFill>
                  <a:schemeClr val="tx1"/>
                </a:solidFill>
                <a:effectLst/>
                <a:latin typeface="+mn-lt"/>
                <a:ea typeface="+mn-ea"/>
                <a:cs typeface="+mn-cs"/>
              </a:rPr>
              <a:t> quince</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3) Él </a:t>
            </a:r>
            <a:r>
              <a:rPr lang="en-GB" sz="1200" kern="1200" dirty="0" err="1">
                <a:solidFill>
                  <a:schemeClr val="tx1"/>
                </a:solidFill>
                <a:effectLst/>
                <a:latin typeface="+mn-lt"/>
                <a:ea typeface="+mn-ea"/>
                <a:cs typeface="+mn-cs"/>
              </a:rPr>
              <a:t>tiene</a:t>
            </a:r>
            <a:r>
              <a:rPr lang="en-GB" sz="1200" kern="1200" dirty="0">
                <a:solidFill>
                  <a:schemeClr val="tx1"/>
                </a:solidFill>
                <a:effectLst/>
                <a:latin typeface="+mn-lt"/>
                <a:ea typeface="+mn-ea"/>
                <a:cs typeface="+mn-cs"/>
              </a:rPr>
              <a:t> dieciséis </a:t>
            </a:r>
            <a:r>
              <a:rPr lang="en-GB" sz="1200" kern="1200" dirty="0" err="1">
                <a:solidFill>
                  <a:schemeClr val="tx1"/>
                </a:solidFill>
                <a:effectLst/>
                <a:latin typeface="+mn-lt"/>
                <a:ea typeface="+mn-ea"/>
                <a:cs typeface="+mn-cs"/>
              </a:rPr>
              <a:t>mensajes</a:t>
            </a:r>
            <a:r>
              <a:rPr lang="en-GB" sz="1200" kern="1200" dirty="0">
                <a:solidFill>
                  <a:schemeClr val="tx1"/>
                </a:solidFill>
                <a:effectLst/>
                <a:latin typeface="+mn-lt"/>
                <a:ea typeface="+mn-ea"/>
                <a:cs typeface="+mn-cs"/>
              </a:rPr>
              <a:t> y ella </a:t>
            </a:r>
            <a:r>
              <a:rPr lang="en-GB" sz="1200" kern="1200" dirty="0" err="1">
                <a:solidFill>
                  <a:schemeClr val="tx1"/>
                </a:solidFill>
                <a:effectLst/>
                <a:latin typeface="+mn-lt"/>
                <a:ea typeface="+mn-ea"/>
                <a:cs typeface="+mn-cs"/>
              </a:rPr>
              <a:t>tiene</a:t>
            </a:r>
            <a:r>
              <a:rPr lang="en-GB" sz="1200" kern="1200" dirty="0">
                <a:solidFill>
                  <a:schemeClr val="tx1"/>
                </a:solidFill>
                <a:effectLst/>
                <a:latin typeface="+mn-lt"/>
                <a:ea typeface="+mn-ea"/>
                <a:cs typeface="+mn-cs"/>
              </a:rPr>
              <a:t> ocho.</a:t>
            </a:r>
          </a:p>
          <a:p>
            <a:r>
              <a:rPr lang="en-GB" sz="1200" kern="1200" dirty="0">
                <a:solidFill>
                  <a:schemeClr val="tx1"/>
                </a:solidFill>
                <a:effectLst/>
                <a:latin typeface="+mn-lt"/>
                <a:ea typeface="+mn-ea"/>
                <a:cs typeface="+mn-cs"/>
              </a:rPr>
              <a:t>4) Ella </a:t>
            </a:r>
            <a:r>
              <a:rPr lang="en-GB" sz="1200" kern="1200" dirty="0" err="1">
                <a:solidFill>
                  <a:schemeClr val="tx1"/>
                </a:solidFill>
                <a:effectLst/>
                <a:latin typeface="+mn-lt"/>
                <a:ea typeface="+mn-ea"/>
                <a:cs typeface="+mn-cs"/>
              </a:rPr>
              <a:t>tiene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seis</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películas</a:t>
            </a:r>
            <a:r>
              <a:rPr lang="en-GB" sz="1200" kern="1200" baseline="0" dirty="0">
                <a:solidFill>
                  <a:schemeClr val="tx1"/>
                </a:solidFill>
                <a:effectLst/>
                <a:latin typeface="+mn-lt"/>
                <a:ea typeface="+mn-ea"/>
                <a:cs typeface="+mn-cs"/>
              </a:rPr>
              <a:t>. Sin embargo, </a:t>
            </a:r>
            <a:r>
              <a:rPr lang="en-GB" sz="1200" kern="1200" dirty="0">
                <a:solidFill>
                  <a:schemeClr val="tx1"/>
                </a:solidFill>
                <a:effectLst/>
                <a:latin typeface="+mn-lt"/>
                <a:ea typeface="+mn-ea"/>
                <a:cs typeface="+mn-cs"/>
              </a:rPr>
              <a:t>él </a:t>
            </a:r>
            <a:r>
              <a:rPr lang="en-GB" sz="1200" kern="1200" dirty="0" err="1">
                <a:solidFill>
                  <a:schemeClr val="tx1"/>
                </a:solidFill>
                <a:effectLst/>
                <a:latin typeface="+mn-lt"/>
                <a:ea typeface="+mn-ea"/>
                <a:cs typeface="+mn-cs"/>
              </a:rPr>
              <a:t>tiene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diecinueve</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5) Ella </a:t>
            </a:r>
            <a:r>
              <a:rPr lang="en-GB" sz="1200" kern="1200" dirty="0" err="1">
                <a:solidFill>
                  <a:schemeClr val="tx1"/>
                </a:solidFill>
                <a:effectLst/>
                <a:latin typeface="+mn-lt"/>
                <a:ea typeface="+mn-ea"/>
                <a:cs typeface="+mn-cs"/>
              </a:rPr>
              <a:t>tiene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dieciocho</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llaves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pero</a:t>
            </a:r>
            <a:r>
              <a:rPr lang="en-GB" sz="1200" kern="1200" dirty="0">
                <a:solidFill>
                  <a:schemeClr val="tx1"/>
                </a:solidFill>
                <a:effectLst/>
                <a:latin typeface="+mn-lt"/>
                <a:ea typeface="+mn-ea"/>
                <a:cs typeface="+mn-cs"/>
              </a:rPr>
              <a:t> él solo </a:t>
            </a:r>
            <a:r>
              <a:rPr lang="en-GB" sz="1200" kern="1200" dirty="0" err="1">
                <a:solidFill>
                  <a:schemeClr val="tx1"/>
                </a:solidFill>
                <a:effectLst/>
                <a:latin typeface="+mn-lt"/>
                <a:ea typeface="+mn-ea"/>
                <a:cs typeface="+mn-cs"/>
              </a:rPr>
              <a:t>tiene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tres</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6) Él </a:t>
            </a:r>
            <a:r>
              <a:rPr lang="en-GB" sz="1200" kern="1200" dirty="0" err="1">
                <a:solidFill>
                  <a:schemeClr val="tx1"/>
                </a:solidFill>
                <a:effectLst/>
                <a:latin typeface="+mn-lt"/>
                <a:ea typeface="+mn-ea"/>
                <a:cs typeface="+mn-cs"/>
              </a:rPr>
              <a:t>tiene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diecisiete</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móviles</a:t>
            </a:r>
            <a:r>
              <a:rPr lang="en-GB" sz="1200" kern="1200" dirty="0">
                <a:solidFill>
                  <a:schemeClr val="tx1"/>
                </a:solidFill>
                <a:effectLst/>
                <a:latin typeface="+mn-lt"/>
                <a:ea typeface="+mn-ea"/>
                <a:cs typeface="+mn-cs"/>
              </a:rPr>
              <a:t>; ella </a:t>
            </a:r>
            <a:r>
              <a:rPr lang="en-GB" sz="1200" kern="1200" dirty="0" err="1">
                <a:solidFill>
                  <a:schemeClr val="tx1"/>
                </a:solidFill>
                <a:effectLst/>
                <a:latin typeface="+mn-lt"/>
                <a:ea typeface="+mn-ea"/>
                <a:cs typeface="+mn-cs"/>
              </a:rPr>
              <a:t>tiene</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siete</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7) Ella </a:t>
            </a:r>
            <a:r>
              <a:rPr lang="en-GB" sz="1200" kern="1200" dirty="0" err="1">
                <a:solidFill>
                  <a:schemeClr val="tx1"/>
                </a:solidFill>
                <a:effectLst/>
                <a:latin typeface="+mn-lt"/>
                <a:ea typeface="+mn-ea"/>
                <a:cs typeface="+mn-cs"/>
              </a:rPr>
              <a:t>tiene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catorce</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juegos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pero</a:t>
            </a:r>
            <a:r>
              <a:rPr lang="en-GB" sz="1200" kern="1200" dirty="0">
                <a:solidFill>
                  <a:schemeClr val="tx1"/>
                </a:solidFill>
                <a:effectLst/>
                <a:latin typeface="+mn-lt"/>
                <a:ea typeface="+mn-ea"/>
                <a:cs typeface="+mn-cs"/>
              </a:rPr>
              <a:t> él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tiene</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cuatro</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8) Él </a:t>
            </a:r>
            <a:r>
              <a:rPr lang="en-GB" sz="1200" kern="1200" dirty="0" err="1">
                <a:solidFill>
                  <a:schemeClr val="tx1"/>
                </a:solidFill>
                <a:effectLst/>
                <a:latin typeface="+mn-lt"/>
                <a:ea typeface="+mn-ea"/>
                <a:cs typeface="+mn-cs"/>
              </a:rPr>
              <a:t>tiene</a:t>
            </a:r>
            <a:r>
              <a:rPr lang="en-GB" sz="1200" kern="1200" baseline="0" dirty="0">
                <a:solidFill>
                  <a:schemeClr val="tx1"/>
                </a:solidFill>
                <a:effectLst/>
                <a:latin typeface="+mn-lt"/>
                <a:ea typeface="+mn-ea"/>
                <a:cs typeface="+mn-cs"/>
              </a:rPr>
              <a:t> dos </a:t>
            </a:r>
            <a:r>
              <a:rPr lang="en-GB" sz="1200" kern="1200" baseline="0" dirty="0" err="1">
                <a:solidFill>
                  <a:schemeClr val="tx1"/>
                </a:solidFill>
                <a:effectLst/>
                <a:latin typeface="+mn-lt"/>
                <a:ea typeface="+mn-ea"/>
                <a:cs typeface="+mn-cs"/>
              </a:rPr>
              <a:t>autobuses</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y ella </a:t>
            </a:r>
            <a:r>
              <a:rPr lang="en-GB" sz="1200" kern="1200" dirty="0" err="1">
                <a:solidFill>
                  <a:schemeClr val="tx1"/>
                </a:solidFill>
                <a:effectLst/>
                <a:latin typeface="+mn-lt"/>
                <a:ea typeface="+mn-ea"/>
                <a:cs typeface="+mn-cs"/>
              </a:rPr>
              <a:t>tiene</a:t>
            </a:r>
            <a:r>
              <a:rPr lang="en-GB" sz="1200" kern="1200" dirty="0">
                <a:solidFill>
                  <a:schemeClr val="tx1"/>
                </a:solidFill>
                <a:effectLst/>
                <a:latin typeface="+mn-lt"/>
                <a:ea typeface="+mn-ea"/>
                <a:cs typeface="+mn-cs"/>
              </a:rPr>
              <a:t> trece.</a:t>
            </a:r>
          </a:p>
          <a:p>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Vocabulary</a:t>
            </a:r>
            <a:r>
              <a:rPr lang="en-GB" sz="1200" b="1" kern="1200" baseline="0" dirty="0">
                <a:solidFill>
                  <a:schemeClr val="tx1"/>
                </a:solidFill>
                <a:effectLst/>
                <a:latin typeface="+mn-lt"/>
                <a:ea typeface="+mn-ea"/>
                <a:cs typeface="+mn-cs"/>
              </a:rPr>
              <a:t> from revisited sets:</a:t>
            </a:r>
          </a:p>
          <a:p>
            <a:r>
              <a:rPr lang="en-GB" sz="1200" b="0" kern="1200" baseline="0" dirty="0">
                <a:solidFill>
                  <a:schemeClr val="tx1"/>
                </a:solidFill>
                <a:effectLst/>
                <a:latin typeface="+mn-lt"/>
                <a:ea typeface="+mn-ea"/>
                <a:cs typeface="+mn-cs"/>
              </a:rPr>
              <a:t>8.1.1.2: autobús [3709]; juego [409]</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4444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704283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26518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605438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060338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042162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0202490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575809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4545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33924421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83606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859874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127319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0615748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37654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426783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8753383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259264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1393158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659972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013162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9418012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1561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9431922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7517738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7839379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731680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896675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7219827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51606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2966358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81103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897899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7833348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781235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58239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8519656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9769046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89098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304331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19233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36219782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8858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085825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0264612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215584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7580174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155711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751721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4.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image" Target="../media/image3.png"/><Relationship Id="rId7" Type="http://schemas.openxmlformats.org/officeDocument/2006/relationships/audio" Target="../media/audio4.wav"/><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audio" Target="../media/audio6.wav"/></Relationships>
</file>

<file path=ppt/slides/_rels/slide20.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audio" Target="../media/audio24.wav"/><Relationship Id="rId18" Type="http://schemas.openxmlformats.org/officeDocument/2006/relationships/audio" Target="../media/audio29.wav"/><Relationship Id="rId3" Type="http://schemas.openxmlformats.org/officeDocument/2006/relationships/image" Target="../media/image3.png"/><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audio" Target="../media/audio28.wav"/><Relationship Id="rId2" Type="http://schemas.openxmlformats.org/officeDocument/2006/relationships/notesSlide" Target="../notesSlides/notesSlide20.xml"/><Relationship Id="rId16" Type="http://schemas.openxmlformats.org/officeDocument/2006/relationships/audio" Target="../media/audio27.wav"/><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audio" Target="../media/audio26.wav"/><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audio" Target="../media/audio25.wav"/></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image" Target="../media/image3.png"/><Relationship Id="rId7" Type="http://schemas.openxmlformats.org/officeDocument/2006/relationships/audio" Target="../media/audio4.wav"/><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audio" Target="../media/audio6.wav"/></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pn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png"/><Relationship Id="rId7"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audio" Target="../media/audio30.wav"/><Relationship Id="rId5" Type="http://schemas.openxmlformats.org/officeDocument/2006/relationships/image" Target="../media/image41.png"/><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8" Type="http://schemas.openxmlformats.org/officeDocument/2006/relationships/audio" Target="../media/audio35.wav"/><Relationship Id="rId13" Type="http://schemas.openxmlformats.org/officeDocument/2006/relationships/audio" Target="../media/audio40.wav"/><Relationship Id="rId3" Type="http://schemas.openxmlformats.org/officeDocument/2006/relationships/image" Target="../media/image3.png"/><Relationship Id="rId7" Type="http://schemas.openxmlformats.org/officeDocument/2006/relationships/audio" Target="../media/audio34.wav"/><Relationship Id="rId12" Type="http://schemas.openxmlformats.org/officeDocument/2006/relationships/audio" Target="../media/audio39.wav"/><Relationship Id="rId2" Type="http://schemas.openxmlformats.org/officeDocument/2006/relationships/notesSlide" Target="../notesSlides/notesSlide33.xml"/><Relationship Id="rId16"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audio" Target="../media/audio33.wav"/><Relationship Id="rId11" Type="http://schemas.openxmlformats.org/officeDocument/2006/relationships/audio" Target="../media/audio38.wav"/><Relationship Id="rId5" Type="http://schemas.openxmlformats.org/officeDocument/2006/relationships/audio" Target="../media/audio32.wav"/><Relationship Id="rId15" Type="http://schemas.openxmlformats.org/officeDocument/2006/relationships/image" Target="../media/image40.png"/><Relationship Id="rId10" Type="http://schemas.openxmlformats.org/officeDocument/2006/relationships/audio" Target="../media/audio37.wav"/><Relationship Id="rId4" Type="http://schemas.openxmlformats.org/officeDocument/2006/relationships/audio" Target="../media/audio31.wav"/><Relationship Id="rId9" Type="http://schemas.openxmlformats.org/officeDocument/2006/relationships/audio" Target="../media/audio36.wav"/><Relationship Id="rId14" Type="http://schemas.openxmlformats.org/officeDocument/2006/relationships/image" Target="../media/image39.png"/></Relationships>
</file>

<file path=ppt/slides/_rels/slide3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png"/><Relationship Id="rId7"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46.png"/><Relationship Id="rId5" Type="http://schemas.openxmlformats.org/officeDocument/2006/relationships/image" Target="../media/image41.png"/><Relationship Id="rId10" Type="http://schemas.openxmlformats.org/officeDocument/2006/relationships/image" Target="../media/image45.png"/><Relationship Id="rId4" Type="http://schemas.openxmlformats.org/officeDocument/2006/relationships/image" Target="../media/image40.png"/><Relationship Id="rId9" Type="http://schemas.openxmlformats.org/officeDocument/2006/relationships/image" Target="../media/image44.png"/></Relationships>
</file>

<file path=ppt/slides/_rels/slide35.xml.rels><?xml version="1.0" encoding="UTF-8" standalone="yes"?>
<Relationships xmlns="http://schemas.openxmlformats.org/package/2006/relationships"><Relationship Id="rId8" Type="http://schemas.openxmlformats.org/officeDocument/2006/relationships/hyperlink" Target="https://quizlet.com/gb/528145388/year-8-spanish-term-12-week-4-flash-cards/" TargetMode="External"/><Relationship Id="rId3" Type="http://schemas.openxmlformats.org/officeDocument/2006/relationships/image" Target="../media/image3.png"/><Relationship Id="rId7" Type="http://schemas.openxmlformats.org/officeDocument/2006/relationships/hyperlink" Target="https://quizlet.com/gb/515183491/year-8-spanish-term-11-week-3-flash-cards/" TargetMode="External"/><Relationship Id="rId2" Type="http://schemas.openxmlformats.org/officeDocument/2006/relationships/notesSlide" Target="../notesSlides/notesSlide35.xml"/><Relationship Id="rId1" Type="http://schemas.openxmlformats.org/officeDocument/2006/relationships/slideLayout" Target="../slideLayouts/slideLayout35.xml"/><Relationship Id="rId6" Type="http://schemas.openxmlformats.org/officeDocument/2006/relationships/hyperlink" Target="https://quizlet.com/gb/528141989/year-8-spanish-term-12-week-1-flash-cards/" TargetMode="External"/><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49.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audio" Target="../media/audio8.wav"/><Relationship Id="rId18" Type="http://schemas.openxmlformats.org/officeDocument/2006/relationships/audio" Target="../media/audio13.wav"/><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audio" Target="../media/audio7.wav"/><Relationship Id="rId17" Type="http://schemas.openxmlformats.org/officeDocument/2006/relationships/audio" Target="../media/audio12.wav"/><Relationship Id="rId2" Type="http://schemas.openxmlformats.org/officeDocument/2006/relationships/notesSlide" Target="../notesSlides/notesSlide4.xml"/><Relationship Id="rId16" Type="http://schemas.openxmlformats.org/officeDocument/2006/relationships/audio" Target="../media/audio11.wav"/><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audio" Target="../media/audio10.wav"/><Relationship Id="rId10" Type="http://schemas.openxmlformats.org/officeDocument/2006/relationships/image" Target="../media/image10.png"/><Relationship Id="rId19" Type="http://schemas.openxmlformats.org/officeDocument/2006/relationships/audio" Target="../media/audio14.wav"/><Relationship Id="rId4" Type="http://schemas.openxmlformats.org/officeDocument/2006/relationships/image" Target="../media/image3.png"/><Relationship Id="rId9" Type="http://schemas.openxmlformats.org/officeDocument/2006/relationships/image" Target="../media/image9.png"/><Relationship Id="rId14" Type="http://schemas.openxmlformats.org/officeDocument/2006/relationships/audio" Target="../media/audio9.wav"/></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audio" Target="../media/audio15.wav"/><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audio" Target="../media/audio20.wav"/><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audio" Target="../media/audio19.wav"/><Relationship Id="rId12" Type="http://schemas.openxmlformats.org/officeDocument/2006/relationships/image" Target="../media/image12.png"/><Relationship Id="rId2" Type="http://schemas.openxmlformats.org/officeDocument/2006/relationships/notesSlide" Target="../notesSlides/notesSlide9.xml"/><Relationship Id="rId16"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audio" Target="../media/audio18.wav"/><Relationship Id="rId11" Type="http://schemas.openxmlformats.org/officeDocument/2006/relationships/audio" Target="../media/audio23.wav"/><Relationship Id="rId5" Type="http://schemas.openxmlformats.org/officeDocument/2006/relationships/audio" Target="../media/audio17.wav"/><Relationship Id="rId15" Type="http://schemas.openxmlformats.org/officeDocument/2006/relationships/image" Target="../media/image15.png"/><Relationship Id="rId10" Type="http://schemas.openxmlformats.org/officeDocument/2006/relationships/audio" Target="../media/audio22.wav"/><Relationship Id="rId4" Type="http://schemas.openxmlformats.org/officeDocument/2006/relationships/audio" Target="../media/audio16.wav"/><Relationship Id="rId9" Type="http://schemas.openxmlformats.org/officeDocument/2006/relationships/audio" Target="../media/audio21.wav"/><Relationship Id="rId1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2173557"/>
            <a:ext cx="9829300" cy="879475"/>
          </a:xfrm>
        </p:spPr>
        <p:txBody>
          <a:bodyPr>
            <a:normAutofit/>
          </a:bodyPr>
          <a:lstStyle/>
          <a:p>
            <a:pPr algn="l"/>
            <a:r>
              <a:rPr lang="en-GB" sz="3200" b="1" dirty="0">
                <a:solidFill>
                  <a:prstClr val="white"/>
                </a:solidFill>
              </a:rPr>
              <a:t>Describing what people have</a:t>
            </a:r>
            <a:endParaRPr lang="en-US" sz="32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55948" y="3053032"/>
            <a:ext cx="7291126" cy="567626"/>
          </a:xfrm>
        </p:spPr>
        <p:txBody>
          <a:bodyPr>
            <a:noAutofit/>
          </a:bodyPr>
          <a:lstStyle/>
          <a:p>
            <a:pPr algn="l"/>
            <a:r>
              <a:rPr lang="en-GB" sz="2800" dirty="0">
                <a:solidFill>
                  <a:prstClr val="white"/>
                </a:solidFill>
              </a:rPr>
              <a:t>TENER in singular persons [revisited]</a:t>
            </a:r>
            <a:endParaRPr lang="en-US" sz="2000" dirty="0"/>
          </a:p>
        </p:txBody>
      </p:sp>
      <p:sp>
        <p:nvSpPr>
          <p:cNvPr id="14" name="Subtitle 6">
            <a:extLst>
              <a:ext uri="{FF2B5EF4-FFF2-40B4-BE49-F238E27FC236}">
                <a16:creationId xmlns:a16="http://schemas.microsoft.com/office/drawing/2014/main" id="{ABC93937-5935-4FD6-909A-1159EB86D0C7}"/>
              </a:ext>
            </a:extLst>
          </p:cNvPr>
          <p:cNvSpPr txBox="1">
            <a:spLocks/>
          </p:cNvSpPr>
          <p:nvPr/>
        </p:nvSpPr>
        <p:spPr>
          <a:xfrm>
            <a:off x="155948" y="3549095"/>
            <a:ext cx="5768421" cy="57175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2800" dirty="0">
                <a:solidFill>
                  <a:prstClr val="white"/>
                </a:solidFill>
              </a:rPr>
              <a:t>SSCs [CA], [CO], [CU] [revisited]</a:t>
            </a:r>
            <a:endParaRPr kumimoji="0" lang="en-US" sz="2800" b="0" i="0" u="none" strike="noStrike" kern="1200" cap="none" spc="0" normalizeH="0" baseline="0" noProof="0" dirty="0">
              <a:ln>
                <a:noFill/>
              </a:ln>
              <a:solidFill>
                <a:srgbClr val="4472C4">
                  <a:lumMod val="50000"/>
                </a:srgbClr>
              </a:solidFill>
              <a:effectLst/>
              <a:uLnTx/>
              <a:uFillTx/>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200" dirty="0">
                <a:solidFill>
                  <a:prstClr val="white"/>
                </a:solidFill>
                <a:latin typeface="Century Gothic" panose="020B0502020202020204" pitchFamily="34" charset="0"/>
              </a:rPr>
              <a:t>1.2</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3 - Lesson 19</a:t>
            </a: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7" y="5780283"/>
            <a:ext cx="4079722"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Victoria</a:t>
            </a:r>
            <a:r>
              <a:rPr kumimoji="0" lang="en-GB" sz="1400" b="0" i="0" u="none" strike="noStrike" kern="1200" cap="none" spc="0" normalizeH="0" noProof="0" dirty="0">
                <a:ln>
                  <a:noFill/>
                </a:ln>
                <a:solidFill>
                  <a:prstClr val="white"/>
                </a:solidFill>
                <a:effectLst/>
                <a:uLnTx/>
                <a:uFillTx/>
                <a:latin typeface="Century Gothic" panose="020B0502020202020204" pitchFamily="34" charset="0"/>
                <a:ea typeface="+mj-ea"/>
                <a:cs typeface="+mj-cs"/>
              </a:rPr>
              <a:t> </a:t>
            </a:r>
            <a:r>
              <a:rPr lang="en-GB" sz="1400" dirty="0">
                <a:solidFill>
                  <a:prstClr val="white"/>
                </a:solidFill>
                <a:latin typeface="Century Gothic" panose="020B0502020202020204" pitchFamily="34" charset="0"/>
              </a:rPr>
              <a:t>H</a:t>
            </a:r>
            <a:r>
              <a:rPr kumimoji="0" lang="en-GB" sz="1400" b="0" i="0" u="none" strike="noStrike" kern="1200" cap="none" spc="0" normalizeH="0" noProof="0" dirty="0" err="1">
                <a:ln>
                  <a:noFill/>
                </a:ln>
                <a:solidFill>
                  <a:prstClr val="white"/>
                </a:solidFill>
                <a:effectLst/>
                <a:uLnTx/>
                <a:uFillTx/>
                <a:latin typeface="Century Gothic" panose="020B0502020202020204" pitchFamily="34" charset="0"/>
                <a:ea typeface="+mj-ea"/>
                <a:cs typeface="+mj-cs"/>
              </a:rPr>
              <a:t>obson</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a:t>
            </a:r>
            <a:r>
              <a:rPr lang="en-GB" sz="1400" dirty="0">
                <a:solidFill>
                  <a:prstClr val="white"/>
                </a:solidFill>
                <a:latin typeface="Century Gothic" panose="020B0502020202020204" pitchFamily="34" charset="0"/>
              </a:rPr>
              <a:t>Nick Avery / Jack Peacock</a:t>
            </a: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Mark Davies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a:solidFill>
                  <a:prstClr val="white"/>
                </a:solidFill>
                <a:latin typeface="Century Gothic" panose="020B0502020202020204" pitchFamily="34" charset="0"/>
              </a:rPr>
              <a:t>05</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/07/2022</a:t>
            </a: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74088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a:t>
            </a:r>
            <a:r>
              <a:rPr lang="en-GB" sz="3600" b="1" dirty="0" err="1">
                <a:solidFill>
                  <a:schemeClr val="bg1"/>
                </a:solidFill>
              </a:rPr>
              <a:t>Cuántas</a:t>
            </a:r>
            <a:r>
              <a:rPr lang="en-GB" sz="3600" b="1" dirty="0">
                <a:solidFill>
                  <a:schemeClr val="bg1"/>
                </a:solidFill>
              </a:rPr>
              <a:t> </a:t>
            </a:r>
            <a:r>
              <a:rPr lang="en-GB" sz="3600" b="1" dirty="0" err="1">
                <a:solidFill>
                  <a:schemeClr val="bg1"/>
                </a:solidFill>
              </a:rPr>
              <a:t>cosas</a:t>
            </a:r>
            <a:r>
              <a:rPr lang="en-GB" sz="3600" b="1" dirty="0">
                <a:solidFill>
                  <a:schemeClr val="bg1"/>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33100" y="258166"/>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B2573ED-B4A5-1D4C-AFCC-06101CBAFA6A}"/>
              </a:ext>
            </a:extLst>
          </p:cNvPr>
          <p:cNvSpPr txBox="1"/>
          <p:nvPr/>
        </p:nvSpPr>
        <p:spPr>
          <a:xfrm>
            <a:off x="438855" y="1190187"/>
            <a:ext cx="103356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A</a:t>
            </a:r>
          </a:p>
        </p:txBody>
      </p:sp>
      <p:grpSp>
        <p:nvGrpSpPr>
          <p:cNvPr id="11" name="Group 10"/>
          <p:cNvGrpSpPr/>
          <p:nvPr/>
        </p:nvGrpSpPr>
        <p:grpSpPr>
          <a:xfrm>
            <a:off x="1818631" y="2478588"/>
            <a:ext cx="3462432" cy="2462213"/>
            <a:chOff x="3949255" y="2059945"/>
            <a:chExt cx="3462432" cy="2462213"/>
          </a:xfrm>
        </p:grpSpPr>
        <p:sp>
          <p:nvSpPr>
            <p:cNvPr id="6" name="TextBox 5"/>
            <p:cNvSpPr txBox="1"/>
            <p:nvPr/>
          </p:nvSpPr>
          <p:spPr>
            <a:xfrm>
              <a:off x="3949255" y="2059945"/>
              <a:ext cx="3462432" cy="2462213"/>
            </a:xfrm>
            <a:prstGeom prst="rect">
              <a:avLst/>
            </a:prstGeom>
            <a:noFill/>
            <a:ln w="190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E.G. </a:t>
              </a: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lang="en-GB" sz="2000" dirty="0">
                  <a:solidFill>
                    <a:srgbClr val="4472C4">
                      <a:lumMod val="50000"/>
                    </a:srgbClr>
                  </a:solidFill>
                  <a:latin typeface="Century Gothic" panose="020B0502020202020204" pitchFamily="34" charset="0"/>
                </a:rPr>
                <a:t>13 games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lang="en-GB" sz="2000" dirty="0">
                  <a:solidFill>
                    <a:srgbClr val="4472C4">
                      <a:lumMod val="50000"/>
                    </a:srgbClr>
                  </a:solidFill>
                  <a:latin typeface="Century Gothic" panose="020B0502020202020204" pitchFamily="34" charset="0"/>
                </a:rPr>
                <a:t>5 presents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65257" t="21378" b="39400"/>
            <a:stretch/>
          </p:blipFill>
          <p:spPr>
            <a:xfrm rot="17308951">
              <a:off x="5050220" y="2049052"/>
              <a:ext cx="828704" cy="850489"/>
            </a:xfrm>
            <a:prstGeom prst="rect">
              <a:avLst/>
            </a:prstGeom>
          </p:spPr>
        </p:pic>
      </p:grpSp>
      <p:sp>
        <p:nvSpPr>
          <p:cNvPr id="10" name="Rounded Rectangular Callout 9"/>
          <p:cNvSpPr/>
          <p:nvPr/>
        </p:nvSpPr>
        <p:spPr>
          <a:xfrm>
            <a:off x="6566870" y="2401459"/>
            <a:ext cx="3633770" cy="1753388"/>
          </a:xfrm>
          <a:prstGeom prst="wedgeRoundRectCallout">
            <a:avLst>
              <a:gd name="adj1" fmla="val -74998"/>
              <a:gd name="adj2" fmla="val 45011"/>
              <a:gd name="adj3" fmla="val 16667"/>
            </a:avLst>
          </a:prstGeom>
          <a:solidFill>
            <a:schemeClr val="accent2">
              <a:lumMod val="20000"/>
              <a:lumOff val="80000"/>
            </a:schemeClr>
          </a:solid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Él </a:t>
            </a:r>
            <a:r>
              <a:rPr lang="en-GB" sz="2800" dirty="0" err="1">
                <a:solidFill>
                  <a:srgbClr val="4472C4">
                    <a:lumMod val="50000"/>
                  </a:srgbClr>
                </a:solidFill>
                <a:latin typeface="Century Gothic" panose="020F0302020204030204"/>
              </a:rPr>
              <a:t>tiene</a:t>
            </a:r>
            <a:r>
              <a:rPr lang="en-GB" sz="2800" dirty="0">
                <a:solidFill>
                  <a:srgbClr val="4472C4">
                    <a:lumMod val="50000"/>
                  </a:srgbClr>
                </a:solidFill>
                <a:latin typeface="Century Gothic" panose="020F0302020204030204"/>
              </a:rPr>
              <a:t> trece</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GB" sz="2800" dirty="0" err="1">
                <a:solidFill>
                  <a:srgbClr val="4472C4">
                    <a:lumMod val="50000"/>
                  </a:srgbClr>
                </a:solidFill>
                <a:latin typeface="Century Gothic" panose="020F0302020204030204"/>
              </a:rPr>
              <a:t>jueg</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os</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 </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ella </a:t>
            </a:r>
            <a:r>
              <a:rPr lang="en-GB" sz="2800" dirty="0" err="1">
                <a:solidFill>
                  <a:srgbClr val="4472C4">
                    <a:lumMod val="50000"/>
                  </a:srgbClr>
                </a:solidFill>
                <a:latin typeface="Century Gothic" panose="020F0302020204030204"/>
              </a:rPr>
              <a:t>tiene</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cinco</a:t>
            </a:r>
            <a:r>
              <a:rPr kumimoji="0" lang="en-GB" sz="28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8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regalos</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2" name="TextBox 11">
            <a:extLst>
              <a:ext uri="{FF2B5EF4-FFF2-40B4-BE49-F238E27FC236}">
                <a16:creationId xmlns:a16="http://schemas.microsoft.com/office/drawing/2014/main" id="{EB2573ED-B4A5-1D4C-AFCC-06101CBAFA6A}"/>
              </a:ext>
            </a:extLst>
          </p:cNvPr>
          <p:cNvSpPr txBox="1"/>
          <p:nvPr/>
        </p:nvSpPr>
        <p:spPr>
          <a:xfrm>
            <a:off x="438855" y="1521893"/>
            <a:ext cx="1148928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Habla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con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pareja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¿Qué</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cosa</a:t>
            </a:r>
            <a:r>
              <a:rPr lang="en-US" sz="2400" dirty="0">
                <a:solidFill>
                  <a:srgbClr val="4472C4">
                    <a:lumMod val="50000"/>
                  </a:srgbClr>
                </a:solidFill>
                <a:latin typeface="Century Gothic" panose="020F0302020204030204"/>
              </a:rPr>
              <a:t>(s) tiene el </a:t>
            </a:r>
            <a:r>
              <a:rPr lang="en-US" sz="2400" dirty="0" err="1">
                <a:solidFill>
                  <a:srgbClr val="4472C4">
                    <a:lumMod val="50000"/>
                  </a:srgbClr>
                </a:solidFill>
                <a:latin typeface="Century Gothic" panose="020F0302020204030204"/>
              </a:rPr>
              <a:t>chico</a:t>
            </a:r>
            <a:r>
              <a:rPr lang="en-US" sz="2400" dirty="0">
                <a:solidFill>
                  <a:srgbClr val="4472C4">
                    <a:lumMod val="50000"/>
                  </a:srgbClr>
                </a:solidFill>
                <a:latin typeface="Century Gothic" panose="020F0302020204030204"/>
              </a:rPr>
              <a:t> y la </a:t>
            </a:r>
            <a:r>
              <a:rPr lang="en-US" sz="2400" dirty="0" err="1">
                <a:solidFill>
                  <a:srgbClr val="4472C4">
                    <a:lumMod val="50000"/>
                  </a:srgbClr>
                </a:solidFill>
                <a:latin typeface="Century Gothic" panose="020F0302020204030204"/>
              </a:rPr>
              <a:t>chica</a:t>
            </a:r>
            <a:r>
              <a:rPr lang="en-US" sz="2400" dirty="0">
                <a:solidFill>
                  <a:srgbClr val="4472C4">
                    <a:lumMod val="50000"/>
                  </a:srgbClr>
                </a:solidFill>
                <a:latin typeface="Century Gothic" panose="020F0302020204030204"/>
              </a:rPr>
              <a:t>, y </a:t>
            </a:r>
            <a:r>
              <a:rPr lang="en-US" sz="2400" dirty="0" err="1">
                <a:solidFill>
                  <a:srgbClr val="4472C4">
                    <a:lumMod val="50000"/>
                  </a:srgbClr>
                </a:solidFill>
                <a:latin typeface="Century Gothic" panose="020F0302020204030204"/>
              </a:rPr>
              <a:t>cuántas</a:t>
            </a:r>
            <a:r>
              <a:rPr lang="en-US" sz="2400" dirty="0">
                <a:solidFill>
                  <a:srgbClr val="4472C4">
                    <a:lumMod val="50000"/>
                  </a:srgbClr>
                </a:solidFill>
                <a:latin typeface="Century Gothic" panose="020F0302020204030204"/>
              </a:rPr>
              <a: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Usa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ella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3" name="TextBox 12">
            <a:extLst>
              <a:ext uri="{FF2B5EF4-FFF2-40B4-BE49-F238E27FC236}">
                <a16:creationId xmlns:a16="http://schemas.microsoft.com/office/drawing/2014/main" id="{EB2573ED-B4A5-1D4C-AFCC-06101CBAFA6A}"/>
              </a:ext>
            </a:extLst>
          </p:cNvPr>
          <p:cNvSpPr txBox="1"/>
          <p:nvPr/>
        </p:nvSpPr>
        <p:spPr>
          <a:xfrm>
            <a:off x="497500" y="5007207"/>
            <a:ext cx="103356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B</a:t>
            </a:r>
          </a:p>
        </p:txBody>
      </p:sp>
      <p:sp>
        <p:nvSpPr>
          <p:cNvPr id="15" name="TextBox 14">
            <a:extLst>
              <a:ext uri="{FF2B5EF4-FFF2-40B4-BE49-F238E27FC236}">
                <a16:creationId xmlns:a16="http://schemas.microsoft.com/office/drawing/2014/main" id="{EB2573ED-B4A5-1D4C-AFCC-06101CBAFA6A}"/>
              </a:ext>
            </a:extLst>
          </p:cNvPr>
          <p:cNvSpPr txBox="1"/>
          <p:nvPr/>
        </p:nvSpPr>
        <p:spPr>
          <a:xfrm>
            <a:off x="497500" y="5442852"/>
            <a:ext cx="103356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Escucha y escribe en inglés.</a:t>
            </a:r>
          </a:p>
        </p:txBody>
      </p:sp>
      <p:graphicFrame>
        <p:nvGraphicFramePr>
          <p:cNvPr id="17" name="Table 6">
            <a:extLst>
              <a:ext uri="{FF2B5EF4-FFF2-40B4-BE49-F238E27FC236}">
                <a16:creationId xmlns:a16="http://schemas.microsoft.com/office/drawing/2014/main" id="{664F4417-35AF-864A-AF97-D99BDCB42FA3}"/>
              </a:ext>
            </a:extLst>
          </p:cNvPr>
          <p:cNvGraphicFramePr>
            <a:graphicFrameLocks noGrp="1"/>
          </p:cNvGraphicFramePr>
          <p:nvPr/>
        </p:nvGraphicFramePr>
        <p:xfrm>
          <a:off x="5855318" y="4589412"/>
          <a:ext cx="5777881" cy="1706880"/>
        </p:xfrm>
        <a:graphic>
          <a:graphicData uri="http://schemas.openxmlformats.org/drawingml/2006/table">
            <a:tbl>
              <a:tblPr firstRow="1" bandRow="1">
                <a:tableStyleId>{21E4AEA4-8DFA-4A89-87EB-49C32662AFE0}</a:tableStyleId>
              </a:tblPr>
              <a:tblGrid>
                <a:gridCol w="786782">
                  <a:extLst>
                    <a:ext uri="{9D8B030D-6E8A-4147-A177-3AD203B41FA5}">
                      <a16:colId xmlns:a16="http://schemas.microsoft.com/office/drawing/2014/main" val="4128092149"/>
                    </a:ext>
                  </a:extLst>
                </a:gridCol>
                <a:gridCol w="2534839">
                  <a:extLst>
                    <a:ext uri="{9D8B030D-6E8A-4147-A177-3AD203B41FA5}">
                      <a16:colId xmlns:a16="http://schemas.microsoft.com/office/drawing/2014/main" val="2609792770"/>
                    </a:ext>
                  </a:extLst>
                </a:gridCol>
                <a:gridCol w="2456260">
                  <a:extLst>
                    <a:ext uri="{9D8B030D-6E8A-4147-A177-3AD203B41FA5}">
                      <a16:colId xmlns:a16="http://schemas.microsoft.com/office/drawing/2014/main" val="1616836717"/>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dirty="0"/>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dirty="0"/>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dirty="0"/>
                    </a:p>
                  </a:txBody>
                  <a:tcPr/>
                </a:tc>
                <a:extLst>
                  <a:ext uri="{0D108BD9-81ED-4DB2-BD59-A6C34878D82A}">
                    <a16:rowId xmlns:a16="http://schemas.microsoft.com/office/drawing/2014/main" val="1153431983"/>
                  </a:ext>
                </a:extLst>
              </a:tr>
              <a:tr h="370840">
                <a:tc>
                  <a:txBody>
                    <a:bodyPr/>
                    <a:lstStyle/>
                    <a:p>
                      <a:r>
                        <a:rPr lang="en-GB" sz="2000" b="1" dirty="0">
                          <a:solidFill>
                            <a:schemeClr val="accent1">
                              <a:lumMod val="50000"/>
                            </a:schemeClr>
                          </a:solidFill>
                        </a:rPr>
                        <a:t>E.G.</a:t>
                      </a:r>
                    </a:p>
                  </a:txBody>
                  <a:tcPr/>
                </a:tc>
                <a:tc>
                  <a:txBody>
                    <a:bodyPr/>
                    <a:lstStyle/>
                    <a:p>
                      <a:endParaRPr lang="en-GB" sz="2000" dirty="0">
                        <a:solidFill>
                          <a:schemeClr val="accent1">
                            <a:lumMod val="50000"/>
                          </a:schemeClr>
                        </a:solidFill>
                      </a:endParaRPr>
                    </a:p>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bl>
          </a:graphicData>
        </a:graphic>
      </p:graphicFrame>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l="65257" t="21378" b="39400"/>
          <a:stretch/>
        </p:blipFill>
        <p:spPr>
          <a:xfrm rot="17308951">
            <a:off x="9622238" y="4612665"/>
            <a:ext cx="828704" cy="850489"/>
          </a:xfrm>
          <a:prstGeom prst="rect">
            <a:avLst/>
          </a:prstGeom>
        </p:spPr>
      </p:pic>
      <p:sp>
        <p:nvSpPr>
          <p:cNvPr id="20" name="TextBox 19"/>
          <p:cNvSpPr txBox="1"/>
          <p:nvPr/>
        </p:nvSpPr>
        <p:spPr>
          <a:xfrm>
            <a:off x="6649156" y="5708160"/>
            <a:ext cx="26980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4472C4">
                    <a:lumMod val="50000"/>
                  </a:srgbClr>
                </a:solidFill>
                <a:latin typeface="Century Gothic" panose="020F0302020204030204"/>
              </a:rPr>
              <a:t>5 presents</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p:cNvSpPr txBox="1"/>
          <p:nvPr/>
        </p:nvSpPr>
        <p:spPr>
          <a:xfrm>
            <a:off x="9336534" y="5708161"/>
            <a:ext cx="26980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4472C4">
                    <a:lumMod val="50000"/>
                  </a:srgbClr>
                </a:solidFill>
                <a:latin typeface="Century Gothic" panose="020F0302020204030204"/>
              </a:rPr>
              <a:t>13 games</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2" name="Picture 21"/>
          <p:cNvPicPr>
            <a:picLocks noChangeAspect="1"/>
          </p:cNvPicPr>
          <p:nvPr/>
        </p:nvPicPr>
        <p:blipFill rotWithShape="1">
          <a:blip r:embed="rId4">
            <a:extLst>
              <a:ext uri="{28A0092B-C50C-407E-A947-70E740481C1C}">
                <a14:useLocalDpi xmlns:a14="http://schemas.microsoft.com/office/drawing/2010/main" val="0"/>
              </a:ext>
            </a:extLst>
          </a:blip>
          <a:srcRect l="11214" t="64581" r="54198" b="1"/>
          <a:stretch/>
        </p:blipFill>
        <p:spPr>
          <a:xfrm rot="8179702">
            <a:off x="2987008" y="3642415"/>
            <a:ext cx="848050" cy="789431"/>
          </a:xfrm>
          <a:prstGeom prst="rect">
            <a:avLst/>
          </a:prstGeom>
        </p:spPr>
      </p:pic>
      <p:pic>
        <p:nvPicPr>
          <p:cNvPr id="23" name="Picture 22"/>
          <p:cNvPicPr>
            <a:picLocks noChangeAspect="1"/>
          </p:cNvPicPr>
          <p:nvPr/>
        </p:nvPicPr>
        <p:blipFill rotWithShape="1">
          <a:blip r:embed="rId4">
            <a:extLst>
              <a:ext uri="{28A0092B-C50C-407E-A947-70E740481C1C}">
                <a14:useLocalDpi xmlns:a14="http://schemas.microsoft.com/office/drawing/2010/main" val="0"/>
              </a:ext>
            </a:extLst>
          </a:blip>
          <a:srcRect l="11214" t="64581" r="54198" b="1"/>
          <a:stretch/>
        </p:blipFill>
        <p:spPr>
          <a:xfrm rot="8179702">
            <a:off x="7436694" y="4549088"/>
            <a:ext cx="848050" cy="789431"/>
          </a:xfrm>
          <a:prstGeom prst="rect">
            <a:avLst/>
          </a:prstGeom>
        </p:spPr>
      </p:pic>
    </p:spTree>
    <p:extLst>
      <p:ext uri="{BB962C8B-B14F-4D97-AF65-F5344CB8AC3E}">
        <p14:creationId xmlns:p14="http://schemas.microsoft.com/office/powerpoint/2010/main" val="734830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2" grpId="0"/>
      <p:bldP spid="13" grpId="0"/>
      <p:bldP spid="15" grpId="0"/>
      <p:bldP spid="20"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a:t>
            </a:r>
            <a:r>
              <a:rPr lang="en-GB" sz="3600" b="1" dirty="0" err="1">
                <a:solidFill>
                  <a:schemeClr val="bg1"/>
                </a:solidFill>
              </a:rPr>
              <a:t>Cuántas</a:t>
            </a:r>
            <a:r>
              <a:rPr lang="en-GB" sz="3600" b="1" dirty="0">
                <a:solidFill>
                  <a:schemeClr val="bg1"/>
                </a:solidFill>
              </a:rPr>
              <a:t> </a:t>
            </a:r>
            <a:r>
              <a:rPr lang="en-GB" sz="3600" b="1" dirty="0" err="1">
                <a:solidFill>
                  <a:schemeClr val="bg1"/>
                </a:solidFill>
              </a:rPr>
              <a:t>cosas</a:t>
            </a:r>
            <a:r>
              <a:rPr lang="en-GB" sz="3600" b="1" dirty="0">
                <a:solidFill>
                  <a:schemeClr val="bg1"/>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33100" y="258166"/>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B2573ED-B4A5-1D4C-AFCC-06101CBAFA6A}"/>
              </a:ext>
            </a:extLst>
          </p:cNvPr>
          <p:cNvSpPr txBox="1"/>
          <p:nvPr/>
        </p:nvSpPr>
        <p:spPr>
          <a:xfrm>
            <a:off x="82286" y="1144739"/>
            <a:ext cx="61389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A</a:t>
            </a:r>
          </a:p>
        </p:txBody>
      </p:sp>
      <p:sp>
        <p:nvSpPr>
          <p:cNvPr id="8" name="TextBox 7"/>
          <p:cNvSpPr txBox="1"/>
          <p:nvPr/>
        </p:nvSpPr>
        <p:spPr>
          <a:xfrm>
            <a:off x="2513384" y="1163991"/>
            <a:ext cx="3462432" cy="2462213"/>
          </a:xfrm>
          <a:prstGeom prst="rect">
            <a:avLst/>
          </a:prstGeom>
          <a:noFill/>
          <a:ln w="190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 </a:t>
            </a: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lang="en-GB" sz="2000" dirty="0">
                <a:solidFill>
                  <a:srgbClr val="4472C4">
                    <a:lumMod val="50000"/>
                  </a:srgbClr>
                </a:solidFill>
                <a:latin typeface="Century Gothic" panose="020B0502020202020204" pitchFamily="34" charset="0"/>
              </a:rPr>
              <a:t>12 cars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lang="en-GB" sz="2000" dirty="0">
                <a:solidFill>
                  <a:srgbClr val="4472C4">
                    <a:lumMod val="50000"/>
                  </a:srgbClr>
                </a:solidFill>
                <a:latin typeface="Century Gothic" panose="020B0502020202020204" pitchFamily="34" charset="0"/>
              </a:rPr>
              <a:t>5 bikes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44" name="TextBox 43"/>
          <p:cNvSpPr txBox="1"/>
          <p:nvPr/>
        </p:nvSpPr>
        <p:spPr>
          <a:xfrm>
            <a:off x="6980754" y="1184329"/>
            <a:ext cx="3438462" cy="2462213"/>
          </a:xfrm>
          <a:prstGeom prst="rect">
            <a:avLst/>
          </a:prstGeom>
          <a:noFill/>
          <a:ln w="190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2. </a:t>
            </a: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lang="en-GB" sz="2000" dirty="0">
                <a:solidFill>
                  <a:srgbClr val="4472C4">
                    <a:lumMod val="50000"/>
                  </a:srgbClr>
                </a:solidFill>
                <a:latin typeface="Century Gothic" panose="020B0502020202020204" pitchFamily="34" charset="0"/>
              </a:rPr>
              <a:t>13 prizes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lang="en-GB" sz="2000" dirty="0">
                <a:solidFill>
                  <a:srgbClr val="4472C4">
                    <a:lumMod val="50000"/>
                  </a:srgbClr>
                </a:solidFill>
                <a:latin typeface="Century Gothic" panose="020B0502020202020204" pitchFamily="34" charset="0"/>
              </a:rPr>
              <a:t>6 games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pic>
        <p:nvPicPr>
          <p:cNvPr id="72" name="Picture 71"/>
          <p:cNvPicPr>
            <a:picLocks noChangeAspect="1"/>
          </p:cNvPicPr>
          <p:nvPr/>
        </p:nvPicPr>
        <p:blipFill rotWithShape="1">
          <a:blip r:embed="rId4">
            <a:extLst>
              <a:ext uri="{28A0092B-C50C-407E-A947-70E740481C1C}">
                <a14:useLocalDpi xmlns:a14="http://schemas.microsoft.com/office/drawing/2010/main" val="0"/>
              </a:ext>
            </a:extLst>
          </a:blip>
          <a:srcRect t="25723" r="64532" b="35753"/>
          <a:stretch/>
        </p:blipFill>
        <p:spPr>
          <a:xfrm rot="5214391">
            <a:off x="3818601" y="2359541"/>
            <a:ext cx="896138" cy="931222"/>
          </a:xfrm>
          <a:prstGeom prst="rect">
            <a:avLst/>
          </a:prstGeom>
        </p:spPr>
      </p:pic>
      <p:pic>
        <p:nvPicPr>
          <p:cNvPr id="74" name="Picture 73"/>
          <p:cNvPicPr>
            <a:picLocks noChangeAspect="1"/>
          </p:cNvPicPr>
          <p:nvPr/>
        </p:nvPicPr>
        <p:blipFill rotWithShape="1">
          <a:blip r:embed="rId4">
            <a:extLst>
              <a:ext uri="{28A0092B-C50C-407E-A947-70E740481C1C}">
                <a14:useLocalDpi xmlns:a14="http://schemas.microsoft.com/office/drawing/2010/main" val="0"/>
              </a:ext>
            </a:extLst>
          </a:blip>
          <a:srcRect t="25723" r="64532" b="35753"/>
          <a:stretch/>
        </p:blipFill>
        <p:spPr>
          <a:xfrm rot="5214391">
            <a:off x="8262017" y="1175686"/>
            <a:ext cx="896138" cy="931222"/>
          </a:xfrm>
          <a:prstGeom prst="rect">
            <a:avLst/>
          </a:prstGeom>
        </p:spPr>
      </p:pic>
      <p:sp>
        <p:nvSpPr>
          <p:cNvPr id="76" name="TextBox 75"/>
          <p:cNvSpPr txBox="1"/>
          <p:nvPr/>
        </p:nvSpPr>
        <p:spPr>
          <a:xfrm>
            <a:off x="311122" y="3787776"/>
            <a:ext cx="3462432" cy="2462213"/>
          </a:xfrm>
          <a:prstGeom prst="rect">
            <a:avLst/>
          </a:prstGeom>
          <a:noFill/>
          <a:ln w="190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3. </a:t>
            </a: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lang="en-GB" sz="2000" dirty="0">
                <a:solidFill>
                  <a:srgbClr val="4472C4">
                    <a:lumMod val="50000"/>
                  </a:srgbClr>
                </a:solidFill>
                <a:latin typeface="Century Gothic" panose="020B0502020202020204" pitchFamily="34" charset="0"/>
              </a:rPr>
              <a:t>17 drinks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lang="en-GB" sz="2000" dirty="0">
                <a:solidFill>
                  <a:srgbClr val="4472C4">
                    <a:lumMod val="50000"/>
                  </a:srgbClr>
                </a:solidFill>
                <a:latin typeface="Century Gothic" panose="020B0502020202020204" pitchFamily="34" charset="0"/>
              </a:rPr>
              <a:t>8 dishes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77" name="TextBox 76"/>
          <p:cNvSpPr txBox="1"/>
          <p:nvPr/>
        </p:nvSpPr>
        <p:spPr>
          <a:xfrm>
            <a:off x="4244600" y="3787776"/>
            <a:ext cx="3462432" cy="2462213"/>
          </a:xfrm>
          <a:prstGeom prst="rect">
            <a:avLst/>
          </a:prstGeom>
          <a:noFill/>
          <a:ln w="190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4. </a:t>
            </a: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lang="en-GB" sz="2000" dirty="0">
                <a:solidFill>
                  <a:srgbClr val="4472C4">
                    <a:lumMod val="50000"/>
                  </a:srgbClr>
                </a:solidFill>
                <a:latin typeface="Century Gothic" panose="020B0502020202020204" pitchFamily="34" charset="0"/>
              </a:rPr>
              <a:t>20 coins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lang="en-GB" sz="2000" dirty="0">
                <a:solidFill>
                  <a:srgbClr val="4472C4">
                    <a:lumMod val="50000"/>
                  </a:srgbClr>
                </a:solidFill>
                <a:latin typeface="Century Gothic" panose="020B0502020202020204" pitchFamily="34" charset="0"/>
              </a:rPr>
              <a:t>3 keys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78" name="TextBox 77"/>
          <p:cNvSpPr txBox="1"/>
          <p:nvPr/>
        </p:nvSpPr>
        <p:spPr>
          <a:xfrm>
            <a:off x="8465711" y="3795021"/>
            <a:ext cx="3462432" cy="2462213"/>
          </a:xfrm>
          <a:prstGeom prst="rect">
            <a:avLst/>
          </a:prstGeom>
          <a:noFill/>
          <a:ln w="190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5. </a:t>
            </a: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[19 songs]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lang="en-GB" sz="2000" dirty="0">
                <a:solidFill>
                  <a:srgbClr val="4472C4">
                    <a:lumMod val="50000"/>
                  </a:srgbClr>
                </a:solidFill>
                <a:latin typeface="Century Gothic" panose="020B0502020202020204" pitchFamily="34" charset="0"/>
              </a:rPr>
              <a:t>11 films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pic>
        <p:nvPicPr>
          <p:cNvPr id="79" name="Picture 78"/>
          <p:cNvPicPr>
            <a:picLocks noChangeAspect="1"/>
          </p:cNvPicPr>
          <p:nvPr/>
        </p:nvPicPr>
        <p:blipFill rotWithShape="1">
          <a:blip r:embed="rId4">
            <a:extLst>
              <a:ext uri="{28A0092B-C50C-407E-A947-70E740481C1C}">
                <a14:useLocalDpi xmlns:a14="http://schemas.microsoft.com/office/drawing/2010/main" val="0"/>
              </a:ext>
            </a:extLst>
          </a:blip>
          <a:srcRect t="25723" r="64532" b="35753"/>
          <a:stretch/>
        </p:blipFill>
        <p:spPr>
          <a:xfrm rot="5214391">
            <a:off x="5518206" y="4986948"/>
            <a:ext cx="896138" cy="931222"/>
          </a:xfrm>
          <a:prstGeom prst="rect">
            <a:avLst/>
          </a:prstGeom>
        </p:spPr>
      </p:pic>
      <p:pic>
        <p:nvPicPr>
          <p:cNvPr id="81" name="Picture 80"/>
          <p:cNvPicPr>
            <a:picLocks noChangeAspect="1"/>
          </p:cNvPicPr>
          <p:nvPr/>
        </p:nvPicPr>
        <p:blipFill rotWithShape="1">
          <a:blip r:embed="rId4">
            <a:extLst>
              <a:ext uri="{28A0092B-C50C-407E-A947-70E740481C1C}">
                <a14:useLocalDpi xmlns:a14="http://schemas.microsoft.com/office/drawing/2010/main" val="0"/>
              </a:ext>
            </a:extLst>
          </a:blip>
          <a:srcRect t="25723" r="64532" b="35753"/>
          <a:stretch/>
        </p:blipFill>
        <p:spPr>
          <a:xfrm rot="5214391">
            <a:off x="1713774" y="3759465"/>
            <a:ext cx="896138" cy="931222"/>
          </a:xfrm>
          <a:prstGeom prst="rect">
            <a:avLst/>
          </a:prstGeom>
        </p:spPr>
      </p:pic>
      <p:pic>
        <p:nvPicPr>
          <p:cNvPr id="83" name="Picture 82"/>
          <p:cNvPicPr>
            <a:picLocks noChangeAspect="1"/>
          </p:cNvPicPr>
          <p:nvPr/>
        </p:nvPicPr>
        <p:blipFill rotWithShape="1">
          <a:blip r:embed="rId4">
            <a:extLst>
              <a:ext uri="{28A0092B-C50C-407E-A947-70E740481C1C}">
                <a14:useLocalDpi xmlns:a14="http://schemas.microsoft.com/office/drawing/2010/main" val="0"/>
              </a:ext>
            </a:extLst>
          </a:blip>
          <a:srcRect t="25723" r="64532" b="35753"/>
          <a:stretch/>
        </p:blipFill>
        <p:spPr>
          <a:xfrm rot="5214391">
            <a:off x="9676043" y="3759465"/>
            <a:ext cx="896138" cy="931222"/>
          </a:xfrm>
          <a:prstGeom prst="rect">
            <a:avLst/>
          </a:prstGeom>
        </p:spPr>
      </p:pic>
      <p:pic>
        <p:nvPicPr>
          <p:cNvPr id="21" name="Picture 20"/>
          <p:cNvPicPr>
            <a:picLocks noChangeAspect="1"/>
          </p:cNvPicPr>
          <p:nvPr/>
        </p:nvPicPr>
        <p:blipFill rotWithShape="1">
          <a:blip r:embed="rId4">
            <a:extLst>
              <a:ext uri="{28A0092B-C50C-407E-A947-70E740481C1C}">
                <a14:useLocalDpi xmlns:a14="http://schemas.microsoft.com/office/drawing/2010/main" val="0"/>
              </a:ext>
            </a:extLst>
          </a:blip>
          <a:srcRect l="11214" t="64581" r="54198" b="1"/>
          <a:stretch/>
        </p:blipFill>
        <p:spPr>
          <a:xfrm rot="8179702">
            <a:off x="1737818" y="4921434"/>
            <a:ext cx="848050" cy="789431"/>
          </a:xfrm>
          <a:prstGeom prst="rect">
            <a:avLst/>
          </a:prstGeom>
        </p:spPr>
      </p:pic>
      <p:pic>
        <p:nvPicPr>
          <p:cNvPr id="22" name="Picture 21"/>
          <p:cNvPicPr>
            <a:picLocks noChangeAspect="1"/>
          </p:cNvPicPr>
          <p:nvPr/>
        </p:nvPicPr>
        <p:blipFill rotWithShape="1">
          <a:blip r:embed="rId4">
            <a:extLst>
              <a:ext uri="{28A0092B-C50C-407E-A947-70E740481C1C}">
                <a14:useLocalDpi xmlns:a14="http://schemas.microsoft.com/office/drawing/2010/main" val="0"/>
              </a:ext>
            </a:extLst>
          </a:blip>
          <a:srcRect l="11214" t="64581" r="54198" b="1"/>
          <a:stretch/>
        </p:blipFill>
        <p:spPr>
          <a:xfrm rot="8179702">
            <a:off x="3842645" y="1182833"/>
            <a:ext cx="848050" cy="789431"/>
          </a:xfrm>
          <a:prstGeom prst="rect">
            <a:avLst/>
          </a:prstGeom>
        </p:spPr>
      </p:pic>
      <p:pic>
        <p:nvPicPr>
          <p:cNvPr id="23" name="Picture 22"/>
          <p:cNvPicPr>
            <a:picLocks noChangeAspect="1"/>
          </p:cNvPicPr>
          <p:nvPr/>
        </p:nvPicPr>
        <p:blipFill rotWithShape="1">
          <a:blip r:embed="rId4">
            <a:extLst>
              <a:ext uri="{28A0092B-C50C-407E-A947-70E740481C1C}">
                <a14:useLocalDpi xmlns:a14="http://schemas.microsoft.com/office/drawing/2010/main" val="0"/>
              </a:ext>
            </a:extLst>
          </a:blip>
          <a:srcRect l="11214" t="64581" r="54198" b="1"/>
          <a:stretch/>
        </p:blipFill>
        <p:spPr>
          <a:xfrm rot="8179702">
            <a:off x="5542250" y="3723334"/>
            <a:ext cx="848050" cy="789431"/>
          </a:xfrm>
          <a:prstGeom prst="rect">
            <a:avLst/>
          </a:prstGeom>
        </p:spPr>
      </p:pic>
      <p:pic>
        <p:nvPicPr>
          <p:cNvPr id="24" name="Picture 23"/>
          <p:cNvPicPr>
            <a:picLocks noChangeAspect="1"/>
          </p:cNvPicPr>
          <p:nvPr/>
        </p:nvPicPr>
        <p:blipFill rotWithShape="1">
          <a:blip r:embed="rId4">
            <a:extLst>
              <a:ext uri="{28A0092B-C50C-407E-A947-70E740481C1C}">
                <a14:useLocalDpi xmlns:a14="http://schemas.microsoft.com/office/drawing/2010/main" val="0"/>
              </a:ext>
            </a:extLst>
          </a:blip>
          <a:srcRect l="11214" t="64581" r="54198" b="1"/>
          <a:stretch/>
        </p:blipFill>
        <p:spPr>
          <a:xfrm rot="8179702">
            <a:off x="8286062" y="2339436"/>
            <a:ext cx="848050" cy="789431"/>
          </a:xfrm>
          <a:prstGeom prst="rect">
            <a:avLst/>
          </a:prstGeom>
        </p:spPr>
      </p:pic>
      <p:pic>
        <p:nvPicPr>
          <p:cNvPr id="25" name="Picture 24"/>
          <p:cNvPicPr>
            <a:picLocks noChangeAspect="1"/>
          </p:cNvPicPr>
          <p:nvPr/>
        </p:nvPicPr>
        <p:blipFill rotWithShape="1">
          <a:blip r:embed="rId4">
            <a:extLst>
              <a:ext uri="{28A0092B-C50C-407E-A947-70E740481C1C}">
                <a14:useLocalDpi xmlns:a14="http://schemas.microsoft.com/office/drawing/2010/main" val="0"/>
              </a:ext>
            </a:extLst>
          </a:blip>
          <a:srcRect l="11214" t="64581" r="54198" b="1"/>
          <a:stretch/>
        </p:blipFill>
        <p:spPr>
          <a:xfrm rot="8179702">
            <a:off x="9700087" y="4952085"/>
            <a:ext cx="848050" cy="789431"/>
          </a:xfrm>
          <a:prstGeom prst="rect">
            <a:avLst/>
          </a:prstGeom>
        </p:spPr>
      </p:pic>
    </p:spTree>
    <p:extLst>
      <p:ext uri="{BB962C8B-B14F-4D97-AF65-F5344CB8AC3E}">
        <p14:creationId xmlns:p14="http://schemas.microsoft.com/office/powerpoint/2010/main" val="8518589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a:t>
            </a:r>
            <a:r>
              <a:rPr lang="en-GB" sz="3600" b="1" dirty="0" err="1">
                <a:solidFill>
                  <a:schemeClr val="bg1"/>
                </a:solidFill>
              </a:rPr>
              <a:t>Cuántas</a:t>
            </a:r>
            <a:r>
              <a:rPr lang="en-GB" sz="3600" b="1" dirty="0">
                <a:solidFill>
                  <a:schemeClr val="bg1"/>
                </a:solidFill>
              </a:rPr>
              <a:t> </a:t>
            </a:r>
            <a:r>
              <a:rPr lang="en-GB" sz="3600" b="1" dirty="0" err="1">
                <a:solidFill>
                  <a:schemeClr val="bg1"/>
                </a:solidFill>
              </a:rPr>
              <a:t>cosas</a:t>
            </a:r>
            <a:r>
              <a:rPr lang="en-GB" sz="3600" b="1" dirty="0">
                <a:solidFill>
                  <a:schemeClr val="bg1"/>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33100" y="258166"/>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B2573ED-B4A5-1D4C-AFCC-06101CBAFA6A}"/>
              </a:ext>
            </a:extLst>
          </p:cNvPr>
          <p:cNvSpPr txBox="1"/>
          <p:nvPr/>
        </p:nvSpPr>
        <p:spPr>
          <a:xfrm>
            <a:off x="82286" y="1144739"/>
            <a:ext cx="61389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B</a:t>
            </a:r>
          </a:p>
        </p:txBody>
      </p:sp>
      <p:sp>
        <p:nvSpPr>
          <p:cNvPr id="8" name="TextBox 7"/>
          <p:cNvSpPr txBox="1"/>
          <p:nvPr/>
        </p:nvSpPr>
        <p:spPr>
          <a:xfrm>
            <a:off x="2437955" y="1189311"/>
            <a:ext cx="3462432" cy="2462213"/>
          </a:xfrm>
          <a:prstGeom prst="rect">
            <a:avLst/>
          </a:prstGeom>
          <a:noFill/>
          <a:ln w="190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 </a:t>
            </a: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lang="en-GB" sz="2000" dirty="0">
                <a:solidFill>
                  <a:srgbClr val="4472C4">
                    <a:lumMod val="50000"/>
                  </a:srgbClr>
                </a:solidFill>
                <a:latin typeface="Century Gothic" panose="020B0502020202020204" pitchFamily="34" charset="0"/>
              </a:rPr>
              <a:t>10 trains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[16</a:t>
            </a:r>
            <a:r>
              <a:rPr kumimoji="0" lang="en-GB" sz="20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buses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44" name="TextBox 43"/>
          <p:cNvSpPr txBox="1"/>
          <p:nvPr/>
        </p:nvSpPr>
        <p:spPr>
          <a:xfrm>
            <a:off x="6980754" y="1184329"/>
            <a:ext cx="3438462" cy="2462213"/>
          </a:xfrm>
          <a:prstGeom prst="rect">
            <a:avLst/>
          </a:prstGeom>
          <a:noFill/>
          <a:ln w="190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2. </a:t>
            </a: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lang="en-GB" sz="2000" dirty="0">
                <a:solidFill>
                  <a:srgbClr val="4472C4">
                    <a:lumMod val="50000"/>
                  </a:srgbClr>
                </a:solidFill>
                <a:latin typeface="Century Gothic" panose="020B0502020202020204" pitchFamily="34" charset="0"/>
              </a:rPr>
              <a:t>12 cameras </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lang="en-GB" sz="2000" dirty="0">
                <a:solidFill>
                  <a:srgbClr val="4472C4">
                    <a:lumMod val="50000"/>
                  </a:srgbClr>
                </a:solidFill>
                <a:latin typeface="Century Gothic" panose="020B0502020202020204" pitchFamily="34" charset="0"/>
              </a:rPr>
              <a:t>15 mobile phones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76" name="TextBox 75"/>
          <p:cNvSpPr txBox="1"/>
          <p:nvPr/>
        </p:nvSpPr>
        <p:spPr>
          <a:xfrm>
            <a:off x="311122" y="3787776"/>
            <a:ext cx="3462432" cy="2462213"/>
          </a:xfrm>
          <a:prstGeom prst="rect">
            <a:avLst/>
          </a:prstGeom>
          <a:noFill/>
          <a:ln w="190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3. </a:t>
            </a: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lang="en-GB" sz="2000" dirty="0">
                <a:solidFill>
                  <a:srgbClr val="4472C4">
                    <a:lumMod val="50000"/>
                  </a:srgbClr>
                </a:solidFill>
                <a:latin typeface="Century Gothic" panose="020B0502020202020204" pitchFamily="34" charset="0"/>
              </a:rPr>
              <a:t>13 questions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lang="en-GB" sz="2000" dirty="0">
                <a:solidFill>
                  <a:srgbClr val="4472C4">
                    <a:lumMod val="50000"/>
                  </a:srgbClr>
                </a:solidFill>
                <a:latin typeface="Century Gothic" panose="020B0502020202020204" pitchFamily="34" charset="0"/>
              </a:rPr>
              <a:t>4 answers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77" name="TextBox 76"/>
          <p:cNvSpPr txBox="1"/>
          <p:nvPr/>
        </p:nvSpPr>
        <p:spPr>
          <a:xfrm>
            <a:off x="4244600" y="3787776"/>
            <a:ext cx="3462432" cy="2462213"/>
          </a:xfrm>
          <a:prstGeom prst="rect">
            <a:avLst/>
          </a:prstGeom>
          <a:noFill/>
          <a:ln w="190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4. </a:t>
            </a: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lang="en-GB" sz="2000" dirty="0">
                <a:solidFill>
                  <a:srgbClr val="4472C4">
                    <a:lumMod val="50000"/>
                  </a:srgbClr>
                </a:solidFill>
                <a:latin typeface="Century Gothic" panose="020B0502020202020204" pitchFamily="34" charset="0"/>
              </a:rPr>
              <a:t>5 messages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lang="en-GB" sz="2000" dirty="0">
                <a:solidFill>
                  <a:srgbClr val="4472C4">
                    <a:lumMod val="50000"/>
                  </a:srgbClr>
                </a:solidFill>
                <a:latin typeface="Century Gothic" panose="020B0502020202020204" pitchFamily="34" charset="0"/>
              </a:rPr>
              <a:t>14 letters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78" name="TextBox 77"/>
          <p:cNvSpPr txBox="1"/>
          <p:nvPr/>
        </p:nvSpPr>
        <p:spPr>
          <a:xfrm>
            <a:off x="8465711" y="3795021"/>
            <a:ext cx="3462432" cy="2462213"/>
          </a:xfrm>
          <a:prstGeom prst="rect">
            <a:avLst/>
          </a:prstGeom>
          <a:noFill/>
          <a:ln w="190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5. </a:t>
            </a: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lang="en-GB" sz="2000" dirty="0">
                <a:solidFill>
                  <a:srgbClr val="4472C4">
                    <a:lumMod val="50000"/>
                  </a:srgbClr>
                </a:solidFill>
                <a:latin typeface="Century Gothic" panose="020B0502020202020204" pitchFamily="34" charset="0"/>
              </a:rPr>
              <a:t>18 books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lang="en-GB" sz="2000" dirty="0">
                <a:solidFill>
                  <a:srgbClr val="4472C4">
                    <a:lumMod val="50000"/>
                  </a:srgbClr>
                </a:solidFill>
                <a:latin typeface="Century Gothic" panose="020B0502020202020204" pitchFamily="34" charset="0"/>
              </a:rPr>
              <a:t>7 magazines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65257" t="21378" b="39400"/>
          <a:stretch/>
        </p:blipFill>
        <p:spPr>
          <a:xfrm rot="17308951">
            <a:off x="3820468" y="1197181"/>
            <a:ext cx="828704" cy="850489"/>
          </a:xfrm>
          <a:prstGeom prst="rect">
            <a:avLst/>
          </a:prstGeom>
        </p:spPr>
      </p:pic>
      <p:pic>
        <p:nvPicPr>
          <p:cNvPr id="27" name="Picture 26"/>
          <p:cNvPicPr>
            <a:picLocks noChangeAspect="1"/>
          </p:cNvPicPr>
          <p:nvPr/>
        </p:nvPicPr>
        <p:blipFill rotWithShape="1">
          <a:blip r:embed="rId4">
            <a:extLst>
              <a:ext uri="{28A0092B-C50C-407E-A947-70E740481C1C}">
                <a14:useLocalDpi xmlns:a14="http://schemas.microsoft.com/office/drawing/2010/main" val="0"/>
              </a:ext>
            </a:extLst>
          </a:blip>
          <a:srcRect l="65257" t="21378" b="39400"/>
          <a:stretch/>
        </p:blipFill>
        <p:spPr>
          <a:xfrm rot="17308951">
            <a:off x="1627985" y="4939240"/>
            <a:ext cx="828704" cy="850489"/>
          </a:xfrm>
          <a:prstGeom prst="rect">
            <a:avLst/>
          </a:prstGeom>
        </p:spPr>
      </p:pic>
      <p:pic>
        <p:nvPicPr>
          <p:cNvPr id="28" name="Picture 27"/>
          <p:cNvPicPr>
            <a:picLocks noChangeAspect="1"/>
          </p:cNvPicPr>
          <p:nvPr/>
        </p:nvPicPr>
        <p:blipFill rotWithShape="1">
          <a:blip r:embed="rId4">
            <a:extLst>
              <a:ext uri="{28A0092B-C50C-407E-A947-70E740481C1C}">
                <a14:useLocalDpi xmlns:a14="http://schemas.microsoft.com/office/drawing/2010/main" val="0"/>
              </a:ext>
            </a:extLst>
          </a:blip>
          <a:srcRect l="65257" t="21378" b="39400"/>
          <a:stretch/>
        </p:blipFill>
        <p:spPr>
          <a:xfrm rot="17308951">
            <a:off x="5528161" y="3786924"/>
            <a:ext cx="828704" cy="850489"/>
          </a:xfrm>
          <a:prstGeom prst="rect">
            <a:avLst/>
          </a:prstGeom>
        </p:spPr>
      </p:pic>
      <p:pic>
        <p:nvPicPr>
          <p:cNvPr id="29" name="Picture 28"/>
          <p:cNvPicPr>
            <a:picLocks noChangeAspect="1"/>
          </p:cNvPicPr>
          <p:nvPr/>
        </p:nvPicPr>
        <p:blipFill rotWithShape="1">
          <a:blip r:embed="rId4">
            <a:extLst>
              <a:ext uri="{28A0092B-C50C-407E-A947-70E740481C1C}">
                <a14:useLocalDpi xmlns:a14="http://schemas.microsoft.com/office/drawing/2010/main" val="0"/>
              </a:ext>
            </a:extLst>
          </a:blip>
          <a:srcRect l="65257" t="21378" b="39400"/>
          <a:stretch/>
        </p:blipFill>
        <p:spPr>
          <a:xfrm rot="17308951">
            <a:off x="8285633" y="2366077"/>
            <a:ext cx="828704" cy="850489"/>
          </a:xfrm>
          <a:prstGeom prst="rect">
            <a:avLst/>
          </a:prstGeom>
        </p:spPr>
      </p:pic>
      <p:sp>
        <p:nvSpPr>
          <p:cNvPr id="9" name="Oval 8"/>
          <p:cNvSpPr/>
          <p:nvPr/>
        </p:nvSpPr>
        <p:spPr>
          <a:xfrm>
            <a:off x="3456054" y="2804145"/>
            <a:ext cx="317500" cy="23781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6" name="Oval 25"/>
          <p:cNvSpPr/>
          <p:nvPr/>
        </p:nvSpPr>
        <p:spPr>
          <a:xfrm>
            <a:off x="8097306" y="1667959"/>
            <a:ext cx="317500" cy="23781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1" name="Oval 30"/>
          <p:cNvSpPr/>
          <p:nvPr/>
        </p:nvSpPr>
        <p:spPr>
          <a:xfrm>
            <a:off x="9395744" y="4262408"/>
            <a:ext cx="317500" cy="23781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2" name="Oval 31"/>
          <p:cNvSpPr/>
          <p:nvPr/>
        </p:nvSpPr>
        <p:spPr>
          <a:xfrm>
            <a:off x="5212502" y="5451727"/>
            <a:ext cx="317500" cy="23781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3" name="Oval 32"/>
          <p:cNvSpPr/>
          <p:nvPr/>
        </p:nvSpPr>
        <p:spPr>
          <a:xfrm>
            <a:off x="6196274" y="4500218"/>
            <a:ext cx="317500" cy="23781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4" name="Oval 33"/>
          <p:cNvSpPr/>
          <p:nvPr/>
        </p:nvSpPr>
        <p:spPr>
          <a:xfrm>
            <a:off x="1422272" y="4262408"/>
            <a:ext cx="317500" cy="23781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35" name="Picture 34"/>
          <p:cNvPicPr>
            <a:picLocks noChangeAspect="1"/>
          </p:cNvPicPr>
          <p:nvPr/>
        </p:nvPicPr>
        <p:blipFill rotWithShape="1">
          <a:blip r:embed="rId4">
            <a:extLst>
              <a:ext uri="{28A0092B-C50C-407E-A947-70E740481C1C}">
                <a14:useLocalDpi xmlns:a14="http://schemas.microsoft.com/office/drawing/2010/main" val="0"/>
              </a:ext>
            </a:extLst>
          </a:blip>
          <a:srcRect l="30842" r="33698" b="59801"/>
          <a:stretch/>
        </p:blipFill>
        <p:spPr>
          <a:xfrm>
            <a:off x="5470196" y="4984272"/>
            <a:ext cx="878292" cy="860111"/>
          </a:xfrm>
          <a:prstGeom prst="rect">
            <a:avLst/>
          </a:prstGeom>
        </p:spPr>
      </p:pic>
      <p:pic>
        <p:nvPicPr>
          <p:cNvPr id="36" name="Picture 35"/>
          <p:cNvPicPr>
            <a:picLocks noChangeAspect="1"/>
          </p:cNvPicPr>
          <p:nvPr/>
        </p:nvPicPr>
        <p:blipFill rotWithShape="1">
          <a:blip r:embed="rId4">
            <a:extLst>
              <a:ext uri="{28A0092B-C50C-407E-A947-70E740481C1C}">
                <a14:useLocalDpi xmlns:a14="http://schemas.microsoft.com/office/drawing/2010/main" val="0"/>
              </a:ext>
            </a:extLst>
          </a:blip>
          <a:srcRect l="30842" r="33698" b="59801"/>
          <a:stretch/>
        </p:blipFill>
        <p:spPr>
          <a:xfrm>
            <a:off x="1620159" y="3795021"/>
            <a:ext cx="878292" cy="860111"/>
          </a:xfrm>
          <a:prstGeom prst="rect">
            <a:avLst/>
          </a:prstGeom>
        </p:spPr>
      </p:pic>
      <p:pic>
        <p:nvPicPr>
          <p:cNvPr id="37" name="Picture 36"/>
          <p:cNvPicPr>
            <a:picLocks noChangeAspect="1"/>
          </p:cNvPicPr>
          <p:nvPr/>
        </p:nvPicPr>
        <p:blipFill rotWithShape="1">
          <a:blip r:embed="rId4">
            <a:extLst>
              <a:ext uri="{28A0092B-C50C-407E-A947-70E740481C1C}">
                <a14:useLocalDpi xmlns:a14="http://schemas.microsoft.com/office/drawing/2010/main" val="0"/>
              </a:ext>
            </a:extLst>
          </a:blip>
          <a:srcRect l="30842" r="33698" b="59801"/>
          <a:stretch/>
        </p:blipFill>
        <p:spPr>
          <a:xfrm>
            <a:off x="8256056" y="1193629"/>
            <a:ext cx="878292" cy="860111"/>
          </a:xfrm>
          <a:prstGeom prst="rect">
            <a:avLst/>
          </a:prstGeom>
        </p:spPr>
      </p:pic>
      <p:pic>
        <p:nvPicPr>
          <p:cNvPr id="38" name="Picture 37"/>
          <p:cNvPicPr>
            <a:picLocks noChangeAspect="1"/>
          </p:cNvPicPr>
          <p:nvPr/>
        </p:nvPicPr>
        <p:blipFill rotWithShape="1">
          <a:blip r:embed="rId4">
            <a:extLst>
              <a:ext uri="{28A0092B-C50C-407E-A947-70E740481C1C}">
                <a14:useLocalDpi xmlns:a14="http://schemas.microsoft.com/office/drawing/2010/main" val="0"/>
              </a:ext>
            </a:extLst>
          </a:blip>
          <a:srcRect l="30842" r="33698" b="59801"/>
          <a:stretch/>
        </p:blipFill>
        <p:spPr>
          <a:xfrm>
            <a:off x="9713244" y="3795021"/>
            <a:ext cx="878292" cy="860111"/>
          </a:xfrm>
          <a:prstGeom prst="rect">
            <a:avLst/>
          </a:prstGeom>
        </p:spPr>
      </p:pic>
      <p:pic>
        <p:nvPicPr>
          <p:cNvPr id="39" name="Picture 38"/>
          <p:cNvPicPr>
            <a:picLocks noChangeAspect="1"/>
          </p:cNvPicPr>
          <p:nvPr/>
        </p:nvPicPr>
        <p:blipFill rotWithShape="1">
          <a:blip r:embed="rId4">
            <a:extLst>
              <a:ext uri="{28A0092B-C50C-407E-A947-70E740481C1C}">
                <a14:useLocalDpi xmlns:a14="http://schemas.microsoft.com/office/drawing/2010/main" val="0"/>
              </a:ext>
            </a:extLst>
          </a:blip>
          <a:srcRect l="65257" t="21378" b="39400"/>
          <a:stretch/>
        </p:blipFill>
        <p:spPr>
          <a:xfrm rot="17308951">
            <a:off x="9782575" y="5016783"/>
            <a:ext cx="828704" cy="850489"/>
          </a:xfrm>
          <a:prstGeom prst="rect">
            <a:avLst/>
          </a:prstGeom>
        </p:spPr>
      </p:pic>
      <p:pic>
        <p:nvPicPr>
          <p:cNvPr id="40" name="Picture 39"/>
          <p:cNvPicPr>
            <a:picLocks noChangeAspect="1"/>
          </p:cNvPicPr>
          <p:nvPr/>
        </p:nvPicPr>
        <p:blipFill rotWithShape="1">
          <a:blip r:embed="rId4">
            <a:extLst>
              <a:ext uri="{28A0092B-C50C-407E-A947-70E740481C1C}">
                <a14:useLocalDpi xmlns:a14="http://schemas.microsoft.com/office/drawing/2010/main" val="0"/>
              </a:ext>
            </a:extLst>
          </a:blip>
          <a:srcRect l="30842" r="33698" b="59801"/>
          <a:stretch/>
        </p:blipFill>
        <p:spPr>
          <a:xfrm>
            <a:off x="3748292" y="2415435"/>
            <a:ext cx="878292" cy="860111"/>
          </a:xfrm>
          <a:prstGeom prst="rect">
            <a:avLst/>
          </a:prstGeom>
        </p:spPr>
      </p:pic>
    </p:spTree>
    <p:extLst>
      <p:ext uri="{BB962C8B-B14F-4D97-AF65-F5344CB8AC3E}">
        <p14:creationId xmlns:p14="http://schemas.microsoft.com/office/powerpoint/2010/main" val="38976286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a:t>
            </a:r>
            <a:r>
              <a:rPr lang="en-GB" sz="3600" b="1" dirty="0" err="1">
                <a:solidFill>
                  <a:schemeClr val="bg1"/>
                </a:solidFill>
              </a:rPr>
              <a:t>Cuántas</a:t>
            </a:r>
            <a:r>
              <a:rPr lang="en-GB" sz="3600" b="1" dirty="0">
                <a:solidFill>
                  <a:schemeClr val="bg1"/>
                </a:solidFill>
              </a:rPr>
              <a:t> </a:t>
            </a:r>
            <a:r>
              <a:rPr lang="en-GB" sz="3600" b="1" dirty="0" err="1">
                <a:solidFill>
                  <a:schemeClr val="bg1"/>
                </a:solidFill>
              </a:rPr>
              <a:t>cosas</a:t>
            </a:r>
            <a:r>
              <a:rPr lang="en-GB" sz="3600" b="1" dirty="0">
                <a:solidFill>
                  <a:schemeClr val="bg1"/>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33100" y="258166"/>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B2573ED-B4A5-1D4C-AFCC-06101CBAFA6A}"/>
              </a:ext>
            </a:extLst>
          </p:cNvPr>
          <p:cNvSpPr txBox="1"/>
          <p:nvPr/>
        </p:nvSpPr>
        <p:spPr>
          <a:xfrm>
            <a:off x="180000" y="1230021"/>
            <a:ext cx="37189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A -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respuestas</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 name="TextBox 5">
            <a:extLst>
              <a:ext uri="{FF2B5EF4-FFF2-40B4-BE49-F238E27FC236}">
                <a16:creationId xmlns:a16="http://schemas.microsoft.com/office/drawing/2014/main" id="{EB2573ED-B4A5-1D4C-AFCC-06101CBAFA6A}"/>
              </a:ext>
            </a:extLst>
          </p:cNvPr>
          <p:cNvSpPr txBox="1"/>
          <p:nvPr/>
        </p:nvSpPr>
        <p:spPr>
          <a:xfrm>
            <a:off x="6393459" y="1211738"/>
            <a:ext cx="37189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B -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respuestas</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8" name="Table 6">
            <a:extLst>
              <a:ext uri="{FF2B5EF4-FFF2-40B4-BE49-F238E27FC236}">
                <a16:creationId xmlns:a16="http://schemas.microsoft.com/office/drawing/2014/main" id="{664F4417-35AF-864A-AF97-D99BDCB42FA3}"/>
              </a:ext>
            </a:extLst>
          </p:cNvPr>
          <p:cNvGraphicFramePr>
            <a:graphicFrameLocks noGrp="1"/>
          </p:cNvGraphicFramePr>
          <p:nvPr>
            <p:extLst>
              <p:ext uri="{D42A27DB-BD31-4B8C-83A1-F6EECF244321}">
                <p14:modId xmlns:p14="http://schemas.microsoft.com/office/powerpoint/2010/main" val="2966527823"/>
              </p:ext>
            </p:extLst>
          </p:nvPr>
        </p:nvGraphicFramePr>
        <p:xfrm>
          <a:off x="180000" y="1757665"/>
          <a:ext cx="5636601" cy="4539200"/>
        </p:xfrm>
        <a:graphic>
          <a:graphicData uri="http://schemas.openxmlformats.org/drawingml/2006/table">
            <a:tbl>
              <a:tblPr firstRow="1" bandRow="1">
                <a:tableStyleId>{21E4AEA4-8DFA-4A89-87EB-49C32662AFE0}</a:tableStyleId>
              </a:tblPr>
              <a:tblGrid>
                <a:gridCol w="481043">
                  <a:extLst>
                    <a:ext uri="{9D8B030D-6E8A-4147-A177-3AD203B41FA5}">
                      <a16:colId xmlns:a16="http://schemas.microsoft.com/office/drawing/2014/main" val="4128092149"/>
                    </a:ext>
                  </a:extLst>
                </a:gridCol>
                <a:gridCol w="2391166">
                  <a:extLst>
                    <a:ext uri="{9D8B030D-6E8A-4147-A177-3AD203B41FA5}">
                      <a16:colId xmlns:a16="http://schemas.microsoft.com/office/drawing/2014/main" val="2609792770"/>
                    </a:ext>
                  </a:extLst>
                </a:gridCol>
                <a:gridCol w="2764392">
                  <a:extLst>
                    <a:ext uri="{9D8B030D-6E8A-4147-A177-3AD203B41FA5}">
                      <a16:colId xmlns:a16="http://schemas.microsoft.com/office/drawing/2014/main" val="1616836717"/>
                    </a:ext>
                  </a:extLst>
                </a:gridCol>
              </a:tblGrid>
              <a:tr h="11770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dirty="0"/>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dirty="0"/>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dirty="0"/>
                    </a:p>
                  </a:txBody>
                  <a:tcPr/>
                </a:tc>
                <a:extLst>
                  <a:ext uri="{0D108BD9-81ED-4DB2-BD59-A6C34878D82A}">
                    <a16:rowId xmlns:a16="http://schemas.microsoft.com/office/drawing/2014/main" val="1153431983"/>
                  </a:ext>
                </a:extLst>
              </a:tr>
              <a:tr h="665275">
                <a:tc>
                  <a:txBody>
                    <a:bodyPr/>
                    <a:lstStyle/>
                    <a:p>
                      <a:r>
                        <a:rPr lang="en-GB" sz="2000" b="1" dirty="0">
                          <a:solidFill>
                            <a:schemeClr val="accent1">
                              <a:lumMod val="50000"/>
                            </a:schemeClr>
                          </a:solidFill>
                        </a:rPr>
                        <a:t>1)</a:t>
                      </a:r>
                    </a:p>
                  </a:txBody>
                  <a:tcPr anchor="ctr"/>
                </a:tc>
                <a:tc>
                  <a:txBody>
                    <a:bodyPr/>
                    <a:lstStyle/>
                    <a:p>
                      <a:endParaRPr lang="en-GB" sz="2000" dirty="0">
                        <a:solidFill>
                          <a:schemeClr val="accent1">
                            <a:lumMod val="50000"/>
                          </a:schemeClr>
                        </a:solidFill>
                      </a:endParaRPr>
                    </a:p>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665275">
                <a:tc>
                  <a:txBody>
                    <a:bodyPr/>
                    <a:lstStyle/>
                    <a:p>
                      <a:r>
                        <a:rPr lang="en-GB" sz="2000" b="1" dirty="0">
                          <a:solidFill>
                            <a:schemeClr val="accent1">
                              <a:lumMod val="50000"/>
                            </a:schemeClr>
                          </a:solidFill>
                        </a:rPr>
                        <a:t>2)</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765862376"/>
                  </a:ext>
                </a:extLst>
              </a:tr>
              <a:tr h="665275">
                <a:tc>
                  <a:txBody>
                    <a:bodyPr/>
                    <a:lstStyle/>
                    <a:p>
                      <a:r>
                        <a:rPr lang="en-GB" sz="2000" b="1" dirty="0">
                          <a:solidFill>
                            <a:schemeClr val="accent1">
                              <a:lumMod val="50000"/>
                            </a:schemeClr>
                          </a:solidFill>
                        </a:rPr>
                        <a:t>3)</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809569391"/>
                  </a:ext>
                </a:extLst>
              </a:tr>
              <a:tr h="665275">
                <a:tc>
                  <a:txBody>
                    <a:bodyPr/>
                    <a:lstStyle/>
                    <a:p>
                      <a:r>
                        <a:rPr lang="en-GB" sz="2000" b="1" dirty="0">
                          <a:solidFill>
                            <a:schemeClr val="accent1">
                              <a:lumMod val="50000"/>
                            </a:schemeClr>
                          </a:solidFill>
                        </a:rPr>
                        <a:t>4)</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679609591"/>
                  </a:ext>
                </a:extLst>
              </a:tr>
              <a:tr h="665275">
                <a:tc>
                  <a:txBody>
                    <a:bodyPr/>
                    <a:lstStyle/>
                    <a:p>
                      <a:r>
                        <a:rPr lang="en-GB" sz="2000" b="1" dirty="0">
                          <a:solidFill>
                            <a:schemeClr val="accent1">
                              <a:lumMod val="50000"/>
                            </a:schemeClr>
                          </a:solidFill>
                        </a:rPr>
                        <a:t>5)</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886933883"/>
                  </a:ext>
                </a:extLst>
              </a:tr>
            </a:tbl>
          </a:graphicData>
        </a:graphic>
      </p:graphicFrame>
      <p:graphicFrame>
        <p:nvGraphicFramePr>
          <p:cNvPr id="9" name="Table 6">
            <a:extLst>
              <a:ext uri="{FF2B5EF4-FFF2-40B4-BE49-F238E27FC236}">
                <a16:creationId xmlns:a16="http://schemas.microsoft.com/office/drawing/2014/main" id="{664F4417-35AF-864A-AF97-D99BDCB42FA3}"/>
              </a:ext>
            </a:extLst>
          </p:cNvPr>
          <p:cNvGraphicFramePr>
            <a:graphicFrameLocks noGrp="1"/>
          </p:cNvGraphicFramePr>
          <p:nvPr>
            <p:extLst>
              <p:ext uri="{D42A27DB-BD31-4B8C-83A1-F6EECF244321}">
                <p14:modId xmlns:p14="http://schemas.microsoft.com/office/powerpoint/2010/main" val="1450440218"/>
              </p:ext>
            </p:extLst>
          </p:nvPr>
        </p:nvGraphicFramePr>
        <p:xfrm>
          <a:off x="6393459" y="1757665"/>
          <a:ext cx="5636601" cy="4539200"/>
        </p:xfrm>
        <a:graphic>
          <a:graphicData uri="http://schemas.openxmlformats.org/drawingml/2006/table">
            <a:tbl>
              <a:tblPr firstRow="1" bandRow="1">
                <a:tableStyleId>{21E4AEA4-8DFA-4A89-87EB-49C32662AFE0}</a:tableStyleId>
              </a:tblPr>
              <a:tblGrid>
                <a:gridCol w="481043">
                  <a:extLst>
                    <a:ext uri="{9D8B030D-6E8A-4147-A177-3AD203B41FA5}">
                      <a16:colId xmlns:a16="http://schemas.microsoft.com/office/drawing/2014/main" val="4128092149"/>
                    </a:ext>
                  </a:extLst>
                </a:gridCol>
                <a:gridCol w="2391166">
                  <a:extLst>
                    <a:ext uri="{9D8B030D-6E8A-4147-A177-3AD203B41FA5}">
                      <a16:colId xmlns:a16="http://schemas.microsoft.com/office/drawing/2014/main" val="2609792770"/>
                    </a:ext>
                  </a:extLst>
                </a:gridCol>
                <a:gridCol w="2764392">
                  <a:extLst>
                    <a:ext uri="{9D8B030D-6E8A-4147-A177-3AD203B41FA5}">
                      <a16:colId xmlns:a16="http://schemas.microsoft.com/office/drawing/2014/main" val="1616836717"/>
                    </a:ext>
                  </a:extLst>
                </a:gridCol>
              </a:tblGrid>
              <a:tr h="11770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dirty="0"/>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dirty="0"/>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dirty="0"/>
                    </a:p>
                  </a:txBody>
                  <a:tcPr/>
                </a:tc>
                <a:extLst>
                  <a:ext uri="{0D108BD9-81ED-4DB2-BD59-A6C34878D82A}">
                    <a16:rowId xmlns:a16="http://schemas.microsoft.com/office/drawing/2014/main" val="1153431983"/>
                  </a:ext>
                </a:extLst>
              </a:tr>
              <a:tr h="665275">
                <a:tc>
                  <a:txBody>
                    <a:bodyPr/>
                    <a:lstStyle/>
                    <a:p>
                      <a:r>
                        <a:rPr lang="en-GB" sz="2000" b="1" dirty="0">
                          <a:solidFill>
                            <a:schemeClr val="accent1">
                              <a:lumMod val="50000"/>
                            </a:schemeClr>
                          </a:solidFill>
                        </a:rPr>
                        <a:t>1)</a:t>
                      </a:r>
                    </a:p>
                  </a:txBody>
                  <a:tcPr anchor="ctr"/>
                </a:tc>
                <a:tc>
                  <a:txBody>
                    <a:bodyPr/>
                    <a:lstStyle/>
                    <a:p>
                      <a:endParaRPr lang="en-GB" sz="2000" dirty="0">
                        <a:solidFill>
                          <a:schemeClr val="accent1">
                            <a:lumMod val="50000"/>
                          </a:schemeClr>
                        </a:solidFill>
                      </a:endParaRPr>
                    </a:p>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665275">
                <a:tc>
                  <a:txBody>
                    <a:bodyPr/>
                    <a:lstStyle/>
                    <a:p>
                      <a:r>
                        <a:rPr lang="en-GB" sz="2000" b="1" dirty="0">
                          <a:solidFill>
                            <a:schemeClr val="accent1">
                              <a:lumMod val="50000"/>
                            </a:schemeClr>
                          </a:solidFill>
                        </a:rPr>
                        <a:t>2)</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765862376"/>
                  </a:ext>
                </a:extLst>
              </a:tr>
              <a:tr h="665275">
                <a:tc>
                  <a:txBody>
                    <a:bodyPr/>
                    <a:lstStyle/>
                    <a:p>
                      <a:r>
                        <a:rPr lang="en-GB" sz="2000" b="1" dirty="0">
                          <a:solidFill>
                            <a:schemeClr val="accent1">
                              <a:lumMod val="50000"/>
                            </a:schemeClr>
                          </a:solidFill>
                        </a:rPr>
                        <a:t>3)</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809569391"/>
                  </a:ext>
                </a:extLst>
              </a:tr>
              <a:tr h="665275">
                <a:tc>
                  <a:txBody>
                    <a:bodyPr/>
                    <a:lstStyle/>
                    <a:p>
                      <a:r>
                        <a:rPr lang="en-GB" sz="2000" b="1" dirty="0">
                          <a:solidFill>
                            <a:schemeClr val="accent1">
                              <a:lumMod val="50000"/>
                            </a:schemeClr>
                          </a:solidFill>
                        </a:rPr>
                        <a:t>4)</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679609591"/>
                  </a:ext>
                </a:extLst>
              </a:tr>
              <a:tr h="665275">
                <a:tc>
                  <a:txBody>
                    <a:bodyPr/>
                    <a:lstStyle/>
                    <a:p>
                      <a:r>
                        <a:rPr lang="en-GB" sz="2000" b="1" dirty="0">
                          <a:solidFill>
                            <a:schemeClr val="accent1">
                              <a:lumMod val="50000"/>
                            </a:schemeClr>
                          </a:solidFill>
                        </a:rPr>
                        <a:t>5)</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886933883"/>
                  </a:ext>
                </a:extLst>
              </a:tr>
            </a:tbl>
          </a:graphicData>
        </a:graphic>
      </p:graphicFrame>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65257" t="21378" b="39400"/>
          <a:stretch/>
        </p:blipFill>
        <p:spPr>
          <a:xfrm rot="17308951">
            <a:off x="3884088" y="1879256"/>
            <a:ext cx="828704" cy="850489"/>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t="25723" r="64532" b="35753"/>
          <a:stretch/>
        </p:blipFill>
        <p:spPr>
          <a:xfrm rot="5214391">
            <a:off x="10153403" y="1833830"/>
            <a:ext cx="896138" cy="931222"/>
          </a:xfrm>
          <a:prstGeom prst="rect">
            <a:avLst/>
          </a:prstGeom>
        </p:spPr>
      </p:pic>
      <p:sp>
        <p:nvSpPr>
          <p:cNvPr id="14" name="TextBox 13"/>
          <p:cNvSpPr txBox="1"/>
          <p:nvPr/>
        </p:nvSpPr>
        <p:spPr>
          <a:xfrm>
            <a:off x="599817" y="3073992"/>
            <a:ext cx="26980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B0502020202020204" pitchFamily="34" charset="0"/>
              </a:rPr>
              <a:t>16 buses </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TextBox 14"/>
          <p:cNvSpPr txBox="1"/>
          <p:nvPr/>
        </p:nvSpPr>
        <p:spPr>
          <a:xfrm>
            <a:off x="3020878" y="3054400"/>
            <a:ext cx="26980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B0502020202020204" pitchFamily="34" charset="0"/>
              </a:rPr>
              <a:t>10 trains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p:cNvSpPr txBox="1"/>
          <p:nvPr/>
        </p:nvSpPr>
        <p:spPr>
          <a:xfrm>
            <a:off x="599817" y="3768099"/>
            <a:ext cx="26980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B0502020202020204" pitchFamily="34" charset="0"/>
              </a:rPr>
              <a:t>12 cameras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7" name="TextBox 16"/>
          <p:cNvSpPr txBox="1"/>
          <p:nvPr/>
        </p:nvSpPr>
        <p:spPr>
          <a:xfrm>
            <a:off x="3020878" y="3748507"/>
            <a:ext cx="26980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B0502020202020204" pitchFamily="34" charset="0"/>
              </a:rPr>
              <a:t>15 mobile phones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Box 17"/>
          <p:cNvSpPr txBox="1"/>
          <p:nvPr/>
        </p:nvSpPr>
        <p:spPr>
          <a:xfrm>
            <a:off x="599817" y="4434243"/>
            <a:ext cx="26980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B0502020202020204" pitchFamily="34" charset="0"/>
              </a:rPr>
              <a:t>13 questions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TextBox 18"/>
          <p:cNvSpPr txBox="1"/>
          <p:nvPr/>
        </p:nvSpPr>
        <p:spPr>
          <a:xfrm>
            <a:off x="3020878" y="4414651"/>
            <a:ext cx="26980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B0502020202020204" pitchFamily="34" charset="0"/>
              </a:rPr>
              <a:t>4 answers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p:cNvSpPr txBox="1"/>
          <p:nvPr/>
        </p:nvSpPr>
        <p:spPr>
          <a:xfrm>
            <a:off x="599817" y="5119979"/>
            <a:ext cx="26980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B0502020202020204" pitchFamily="34" charset="0"/>
              </a:rPr>
              <a:t>14 letters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p:cNvSpPr txBox="1"/>
          <p:nvPr/>
        </p:nvSpPr>
        <p:spPr>
          <a:xfrm>
            <a:off x="3020878" y="5100387"/>
            <a:ext cx="26980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B0502020202020204" pitchFamily="34" charset="0"/>
              </a:rPr>
              <a:t>5 messages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p:cNvSpPr txBox="1"/>
          <p:nvPr/>
        </p:nvSpPr>
        <p:spPr>
          <a:xfrm>
            <a:off x="599817" y="5741594"/>
            <a:ext cx="26980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B0502020202020204" pitchFamily="34" charset="0"/>
              </a:rPr>
              <a:t>18 books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p:cNvSpPr txBox="1"/>
          <p:nvPr/>
        </p:nvSpPr>
        <p:spPr>
          <a:xfrm>
            <a:off x="3020878" y="5769024"/>
            <a:ext cx="26980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B0502020202020204" pitchFamily="34" charset="0"/>
              </a:rPr>
              <a:t>7 magazines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p:cNvSpPr txBox="1"/>
          <p:nvPr/>
        </p:nvSpPr>
        <p:spPr>
          <a:xfrm>
            <a:off x="6862997" y="3108395"/>
            <a:ext cx="26980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B0502020202020204" pitchFamily="34" charset="0"/>
              </a:rPr>
              <a:t>12 cars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TextBox 24"/>
          <p:cNvSpPr txBox="1"/>
          <p:nvPr/>
        </p:nvSpPr>
        <p:spPr>
          <a:xfrm>
            <a:off x="9284058" y="3088803"/>
            <a:ext cx="26980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B0502020202020204" pitchFamily="34" charset="0"/>
              </a:rPr>
              <a:t>5 bikes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p:cNvSpPr txBox="1"/>
          <p:nvPr/>
        </p:nvSpPr>
        <p:spPr>
          <a:xfrm>
            <a:off x="6862997" y="3802502"/>
            <a:ext cx="26980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B0502020202020204" pitchFamily="34" charset="0"/>
              </a:rPr>
              <a:t>6 games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TextBox 26"/>
          <p:cNvSpPr txBox="1"/>
          <p:nvPr/>
        </p:nvSpPr>
        <p:spPr>
          <a:xfrm>
            <a:off x="9284058" y="3782910"/>
            <a:ext cx="26980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B0502020202020204" pitchFamily="34" charset="0"/>
              </a:rPr>
              <a:t>13 prizes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TextBox 27"/>
          <p:cNvSpPr txBox="1"/>
          <p:nvPr/>
        </p:nvSpPr>
        <p:spPr>
          <a:xfrm>
            <a:off x="6862997" y="4455060"/>
            <a:ext cx="26980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B0502020202020204" pitchFamily="34" charset="0"/>
              </a:rPr>
              <a:t>8 dishes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TextBox 28"/>
          <p:cNvSpPr txBox="1"/>
          <p:nvPr/>
        </p:nvSpPr>
        <p:spPr>
          <a:xfrm>
            <a:off x="9284058" y="4424117"/>
            <a:ext cx="26980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B0502020202020204" pitchFamily="34" charset="0"/>
              </a:rPr>
              <a:t>17 drinks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TextBox 29"/>
          <p:cNvSpPr txBox="1"/>
          <p:nvPr/>
        </p:nvSpPr>
        <p:spPr>
          <a:xfrm>
            <a:off x="6862997" y="5103847"/>
            <a:ext cx="26980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20</a:t>
            </a:r>
            <a:r>
              <a:rPr kumimoji="0" lang="en-GB"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coins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TextBox 30"/>
          <p:cNvSpPr txBox="1"/>
          <p:nvPr/>
        </p:nvSpPr>
        <p:spPr>
          <a:xfrm>
            <a:off x="9332016" y="5063348"/>
            <a:ext cx="26980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a:t>
            </a:r>
            <a:r>
              <a:rPr kumimoji="0" lang="en-GB"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keys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TextBox 31"/>
          <p:cNvSpPr txBox="1"/>
          <p:nvPr/>
        </p:nvSpPr>
        <p:spPr>
          <a:xfrm>
            <a:off x="6862997" y="5775997"/>
            <a:ext cx="26980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11</a:t>
            </a:r>
            <a:r>
              <a:rPr kumimoji="0" lang="en-GB"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films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TextBox 32"/>
          <p:cNvSpPr txBox="1"/>
          <p:nvPr/>
        </p:nvSpPr>
        <p:spPr>
          <a:xfrm>
            <a:off x="9284058" y="5775997"/>
            <a:ext cx="26980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19</a:t>
            </a:r>
            <a:r>
              <a:rPr kumimoji="0" lang="en-GB"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songs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4" name="Picture 33"/>
          <p:cNvPicPr>
            <a:picLocks noChangeAspect="1"/>
          </p:cNvPicPr>
          <p:nvPr/>
        </p:nvPicPr>
        <p:blipFill rotWithShape="1">
          <a:blip r:embed="rId4">
            <a:extLst>
              <a:ext uri="{28A0092B-C50C-407E-A947-70E740481C1C}">
                <a14:useLocalDpi xmlns:a14="http://schemas.microsoft.com/office/drawing/2010/main" val="0"/>
              </a:ext>
            </a:extLst>
          </a:blip>
          <a:srcRect l="11214" t="64581" r="54198" b="1"/>
          <a:stretch/>
        </p:blipFill>
        <p:spPr>
          <a:xfrm rot="8179702">
            <a:off x="7647777" y="1896998"/>
            <a:ext cx="848050" cy="789431"/>
          </a:xfrm>
          <a:prstGeom prst="rect">
            <a:avLst/>
          </a:prstGeom>
        </p:spPr>
      </p:pic>
      <p:pic>
        <p:nvPicPr>
          <p:cNvPr id="35" name="Picture 34"/>
          <p:cNvPicPr>
            <a:picLocks noChangeAspect="1"/>
          </p:cNvPicPr>
          <p:nvPr/>
        </p:nvPicPr>
        <p:blipFill rotWithShape="1">
          <a:blip r:embed="rId4">
            <a:extLst>
              <a:ext uri="{28A0092B-C50C-407E-A947-70E740481C1C}">
                <a14:useLocalDpi xmlns:a14="http://schemas.microsoft.com/office/drawing/2010/main" val="0"/>
              </a:ext>
            </a:extLst>
          </a:blip>
          <a:srcRect l="30842" r="33698" b="59801"/>
          <a:stretch/>
        </p:blipFill>
        <p:spPr>
          <a:xfrm>
            <a:off x="1424186" y="1900955"/>
            <a:ext cx="878292" cy="860111"/>
          </a:xfrm>
          <a:prstGeom prst="rect">
            <a:avLst/>
          </a:prstGeom>
        </p:spPr>
      </p:pic>
    </p:spTree>
    <p:extLst>
      <p:ext uri="{BB962C8B-B14F-4D97-AF65-F5344CB8AC3E}">
        <p14:creationId xmlns:p14="http://schemas.microsoft.com/office/powerpoint/2010/main" val="2053533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731500" y="258166"/>
            <a:ext cx="11966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10798175" y="-204157"/>
            <a:ext cx="1196643" cy="1325563"/>
          </a:xfrm>
        </p:spPr>
        <p:txBody>
          <a:bodyPr>
            <a:normAutofit/>
          </a:bodyPr>
          <a:lstStyle/>
          <a:p>
            <a:r>
              <a:rPr lang="en-GB" sz="2000" b="1" dirty="0">
                <a:solidFill>
                  <a:schemeClr val="bg1"/>
                </a:solidFill>
              </a:rPr>
              <a:t>escribir</a:t>
            </a:r>
          </a:p>
        </p:txBody>
      </p:sp>
      <p:pic>
        <p:nvPicPr>
          <p:cNvPr id="36" name="Picture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40076" y="791031"/>
            <a:ext cx="968730" cy="745922"/>
          </a:xfrm>
          <a:prstGeom prst="rect">
            <a:avLst/>
          </a:prstGeom>
        </p:spPr>
      </p:pic>
      <p:pic>
        <p:nvPicPr>
          <p:cNvPr id="37" name="Picture 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415541">
            <a:off x="10642989" y="1086968"/>
            <a:ext cx="984990" cy="807692"/>
          </a:xfrm>
          <a:prstGeom prst="rect">
            <a:avLst/>
          </a:prstGeom>
        </p:spPr>
      </p:pic>
      <p:pic>
        <p:nvPicPr>
          <p:cNvPr id="38" name="Picture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812858">
            <a:off x="9342371" y="406028"/>
            <a:ext cx="968730" cy="745922"/>
          </a:xfrm>
          <a:prstGeom prst="rect">
            <a:avLst/>
          </a:prstGeom>
        </p:spPr>
      </p:pic>
      <p:pic>
        <p:nvPicPr>
          <p:cNvPr id="39" name="Picture 3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95380" y="980140"/>
            <a:ext cx="1035189" cy="803997"/>
          </a:xfrm>
          <a:prstGeom prst="rect">
            <a:avLst/>
          </a:prstGeom>
        </p:spPr>
      </p:pic>
      <p:pic>
        <p:nvPicPr>
          <p:cNvPr id="40" name="Picture 4" descr="Blue Rounded Rectangle With Number 13 Clip Art "/>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762218">
            <a:off x="7522390" y="360980"/>
            <a:ext cx="949072" cy="791243"/>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p:cNvPicPr>
            <a:picLocks noChangeAspect="1"/>
          </p:cNvPicPr>
          <p:nvPr/>
        </p:nvPicPr>
        <p:blipFill rotWithShape="1">
          <a:blip r:embed="rId8">
            <a:extLst>
              <a:ext uri="{28A0092B-C50C-407E-A947-70E740481C1C}">
                <a14:useLocalDpi xmlns:a14="http://schemas.microsoft.com/office/drawing/2010/main" val="0"/>
              </a:ext>
            </a:extLst>
          </a:blip>
          <a:srcRect l="65257" t="21378" b="39400"/>
          <a:stretch/>
        </p:blipFill>
        <p:spPr>
          <a:xfrm rot="17308951">
            <a:off x="6314510" y="1915827"/>
            <a:ext cx="1064241" cy="1092218"/>
          </a:xfrm>
          <a:prstGeom prst="rect">
            <a:avLst/>
          </a:prstGeom>
        </p:spPr>
      </p:pic>
      <p:sp>
        <p:nvSpPr>
          <p:cNvPr id="43" name="Rounded Rectangular Callout 42"/>
          <p:cNvSpPr/>
          <p:nvPr/>
        </p:nvSpPr>
        <p:spPr>
          <a:xfrm>
            <a:off x="7939670" y="2125192"/>
            <a:ext cx="3979175" cy="1001487"/>
          </a:xfrm>
          <a:prstGeom prst="wedgeRoundRectCallout">
            <a:avLst>
              <a:gd name="adj1" fmla="val -64492"/>
              <a:gd name="adj2" fmla="val 19904"/>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I have fourteen prizes and you have fifteen.</a:t>
            </a:r>
          </a:p>
        </p:txBody>
      </p:sp>
      <p:sp>
        <p:nvSpPr>
          <p:cNvPr id="44" name="Rounded Rectangular Callout 43"/>
          <p:cNvSpPr/>
          <p:nvPr/>
        </p:nvSpPr>
        <p:spPr>
          <a:xfrm>
            <a:off x="7916170" y="2125192"/>
            <a:ext cx="4002675" cy="1001487"/>
          </a:xfrm>
          <a:prstGeom prst="wedgeRoundRectCallout">
            <a:avLst>
              <a:gd name="adj1" fmla="val -64492"/>
              <a:gd name="adj2" fmla="val 21354"/>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2060"/>
                </a:solidFill>
              </a:rPr>
              <a:t>Yo</a:t>
            </a:r>
            <a:r>
              <a:rPr lang="en-GB" sz="2000" dirty="0">
                <a:solidFill>
                  <a:srgbClr val="002060"/>
                </a:solidFill>
              </a:rPr>
              <a:t> </a:t>
            </a:r>
            <a:r>
              <a:rPr lang="en-GB" sz="2000" dirty="0" err="1">
                <a:solidFill>
                  <a:srgbClr val="002060"/>
                </a:solidFill>
              </a:rPr>
              <a:t>tengo</a:t>
            </a:r>
            <a:r>
              <a:rPr lang="en-GB" sz="2000" dirty="0">
                <a:solidFill>
                  <a:srgbClr val="002060"/>
                </a:solidFill>
              </a:rPr>
              <a:t> </a:t>
            </a:r>
            <a:r>
              <a:rPr lang="en-GB" sz="2000" dirty="0" err="1">
                <a:solidFill>
                  <a:srgbClr val="002060"/>
                </a:solidFill>
              </a:rPr>
              <a:t>catorce</a:t>
            </a:r>
            <a:r>
              <a:rPr lang="en-GB" sz="2000" dirty="0">
                <a:solidFill>
                  <a:srgbClr val="002060"/>
                </a:solidFill>
              </a:rPr>
              <a:t> </a:t>
            </a:r>
            <a:r>
              <a:rPr lang="en-GB" sz="2000" dirty="0" err="1">
                <a:solidFill>
                  <a:srgbClr val="002060"/>
                </a:solidFill>
              </a:rPr>
              <a:t>premios</a:t>
            </a:r>
            <a:r>
              <a:rPr lang="en-GB" sz="2000" dirty="0">
                <a:solidFill>
                  <a:srgbClr val="002060"/>
                </a:solidFill>
              </a:rPr>
              <a:t> y </a:t>
            </a:r>
            <a:r>
              <a:rPr lang="en-GB" sz="2000" dirty="0" err="1">
                <a:solidFill>
                  <a:srgbClr val="002060"/>
                </a:solidFill>
              </a:rPr>
              <a:t>tú</a:t>
            </a:r>
            <a:r>
              <a:rPr lang="en-GB" sz="2000" dirty="0">
                <a:solidFill>
                  <a:srgbClr val="002060"/>
                </a:solidFill>
              </a:rPr>
              <a:t> </a:t>
            </a:r>
            <a:r>
              <a:rPr lang="en-GB" sz="2000" dirty="0" err="1">
                <a:solidFill>
                  <a:srgbClr val="002060"/>
                </a:solidFill>
              </a:rPr>
              <a:t>tienes</a:t>
            </a:r>
            <a:r>
              <a:rPr lang="en-GB" sz="2000" dirty="0">
                <a:solidFill>
                  <a:srgbClr val="002060"/>
                </a:solidFill>
              </a:rPr>
              <a:t> quince.</a:t>
            </a:r>
          </a:p>
        </p:txBody>
      </p:sp>
      <p:pic>
        <p:nvPicPr>
          <p:cNvPr id="45" name="Picture 44"/>
          <p:cNvPicPr>
            <a:picLocks noChangeAspect="1"/>
          </p:cNvPicPr>
          <p:nvPr/>
        </p:nvPicPr>
        <p:blipFill rotWithShape="1">
          <a:blip r:embed="rId8">
            <a:extLst>
              <a:ext uri="{28A0092B-C50C-407E-A947-70E740481C1C}">
                <a14:useLocalDpi xmlns:a14="http://schemas.microsoft.com/office/drawing/2010/main" val="0"/>
              </a:ext>
            </a:extLst>
          </a:blip>
          <a:srcRect l="11214" t="64581" r="54198" b="1"/>
          <a:stretch/>
        </p:blipFill>
        <p:spPr>
          <a:xfrm rot="8179702">
            <a:off x="6369475" y="3564864"/>
            <a:ext cx="1050567" cy="977950"/>
          </a:xfrm>
          <a:prstGeom prst="rect">
            <a:avLst/>
          </a:prstGeom>
        </p:spPr>
      </p:pic>
      <p:sp>
        <p:nvSpPr>
          <p:cNvPr id="46" name="Rounded Rectangular Callout 45"/>
          <p:cNvSpPr/>
          <p:nvPr/>
        </p:nvSpPr>
        <p:spPr>
          <a:xfrm>
            <a:off x="7824896" y="3574437"/>
            <a:ext cx="4187148" cy="1001487"/>
          </a:xfrm>
          <a:prstGeom prst="wedgeRoundRectCallout">
            <a:avLst>
              <a:gd name="adj1" fmla="val -57693"/>
              <a:gd name="adj2" fmla="val 6861"/>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She has sixteen answers, whereas I have fifteen.</a:t>
            </a:r>
          </a:p>
        </p:txBody>
      </p:sp>
      <p:sp>
        <p:nvSpPr>
          <p:cNvPr id="47" name="Rounded Rectangular Callout 46"/>
          <p:cNvSpPr/>
          <p:nvPr/>
        </p:nvSpPr>
        <p:spPr>
          <a:xfrm>
            <a:off x="7824896" y="3574437"/>
            <a:ext cx="4187148" cy="1001487"/>
          </a:xfrm>
          <a:prstGeom prst="wedgeRoundRectCallout">
            <a:avLst>
              <a:gd name="adj1" fmla="val -58220"/>
              <a:gd name="adj2" fmla="val 6816"/>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Ella </a:t>
            </a:r>
            <a:r>
              <a:rPr lang="en-GB" sz="2000" dirty="0" err="1">
                <a:solidFill>
                  <a:srgbClr val="002060"/>
                </a:solidFill>
              </a:rPr>
              <a:t>tiene</a:t>
            </a:r>
            <a:r>
              <a:rPr lang="en-GB" sz="2000" dirty="0">
                <a:solidFill>
                  <a:srgbClr val="002060"/>
                </a:solidFill>
              </a:rPr>
              <a:t> </a:t>
            </a:r>
            <a:r>
              <a:rPr lang="en-GB" sz="2000" dirty="0" err="1">
                <a:solidFill>
                  <a:srgbClr val="002060"/>
                </a:solidFill>
              </a:rPr>
              <a:t>dieciséis</a:t>
            </a:r>
            <a:r>
              <a:rPr lang="en-GB" sz="2000" dirty="0">
                <a:solidFill>
                  <a:srgbClr val="002060"/>
                </a:solidFill>
              </a:rPr>
              <a:t> </a:t>
            </a:r>
            <a:r>
              <a:rPr lang="en-GB" sz="2000" dirty="0" err="1">
                <a:solidFill>
                  <a:srgbClr val="002060"/>
                </a:solidFill>
              </a:rPr>
              <a:t>respuestas</a:t>
            </a:r>
            <a:r>
              <a:rPr lang="en-GB" sz="2000" dirty="0">
                <a:solidFill>
                  <a:srgbClr val="002060"/>
                </a:solidFill>
              </a:rPr>
              <a:t>, mientras que </a:t>
            </a:r>
            <a:r>
              <a:rPr lang="en-GB" sz="2000" dirty="0" err="1">
                <a:solidFill>
                  <a:srgbClr val="002060"/>
                </a:solidFill>
              </a:rPr>
              <a:t>yo</a:t>
            </a:r>
            <a:r>
              <a:rPr lang="en-GB" sz="2000" dirty="0">
                <a:solidFill>
                  <a:srgbClr val="002060"/>
                </a:solidFill>
              </a:rPr>
              <a:t> </a:t>
            </a:r>
            <a:r>
              <a:rPr lang="en-GB" sz="2000" dirty="0" err="1">
                <a:solidFill>
                  <a:srgbClr val="002060"/>
                </a:solidFill>
              </a:rPr>
              <a:t>tengo</a:t>
            </a:r>
            <a:r>
              <a:rPr lang="en-GB" sz="2000" dirty="0">
                <a:solidFill>
                  <a:srgbClr val="002060"/>
                </a:solidFill>
              </a:rPr>
              <a:t> quince.</a:t>
            </a:r>
          </a:p>
        </p:txBody>
      </p:sp>
      <p:pic>
        <p:nvPicPr>
          <p:cNvPr id="48" name="Picture 47"/>
          <p:cNvPicPr>
            <a:picLocks noChangeAspect="1"/>
          </p:cNvPicPr>
          <p:nvPr/>
        </p:nvPicPr>
        <p:blipFill rotWithShape="1">
          <a:blip r:embed="rId8">
            <a:extLst>
              <a:ext uri="{28A0092B-C50C-407E-A947-70E740481C1C}">
                <a14:useLocalDpi xmlns:a14="http://schemas.microsoft.com/office/drawing/2010/main" val="0"/>
              </a:ext>
            </a:extLst>
          </a:blip>
          <a:srcRect l="30842" r="33698" b="59801"/>
          <a:stretch/>
        </p:blipFill>
        <p:spPr>
          <a:xfrm>
            <a:off x="558848" y="4820591"/>
            <a:ext cx="970140" cy="863727"/>
          </a:xfrm>
          <a:prstGeom prst="rect">
            <a:avLst/>
          </a:prstGeom>
        </p:spPr>
      </p:pic>
      <p:pic>
        <p:nvPicPr>
          <p:cNvPr id="49" name="Picture 48"/>
          <p:cNvPicPr>
            <a:picLocks noChangeAspect="1"/>
          </p:cNvPicPr>
          <p:nvPr/>
        </p:nvPicPr>
        <p:blipFill rotWithShape="1">
          <a:blip r:embed="rId8">
            <a:extLst>
              <a:ext uri="{28A0092B-C50C-407E-A947-70E740481C1C}">
                <a14:useLocalDpi xmlns:a14="http://schemas.microsoft.com/office/drawing/2010/main" val="0"/>
              </a:ext>
            </a:extLst>
          </a:blip>
          <a:srcRect t="25723" r="64532" b="35753"/>
          <a:stretch/>
        </p:blipFill>
        <p:spPr>
          <a:xfrm rot="5214391">
            <a:off x="6362892" y="5153032"/>
            <a:ext cx="967479" cy="973990"/>
          </a:xfrm>
          <a:prstGeom prst="rect">
            <a:avLst/>
          </a:prstGeom>
        </p:spPr>
      </p:pic>
      <p:pic>
        <p:nvPicPr>
          <p:cNvPr id="50" name="Picture 49"/>
          <p:cNvPicPr>
            <a:picLocks noChangeAspect="1"/>
          </p:cNvPicPr>
          <p:nvPr/>
        </p:nvPicPr>
        <p:blipFill rotWithShape="1">
          <a:blip r:embed="rId8">
            <a:extLst>
              <a:ext uri="{28A0092B-C50C-407E-A947-70E740481C1C}">
                <a14:useLocalDpi xmlns:a14="http://schemas.microsoft.com/office/drawing/2010/main" val="0"/>
              </a:ext>
            </a:extLst>
          </a:blip>
          <a:srcRect l="51451" t="57493" r="13088" b="-56525"/>
          <a:stretch/>
        </p:blipFill>
        <p:spPr>
          <a:xfrm rot="12778579">
            <a:off x="779410" y="1556431"/>
            <a:ext cx="966369" cy="2453381"/>
          </a:xfrm>
          <a:prstGeom prst="rect">
            <a:avLst/>
          </a:prstGeom>
        </p:spPr>
      </p:pic>
      <p:sp>
        <p:nvSpPr>
          <p:cNvPr id="51" name="Rounded Rectangular Callout 50"/>
          <p:cNvSpPr/>
          <p:nvPr/>
        </p:nvSpPr>
        <p:spPr>
          <a:xfrm>
            <a:off x="1655758" y="2789635"/>
            <a:ext cx="3667308" cy="1001487"/>
          </a:xfrm>
          <a:prstGeom prst="wedgeRoundRectCallout">
            <a:avLst>
              <a:gd name="adj1" fmla="val -56338"/>
              <a:gd name="adj2" fmla="val -3284"/>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He has thirteen magazines. However, you have twenty!</a:t>
            </a:r>
          </a:p>
        </p:txBody>
      </p:sp>
      <p:sp>
        <p:nvSpPr>
          <p:cNvPr id="52" name="Rounded Rectangular Callout 51"/>
          <p:cNvSpPr/>
          <p:nvPr/>
        </p:nvSpPr>
        <p:spPr>
          <a:xfrm>
            <a:off x="1655758" y="2791717"/>
            <a:ext cx="3667308" cy="1001487"/>
          </a:xfrm>
          <a:prstGeom prst="wedgeRoundRectCallout">
            <a:avLst>
              <a:gd name="adj1" fmla="val -56249"/>
              <a:gd name="adj2" fmla="val -2016"/>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2060"/>
                </a:solidFill>
              </a:rPr>
              <a:t>Él</a:t>
            </a:r>
            <a:r>
              <a:rPr lang="en-GB" sz="2000" dirty="0">
                <a:solidFill>
                  <a:srgbClr val="002060"/>
                </a:solidFill>
              </a:rPr>
              <a:t> </a:t>
            </a:r>
            <a:r>
              <a:rPr lang="en-GB" sz="2000" dirty="0" err="1">
                <a:solidFill>
                  <a:srgbClr val="002060"/>
                </a:solidFill>
              </a:rPr>
              <a:t>tiene</a:t>
            </a:r>
            <a:r>
              <a:rPr lang="en-GB" sz="2000" dirty="0">
                <a:solidFill>
                  <a:srgbClr val="002060"/>
                </a:solidFill>
              </a:rPr>
              <a:t> </a:t>
            </a:r>
            <a:r>
              <a:rPr lang="en-GB" sz="2000" dirty="0" err="1">
                <a:solidFill>
                  <a:srgbClr val="002060"/>
                </a:solidFill>
              </a:rPr>
              <a:t>trece</a:t>
            </a:r>
            <a:r>
              <a:rPr lang="en-GB" sz="2000" dirty="0">
                <a:solidFill>
                  <a:srgbClr val="002060"/>
                </a:solidFill>
              </a:rPr>
              <a:t> </a:t>
            </a:r>
            <a:r>
              <a:rPr lang="en-GB" sz="2000" dirty="0" err="1">
                <a:solidFill>
                  <a:srgbClr val="002060"/>
                </a:solidFill>
              </a:rPr>
              <a:t>revistas</a:t>
            </a:r>
            <a:r>
              <a:rPr lang="en-GB" sz="2000" dirty="0">
                <a:solidFill>
                  <a:srgbClr val="002060"/>
                </a:solidFill>
              </a:rPr>
              <a:t>. Sin embargo, ¡</a:t>
            </a:r>
            <a:r>
              <a:rPr lang="en-GB" sz="2000" dirty="0" err="1">
                <a:solidFill>
                  <a:srgbClr val="002060"/>
                </a:solidFill>
              </a:rPr>
              <a:t>tú</a:t>
            </a:r>
            <a:r>
              <a:rPr lang="en-GB" sz="2000" dirty="0">
                <a:solidFill>
                  <a:srgbClr val="002060"/>
                </a:solidFill>
              </a:rPr>
              <a:t> </a:t>
            </a:r>
            <a:r>
              <a:rPr lang="en-GB" sz="2000" dirty="0" err="1">
                <a:solidFill>
                  <a:srgbClr val="002060"/>
                </a:solidFill>
              </a:rPr>
              <a:t>tienes</a:t>
            </a:r>
            <a:r>
              <a:rPr lang="en-GB" sz="2000" dirty="0">
                <a:solidFill>
                  <a:srgbClr val="002060"/>
                </a:solidFill>
              </a:rPr>
              <a:t> </a:t>
            </a:r>
            <a:r>
              <a:rPr lang="en-GB" sz="2000" dirty="0" err="1">
                <a:solidFill>
                  <a:srgbClr val="002060"/>
                </a:solidFill>
              </a:rPr>
              <a:t>veinte</a:t>
            </a:r>
            <a:r>
              <a:rPr lang="en-GB" sz="2000" dirty="0">
                <a:solidFill>
                  <a:srgbClr val="002060"/>
                </a:solidFill>
              </a:rPr>
              <a:t>!</a:t>
            </a:r>
          </a:p>
        </p:txBody>
      </p:sp>
      <p:sp>
        <p:nvSpPr>
          <p:cNvPr id="53" name="Rounded Rectangular Callout 52"/>
          <p:cNvSpPr/>
          <p:nvPr/>
        </p:nvSpPr>
        <p:spPr>
          <a:xfrm>
            <a:off x="7893472" y="5096245"/>
            <a:ext cx="4118572" cy="1001487"/>
          </a:xfrm>
          <a:prstGeom prst="wedgeRoundRectCallout">
            <a:avLst>
              <a:gd name="adj1" fmla="val -61481"/>
              <a:gd name="adj2" fmla="val -7632"/>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You have eighteen songs, but I only have twelve.</a:t>
            </a:r>
          </a:p>
        </p:txBody>
      </p:sp>
      <p:sp>
        <p:nvSpPr>
          <p:cNvPr id="54" name="Rounded Rectangular Callout 53"/>
          <p:cNvSpPr/>
          <p:nvPr/>
        </p:nvSpPr>
        <p:spPr>
          <a:xfrm>
            <a:off x="7893472" y="5096245"/>
            <a:ext cx="4118572" cy="1001487"/>
          </a:xfrm>
          <a:prstGeom prst="wedgeRoundRectCallout">
            <a:avLst>
              <a:gd name="adj1" fmla="val -61553"/>
              <a:gd name="adj2" fmla="val -9081"/>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2060"/>
                </a:solidFill>
              </a:rPr>
              <a:t>Tú</a:t>
            </a:r>
            <a:r>
              <a:rPr lang="en-GB" sz="2000" dirty="0">
                <a:solidFill>
                  <a:srgbClr val="002060"/>
                </a:solidFill>
              </a:rPr>
              <a:t> </a:t>
            </a:r>
            <a:r>
              <a:rPr lang="en-GB" sz="2000" dirty="0" err="1">
                <a:solidFill>
                  <a:srgbClr val="002060"/>
                </a:solidFill>
              </a:rPr>
              <a:t>tienes</a:t>
            </a:r>
            <a:r>
              <a:rPr lang="en-GB" sz="2000" dirty="0">
                <a:solidFill>
                  <a:srgbClr val="002060"/>
                </a:solidFill>
              </a:rPr>
              <a:t> </a:t>
            </a:r>
            <a:r>
              <a:rPr lang="en-GB" sz="2000" dirty="0" err="1">
                <a:solidFill>
                  <a:srgbClr val="002060"/>
                </a:solidFill>
              </a:rPr>
              <a:t>dieciocho</a:t>
            </a:r>
            <a:r>
              <a:rPr lang="en-GB" sz="2000" dirty="0">
                <a:solidFill>
                  <a:srgbClr val="002060"/>
                </a:solidFill>
              </a:rPr>
              <a:t> </a:t>
            </a:r>
            <a:r>
              <a:rPr lang="en-GB" sz="2000" dirty="0" err="1">
                <a:solidFill>
                  <a:srgbClr val="002060"/>
                </a:solidFill>
              </a:rPr>
              <a:t>canciones</a:t>
            </a:r>
            <a:r>
              <a:rPr lang="en-GB" sz="2000" dirty="0">
                <a:solidFill>
                  <a:srgbClr val="002060"/>
                </a:solidFill>
              </a:rPr>
              <a:t>, </a:t>
            </a:r>
            <a:r>
              <a:rPr lang="en-GB" sz="2000" dirty="0" err="1">
                <a:solidFill>
                  <a:srgbClr val="002060"/>
                </a:solidFill>
              </a:rPr>
              <a:t>pero</a:t>
            </a:r>
            <a:r>
              <a:rPr lang="en-GB" sz="2000" dirty="0">
                <a:solidFill>
                  <a:srgbClr val="002060"/>
                </a:solidFill>
              </a:rPr>
              <a:t> </a:t>
            </a:r>
            <a:r>
              <a:rPr lang="en-GB" sz="2000" dirty="0" err="1">
                <a:solidFill>
                  <a:srgbClr val="002060"/>
                </a:solidFill>
              </a:rPr>
              <a:t>yo</a:t>
            </a:r>
            <a:r>
              <a:rPr lang="en-GB" sz="2000" dirty="0">
                <a:solidFill>
                  <a:srgbClr val="002060"/>
                </a:solidFill>
              </a:rPr>
              <a:t> solo </a:t>
            </a:r>
            <a:r>
              <a:rPr lang="en-GB" sz="2000" dirty="0" err="1">
                <a:solidFill>
                  <a:srgbClr val="002060"/>
                </a:solidFill>
              </a:rPr>
              <a:t>tengo</a:t>
            </a:r>
            <a:r>
              <a:rPr lang="en-GB" sz="2000" dirty="0">
                <a:solidFill>
                  <a:srgbClr val="002060"/>
                </a:solidFill>
              </a:rPr>
              <a:t> </a:t>
            </a:r>
            <a:r>
              <a:rPr lang="en-GB" sz="2000" dirty="0" err="1">
                <a:solidFill>
                  <a:srgbClr val="002060"/>
                </a:solidFill>
              </a:rPr>
              <a:t>doce</a:t>
            </a:r>
            <a:r>
              <a:rPr lang="en-GB" sz="2000" dirty="0">
                <a:solidFill>
                  <a:srgbClr val="002060"/>
                </a:solidFill>
              </a:rPr>
              <a:t>.</a:t>
            </a:r>
          </a:p>
        </p:txBody>
      </p:sp>
      <p:sp>
        <p:nvSpPr>
          <p:cNvPr id="56" name="Rounded Rectangular Callout 55"/>
          <p:cNvSpPr/>
          <p:nvPr/>
        </p:nvSpPr>
        <p:spPr>
          <a:xfrm>
            <a:off x="1943971" y="4682831"/>
            <a:ext cx="3379095" cy="1001487"/>
          </a:xfrm>
          <a:prstGeom prst="wedgeRoundRectCallout">
            <a:avLst>
              <a:gd name="adj1" fmla="val -57580"/>
              <a:gd name="adj2" fmla="val -3284"/>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She has seventeen cars, but I have nineteen!</a:t>
            </a:r>
          </a:p>
        </p:txBody>
      </p:sp>
      <p:sp>
        <p:nvSpPr>
          <p:cNvPr id="57" name="Rounded Rectangular Callout 56"/>
          <p:cNvSpPr/>
          <p:nvPr/>
        </p:nvSpPr>
        <p:spPr>
          <a:xfrm>
            <a:off x="1943971" y="4682831"/>
            <a:ext cx="3393609" cy="1001487"/>
          </a:xfrm>
          <a:prstGeom prst="wedgeRoundRectCallout">
            <a:avLst>
              <a:gd name="adj1" fmla="val -57711"/>
              <a:gd name="adj2" fmla="val -3285"/>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Ella </a:t>
            </a:r>
            <a:r>
              <a:rPr lang="en-GB" sz="2000" dirty="0" err="1">
                <a:solidFill>
                  <a:srgbClr val="002060"/>
                </a:solidFill>
              </a:rPr>
              <a:t>tiene</a:t>
            </a:r>
            <a:r>
              <a:rPr lang="en-GB" sz="2000" dirty="0">
                <a:solidFill>
                  <a:srgbClr val="002060"/>
                </a:solidFill>
              </a:rPr>
              <a:t> </a:t>
            </a:r>
            <a:r>
              <a:rPr lang="en-GB" sz="2000" dirty="0" err="1">
                <a:solidFill>
                  <a:srgbClr val="002060"/>
                </a:solidFill>
              </a:rPr>
              <a:t>diecisiete</a:t>
            </a:r>
            <a:r>
              <a:rPr lang="en-GB" sz="2000" dirty="0">
                <a:solidFill>
                  <a:srgbClr val="002060"/>
                </a:solidFill>
              </a:rPr>
              <a:t> </a:t>
            </a:r>
            <a:r>
              <a:rPr lang="en-GB" sz="2000" dirty="0" err="1">
                <a:solidFill>
                  <a:srgbClr val="002060"/>
                </a:solidFill>
              </a:rPr>
              <a:t>coches</a:t>
            </a:r>
            <a:r>
              <a:rPr lang="en-GB" sz="2000" dirty="0">
                <a:solidFill>
                  <a:srgbClr val="002060"/>
                </a:solidFill>
              </a:rPr>
              <a:t>, </a:t>
            </a:r>
            <a:r>
              <a:rPr lang="en-GB" sz="2000" dirty="0" err="1">
                <a:solidFill>
                  <a:srgbClr val="002060"/>
                </a:solidFill>
              </a:rPr>
              <a:t>pero</a:t>
            </a:r>
            <a:r>
              <a:rPr lang="en-GB" sz="2000" dirty="0">
                <a:solidFill>
                  <a:srgbClr val="002060"/>
                </a:solidFill>
              </a:rPr>
              <a:t> ¡</a:t>
            </a:r>
            <a:r>
              <a:rPr lang="en-GB" sz="2000" dirty="0" err="1">
                <a:solidFill>
                  <a:srgbClr val="002060"/>
                </a:solidFill>
              </a:rPr>
              <a:t>yo</a:t>
            </a:r>
            <a:r>
              <a:rPr lang="en-GB" sz="2000" dirty="0">
                <a:solidFill>
                  <a:srgbClr val="002060"/>
                </a:solidFill>
              </a:rPr>
              <a:t> </a:t>
            </a:r>
            <a:r>
              <a:rPr lang="en-GB" sz="2000" dirty="0" err="1">
                <a:solidFill>
                  <a:srgbClr val="002060"/>
                </a:solidFill>
              </a:rPr>
              <a:t>tengo</a:t>
            </a:r>
            <a:r>
              <a:rPr lang="en-GB" sz="2000" dirty="0">
                <a:solidFill>
                  <a:srgbClr val="002060"/>
                </a:solidFill>
              </a:rPr>
              <a:t> </a:t>
            </a:r>
            <a:r>
              <a:rPr lang="en-GB" sz="2000" dirty="0" err="1">
                <a:solidFill>
                  <a:srgbClr val="002060"/>
                </a:solidFill>
              </a:rPr>
              <a:t>diecinueve</a:t>
            </a:r>
            <a:r>
              <a:rPr lang="en-GB" sz="2000" dirty="0">
                <a:solidFill>
                  <a:srgbClr val="002060"/>
                </a:solidFill>
              </a:rPr>
              <a:t>!</a:t>
            </a:r>
          </a:p>
        </p:txBody>
      </p:sp>
      <p:sp>
        <p:nvSpPr>
          <p:cNvPr id="58" name="TextBox 57"/>
          <p:cNvSpPr txBox="1"/>
          <p:nvPr/>
        </p:nvSpPr>
        <p:spPr>
          <a:xfrm>
            <a:off x="298289" y="1162185"/>
            <a:ext cx="5780640" cy="461665"/>
          </a:xfrm>
          <a:prstGeom prst="rect">
            <a:avLst/>
          </a:prstGeom>
          <a:noFill/>
        </p:spPr>
        <p:txBody>
          <a:bodyPr wrap="square" rtlCol="0">
            <a:spAutoFit/>
          </a:bodyPr>
          <a:lstStyle/>
          <a:p>
            <a:pPr algn="l"/>
            <a:r>
              <a:rPr lang="en-GB" sz="2400" b="1" dirty="0">
                <a:solidFill>
                  <a:schemeClr val="accent5">
                    <a:lumMod val="50000"/>
                  </a:schemeClr>
                </a:solidFill>
              </a:rPr>
              <a:t>Escribe las </a:t>
            </a:r>
            <a:r>
              <a:rPr lang="en-GB" sz="2400" b="1" dirty="0" err="1">
                <a:solidFill>
                  <a:schemeClr val="accent5">
                    <a:lumMod val="50000"/>
                  </a:schemeClr>
                </a:solidFill>
              </a:rPr>
              <a:t>cinco</a:t>
            </a:r>
            <a:r>
              <a:rPr lang="en-GB" sz="2400" b="1" dirty="0">
                <a:solidFill>
                  <a:schemeClr val="accent5">
                    <a:lumMod val="50000"/>
                  </a:schemeClr>
                </a:solidFill>
              </a:rPr>
              <a:t> </a:t>
            </a:r>
            <a:r>
              <a:rPr lang="en-GB" sz="2400" b="1" dirty="0" err="1">
                <a:solidFill>
                  <a:schemeClr val="accent5">
                    <a:lumMod val="50000"/>
                  </a:schemeClr>
                </a:solidFill>
              </a:rPr>
              <a:t>frases</a:t>
            </a:r>
            <a:r>
              <a:rPr lang="en-GB" sz="2400" b="1" dirty="0">
                <a:solidFill>
                  <a:schemeClr val="accent5">
                    <a:lumMod val="50000"/>
                  </a:schemeClr>
                </a:solidFill>
              </a:rPr>
              <a:t> </a:t>
            </a:r>
            <a:r>
              <a:rPr lang="en-GB" sz="2400" b="1" dirty="0" err="1">
                <a:solidFill>
                  <a:schemeClr val="accent5">
                    <a:lumMod val="50000"/>
                  </a:schemeClr>
                </a:solidFill>
              </a:rPr>
              <a:t>en</a:t>
            </a:r>
            <a:r>
              <a:rPr lang="en-GB" sz="2400" b="1" dirty="0">
                <a:solidFill>
                  <a:schemeClr val="accent5">
                    <a:lumMod val="50000"/>
                  </a:schemeClr>
                </a:solidFill>
              </a:rPr>
              <a:t> </a:t>
            </a:r>
            <a:r>
              <a:rPr lang="en-GB" sz="2400" b="1" dirty="0" err="1">
                <a:solidFill>
                  <a:schemeClr val="accent5">
                    <a:lumMod val="50000"/>
                  </a:schemeClr>
                </a:solidFill>
              </a:rPr>
              <a:t>español</a:t>
            </a:r>
            <a:r>
              <a:rPr lang="en-GB" sz="2400" b="1" dirty="0">
                <a:solidFill>
                  <a:schemeClr val="accent5">
                    <a:lumMod val="50000"/>
                  </a:schemeClr>
                </a:solidFill>
              </a:rPr>
              <a:t>.</a:t>
            </a:r>
          </a:p>
        </p:txBody>
      </p:sp>
      <p:sp>
        <p:nvSpPr>
          <p:cNvPr id="59" name="TextBox 58"/>
          <p:cNvSpPr txBox="1"/>
          <p:nvPr/>
        </p:nvSpPr>
        <p:spPr>
          <a:xfrm>
            <a:off x="296944" y="1584887"/>
            <a:ext cx="5254171" cy="830997"/>
          </a:xfrm>
          <a:prstGeom prst="rect">
            <a:avLst/>
          </a:prstGeom>
          <a:noFill/>
        </p:spPr>
        <p:txBody>
          <a:bodyPr wrap="square" rtlCol="0">
            <a:spAutoFit/>
          </a:bodyPr>
          <a:lstStyle/>
          <a:p>
            <a:pPr algn="l"/>
            <a:r>
              <a:rPr lang="en-GB" sz="2400" b="1" dirty="0" err="1">
                <a:solidFill>
                  <a:schemeClr val="accent5">
                    <a:lumMod val="50000"/>
                  </a:schemeClr>
                </a:solidFill>
              </a:rPr>
              <a:t>Usa</a:t>
            </a:r>
            <a:r>
              <a:rPr lang="en-GB" sz="2400" b="1" dirty="0">
                <a:solidFill>
                  <a:schemeClr val="accent5">
                    <a:lumMod val="50000"/>
                  </a:schemeClr>
                </a:solidFill>
              </a:rPr>
              <a:t> la forma </a:t>
            </a:r>
            <a:r>
              <a:rPr lang="en-GB" sz="2400" b="1" dirty="0" err="1">
                <a:solidFill>
                  <a:schemeClr val="accent5">
                    <a:lumMod val="50000"/>
                  </a:schemeClr>
                </a:solidFill>
              </a:rPr>
              <a:t>correcta</a:t>
            </a:r>
            <a:r>
              <a:rPr lang="en-GB" sz="2400" b="1" dirty="0">
                <a:solidFill>
                  <a:schemeClr val="accent5">
                    <a:lumMod val="50000"/>
                  </a:schemeClr>
                </a:solidFill>
              </a:rPr>
              <a:t> de ‘</a:t>
            </a:r>
            <a:r>
              <a:rPr lang="en-GB" sz="2400" b="1" dirty="0" err="1">
                <a:solidFill>
                  <a:schemeClr val="accent5">
                    <a:lumMod val="50000"/>
                  </a:schemeClr>
                </a:solidFill>
              </a:rPr>
              <a:t>tener</a:t>
            </a:r>
            <a:r>
              <a:rPr lang="en-GB" sz="2400" b="1" dirty="0">
                <a:solidFill>
                  <a:schemeClr val="accent5">
                    <a:lumMod val="50000"/>
                  </a:schemeClr>
                </a:solidFill>
              </a:rPr>
              <a:t>’ y el </a:t>
            </a:r>
            <a:r>
              <a:rPr lang="en-GB" sz="2400" b="1" dirty="0" err="1">
                <a:solidFill>
                  <a:schemeClr val="accent5">
                    <a:lumMod val="50000"/>
                  </a:schemeClr>
                </a:solidFill>
              </a:rPr>
              <a:t>pronombre</a:t>
            </a:r>
            <a:r>
              <a:rPr lang="en-GB" sz="2400" b="1" dirty="0">
                <a:solidFill>
                  <a:schemeClr val="accent5">
                    <a:lumMod val="50000"/>
                  </a:schemeClr>
                </a:solidFill>
              </a:rPr>
              <a:t> (</a:t>
            </a:r>
            <a:r>
              <a:rPr lang="en-GB" sz="2400" b="1" dirty="0" err="1">
                <a:solidFill>
                  <a:schemeClr val="accent5">
                    <a:lumMod val="50000"/>
                  </a:schemeClr>
                </a:solidFill>
              </a:rPr>
              <a:t>yo</a:t>
            </a:r>
            <a:r>
              <a:rPr lang="en-GB" sz="2400" b="1" dirty="0">
                <a:solidFill>
                  <a:schemeClr val="accent5">
                    <a:lumMod val="50000"/>
                  </a:schemeClr>
                </a:solidFill>
              </a:rPr>
              <a:t>, </a:t>
            </a:r>
            <a:r>
              <a:rPr lang="en-GB" sz="2400" b="1" dirty="0" err="1">
                <a:solidFill>
                  <a:schemeClr val="accent5">
                    <a:lumMod val="50000"/>
                  </a:schemeClr>
                </a:solidFill>
              </a:rPr>
              <a:t>tú</a:t>
            </a:r>
            <a:r>
              <a:rPr lang="en-GB" sz="2400" b="1" dirty="0">
                <a:solidFill>
                  <a:schemeClr val="accent5">
                    <a:lumMod val="50000"/>
                  </a:schemeClr>
                </a:solidFill>
              </a:rPr>
              <a:t>, </a:t>
            </a:r>
            <a:r>
              <a:rPr lang="en-GB" sz="2400" b="1" dirty="0" err="1">
                <a:solidFill>
                  <a:schemeClr val="accent5">
                    <a:lumMod val="50000"/>
                  </a:schemeClr>
                </a:solidFill>
              </a:rPr>
              <a:t>él</a:t>
            </a:r>
            <a:r>
              <a:rPr lang="en-GB" sz="2400" b="1" dirty="0">
                <a:solidFill>
                  <a:schemeClr val="accent5">
                    <a:lumMod val="50000"/>
                  </a:schemeClr>
                </a:solidFill>
              </a:rPr>
              <a:t>, </a:t>
            </a:r>
            <a:r>
              <a:rPr lang="en-GB" sz="2400" b="1" dirty="0" err="1">
                <a:solidFill>
                  <a:schemeClr val="accent5">
                    <a:lumMod val="50000"/>
                  </a:schemeClr>
                </a:solidFill>
              </a:rPr>
              <a:t>ella</a:t>
            </a:r>
            <a:r>
              <a:rPr lang="en-GB" sz="2400" b="1" dirty="0">
                <a:solidFill>
                  <a:schemeClr val="accent5">
                    <a:lumMod val="50000"/>
                  </a:schemeClr>
                </a:solidFill>
              </a:rPr>
              <a:t>).</a:t>
            </a:r>
          </a:p>
        </p:txBody>
      </p:sp>
      <p:pic>
        <p:nvPicPr>
          <p:cNvPr id="61" name="Picture 60" descr="background rectangle">
            <a:extLs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62" name="Rectangle 61"/>
          <p:cNvSpPr/>
          <p:nvPr/>
        </p:nvSpPr>
        <p:spPr>
          <a:xfrm>
            <a:off x="81821" y="382418"/>
            <a:ext cx="2012089" cy="523220"/>
          </a:xfrm>
          <a:prstGeom prst="rect">
            <a:avLst/>
          </a:prstGeom>
        </p:spPr>
        <p:txBody>
          <a:bodyPr wrap="none">
            <a:spAutoFit/>
          </a:bodyPr>
          <a:lstStyle/>
          <a:p>
            <a:r>
              <a:rPr lang="en-GB" sz="2800" b="1" dirty="0">
                <a:solidFill>
                  <a:schemeClr val="bg1"/>
                </a:solidFill>
              </a:rPr>
              <a:t>¡A escribir!</a:t>
            </a:r>
            <a:endParaRPr lang="en-GB" sz="2800" dirty="0"/>
          </a:p>
        </p:txBody>
      </p:sp>
      <p:sp>
        <p:nvSpPr>
          <p:cNvPr id="63" name="TextBox 62"/>
          <p:cNvSpPr txBox="1"/>
          <p:nvPr/>
        </p:nvSpPr>
        <p:spPr>
          <a:xfrm>
            <a:off x="140974" y="2624751"/>
            <a:ext cx="512335" cy="461665"/>
          </a:xfrm>
          <a:prstGeom prst="rect">
            <a:avLst/>
          </a:prstGeom>
          <a:noFill/>
        </p:spPr>
        <p:txBody>
          <a:bodyPr wrap="square" rtlCol="0">
            <a:spAutoFit/>
          </a:bodyPr>
          <a:lstStyle/>
          <a:p>
            <a:pPr algn="l"/>
            <a:r>
              <a:rPr lang="en-GB" sz="2400" b="1" dirty="0">
                <a:solidFill>
                  <a:srgbClr val="002060"/>
                </a:solidFill>
              </a:rPr>
              <a:t>1.</a:t>
            </a:r>
          </a:p>
        </p:txBody>
      </p:sp>
      <p:sp>
        <p:nvSpPr>
          <p:cNvPr id="64" name="TextBox 63"/>
          <p:cNvSpPr txBox="1"/>
          <p:nvPr/>
        </p:nvSpPr>
        <p:spPr>
          <a:xfrm>
            <a:off x="163195" y="4576642"/>
            <a:ext cx="512335" cy="461665"/>
          </a:xfrm>
          <a:prstGeom prst="rect">
            <a:avLst/>
          </a:prstGeom>
          <a:noFill/>
        </p:spPr>
        <p:txBody>
          <a:bodyPr wrap="square" rtlCol="0">
            <a:spAutoFit/>
          </a:bodyPr>
          <a:lstStyle/>
          <a:p>
            <a:pPr algn="l"/>
            <a:r>
              <a:rPr lang="en-GB" sz="2400" b="1" dirty="0">
                <a:solidFill>
                  <a:srgbClr val="002060"/>
                </a:solidFill>
              </a:rPr>
              <a:t>2.</a:t>
            </a:r>
          </a:p>
        </p:txBody>
      </p:sp>
      <p:sp>
        <p:nvSpPr>
          <p:cNvPr id="66" name="TextBox 65"/>
          <p:cNvSpPr txBox="1"/>
          <p:nvPr/>
        </p:nvSpPr>
        <p:spPr>
          <a:xfrm>
            <a:off x="5821907" y="1954219"/>
            <a:ext cx="512335" cy="461665"/>
          </a:xfrm>
          <a:prstGeom prst="rect">
            <a:avLst/>
          </a:prstGeom>
          <a:noFill/>
        </p:spPr>
        <p:txBody>
          <a:bodyPr wrap="square" rtlCol="0">
            <a:spAutoFit/>
          </a:bodyPr>
          <a:lstStyle/>
          <a:p>
            <a:pPr algn="l"/>
            <a:r>
              <a:rPr lang="en-GB" sz="2400" b="1" dirty="0">
                <a:solidFill>
                  <a:srgbClr val="002060"/>
                </a:solidFill>
              </a:rPr>
              <a:t>3.</a:t>
            </a:r>
          </a:p>
        </p:txBody>
      </p:sp>
      <p:sp>
        <p:nvSpPr>
          <p:cNvPr id="67" name="Rectangle 66"/>
          <p:cNvSpPr/>
          <p:nvPr/>
        </p:nvSpPr>
        <p:spPr>
          <a:xfrm>
            <a:off x="5821907" y="3502787"/>
            <a:ext cx="444352" cy="461665"/>
          </a:xfrm>
          <a:prstGeom prst="rect">
            <a:avLst/>
          </a:prstGeom>
        </p:spPr>
        <p:txBody>
          <a:bodyPr wrap="none">
            <a:spAutoFit/>
          </a:bodyPr>
          <a:lstStyle/>
          <a:p>
            <a:r>
              <a:rPr lang="en-GB" sz="2400" b="1" dirty="0">
                <a:solidFill>
                  <a:srgbClr val="002060"/>
                </a:solidFill>
              </a:rPr>
              <a:t>4.</a:t>
            </a:r>
            <a:endParaRPr lang="en-GB" sz="2400" dirty="0"/>
          </a:p>
        </p:txBody>
      </p:sp>
      <p:sp>
        <p:nvSpPr>
          <p:cNvPr id="68" name="Rectangle 67"/>
          <p:cNvSpPr/>
          <p:nvPr/>
        </p:nvSpPr>
        <p:spPr>
          <a:xfrm>
            <a:off x="5821907" y="5002153"/>
            <a:ext cx="444352" cy="461665"/>
          </a:xfrm>
          <a:prstGeom prst="rect">
            <a:avLst/>
          </a:prstGeom>
        </p:spPr>
        <p:txBody>
          <a:bodyPr wrap="none">
            <a:spAutoFit/>
          </a:bodyPr>
          <a:lstStyle/>
          <a:p>
            <a:r>
              <a:rPr lang="en-GB" sz="2400" b="1" dirty="0">
                <a:solidFill>
                  <a:srgbClr val="002060"/>
                </a:solidFill>
              </a:rPr>
              <a:t>5.</a:t>
            </a:r>
            <a:endParaRPr lang="en-GB" sz="2400" dirty="0"/>
          </a:p>
        </p:txBody>
      </p:sp>
    </p:spTree>
    <p:extLst>
      <p:ext uri="{BB962C8B-B14F-4D97-AF65-F5344CB8AC3E}">
        <p14:creationId xmlns:p14="http://schemas.microsoft.com/office/powerpoint/2010/main" val="38673854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43"/>
                  </p:tgtEl>
                </p:cond>
              </p:nextCondLst>
            </p:seq>
            <p:seq concurrent="1" nextAc="seek">
              <p:cTn id="7" restart="whenNotActive" fill="hold" evtFilter="cancelBubble" nodeType="interactiveSeq">
                <p:stCondLst>
                  <p:cond evt="onClick" delay="0">
                    <p:tgtEl>
                      <p:spTgt spid="51"/>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2"/>
                                        </p:tgtEl>
                                        <p:attrNameLst>
                                          <p:attrName>style.visibility</p:attrName>
                                        </p:attrNameLst>
                                      </p:cBhvr>
                                      <p:to>
                                        <p:strVal val="visible"/>
                                      </p:to>
                                    </p:set>
                                  </p:childTnLst>
                                </p:cTn>
                              </p:par>
                            </p:childTnLst>
                          </p:cTn>
                        </p:par>
                      </p:childTnLst>
                    </p:cTn>
                  </p:par>
                </p:childTnLst>
              </p:cTn>
              <p:nextCondLst>
                <p:cond evt="onClick" delay="0">
                  <p:tgtEl>
                    <p:spTgt spid="51"/>
                  </p:tgtEl>
                </p:cond>
              </p:nextCondLst>
            </p:seq>
            <p:seq concurrent="1" nextAc="seek">
              <p:cTn id="12" restart="whenNotActive" fill="hold" evtFilter="cancelBubble" nodeType="interactiveSeq">
                <p:stCondLst>
                  <p:cond evt="onClick" delay="0">
                    <p:tgtEl>
                      <p:spTgt spid="46"/>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childTnLst>
                          </p:cTn>
                        </p:par>
                      </p:childTnLst>
                    </p:cTn>
                  </p:par>
                </p:childTnLst>
              </p:cTn>
              <p:nextCondLst>
                <p:cond evt="onClick" delay="0">
                  <p:tgtEl>
                    <p:spTgt spid="46"/>
                  </p:tgtEl>
                </p:cond>
              </p:nextCondLst>
            </p:seq>
            <p:seq concurrent="1" nextAc="seek">
              <p:cTn id="17" restart="whenNotActive" fill="hold" evtFilter="cancelBubble" nodeType="interactiveSeq">
                <p:stCondLst>
                  <p:cond evt="onClick" delay="0">
                    <p:tgtEl>
                      <p:spTgt spid="56"/>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7"/>
                                        </p:tgtEl>
                                        <p:attrNameLst>
                                          <p:attrName>style.visibility</p:attrName>
                                        </p:attrNameLst>
                                      </p:cBhvr>
                                      <p:to>
                                        <p:strVal val="visible"/>
                                      </p:to>
                                    </p:set>
                                  </p:childTnLst>
                                </p:cTn>
                              </p:par>
                            </p:childTnLst>
                          </p:cTn>
                        </p:par>
                      </p:childTnLst>
                    </p:cTn>
                  </p:par>
                </p:childTnLst>
              </p:cTn>
              <p:nextCondLst>
                <p:cond evt="onClick" delay="0">
                  <p:tgtEl>
                    <p:spTgt spid="56"/>
                  </p:tgtEl>
                </p:cond>
              </p:nextCondLst>
            </p:seq>
            <p:seq concurrent="1" nextAc="seek">
              <p:cTn id="22" restart="whenNotActive" fill="hold" evtFilter="cancelBubble" nodeType="interactiveSeq">
                <p:stCondLst>
                  <p:cond evt="onClick" delay="0">
                    <p:tgtEl>
                      <p:spTgt spid="53"/>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4"/>
                                        </p:tgtEl>
                                        <p:attrNameLst>
                                          <p:attrName>style.visibility</p:attrName>
                                        </p:attrNameLst>
                                      </p:cBhvr>
                                      <p:to>
                                        <p:strVal val="visible"/>
                                      </p:to>
                                    </p:set>
                                  </p:childTnLst>
                                </p:cTn>
                              </p:par>
                            </p:childTnLst>
                          </p:cTn>
                        </p:par>
                      </p:childTnLst>
                    </p:cTn>
                  </p:par>
                </p:childTnLst>
              </p:cTn>
              <p:nextCondLst>
                <p:cond evt="onClick" delay="0">
                  <p:tgtEl>
                    <p:spTgt spid="53"/>
                  </p:tgtEl>
                </p:cond>
              </p:nextCondLst>
            </p:seq>
          </p:childTnLst>
        </p:cTn>
      </p:par>
    </p:tnLst>
    <p:bldLst>
      <p:bldP spid="44" grpId="0" animBg="1"/>
      <p:bldP spid="47" grpId="0" animBg="1"/>
      <p:bldP spid="52" grpId="0" animBg="1"/>
      <p:bldP spid="54" grpId="0" animBg="1"/>
      <p:bldP spid="57"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2173557"/>
            <a:ext cx="9800852" cy="879475"/>
          </a:xfrm>
        </p:spPr>
        <p:txBody>
          <a:bodyPr>
            <a:normAutofit/>
          </a:bodyPr>
          <a:lstStyle/>
          <a:p>
            <a:pPr algn="l"/>
            <a:r>
              <a:rPr lang="en-GB" sz="3200" b="1" dirty="0">
                <a:solidFill>
                  <a:prstClr val="white"/>
                </a:solidFill>
              </a:rPr>
              <a:t>Describing how people feel in </a:t>
            </a:r>
            <a:r>
              <a:rPr lang="en-GB" sz="3200" b="1">
                <a:solidFill>
                  <a:prstClr val="white"/>
                </a:solidFill>
              </a:rPr>
              <a:t>the present</a:t>
            </a:r>
            <a:endParaRPr lang="en-US" sz="32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81143" y="3034696"/>
            <a:ext cx="7291126" cy="514940"/>
          </a:xfrm>
        </p:spPr>
        <p:txBody>
          <a:bodyPr>
            <a:normAutofit/>
          </a:bodyPr>
          <a:lstStyle/>
          <a:p>
            <a:pPr algn="l"/>
            <a:r>
              <a:rPr lang="en-GB" sz="2800" dirty="0">
                <a:solidFill>
                  <a:prstClr val="white"/>
                </a:solidFill>
              </a:rPr>
              <a:t>Idiomatic uses of tener + noun</a:t>
            </a:r>
            <a:endParaRPr lang="en-US" sz="2800" dirty="0"/>
          </a:p>
        </p:txBody>
      </p:sp>
      <p:sp>
        <p:nvSpPr>
          <p:cNvPr id="14" name="Subtitle 6">
            <a:extLst>
              <a:ext uri="{FF2B5EF4-FFF2-40B4-BE49-F238E27FC236}">
                <a16:creationId xmlns:a16="http://schemas.microsoft.com/office/drawing/2014/main" id="{ABC93937-5935-4FD6-909A-1159EB86D0C7}"/>
              </a:ext>
            </a:extLst>
          </p:cNvPr>
          <p:cNvSpPr txBox="1">
            <a:spLocks/>
          </p:cNvSpPr>
          <p:nvPr/>
        </p:nvSpPr>
        <p:spPr>
          <a:xfrm>
            <a:off x="180802" y="3531300"/>
            <a:ext cx="6287583"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2800" dirty="0">
                <a:solidFill>
                  <a:prstClr val="white"/>
                </a:solidFill>
              </a:rPr>
              <a:t>SSCs: [CA], [CO], [CU] [revisited]</a:t>
            </a:r>
            <a:endParaRPr kumimoji="0" lang="en-US" sz="2800" b="0" i="0" u="none" strike="noStrike" kern="1200" cap="none" spc="0" normalizeH="0" baseline="0" noProof="0" dirty="0">
              <a:ln>
                <a:noFill/>
              </a:ln>
              <a:solidFill>
                <a:srgbClr val="4472C4">
                  <a:lumMod val="50000"/>
                </a:srgbClr>
              </a:solidFill>
              <a:effectLst/>
              <a:uLnTx/>
              <a:uFillTx/>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200" dirty="0">
                <a:solidFill>
                  <a:prstClr val="white"/>
                </a:solidFill>
                <a:latin typeface="Century Gothic" panose="020B0502020202020204" pitchFamily="34" charset="0"/>
              </a:rPr>
              <a:t>1.2</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3 - Lesson </a:t>
            </a:r>
            <a:r>
              <a:rPr lang="en-GB" sz="2200" dirty="0">
                <a:solidFill>
                  <a:prstClr val="white"/>
                </a:solidFill>
                <a:latin typeface="Century Gothic" panose="020B0502020202020204" pitchFamily="34" charset="0"/>
              </a:rPr>
              <a:t>20</a:t>
            </a:r>
            <a:endPar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6" y="5780283"/>
            <a:ext cx="4192203"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Victoria</a:t>
            </a:r>
            <a:r>
              <a:rPr kumimoji="0" lang="en-GB" sz="1400" b="0" i="0" u="none" strike="noStrike" kern="1200" cap="none" spc="0" normalizeH="0" noProof="0" dirty="0">
                <a:ln>
                  <a:noFill/>
                </a:ln>
                <a:solidFill>
                  <a:prstClr val="white"/>
                </a:solidFill>
                <a:effectLst/>
                <a:uLnTx/>
                <a:uFillTx/>
                <a:latin typeface="Century Gothic" panose="020B0502020202020204" pitchFamily="34" charset="0"/>
                <a:ea typeface="+mj-ea"/>
                <a:cs typeface="+mj-cs"/>
              </a:rPr>
              <a:t> </a:t>
            </a:r>
            <a:r>
              <a:rPr lang="en-GB" sz="1400" dirty="0">
                <a:solidFill>
                  <a:prstClr val="white"/>
                </a:solidFill>
                <a:latin typeface="Century Gothic" panose="020B0502020202020204" pitchFamily="34" charset="0"/>
              </a:rPr>
              <a:t>H</a:t>
            </a:r>
            <a:r>
              <a:rPr kumimoji="0" lang="en-GB" sz="1400" b="0" i="0" u="none" strike="noStrike" kern="1200" cap="none" spc="0" normalizeH="0" noProof="0" dirty="0" err="1">
                <a:ln>
                  <a:noFill/>
                </a:ln>
                <a:solidFill>
                  <a:prstClr val="white"/>
                </a:solidFill>
                <a:effectLst/>
                <a:uLnTx/>
                <a:uFillTx/>
                <a:latin typeface="Century Gothic" panose="020B0502020202020204" pitchFamily="34" charset="0"/>
                <a:ea typeface="+mj-ea"/>
                <a:cs typeface="+mj-cs"/>
              </a:rPr>
              <a:t>obson</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a:t>
            </a:r>
            <a:r>
              <a:rPr lang="en-GB" sz="1400" dirty="0">
                <a:solidFill>
                  <a:prstClr val="white"/>
                </a:solidFill>
                <a:latin typeface="Century Gothic" panose="020B0502020202020204" pitchFamily="34" charset="0"/>
              </a:rPr>
              <a:t>Nick Avery / Rachel Hawkes</a:t>
            </a: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Mark Davies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11/10/2020</a:t>
            </a: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20844412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İUn</a:t>
            </a:r>
            <a:r>
              <a:rPr lang="en-GB" sz="3600" b="1" dirty="0">
                <a:solidFill>
                  <a:schemeClr val="bg1"/>
                </a:solidFill>
              </a:rPr>
              <a:t> </a:t>
            </a:r>
            <a:r>
              <a:rPr lang="en-GB" sz="3600" b="1" dirty="0" err="1">
                <a:solidFill>
                  <a:schemeClr val="bg1"/>
                </a:solidFill>
              </a:rPr>
              <a:t>minuto</a:t>
            </a:r>
            <a:r>
              <a:rPr lang="en-GB" sz="3600" b="1" dirty="0">
                <a:solidFill>
                  <a:schemeClr val="bg1"/>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54215" y="96403"/>
            <a:ext cx="126617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TextBox 11"/>
          <p:cNvSpPr txBox="1"/>
          <p:nvPr/>
        </p:nvSpPr>
        <p:spPr>
          <a:xfrm>
            <a:off x="164424" y="5509551"/>
            <a:ext cx="3455076" cy="830997"/>
          </a:xfrm>
          <a:prstGeom prst="rect">
            <a:avLst/>
          </a:prstGeom>
          <a:noFill/>
          <a:ln>
            <a:solidFill>
              <a:schemeClr val="accent5">
                <a:lumMod val="50000"/>
              </a:schemeClr>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s-CO" sz="4800" dirty="0">
                <a:solidFill>
                  <a:srgbClr val="E87D1E"/>
                </a:solidFill>
                <a:latin typeface="Century Gothic" panose="020B0502020202020204" pitchFamily="34" charset="0"/>
                <a:cs typeface="Calibri" panose="020F0502020204030204" pitchFamily="34" charset="0"/>
              </a:rPr>
              <a:t>c</a:t>
            </a:r>
            <a:r>
              <a:rPr kumimoji="0" lang="es-CO" sz="4800" b="0" i="0" u="none" strike="noStrike" kern="1200" cap="none" spc="0" normalizeH="0" baseline="0" noProof="0" dirty="0" err="1">
                <a:ln>
                  <a:noFill/>
                </a:ln>
                <a:solidFill>
                  <a:srgbClr val="E87D1E"/>
                </a:solidFill>
                <a:effectLst/>
                <a:uLnTx/>
                <a:uFillTx/>
                <a:latin typeface="Century Gothic" panose="020B0502020202020204" pitchFamily="34" charset="0"/>
                <a:ea typeface="+mn-ea"/>
                <a:cs typeface="Calibri" panose="020F0502020204030204" pitchFamily="34" charset="0"/>
              </a:rPr>
              <a:t>a</a:t>
            </a:r>
            <a:r>
              <a:rPr kumimoji="0" lang="es-CO" sz="4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ntar</a:t>
            </a:r>
            <a:endParaRPr kumimoji="0" lang="es-CO" sz="4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3" name="TextBox 12"/>
          <p:cNvSpPr txBox="1"/>
          <p:nvPr/>
        </p:nvSpPr>
        <p:spPr>
          <a:xfrm>
            <a:off x="157986" y="2870579"/>
            <a:ext cx="3461514" cy="830997"/>
          </a:xfrm>
          <a:prstGeom prst="rect">
            <a:avLst/>
          </a:prstGeom>
          <a:noFill/>
          <a:ln>
            <a:solidFill>
              <a:schemeClr val="accent5">
                <a:lumMod val="50000"/>
              </a:schemeClr>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s-CO" sz="4800" dirty="0">
                <a:solidFill>
                  <a:srgbClr val="E87D1E"/>
                </a:solidFill>
                <a:latin typeface="Century Gothic" panose="020B0502020202020204" pitchFamily="34" charset="0"/>
                <a:cs typeface="Calibri" panose="020F0502020204030204" pitchFamily="34" charset="0"/>
              </a:rPr>
              <a:t>c</a:t>
            </a:r>
            <a:r>
              <a:rPr kumimoji="0" lang="es-CO" sz="4800" b="0" i="0" u="none" strike="noStrike" kern="1200" cap="none" spc="0" normalizeH="0" baseline="0" noProof="0" dirty="0" err="1">
                <a:ln>
                  <a:noFill/>
                </a:ln>
                <a:solidFill>
                  <a:srgbClr val="E87D1E"/>
                </a:solidFill>
                <a:effectLst/>
                <a:uLnTx/>
                <a:uFillTx/>
                <a:latin typeface="Century Gothic" panose="020B0502020202020204" pitchFamily="34" charset="0"/>
                <a:ea typeface="+mn-ea"/>
                <a:cs typeface="Calibri" panose="020F0502020204030204" pitchFamily="34" charset="0"/>
              </a:rPr>
              <a:t>a</a:t>
            </a:r>
            <a:r>
              <a:rPr kumimoji="0" lang="es-CO" sz="4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lle</a:t>
            </a:r>
            <a:endParaRPr kumimoji="0" lang="es-CO" sz="4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4" name="TextBox 13"/>
          <p:cNvSpPr txBox="1"/>
          <p:nvPr/>
        </p:nvSpPr>
        <p:spPr>
          <a:xfrm>
            <a:off x="164424" y="3766998"/>
            <a:ext cx="3455076" cy="830997"/>
          </a:xfrm>
          <a:prstGeom prst="rect">
            <a:avLst/>
          </a:prstGeom>
          <a:noFill/>
          <a:ln>
            <a:solidFill>
              <a:schemeClr val="accent5">
                <a:lumMod val="50000"/>
              </a:schemeClr>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s-CO" sz="4800" dirty="0">
                <a:solidFill>
                  <a:schemeClr val="accent1">
                    <a:lumMod val="50000"/>
                  </a:schemeClr>
                </a:solidFill>
                <a:latin typeface="Century Gothic" panose="020B0502020202020204" pitchFamily="34" charset="0"/>
                <a:cs typeface="Calibri" panose="020F0502020204030204" pitchFamily="34" charset="0"/>
              </a:rPr>
              <a:t>en</a:t>
            </a:r>
            <a:r>
              <a:rPr lang="es-CO" sz="4800" dirty="0">
                <a:solidFill>
                  <a:srgbClr val="E87D1E"/>
                </a:solidFill>
                <a:latin typeface="Century Gothic" panose="020B0502020202020204" pitchFamily="34" charset="0"/>
                <a:cs typeface="Calibri" panose="020F0502020204030204" pitchFamily="34" charset="0"/>
              </a:rPr>
              <a:t> c</a:t>
            </a:r>
            <a:r>
              <a:rPr kumimoji="0" lang="es-CO" sz="48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a</a:t>
            </a:r>
            <a:r>
              <a:rPr lang="es-CO" sz="4800" dirty="0" err="1">
                <a:solidFill>
                  <a:srgbClr val="115076"/>
                </a:solidFill>
                <a:latin typeface="Century Gothic" panose="020B0502020202020204" pitchFamily="34" charset="0"/>
                <a:cs typeface="Calibri" panose="020F0502020204030204" pitchFamily="34" charset="0"/>
              </a:rPr>
              <a:t>mbi</a:t>
            </a:r>
            <a:r>
              <a:rPr kumimoji="0" lang="es-CO" sz="4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a:t>
            </a:r>
          </a:p>
        </p:txBody>
      </p:sp>
      <p:sp>
        <p:nvSpPr>
          <p:cNvPr id="15" name="TextBox 14"/>
          <p:cNvSpPr txBox="1"/>
          <p:nvPr/>
        </p:nvSpPr>
        <p:spPr>
          <a:xfrm>
            <a:off x="164424" y="4634518"/>
            <a:ext cx="3455076" cy="830997"/>
          </a:xfrm>
          <a:prstGeom prst="rect">
            <a:avLst/>
          </a:prstGeom>
          <a:noFill/>
          <a:ln>
            <a:solidFill>
              <a:srgbClr val="002060"/>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s-CO" sz="4800" dirty="0">
                <a:solidFill>
                  <a:srgbClr val="E87D1E"/>
                </a:solidFill>
                <a:latin typeface="Century Gothic" panose="020B0502020202020204" pitchFamily="34" charset="0"/>
                <a:cs typeface="Calibri" panose="020F0502020204030204" pitchFamily="34" charset="0"/>
              </a:rPr>
              <a:t>c</a:t>
            </a:r>
            <a:r>
              <a:rPr kumimoji="0" lang="es-CO" sz="48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a</a:t>
            </a:r>
            <a:r>
              <a:rPr kumimoji="0" lang="es-CO" sz="4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ballo</a:t>
            </a:r>
          </a:p>
        </p:txBody>
      </p:sp>
      <p:sp>
        <p:nvSpPr>
          <p:cNvPr id="16" name="TextBox 15"/>
          <p:cNvSpPr txBox="1"/>
          <p:nvPr/>
        </p:nvSpPr>
        <p:spPr>
          <a:xfrm>
            <a:off x="164424" y="1122601"/>
            <a:ext cx="3455076" cy="830997"/>
          </a:xfrm>
          <a:prstGeom prst="rect">
            <a:avLst/>
          </a:prstGeom>
          <a:noFill/>
          <a:ln>
            <a:solidFill>
              <a:schemeClr val="accent5">
                <a:lumMod val="50000"/>
              </a:schemeClr>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s-CO" sz="4800" dirty="0">
                <a:solidFill>
                  <a:srgbClr val="E87D1E"/>
                </a:solidFill>
                <a:latin typeface="Century Gothic" panose="020B0502020202020204" pitchFamily="34" charset="0"/>
                <a:cs typeface="Calibri" panose="020F0502020204030204" pitchFamily="34" charset="0"/>
              </a:rPr>
              <a:t>c</a:t>
            </a:r>
            <a:r>
              <a:rPr kumimoji="0" lang="es-CO" sz="4800" b="0" i="0" u="none" strike="noStrike" kern="1200" cap="none" spc="0" normalizeH="0" baseline="0" noProof="0" dirty="0" err="1">
                <a:ln>
                  <a:noFill/>
                </a:ln>
                <a:solidFill>
                  <a:srgbClr val="E87D1E"/>
                </a:solidFill>
                <a:effectLst/>
                <a:uLnTx/>
                <a:uFillTx/>
                <a:latin typeface="Century Gothic" panose="020B0502020202020204" pitchFamily="34" charset="0"/>
                <a:ea typeface="+mn-ea"/>
                <a:cs typeface="Calibri" panose="020F0502020204030204" pitchFamily="34" charset="0"/>
              </a:rPr>
              <a:t>a</a:t>
            </a:r>
            <a:r>
              <a:rPr lang="es-CO" sz="4800" noProof="0" dirty="0" err="1">
                <a:solidFill>
                  <a:srgbClr val="115076"/>
                </a:solidFill>
                <a:latin typeface="Century Gothic" panose="020B0502020202020204" pitchFamily="34" charset="0"/>
                <a:cs typeface="Calibri" panose="020F0502020204030204" pitchFamily="34" charset="0"/>
              </a:rPr>
              <a:t>nción</a:t>
            </a:r>
            <a:endParaRPr kumimoji="0" lang="es-CO" sz="4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7" name="TextBox 16"/>
          <p:cNvSpPr txBox="1"/>
          <p:nvPr/>
        </p:nvSpPr>
        <p:spPr>
          <a:xfrm>
            <a:off x="157986" y="1999562"/>
            <a:ext cx="3461514" cy="830997"/>
          </a:xfrm>
          <a:prstGeom prst="rect">
            <a:avLst/>
          </a:prstGeom>
          <a:noFill/>
          <a:ln>
            <a:solidFill>
              <a:schemeClr val="accent5">
                <a:lumMod val="50000"/>
              </a:schemeClr>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s-CO" sz="4800" dirty="0">
                <a:solidFill>
                  <a:srgbClr val="E87D1E"/>
                </a:solidFill>
                <a:latin typeface="Century Gothic" panose="020B0502020202020204" pitchFamily="34" charset="0"/>
                <a:cs typeface="Calibri" panose="020F0502020204030204" pitchFamily="34" charset="0"/>
              </a:rPr>
              <a:t>c</a:t>
            </a:r>
            <a:r>
              <a:rPr kumimoji="0" lang="es-CO" sz="48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a</a:t>
            </a:r>
            <a:r>
              <a:rPr kumimoji="0" lang="es-CO" sz="48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Calibri" panose="020F0502020204030204" pitchFamily="34" charset="0"/>
              </a:rPr>
              <a:t>mpo</a:t>
            </a:r>
          </a:p>
        </p:txBody>
      </p:sp>
      <p:sp>
        <p:nvSpPr>
          <p:cNvPr id="18" name="TextBox 17"/>
          <p:cNvSpPr txBox="1"/>
          <p:nvPr/>
        </p:nvSpPr>
        <p:spPr>
          <a:xfrm>
            <a:off x="4448022" y="4603365"/>
            <a:ext cx="3083745" cy="830997"/>
          </a:xfrm>
          <a:prstGeom prst="rect">
            <a:avLst/>
          </a:prstGeom>
          <a:noFill/>
          <a:ln>
            <a:solidFill>
              <a:schemeClr val="accent5">
                <a:lumMod val="50000"/>
              </a:schemeClr>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s-CO" sz="4800" dirty="0">
                <a:solidFill>
                  <a:srgbClr val="E87D1E"/>
                </a:solidFill>
                <a:latin typeface="Century Gothic" panose="020B0502020202020204" pitchFamily="34" charset="0"/>
                <a:cs typeface="Calibri" panose="020F0502020204030204" pitchFamily="34" charset="0"/>
              </a:rPr>
              <a:t>c</a:t>
            </a:r>
            <a:r>
              <a:rPr kumimoji="0" lang="es-CO" sz="4800" b="0" i="0" u="none" strike="noStrike" kern="1200" cap="none" spc="0" normalizeH="0" baseline="0" noProof="0" dirty="0" err="1">
                <a:ln>
                  <a:noFill/>
                </a:ln>
                <a:solidFill>
                  <a:srgbClr val="E87D1E"/>
                </a:solidFill>
                <a:effectLst/>
                <a:uLnTx/>
                <a:uFillTx/>
                <a:latin typeface="Century Gothic" panose="020B0502020202020204" pitchFamily="34" charset="0"/>
                <a:ea typeface="+mn-ea"/>
                <a:cs typeface="Calibri" panose="020F0502020204030204" pitchFamily="34" charset="0"/>
              </a:rPr>
              <a:t>o</a:t>
            </a:r>
            <a:r>
              <a:rPr lang="es-CO" sz="4800" noProof="0" dirty="0" err="1">
                <a:solidFill>
                  <a:srgbClr val="115076"/>
                </a:solidFill>
                <a:latin typeface="Century Gothic" panose="020B0502020202020204" pitchFamily="34" charset="0"/>
                <a:cs typeface="Calibri" panose="020F0502020204030204" pitchFamily="34" charset="0"/>
              </a:rPr>
              <a:t>g</a:t>
            </a:r>
            <a:r>
              <a:rPr lang="es-CO" sz="4800" dirty="0" err="1">
                <a:solidFill>
                  <a:srgbClr val="115076"/>
                </a:solidFill>
                <a:latin typeface="Century Gothic" panose="020B0502020202020204" pitchFamily="34" charset="0"/>
                <a:cs typeface="Calibri" panose="020F0502020204030204" pitchFamily="34" charset="0"/>
              </a:rPr>
              <a:t>er</a:t>
            </a:r>
            <a:endParaRPr kumimoji="0" lang="es-CO" sz="4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9" name="TextBox 18"/>
          <p:cNvSpPr txBox="1"/>
          <p:nvPr/>
        </p:nvSpPr>
        <p:spPr>
          <a:xfrm>
            <a:off x="4434640" y="1119643"/>
            <a:ext cx="3097127" cy="830997"/>
          </a:xfrm>
          <a:prstGeom prst="rect">
            <a:avLst/>
          </a:prstGeom>
          <a:noFill/>
          <a:ln>
            <a:solidFill>
              <a:schemeClr val="accent5">
                <a:lumMod val="50000"/>
              </a:schemeClr>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s-CO" sz="4800" dirty="0" err="1">
                <a:solidFill>
                  <a:srgbClr val="115076"/>
                </a:solidFill>
                <a:latin typeface="Century Gothic" panose="020B0502020202020204" pitchFamily="34" charset="0"/>
                <a:cs typeface="Calibri" panose="020F0502020204030204" pitchFamily="34" charset="0"/>
              </a:rPr>
              <a:t>blan</a:t>
            </a:r>
            <a:r>
              <a:rPr lang="es-CO" sz="4800" dirty="0" err="1">
                <a:solidFill>
                  <a:srgbClr val="E87D1E"/>
                </a:solidFill>
                <a:latin typeface="Century Gothic" panose="020B0502020202020204" pitchFamily="34" charset="0"/>
                <a:cs typeface="Calibri" panose="020F0502020204030204" pitchFamily="34" charset="0"/>
              </a:rPr>
              <a:t>c</a:t>
            </a:r>
            <a:r>
              <a:rPr kumimoji="0" lang="es-CO" sz="48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o</a:t>
            </a:r>
          </a:p>
        </p:txBody>
      </p:sp>
      <p:sp>
        <p:nvSpPr>
          <p:cNvPr id="20" name="TextBox 19"/>
          <p:cNvSpPr txBox="1"/>
          <p:nvPr/>
        </p:nvSpPr>
        <p:spPr>
          <a:xfrm>
            <a:off x="4434640" y="2845773"/>
            <a:ext cx="3097127" cy="830997"/>
          </a:xfrm>
          <a:prstGeom prst="rect">
            <a:avLst/>
          </a:prstGeom>
          <a:noFill/>
          <a:ln>
            <a:solidFill>
              <a:schemeClr val="accent5">
                <a:lumMod val="50000"/>
              </a:schemeClr>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s-CO" sz="4800" dirty="0">
                <a:solidFill>
                  <a:srgbClr val="E87D1E"/>
                </a:solidFill>
                <a:latin typeface="Century Gothic" panose="020B0502020202020204" pitchFamily="34" charset="0"/>
                <a:cs typeface="Calibri" panose="020F0502020204030204" pitchFamily="34" charset="0"/>
              </a:rPr>
              <a:t>c</a:t>
            </a:r>
            <a:r>
              <a:rPr kumimoji="0" lang="es-CO" sz="48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o</a:t>
            </a:r>
            <a:r>
              <a:rPr lang="es-CO" sz="4800" dirty="0" err="1">
                <a:solidFill>
                  <a:schemeClr val="accent1">
                    <a:lumMod val="50000"/>
                  </a:schemeClr>
                </a:solidFill>
                <a:latin typeface="Century Gothic" panose="020B0502020202020204" pitchFamily="34" charset="0"/>
                <a:cs typeface="Calibri" panose="020F0502020204030204" pitchFamily="34" charset="0"/>
              </a:rPr>
              <a:t>mprar</a:t>
            </a:r>
            <a:endParaRPr kumimoji="0" lang="es-CO" sz="4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cs typeface="Calibri" panose="020F0502020204030204" pitchFamily="34" charset="0"/>
            </a:endParaRPr>
          </a:p>
        </p:txBody>
      </p:sp>
      <p:sp>
        <p:nvSpPr>
          <p:cNvPr id="21" name="TextBox 20"/>
          <p:cNvSpPr txBox="1"/>
          <p:nvPr/>
        </p:nvSpPr>
        <p:spPr>
          <a:xfrm>
            <a:off x="4434639" y="5484258"/>
            <a:ext cx="3097127" cy="830997"/>
          </a:xfrm>
          <a:prstGeom prst="rect">
            <a:avLst/>
          </a:prstGeom>
          <a:noFill/>
          <a:ln>
            <a:solidFill>
              <a:schemeClr val="accent5">
                <a:lumMod val="50000"/>
              </a:schemeClr>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s-CO" sz="4800" dirty="0">
                <a:solidFill>
                  <a:srgbClr val="E87D1E"/>
                </a:solidFill>
                <a:latin typeface="Century Gothic" panose="020B0502020202020204" pitchFamily="34" charset="0"/>
                <a:cs typeface="Calibri" panose="020F0502020204030204" pitchFamily="34" charset="0"/>
              </a:rPr>
              <a:t>co</a:t>
            </a:r>
            <a:r>
              <a:rPr lang="es-CO" sz="4800" dirty="0">
                <a:solidFill>
                  <a:schemeClr val="accent1">
                    <a:lumMod val="50000"/>
                  </a:schemeClr>
                </a:solidFill>
                <a:latin typeface="Century Gothic" panose="020B0502020202020204" pitchFamily="34" charset="0"/>
                <a:cs typeface="Calibri" panose="020F0502020204030204" pitchFamily="34" charset="0"/>
              </a:rPr>
              <a:t>sto</a:t>
            </a:r>
            <a:endParaRPr kumimoji="0" lang="es-CO" sz="4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cs typeface="Calibri" panose="020F0502020204030204" pitchFamily="34" charset="0"/>
            </a:endParaRPr>
          </a:p>
        </p:txBody>
      </p:sp>
      <p:sp>
        <p:nvSpPr>
          <p:cNvPr id="22" name="TextBox 21"/>
          <p:cNvSpPr txBox="1"/>
          <p:nvPr/>
        </p:nvSpPr>
        <p:spPr>
          <a:xfrm>
            <a:off x="4434640" y="1982708"/>
            <a:ext cx="3097128" cy="830997"/>
          </a:xfrm>
          <a:prstGeom prst="rect">
            <a:avLst/>
          </a:prstGeom>
          <a:noFill/>
          <a:ln>
            <a:solidFill>
              <a:schemeClr val="accent5">
                <a:lumMod val="50000"/>
              </a:schemeClr>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s-CO" sz="4800" dirty="0">
                <a:solidFill>
                  <a:srgbClr val="E87D1E"/>
                </a:solidFill>
                <a:latin typeface="Century Gothic" panose="020B0502020202020204" pitchFamily="34" charset="0"/>
                <a:cs typeface="Calibri" panose="020F0502020204030204" pitchFamily="34" charset="0"/>
              </a:rPr>
              <a:t>c</a:t>
            </a:r>
            <a:r>
              <a:rPr kumimoji="0" lang="es-CO" sz="4800" b="0" i="0" u="none" strike="noStrike" kern="1200" cap="none" spc="0" normalizeH="0" baseline="0" noProof="0" dirty="0" err="1">
                <a:ln>
                  <a:noFill/>
                </a:ln>
                <a:solidFill>
                  <a:srgbClr val="E87D1E"/>
                </a:solidFill>
                <a:effectLst/>
                <a:uLnTx/>
                <a:uFillTx/>
                <a:latin typeface="Century Gothic" panose="020B0502020202020204" pitchFamily="34" charset="0"/>
                <a:ea typeface="+mn-ea"/>
                <a:cs typeface="Calibri" panose="020F0502020204030204" pitchFamily="34" charset="0"/>
              </a:rPr>
              <a:t>o</a:t>
            </a:r>
            <a:r>
              <a:rPr kumimoji="0" lang="es-CO" sz="48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ncierto</a:t>
            </a:r>
            <a:endParaRPr kumimoji="0" lang="es-CO" sz="4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endParaRPr>
          </a:p>
        </p:txBody>
      </p:sp>
      <p:sp>
        <p:nvSpPr>
          <p:cNvPr id="23" name="TextBox 22"/>
          <p:cNvSpPr txBox="1"/>
          <p:nvPr/>
        </p:nvSpPr>
        <p:spPr>
          <a:xfrm>
            <a:off x="4445358" y="3725609"/>
            <a:ext cx="3086409" cy="830997"/>
          </a:xfrm>
          <a:prstGeom prst="rect">
            <a:avLst/>
          </a:prstGeom>
          <a:noFill/>
          <a:ln>
            <a:solidFill>
              <a:schemeClr val="accent5">
                <a:lumMod val="50000"/>
              </a:schemeClr>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s-CO" sz="4800" dirty="0">
                <a:solidFill>
                  <a:srgbClr val="E87D1E"/>
                </a:solidFill>
                <a:latin typeface="Century Gothic" panose="020B0502020202020204" pitchFamily="34" charset="0"/>
                <a:cs typeface="Calibri" panose="020F0502020204030204" pitchFamily="34" charset="0"/>
              </a:rPr>
              <a:t>c</a:t>
            </a:r>
            <a:r>
              <a:rPr kumimoji="0" lang="es-CO" sz="4800" b="0" i="0" u="none" strike="noStrike" kern="1200" cap="none" spc="0" normalizeH="0" baseline="0" noProof="0" dirty="0" err="1">
                <a:ln>
                  <a:noFill/>
                </a:ln>
                <a:solidFill>
                  <a:srgbClr val="E87D1E"/>
                </a:solidFill>
                <a:effectLst/>
                <a:uLnTx/>
                <a:uFillTx/>
                <a:latin typeface="Century Gothic" panose="020B0502020202020204" pitchFamily="34" charset="0"/>
                <a:ea typeface="+mn-ea"/>
                <a:cs typeface="Calibri" panose="020F0502020204030204" pitchFamily="34" charset="0"/>
              </a:rPr>
              <a:t>o</a:t>
            </a:r>
            <a:r>
              <a:rPr kumimoji="0" lang="es-CO" sz="48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che</a:t>
            </a:r>
            <a:endParaRPr kumimoji="0" lang="es-CO" sz="4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endParaRPr>
          </a:p>
        </p:txBody>
      </p:sp>
      <p:sp>
        <p:nvSpPr>
          <p:cNvPr id="24" name="TextBox 23"/>
          <p:cNvSpPr txBox="1"/>
          <p:nvPr/>
        </p:nvSpPr>
        <p:spPr>
          <a:xfrm>
            <a:off x="7976110" y="2830361"/>
            <a:ext cx="4092636" cy="830997"/>
          </a:xfrm>
          <a:prstGeom prst="rect">
            <a:avLst/>
          </a:prstGeom>
          <a:noFill/>
          <a:ln>
            <a:solidFill>
              <a:schemeClr val="accent5">
                <a:lumMod val="50000"/>
              </a:schemeClr>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s-CO" sz="4800" dirty="0" err="1">
                <a:solidFill>
                  <a:srgbClr val="115076"/>
                </a:solidFill>
                <a:latin typeface="Century Gothic" panose="020B0502020202020204" pitchFamily="34" charset="0"/>
                <a:cs typeface="Calibri" panose="020F0502020204030204" pitchFamily="34" charset="0"/>
              </a:rPr>
              <a:t>do</a:t>
            </a:r>
            <a:r>
              <a:rPr lang="es-CO" sz="4800" dirty="0" err="1">
                <a:solidFill>
                  <a:srgbClr val="E87D1E"/>
                </a:solidFill>
                <a:latin typeface="Century Gothic" panose="020B0502020202020204" pitchFamily="34" charset="0"/>
                <a:cs typeface="Calibri" panose="020F0502020204030204" pitchFamily="34" charset="0"/>
              </a:rPr>
              <a:t>c</a:t>
            </a:r>
            <a:r>
              <a:rPr kumimoji="0" lang="es-CO" sz="48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u</a:t>
            </a:r>
            <a:r>
              <a:rPr lang="es-CO" sz="4800" dirty="0" err="1">
                <a:solidFill>
                  <a:srgbClr val="115076"/>
                </a:solidFill>
                <a:latin typeface="Century Gothic" panose="020B0502020202020204" pitchFamily="34" charset="0"/>
                <a:cs typeface="Calibri" panose="020F0502020204030204" pitchFamily="34" charset="0"/>
              </a:rPr>
              <a:t>men</a:t>
            </a:r>
            <a:r>
              <a:rPr kumimoji="0" lang="es-CO" sz="4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a:t>
            </a:r>
          </a:p>
        </p:txBody>
      </p:sp>
      <p:sp>
        <p:nvSpPr>
          <p:cNvPr id="25" name="TextBox 24"/>
          <p:cNvSpPr txBox="1"/>
          <p:nvPr/>
        </p:nvSpPr>
        <p:spPr>
          <a:xfrm>
            <a:off x="7976110" y="3722053"/>
            <a:ext cx="2808405" cy="830997"/>
          </a:xfrm>
          <a:prstGeom prst="rect">
            <a:avLst/>
          </a:prstGeom>
          <a:noFill/>
          <a:ln>
            <a:solidFill>
              <a:srgbClr val="002060"/>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s-CO" sz="4800" dirty="0">
                <a:solidFill>
                  <a:srgbClr val="E87D1E"/>
                </a:solidFill>
                <a:latin typeface="Century Gothic" panose="020B0502020202020204" pitchFamily="34" charset="0"/>
                <a:cs typeface="Calibri" panose="020F0502020204030204" pitchFamily="34" charset="0"/>
              </a:rPr>
              <a:t>c</a:t>
            </a:r>
            <a:r>
              <a:rPr kumimoji="0" lang="es-CO" sz="48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u</a:t>
            </a:r>
            <a:r>
              <a:rPr lang="es-CO" sz="4800" dirty="0" err="1">
                <a:solidFill>
                  <a:srgbClr val="115076"/>
                </a:solidFill>
                <a:latin typeface="Century Gothic" panose="020B0502020202020204" pitchFamily="34" charset="0"/>
                <a:cs typeface="Calibri" panose="020F0502020204030204" pitchFamily="34" charset="0"/>
              </a:rPr>
              <a:t>ltura</a:t>
            </a:r>
            <a:endParaRPr kumimoji="0" lang="es-CO" sz="4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6" name="TextBox 25"/>
          <p:cNvSpPr txBox="1"/>
          <p:nvPr/>
        </p:nvSpPr>
        <p:spPr>
          <a:xfrm>
            <a:off x="7971854" y="1953598"/>
            <a:ext cx="3301926" cy="830997"/>
          </a:xfrm>
          <a:prstGeom prst="rect">
            <a:avLst/>
          </a:prstGeom>
          <a:noFill/>
          <a:ln>
            <a:solidFill>
              <a:srgbClr val="002060"/>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es</a:t>
            </a:r>
            <a:r>
              <a:rPr lang="es-CO" sz="4800" dirty="0">
                <a:solidFill>
                  <a:srgbClr val="E87D1E"/>
                </a:solidFill>
                <a:latin typeface="Century Gothic" panose="020B0502020202020204" pitchFamily="34" charset="0"/>
                <a:cs typeface="Calibri" panose="020F0502020204030204" pitchFamily="34" charset="0"/>
              </a:rPr>
              <a:t>c</a:t>
            </a:r>
            <a:r>
              <a:rPr kumimoji="0" lang="es-CO" sz="48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u</a:t>
            </a:r>
            <a:r>
              <a:rPr lang="es-CO" sz="4800" dirty="0" err="1">
                <a:solidFill>
                  <a:srgbClr val="115076"/>
                </a:solidFill>
                <a:latin typeface="Century Gothic" panose="020B0502020202020204" pitchFamily="34" charset="0"/>
                <a:cs typeface="Calibri" panose="020F0502020204030204" pitchFamily="34" charset="0"/>
              </a:rPr>
              <a:t>char</a:t>
            </a:r>
            <a:endParaRPr kumimoji="0" lang="es-CO" sz="4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39" name="Picture 7"/>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1025454" y="653392"/>
            <a:ext cx="923697" cy="1021198"/>
          </a:xfrm>
          <a:prstGeom prst="rect">
            <a:avLst/>
          </a:prstGeom>
        </p:spPr>
      </p:pic>
      <p:sp>
        <p:nvSpPr>
          <p:cNvPr id="29" name="TextBox 28"/>
          <p:cNvSpPr txBox="1"/>
          <p:nvPr/>
        </p:nvSpPr>
        <p:spPr>
          <a:xfrm>
            <a:off x="7971854" y="1095361"/>
            <a:ext cx="2808405" cy="830997"/>
          </a:xfrm>
          <a:prstGeom prst="rect">
            <a:avLst/>
          </a:prstGeom>
          <a:noFill/>
          <a:ln>
            <a:solidFill>
              <a:srgbClr val="002060"/>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s-CO" sz="4800" dirty="0" err="1">
                <a:solidFill>
                  <a:schemeClr val="accent5">
                    <a:lumMod val="50000"/>
                  </a:schemeClr>
                </a:solidFill>
                <a:latin typeface="Century Gothic" panose="020B0502020202020204" pitchFamily="34" charset="0"/>
                <a:cs typeface="Calibri" panose="020F0502020204030204" pitchFamily="34" charset="0"/>
              </a:rPr>
              <a:t>es</a:t>
            </a:r>
            <a:r>
              <a:rPr lang="es-CO" sz="4800" dirty="0" err="1">
                <a:solidFill>
                  <a:srgbClr val="E87D1E"/>
                </a:solidFill>
                <a:latin typeface="Century Gothic" panose="020B0502020202020204" pitchFamily="34" charset="0"/>
                <a:cs typeface="Calibri" panose="020F0502020204030204" pitchFamily="34" charset="0"/>
              </a:rPr>
              <a:t>c</a:t>
            </a:r>
            <a:r>
              <a:rPr kumimoji="0" lang="es-CO" sz="4800" b="0" i="0" u="none" strike="noStrike" kern="1200" cap="none" spc="0" normalizeH="0" baseline="0" noProof="0" dirty="0" err="1">
                <a:ln>
                  <a:noFill/>
                </a:ln>
                <a:solidFill>
                  <a:srgbClr val="E87D1E"/>
                </a:solidFill>
                <a:effectLst/>
                <a:uLnTx/>
                <a:uFillTx/>
                <a:latin typeface="Century Gothic" panose="020B0502020202020204" pitchFamily="34" charset="0"/>
                <a:ea typeface="+mn-ea"/>
                <a:cs typeface="Calibri" panose="020F0502020204030204" pitchFamily="34" charset="0"/>
              </a:rPr>
              <a:t>u</a:t>
            </a:r>
            <a:r>
              <a:rPr kumimoji="0" lang="es-CO" sz="4800" b="0"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Calibri" panose="020F0502020204030204" pitchFamily="34" charset="0"/>
              </a:rPr>
              <a:t>el</a:t>
            </a:r>
            <a:r>
              <a:rPr lang="es-CO" sz="4800" dirty="0">
                <a:solidFill>
                  <a:srgbClr val="115076"/>
                </a:solidFill>
                <a:latin typeface="Century Gothic" panose="020B0502020202020204" pitchFamily="34" charset="0"/>
                <a:cs typeface="Calibri" panose="020F0502020204030204" pitchFamily="34" charset="0"/>
              </a:rPr>
              <a:t>a</a:t>
            </a:r>
            <a:endParaRPr kumimoji="0" lang="es-CO" sz="4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0" name="TextBox 29"/>
          <p:cNvSpPr txBox="1"/>
          <p:nvPr/>
        </p:nvSpPr>
        <p:spPr>
          <a:xfrm>
            <a:off x="7976111" y="4598781"/>
            <a:ext cx="2808405" cy="830997"/>
          </a:xfrm>
          <a:prstGeom prst="rect">
            <a:avLst/>
          </a:prstGeom>
          <a:noFill/>
          <a:ln>
            <a:solidFill>
              <a:srgbClr val="002060"/>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s-CO" sz="4800" dirty="0">
                <a:solidFill>
                  <a:srgbClr val="E87D1E"/>
                </a:solidFill>
                <a:latin typeface="Century Gothic" panose="020B0502020202020204" pitchFamily="34" charset="0"/>
                <a:cs typeface="Calibri" panose="020F0502020204030204" pitchFamily="34" charset="0"/>
              </a:rPr>
              <a:t>c</a:t>
            </a:r>
            <a:r>
              <a:rPr kumimoji="0" lang="es-CO" sz="48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u</a:t>
            </a:r>
            <a:r>
              <a:rPr lang="es-CO" sz="4800" dirty="0" err="1">
                <a:solidFill>
                  <a:srgbClr val="115076"/>
                </a:solidFill>
                <a:latin typeface="Century Gothic" panose="020B0502020202020204" pitchFamily="34" charset="0"/>
                <a:cs typeface="Calibri" panose="020F0502020204030204" pitchFamily="34" charset="0"/>
              </a:rPr>
              <a:t>brir</a:t>
            </a:r>
            <a:endParaRPr kumimoji="0" lang="es-CO" sz="4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1" name="TextBox 30"/>
          <p:cNvSpPr txBox="1"/>
          <p:nvPr/>
        </p:nvSpPr>
        <p:spPr>
          <a:xfrm>
            <a:off x="7976112" y="5484258"/>
            <a:ext cx="2808405" cy="830997"/>
          </a:xfrm>
          <a:prstGeom prst="rect">
            <a:avLst/>
          </a:prstGeom>
          <a:noFill/>
          <a:ln>
            <a:solidFill>
              <a:srgbClr val="002060"/>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s-CO" sz="4800" dirty="0">
                <a:solidFill>
                  <a:srgbClr val="E87D1E"/>
                </a:solidFill>
                <a:latin typeface="Century Gothic" panose="020B0502020202020204" pitchFamily="34" charset="0"/>
                <a:cs typeface="Calibri" panose="020F0502020204030204" pitchFamily="34" charset="0"/>
              </a:rPr>
              <a:t>c</a:t>
            </a:r>
            <a:r>
              <a:rPr kumimoji="0" lang="es-CO" sz="48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u</a:t>
            </a:r>
            <a:r>
              <a:rPr lang="es-CO" sz="4800" dirty="0" err="1">
                <a:solidFill>
                  <a:srgbClr val="115076"/>
                </a:solidFill>
                <a:latin typeface="Century Gothic" panose="020B0502020202020204" pitchFamily="34" charset="0"/>
                <a:cs typeface="Calibri" panose="020F0502020204030204" pitchFamily="34" charset="0"/>
              </a:rPr>
              <a:t>atro</a:t>
            </a:r>
            <a:endParaRPr kumimoji="0" lang="es-CO" sz="4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9081693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800" b="1" dirty="0">
                <a:solidFill>
                  <a:schemeClr val="bg1"/>
                </a:solidFill>
              </a:rPr>
              <a:t>¿Qué significan las palabras?</a:t>
            </a:r>
          </a:p>
        </p:txBody>
      </p:sp>
      <p:sp>
        <p:nvSpPr>
          <p:cNvPr id="12" name="TextBox 11"/>
          <p:cNvSpPr txBox="1"/>
          <p:nvPr/>
        </p:nvSpPr>
        <p:spPr>
          <a:xfrm>
            <a:off x="513172" y="4406679"/>
            <a:ext cx="2172070" cy="523220"/>
          </a:xfrm>
          <a:prstGeom prst="rect">
            <a:avLst/>
          </a:prstGeom>
          <a:noFill/>
          <a:ln>
            <a:solidFill>
              <a:schemeClr val="accent5">
                <a:lumMod val="50000"/>
              </a:schemeClr>
            </a:solidFill>
          </a:ln>
        </p:spPr>
        <p:txBody>
          <a:bodyPr wrap="square" rtlCol="0">
            <a:spAutoFit/>
          </a:bodyPr>
          <a:lstStyle/>
          <a:p>
            <a:pPr lvl="0">
              <a:defRPr/>
            </a:pPr>
            <a:r>
              <a:rPr lang="es-CO" sz="2800">
                <a:solidFill>
                  <a:srgbClr val="E87D1E"/>
                </a:solidFill>
                <a:latin typeface="Century Gothic" panose="020B0502020202020204" pitchFamily="34" charset="0"/>
                <a:cs typeface="Calibri" panose="020F0502020204030204" pitchFamily="34" charset="0"/>
              </a:rPr>
              <a:t>ca</a:t>
            </a:r>
            <a:r>
              <a:rPr lang="es-CO" sz="2800">
                <a:solidFill>
                  <a:srgbClr val="115076"/>
                </a:solidFill>
                <a:latin typeface="Century Gothic" panose="020B0502020202020204" pitchFamily="34" charset="0"/>
                <a:cs typeface="Calibri" panose="020F0502020204030204" pitchFamily="34" charset="0"/>
              </a:rPr>
              <a:t>ntar</a:t>
            </a:r>
            <a:endParaRPr lang="es-CO" sz="2800" dirty="0">
              <a:solidFill>
                <a:srgbClr val="115076"/>
              </a:solidFill>
              <a:latin typeface="Century Gothic" panose="020B0502020202020204" pitchFamily="34" charset="0"/>
              <a:cs typeface="Calibri" panose="020F0502020204030204" pitchFamily="34" charset="0"/>
            </a:endParaRPr>
          </a:p>
        </p:txBody>
      </p:sp>
      <p:sp>
        <p:nvSpPr>
          <p:cNvPr id="13" name="TextBox 12"/>
          <p:cNvSpPr txBox="1"/>
          <p:nvPr/>
        </p:nvSpPr>
        <p:spPr>
          <a:xfrm>
            <a:off x="522425" y="2450677"/>
            <a:ext cx="2155775" cy="523220"/>
          </a:xfrm>
          <a:prstGeom prst="rect">
            <a:avLst/>
          </a:prstGeom>
          <a:noFill/>
          <a:ln>
            <a:solidFill>
              <a:schemeClr val="accent5">
                <a:lumMod val="50000"/>
              </a:schemeClr>
            </a:solidFill>
          </a:ln>
        </p:spPr>
        <p:txBody>
          <a:bodyPr wrap="square" rtlCol="0">
            <a:spAutoFit/>
          </a:bodyPr>
          <a:lstStyle/>
          <a:p>
            <a:pPr lvl="0">
              <a:defRPr/>
            </a:pPr>
            <a:r>
              <a:rPr lang="es-CO" sz="2800">
                <a:solidFill>
                  <a:srgbClr val="E87D1E"/>
                </a:solidFill>
                <a:latin typeface="Century Gothic" panose="020B0502020202020204" pitchFamily="34" charset="0"/>
                <a:cs typeface="Calibri" panose="020F0502020204030204" pitchFamily="34" charset="0"/>
              </a:rPr>
              <a:t>ca</a:t>
            </a:r>
            <a:r>
              <a:rPr lang="es-CO" sz="2800">
                <a:solidFill>
                  <a:srgbClr val="115076"/>
                </a:solidFill>
                <a:latin typeface="Century Gothic" panose="020B0502020202020204" pitchFamily="34" charset="0"/>
                <a:cs typeface="Calibri" panose="020F0502020204030204" pitchFamily="34" charset="0"/>
              </a:rPr>
              <a:t>lle</a:t>
            </a:r>
            <a:endParaRPr lang="es-CO" sz="2800" dirty="0">
              <a:solidFill>
                <a:srgbClr val="115076"/>
              </a:solidFill>
              <a:latin typeface="Century Gothic" panose="020B0502020202020204" pitchFamily="34" charset="0"/>
              <a:cs typeface="Calibri" panose="020F0502020204030204" pitchFamily="34" charset="0"/>
            </a:endParaRPr>
          </a:p>
        </p:txBody>
      </p:sp>
      <p:sp>
        <p:nvSpPr>
          <p:cNvPr id="14" name="TextBox 13"/>
          <p:cNvSpPr txBox="1"/>
          <p:nvPr/>
        </p:nvSpPr>
        <p:spPr>
          <a:xfrm>
            <a:off x="513172" y="3086500"/>
            <a:ext cx="2165030" cy="523220"/>
          </a:xfrm>
          <a:prstGeom prst="rect">
            <a:avLst/>
          </a:prstGeom>
          <a:noFill/>
          <a:ln>
            <a:solidFill>
              <a:schemeClr val="accent5">
                <a:lumMod val="50000"/>
              </a:schemeClr>
            </a:solidFill>
          </a:ln>
        </p:spPr>
        <p:txBody>
          <a:bodyPr wrap="square" rtlCol="0">
            <a:spAutoFit/>
          </a:bodyPr>
          <a:lstStyle/>
          <a:p>
            <a:pPr lvl="0">
              <a:defRPr/>
            </a:pPr>
            <a:r>
              <a:rPr lang="es-CO" sz="2800" dirty="0">
                <a:solidFill>
                  <a:schemeClr val="accent2"/>
                </a:solidFill>
                <a:latin typeface="Century Gothic" panose="020B0502020202020204" pitchFamily="34" charset="0"/>
                <a:cs typeface="Calibri" panose="020F0502020204030204" pitchFamily="34" charset="0"/>
              </a:rPr>
              <a:t>en</a:t>
            </a:r>
            <a:r>
              <a:rPr lang="es-CO" sz="2800" dirty="0">
                <a:solidFill>
                  <a:srgbClr val="E87D1E"/>
                </a:solidFill>
                <a:latin typeface="Century Gothic" panose="020B0502020202020204" pitchFamily="34" charset="0"/>
                <a:cs typeface="Calibri" panose="020F0502020204030204" pitchFamily="34" charset="0"/>
              </a:rPr>
              <a:t> ca</a:t>
            </a:r>
            <a:r>
              <a:rPr lang="es-CO" sz="2800" dirty="0">
                <a:solidFill>
                  <a:srgbClr val="115076"/>
                </a:solidFill>
                <a:latin typeface="Century Gothic" panose="020B0502020202020204" pitchFamily="34" charset="0"/>
                <a:cs typeface="Calibri" panose="020F0502020204030204" pitchFamily="34" charset="0"/>
              </a:rPr>
              <a:t>mbio</a:t>
            </a:r>
          </a:p>
        </p:txBody>
      </p:sp>
      <p:sp>
        <p:nvSpPr>
          <p:cNvPr id="15" name="TextBox 14"/>
          <p:cNvSpPr txBox="1"/>
          <p:nvPr/>
        </p:nvSpPr>
        <p:spPr>
          <a:xfrm>
            <a:off x="511353" y="3746589"/>
            <a:ext cx="2155776" cy="523220"/>
          </a:xfrm>
          <a:prstGeom prst="rect">
            <a:avLst/>
          </a:prstGeom>
          <a:noFill/>
          <a:ln>
            <a:solidFill>
              <a:srgbClr val="002060"/>
            </a:solidFill>
          </a:ln>
        </p:spPr>
        <p:txBody>
          <a:bodyPr wrap="square" rtlCol="0">
            <a:spAutoFit/>
          </a:bodyPr>
          <a:lstStyle/>
          <a:p>
            <a:pPr lvl="0">
              <a:defRPr/>
            </a:pPr>
            <a:r>
              <a:rPr lang="es-CO" sz="2800">
                <a:solidFill>
                  <a:srgbClr val="E87D1E"/>
                </a:solidFill>
                <a:latin typeface="Century Gothic" panose="020B0502020202020204" pitchFamily="34" charset="0"/>
                <a:cs typeface="Calibri" panose="020F0502020204030204" pitchFamily="34" charset="0"/>
              </a:rPr>
              <a:t>ca</a:t>
            </a:r>
            <a:r>
              <a:rPr lang="es-CO" sz="2800">
                <a:solidFill>
                  <a:schemeClr val="accent5">
                    <a:lumMod val="50000"/>
                  </a:schemeClr>
                </a:solidFill>
                <a:latin typeface="Century Gothic" panose="020B0502020202020204" pitchFamily="34" charset="0"/>
                <a:cs typeface="Calibri" panose="020F0502020204030204" pitchFamily="34" charset="0"/>
              </a:rPr>
              <a:t>ballo</a:t>
            </a:r>
            <a:endParaRPr lang="es-CO" sz="2800" dirty="0">
              <a:solidFill>
                <a:srgbClr val="115076"/>
              </a:solidFill>
              <a:latin typeface="Century Gothic" panose="020B0502020202020204" pitchFamily="34" charset="0"/>
              <a:cs typeface="Calibri" panose="020F0502020204030204" pitchFamily="34" charset="0"/>
            </a:endParaRPr>
          </a:p>
        </p:txBody>
      </p:sp>
      <p:sp>
        <p:nvSpPr>
          <p:cNvPr id="16" name="TextBox 15"/>
          <p:cNvSpPr txBox="1"/>
          <p:nvPr/>
        </p:nvSpPr>
        <p:spPr>
          <a:xfrm>
            <a:off x="514290" y="1225701"/>
            <a:ext cx="2155469" cy="523220"/>
          </a:xfrm>
          <a:prstGeom prst="rect">
            <a:avLst/>
          </a:prstGeom>
          <a:noFill/>
          <a:ln>
            <a:solidFill>
              <a:schemeClr val="accent5">
                <a:lumMod val="50000"/>
              </a:schemeClr>
            </a:solidFill>
          </a:ln>
        </p:spPr>
        <p:txBody>
          <a:bodyPr wrap="square" rtlCol="0">
            <a:spAutoFit/>
          </a:bodyPr>
          <a:lstStyle/>
          <a:p>
            <a:pPr>
              <a:defRPr/>
            </a:pPr>
            <a:r>
              <a:rPr lang="es-CO" sz="2800" dirty="0">
                <a:solidFill>
                  <a:srgbClr val="E87D1E"/>
                </a:solidFill>
                <a:latin typeface="Century Gothic" panose="020B0502020202020204" pitchFamily="34" charset="0"/>
                <a:cs typeface="Calibri" panose="020F0502020204030204" pitchFamily="34" charset="0"/>
              </a:rPr>
              <a:t>ca</a:t>
            </a:r>
            <a:r>
              <a:rPr lang="es-CO" sz="2800" dirty="0">
                <a:solidFill>
                  <a:srgbClr val="115076"/>
                </a:solidFill>
                <a:latin typeface="Century Gothic" panose="020B0502020202020204" pitchFamily="34" charset="0"/>
                <a:cs typeface="Calibri" panose="020F0502020204030204" pitchFamily="34" charset="0"/>
              </a:rPr>
              <a:t>nción</a:t>
            </a:r>
          </a:p>
        </p:txBody>
      </p:sp>
      <p:sp>
        <p:nvSpPr>
          <p:cNvPr id="17" name="TextBox 16"/>
          <p:cNvSpPr txBox="1"/>
          <p:nvPr/>
        </p:nvSpPr>
        <p:spPr>
          <a:xfrm>
            <a:off x="522425" y="1842426"/>
            <a:ext cx="2147335" cy="523220"/>
          </a:xfrm>
          <a:prstGeom prst="rect">
            <a:avLst/>
          </a:prstGeom>
          <a:noFill/>
          <a:ln>
            <a:solidFill>
              <a:schemeClr val="accent5">
                <a:lumMod val="50000"/>
              </a:schemeClr>
            </a:solidFill>
          </a:ln>
        </p:spPr>
        <p:txBody>
          <a:bodyPr wrap="square" rtlCol="0">
            <a:spAutoFit/>
          </a:bodyPr>
          <a:lstStyle/>
          <a:p>
            <a:pPr>
              <a:defRPr/>
            </a:pPr>
            <a:r>
              <a:rPr lang="es-CO" sz="2800" dirty="0">
                <a:solidFill>
                  <a:srgbClr val="E87D1E"/>
                </a:solidFill>
                <a:latin typeface="Century Gothic" panose="020B0502020202020204" pitchFamily="34" charset="0"/>
                <a:cs typeface="Calibri" panose="020F0502020204030204" pitchFamily="34" charset="0"/>
              </a:rPr>
              <a:t>ca</a:t>
            </a:r>
            <a:r>
              <a:rPr lang="es-CO" sz="2800" dirty="0">
                <a:solidFill>
                  <a:schemeClr val="accent5">
                    <a:lumMod val="50000"/>
                  </a:schemeClr>
                </a:solidFill>
                <a:latin typeface="Century Gothic" panose="020B0502020202020204" pitchFamily="34" charset="0"/>
                <a:cs typeface="Calibri" panose="020F0502020204030204" pitchFamily="34" charset="0"/>
              </a:rPr>
              <a:t>mpo</a:t>
            </a:r>
          </a:p>
        </p:txBody>
      </p:sp>
      <p:sp>
        <p:nvSpPr>
          <p:cNvPr id="18" name="TextBox 17"/>
          <p:cNvSpPr txBox="1"/>
          <p:nvPr/>
        </p:nvSpPr>
        <p:spPr>
          <a:xfrm>
            <a:off x="6881915" y="1399293"/>
            <a:ext cx="1848100" cy="523220"/>
          </a:xfrm>
          <a:prstGeom prst="rect">
            <a:avLst/>
          </a:prstGeom>
          <a:noFill/>
          <a:ln>
            <a:solidFill>
              <a:schemeClr val="accent5">
                <a:lumMod val="50000"/>
              </a:schemeClr>
            </a:solidFill>
          </a:ln>
        </p:spPr>
        <p:txBody>
          <a:bodyPr wrap="square" rtlCol="0">
            <a:spAutoFit/>
          </a:bodyPr>
          <a:lstStyle/>
          <a:p>
            <a:pPr lvl="0">
              <a:defRPr/>
            </a:pPr>
            <a:r>
              <a:rPr lang="es-CO" sz="2800" dirty="0">
                <a:solidFill>
                  <a:srgbClr val="E87D1E"/>
                </a:solidFill>
                <a:latin typeface="Century Gothic" panose="020B0502020202020204" pitchFamily="34" charset="0"/>
                <a:cs typeface="Calibri" panose="020F0502020204030204" pitchFamily="34" charset="0"/>
              </a:rPr>
              <a:t>co</a:t>
            </a:r>
            <a:r>
              <a:rPr lang="es-CO" sz="2800" dirty="0">
                <a:solidFill>
                  <a:srgbClr val="115076"/>
                </a:solidFill>
                <a:latin typeface="Century Gothic" panose="020B0502020202020204" pitchFamily="34" charset="0"/>
                <a:cs typeface="Calibri" panose="020F0502020204030204" pitchFamily="34" charset="0"/>
              </a:rPr>
              <a:t>ger</a:t>
            </a:r>
          </a:p>
        </p:txBody>
      </p:sp>
      <p:sp>
        <p:nvSpPr>
          <p:cNvPr id="19" name="TextBox 18"/>
          <p:cNvSpPr txBox="1"/>
          <p:nvPr/>
        </p:nvSpPr>
        <p:spPr>
          <a:xfrm>
            <a:off x="513172" y="5039075"/>
            <a:ext cx="2165030" cy="523220"/>
          </a:xfrm>
          <a:prstGeom prst="rect">
            <a:avLst/>
          </a:prstGeom>
          <a:noFill/>
          <a:ln>
            <a:solidFill>
              <a:schemeClr val="accent5">
                <a:lumMod val="50000"/>
              </a:schemeClr>
            </a:solidFill>
          </a:ln>
        </p:spPr>
        <p:txBody>
          <a:bodyPr wrap="square" rtlCol="0">
            <a:spAutoFit/>
          </a:bodyPr>
          <a:lstStyle/>
          <a:p>
            <a:pPr lvl="0">
              <a:defRPr/>
            </a:pPr>
            <a:r>
              <a:rPr lang="es-CO" sz="2800" dirty="0">
                <a:solidFill>
                  <a:srgbClr val="115076"/>
                </a:solidFill>
                <a:latin typeface="Century Gothic" panose="020B0502020202020204" pitchFamily="34" charset="0"/>
                <a:cs typeface="Calibri" panose="020F0502020204030204" pitchFamily="34" charset="0"/>
              </a:rPr>
              <a:t>blan</a:t>
            </a:r>
            <a:r>
              <a:rPr lang="es-CO" sz="2800" dirty="0">
                <a:solidFill>
                  <a:srgbClr val="E87D1E"/>
                </a:solidFill>
                <a:latin typeface="Century Gothic" panose="020B0502020202020204" pitchFamily="34" charset="0"/>
                <a:cs typeface="Calibri" panose="020F0502020204030204" pitchFamily="34" charset="0"/>
              </a:rPr>
              <a:t>co</a:t>
            </a:r>
          </a:p>
        </p:txBody>
      </p:sp>
      <p:sp>
        <p:nvSpPr>
          <p:cNvPr id="20" name="TextBox 19"/>
          <p:cNvSpPr txBox="1"/>
          <p:nvPr/>
        </p:nvSpPr>
        <p:spPr>
          <a:xfrm>
            <a:off x="6881962" y="139561"/>
            <a:ext cx="1836163" cy="523220"/>
          </a:xfrm>
          <a:prstGeom prst="rect">
            <a:avLst/>
          </a:prstGeom>
          <a:noFill/>
          <a:ln>
            <a:solidFill>
              <a:schemeClr val="accent5">
                <a:lumMod val="50000"/>
              </a:schemeClr>
            </a:solidFill>
          </a:ln>
        </p:spPr>
        <p:txBody>
          <a:bodyPr wrap="square" rtlCol="0">
            <a:spAutoFit/>
          </a:bodyPr>
          <a:lstStyle/>
          <a:p>
            <a:pPr lvl="0">
              <a:defRPr/>
            </a:pPr>
            <a:r>
              <a:rPr lang="es-CO" sz="2800">
                <a:solidFill>
                  <a:srgbClr val="E87D1E"/>
                </a:solidFill>
                <a:latin typeface="Century Gothic" panose="020B0502020202020204" pitchFamily="34" charset="0"/>
                <a:cs typeface="Calibri" panose="020F0502020204030204" pitchFamily="34" charset="0"/>
              </a:rPr>
              <a:t>co</a:t>
            </a:r>
            <a:r>
              <a:rPr lang="es-CO" sz="2800">
                <a:solidFill>
                  <a:schemeClr val="accent5">
                    <a:lumMod val="50000"/>
                  </a:schemeClr>
                </a:solidFill>
                <a:latin typeface="Century Gothic" panose="020B0502020202020204" pitchFamily="34" charset="0"/>
                <a:cs typeface="Calibri" panose="020F0502020204030204" pitchFamily="34" charset="0"/>
              </a:rPr>
              <a:t>mprar</a:t>
            </a:r>
            <a:endParaRPr lang="es-CO" sz="2800" dirty="0">
              <a:solidFill>
                <a:schemeClr val="accent5">
                  <a:lumMod val="50000"/>
                </a:schemeClr>
              </a:solidFill>
              <a:latin typeface="Century Gothic" panose="020B0502020202020204" pitchFamily="34" charset="0"/>
              <a:cs typeface="Calibri" panose="020F0502020204030204" pitchFamily="34" charset="0"/>
            </a:endParaRPr>
          </a:p>
        </p:txBody>
      </p:sp>
      <p:sp>
        <p:nvSpPr>
          <p:cNvPr id="21" name="TextBox 20"/>
          <p:cNvSpPr txBox="1"/>
          <p:nvPr/>
        </p:nvSpPr>
        <p:spPr>
          <a:xfrm>
            <a:off x="6870025" y="2046301"/>
            <a:ext cx="1848100" cy="523220"/>
          </a:xfrm>
          <a:prstGeom prst="rect">
            <a:avLst/>
          </a:prstGeom>
          <a:noFill/>
          <a:ln>
            <a:solidFill>
              <a:schemeClr val="accent5">
                <a:lumMod val="50000"/>
              </a:schemeClr>
            </a:solidFill>
          </a:ln>
        </p:spPr>
        <p:txBody>
          <a:bodyPr wrap="square" rtlCol="0">
            <a:spAutoFit/>
          </a:bodyPr>
          <a:lstStyle/>
          <a:p>
            <a:pPr lvl="0">
              <a:defRPr/>
            </a:pPr>
            <a:r>
              <a:rPr lang="es-CO" sz="2800" dirty="0">
                <a:solidFill>
                  <a:srgbClr val="E87D1E"/>
                </a:solidFill>
                <a:latin typeface="Century Gothic" panose="020B0502020202020204" pitchFamily="34" charset="0"/>
                <a:cs typeface="Calibri" panose="020F0502020204030204" pitchFamily="34" charset="0"/>
              </a:rPr>
              <a:t>co</a:t>
            </a:r>
            <a:r>
              <a:rPr lang="es-CO" sz="2800" dirty="0">
                <a:solidFill>
                  <a:schemeClr val="accent1">
                    <a:lumMod val="50000"/>
                  </a:schemeClr>
                </a:solidFill>
                <a:latin typeface="Century Gothic" panose="020B0502020202020204" pitchFamily="34" charset="0"/>
                <a:cs typeface="Calibri" panose="020F0502020204030204" pitchFamily="34" charset="0"/>
              </a:rPr>
              <a:t>sto</a:t>
            </a:r>
          </a:p>
        </p:txBody>
      </p:sp>
      <p:sp>
        <p:nvSpPr>
          <p:cNvPr id="22" name="TextBox 21"/>
          <p:cNvSpPr txBox="1"/>
          <p:nvPr/>
        </p:nvSpPr>
        <p:spPr>
          <a:xfrm>
            <a:off x="505326" y="5669861"/>
            <a:ext cx="2172875" cy="523220"/>
          </a:xfrm>
          <a:prstGeom prst="rect">
            <a:avLst/>
          </a:prstGeom>
          <a:noFill/>
          <a:ln>
            <a:solidFill>
              <a:schemeClr val="accent5">
                <a:lumMod val="50000"/>
              </a:schemeClr>
            </a:solidFill>
          </a:ln>
        </p:spPr>
        <p:txBody>
          <a:bodyPr wrap="square" rtlCol="0">
            <a:spAutoFit/>
          </a:bodyPr>
          <a:lstStyle/>
          <a:p>
            <a:pPr lvl="0">
              <a:defRPr/>
            </a:pPr>
            <a:r>
              <a:rPr lang="es-CO" sz="2800" dirty="0">
                <a:solidFill>
                  <a:srgbClr val="E87D1E"/>
                </a:solidFill>
                <a:latin typeface="Century Gothic" panose="020B0502020202020204" pitchFamily="34" charset="0"/>
                <a:cs typeface="Calibri" panose="020F0502020204030204" pitchFamily="34" charset="0"/>
              </a:rPr>
              <a:t>co</a:t>
            </a:r>
            <a:r>
              <a:rPr lang="es-CO" sz="2800" dirty="0">
                <a:solidFill>
                  <a:schemeClr val="accent1">
                    <a:lumMod val="50000"/>
                  </a:schemeClr>
                </a:solidFill>
                <a:latin typeface="Century Gothic" panose="020B0502020202020204" pitchFamily="34" charset="0"/>
                <a:cs typeface="Calibri" panose="020F0502020204030204" pitchFamily="34" charset="0"/>
              </a:rPr>
              <a:t>ncierto</a:t>
            </a:r>
          </a:p>
        </p:txBody>
      </p:sp>
      <p:sp>
        <p:nvSpPr>
          <p:cNvPr id="23" name="TextBox 22"/>
          <p:cNvSpPr txBox="1"/>
          <p:nvPr/>
        </p:nvSpPr>
        <p:spPr>
          <a:xfrm>
            <a:off x="6881915" y="771316"/>
            <a:ext cx="1848100" cy="523220"/>
          </a:xfrm>
          <a:prstGeom prst="rect">
            <a:avLst/>
          </a:prstGeom>
          <a:noFill/>
          <a:ln>
            <a:solidFill>
              <a:schemeClr val="accent5">
                <a:lumMod val="50000"/>
              </a:schemeClr>
            </a:solidFill>
          </a:ln>
        </p:spPr>
        <p:txBody>
          <a:bodyPr wrap="square" rtlCol="0">
            <a:spAutoFit/>
          </a:bodyPr>
          <a:lstStyle/>
          <a:p>
            <a:pPr lvl="0">
              <a:defRPr/>
            </a:pPr>
            <a:r>
              <a:rPr lang="es-CO" sz="2800">
                <a:solidFill>
                  <a:srgbClr val="E87D1E"/>
                </a:solidFill>
                <a:latin typeface="Century Gothic" panose="020B0502020202020204" pitchFamily="34" charset="0"/>
                <a:cs typeface="Calibri" panose="020F0502020204030204" pitchFamily="34" charset="0"/>
              </a:rPr>
              <a:t>co</a:t>
            </a:r>
            <a:r>
              <a:rPr lang="es-CO" sz="2800">
                <a:solidFill>
                  <a:schemeClr val="accent5">
                    <a:lumMod val="50000"/>
                  </a:schemeClr>
                </a:solidFill>
                <a:latin typeface="Century Gothic" panose="020B0502020202020204" pitchFamily="34" charset="0"/>
                <a:cs typeface="Calibri" panose="020F0502020204030204" pitchFamily="34" charset="0"/>
              </a:rPr>
              <a:t>che</a:t>
            </a:r>
            <a:endParaRPr lang="es-CO" sz="2800" dirty="0">
              <a:solidFill>
                <a:schemeClr val="accent5">
                  <a:lumMod val="50000"/>
                </a:schemeClr>
              </a:solidFill>
              <a:latin typeface="Century Gothic" panose="020B0502020202020204" pitchFamily="34" charset="0"/>
              <a:cs typeface="Calibri" panose="020F0502020204030204" pitchFamily="34" charset="0"/>
            </a:endParaRPr>
          </a:p>
        </p:txBody>
      </p:sp>
      <p:sp>
        <p:nvSpPr>
          <p:cNvPr id="24" name="TextBox 23"/>
          <p:cNvSpPr txBox="1"/>
          <p:nvPr/>
        </p:nvSpPr>
        <p:spPr>
          <a:xfrm>
            <a:off x="6865124" y="2694354"/>
            <a:ext cx="1864892" cy="523220"/>
          </a:xfrm>
          <a:prstGeom prst="rect">
            <a:avLst/>
          </a:prstGeom>
          <a:noFill/>
          <a:ln>
            <a:solidFill>
              <a:schemeClr val="accent5">
                <a:lumMod val="50000"/>
              </a:schemeClr>
            </a:solidFill>
          </a:ln>
        </p:spPr>
        <p:txBody>
          <a:bodyPr wrap="square" rtlCol="0">
            <a:spAutoFit/>
          </a:bodyPr>
          <a:lstStyle/>
          <a:p>
            <a:pPr>
              <a:defRPr/>
            </a:pPr>
            <a:r>
              <a:rPr lang="es-CO" sz="2800" dirty="0">
                <a:solidFill>
                  <a:schemeClr val="accent1">
                    <a:lumMod val="50000"/>
                  </a:schemeClr>
                </a:solidFill>
                <a:latin typeface="Century Gothic" panose="020B0502020202020204" pitchFamily="34" charset="0"/>
                <a:cs typeface="Calibri" panose="020F0502020204030204" pitchFamily="34" charset="0"/>
              </a:rPr>
              <a:t>es</a:t>
            </a:r>
            <a:r>
              <a:rPr lang="es-CO" sz="2800" dirty="0">
                <a:solidFill>
                  <a:srgbClr val="E87D1E"/>
                </a:solidFill>
                <a:latin typeface="Century Gothic" panose="020B0502020202020204" pitchFamily="34" charset="0"/>
                <a:cs typeface="Calibri" panose="020F0502020204030204" pitchFamily="34" charset="0"/>
              </a:rPr>
              <a:t>cu</a:t>
            </a:r>
            <a:r>
              <a:rPr lang="es-CO" sz="2800" dirty="0">
                <a:solidFill>
                  <a:schemeClr val="accent5">
                    <a:lumMod val="50000"/>
                  </a:schemeClr>
                </a:solidFill>
                <a:latin typeface="Century Gothic" panose="020B0502020202020204" pitchFamily="34" charset="0"/>
                <a:cs typeface="Calibri" panose="020F0502020204030204" pitchFamily="34" charset="0"/>
              </a:rPr>
              <a:t>el</a:t>
            </a:r>
            <a:r>
              <a:rPr lang="es-CO" sz="2800" dirty="0">
                <a:solidFill>
                  <a:srgbClr val="115076"/>
                </a:solidFill>
                <a:latin typeface="Century Gothic" panose="020B0502020202020204" pitchFamily="34" charset="0"/>
                <a:cs typeface="Calibri" panose="020F0502020204030204" pitchFamily="34" charset="0"/>
              </a:rPr>
              <a:t>a</a:t>
            </a:r>
          </a:p>
        </p:txBody>
      </p:sp>
      <p:sp>
        <p:nvSpPr>
          <p:cNvPr id="25" name="TextBox 24"/>
          <p:cNvSpPr txBox="1"/>
          <p:nvPr/>
        </p:nvSpPr>
        <p:spPr>
          <a:xfrm>
            <a:off x="6881915" y="3316876"/>
            <a:ext cx="1848100" cy="523220"/>
          </a:xfrm>
          <a:prstGeom prst="rect">
            <a:avLst/>
          </a:prstGeom>
          <a:noFill/>
          <a:ln>
            <a:solidFill>
              <a:srgbClr val="002060"/>
            </a:solidFill>
          </a:ln>
        </p:spPr>
        <p:txBody>
          <a:bodyPr wrap="square" rtlCol="0">
            <a:spAutoFit/>
          </a:bodyPr>
          <a:lstStyle/>
          <a:p>
            <a:pPr lvl="0">
              <a:defRPr/>
            </a:pPr>
            <a:r>
              <a:rPr lang="es-CO" sz="2800">
                <a:solidFill>
                  <a:srgbClr val="E87D1E"/>
                </a:solidFill>
                <a:latin typeface="Century Gothic" panose="020B0502020202020204" pitchFamily="34" charset="0"/>
                <a:cs typeface="Calibri" panose="020F0502020204030204" pitchFamily="34" charset="0"/>
              </a:rPr>
              <a:t>cu</a:t>
            </a:r>
            <a:r>
              <a:rPr lang="es-CO" sz="2800">
                <a:solidFill>
                  <a:srgbClr val="115076"/>
                </a:solidFill>
                <a:latin typeface="Century Gothic" panose="020B0502020202020204" pitchFamily="34" charset="0"/>
                <a:cs typeface="Calibri" panose="020F0502020204030204" pitchFamily="34" charset="0"/>
              </a:rPr>
              <a:t>ltura</a:t>
            </a:r>
            <a:endParaRPr lang="es-CO" sz="2800" dirty="0">
              <a:solidFill>
                <a:srgbClr val="115076"/>
              </a:solidFill>
              <a:latin typeface="Century Gothic" panose="020B0502020202020204" pitchFamily="34" charset="0"/>
              <a:cs typeface="Calibri" panose="020F0502020204030204" pitchFamily="34" charset="0"/>
            </a:endParaRPr>
          </a:p>
        </p:txBody>
      </p:sp>
      <p:sp>
        <p:nvSpPr>
          <p:cNvPr id="26" name="TextBox 25"/>
          <p:cNvSpPr txBox="1"/>
          <p:nvPr/>
        </p:nvSpPr>
        <p:spPr>
          <a:xfrm>
            <a:off x="6448791" y="5810172"/>
            <a:ext cx="2281224" cy="523220"/>
          </a:xfrm>
          <a:prstGeom prst="rect">
            <a:avLst/>
          </a:prstGeom>
          <a:noFill/>
          <a:ln>
            <a:solidFill>
              <a:srgbClr val="002060"/>
            </a:solidFill>
          </a:ln>
        </p:spPr>
        <p:txBody>
          <a:bodyPr wrap="square" rtlCol="0">
            <a:spAutoFit/>
          </a:bodyPr>
          <a:lstStyle/>
          <a:p>
            <a:pPr lvl="0">
              <a:defRPr/>
            </a:pPr>
            <a:r>
              <a:rPr lang="es-CO" sz="2800" dirty="0">
                <a:solidFill>
                  <a:srgbClr val="115076"/>
                </a:solidFill>
                <a:latin typeface="Century Gothic" panose="020B0502020202020204" pitchFamily="34" charset="0"/>
                <a:cs typeface="Calibri" panose="020F0502020204030204" pitchFamily="34" charset="0"/>
              </a:rPr>
              <a:t>do</a:t>
            </a:r>
            <a:r>
              <a:rPr lang="es-CO" sz="2800" dirty="0">
                <a:solidFill>
                  <a:srgbClr val="E87D1E"/>
                </a:solidFill>
                <a:latin typeface="Century Gothic" panose="020B0502020202020204" pitchFamily="34" charset="0"/>
                <a:cs typeface="Calibri" panose="020F0502020204030204" pitchFamily="34" charset="0"/>
              </a:rPr>
              <a:t>cu</a:t>
            </a:r>
            <a:r>
              <a:rPr lang="es-CO" sz="2800" dirty="0">
                <a:solidFill>
                  <a:srgbClr val="115076"/>
                </a:solidFill>
                <a:latin typeface="Century Gothic" panose="020B0502020202020204" pitchFamily="34" charset="0"/>
                <a:cs typeface="Calibri" panose="020F0502020204030204" pitchFamily="34" charset="0"/>
              </a:rPr>
              <a:t>mento</a:t>
            </a:r>
          </a:p>
        </p:txBody>
      </p:sp>
      <p:sp>
        <p:nvSpPr>
          <p:cNvPr id="6" name="TextBox 5"/>
          <p:cNvSpPr txBox="1"/>
          <p:nvPr/>
        </p:nvSpPr>
        <p:spPr>
          <a:xfrm>
            <a:off x="3159056" y="1231321"/>
            <a:ext cx="24899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4472C4">
                    <a:lumMod val="50000"/>
                  </a:srgbClr>
                </a:solidFill>
                <a:latin typeface="Century Gothic" panose="020F0302020204030204"/>
              </a:rPr>
              <a:t>song</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4" name="TextBox 43"/>
          <p:cNvSpPr txBox="1"/>
          <p:nvPr/>
        </p:nvSpPr>
        <p:spPr>
          <a:xfrm>
            <a:off x="3139638" y="1844041"/>
            <a:ext cx="24899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countryside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5" name="TextBox 44"/>
          <p:cNvSpPr txBox="1"/>
          <p:nvPr/>
        </p:nvSpPr>
        <p:spPr>
          <a:xfrm>
            <a:off x="3141433" y="2486966"/>
            <a:ext cx="14047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street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6" name="TextBox 45"/>
          <p:cNvSpPr txBox="1"/>
          <p:nvPr/>
        </p:nvSpPr>
        <p:spPr>
          <a:xfrm>
            <a:off x="3139638" y="3116268"/>
            <a:ext cx="1618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however</a:t>
            </a:r>
          </a:p>
        </p:txBody>
      </p:sp>
      <p:sp>
        <p:nvSpPr>
          <p:cNvPr id="47" name="TextBox 46"/>
          <p:cNvSpPr txBox="1"/>
          <p:nvPr/>
        </p:nvSpPr>
        <p:spPr>
          <a:xfrm>
            <a:off x="3117871" y="3792045"/>
            <a:ext cx="110616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horse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0" name="TextBox 49"/>
          <p:cNvSpPr txBox="1"/>
          <p:nvPr/>
        </p:nvSpPr>
        <p:spPr>
          <a:xfrm>
            <a:off x="3141368" y="4441268"/>
            <a:ext cx="25253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a:t>
            </a:r>
            <a:r>
              <a:rPr lang="en-GB" sz="2400" dirty="0" err="1">
                <a:solidFill>
                  <a:srgbClr val="4472C4">
                    <a:lumMod val="50000"/>
                  </a:srgbClr>
                </a:solidFill>
                <a:latin typeface="Century Gothic" panose="020F0302020204030204"/>
              </a:rPr>
              <a:t>si</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ng, </a:t>
            </a:r>
            <a:r>
              <a:rPr lang="en-GB" sz="2400" dirty="0">
                <a:solidFill>
                  <a:srgbClr val="4472C4">
                    <a:lumMod val="50000"/>
                  </a:srgbClr>
                </a:solidFill>
                <a:latin typeface="Century Gothic" panose="020F0302020204030204"/>
              </a:rPr>
              <a:t>s</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inging</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1" name="TextBox 50"/>
          <p:cNvSpPr txBox="1"/>
          <p:nvPr/>
        </p:nvSpPr>
        <p:spPr>
          <a:xfrm>
            <a:off x="3159056" y="5050627"/>
            <a:ext cx="13695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white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2" name="TextBox 51"/>
          <p:cNvSpPr txBox="1"/>
          <p:nvPr/>
        </p:nvSpPr>
        <p:spPr>
          <a:xfrm>
            <a:off x="3190718" y="5680042"/>
            <a:ext cx="13695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4472C4">
                    <a:lumMod val="50000"/>
                  </a:srgbClr>
                </a:solidFill>
                <a:latin typeface="Century Gothic" panose="020F0302020204030204"/>
              </a:rPr>
              <a:t>concert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8" name="TextBox 57"/>
          <p:cNvSpPr txBox="1"/>
          <p:nvPr/>
        </p:nvSpPr>
        <p:spPr>
          <a:xfrm>
            <a:off x="9033217" y="170338"/>
            <a:ext cx="24899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to buy, buying</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9" name="TextBox 58"/>
          <p:cNvSpPr txBox="1"/>
          <p:nvPr/>
        </p:nvSpPr>
        <p:spPr>
          <a:xfrm>
            <a:off x="9033217" y="730427"/>
            <a:ext cx="11749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c</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ar</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0" name="TextBox 59"/>
          <p:cNvSpPr txBox="1"/>
          <p:nvPr/>
        </p:nvSpPr>
        <p:spPr>
          <a:xfrm>
            <a:off x="9033217" y="1327466"/>
            <a:ext cx="23722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to take, taking</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1" name="TextBox 60"/>
          <p:cNvSpPr txBox="1"/>
          <p:nvPr/>
        </p:nvSpPr>
        <p:spPr>
          <a:xfrm>
            <a:off x="9033217" y="2022929"/>
            <a:ext cx="21008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cost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2" name="TextBox 61"/>
          <p:cNvSpPr txBox="1"/>
          <p:nvPr/>
        </p:nvSpPr>
        <p:spPr>
          <a:xfrm>
            <a:off x="8994874" y="2712287"/>
            <a:ext cx="24489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school</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3" name="TextBox 62"/>
          <p:cNvSpPr txBox="1"/>
          <p:nvPr/>
        </p:nvSpPr>
        <p:spPr>
          <a:xfrm>
            <a:off x="9033217" y="3411515"/>
            <a:ext cx="24489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culture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4" name="TextBox 63"/>
          <p:cNvSpPr txBox="1"/>
          <p:nvPr/>
        </p:nvSpPr>
        <p:spPr>
          <a:xfrm>
            <a:off x="9040664" y="3993685"/>
            <a:ext cx="30103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4472C4">
                    <a:lumMod val="50000"/>
                  </a:srgbClr>
                </a:solidFill>
                <a:latin typeface="Century Gothic" panose="020F0302020204030204"/>
              </a:rPr>
              <a:t>to cover, covering</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7" name="Rounded Rectangle 106"/>
          <p:cNvSpPr/>
          <p:nvPr/>
        </p:nvSpPr>
        <p:spPr>
          <a:xfrm>
            <a:off x="2984804" y="1217229"/>
            <a:ext cx="2530065" cy="53651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108" name="Rounded Rectangle 107"/>
          <p:cNvSpPr/>
          <p:nvPr/>
        </p:nvSpPr>
        <p:spPr>
          <a:xfrm>
            <a:off x="2981742" y="1826583"/>
            <a:ext cx="2530065" cy="53651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109" name="Rounded Rectangle 108"/>
          <p:cNvSpPr/>
          <p:nvPr/>
        </p:nvSpPr>
        <p:spPr>
          <a:xfrm>
            <a:off x="2974210" y="2461292"/>
            <a:ext cx="2530065" cy="53651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110" name="Rounded Rectangle 109"/>
          <p:cNvSpPr/>
          <p:nvPr/>
        </p:nvSpPr>
        <p:spPr>
          <a:xfrm>
            <a:off x="2967257" y="3101775"/>
            <a:ext cx="2530065" cy="53651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111" name="Rounded Rectangle 110"/>
          <p:cNvSpPr/>
          <p:nvPr/>
        </p:nvSpPr>
        <p:spPr>
          <a:xfrm>
            <a:off x="2974211" y="3716814"/>
            <a:ext cx="2530064" cy="53651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112" name="Rounded Rectangle 111"/>
          <p:cNvSpPr/>
          <p:nvPr/>
        </p:nvSpPr>
        <p:spPr>
          <a:xfrm>
            <a:off x="2981742" y="4393388"/>
            <a:ext cx="2530065" cy="53651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113" name="Rounded Rectangle 112"/>
          <p:cNvSpPr/>
          <p:nvPr/>
        </p:nvSpPr>
        <p:spPr>
          <a:xfrm>
            <a:off x="2959000" y="5048364"/>
            <a:ext cx="2530065" cy="53651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49" name="TextBox 48"/>
          <p:cNvSpPr txBox="1"/>
          <p:nvPr/>
        </p:nvSpPr>
        <p:spPr>
          <a:xfrm>
            <a:off x="6870025" y="3954163"/>
            <a:ext cx="1848100" cy="523220"/>
          </a:xfrm>
          <a:prstGeom prst="rect">
            <a:avLst/>
          </a:prstGeom>
          <a:noFill/>
          <a:ln>
            <a:solidFill>
              <a:srgbClr val="002060"/>
            </a:solidFill>
          </a:ln>
        </p:spPr>
        <p:txBody>
          <a:bodyPr wrap="square" rtlCol="0">
            <a:spAutoFit/>
          </a:bodyPr>
          <a:lstStyle/>
          <a:p>
            <a:pPr lvl="0">
              <a:defRPr/>
            </a:pPr>
            <a:r>
              <a:rPr lang="es-CO" sz="2800" dirty="0">
                <a:solidFill>
                  <a:srgbClr val="E87D1E"/>
                </a:solidFill>
                <a:latin typeface="Century Gothic" panose="020B0502020202020204" pitchFamily="34" charset="0"/>
                <a:cs typeface="Calibri" panose="020F0502020204030204" pitchFamily="34" charset="0"/>
              </a:rPr>
              <a:t>cu</a:t>
            </a:r>
            <a:r>
              <a:rPr lang="es-CO" sz="2800" dirty="0">
                <a:solidFill>
                  <a:srgbClr val="115076"/>
                </a:solidFill>
                <a:latin typeface="Century Gothic" panose="020B0502020202020204" pitchFamily="34" charset="0"/>
                <a:cs typeface="Calibri" panose="020F0502020204030204" pitchFamily="34" charset="0"/>
              </a:rPr>
              <a:t>brir</a:t>
            </a:r>
          </a:p>
        </p:txBody>
      </p:sp>
      <p:sp>
        <p:nvSpPr>
          <p:cNvPr id="53" name="TextBox 52"/>
          <p:cNvSpPr txBox="1"/>
          <p:nvPr/>
        </p:nvSpPr>
        <p:spPr>
          <a:xfrm>
            <a:off x="6868154" y="4576685"/>
            <a:ext cx="1861861" cy="523220"/>
          </a:xfrm>
          <a:prstGeom prst="rect">
            <a:avLst/>
          </a:prstGeom>
          <a:noFill/>
          <a:ln>
            <a:solidFill>
              <a:srgbClr val="002060"/>
            </a:solidFill>
          </a:ln>
        </p:spPr>
        <p:txBody>
          <a:bodyPr wrap="square" rtlCol="0">
            <a:spAutoFit/>
          </a:bodyPr>
          <a:lstStyle/>
          <a:p>
            <a:pPr lvl="0">
              <a:defRPr/>
            </a:pPr>
            <a:r>
              <a:rPr lang="es-CO" sz="2800">
                <a:solidFill>
                  <a:srgbClr val="E87D1E"/>
                </a:solidFill>
                <a:latin typeface="Century Gothic" panose="020B0502020202020204" pitchFamily="34" charset="0"/>
                <a:cs typeface="Calibri" panose="020F0502020204030204" pitchFamily="34" charset="0"/>
              </a:rPr>
              <a:t>cu</a:t>
            </a:r>
            <a:r>
              <a:rPr lang="es-CO" sz="2800">
                <a:solidFill>
                  <a:srgbClr val="115076"/>
                </a:solidFill>
                <a:latin typeface="Century Gothic" panose="020B0502020202020204" pitchFamily="34" charset="0"/>
                <a:cs typeface="Calibri" panose="020F0502020204030204" pitchFamily="34" charset="0"/>
              </a:rPr>
              <a:t>atro</a:t>
            </a:r>
            <a:endParaRPr lang="es-CO" sz="2800" dirty="0">
              <a:solidFill>
                <a:srgbClr val="115076"/>
              </a:solidFill>
              <a:latin typeface="Century Gothic" panose="020B0502020202020204" pitchFamily="34" charset="0"/>
              <a:cs typeface="Calibri" panose="020F0502020204030204" pitchFamily="34" charset="0"/>
            </a:endParaRPr>
          </a:p>
        </p:txBody>
      </p:sp>
      <p:sp>
        <p:nvSpPr>
          <p:cNvPr id="54" name="TextBox 53"/>
          <p:cNvSpPr txBox="1"/>
          <p:nvPr/>
        </p:nvSpPr>
        <p:spPr>
          <a:xfrm>
            <a:off x="6836298" y="5189707"/>
            <a:ext cx="1864891" cy="523220"/>
          </a:xfrm>
          <a:prstGeom prst="rect">
            <a:avLst/>
          </a:prstGeom>
          <a:noFill/>
          <a:ln>
            <a:solidFill>
              <a:srgbClr val="002060"/>
            </a:solidFill>
          </a:ln>
        </p:spPr>
        <p:txBody>
          <a:bodyPr wrap="square" rtlCol="0">
            <a:spAutoFit/>
          </a:bodyPr>
          <a:lstStyle/>
          <a:p>
            <a:pPr lvl="0">
              <a:defRPr/>
            </a:pPr>
            <a:r>
              <a:rPr lang="en-GB" sz="2800" dirty="0" err="1">
                <a:solidFill>
                  <a:srgbClr val="115076"/>
                </a:solidFill>
                <a:latin typeface="Century Gothic" panose="020B0502020202020204" pitchFamily="34" charset="0"/>
                <a:cs typeface="Calibri" panose="020F0502020204030204" pitchFamily="34" charset="0"/>
              </a:rPr>
              <a:t>es</a:t>
            </a:r>
            <a:r>
              <a:rPr lang="es-CO" sz="2800" dirty="0">
                <a:solidFill>
                  <a:srgbClr val="E87D1E"/>
                </a:solidFill>
                <a:latin typeface="Century Gothic" panose="020B0502020202020204" pitchFamily="34" charset="0"/>
                <a:cs typeface="Calibri" panose="020F0502020204030204" pitchFamily="34" charset="0"/>
              </a:rPr>
              <a:t>cu</a:t>
            </a:r>
            <a:r>
              <a:rPr lang="es-CO" sz="2800" dirty="0">
                <a:solidFill>
                  <a:srgbClr val="115076"/>
                </a:solidFill>
                <a:latin typeface="Century Gothic" panose="020B0502020202020204" pitchFamily="34" charset="0"/>
                <a:cs typeface="Calibri" panose="020F0502020204030204" pitchFamily="34" charset="0"/>
              </a:rPr>
              <a:t>char</a:t>
            </a:r>
          </a:p>
        </p:txBody>
      </p:sp>
      <p:sp>
        <p:nvSpPr>
          <p:cNvPr id="56" name="Rounded Rectangle 55"/>
          <p:cNvSpPr/>
          <p:nvPr/>
        </p:nvSpPr>
        <p:spPr>
          <a:xfrm>
            <a:off x="2987992" y="5672875"/>
            <a:ext cx="2530065" cy="53651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57" name="TextBox 56"/>
          <p:cNvSpPr txBox="1"/>
          <p:nvPr/>
        </p:nvSpPr>
        <p:spPr>
          <a:xfrm>
            <a:off x="9037730" y="4606724"/>
            <a:ext cx="13028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4472C4">
                    <a:lumMod val="50000"/>
                  </a:srgbClr>
                </a:solidFill>
                <a:latin typeface="Century Gothic" panose="020F0302020204030204"/>
              </a:rPr>
              <a:t>four</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5" name="TextBox 64"/>
          <p:cNvSpPr txBox="1"/>
          <p:nvPr/>
        </p:nvSpPr>
        <p:spPr>
          <a:xfrm>
            <a:off x="9040664" y="5229315"/>
            <a:ext cx="28585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to listen, listening</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6" name="TextBox 65"/>
          <p:cNvSpPr txBox="1"/>
          <p:nvPr/>
        </p:nvSpPr>
        <p:spPr>
          <a:xfrm>
            <a:off x="9040664" y="5797349"/>
            <a:ext cx="28585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4472C4">
                    <a:lumMod val="50000"/>
                  </a:srgbClr>
                </a:solidFill>
                <a:latin typeface="Century Gothic" panose="020F0302020204030204"/>
              </a:rPr>
              <a:t>document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7" name="Rounded Rectangle 66"/>
          <p:cNvSpPr/>
          <p:nvPr/>
        </p:nvSpPr>
        <p:spPr>
          <a:xfrm>
            <a:off x="8932214" y="139797"/>
            <a:ext cx="2916649" cy="53651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68" name="Rounded Rectangle 67"/>
          <p:cNvSpPr/>
          <p:nvPr/>
        </p:nvSpPr>
        <p:spPr>
          <a:xfrm>
            <a:off x="8931453" y="757415"/>
            <a:ext cx="2916649" cy="53651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69" name="Rounded Rectangle 68"/>
          <p:cNvSpPr/>
          <p:nvPr/>
        </p:nvSpPr>
        <p:spPr>
          <a:xfrm>
            <a:off x="8925238" y="2051678"/>
            <a:ext cx="2916649" cy="53651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70" name="Rounded Rectangle 69"/>
          <p:cNvSpPr/>
          <p:nvPr/>
        </p:nvSpPr>
        <p:spPr>
          <a:xfrm>
            <a:off x="8931452" y="1393316"/>
            <a:ext cx="2916649" cy="53651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71" name="Rounded Rectangle 70"/>
          <p:cNvSpPr/>
          <p:nvPr/>
        </p:nvSpPr>
        <p:spPr>
          <a:xfrm>
            <a:off x="8931452" y="2685994"/>
            <a:ext cx="2916649" cy="53651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72" name="Rounded Rectangle 71"/>
          <p:cNvSpPr/>
          <p:nvPr/>
        </p:nvSpPr>
        <p:spPr>
          <a:xfrm>
            <a:off x="8918262" y="3934112"/>
            <a:ext cx="2916649" cy="53651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73" name="Rounded Rectangle 72"/>
          <p:cNvSpPr/>
          <p:nvPr/>
        </p:nvSpPr>
        <p:spPr>
          <a:xfrm>
            <a:off x="8932214" y="3318756"/>
            <a:ext cx="2936342" cy="53651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74" name="Rounded Rectangle 73"/>
          <p:cNvSpPr/>
          <p:nvPr/>
        </p:nvSpPr>
        <p:spPr>
          <a:xfrm>
            <a:off x="8924649" y="4583632"/>
            <a:ext cx="2931775" cy="53651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75" name="Rounded Rectangle 74"/>
          <p:cNvSpPr/>
          <p:nvPr/>
        </p:nvSpPr>
        <p:spPr>
          <a:xfrm>
            <a:off x="8924650" y="5205887"/>
            <a:ext cx="2931775" cy="53651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76" name="Rounded Rectangle 75"/>
          <p:cNvSpPr/>
          <p:nvPr/>
        </p:nvSpPr>
        <p:spPr>
          <a:xfrm>
            <a:off x="8918262" y="5825034"/>
            <a:ext cx="2931775" cy="53651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42624216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7"/>
                                        </p:tgtEl>
                                      </p:cBhvr>
                                    </p:animEffect>
                                    <p:set>
                                      <p:cBhvr>
                                        <p:cTn id="7" dur="1" fill="hold">
                                          <p:stCondLst>
                                            <p:cond delay="499"/>
                                          </p:stCondLst>
                                        </p:cTn>
                                        <p:tgtEl>
                                          <p:spTgt spid="107"/>
                                        </p:tgtEl>
                                        <p:attrNameLst>
                                          <p:attrName>style.visibility</p:attrName>
                                        </p:attrNameLst>
                                      </p:cBhvr>
                                      <p:to>
                                        <p:strVal val="hidden"/>
                                      </p:to>
                                    </p:set>
                                  </p:childTnLst>
                                </p:cTn>
                              </p:par>
                            </p:childTnLst>
                          </p:cTn>
                        </p:par>
                      </p:childTnLst>
                    </p:cTn>
                  </p:par>
                </p:childTnLst>
              </p:cTn>
              <p:nextCondLst>
                <p:cond evt="onClick" delay="0">
                  <p:tgtEl>
                    <p:spTgt spid="107"/>
                  </p:tgtEl>
                </p:cond>
              </p:nextCondLst>
            </p:seq>
            <p:seq concurrent="1" nextAc="seek">
              <p:cTn id="8" restart="whenNotActive" fill="hold" evtFilter="cancelBubble" nodeType="interactiveSeq">
                <p:stCondLst>
                  <p:cond evt="onClick" delay="0">
                    <p:tgtEl>
                      <p:spTgt spid="10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08"/>
                                        </p:tgtEl>
                                      </p:cBhvr>
                                    </p:animEffect>
                                    <p:set>
                                      <p:cBhvr>
                                        <p:cTn id="13" dur="1" fill="hold">
                                          <p:stCondLst>
                                            <p:cond delay="499"/>
                                          </p:stCondLst>
                                        </p:cTn>
                                        <p:tgtEl>
                                          <p:spTgt spid="108"/>
                                        </p:tgtEl>
                                        <p:attrNameLst>
                                          <p:attrName>style.visibility</p:attrName>
                                        </p:attrNameLst>
                                      </p:cBhvr>
                                      <p:to>
                                        <p:strVal val="hidden"/>
                                      </p:to>
                                    </p:set>
                                  </p:childTnLst>
                                </p:cTn>
                              </p:par>
                            </p:childTnLst>
                          </p:cTn>
                        </p:par>
                      </p:childTnLst>
                    </p:cTn>
                  </p:par>
                </p:childTnLst>
              </p:cTn>
              <p:nextCondLst>
                <p:cond evt="onClick" delay="0">
                  <p:tgtEl>
                    <p:spTgt spid="108"/>
                  </p:tgtEl>
                </p:cond>
              </p:nextCondLst>
            </p:seq>
            <p:seq concurrent="1" nextAc="seek">
              <p:cTn id="14" restart="whenNotActive" fill="hold" evtFilter="cancelBubble" nodeType="interactiveSeq">
                <p:stCondLst>
                  <p:cond evt="onClick" delay="0">
                    <p:tgtEl>
                      <p:spTgt spid="10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09"/>
                                        </p:tgtEl>
                                      </p:cBhvr>
                                    </p:animEffect>
                                    <p:set>
                                      <p:cBhvr>
                                        <p:cTn id="19" dur="1" fill="hold">
                                          <p:stCondLst>
                                            <p:cond delay="499"/>
                                          </p:stCondLst>
                                        </p:cTn>
                                        <p:tgtEl>
                                          <p:spTgt spid="109"/>
                                        </p:tgtEl>
                                        <p:attrNameLst>
                                          <p:attrName>style.visibility</p:attrName>
                                        </p:attrNameLst>
                                      </p:cBhvr>
                                      <p:to>
                                        <p:strVal val="hidden"/>
                                      </p:to>
                                    </p:set>
                                  </p:childTnLst>
                                </p:cTn>
                              </p:par>
                            </p:childTnLst>
                          </p:cTn>
                        </p:par>
                      </p:childTnLst>
                    </p:cTn>
                  </p:par>
                </p:childTnLst>
              </p:cTn>
              <p:nextCondLst>
                <p:cond evt="onClick" delay="0">
                  <p:tgtEl>
                    <p:spTgt spid="109"/>
                  </p:tgtEl>
                </p:cond>
              </p:nextCondLst>
            </p:seq>
            <p:seq concurrent="1" nextAc="seek">
              <p:cTn id="20" restart="whenNotActive" fill="hold" evtFilter="cancelBubble" nodeType="interactiveSeq">
                <p:stCondLst>
                  <p:cond evt="onClick" delay="0">
                    <p:tgtEl>
                      <p:spTgt spid="110"/>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10"/>
                                        </p:tgtEl>
                                      </p:cBhvr>
                                    </p:animEffect>
                                    <p:set>
                                      <p:cBhvr>
                                        <p:cTn id="25" dur="1" fill="hold">
                                          <p:stCondLst>
                                            <p:cond delay="499"/>
                                          </p:stCondLst>
                                        </p:cTn>
                                        <p:tgtEl>
                                          <p:spTgt spid="110"/>
                                        </p:tgtEl>
                                        <p:attrNameLst>
                                          <p:attrName>style.visibility</p:attrName>
                                        </p:attrNameLst>
                                      </p:cBhvr>
                                      <p:to>
                                        <p:strVal val="hidden"/>
                                      </p:to>
                                    </p:set>
                                  </p:childTnLst>
                                </p:cTn>
                              </p:par>
                            </p:childTnLst>
                          </p:cTn>
                        </p:par>
                      </p:childTnLst>
                    </p:cTn>
                  </p:par>
                </p:childTnLst>
              </p:cTn>
              <p:nextCondLst>
                <p:cond evt="onClick" delay="0">
                  <p:tgtEl>
                    <p:spTgt spid="110"/>
                  </p:tgtEl>
                </p:cond>
              </p:nextCondLst>
            </p:seq>
            <p:seq concurrent="1" nextAc="seek">
              <p:cTn id="26" restart="whenNotActive" fill="hold" evtFilter="cancelBubble" nodeType="interactiveSeq">
                <p:stCondLst>
                  <p:cond evt="onClick" delay="0">
                    <p:tgtEl>
                      <p:spTgt spid="111"/>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111"/>
                                        </p:tgtEl>
                                      </p:cBhvr>
                                    </p:animEffect>
                                    <p:set>
                                      <p:cBhvr>
                                        <p:cTn id="31" dur="1" fill="hold">
                                          <p:stCondLst>
                                            <p:cond delay="499"/>
                                          </p:stCondLst>
                                        </p:cTn>
                                        <p:tgtEl>
                                          <p:spTgt spid="111"/>
                                        </p:tgtEl>
                                        <p:attrNameLst>
                                          <p:attrName>style.visibility</p:attrName>
                                        </p:attrNameLst>
                                      </p:cBhvr>
                                      <p:to>
                                        <p:strVal val="hidden"/>
                                      </p:to>
                                    </p:set>
                                  </p:childTnLst>
                                </p:cTn>
                              </p:par>
                            </p:childTnLst>
                          </p:cTn>
                        </p:par>
                      </p:childTnLst>
                    </p:cTn>
                  </p:par>
                </p:childTnLst>
              </p:cTn>
              <p:nextCondLst>
                <p:cond evt="onClick" delay="0">
                  <p:tgtEl>
                    <p:spTgt spid="111"/>
                  </p:tgtEl>
                </p:cond>
              </p:nextCondLst>
            </p:seq>
            <p:seq concurrent="1" nextAc="seek">
              <p:cTn id="32" restart="whenNotActive" fill="hold" evtFilter="cancelBubble" nodeType="interactiveSeq">
                <p:stCondLst>
                  <p:cond evt="onClick" delay="0">
                    <p:tgtEl>
                      <p:spTgt spid="112"/>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12"/>
                                        </p:tgtEl>
                                      </p:cBhvr>
                                    </p:animEffect>
                                    <p:set>
                                      <p:cBhvr>
                                        <p:cTn id="37" dur="1" fill="hold">
                                          <p:stCondLst>
                                            <p:cond delay="499"/>
                                          </p:stCondLst>
                                        </p:cTn>
                                        <p:tgtEl>
                                          <p:spTgt spid="112"/>
                                        </p:tgtEl>
                                        <p:attrNameLst>
                                          <p:attrName>style.visibility</p:attrName>
                                        </p:attrNameLst>
                                      </p:cBhvr>
                                      <p:to>
                                        <p:strVal val="hidden"/>
                                      </p:to>
                                    </p:set>
                                  </p:childTnLst>
                                </p:cTn>
                              </p:par>
                            </p:childTnLst>
                          </p:cTn>
                        </p:par>
                      </p:childTnLst>
                    </p:cTn>
                  </p:par>
                </p:childTnLst>
              </p:cTn>
              <p:nextCondLst>
                <p:cond evt="onClick" delay="0">
                  <p:tgtEl>
                    <p:spTgt spid="112"/>
                  </p:tgtEl>
                </p:cond>
              </p:nextCondLst>
            </p:seq>
            <p:seq concurrent="1" nextAc="seek">
              <p:cTn id="38" restart="whenNotActive" fill="hold" evtFilter="cancelBubble" nodeType="interactiveSeq">
                <p:stCondLst>
                  <p:cond evt="onClick" delay="0">
                    <p:tgtEl>
                      <p:spTgt spid="113"/>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113"/>
                                        </p:tgtEl>
                                      </p:cBhvr>
                                    </p:animEffect>
                                    <p:set>
                                      <p:cBhvr>
                                        <p:cTn id="43" dur="1" fill="hold">
                                          <p:stCondLst>
                                            <p:cond delay="499"/>
                                          </p:stCondLst>
                                        </p:cTn>
                                        <p:tgtEl>
                                          <p:spTgt spid="113"/>
                                        </p:tgtEl>
                                        <p:attrNameLst>
                                          <p:attrName>style.visibility</p:attrName>
                                        </p:attrNameLst>
                                      </p:cBhvr>
                                      <p:to>
                                        <p:strVal val="hidden"/>
                                      </p:to>
                                    </p:set>
                                  </p:childTnLst>
                                </p:cTn>
                              </p:par>
                            </p:childTnLst>
                          </p:cTn>
                        </p:par>
                      </p:childTnLst>
                    </p:cTn>
                  </p:par>
                </p:childTnLst>
              </p:cTn>
              <p:nextCondLst>
                <p:cond evt="onClick" delay="0">
                  <p:tgtEl>
                    <p:spTgt spid="113"/>
                  </p:tgtEl>
                </p:cond>
              </p:nextCondLst>
            </p:seq>
            <p:seq concurrent="1" nextAc="seek">
              <p:cTn id="44" restart="whenNotActive" fill="hold" evtFilter="cancelBubble" nodeType="interactiveSeq">
                <p:stCondLst>
                  <p:cond evt="onClick" delay="0">
                    <p:tgtEl>
                      <p:spTgt spid="56"/>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56"/>
                                        </p:tgtEl>
                                      </p:cBhvr>
                                    </p:animEffect>
                                    <p:set>
                                      <p:cBhvr>
                                        <p:cTn id="49"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50" restart="whenNotActive" fill="hold" evtFilter="cancelBubble" nodeType="interactiveSeq">
                <p:stCondLst>
                  <p:cond evt="onClick" delay="0">
                    <p:tgtEl>
                      <p:spTgt spid="67"/>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67"/>
                                        </p:tgtEl>
                                      </p:cBhvr>
                                    </p:animEffect>
                                    <p:set>
                                      <p:cBhvr>
                                        <p:cTn id="55"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56" restart="whenNotActive" fill="hold" evtFilter="cancelBubble" nodeType="interactiveSeq">
                <p:stCondLst>
                  <p:cond evt="onClick" delay="0">
                    <p:tgtEl>
                      <p:spTgt spid="68"/>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68"/>
                                        </p:tgtEl>
                                      </p:cBhvr>
                                    </p:animEffect>
                                    <p:set>
                                      <p:cBhvr>
                                        <p:cTn id="61"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62" restart="whenNotActive" fill="hold" evtFilter="cancelBubble" nodeType="interactiveSeq">
                <p:stCondLst>
                  <p:cond evt="onClick" delay="0">
                    <p:tgtEl>
                      <p:spTgt spid="69"/>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69"/>
                                        </p:tgtEl>
                                      </p:cBhvr>
                                    </p:animEffect>
                                    <p:set>
                                      <p:cBhvr>
                                        <p:cTn id="67"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68" restart="whenNotActive" fill="hold" evtFilter="cancelBubble" nodeType="interactiveSeq">
                <p:stCondLst>
                  <p:cond evt="onClick" delay="0">
                    <p:tgtEl>
                      <p:spTgt spid="70"/>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500"/>
                                        <p:tgtEl>
                                          <p:spTgt spid="70"/>
                                        </p:tgtEl>
                                      </p:cBhvr>
                                    </p:animEffect>
                                    <p:set>
                                      <p:cBhvr>
                                        <p:cTn id="73" dur="1" fill="hold">
                                          <p:stCondLst>
                                            <p:cond delay="4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74" restart="whenNotActive" fill="hold" evtFilter="cancelBubble" nodeType="interactiveSeq">
                <p:stCondLst>
                  <p:cond evt="onClick" delay="0">
                    <p:tgtEl>
                      <p:spTgt spid="71"/>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71"/>
                                        </p:tgtEl>
                                      </p:cBhvr>
                                    </p:animEffect>
                                    <p:set>
                                      <p:cBhvr>
                                        <p:cTn id="79" dur="1" fill="hold">
                                          <p:stCondLst>
                                            <p:cond delay="4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80" restart="whenNotActive" fill="hold" evtFilter="cancelBubble" nodeType="interactiveSeq">
                <p:stCondLst>
                  <p:cond evt="onClick" delay="0">
                    <p:tgtEl>
                      <p:spTgt spid="72"/>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72"/>
                                        </p:tgtEl>
                                      </p:cBhvr>
                                    </p:animEffect>
                                    <p:set>
                                      <p:cBhvr>
                                        <p:cTn id="85" dur="1" fill="hold">
                                          <p:stCondLst>
                                            <p:cond delay="4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86" restart="whenNotActive" fill="hold" evtFilter="cancelBubble" nodeType="interactiveSeq">
                <p:stCondLst>
                  <p:cond evt="onClick" delay="0">
                    <p:tgtEl>
                      <p:spTgt spid="73"/>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73"/>
                                        </p:tgtEl>
                                      </p:cBhvr>
                                    </p:animEffect>
                                    <p:set>
                                      <p:cBhvr>
                                        <p:cTn id="91" dur="1" fill="hold">
                                          <p:stCondLst>
                                            <p:cond delay="499"/>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92" restart="whenNotActive" fill="hold" evtFilter="cancelBubble" nodeType="interactiveSeq">
                <p:stCondLst>
                  <p:cond evt="onClick" delay="0">
                    <p:tgtEl>
                      <p:spTgt spid="74"/>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grpId="0" nodeType="clickEffect">
                                  <p:stCondLst>
                                    <p:cond delay="0"/>
                                  </p:stCondLst>
                                  <p:childTnLst>
                                    <p:animEffect transition="out" filter="fade">
                                      <p:cBhvr>
                                        <p:cTn id="96" dur="500"/>
                                        <p:tgtEl>
                                          <p:spTgt spid="74"/>
                                        </p:tgtEl>
                                      </p:cBhvr>
                                    </p:animEffect>
                                    <p:set>
                                      <p:cBhvr>
                                        <p:cTn id="97" dur="1" fill="hold">
                                          <p:stCondLst>
                                            <p:cond delay="4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98" restart="whenNotActive" fill="hold" evtFilter="cancelBubble" nodeType="interactiveSeq">
                <p:stCondLst>
                  <p:cond evt="onClick" delay="0">
                    <p:tgtEl>
                      <p:spTgt spid="75"/>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0" nodeType="clickEffect">
                                  <p:stCondLst>
                                    <p:cond delay="0"/>
                                  </p:stCondLst>
                                  <p:childTnLst>
                                    <p:animEffect transition="out" filter="fade">
                                      <p:cBhvr>
                                        <p:cTn id="102" dur="500"/>
                                        <p:tgtEl>
                                          <p:spTgt spid="75"/>
                                        </p:tgtEl>
                                      </p:cBhvr>
                                    </p:animEffect>
                                    <p:set>
                                      <p:cBhvr>
                                        <p:cTn id="103"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104" restart="whenNotActive" fill="hold" evtFilter="cancelBubble" nodeType="interactiveSeq">
                <p:stCondLst>
                  <p:cond evt="onClick" delay="0">
                    <p:tgtEl>
                      <p:spTgt spid="76"/>
                    </p:tgtEl>
                  </p:cond>
                </p:stCondLst>
                <p:endSync evt="end" delay="0">
                  <p:rtn val="all"/>
                </p:endSync>
                <p:childTnLst>
                  <p:par>
                    <p:cTn id="105" fill="hold">
                      <p:stCondLst>
                        <p:cond delay="0"/>
                      </p:stCondLst>
                      <p:childTnLst>
                        <p:par>
                          <p:cTn id="106" fill="hold">
                            <p:stCondLst>
                              <p:cond delay="0"/>
                            </p:stCondLst>
                            <p:childTnLst>
                              <p:par>
                                <p:cTn id="107" presetID="10" presetClass="exit" presetSubtype="0" fill="hold" grpId="0" nodeType="clickEffect">
                                  <p:stCondLst>
                                    <p:cond delay="0"/>
                                  </p:stCondLst>
                                  <p:childTnLst>
                                    <p:animEffect transition="out" filter="fade">
                                      <p:cBhvr>
                                        <p:cTn id="108" dur="500"/>
                                        <p:tgtEl>
                                          <p:spTgt spid="76"/>
                                        </p:tgtEl>
                                      </p:cBhvr>
                                    </p:animEffect>
                                    <p:set>
                                      <p:cBhvr>
                                        <p:cTn id="109" dur="1" fill="hold">
                                          <p:stCondLst>
                                            <p:cond delay="499"/>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76"/>
                  </p:tgtEl>
                </p:cond>
              </p:nextCondLst>
            </p:seq>
          </p:childTnLst>
        </p:cTn>
      </p:par>
    </p:tnLst>
    <p:bldLst>
      <p:bldP spid="107" grpId="0" animBg="1"/>
      <p:bldP spid="108" grpId="0" animBg="1"/>
      <p:bldP spid="109" grpId="0" animBg="1"/>
      <p:bldP spid="110" grpId="0" animBg="1"/>
      <p:bldP spid="111" grpId="0" animBg="1"/>
      <p:bldP spid="112" grpId="0" animBg="1"/>
      <p:bldP spid="113" grpId="0" animBg="1"/>
      <p:bldP spid="5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9895986" y="258284"/>
            <a:ext cx="177531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10468450" y="240630"/>
            <a:ext cx="2621894" cy="479402"/>
          </a:xfrm>
        </p:spPr>
        <p:txBody>
          <a:bodyPr>
            <a:normAutofit/>
          </a:bodyPr>
          <a:lstStyle/>
          <a:p>
            <a:r>
              <a:rPr lang="en-GB" sz="2000" b="1" dirty="0">
                <a:solidFill>
                  <a:schemeClr val="bg1"/>
                </a:solidFill>
              </a:rPr>
              <a:t>leer</a:t>
            </a:r>
          </a:p>
        </p:txBody>
      </p:sp>
      <p:sp>
        <p:nvSpPr>
          <p:cNvPr id="7" name="TextBox 6">
            <a:extLst>
              <a:ext uri="{FF2B5EF4-FFF2-40B4-BE49-F238E27FC236}">
                <a16:creationId xmlns:a16="http://schemas.microsoft.com/office/drawing/2014/main" id="{A01B6026-6024-B640-AA14-813D9C613E27}"/>
              </a:ext>
            </a:extLst>
          </p:cNvPr>
          <p:cNvSpPr txBox="1"/>
          <p:nvPr/>
        </p:nvSpPr>
        <p:spPr>
          <a:xfrm>
            <a:off x="4759044" y="768948"/>
            <a:ext cx="7392297"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rgbClr val="4472C4">
                    <a:lumMod val="50000"/>
                  </a:srgbClr>
                </a:solidFill>
                <a:latin typeface="Century Gothic" panose="020F0302020204030204"/>
              </a:rPr>
              <a:t>El cine </a:t>
            </a:r>
            <a:r>
              <a:rPr lang="en-US" sz="2200" dirty="0" err="1">
                <a:solidFill>
                  <a:srgbClr val="4472C4">
                    <a:lumMod val="50000"/>
                  </a:srgbClr>
                </a:solidFill>
                <a:latin typeface="Century Gothic" panose="020F0302020204030204"/>
              </a:rPr>
              <a:t>está</a:t>
            </a:r>
            <a:r>
              <a:rPr lang="en-US" sz="2200" dirty="0">
                <a:solidFill>
                  <a:srgbClr val="4472C4">
                    <a:lumMod val="50000"/>
                  </a:srgbClr>
                </a:solidFill>
                <a:latin typeface="Century Gothic" panose="020F0302020204030204"/>
              </a:rPr>
              <a:t> abierto hoy para mi fiesta. </a:t>
            </a:r>
            <a:r>
              <a:rPr lang="en-US" sz="2200" dirty="0" err="1">
                <a:solidFill>
                  <a:srgbClr val="4472C4">
                    <a:lumMod val="50000"/>
                  </a:srgbClr>
                </a:solidFill>
                <a:latin typeface="Century Gothic" panose="020F0302020204030204"/>
              </a:rPr>
              <a:t>Está</a:t>
            </a:r>
            <a:r>
              <a:rPr lang="en-US" sz="2200" dirty="0">
                <a:solidFill>
                  <a:srgbClr val="4472C4">
                    <a:lumMod val="50000"/>
                  </a:srgbClr>
                </a:solidFill>
                <a:latin typeface="Century Gothic" panose="020F0302020204030204"/>
              </a:rPr>
              <a:t> </a:t>
            </a:r>
            <a:r>
              <a:rPr lang="en-US" sz="2200" dirty="0" err="1">
                <a:solidFill>
                  <a:srgbClr val="4472C4">
                    <a:lumMod val="50000"/>
                  </a:srgbClr>
                </a:solidFill>
                <a:latin typeface="Century Gothic" panose="020F0302020204030204"/>
              </a:rPr>
              <a:t>cerrado</a:t>
            </a:r>
            <a:r>
              <a:rPr lang="en-US" sz="2200" dirty="0">
                <a:solidFill>
                  <a:srgbClr val="4472C4">
                    <a:lumMod val="50000"/>
                  </a:srgbClr>
                </a:solidFill>
                <a:latin typeface="Century Gothic" panose="020F0302020204030204"/>
              </a:rPr>
              <a:t> al </a:t>
            </a:r>
            <a:r>
              <a:rPr lang="en-US" sz="2200" dirty="0" err="1">
                <a:solidFill>
                  <a:srgbClr val="4472C4">
                    <a:lumMod val="50000"/>
                  </a:srgbClr>
                </a:solidFill>
                <a:latin typeface="Century Gothic" panose="020F0302020204030204"/>
              </a:rPr>
              <a:t>público</a:t>
            </a:r>
            <a:r>
              <a:rPr lang="en-US" sz="2200" dirty="0">
                <a:solidFill>
                  <a:srgbClr val="4472C4">
                    <a:lumMod val="50000"/>
                  </a:srgbClr>
                </a:solidFill>
                <a:latin typeface="Century Gothic" panose="020F0302020204030204"/>
              </a:rPr>
              <a:t>, ¡</a:t>
            </a:r>
            <a:r>
              <a:rPr lang="en-US" sz="2200" dirty="0" err="1">
                <a:solidFill>
                  <a:srgbClr val="4472C4">
                    <a:lumMod val="50000"/>
                  </a:srgbClr>
                </a:solidFill>
                <a:latin typeface="Century Gothic" panose="020F0302020204030204"/>
              </a:rPr>
              <a:t>incluso</a:t>
            </a:r>
            <a:r>
              <a:rPr lang="en-US" sz="2200" dirty="0">
                <a:solidFill>
                  <a:srgbClr val="4472C4">
                    <a:lumMod val="50000"/>
                  </a:srgbClr>
                </a:solidFill>
                <a:latin typeface="Century Gothic" panose="020F0302020204030204"/>
              </a:rPr>
              <a:t> a mis padres! Mis amigos están </a:t>
            </a:r>
            <a:r>
              <a:rPr lang="en-US" sz="2200" dirty="0" err="1">
                <a:solidFill>
                  <a:srgbClr val="4472C4">
                    <a:lumMod val="50000"/>
                  </a:srgbClr>
                </a:solidFill>
                <a:latin typeface="Century Gothic" panose="020F0302020204030204"/>
              </a:rPr>
              <a:t>aquí</a:t>
            </a:r>
            <a:r>
              <a:rPr lang="en-US" sz="2200" dirty="0">
                <a:solidFill>
                  <a:srgbClr val="4472C4">
                    <a:lumMod val="50000"/>
                  </a:srgbClr>
                </a:solidFill>
                <a:latin typeface="Century Gothic" panose="020F0302020204030204"/>
              </a:rPr>
              <a:t>, </a:t>
            </a:r>
            <a:r>
              <a:rPr lang="en-US" sz="2200" dirty="0" err="1">
                <a:solidFill>
                  <a:srgbClr val="4472C4">
                    <a:lumMod val="50000"/>
                  </a:srgbClr>
                </a:solidFill>
                <a:latin typeface="Century Gothic" panose="020F0302020204030204"/>
              </a:rPr>
              <a:t>aunque</a:t>
            </a:r>
            <a:r>
              <a:rPr lang="en-US" sz="2200" dirty="0">
                <a:solidFill>
                  <a:srgbClr val="4472C4">
                    <a:lumMod val="50000"/>
                  </a:srgbClr>
                </a:solidFill>
                <a:latin typeface="Century Gothic" panose="020F0302020204030204"/>
              </a:rPr>
              <a:t> </a:t>
            </a:r>
            <a:r>
              <a:rPr lang="en-US" sz="2200" dirty="0" err="1">
                <a:solidFill>
                  <a:srgbClr val="4472C4">
                    <a:lumMod val="50000"/>
                  </a:srgbClr>
                </a:solidFill>
                <a:latin typeface="Century Gothic" panose="020F0302020204030204"/>
              </a:rPr>
              <a:t>Lucía</a:t>
            </a:r>
            <a:r>
              <a:rPr lang="en-US" sz="2200" dirty="0">
                <a:solidFill>
                  <a:srgbClr val="4472C4">
                    <a:lumMod val="50000"/>
                  </a:srgbClr>
                </a:solidFill>
                <a:latin typeface="Century Gothic" panose="020F0302020204030204"/>
              </a:rPr>
              <a:t> </a:t>
            </a:r>
            <a:r>
              <a:rPr lang="en-US" sz="2200" dirty="0" err="1">
                <a:solidFill>
                  <a:srgbClr val="4472C4">
                    <a:lumMod val="50000"/>
                  </a:srgbClr>
                </a:solidFill>
                <a:latin typeface="Century Gothic" panose="020F0302020204030204"/>
              </a:rPr>
              <a:t>llega</a:t>
            </a:r>
            <a:r>
              <a:rPr lang="en-US" sz="2200" dirty="0">
                <a:solidFill>
                  <a:srgbClr val="4472C4">
                    <a:lumMod val="50000"/>
                  </a:srgbClr>
                </a:solidFill>
                <a:latin typeface="Century Gothic" panose="020F0302020204030204"/>
              </a:rPr>
              <a:t> </a:t>
            </a:r>
            <a:r>
              <a:rPr lang="en-US" sz="2200" dirty="0" err="1">
                <a:solidFill>
                  <a:srgbClr val="4472C4">
                    <a:lumMod val="50000"/>
                  </a:srgbClr>
                </a:solidFill>
                <a:latin typeface="Century Gothic" panose="020F0302020204030204"/>
              </a:rPr>
              <a:t>tarde</a:t>
            </a:r>
            <a:r>
              <a:rPr lang="en-US" sz="2200" dirty="0">
                <a:solidFill>
                  <a:srgbClr val="4472C4">
                    <a:lumMod val="50000"/>
                  </a:srgbClr>
                </a:solidFill>
                <a:latin typeface="Century Gothic" panose="020F0302020204030204"/>
              </a:rPr>
              <a:t> por el </a:t>
            </a:r>
            <a:r>
              <a:rPr lang="en-US" sz="2200" dirty="0" err="1">
                <a:solidFill>
                  <a:srgbClr val="4472C4">
                    <a:lumMod val="50000"/>
                  </a:srgbClr>
                </a:solidFill>
                <a:latin typeface="Century Gothic" panose="020F0302020204030204"/>
              </a:rPr>
              <a:t>tráfico</a:t>
            </a:r>
            <a:r>
              <a:rPr lang="en-US" sz="2200" dirty="0">
                <a:solidFill>
                  <a:srgbClr val="4472C4">
                    <a:lumMod val="50000"/>
                  </a:srgbClr>
                </a:solidFill>
                <a:latin typeface="Century Gothic" panose="020F0302020204030204"/>
              </a:rPr>
              <a:t>. </a:t>
            </a:r>
            <a:r>
              <a:rPr lang="en-US" sz="2200" dirty="0" err="1">
                <a:solidFill>
                  <a:srgbClr val="4472C4">
                    <a:lumMod val="50000"/>
                  </a:srgbClr>
                </a:solidFill>
                <a:latin typeface="Century Gothic" panose="020F0302020204030204"/>
              </a:rPr>
              <a:t>Vamos</a:t>
            </a:r>
            <a:r>
              <a:rPr lang="en-US" sz="2200" dirty="0">
                <a:solidFill>
                  <a:srgbClr val="4472C4">
                    <a:lumMod val="50000"/>
                  </a:srgbClr>
                </a:solidFill>
                <a:latin typeface="Century Gothic" panose="020F0302020204030204"/>
              </a:rPr>
              <a:t> a </a:t>
            </a:r>
            <a:r>
              <a:rPr lang="en-US" sz="2200" dirty="0" err="1">
                <a:solidFill>
                  <a:srgbClr val="4472C4">
                    <a:lumMod val="50000"/>
                  </a:srgbClr>
                </a:solidFill>
                <a:latin typeface="Century Gothic" panose="020F0302020204030204"/>
              </a:rPr>
              <a:t>ver</a:t>
            </a:r>
            <a:r>
              <a:rPr lang="en-US" sz="2200" dirty="0">
                <a:solidFill>
                  <a:srgbClr val="4472C4">
                    <a:lumMod val="50000"/>
                  </a:srgbClr>
                </a:solidFill>
                <a:latin typeface="Century Gothic" panose="020F0302020204030204"/>
              </a:rPr>
              <a:t> muchas </a:t>
            </a:r>
            <a:r>
              <a:rPr lang="en-US" sz="2200" dirty="0" err="1">
                <a:solidFill>
                  <a:srgbClr val="4472C4">
                    <a:lumMod val="50000"/>
                  </a:srgbClr>
                </a:solidFill>
                <a:latin typeface="Century Gothic" panose="020F0302020204030204"/>
              </a:rPr>
              <a:t>películas</a:t>
            </a:r>
            <a:r>
              <a:rPr lang="en-US" sz="2200" dirty="0">
                <a:solidFill>
                  <a:srgbClr val="4472C4">
                    <a:lumMod val="50000"/>
                  </a:srgbClr>
                </a:solidFill>
                <a:latin typeface="Century Gothic" panose="020F0302020204030204"/>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rPr>
              <a:t>Además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rPr>
              <a:t>,</a:t>
            </a:r>
            <a:r>
              <a:rPr kumimoji="0" lang="en-US" sz="2200" b="0" i="0" u="none" strike="noStrike" kern="1200" cap="none" spc="0" normalizeH="0" noProof="0" dirty="0">
                <a:ln>
                  <a:noFill/>
                </a:ln>
                <a:solidFill>
                  <a:srgbClr val="4472C4">
                    <a:lumMod val="50000"/>
                  </a:srgbClr>
                </a:solidFill>
                <a:effectLst/>
                <a:uLnTx/>
                <a:uFillTx/>
                <a:latin typeface="Century Gothic" panose="020F0302020204030204"/>
              </a:rPr>
              <a:t> </a:t>
            </a:r>
            <a:r>
              <a:rPr kumimoji="0" lang="en-US" sz="2200" b="0" i="0" u="none" strike="noStrike" kern="1200" cap="none" spc="0" normalizeH="0" noProof="0" dirty="0" err="1">
                <a:ln>
                  <a:noFill/>
                </a:ln>
                <a:solidFill>
                  <a:srgbClr val="4472C4">
                    <a:lumMod val="50000"/>
                  </a:srgbClr>
                </a:solidFill>
                <a:effectLst/>
                <a:uLnTx/>
                <a:uFillTx/>
                <a:latin typeface="Century Gothic" panose="020F0302020204030204"/>
              </a:rPr>
              <a:t>vamos</a:t>
            </a:r>
            <a:r>
              <a:rPr kumimoji="0" lang="en-US" sz="2200" b="0" i="0" u="none" strike="noStrike" kern="1200" cap="none" spc="0" normalizeH="0" noProof="0" dirty="0">
                <a:ln>
                  <a:noFill/>
                </a:ln>
                <a:solidFill>
                  <a:srgbClr val="4472C4">
                    <a:lumMod val="50000"/>
                  </a:srgbClr>
                </a:solidFill>
                <a:effectLst/>
                <a:uLnTx/>
                <a:uFillTx/>
                <a:latin typeface="Century Gothic" panose="020F0302020204030204"/>
              </a:rPr>
              <a:t> a comer </a:t>
            </a:r>
            <a:r>
              <a:rPr kumimoji="0" lang="en-US" sz="2200" b="0" i="0" u="none" strike="noStrike" kern="1200" cap="none" spc="0" normalizeH="0" noProof="0" dirty="0" err="1">
                <a:ln>
                  <a:noFill/>
                </a:ln>
                <a:solidFill>
                  <a:srgbClr val="4472C4">
                    <a:lumMod val="50000"/>
                  </a:srgbClr>
                </a:solidFill>
                <a:effectLst/>
                <a:uLnTx/>
                <a:uFillTx/>
                <a:latin typeface="Century Gothic" panose="020F0302020204030204"/>
              </a:rPr>
              <a:t>tarta</a:t>
            </a:r>
            <a:r>
              <a:rPr lang="en-US" sz="2200" noProof="0" dirty="0">
                <a:solidFill>
                  <a:srgbClr val="4472C4">
                    <a:lumMod val="50000"/>
                  </a:srgbClr>
                </a:solidFill>
                <a:latin typeface="Century Gothic" panose="020F0302020204030204"/>
              </a:rPr>
              <a:t>. E</a:t>
            </a:r>
            <a:r>
              <a:rPr kumimoji="0" lang="en-US" sz="2200" b="0" i="0" u="none" strike="noStrike" kern="1200" cap="none" spc="0" normalizeH="0" noProof="0" dirty="0">
                <a:ln>
                  <a:noFill/>
                </a:ln>
                <a:solidFill>
                  <a:srgbClr val="4472C4">
                    <a:lumMod val="50000"/>
                  </a:srgbClr>
                </a:solidFill>
                <a:effectLst/>
                <a:uLnTx/>
                <a:uFillTx/>
                <a:latin typeface="Century Gothic" panose="020F0302020204030204"/>
              </a:rPr>
              <a:t>l director del cine va a </a:t>
            </a:r>
            <a:r>
              <a:rPr kumimoji="0" lang="en-US" sz="2200" b="0" i="0" u="none" strike="noStrike" kern="1200" cap="none" spc="0" normalizeH="0" noProof="0" dirty="0" err="1">
                <a:ln>
                  <a:noFill/>
                </a:ln>
                <a:solidFill>
                  <a:srgbClr val="4472C4">
                    <a:lumMod val="50000"/>
                  </a:srgbClr>
                </a:solidFill>
                <a:effectLst/>
                <a:uLnTx/>
                <a:uFillTx/>
                <a:latin typeface="Century Gothic" panose="020F0302020204030204"/>
              </a:rPr>
              <a:t>cubrir</a:t>
            </a:r>
            <a:r>
              <a:rPr kumimoji="0" lang="en-US" sz="2200" b="0" i="0" u="none" strike="noStrike" kern="1200" cap="none" spc="0" normalizeH="0" noProof="0" dirty="0">
                <a:ln>
                  <a:noFill/>
                </a:ln>
                <a:solidFill>
                  <a:srgbClr val="4472C4">
                    <a:lumMod val="50000"/>
                  </a:srgbClr>
                </a:solidFill>
                <a:effectLst/>
                <a:uLnTx/>
                <a:uFillTx/>
                <a:latin typeface="Century Gothic" panose="020F0302020204030204"/>
              </a:rPr>
              <a:t> el </a:t>
            </a:r>
            <a:r>
              <a:rPr kumimoji="0" lang="en-US" sz="2200" b="0" i="0" u="none" strike="noStrike" kern="1200" cap="none" spc="0" normalizeH="0" noProof="0" dirty="0" err="1">
                <a:ln>
                  <a:noFill/>
                </a:ln>
                <a:solidFill>
                  <a:srgbClr val="4472C4">
                    <a:lumMod val="50000"/>
                  </a:srgbClr>
                </a:solidFill>
                <a:effectLst/>
                <a:uLnTx/>
                <a:uFillTx/>
                <a:latin typeface="Century Gothic" panose="020F0302020204030204"/>
              </a:rPr>
              <a:t>costo</a:t>
            </a:r>
            <a:r>
              <a:rPr lang="en-US" sz="2200" noProof="0" dirty="0">
                <a:solidFill>
                  <a:srgbClr val="4472C4">
                    <a:lumMod val="50000"/>
                  </a:srgbClr>
                </a:solidFill>
                <a:latin typeface="Century Gothic" panose="020F0302020204030204"/>
              </a:rPr>
              <a:t>,</a:t>
            </a:r>
            <a:r>
              <a:rPr lang="en-US" sz="2200" dirty="0">
                <a:solidFill>
                  <a:srgbClr val="4472C4">
                    <a:lumMod val="50000"/>
                  </a:srgbClr>
                </a:solidFill>
                <a:latin typeface="Century Gothic" panose="020F0302020204030204"/>
              </a:rPr>
              <a:t> </a:t>
            </a:r>
            <a:r>
              <a:rPr lang="en-US" sz="2200" dirty="0" err="1">
                <a:solidFill>
                  <a:srgbClr val="4472C4">
                    <a:lumMod val="50000"/>
                  </a:srgbClr>
                </a:solidFill>
                <a:latin typeface="Century Gothic" panose="020F0302020204030204"/>
              </a:rPr>
              <a:t>pero</a:t>
            </a:r>
            <a:r>
              <a:rPr lang="en-US" sz="2200" dirty="0">
                <a:solidFill>
                  <a:srgbClr val="4472C4">
                    <a:lumMod val="50000"/>
                  </a:srgbClr>
                </a:solidFill>
                <a:latin typeface="Century Gothic" panose="020F0302020204030204"/>
              </a:rPr>
              <a:t> no </a:t>
            </a:r>
            <a:r>
              <a:rPr lang="en-US" sz="2200" dirty="0" err="1">
                <a:solidFill>
                  <a:srgbClr val="4472C4">
                    <a:lumMod val="50000"/>
                  </a:srgbClr>
                </a:solidFill>
                <a:latin typeface="Century Gothic" panose="020F0302020204030204"/>
              </a:rPr>
              <a:t>permite</a:t>
            </a:r>
            <a:r>
              <a:rPr lang="en-US" sz="2200" dirty="0">
                <a:solidFill>
                  <a:srgbClr val="4472C4">
                    <a:lumMod val="50000"/>
                  </a:srgbClr>
                </a:solidFill>
                <a:latin typeface="Century Gothic" panose="020F0302020204030204"/>
              </a:rPr>
              <a:t> comida en el cine, </a:t>
            </a:r>
            <a:r>
              <a:rPr lang="en-US" sz="2200" dirty="0" err="1">
                <a:solidFill>
                  <a:srgbClr val="4472C4">
                    <a:lumMod val="50000"/>
                  </a:srgbClr>
                </a:solidFill>
                <a:latin typeface="Century Gothic" panose="020F0302020204030204"/>
              </a:rPr>
              <a:t>entonces</a:t>
            </a:r>
            <a:r>
              <a:rPr lang="en-US" sz="2200" dirty="0">
                <a:solidFill>
                  <a:srgbClr val="4472C4">
                    <a:lumMod val="50000"/>
                  </a:srgbClr>
                </a:solidFill>
                <a:latin typeface="Century Gothic" panose="020F0302020204030204"/>
              </a:rPr>
              <a:t> </a:t>
            </a:r>
            <a:r>
              <a:rPr lang="en-US" sz="2200" dirty="0" err="1">
                <a:solidFill>
                  <a:srgbClr val="4472C4">
                    <a:lumMod val="50000"/>
                  </a:srgbClr>
                </a:solidFill>
                <a:latin typeface="Century Gothic" panose="020F0302020204030204"/>
              </a:rPr>
              <a:t>debemos</a:t>
            </a:r>
            <a:r>
              <a:rPr lang="en-US" sz="2200" dirty="0">
                <a:solidFill>
                  <a:srgbClr val="4472C4">
                    <a:lumMod val="50000"/>
                  </a:srgbClr>
                </a:solidFill>
                <a:latin typeface="Century Gothic" panose="020F0302020204030204"/>
              </a:rPr>
              <a:t> </a:t>
            </a:r>
            <a:r>
              <a:rPr lang="en-US" sz="2200" dirty="0" err="1">
                <a:solidFill>
                  <a:srgbClr val="4472C4">
                    <a:lumMod val="50000"/>
                  </a:srgbClr>
                </a:solidFill>
                <a:latin typeface="Century Gothic" panose="020F0302020204030204"/>
              </a:rPr>
              <a:t>dividir</a:t>
            </a:r>
            <a:r>
              <a:rPr lang="en-US" sz="2200" dirty="0">
                <a:solidFill>
                  <a:srgbClr val="4472C4">
                    <a:lumMod val="50000"/>
                  </a:srgbClr>
                </a:solidFill>
                <a:latin typeface="Century Gothic" panose="020F0302020204030204"/>
              </a:rPr>
              <a:t> y </a:t>
            </a:r>
            <a:r>
              <a:rPr lang="en-US" sz="2200" dirty="0" err="1">
                <a:solidFill>
                  <a:srgbClr val="4472C4">
                    <a:lumMod val="50000"/>
                  </a:srgbClr>
                </a:solidFill>
                <a:latin typeface="Century Gothic" panose="020F0302020204030204"/>
              </a:rPr>
              <a:t>repartir</a:t>
            </a:r>
            <a:r>
              <a:rPr lang="en-US" sz="2200" dirty="0">
                <a:solidFill>
                  <a:srgbClr val="4472C4">
                    <a:lumMod val="50000"/>
                  </a:srgbClr>
                </a:solidFill>
                <a:latin typeface="Century Gothic" panose="020F0302020204030204"/>
              </a:rPr>
              <a:t> la </a:t>
            </a:r>
            <a:r>
              <a:rPr lang="en-US" sz="2200" dirty="0" err="1">
                <a:solidFill>
                  <a:srgbClr val="4472C4">
                    <a:lumMod val="50000"/>
                  </a:srgbClr>
                </a:solidFill>
                <a:latin typeface="Century Gothic" panose="020F0302020204030204"/>
              </a:rPr>
              <a:t>tarta</a:t>
            </a:r>
            <a:r>
              <a:rPr lang="en-US" sz="2200" dirty="0">
                <a:solidFill>
                  <a:srgbClr val="4472C4">
                    <a:lumMod val="50000"/>
                  </a:srgbClr>
                </a:solidFill>
                <a:latin typeface="Century Gothic" panose="020F0302020204030204"/>
              </a:rPr>
              <a:t> </a:t>
            </a:r>
            <a:r>
              <a:rPr lang="en-US" sz="2200" dirty="0" err="1">
                <a:solidFill>
                  <a:srgbClr val="4472C4">
                    <a:lumMod val="50000"/>
                  </a:srgbClr>
                </a:solidFill>
                <a:latin typeface="Century Gothic" panose="020F0302020204030204"/>
              </a:rPr>
              <a:t>fuera</a:t>
            </a:r>
            <a:r>
              <a:rPr lang="en-US" sz="2200" dirty="0">
                <a:solidFill>
                  <a:srgbClr val="4472C4">
                    <a:lumMod val="50000"/>
                  </a:srgbClr>
                </a:solidFill>
                <a:latin typeface="Century Gothic" panose="020F0302020204030204"/>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rgbClr val="4472C4">
                    <a:lumMod val="50000"/>
                  </a:srgbClr>
                </a:solidFill>
                <a:latin typeface="Century Gothic" panose="020F0302020204030204"/>
              </a:rPr>
              <a:t>La </a:t>
            </a:r>
            <a:r>
              <a:rPr lang="en-US" sz="2200" dirty="0" err="1">
                <a:solidFill>
                  <a:srgbClr val="4472C4">
                    <a:lumMod val="50000"/>
                  </a:srgbClr>
                </a:solidFill>
                <a:latin typeface="Century Gothic" panose="020F0302020204030204"/>
              </a:rPr>
              <a:t>película</a:t>
            </a:r>
            <a:r>
              <a:rPr lang="en-US" sz="2200" dirty="0">
                <a:solidFill>
                  <a:srgbClr val="4472C4">
                    <a:lumMod val="50000"/>
                  </a:srgbClr>
                </a:solidFill>
                <a:latin typeface="Century Gothic" panose="020F0302020204030204"/>
              </a:rPr>
              <a:t> </a:t>
            </a:r>
            <a:r>
              <a:rPr lang="en-US" sz="2200" dirty="0" err="1">
                <a:solidFill>
                  <a:srgbClr val="4472C4">
                    <a:lumMod val="50000"/>
                  </a:srgbClr>
                </a:solidFill>
                <a:latin typeface="Century Gothic" panose="020F0302020204030204"/>
              </a:rPr>
              <a:t>es</a:t>
            </a:r>
            <a:r>
              <a:rPr lang="en-US" sz="2200" dirty="0">
                <a:solidFill>
                  <a:srgbClr val="4472C4">
                    <a:lumMod val="50000"/>
                  </a:srgbClr>
                </a:solidFill>
                <a:latin typeface="Century Gothic" panose="020F0302020204030204"/>
              </a:rPr>
              <a:t> genial. Un </a:t>
            </a:r>
            <a:r>
              <a:rPr lang="en-US" sz="2200" dirty="0" err="1">
                <a:solidFill>
                  <a:srgbClr val="4472C4">
                    <a:lumMod val="50000"/>
                  </a:srgbClr>
                </a:solidFill>
                <a:latin typeface="Century Gothic" panose="020F0302020204030204"/>
              </a:rPr>
              <a:t>chico</a:t>
            </a:r>
            <a:r>
              <a:rPr lang="en-US" sz="2200" dirty="0">
                <a:solidFill>
                  <a:srgbClr val="4472C4">
                    <a:lumMod val="50000"/>
                  </a:srgbClr>
                </a:solidFill>
                <a:latin typeface="Century Gothic" panose="020F0302020204030204"/>
              </a:rPr>
              <a:t> </a:t>
            </a:r>
            <a:r>
              <a:rPr lang="en-US" sz="2200" dirty="0" err="1">
                <a:solidFill>
                  <a:srgbClr val="4472C4">
                    <a:lumMod val="50000"/>
                  </a:srgbClr>
                </a:solidFill>
                <a:latin typeface="Century Gothic" panose="020F0302020204030204"/>
              </a:rPr>
              <a:t>intenta</a:t>
            </a:r>
            <a:r>
              <a:rPr lang="en-US" sz="2200" dirty="0">
                <a:solidFill>
                  <a:srgbClr val="4472C4">
                    <a:lumMod val="50000"/>
                  </a:srgbClr>
                </a:solidFill>
                <a:latin typeface="Century Gothic" panose="020F0302020204030204"/>
              </a:rPr>
              <a:t> </a:t>
            </a:r>
            <a:r>
              <a:rPr lang="en-US" sz="2200" dirty="0" err="1">
                <a:solidFill>
                  <a:srgbClr val="4472C4">
                    <a:lumMod val="50000"/>
                  </a:srgbClr>
                </a:solidFill>
                <a:latin typeface="Century Gothic" panose="020F0302020204030204"/>
              </a:rPr>
              <a:t>hacer</a:t>
            </a:r>
            <a:r>
              <a:rPr lang="en-US" sz="2200" dirty="0">
                <a:solidFill>
                  <a:srgbClr val="4472C4">
                    <a:lumMod val="50000"/>
                  </a:srgbClr>
                </a:solidFill>
                <a:latin typeface="Century Gothic" panose="020F0302020204030204"/>
              </a:rPr>
              <a:t> una </a:t>
            </a:r>
            <a:r>
              <a:rPr lang="en-US" sz="2200" dirty="0" err="1">
                <a:solidFill>
                  <a:srgbClr val="4472C4">
                    <a:lumMod val="50000"/>
                  </a:srgbClr>
                </a:solidFill>
                <a:latin typeface="Century Gothic" panose="020F0302020204030204"/>
              </a:rPr>
              <a:t>máquina</a:t>
            </a:r>
            <a:r>
              <a:rPr lang="en-US" sz="2200" dirty="0">
                <a:solidFill>
                  <a:srgbClr val="4472C4">
                    <a:lumMod val="50000"/>
                  </a:srgbClr>
                </a:solidFill>
                <a:latin typeface="Century Gothic" panose="020F0302020204030204"/>
              </a:rPr>
              <a:t> del </a:t>
            </a:r>
            <a:r>
              <a:rPr lang="en-US" sz="2200" dirty="0" err="1">
                <a:solidFill>
                  <a:srgbClr val="4472C4">
                    <a:lumMod val="50000"/>
                  </a:srgbClr>
                </a:solidFill>
                <a:latin typeface="Century Gothic" panose="020F0302020204030204"/>
              </a:rPr>
              <a:t>tiempo</a:t>
            </a:r>
            <a:r>
              <a:rPr lang="en-US" sz="2200" dirty="0">
                <a:solidFill>
                  <a:srgbClr val="4472C4">
                    <a:lumMod val="50000"/>
                  </a:srgbClr>
                </a:solidFill>
                <a:latin typeface="Century Gothic" panose="020F0302020204030204"/>
              </a:rPr>
              <a:t> y </a:t>
            </a:r>
            <a:r>
              <a:rPr lang="en-US" sz="2200" dirty="0" err="1">
                <a:solidFill>
                  <a:srgbClr val="4472C4">
                    <a:lumMod val="50000"/>
                  </a:srgbClr>
                </a:solidFill>
                <a:latin typeface="Century Gothic" panose="020F0302020204030204"/>
              </a:rPr>
              <a:t>gana</a:t>
            </a:r>
            <a:r>
              <a:rPr lang="en-US" sz="2200" dirty="0">
                <a:solidFill>
                  <a:srgbClr val="4472C4">
                    <a:lumMod val="50000"/>
                  </a:srgbClr>
                </a:solidFill>
                <a:latin typeface="Century Gothic" panose="020F0302020204030204"/>
              </a:rPr>
              <a:t> un </a:t>
            </a:r>
            <a:r>
              <a:rPr lang="en-US" sz="2200" dirty="0" err="1">
                <a:solidFill>
                  <a:srgbClr val="4472C4">
                    <a:lumMod val="50000"/>
                  </a:srgbClr>
                </a:solidFill>
                <a:latin typeface="Century Gothic" panose="020F0302020204030204"/>
              </a:rPr>
              <a:t>premio</a:t>
            </a:r>
            <a:r>
              <a:rPr lang="en-US" sz="2200" dirty="0">
                <a:solidFill>
                  <a:srgbClr val="4472C4">
                    <a:lumMod val="50000"/>
                  </a:srgbClr>
                </a:solidFill>
                <a:latin typeface="Century Gothic" panose="020F0302020204030204"/>
              </a:rPr>
              <a:t>. </a:t>
            </a:r>
            <a:endParaRPr kumimoji="0" lang="en-US" sz="2200" b="0" i="0" u="none" strike="noStrike" kern="1200" cap="none" spc="0" normalizeH="0" noProof="0" dirty="0">
              <a:ln>
                <a:noFill/>
              </a:ln>
              <a:solidFill>
                <a:srgbClr val="4472C4">
                  <a:lumMod val="50000"/>
                </a:srgbClr>
              </a:solidFill>
              <a:effectLst/>
              <a:uLnTx/>
              <a:uFillTx/>
              <a:latin typeface="Century Gothic" panose="020F0302020204030204"/>
            </a:endParaRPr>
          </a:p>
        </p:txBody>
      </p:sp>
      <p:grpSp>
        <p:nvGrpSpPr>
          <p:cNvPr id="14" name="Group 13"/>
          <p:cNvGrpSpPr/>
          <p:nvPr/>
        </p:nvGrpSpPr>
        <p:grpSpPr>
          <a:xfrm>
            <a:off x="881728" y="102962"/>
            <a:ext cx="2538427" cy="1046283"/>
            <a:chOff x="5169947" y="-48449"/>
            <a:chExt cx="4677182" cy="2198958"/>
          </a:xfrm>
        </p:grpSpPr>
        <p:grpSp>
          <p:nvGrpSpPr>
            <p:cNvPr id="12" name="Group 11"/>
            <p:cNvGrpSpPr/>
            <p:nvPr/>
          </p:nvGrpSpPr>
          <p:grpSpPr>
            <a:xfrm>
              <a:off x="5169947" y="-48449"/>
              <a:ext cx="4123371" cy="2198958"/>
              <a:chOff x="5169947" y="-48449"/>
              <a:chExt cx="4123371" cy="2198958"/>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3971" y="-48449"/>
                <a:ext cx="2649347" cy="2198958"/>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69947" y="907306"/>
                <a:ext cx="1657604" cy="1243203"/>
              </a:xfrm>
              <a:prstGeom prst="rect">
                <a:avLst/>
              </a:prstGeom>
            </p:spPr>
          </p:pic>
        </p:grpSp>
        <p:grpSp>
          <p:nvGrpSpPr>
            <p:cNvPr id="11" name="Group 10"/>
            <p:cNvGrpSpPr/>
            <p:nvPr/>
          </p:nvGrpSpPr>
          <p:grpSpPr>
            <a:xfrm>
              <a:off x="8601382" y="124787"/>
              <a:ext cx="1245747" cy="1705629"/>
              <a:chOff x="9200690" y="94719"/>
              <a:chExt cx="1245747" cy="1705629"/>
            </a:xfrm>
          </p:grpSpPr>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402139">
                <a:off x="9200690" y="94719"/>
                <a:ext cx="690503" cy="1131659"/>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891658">
                <a:off x="9730132" y="143455"/>
                <a:ext cx="716305" cy="1173944"/>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891658">
                <a:off x="9260750" y="527634"/>
                <a:ext cx="776572" cy="1272714"/>
              </a:xfrm>
              <a:prstGeom prst="rect">
                <a:avLst/>
              </a:prstGeom>
            </p:spPr>
          </p:pic>
        </p:grpSp>
      </p:grpSp>
      <p:sp>
        <p:nvSpPr>
          <p:cNvPr id="17" name="Rounded Rectangular Callout 16"/>
          <p:cNvSpPr/>
          <p:nvPr/>
        </p:nvSpPr>
        <p:spPr>
          <a:xfrm>
            <a:off x="6412494" y="4191189"/>
            <a:ext cx="2441416" cy="463389"/>
          </a:xfrm>
          <a:prstGeom prst="wedgeRoundRectCallout">
            <a:avLst>
              <a:gd name="adj1" fmla="val 39028"/>
              <a:gd name="adj2" fmla="val 66964"/>
              <a:gd name="adj3" fmla="val 16667"/>
            </a:avLst>
          </a:prstGeom>
          <a:solidFill>
            <a:schemeClr val="accent2">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accent5">
                    <a:lumMod val="50000"/>
                  </a:schemeClr>
                </a:solidFill>
              </a:rPr>
              <a:t>we are going to</a:t>
            </a:r>
          </a:p>
        </p:txBody>
      </p:sp>
      <p:sp>
        <p:nvSpPr>
          <p:cNvPr id="18" name="Rounded Rectangular Callout 17"/>
          <p:cNvSpPr/>
          <p:nvPr/>
        </p:nvSpPr>
        <p:spPr>
          <a:xfrm>
            <a:off x="8021141" y="5547265"/>
            <a:ext cx="2157910" cy="686393"/>
          </a:xfrm>
          <a:prstGeom prst="wedgeRoundRectCallout">
            <a:avLst>
              <a:gd name="adj1" fmla="val -37493"/>
              <a:gd name="adj2" fmla="val -65186"/>
              <a:gd name="adj3" fmla="val 16667"/>
            </a:avLst>
          </a:prstGeom>
          <a:solidFill>
            <a:schemeClr val="accent2">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accent5">
                    <a:lumMod val="50000"/>
                  </a:schemeClr>
                </a:solidFill>
              </a:rPr>
              <a:t>so we have to divide up</a:t>
            </a:r>
          </a:p>
        </p:txBody>
      </p:sp>
      <p:sp>
        <p:nvSpPr>
          <p:cNvPr id="19" name="Rounded Rectangular Callout 18"/>
          <p:cNvSpPr/>
          <p:nvPr/>
        </p:nvSpPr>
        <p:spPr>
          <a:xfrm>
            <a:off x="133665" y="2100081"/>
            <a:ext cx="1847535" cy="728491"/>
          </a:xfrm>
          <a:prstGeom prst="wedgeRoundRectCallout">
            <a:avLst>
              <a:gd name="adj1" fmla="val -42199"/>
              <a:gd name="adj2" fmla="val 67092"/>
              <a:gd name="adj3" fmla="val 16667"/>
            </a:avLst>
          </a:prstGeom>
          <a:solidFill>
            <a:schemeClr val="accent2">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accent5">
                    <a:lumMod val="50000"/>
                  </a:schemeClr>
                </a:solidFill>
              </a:rPr>
              <a:t>even to my parents</a:t>
            </a:r>
          </a:p>
        </p:txBody>
      </p:sp>
      <p:sp>
        <p:nvSpPr>
          <p:cNvPr id="20" name="Rounded Rectangular Callout 19"/>
          <p:cNvSpPr/>
          <p:nvPr/>
        </p:nvSpPr>
        <p:spPr>
          <a:xfrm>
            <a:off x="125559" y="4774660"/>
            <a:ext cx="2201494" cy="729489"/>
          </a:xfrm>
          <a:prstGeom prst="wedgeRoundRectCallout">
            <a:avLst>
              <a:gd name="adj1" fmla="val 40846"/>
              <a:gd name="adj2" fmla="val 65483"/>
              <a:gd name="adj3" fmla="val 16667"/>
            </a:avLst>
          </a:prstGeom>
          <a:solidFill>
            <a:schemeClr val="accent2">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accent5">
                    <a:lumMod val="50000"/>
                  </a:schemeClr>
                </a:solidFill>
              </a:rPr>
              <a:t>It’s closed to the public</a:t>
            </a:r>
          </a:p>
        </p:txBody>
      </p:sp>
      <p:sp>
        <p:nvSpPr>
          <p:cNvPr id="21" name="Rounded Rectangular Callout 20"/>
          <p:cNvSpPr/>
          <p:nvPr/>
        </p:nvSpPr>
        <p:spPr>
          <a:xfrm>
            <a:off x="4873858" y="4772376"/>
            <a:ext cx="2381596" cy="658050"/>
          </a:xfrm>
          <a:prstGeom prst="wedgeRoundRectCallout">
            <a:avLst>
              <a:gd name="adj1" fmla="val 54619"/>
              <a:gd name="adj2" fmla="val 39254"/>
              <a:gd name="adj3" fmla="val 16667"/>
            </a:avLst>
          </a:prstGeom>
          <a:solidFill>
            <a:schemeClr val="accent2">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accent5">
                    <a:lumMod val="50000"/>
                  </a:schemeClr>
                </a:solidFill>
              </a:rPr>
              <a:t>although Lucía is arriving late</a:t>
            </a:r>
          </a:p>
        </p:txBody>
      </p:sp>
      <p:sp>
        <p:nvSpPr>
          <p:cNvPr id="22" name="Rounded Rectangular Callout 21"/>
          <p:cNvSpPr/>
          <p:nvPr/>
        </p:nvSpPr>
        <p:spPr>
          <a:xfrm>
            <a:off x="2061126" y="2075650"/>
            <a:ext cx="2400300" cy="700842"/>
          </a:xfrm>
          <a:prstGeom prst="wedgeRoundRectCallout">
            <a:avLst>
              <a:gd name="adj1" fmla="val 54106"/>
              <a:gd name="adj2" fmla="val 38905"/>
              <a:gd name="adj3" fmla="val 16667"/>
            </a:avLst>
          </a:prstGeom>
          <a:solidFill>
            <a:schemeClr val="accent2">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accent5">
                    <a:lumMod val="50000"/>
                  </a:schemeClr>
                </a:solidFill>
              </a:rPr>
              <a:t>the director of the cinema</a:t>
            </a:r>
          </a:p>
        </p:txBody>
      </p:sp>
      <p:sp>
        <p:nvSpPr>
          <p:cNvPr id="23" name="Rounded Rectangular Callout 22"/>
          <p:cNvSpPr/>
          <p:nvPr/>
        </p:nvSpPr>
        <p:spPr>
          <a:xfrm>
            <a:off x="2363261" y="1267897"/>
            <a:ext cx="1798705" cy="694702"/>
          </a:xfrm>
          <a:prstGeom prst="wedgeRoundRectCallout">
            <a:avLst>
              <a:gd name="adj1" fmla="val 55219"/>
              <a:gd name="adj2" fmla="val 43628"/>
              <a:gd name="adj3" fmla="val 16667"/>
            </a:avLst>
          </a:prstGeom>
          <a:solidFill>
            <a:schemeClr val="accent2">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accent5">
                    <a:lumMod val="50000"/>
                  </a:schemeClr>
                </a:solidFill>
              </a:rPr>
              <a:t>my friends are here</a:t>
            </a:r>
          </a:p>
        </p:txBody>
      </p:sp>
      <p:sp>
        <p:nvSpPr>
          <p:cNvPr id="24" name="Rounded Rectangular Callout 23"/>
          <p:cNvSpPr/>
          <p:nvPr/>
        </p:nvSpPr>
        <p:spPr>
          <a:xfrm>
            <a:off x="10601930" y="4181206"/>
            <a:ext cx="1490796" cy="523521"/>
          </a:xfrm>
          <a:prstGeom prst="wedgeRoundRectCallout">
            <a:avLst>
              <a:gd name="adj1" fmla="val 471"/>
              <a:gd name="adj2" fmla="val 62675"/>
              <a:gd name="adj3" fmla="val 16667"/>
            </a:avLst>
          </a:prstGeom>
          <a:solidFill>
            <a:schemeClr val="accent2">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accent5">
                    <a:lumMod val="50000"/>
                  </a:schemeClr>
                </a:solidFill>
              </a:rPr>
              <a:t>eat cake</a:t>
            </a:r>
          </a:p>
        </p:txBody>
      </p:sp>
      <p:sp>
        <p:nvSpPr>
          <p:cNvPr id="25" name="Rounded Rectangular Callout 24"/>
          <p:cNvSpPr/>
          <p:nvPr/>
        </p:nvSpPr>
        <p:spPr>
          <a:xfrm>
            <a:off x="2216515" y="2977525"/>
            <a:ext cx="1528216" cy="790069"/>
          </a:xfrm>
          <a:prstGeom prst="wedgeRoundRectCallout">
            <a:avLst>
              <a:gd name="adj1" fmla="val -65165"/>
              <a:gd name="adj2" fmla="val -20833"/>
              <a:gd name="adj3" fmla="val 16667"/>
            </a:avLst>
          </a:prstGeom>
          <a:solidFill>
            <a:schemeClr val="accent2">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accent5">
                    <a:lumMod val="50000"/>
                  </a:schemeClr>
                </a:solidFill>
              </a:rPr>
              <a:t>we are going to</a:t>
            </a:r>
          </a:p>
        </p:txBody>
      </p:sp>
      <p:sp>
        <p:nvSpPr>
          <p:cNvPr id="26" name="Rounded Rectangular Callout 25"/>
          <p:cNvSpPr/>
          <p:nvPr/>
        </p:nvSpPr>
        <p:spPr>
          <a:xfrm>
            <a:off x="125559" y="5653804"/>
            <a:ext cx="2025383" cy="632238"/>
          </a:xfrm>
          <a:prstGeom prst="wedgeRoundRectCallout">
            <a:avLst>
              <a:gd name="adj1" fmla="val -39616"/>
              <a:gd name="adj2" fmla="val 64138"/>
              <a:gd name="adj3" fmla="val 16667"/>
            </a:avLst>
          </a:prstGeom>
          <a:solidFill>
            <a:schemeClr val="accent2">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accent5">
                    <a:lumMod val="50000"/>
                  </a:schemeClr>
                </a:solidFill>
              </a:rPr>
              <a:t>see a lot of films</a:t>
            </a:r>
          </a:p>
        </p:txBody>
      </p:sp>
      <p:sp>
        <p:nvSpPr>
          <p:cNvPr id="27" name="Rounded Rectangular Callout 26"/>
          <p:cNvSpPr/>
          <p:nvPr/>
        </p:nvSpPr>
        <p:spPr>
          <a:xfrm>
            <a:off x="136670" y="3957329"/>
            <a:ext cx="2226592" cy="685519"/>
          </a:xfrm>
          <a:prstGeom prst="wedgeRoundRectCallout">
            <a:avLst>
              <a:gd name="adj1" fmla="val -54891"/>
              <a:gd name="adj2" fmla="val -3331"/>
              <a:gd name="adj3" fmla="val 16667"/>
            </a:avLst>
          </a:prstGeom>
          <a:solidFill>
            <a:schemeClr val="accent2">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accent5">
                    <a:lumMod val="50000"/>
                  </a:schemeClr>
                </a:solidFill>
              </a:rPr>
              <a:t>is going to cover the cost</a:t>
            </a:r>
          </a:p>
        </p:txBody>
      </p:sp>
      <p:sp>
        <p:nvSpPr>
          <p:cNvPr id="28" name="Rounded Rectangular Callout 27"/>
          <p:cNvSpPr/>
          <p:nvPr/>
        </p:nvSpPr>
        <p:spPr>
          <a:xfrm>
            <a:off x="133665" y="1262296"/>
            <a:ext cx="1847535" cy="678845"/>
          </a:xfrm>
          <a:prstGeom prst="wedgeRoundRectCallout">
            <a:avLst>
              <a:gd name="adj1" fmla="val 35966"/>
              <a:gd name="adj2" fmla="val 65780"/>
              <a:gd name="adj3" fmla="val 16667"/>
            </a:avLst>
          </a:prstGeom>
          <a:solidFill>
            <a:schemeClr val="accent2">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accent5">
                    <a:lumMod val="50000"/>
                  </a:schemeClr>
                </a:solidFill>
              </a:rPr>
              <a:t>because of the traffic</a:t>
            </a:r>
          </a:p>
        </p:txBody>
      </p:sp>
      <p:sp>
        <p:nvSpPr>
          <p:cNvPr id="29" name="Rounded Rectangular Callout 28"/>
          <p:cNvSpPr/>
          <p:nvPr/>
        </p:nvSpPr>
        <p:spPr>
          <a:xfrm>
            <a:off x="9020593" y="4182224"/>
            <a:ext cx="1419549" cy="481318"/>
          </a:xfrm>
          <a:prstGeom prst="wedgeRoundRectCallout">
            <a:avLst>
              <a:gd name="adj1" fmla="val 46937"/>
              <a:gd name="adj2" fmla="val -78124"/>
              <a:gd name="adj3" fmla="val 16667"/>
            </a:avLst>
          </a:prstGeom>
          <a:solidFill>
            <a:schemeClr val="accent2">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accent5">
                    <a:lumMod val="50000"/>
                  </a:schemeClr>
                </a:solidFill>
              </a:rPr>
              <a:t>besides</a:t>
            </a:r>
          </a:p>
        </p:txBody>
      </p:sp>
      <p:sp>
        <p:nvSpPr>
          <p:cNvPr id="30" name="TextBox 29"/>
          <p:cNvSpPr txBox="1"/>
          <p:nvPr/>
        </p:nvSpPr>
        <p:spPr>
          <a:xfrm>
            <a:off x="5569008" y="149381"/>
            <a:ext cx="4045760" cy="461665"/>
          </a:xfrm>
          <a:prstGeom prst="rect">
            <a:avLst/>
          </a:prstGeom>
          <a:noFill/>
        </p:spPr>
        <p:txBody>
          <a:bodyPr wrap="square" rtlCol="0">
            <a:spAutoFit/>
          </a:bodyPr>
          <a:lstStyle/>
          <a:p>
            <a:pPr algn="l"/>
            <a:r>
              <a:rPr lang="en-GB" sz="2400" b="1" dirty="0">
                <a:solidFill>
                  <a:schemeClr val="accent5">
                    <a:lumMod val="50000"/>
                  </a:schemeClr>
                </a:solidFill>
              </a:rPr>
              <a:t>İUna fiesta en el cine!</a:t>
            </a:r>
          </a:p>
        </p:txBody>
      </p:sp>
      <p:sp>
        <p:nvSpPr>
          <p:cNvPr id="31" name="Rounded Rectangular Callout 30"/>
          <p:cNvSpPr/>
          <p:nvPr/>
        </p:nvSpPr>
        <p:spPr>
          <a:xfrm>
            <a:off x="4541352" y="5547265"/>
            <a:ext cx="3402360" cy="744346"/>
          </a:xfrm>
          <a:prstGeom prst="wedgeRoundRectCallout">
            <a:avLst>
              <a:gd name="adj1" fmla="val -53790"/>
              <a:gd name="adj2" fmla="val 43721"/>
              <a:gd name="adj3" fmla="val 16667"/>
            </a:avLst>
          </a:prstGeom>
          <a:solidFill>
            <a:schemeClr val="accent2">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accent5">
                    <a:lumMod val="50000"/>
                  </a:schemeClr>
                </a:solidFill>
              </a:rPr>
              <a:t>but s/he doesn’t allow food in the cinema</a:t>
            </a:r>
          </a:p>
        </p:txBody>
      </p:sp>
      <p:sp>
        <p:nvSpPr>
          <p:cNvPr id="32" name="Rounded Rectangular Callout 31"/>
          <p:cNvSpPr/>
          <p:nvPr/>
        </p:nvSpPr>
        <p:spPr>
          <a:xfrm>
            <a:off x="4949257" y="4204854"/>
            <a:ext cx="1338958" cy="449724"/>
          </a:xfrm>
          <a:prstGeom prst="wedgeRoundRectCallout">
            <a:avLst>
              <a:gd name="adj1" fmla="val -57606"/>
              <a:gd name="adj2" fmla="val -9091"/>
              <a:gd name="adj3" fmla="val 16667"/>
            </a:avLst>
          </a:prstGeom>
          <a:solidFill>
            <a:schemeClr val="accent2">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accent5">
                    <a:lumMod val="50000"/>
                  </a:schemeClr>
                </a:solidFill>
              </a:rPr>
              <a:t>outside</a:t>
            </a:r>
          </a:p>
        </p:txBody>
      </p:sp>
      <p:sp>
        <p:nvSpPr>
          <p:cNvPr id="33" name="Rounded Rectangular Callout 32"/>
          <p:cNvSpPr/>
          <p:nvPr/>
        </p:nvSpPr>
        <p:spPr>
          <a:xfrm>
            <a:off x="2519678" y="3917445"/>
            <a:ext cx="2087925" cy="725403"/>
          </a:xfrm>
          <a:prstGeom prst="wedgeRoundRectCallout">
            <a:avLst>
              <a:gd name="adj1" fmla="val 55643"/>
              <a:gd name="adj2" fmla="val 51883"/>
              <a:gd name="adj3" fmla="val 16667"/>
            </a:avLst>
          </a:prstGeom>
          <a:solidFill>
            <a:schemeClr val="accent2">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accent5">
                    <a:lumMod val="50000"/>
                  </a:schemeClr>
                </a:solidFill>
              </a:rPr>
              <a:t>the cinema is open today</a:t>
            </a:r>
          </a:p>
        </p:txBody>
      </p:sp>
      <p:sp>
        <p:nvSpPr>
          <p:cNvPr id="35" name="Rounded Rectangular Callout 34"/>
          <p:cNvSpPr/>
          <p:nvPr/>
        </p:nvSpPr>
        <p:spPr>
          <a:xfrm>
            <a:off x="7426010" y="4831730"/>
            <a:ext cx="1984105" cy="508441"/>
          </a:xfrm>
          <a:prstGeom prst="wedgeRoundRectCallout">
            <a:avLst>
              <a:gd name="adj1" fmla="val 57037"/>
              <a:gd name="adj2" fmla="val 26670"/>
              <a:gd name="adj3" fmla="val 16667"/>
            </a:avLst>
          </a:prstGeom>
          <a:solidFill>
            <a:schemeClr val="accent2">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accent5">
                    <a:lumMod val="50000"/>
                  </a:schemeClr>
                </a:solidFill>
              </a:rPr>
              <a:t>for my party</a:t>
            </a:r>
          </a:p>
        </p:txBody>
      </p:sp>
      <p:sp>
        <p:nvSpPr>
          <p:cNvPr id="36" name="Rounded Rectangular Callout 35"/>
          <p:cNvSpPr/>
          <p:nvPr/>
        </p:nvSpPr>
        <p:spPr>
          <a:xfrm>
            <a:off x="10379025" y="5544099"/>
            <a:ext cx="1554624" cy="689560"/>
          </a:xfrm>
          <a:prstGeom prst="wedgeRoundRectCallout">
            <a:avLst>
              <a:gd name="adj1" fmla="val 60568"/>
              <a:gd name="adj2" fmla="val -3689"/>
              <a:gd name="adj3" fmla="val 16667"/>
            </a:avLst>
          </a:prstGeom>
          <a:solidFill>
            <a:schemeClr val="accent2">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accent5">
                    <a:lumMod val="50000"/>
                  </a:schemeClr>
                </a:solidFill>
              </a:rPr>
              <a:t>the film is great</a:t>
            </a:r>
          </a:p>
        </p:txBody>
      </p:sp>
      <p:sp>
        <p:nvSpPr>
          <p:cNvPr id="37" name="Rounded Rectangular Callout 36"/>
          <p:cNvSpPr/>
          <p:nvPr/>
        </p:nvSpPr>
        <p:spPr>
          <a:xfrm>
            <a:off x="9748000" y="4862629"/>
            <a:ext cx="1707859" cy="477542"/>
          </a:xfrm>
          <a:prstGeom prst="wedgeRoundRectCallout">
            <a:avLst>
              <a:gd name="adj1" fmla="val 37927"/>
              <a:gd name="adj2" fmla="val 62334"/>
              <a:gd name="adj3" fmla="val 16667"/>
            </a:avLst>
          </a:prstGeom>
          <a:solidFill>
            <a:schemeClr val="accent2">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accent5">
                    <a:lumMod val="50000"/>
                  </a:schemeClr>
                </a:solidFill>
              </a:rPr>
              <a:t>a boy tries</a:t>
            </a:r>
          </a:p>
        </p:txBody>
      </p:sp>
      <p:sp>
        <p:nvSpPr>
          <p:cNvPr id="38" name="Rounded Rectangular Callout 37"/>
          <p:cNvSpPr/>
          <p:nvPr/>
        </p:nvSpPr>
        <p:spPr>
          <a:xfrm>
            <a:off x="176037" y="2991465"/>
            <a:ext cx="1805163" cy="816209"/>
          </a:xfrm>
          <a:prstGeom prst="wedgeRoundRectCallout">
            <a:avLst>
              <a:gd name="adj1" fmla="val -55890"/>
              <a:gd name="adj2" fmla="val 50162"/>
              <a:gd name="adj3" fmla="val 16667"/>
            </a:avLst>
          </a:prstGeom>
          <a:solidFill>
            <a:schemeClr val="accent2">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accent5">
                    <a:lumMod val="50000"/>
                  </a:schemeClr>
                </a:solidFill>
              </a:rPr>
              <a:t>and he wins a prize</a:t>
            </a:r>
          </a:p>
        </p:txBody>
      </p:sp>
      <p:sp>
        <p:nvSpPr>
          <p:cNvPr id="39" name="Rounded Rectangular Callout 38"/>
          <p:cNvSpPr/>
          <p:nvPr/>
        </p:nvSpPr>
        <p:spPr>
          <a:xfrm>
            <a:off x="2466455" y="4743343"/>
            <a:ext cx="2152113" cy="766172"/>
          </a:xfrm>
          <a:prstGeom prst="wedgeRoundRectCallout">
            <a:avLst>
              <a:gd name="adj1" fmla="val 61532"/>
              <a:gd name="adj2" fmla="val 39128"/>
              <a:gd name="adj3" fmla="val 16667"/>
            </a:avLst>
          </a:prstGeom>
          <a:solidFill>
            <a:schemeClr val="accent2">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accent5">
                    <a:lumMod val="50000"/>
                  </a:schemeClr>
                </a:solidFill>
              </a:rPr>
              <a:t>to make a time machine</a:t>
            </a:r>
          </a:p>
        </p:txBody>
      </p:sp>
      <p:sp>
        <p:nvSpPr>
          <p:cNvPr id="40" name="Rounded Rectangular Callout 39"/>
          <p:cNvSpPr/>
          <p:nvPr/>
        </p:nvSpPr>
        <p:spPr>
          <a:xfrm>
            <a:off x="2308505" y="5610011"/>
            <a:ext cx="2075284" cy="686393"/>
          </a:xfrm>
          <a:prstGeom prst="wedgeRoundRectCallout">
            <a:avLst>
              <a:gd name="adj1" fmla="val -43613"/>
              <a:gd name="adj2" fmla="val -59635"/>
              <a:gd name="adj3" fmla="val 16667"/>
            </a:avLst>
          </a:prstGeom>
          <a:solidFill>
            <a:schemeClr val="accent2">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accent5">
                    <a:lumMod val="50000"/>
                  </a:schemeClr>
                </a:solidFill>
              </a:rPr>
              <a:t>and hand out the cake</a:t>
            </a:r>
          </a:p>
        </p:txBody>
      </p:sp>
    </p:spTree>
    <p:extLst>
      <p:ext uri="{BB962C8B-B14F-4D97-AF65-F5344CB8AC3E}">
        <p14:creationId xmlns:p14="http://schemas.microsoft.com/office/powerpoint/2010/main" val="112626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1" grpId="0" animBg="1"/>
      <p:bldP spid="32" grpId="0" animBg="1"/>
      <p:bldP spid="33" grpId="0" animBg="1"/>
      <p:bldP spid="35" grpId="0" animBg="1"/>
      <p:bldP spid="36" grpId="0" animBg="1"/>
      <p:bldP spid="37" grpId="0" animBg="1"/>
      <p:bldP spid="38" grpId="0" animBg="1"/>
      <p:bldP spid="39" grpId="0" animBg="1"/>
      <p:bldP spid="4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9895986" y="258284"/>
            <a:ext cx="1927714"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9970867" y="243332"/>
            <a:ext cx="2621894" cy="479402"/>
          </a:xfrm>
        </p:spPr>
        <p:txBody>
          <a:bodyPr>
            <a:normAutofit/>
          </a:bodyPr>
          <a:lstStyle/>
          <a:p>
            <a:r>
              <a:rPr lang="en-GB" sz="2000" b="1" dirty="0">
                <a:solidFill>
                  <a:schemeClr val="bg1"/>
                </a:solidFill>
              </a:rPr>
              <a:t>leer / escribir</a:t>
            </a:r>
          </a:p>
        </p:txBody>
      </p:sp>
      <p:sp>
        <p:nvSpPr>
          <p:cNvPr id="7" name="TextBox 6">
            <a:extLst>
              <a:ext uri="{FF2B5EF4-FFF2-40B4-BE49-F238E27FC236}">
                <a16:creationId xmlns:a16="http://schemas.microsoft.com/office/drawing/2014/main" id="{A01B6026-6024-B640-AA14-813D9C613E27}"/>
              </a:ext>
            </a:extLst>
          </p:cNvPr>
          <p:cNvSpPr txBox="1"/>
          <p:nvPr/>
        </p:nvSpPr>
        <p:spPr>
          <a:xfrm>
            <a:off x="5715000" y="1282344"/>
            <a:ext cx="6318418" cy="4967514"/>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sz="2200" dirty="0">
                <a:solidFill>
                  <a:srgbClr val="4472C4">
                    <a:lumMod val="50000"/>
                  </a:srgbClr>
                </a:solidFill>
                <a:latin typeface="Century Gothic" panose="020F0302020204030204"/>
              </a:rPr>
              <a:t>El cine </a:t>
            </a:r>
            <a:r>
              <a:rPr lang="en-US" sz="2200" dirty="0" err="1">
                <a:solidFill>
                  <a:srgbClr val="4472C4">
                    <a:lumMod val="50000"/>
                  </a:srgbClr>
                </a:solidFill>
                <a:latin typeface="Century Gothic" panose="020F0302020204030204"/>
              </a:rPr>
              <a:t>está</a:t>
            </a:r>
            <a:r>
              <a:rPr lang="en-US" sz="2200" dirty="0">
                <a:solidFill>
                  <a:srgbClr val="4472C4">
                    <a:lumMod val="50000"/>
                  </a:srgbClr>
                </a:solidFill>
                <a:latin typeface="Century Gothic" panose="020F0302020204030204"/>
              </a:rPr>
              <a:t> abierto hoy para mi fiesta. </a:t>
            </a:r>
            <a:r>
              <a:rPr lang="en-US" sz="2200" dirty="0" err="1">
                <a:solidFill>
                  <a:srgbClr val="4472C4">
                    <a:lumMod val="50000"/>
                  </a:srgbClr>
                </a:solidFill>
                <a:latin typeface="Century Gothic" panose="020F0302020204030204"/>
              </a:rPr>
              <a:t>Está</a:t>
            </a:r>
            <a:r>
              <a:rPr lang="en-US" sz="2200" dirty="0">
                <a:solidFill>
                  <a:srgbClr val="4472C4">
                    <a:lumMod val="50000"/>
                  </a:srgbClr>
                </a:solidFill>
                <a:latin typeface="Century Gothic" panose="020F0302020204030204"/>
              </a:rPr>
              <a:t> </a:t>
            </a:r>
            <a:r>
              <a:rPr lang="en-US" sz="2200" dirty="0" err="1">
                <a:solidFill>
                  <a:srgbClr val="4472C4">
                    <a:lumMod val="50000"/>
                  </a:srgbClr>
                </a:solidFill>
                <a:latin typeface="Century Gothic" panose="020F0302020204030204"/>
              </a:rPr>
              <a:t>cerrado</a:t>
            </a:r>
            <a:r>
              <a:rPr lang="en-US" sz="2200" dirty="0">
                <a:solidFill>
                  <a:srgbClr val="4472C4">
                    <a:lumMod val="50000"/>
                  </a:srgbClr>
                </a:solidFill>
                <a:latin typeface="Century Gothic" panose="020F0302020204030204"/>
              </a:rPr>
              <a:t> al </a:t>
            </a:r>
            <a:r>
              <a:rPr lang="en-US" sz="2200" dirty="0" err="1">
                <a:solidFill>
                  <a:srgbClr val="4472C4">
                    <a:lumMod val="50000"/>
                  </a:srgbClr>
                </a:solidFill>
                <a:latin typeface="Century Gothic" panose="020F0302020204030204"/>
              </a:rPr>
              <a:t>público</a:t>
            </a:r>
            <a:r>
              <a:rPr lang="en-US" sz="2200" dirty="0">
                <a:solidFill>
                  <a:srgbClr val="4472C4">
                    <a:lumMod val="50000"/>
                  </a:srgbClr>
                </a:solidFill>
                <a:latin typeface="Century Gothic" panose="020F0302020204030204"/>
              </a:rPr>
              <a:t>, ¡_________ a mis padres! Mis amigos están </a:t>
            </a:r>
            <a:r>
              <a:rPr lang="en-US" sz="2200" dirty="0" err="1">
                <a:solidFill>
                  <a:srgbClr val="4472C4">
                    <a:lumMod val="50000"/>
                  </a:srgbClr>
                </a:solidFill>
                <a:latin typeface="Century Gothic" panose="020F0302020204030204"/>
              </a:rPr>
              <a:t>aquí</a:t>
            </a:r>
            <a:r>
              <a:rPr lang="en-US" sz="2200" dirty="0">
                <a:solidFill>
                  <a:srgbClr val="4472C4">
                    <a:lumMod val="50000"/>
                  </a:srgbClr>
                </a:solidFill>
                <a:latin typeface="Century Gothic" panose="020F0302020204030204"/>
              </a:rPr>
              <a:t>, </a:t>
            </a:r>
            <a:r>
              <a:rPr lang="en-US" sz="2200" dirty="0" err="1">
                <a:solidFill>
                  <a:srgbClr val="4472C4">
                    <a:lumMod val="50000"/>
                  </a:srgbClr>
                </a:solidFill>
                <a:latin typeface="Century Gothic" panose="020F0302020204030204"/>
              </a:rPr>
              <a:t>aunque</a:t>
            </a:r>
            <a:r>
              <a:rPr lang="en-US" sz="2200" dirty="0">
                <a:solidFill>
                  <a:srgbClr val="4472C4">
                    <a:lumMod val="50000"/>
                  </a:srgbClr>
                </a:solidFill>
                <a:latin typeface="Century Gothic" panose="020F0302020204030204"/>
              </a:rPr>
              <a:t> </a:t>
            </a:r>
            <a:r>
              <a:rPr lang="en-US" sz="2200" dirty="0" err="1">
                <a:solidFill>
                  <a:srgbClr val="4472C4">
                    <a:lumMod val="50000"/>
                  </a:srgbClr>
                </a:solidFill>
                <a:latin typeface="Century Gothic" panose="020F0302020204030204"/>
              </a:rPr>
              <a:t>Lucía</a:t>
            </a:r>
            <a:r>
              <a:rPr lang="en-US" sz="2200" dirty="0">
                <a:solidFill>
                  <a:srgbClr val="4472C4">
                    <a:lumMod val="50000"/>
                  </a:srgbClr>
                </a:solidFill>
                <a:latin typeface="Century Gothic" panose="020F0302020204030204"/>
              </a:rPr>
              <a:t> </a:t>
            </a:r>
            <a:r>
              <a:rPr lang="en-US" sz="2200" dirty="0" err="1">
                <a:solidFill>
                  <a:srgbClr val="4472C4">
                    <a:lumMod val="50000"/>
                  </a:srgbClr>
                </a:solidFill>
                <a:latin typeface="Century Gothic" panose="020F0302020204030204"/>
              </a:rPr>
              <a:t>llega</a:t>
            </a:r>
            <a:r>
              <a:rPr lang="en-US" sz="2200" dirty="0">
                <a:solidFill>
                  <a:srgbClr val="4472C4">
                    <a:lumMod val="50000"/>
                  </a:srgbClr>
                </a:solidFill>
                <a:latin typeface="Century Gothic" panose="020F0302020204030204"/>
              </a:rPr>
              <a:t> </a:t>
            </a:r>
            <a:r>
              <a:rPr lang="en-US" sz="2200" dirty="0" err="1">
                <a:solidFill>
                  <a:srgbClr val="4472C4">
                    <a:lumMod val="50000"/>
                  </a:srgbClr>
                </a:solidFill>
                <a:latin typeface="Century Gothic" panose="020F0302020204030204"/>
              </a:rPr>
              <a:t>tarde</a:t>
            </a:r>
            <a:r>
              <a:rPr lang="en-US" sz="2200" dirty="0">
                <a:solidFill>
                  <a:srgbClr val="4472C4">
                    <a:lumMod val="50000"/>
                  </a:srgbClr>
                </a:solidFill>
                <a:latin typeface="Century Gothic" panose="020F0302020204030204"/>
              </a:rPr>
              <a:t> ____ el </a:t>
            </a:r>
            <a:r>
              <a:rPr lang="en-US" sz="2200" dirty="0" err="1">
                <a:solidFill>
                  <a:srgbClr val="4472C4">
                    <a:lumMod val="50000"/>
                  </a:srgbClr>
                </a:solidFill>
                <a:latin typeface="Century Gothic" panose="020F0302020204030204"/>
              </a:rPr>
              <a:t>tráfico</a:t>
            </a:r>
            <a:r>
              <a:rPr lang="en-US" sz="2200" dirty="0">
                <a:solidFill>
                  <a:srgbClr val="4472C4">
                    <a:lumMod val="50000"/>
                  </a:srgbClr>
                </a:solidFill>
                <a:latin typeface="Century Gothic" panose="020F0302020204030204"/>
              </a:rPr>
              <a:t>. </a:t>
            </a:r>
            <a:r>
              <a:rPr lang="en-US" sz="2200" dirty="0" err="1">
                <a:solidFill>
                  <a:srgbClr val="4472C4">
                    <a:lumMod val="50000"/>
                  </a:srgbClr>
                </a:solidFill>
                <a:latin typeface="Century Gothic" panose="020F0302020204030204"/>
              </a:rPr>
              <a:t>Vamos</a:t>
            </a:r>
            <a:r>
              <a:rPr lang="en-US" sz="2200" dirty="0">
                <a:solidFill>
                  <a:srgbClr val="4472C4">
                    <a:lumMod val="50000"/>
                  </a:srgbClr>
                </a:solidFill>
                <a:latin typeface="Century Gothic" panose="020F0302020204030204"/>
              </a:rPr>
              <a:t> a </a:t>
            </a:r>
            <a:r>
              <a:rPr lang="en-US" sz="2200" dirty="0" err="1">
                <a:solidFill>
                  <a:srgbClr val="4472C4">
                    <a:lumMod val="50000"/>
                  </a:srgbClr>
                </a:solidFill>
                <a:latin typeface="Century Gothic" panose="020F0302020204030204"/>
              </a:rPr>
              <a:t>ver</a:t>
            </a:r>
            <a:r>
              <a:rPr lang="en-US" sz="2200" dirty="0">
                <a:solidFill>
                  <a:srgbClr val="4472C4">
                    <a:lumMod val="50000"/>
                  </a:srgbClr>
                </a:solidFill>
                <a:latin typeface="Century Gothic" panose="020F0302020204030204"/>
              </a:rPr>
              <a:t> muchas </a:t>
            </a:r>
            <a:r>
              <a:rPr lang="en-US" sz="2200" dirty="0" err="1">
                <a:solidFill>
                  <a:srgbClr val="4472C4">
                    <a:lumMod val="50000"/>
                  </a:srgbClr>
                </a:solidFill>
                <a:latin typeface="Century Gothic" panose="020F0302020204030204"/>
              </a:rPr>
              <a:t>películas</a:t>
            </a:r>
            <a:r>
              <a:rPr lang="en-US" sz="2200" dirty="0">
                <a:solidFill>
                  <a:srgbClr val="4472C4">
                    <a:lumMod val="50000"/>
                  </a:srgbClr>
                </a:solidFill>
                <a:latin typeface="Century Gothic" panose="020F0302020204030204"/>
              </a:rPr>
              <a:t>. </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rPr>
              <a:t>__________,</a:t>
            </a:r>
            <a:r>
              <a:rPr kumimoji="0" lang="en-US" sz="2200" b="0" i="0" u="none" strike="noStrike" kern="1200" cap="none" spc="0" normalizeH="0" noProof="0" dirty="0">
                <a:ln>
                  <a:noFill/>
                </a:ln>
                <a:solidFill>
                  <a:srgbClr val="4472C4">
                    <a:lumMod val="50000"/>
                  </a:srgbClr>
                </a:solidFill>
                <a:effectLst/>
                <a:uLnTx/>
                <a:uFillTx/>
                <a:latin typeface="Century Gothic" panose="020F0302020204030204"/>
              </a:rPr>
              <a:t> </a:t>
            </a:r>
            <a:r>
              <a:rPr kumimoji="0" lang="en-US" sz="2200" b="0" i="0" u="none" strike="noStrike" kern="1200" cap="none" spc="0" normalizeH="0" noProof="0" dirty="0" err="1">
                <a:ln>
                  <a:noFill/>
                </a:ln>
                <a:solidFill>
                  <a:srgbClr val="4472C4">
                    <a:lumMod val="50000"/>
                  </a:srgbClr>
                </a:solidFill>
                <a:effectLst/>
                <a:uLnTx/>
                <a:uFillTx/>
                <a:latin typeface="Century Gothic" panose="020F0302020204030204"/>
              </a:rPr>
              <a:t>vamos</a:t>
            </a:r>
            <a:r>
              <a:rPr kumimoji="0" lang="en-US" sz="2200" b="0" i="0" u="none" strike="noStrike" kern="1200" cap="none" spc="0" normalizeH="0" noProof="0" dirty="0">
                <a:ln>
                  <a:noFill/>
                </a:ln>
                <a:solidFill>
                  <a:srgbClr val="4472C4">
                    <a:lumMod val="50000"/>
                  </a:srgbClr>
                </a:solidFill>
                <a:effectLst/>
                <a:uLnTx/>
                <a:uFillTx/>
                <a:latin typeface="Century Gothic" panose="020F0302020204030204"/>
              </a:rPr>
              <a:t> a comer </a:t>
            </a:r>
            <a:r>
              <a:rPr kumimoji="0" lang="en-US" sz="2200" b="0" i="0" u="none" strike="noStrike" kern="1200" cap="none" spc="0" normalizeH="0" noProof="0" dirty="0" err="1">
                <a:ln>
                  <a:noFill/>
                </a:ln>
                <a:solidFill>
                  <a:srgbClr val="4472C4">
                    <a:lumMod val="50000"/>
                  </a:srgbClr>
                </a:solidFill>
                <a:effectLst/>
                <a:uLnTx/>
                <a:uFillTx/>
                <a:latin typeface="Century Gothic" panose="020F0302020204030204"/>
              </a:rPr>
              <a:t>tarta</a:t>
            </a:r>
            <a:r>
              <a:rPr lang="en-US" sz="2200" noProof="0" dirty="0">
                <a:solidFill>
                  <a:srgbClr val="4472C4">
                    <a:lumMod val="50000"/>
                  </a:srgbClr>
                </a:solidFill>
                <a:latin typeface="Century Gothic" panose="020F0302020204030204"/>
              </a:rPr>
              <a:t>. E</a:t>
            </a:r>
            <a:r>
              <a:rPr kumimoji="0" lang="en-US" sz="2200" b="0" i="0" u="none" strike="noStrike" kern="1200" cap="none" spc="0" normalizeH="0" noProof="0" dirty="0">
                <a:ln>
                  <a:noFill/>
                </a:ln>
                <a:solidFill>
                  <a:srgbClr val="4472C4">
                    <a:lumMod val="50000"/>
                  </a:srgbClr>
                </a:solidFill>
                <a:effectLst/>
                <a:uLnTx/>
                <a:uFillTx/>
                <a:latin typeface="Century Gothic" panose="020F0302020204030204"/>
              </a:rPr>
              <a:t>l director del cine va a _______ el ______</a:t>
            </a:r>
            <a:r>
              <a:rPr lang="en-US" sz="2200" noProof="0" dirty="0">
                <a:solidFill>
                  <a:srgbClr val="4472C4">
                    <a:lumMod val="50000"/>
                  </a:srgbClr>
                </a:solidFill>
                <a:latin typeface="Century Gothic" panose="020F0302020204030204"/>
              </a:rPr>
              <a:t>,</a:t>
            </a:r>
            <a:r>
              <a:rPr lang="en-US" sz="2200" dirty="0">
                <a:solidFill>
                  <a:srgbClr val="4472C4">
                    <a:lumMod val="50000"/>
                  </a:srgbClr>
                </a:solidFill>
                <a:latin typeface="Century Gothic" panose="020F0302020204030204"/>
              </a:rPr>
              <a:t> </a:t>
            </a:r>
            <a:r>
              <a:rPr lang="en-US" sz="2200" dirty="0" err="1">
                <a:solidFill>
                  <a:srgbClr val="4472C4">
                    <a:lumMod val="50000"/>
                  </a:srgbClr>
                </a:solidFill>
                <a:latin typeface="Century Gothic" panose="020F0302020204030204"/>
              </a:rPr>
              <a:t>pero</a:t>
            </a:r>
            <a:r>
              <a:rPr lang="en-US" sz="2200" dirty="0">
                <a:solidFill>
                  <a:srgbClr val="4472C4">
                    <a:lumMod val="50000"/>
                  </a:srgbClr>
                </a:solidFill>
                <a:latin typeface="Century Gothic" panose="020F0302020204030204"/>
              </a:rPr>
              <a:t> ___ __________ comida en el cine, </a:t>
            </a:r>
            <a:r>
              <a:rPr lang="en-US" sz="2200" dirty="0" err="1">
                <a:solidFill>
                  <a:srgbClr val="4472C4">
                    <a:lumMod val="50000"/>
                  </a:srgbClr>
                </a:solidFill>
                <a:latin typeface="Century Gothic" panose="020F0302020204030204"/>
              </a:rPr>
              <a:t>entonces</a:t>
            </a:r>
            <a:r>
              <a:rPr lang="en-US" sz="2200" dirty="0">
                <a:solidFill>
                  <a:srgbClr val="4472C4">
                    <a:lumMod val="50000"/>
                  </a:srgbClr>
                </a:solidFill>
                <a:latin typeface="Century Gothic" panose="020F0302020204030204"/>
              </a:rPr>
              <a:t> </a:t>
            </a:r>
            <a:r>
              <a:rPr lang="en-US" sz="2200" dirty="0" err="1">
                <a:solidFill>
                  <a:srgbClr val="4472C4">
                    <a:lumMod val="50000"/>
                  </a:srgbClr>
                </a:solidFill>
                <a:latin typeface="Century Gothic" panose="020F0302020204030204"/>
              </a:rPr>
              <a:t>debemos</a:t>
            </a:r>
            <a:r>
              <a:rPr lang="en-US" sz="2200" dirty="0">
                <a:solidFill>
                  <a:srgbClr val="4472C4">
                    <a:lumMod val="50000"/>
                  </a:srgbClr>
                </a:solidFill>
                <a:latin typeface="Century Gothic" panose="020F0302020204030204"/>
              </a:rPr>
              <a:t> __________ y ________ la </a:t>
            </a:r>
            <a:r>
              <a:rPr lang="en-US" sz="2200" dirty="0" err="1">
                <a:solidFill>
                  <a:srgbClr val="4472C4">
                    <a:lumMod val="50000"/>
                  </a:srgbClr>
                </a:solidFill>
                <a:latin typeface="Century Gothic" panose="020F0302020204030204"/>
              </a:rPr>
              <a:t>tarta</a:t>
            </a:r>
            <a:r>
              <a:rPr lang="en-US" sz="2200" dirty="0">
                <a:solidFill>
                  <a:srgbClr val="4472C4">
                    <a:lumMod val="50000"/>
                  </a:srgbClr>
                </a:solidFill>
                <a:latin typeface="Century Gothic" panose="020F0302020204030204"/>
              </a:rPr>
              <a:t> </a:t>
            </a:r>
            <a:r>
              <a:rPr lang="en-US" sz="2200" dirty="0" err="1">
                <a:solidFill>
                  <a:srgbClr val="4472C4">
                    <a:lumMod val="50000"/>
                  </a:srgbClr>
                </a:solidFill>
                <a:latin typeface="Century Gothic" panose="020F0302020204030204"/>
              </a:rPr>
              <a:t>fuera</a:t>
            </a:r>
            <a:r>
              <a:rPr lang="en-US" sz="2200" dirty="0">
                <a:solidFill>
                  <a:srgbClr val="4472C4">
                    <a:lumMod val="50000"/>
                  </a:srgbClr>
                </a:solidFill>
                <a:latin typeface="Century Gothic" panose="020F0302020204030204"/>
              </a:rPr>
              <a:t>. </a:t>
            </a:r>
          </a:p>
          <a:p>
            <a:pPr marL="0" marR="0" lvl="0" indent="0" algn="l" defTabSz="914400" rtl="0" eaLnBrk="1" fontAlgn="auto" latinLnBrk="0" hangingPunct="1">
              <a:lnSpc>
                <a:spcPct val="120000"/>
              </a:lnSpc>
              <a:spcBef>
                <a:spcPts val="0"/>
              </a:spcBef>
              <a:spcAft>
                <a:spcPts val="0"/>
              </a:spcAft>
              <a:buClrTx/>
              <a:buSzTx/>
              <a:buFontTx/>
              <a:buNone/>
              <a:tabLst/>
              <a:defRPr/>
            </a:pPr>
            <a:endParaRPr lang="en-US" sz="2200" dirty="0">
              <a:solidFill>
                <a:srgbClr val="4472C4">
                  <a:lumMod val="50000"/>
                </a:srgbClr>
              </a:solidFill>
              <a:latin typeface="Century Gothic" panose="020F0302020204030204"/>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en-US" sz="2200" dirty="0">
                <a:solidFill>
                  <a:srgbClr val="4472C4">
                    <a:lumMod val="50000"/>
                  </a:srgbClr>
                </a:solidFill>
                <a:latin typeface="Century Gothic" panose="020F0302020204030204"/>
              </a:rPr>
              <a:t>La </a:t>
            </a:r>
            <a:r>
              <a:rPr lang="en-US" sz="2200" dirty="0" err="1">
                <a:solidFill>
                  <a:srgbClr val="4472C4">
                    <a:lumMod val="50000"/>
                  </a:srgbClr>
                </a:solidFill>
                <a:latin typeface="Century Gothic" panose="020F0302020204030204"/>
              </a:rPr>
              <a:t>película</a:t>
            </a:r>
            <a:r>
              <a:rPr lang="en-US" sz="2200" dirty="0">
                <a:solidFill>
                  <a:srgbClr val="4472C4">
                    <a:lumMod val="50000"/>
                  </a:srgbClr>
                </a:solidFill>
                <a:latin typeface="Century Gothic" panose="020F0302020204030204"/>
              </a:rPr>
              <a:t> </a:t>
            </a:r>
            <a:r>
              <a:rPr lang="en-US" sz="2200" dirty="0" err="1">
                <a:solidFill>
                  <a:srgbClr val="4472C4">
                    <a:lumMod val="50000"/>
                  </a:srgbClr>
                </a:solidFill>
                <a:latin typeface="Century Gothic" panose="020F0302020204030204"/>
              </a:rPr>
              <a:t>es</a:t>
            </a:r>
            <a:r>
              <a:rPr lang="en-US" sz="2200" dirty="0">
                <a:solidFill>
                  <a:srgbClr val="4472C4">
                    <a:lumMod val="50000"/>
                  </a:srgbClr>
                </a:solidFill>
                <a:latin typeface="Century Gothic" panose="020F0302020204030204"/>
              </a:rPr>
              <a:t> genial. Un </a:t>
            </a:r>
            <a:r>
              <a:rPr lang="en-US" sz="2200" dirty="0" err="1">
                <a:solidFill>
                  <a:srgbClr val="4472C4">
                    <a:lumMod val="50000"/>
                  </a:srgbClr>
                </a:solidFill>
                <a:latin typeface="Century Gothic" panose="020F0302020204030204"/>
              </a:rPr>
              <a:t>chico</a:t>
            </a:r>
            <a:r>
              <a:rPr lang="en-US" sz="2200" dirty="0">
                <a:solidFill>
                  <a:srgbClr val="4472C4">
                    <a:lumMod val="50000"/>
                  </a:srgbClr>
                </a:solidFill>
                <a:latin typeface="Century Gothic" panose="020F0302020204030204"/>
              </a:rPr>
              <a:t> ________ </a:t>
            </a:r>
            <a:r>
              <a:rPr lang="en-US" sz="2200" dirty="0" err="1">
                <a:solidFill>
                  <a:srgbClr val="4472C4">
                    <a:lumMod val="50000"/>
                  </a:srgbClr>
                </a:solidFill>
                <a:latin typeface="Century Gothic" panose="020F0302020204030204"/>
              </a:rPr>
              <a:t>hacer</a:t>
            </a:r>
            <a:r>
              <a:rPr lang="en-US" sz="2200" dirty="0">
                <a:solidFill>
                  <a:srgbClr val="4472C4">
                    <a:lumMod val="50000"/>
                  </a:srgbClr>
                </a:solidFill>
                <a:latin typeface="Century Gothic" panose="020F0302020204030204"/>
              </a:rPr>
              <a:t> una </a:t>
            </a:r>
            <a:r>
              <a:rPr lang="en-US" sz="2200" dirty="0" err="1">
                <a:solidFill>
                  <a:srgbClr val="4472C4">
                    <a:lumMod val="50000"/>
                  </a:srgbClr>
                </a:solidFill>
                <a:latin typeface="Century Gothic" panose="020F0302020204030204"/>
              </a:rPr>
              <a:t>máquina</a:t>
            </a:r>
            <a:r>
              <a:rPr lang="en-US" sz="2200" dirty="0">
                <a:solidFill>
                  <a:srgbClr val="4472C4">
                    <a:lumMod val="50000"/>
                  </a:srgbClr>
                </a:solidFill>
                <a:latin typeface="Century Gothic" panose="020F0302020204030204"/>
              </a:rPr>
              <a:t> del </a:t>
            </a:r>
            <a:r>
              <a:rPr lang="en-US" sz="2200" dirty="0" err="1">
                <a:solidFill>
                  <a:srgbClr val="4472C4">
                    <a:lumMod val="50000"/>
                  </a:srgbClr>
                </a:solidFill>
                <a:latin typeface="Century Gothic" panose="020F0302020204030204"/>
              </a:rPr>
              <a:t>tiempo</a:t>
            </a:r>
            <a:r>
              <a:rPr lang="en-US" sz="2200" dirty="0">
                <a:solidFill>
                  <a:srgbClr val="4472C4">
                    <a:lumMod val="50000"/>
                  </a:srgbClr>
                </a:solidFill>
                <a:latin typeface="Century Gothic" panose="020F0302020204030204"/>
              </a:rPr>
              <a:t> y _______ un ________. </a:t>
            </a:r>
            <a:endParaRPr kumimoji="0" lang="en-US" sz="2200" b="0" i="0" u="none" strike="noStrike" kern="1200" cap="none" spc="0" normalizeH="0" noProof="0" dirty="0">
              <a:ln>
                <a:noFill/>
              </a:ln>
              <a:solidFill>
                <a:srgbClr val="4472C4">
                  <a:lumMod val="50000"/>
                </a:srgbClr>
              </a:solidFill>
              <a:effectLst/>
              <a:uLnTx/>
              <a:uFillTx/>
              <a:latin typeface="Century Gothic" panose="020F0302020204030204"/>
            </a:endParaRPr>
          </a:p>
        </p:txBody>
      </p:sp>
      <p:grpSp>
        <p:nvGrpSpPr>
          <p:cNvPr id="14" name="Group 13"/>
          <p:cNvGrpSpPr/>
          <p:nvPr/>
        </p:nvGrpSpPr>
        <p:grpSpPr>
          <a:xfrm>
            <a:off x="4446572" y="202193"/>
            <a:ext cx="2698378" cy="1019408"/>
            <a:chOff x="5169947" y="-48449"/>
            <a:chExt cx="4677182" cy="2198958"/>
          </a:xfrm>
        </p:grpSpPr>
        <p:grpSp>
          <p:nvGrpSpPr>
            <p:cNvPr id="12" name="Group 11"/>
            <p:cNvGrpSpPr/>
            <p:nvPr/>
          </p:nvGrpSpPr>
          <p:grpSpPr>
            <a:xfrm>
              <a:off x="5169947" y="-48449"/>
              <a:ext cx="4123371" cy="2198958"/>
              <a:chOff x="5169947" y="-48449"/>
              <a:chExt cx="4123371" cy="2198958"/>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3971" y="-48449"/>
                <a:ext cx="2649347" cy="2198958"/>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69947" y="907306"/>
                <a:ext cx="1657604" cy="1243203"/>
              </a:xfrm>
              <a:prstGeom prst="rect">
                <a:avLst/>
              </a:prstGeom>
            </p:spPr>
          </p:pic>
        </p:grpSp>
        <p:grpSp>
          <p:nvGrpSpPr>
            <p:cNvPr id="11" name="Group 10"/>
            <p:cNvGrpSpPr/>
            <p:nvPr/>
          </p:nvGrpSpPr>
          <p:grpSpPr>
            <a:xfrm>
              <a:off x="8601382" y="124787"/>
              <a:ext cx="1245747" cy="1705629"/>
              <a:chOff x="9200690" y="94719"/>
              <a:chExt cx="1245747" cy="1705629"/>
            </a:xfrm>
          </p:grpSpPr>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402139">
                <a:off x="9200690" y="94719"/>
                <a:ext cx="690503" cy="1131659"/>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891658">
                <a:off x="9730132" y="143455"/>
                <a:ext cx="716305" cy="1173944"/>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891658">
                <a:off x="9260750" y="527634"/>
                <a:ext cx="776572" cy="1272714"/>
              </a:xfrm>
              <a:prstGeom prst="rect">
                <a:avLst/>
              </a:prstGeom>
            </p:spPr>
          </p:pic>
        </p:grpSp>
      </p:grpSp>
      <p:sp>
        <p:nvSpPr>
          <p:cNvPr id="30" name="TextBox 29"/>
          <p:cNvSpPr txBox="1"/>
          <p:nvPr/>
        </p:nvSpPr>
        <p:spPr>
          <a:xfrm>
            <a:off x="7010539" y="735610"/>
            <a:ext cx="4129629" cy="461665"/>
          </a:xfrm>
          <a:prstGeom prst="rect">
            <a:avLst/>
          </a:prstGeom>
          <a:noFill/>
        </p:spPr>
        <p:txBody>
          <a:bodyPr wrap="square" rtlCol="0">
            <a:spAutoFit/>
          </a:bodyPr>
          <a:lstStyle/>
          <a:p>
            <a:pPr algn="l"/>
            <a:r>
              <a:rPr lang="en-GB" sz="2400" dirty="0">
                <a:solidFill>
                  <a:schemeClr val="accent5">
                    <a:lumMod val="50000"/>
                  </a:schemeClr>
                </a:solidFill>
              </a:rPr>
              <a:t>İUna fiesta en </a:t>
            </a:r>
            <a:r>
              <a:rPr lang="en-GB" sz="2400" u="sng" dirty="0">
                <a:solidFill>
                  <a:schemeClr val="accent5">
                    <a:lumMod val="50000"/>
                  </a:schemeClr>
                </a:solidFill>
              </a:rPr>
              <a:t>el cine</a:t>
            </a:r>
            <a:r>
              <a:rPr lang="en-GB" sz="2400" dirty="0">
                <a:solidFill>
                  <a:schemeClr val="accent5">
                    <a:lumMod val="50000"/>
                  </a:schemeClr>
                </a:solidFill>
              </a:rPr>
              <a:t>!</a:t>
            </a:r>
          </a:p>
        </p:txBody>
      </p:sp>
      <p:sp>
        <p:nvSpPr>
          <p:cNvPr id="34" name="TextBox 33">
            <a:extLst>
              <a:ext uri="{FF2B5EF4-FFF2-40B4-BE49-F238E27FC236}">
                <a16:creationId xmlns:a16="http://schemas.microsoft.com/office/drawing/2014/main" id="{A01B6026-6024-B640-AA14-813D9C613E27}"/>
              </a:ext>
            </a:extLst>
          </p:cNvPr>
          <p:cNvSpPr txBox="1"/>
          <p:nvPr/>
        </p:nvSpPr>
        <p:spPr>
          <a:xfrm>
            <a:off x="171282" y="1282344"/>
            <a:ext cx="5543718"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rgbClr val="4472C4">
                    <a:lumMod val="50000"/>
                  </a:srgbClr>
                </a:solidFill>
                <a:latin typeface="Century Gothic" panose="020F0302020204030204"/>
              </a:rPr>
              <a:t>The cinema is </a:t>
            </a:r>
            <a:r>
              <a:rPr lang="en-US" sz="2200" u="sng" dirty="0">
                <a:solidFill>
                  <a:srgbClr val="4472C4">
                    <a:lumMod val="50000"/>
                  </a:srgbClr>
                </a:solidFill>
                <a:latin typeface="Century Gothic" panose="020F0302020204030204"/>
              </a:rPr>
              <a:t>open</a:t>
            </a:r>
            <a:r>
              <a:rPr lang="en-US" sz="2200" dirty="0">
                <a:solidFill>
                  <a:srgbClr val="4472C4">
                    <a:lumMod val="50000"/>
                  </a:srgbClr>
                </a:solidFill>
                <a:latin typeface="Century Gothic" panose="020F0302020204030204"/>
              </a:rPr>
              <a:t> today for my party. It is </a:t>
            </a:r>
            <a:r>
              <a:rPr lang="en-US" sz="2200" u="sng" dirty="0">
                <a:solidFill>
                  <a:srgbClr val="4472C4">
                    <a:lumMod val="50000"/>
                  </a:srgbClr>
                </a:solidFill>
                <a:latin typeface="Century Gothic" panose="020F0302020204030204"/>
              </a:rPr>
              <a:t>closed</a:t>
            </a:r>
            <a:r>
              <a:rPr lang="en-US" sz="2200" dirty="0">
                <a:solidFill>
                  <a:srgbClr val="4472C4">
                    <a:lumMod val="50000"/>
                  </a:srgbClr>
                </a:solidFill>
                <a:latin typeface="Century Gothic" panose="020F0302020204030204"/>
              </a:rPr>
              <a:t> to the public, </a:t>
            </a:r>
            <a:r>
              <a:rPr lang="en-US" sz="2200" b="1" dirty="0">
                <a:solidFill>
                  <a:srgbClr val="4472C4">
                    <a:lumMod val="50000"/>
                  </a:srgbClr>
                </a:solidFill>
                <a:latin typeface="Century Gothic" panose="020F0302020204030204"/>
              </a:rPr>
              <a:t>even</a:t>
            </a:r>
            <a:r>
              <a:rPr lang="en-US" sz="2200" dirty="0">
                <a:solidFill>
                  <a:srgbClr val="4472C4">
                    <a:lumMod val="50000"/>
                  </a:srgbClr>
                </a:solidFill>
                <a:latin typeface="Century Gothic" panose="020F0302020204030204"/>
              </a:rPr>
              <a:t> to my parents! My friends are here, although </a:t>
            </a:r>
            <a:r>
              <a:rPr lang="en-US" sz="2200" dirty="0" err="1">
                <a:solidFill>
                  <a:srgbClr val="4472C4">
                    <a:lumMod val="50000"/>
                  </a:srgbClr>
                </a:solidFill>
                <a:latin typeface="Century Gothic" panose="020F0302020204030204"/>
              </a:rPr>
              <a:t>Lucía</a:t>
            </a:r>
            <a:r>
              <a:rPr lang="en-US" sz="2200" dirty="0">
                <a:solidFill>
                  <a:srgbClr val="4472C4">
                    <a:lumMod val="50000"/>
                  </a:srgbClr>
                </a:solidFill>
                <a:latin typeface="Century Gothic" panose="020F0302020204030204"/>
              </a:rPr>
              <a:t> is arriving late </a:t>
            </a:r>
            <a:r>
              <a:rPr lang="en-US" sz="2200" b="1" dirty="0">
                <a:solidFill>
                  <a:srgbClr val="4472C4">
                    <a:lumMod val="50000"/>
                  </a:srgbClr>
                </a:solidFill>
                <a:latin typeface="Century Gothic" panose="020F0302020204030204"/>
              </a:rPr>
              <a:t>because of </a:t>
            </a:r>
            <a:r>
              <a:rPr lang="en-US" sz="2200" dirty="0">
                <a:solidFill>
                  <a:srgbClr val="4472C4">
                    <a:lumMod val="50000"/>
                  </a:srgbClr>
                </a:solidFill>
                <a:latin typeface="Century Gothic" panose="020F0302020204030204"/>
              </a:rPr>
              <a:t>the traffic. We are going to watch lots of films. </a:t>
            </a:r>
            <a:r>
              <a:rPr lang="en-US" sz="2200" b="1" dirty="0">
                <a:solidFill>
                  <a:srgbClr val="4472C4">
                    <a:lumMod val="50000"/>
                  </a:srgbClr>
                </a:solidFill>
                <a:latin typeface="Century Gothic" panose="020F0302020204030204"/>
              </a:rPr>
              <a:t>Besides</a:t>
            </a:r>
            <a:r>
              <a:rPr lang="en-US" sz="2200" dirty="0">
                <a:solidFill>
                  <a:srgbClr val="4472C4">
                    <a:lumMod val="50000"/>
                  </a:srgbClr>
                </a:solidFill>
                <a:latin typeface="Century Gothic" panose="020F0302020204030204"/>
              </a:rPr>
              <a:t>, we are going to eat a lot of cake. The director of the cinema is going to </a:t>
            </a:r>
            <a:r>
              <a:rPr lang="en-US" sz="2200" b="1" dirty="0">
                <a:solidFill>
                  <a:srgbClr val="4472C4">
                    <a:lumMod val="50000"/>
                  </a:srgbClr>
                </a:solidFill>
                <a:latin typeface="Century Gothic" panose="020F0302020204030204"/>
              </a:rPr>
              <a:t>cover</a:t>
            </a:r>
            <a:r>
              <a:rPr lang="en-US" sz="2200" dirty="0">
                <a:solidFill>
                  <a:srgbClr val="4472C4">
                    <a:lumMod val="50000"/>
                  </a:srgbClr>
                </a:solidFill>
                <a:latin typeface="Century Gothic" panose="020F0302020204030204"/>
              </a:rPr>
              <a:t> the </a:t>
            </a:r>
            <a:r>
              <a:rPr lang="en-US" sz="2200" b="1" dirty="0">
                <a:solidFill>
                  <a:srgbClr val="4472C4">
                    <a:lumMod val="50000"/>
                  </a:srgbClr>
                </a:solidFill>
                <a:latin typeface="Century Gothic" panose="020F0302020204030204"/>
              </a:rPr>
              <a:t>cost</a:t>
            </a:r>
            <a:r>
              <a:rPr lang="en-US" sz="2200" dirty="0">
                <a:solidFill>
                  <a:srgbClr val="4472C4">
                    <a:lumMod val="50000"/>
                  </a:srgbClr>
                </a:solidFill>
                <a:latin typeface="Century Gothic" panose="020F0302020204030204"/>
              </a:rPr>
              <a:t>, but </a:t>
            </a:r>
            <a:r>
              <a:rPr lang="en-US" sz="2200" b="1" dirty="0">
                <a:solidFill>
                  <a:srgbClr val="4472C4">
                    <a:lumMod val="50000"/>
                  </a:srgbClr>
                </a:solidFill>
                <a:latin typeface="Century Gothic" panose="020F0302020204030204"/>
              </a:rPr>
              <a:t>s/he doesn’t allow</a:t>
            </a:r>
            <a:r>
              <a:rPr lang="en-US" sz="2200" dirty="0">
                <a:solidFill>
                  <a:srgbClr val="4472C4">
                    <a:lumMod val="50000"/>
                  </a:srgbClr>
                </a:solidFill>
                <a:latin typeface="Century Gothic" panose="020F0302020204030204"/>
              </a:rPr>
              <a:t> food in the cinema, so we have to </a:t>
            </a:r>
            <a:r>
              <a:rPr lang="en-US" sz="2200" b="1" dirty="0">
                <a:solidFill>
                  <a:srgbClr val="4472C4">
                    <a:lumMod val="50000"/>
                  </a:srgbClr>
                </a:solidFill>
                <a:latin typeface="Century Gothic" panose="020F0302020204030204"/>
              </a:rPr>
              <a:t>divide up </a:t>
            </a:r>
            <a:r>
              <a:rPr lang="en-US" sz="2200" dirty="0">
                <a:solidFill>
                  <a:srgbClr val="4472C4">
                    <a:lumMod val="50000"/>
                  </a:srgbClr>
                </a:solidFill>
                <a:latin typeface="Century Gothic" panose="020F0302020204030204"/>
              </a:rPr>
              <a:t>and </a:t>
            </a:r>
            <a:r>
              <a:rPr lang="en-US" sz="2200" b="1" dirty="0">
                <a:solidFill>
                  <a:srgbClr val="4472C4">
                    <a:lumMod val="50000"/>
                  </a:srgbClr>
                </a:solidFill>
                <a:latin typeface="Century Gothic" panose="020F0302020204030204"/>
              </a:rPr>
              <a:t>share out </a:t>
            </a:r>
            <a:r>
              <a:rPr lang="en-US" sz="2200" dirty="0">
                <a:solidFill>
                  <a:srgbClr val="4472C4">
                    <a:lumMod val="50000"/>
                  </a:srgbClr>
                </a:solidFill>
                <a:latin typeface="Century Gothic" panose="020F0302020204030204"/>
              </a:rPr>
              <a:t>the cake outside.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noProof="0" dirty="0">
              <a:ln>
                <a:noFill/>
              </a:ln>
              <a:solidFill>
                <a:srgbClr val="4472C4">
                  <a:lumMod val="50000"/>
                </a:srgbClr>
              </a:solidFill>
              <a:effectLst/>
              <a:uLnTx/>
              <a:uFillTx/>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200" noProof="0" dirty="0">
                <a:solidFill>
                  <a:srgbClr val="4472C4">
                    <a:lumMod val="50000"/>
                  </a:srgbClr>
                </a:solidFill>
                <a:latin typeface="Century Gothic" panose="020F0302020204030204"/>
              </a:rPr>
              <a:t>The film is great. A boy </a:t>
            </a:r>
            <a:r>
              <a:rPr lang="en-US" sz="2200" b="1" noProof="0" dirty="0">
                <a:solidFill>
                  <a:srgbClr val="4472C4">
                    <a:lumMod val="50000"/>
                  </a:srgbClr>
                </a:solidFill>
                <a:latin typeface="Century Gothic" panose="020F0302020204030204"/>
              </a:rPr>
              <a:t>tries to </a:t>
            </a:r>
            <a:r>
              <a:rPr lang="en-US" sz="2200" noProof="0" dirty="0">
                <a:solidFill>
                  <a:srgbClr val="4472C4">
                    <a:lumMod val="50000"/>
                  </a:srgbClr>
                </a:solidFill>
                <a:latin typeface="Century Gothic" panose="020F0302020204030204"/>
              </a:rPr>
              <a:t>make a time machine and </a:t>
            </a:r>
            <a:r>
              <a:rPr lang="en-US" sz="2200" b="1" noProof="0" dirty="0">
                <a:solidFill>
                  <a:srgbClr val="4472C4">
                    <a:lumMod val="50000"/>
                  </a:srgbClr>
                </a:solidFill>
                <a:latin typeface="Century Gothic" panose="020F0302020204030204"/>
              </a:rPr>
              <a:t>he</a:t>
            </a:r>
            <a:r>
              <a:rPr lang="en-US" sz="2200" noProof="0" dirty="0">
                <a:solidFill>
                  <a:srgbClr val="4472C4">
                    <a:lumMod val="50000"/>
                  </a:srgbClr>
                </a:solidFill>
                <a:latin typeface="Century Gothic" panose="020F0302020204030204"/>
              </a:rPr>
              <a:t> </a:t>
            </a:r>
            <a:r>
              <a:rPr lang="en-US" sz="2200" b="1" noProof="0" dirty="0">
                <a:solidFill>
                  <a:srgbClr val="4472C4">
                    <a:lumMod val="50000"/>
                  </a:srgbClr>
                </a:solidFill>
                <a:latin typeface="Century Gothic" panose="020F0302020204030204"/>
              </a:rPr>
              <a:t>wins</a:t>
            </a:r>
            <a:r>
              <a:rPr lang="en-US" sz="2200" noProof="0" dirty="0">
                <a:solidFill>
                  <a:srgbClr val="4472C4">
                    <a:lumMod val="50000"/>
                  </a:srgbClr>
                </a:solidFill>
                <a:latin typeface="Century Gothic" panose="020F0302020204030204"/>
              </a:rPr>
              <a:t> a </a:t>
            </a:r>
            <a:r>
              <a:rPr lang="en-US" sz="2200" b="1" noProof="0" dirty="0">
                <a:solidFill>
                  <a:srgbClr val="4472C4">
                    <a:lumMod val="50000"/>
                  </a:srgbClr>
                </a:solidFill>
                <a:latin typeface="Century Gothic" panose="020F0302020204030204"/>
              </a:rPr>
              <a:t>prize</a:t>
            </a:r>
            <a:r>
              <a:rPr lang="en-US" sz="2200" noProof="0" dirty="0">
                <a:solidFill>
                  <a:srgbClr val="4472C4">
                    <a:lumMod val="50000"/>
                  </a:srgbClr>
                </a:solidFill>
                <a:latin typeface="Century Gothic" panose="020F0302020204030204"/>
              </a:rPr>
              <a:t>!</a:t>
            </a:r>
            <a:endParaRPr kumimoji="0" lang="en-US" sz="2200" b="0" i="0" u="none" strike="noStrike" kern="1200" cap="none" spc="0" normalizeH="0" noProof="0" dirty="0">
              <a:ln>
                <a:noFill/>
              </a:ln>
              <a:solidFill>
                <a:srgbClr val="4472C4">
                  <a:lumMod val="50000"/>
                </a:srgbClr>
              </a:solidFill>
              <a:effectLst/>
              <a:uLnTx/>
              <a:uFillTx/>
              <a:latin typeface="Century Gothic" panose="020F0302020204030204"/>
            </a:endParaRPr>
          </a:p>
        </p:txBody>
      </p:sp>
      <p:sp>
        <p:nvSpPr>
          <p:cNvPr id="5" name="TextBox 4"/>
          <p:cNvSpPr txBox="1"/>
          <p:nvPr/>
        </p:nvSpPr>
        <p:spPr>
          <a:xfrm>
            <a:off x="8585200" y="1663700"/>
            <a:ext cx="1498600" cy="461665"/>
          </a:xfrm>
          <a:prstGeom prst="rect">
            <a:avLst/>
          </a:prstGeom>
          <a:noFill/>
        </p:spPr>
        <p:txBody>
          <a:bodyPr wrap="square" rtlCol="0">
            <a:spAutoFit/>
          </a:bodyPr>
          <a:lstStyle/>
          <a:p>
            <a:pPr algn="l"/>
            <a:r>
              <a:rPr lang="en-GB" sz="2400" b="1" dirty="0" err="1">
                <a:solidFill>
                  <a:schemeClr val="accent5">
                    <a:lumMod val="50000"/>
                  </a:schemeClr>
                </a:solidFill>
              </a:rPr>
              <a:t>incluso</a:t>
            </a:r>
            <a:endParaRPr lang="en-GB" sz="2400" b="1" dirty="0">
              <a:solidFill>
                <a:schemeClr val="accent5">
                  <a:lumMod val="50000"/>
                </a:schemeClr>
              </a:solidFill>
            </a:endParaRPr>
          </a:p>
        </p:txBody>
      </p:sp>
      <p:sp>
        <p:nvSpPr>
          <p:cNvPr id="40" name="TextBox 39"/>
          <p:cNvSpPr txBox="1"/>
          <p:nvPr/>
        </p:nvSpPr>
        <p:spPr>
          <a:xfrm>
            <a:off x="6562127" y="2484938"/>
            <a:ext cx="752391" cy="461665"/>
          </a:xfrm>
          <a:prstGeom prst="rect">
            <a:avLst/>
          </a:prstGeom>
          <a:noFill/>
        </p:spPr>
        <p:txBody>
          <a:bodyPr wrap="square" rtlCol="0">
            <a:spAutoFit/>
          </a:bodyPr>
          <a:lstStyle/>
          <a:p>
            <a:pPr algn="l"/>
            <a:r>
              <a:rPr lang="en-GB" sz="2400" b="1" dirty="0">
                <a:solidFill>
                  <a:schemeClr val="accent5">
                    <a:lumMod val="50000"/>
                  </a:schemeClr>
                </a:solidFill>
              </a:rPr>
              <a:t>por</a:t>
            </a:r>
          </a:p>
        </p:txBody>
      </p:sp>
      <p:sp>
        <p:nvSpPr>
          <p:cNvPr id="41" name="TextBox 40"/>
          <p:cNvSpPr txBox="1"/>
          <p:nvPr/>
        </p:nvSpPr>
        <p:spPr>
          <a:xfrm>
            <a:off x="7112168" y="2874068"/>
            <a:ext cx="1473032" cy="461665"/>
          </a:xfrm>
          <a:prstGeom prst="rect">
            <a:avLst/>
          </a:prstGeom>
          <a:noFill/>
        </p:spPr>
        <p:txBody>
          <a:bodyPr wrap="square" rtlCol="0">
            <a:spAutoFit/>
          </a:bodyPr>
          <a:lstStyle/>
          <a:p>
            <a:pPr algn="l"/>
            <a:r>
              <a:rPr lang="en-GB" sz="2400" b="1" dirty="0" err="1">
                <a:solidFill>
                  <a:schemeClr val="accent5">
                    <a:lumMod val="50000"/>
                  </a:schemeClr>
                </a:solidFill>
              </a:rPr>
              <a:t>Además</a:t>
            </a:r>
            <a:endParaRPr lang="en-GB" sz="2400" b="1" dirty="0">
              <a:solidFill>
                <a:schemeClr val="accent5">
                  <a:lumMod val="50000"/>
                </a:schemeClr>
              </a:solidFill>
            </a:endParaRPr>
          </a:p>
        </p:txBody>
      </p:sp>
      <p:sp>
        <p:nvSpPr>
          <p:cNvPr id="42" name="TextBox 41"/>
          <p:cNvSpPr txBox="1"/>
          <p:nvPr/>
        </p:nvSpPr>
        <p:spPr>
          <a:xfrm>
            <a:off x="8836277" y="3285365"/>
            <a:ext cx="1473032" cy="461665"/>
          </a:xfrm>
          <a:prstGeom prst="rect">
            <a:avLst/>
          </a:prstGeom>
          <a:noFill/>
        </p:spPr>
        <p:txBody>
          <a:bodyPr wrap="square" rtlCol="0">
            <a:spAutoFit/>
          </a:bodyPr>
          <a:lstStyle/>
          <a:p>
            <a:pPr algn="l"/>
            <a:r>
              <a:rPr lang="en-GB" sz="2400" b="1" dirty="0" err="1">
                <a:solidFill>
                  <a:schemeClr val="accent5">
                    <a:lumMod val="50000"/>
                  </a:schemeClr>
                </a:solidFill>
              </a:rPr>
              <a:t>cubrir</a:t>
            </a:r>
            <a:endParaRPr lang="en-GB" sz="2400" b="1" dirty="0">
              <a:solidFill>
                <a:schemeClr val="accent5">
                  <a:lumMod val="50000"/>
                </a:schemeClr>
              </a:solidFill>
            </a:endParaRPr>
          </a:p>
        </p:txBody>
      </p:sp>
      <p:sp>
        <p:nvSpPr>
          <p:cNvPr id="43" name="TextBox 42"/>
          <p:cNvSpPr txBox="1"/>
          <p:nvPr/>
        </p:nvSpPr>
        <p:spPr>
          <a:xfrm>
            <a:off x="10083800" y="3285364"/>
            <a:ext cx="1473032" cy="461665"/>
          </a:xfrm>
          <a:prstGeom prst="rect">
            <a:avLst/>
          </a:prstGeom>
          <a:noFill/>
        </p:spPr>
        <p:txBody>
          <a:bodyPr wrap="square" rtlCol="0">
            <a:spAutoFit/>
          </a:bodyPr>
          <a:lstStyle/>
          <a:p>
            <a:pPr algn="l"/>
            <a:r>
              <a:rPr lang="en-GB" sz="2400" b="1" dirty="0" err="1">
                <a:solidFill>
                  <a:schemeClr val="accent5">
                    <a:lumMod val="50000"/>
                  </a:schemeClr>
                </a:solidFill>
              </a:rPr>
              <a:t>costo</a:t>
            </a:r>
            <a:endParaRPr lang="en-GB" sz="2400" b="1" dirty="0">
              <a:solidFill>
                <a:schemeClr val="accent5">
                  <a:lumMod val="50000"/>
                </a:schemeClr>
              </a:solidFill>
            </a:endParaRPr>
          </a:p>
        </p:txBody>
      </p:sp>
      <p:sp>
        <p:nvSpPr>
          <p:cNvPr id="44" name="TextBox 43"/>
          <p:cNvSpPr txBox="1"/>
          <p:nvPr/>
        </p:nvSpPr>
        <p:spPr>
          <a:xfrm>
            <a:off x="5740568" y="3666038"/>
            <a:ext cx="584032" cy="461665"/>
          </a:xfrm>
          <a:prstGeom prst="rect">
            <a:avLst/>
          </a:prstGeom>
          <a:noFill/>
        </p:spPr>
        <p:txBody>
          <a:bodyPr wrap="square" rtlCol="0">
            <a:spAutoFit/>
          </a:bodyPr>
          <a:lstStyle/>
          <a:p>
            <a:pPr algn="l"/>
            <a:r>
              <a:rPr lang="en-GB" sz="2400" b="1" dirty="0">
                <a:solidFill>
                  <a:schemeClr val="accent5">
                    <a:lumMod val="50000"/>
                  </a:schemeClr>
                </a:solidFill>
              </a:rPr>
              <a:t>no</a:t>
            </a:r>
          </a:p>
        </p:txBody>
      </p:sp>
      <p:sp>
        <p:nvSpPr>
          <p:cNvPr id="45" name="TextBox 44"/>
          <p:cNvSpPr txBox="1"/>
          <p:nvPr/>
        </p:nvSpPr>
        <p:spPr>
          <a:xfrm>
            <a:off x="6324600" y="3666038"/>
            <a:ext cx="1473032" cy="461665"/>
          </a:xfrm>
          <a:prstGeom prst="rect">
            <a:avLst/>
          </a:prstGeom>
          <a:noFill/>
        </p:spPr>
        <p:txBody>
          <a:bodyPr wrap="square" rtlCol="0">
            <a:spAutoFit/>
          </a:bodyPr>
          <a:lstStyle/>
          <a:p>
            <a:pPr algn="l"/>
            <a:r>
              <a:rPr lang="en-GB" sz="2400" b="1" dirty="0">
                <a:solidFill>
                  <a:schemeClr val="accent5">
                    <a:lumMod val="50000"/>
                  </a:schemeClr>
                </a:solidFill>
              </a:rPr>
              <a:t>permite</a:t>
            </a:r>
          </a:p>
        </p:txBody>
      </p:sp>
      <p:sp>
        <p:nvSpPr>
          <p:cNvPr id="46" name="TextBox 45"/>
          <p:cNvSpPr txBox="1"/>
          <p:nvPr/>
        </p:nvSpPr>
        <p:spPr>
          <a:xfrm>
            <a:off x="7378631" y="4088312"/>
            <a:ext cx="1473032" cy="461665"/>
          </a:xfrm>
          <a:prstGeom prst="rect">
            <a:avLst/>
          </a:prstGeom>
          <a:noFill/>
        </p:spPr>
        <p:txBody>
          <a:bodyPr wrap="square" rtlCol="0">
            <a:spAutoFit/>
          </a:bodyPr>
          <a:lstStyle/>
          <a:p>
            <a:pPr algn="l"/>
            <a:r>
              <a:rPr lang="en-GB" sz="2400" b="1" dirty="0" err="1">
                <a:solidFill>
                  <a:schemeClr val="accent5">
                    <a:lumMod val="50000"/>
                  </a:schemeClr>
                </a:solidFill>
              </a:rPr>
              <a:t>dividir</a:t>
            </a:r>
            <a:endParaRPr lang="en-GB" sz="2400" b="1" dirty="0">
              <a:solidFill>
                <a:schemeClr val="accent5">
                  <a:lumMod val="50000"/>
                </a:schemeClr>
              </a:solidFill>
            </a:endParaRPr>
          </a:p>
        </p:txBody>
      </p:sp>
      <p:sp>
        <p:nvSpPr>
          <p:cNvPr id="47" name="TextBox 46"/>
          <p:cNvSpPr txBox="1"/>
          <p:nvPr/>
        </p:nvSpPr>
        <p:spPr>
          <a:xfrm>
            <a:off x="8851663" y="4088312"/>
            <a:ext cx="1473032" cy="461665"/>
          </a:xfrm>
          <a:prstGeom prst="rect">
            <a:avLst/>
          </a:prstGeom>
          <a:noFill/>
        </p:spPr>
        <p:txBody>
          <a:bodyPr wrap="square" rtlCol="0">
            <a:spAutoFit/>
          </a:bodyPr>
          <a:lstStyle/>
          <a:p>
            <a:pPr algn="l"/>
            <a:r>
              <a:rPr lang="en-GB" sz="2400" b="1" dirty="0" err="1">
                <a:solidFill>
                  <a:schemeClr val="accent5">
                    <a:lumMod val="50000"/>
                  </a:schemeClr>
                </a:solidFill>
              </a:rPr>
              <a:t>repartir</a:t>
            </a:r>
            <a:endParaRPr lang="en-GB" sz="2400" b="1" dirty="0">
              <a:solidFill>
                <a:schemeClr val="accent5">
                  <a:lumMod val="50000"/>
                </a:schemeClr>
              </a:solidFill>
            </a:endParaRPr>
          </a:p>
        </p:txBody>
      </p:sp>
      <p:sp>
        <p:nvSpPr>
          <p:cNvPr id="48" name="TextBox 47"/>
          <p:cNvSpPr txBox="1"/>
          <p:nvPr/>
        </p:nvSpPr>
        <p:spPr>
          <a:xfrm>
            <a:off x="10047126" y="4881278"/>
            <a:ext cx="1473032" cy="461665"/>
          </a:xfrm>
          <a:prstGeom prst="rect">
            <a:avLst/>
          </a:prstGeom>
          <a:noFill/>
        </p:spPr>
        <p:txBody>
          <a:bodyPr wrap="square" rtlCol="0">
            <a:spAutoFit/>
          </a:bodyPr>
          <a:lstStyle/>
          <a:p>
            <a:pPr algn="l"/>
            <a:r>
              <a:rPr lang="en-GB" sz="2400" b="1" dirty="0" err="1">
                <a:solidFill>
                  <a:schemeClr val="accent5">
                    <a:lumMod val="50000"/>
                  </a:schemeClr>
                </a:solidFill>
              </a:rPr>
              <a:t>intenta</a:t>
            </a:r>
            <a:endParaRPr lang="en-GB" sz="2400" b="1" dirty="0">
              <a:solidFill>
                <a:schemeClr val="accent5">
                  <a:lumMod val="50000"/>
                </a:schemeClr>
              </a:solidFill>
            </a:endParaRPr>
          </a:p>
        </p:txBody>
      </p:sp>
      <p:sp>
        <p:nvSpPr>
          <p:cNvPr id="49" name="TextBox 48"/>
          <p:cNvSpPr txBox="1"/>
          <p:nvPr/>
        </p:nvSpPr>
        <p:spPr>
          <a:xfrm>
            <a:off x="10350668" y="5285022"/>
            <a:ext cx="1473032" cy="461665"/>
          </a:xfrm>
          <a:prstGeom prst="rect">
            <a:avLst/>
          </a:prstGeom>
          <a:noFill/>
        </p:spPr>
        <p:txBody>
          <a:bodyPr wrap="square" rtlCol="0">
            <a:spAutoFit/>
          </a:bodyPr>
          <a:lstStyle/>
          <a:p>
            <a:pPr algn="l"/>
            <a:r>
              <a:rPr lang="en-GB" sz="2400" b="1" dirty="0" err="1">
                <a:solidFill>
                  <a:schemeClr val="accent5">
                    <a:lumMod val="50000"/>
                  </a:schemeClr>
                </a:solidFill>
              </a:rPr>
              <a:t>gana</a:t>
            </a:r>
            <a:endParaRPr lang="en-GB" sz="2400" b="1" dirty="0">
              <a:solidFill>
                <a:schemeClr val="accent5">
                  <a:lumMod val="50000"/>
                </a:schemeClr>
              </a:solidFill>
            </a:endParaRPr>
          </a:p>
        </p:txBody>
      </p:sp>
      <p:sp>
        <p:nvSpPr>
          <p:cNvPr id="50" name="TextBox 49"/>
          <p:cNvSpPr txBox="1"/>
          <p:nvPr/>
        </p:nvSpPr>
        <p:spPr>
          <a:xfrm>
            <a:off x="5710018" y="5696665"/>
            <a:ext cx="1473032" cy="461665"/>
          </a:xfrm>
          <a:prstGeom prst="rect">
            <a:avLst/>
          </a:prstGeom>
          <a:noFill/>
        </p:spPr>
        <p:txBody>
          <a:bodyPr wrap="square" rtlCol="0">
            <a:spAutoFit/>
          </a:bodyPr>
          <a:lstStyle/>
          <a:p>
            <a:pPr algn="l"/>
            <a:r>
              <a:rPr lang="en-GB" sz="2400" b="1" dirty="0" err="1">
                <a:solidFill>
                  <a:schemeClr val="accent5">
                    <a:lumMod val="50000"/>
                  </a:schemeClr>
                </a:solidFill>
              </a:rPr>
              <a:t>premio</a:t>
            </a:r>
            <a:endParaRPr lang="en-GB" sz="2400" b="1" dirty="0">
              <a:solidFill>
                <a:schemeClr val="accent5">
                  <a:lumMod val="50000"/>
                </a:schemeClr>
              </a:solidFill>
            </a:endParaRPr>
          </a:p>
        </p:txBody>
      </p:sp>
      <p:sp>
        <p:nvSpPr>
          <p:cNvPr id="51" name="TextBox 50"/>
          <p:cNvSpPr txBox="1"/>
          <p:nvPr/>
        </p:nvSpPr>
        <p:spPr>
          <a:xfrm>
            <a:off x="912996" y="644449"/>
            <a:ext cx="4129629" cy="461665"/>
          </a:xfrm>
          <a:prstGeom prst="rect">
            <a:avLst/>
          </a:prstGeom>
          <a:noFill/>
        </p:spPr>
        <p:txBody>
          <a:bodyPr wrap="square" rtlCol="0">
            <a:spAutoFit/>
          </a:bodyPr>
          <a:lstStyle/>
          <a:p>
            <a:pPr algn="l"/>
            <a:r>
              <a:rPr lang="en-GB" sz="2400" dirty="0">
                <a:solidFill>
                  <a:schemeClr val="accent5">
                    <a:lumMod val="50000"/>
                  </a:schemeClr>
                </a:solidFill>
              </a:rPr>
              <a:t>A party at the cinema!</a:t>
            </a:r>
          </a:p>
        </p:txBody>
      </p:sp>
    </p:spTree>
    <p:extLst>
      <p:ext uri="{BB962C8B-B14F-4D97-AF65-F5344CB8AC3E}">
        <p14:creationId xmlns:p14="http://schemas.microsoft.com/office/powerpoint/2010/main" val="3034794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0" grpId="0"/>
      <p:bldP spid="41" grpId="0"/>
      <p:bldP spid="42" grpId="0"/>
      <p:bldP spid="43" grpId="0"/>
      <p:bldP spid="44" grpId="0"/>
      <p:bldP spid="45" grpId="0"/>
      <p:bldP spid="46" grpId="0"/>
      <p:bldP spid="47" grpId="0"/>
      <p:bldP spid="48" grpId="0"/>
      <p:bldP spid="49" grpId="0"/>
      <p:bldP spid="5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escuchar / escribir</a:t>
            </a:r>
          </a:p>
        </p:txBody>
      </p:sp>
      <p:sp>
        <p:nvSpPr>
          <p:cNvPr id="7" name="TextBox 6">
            <a:extLst>
              <a:ext uri="{FF2B5EF4-FFF2-40B4-BE49-F238E27FC236}">
                <a16:creationId xmlns:a16="http://schemas.microsoft.com/office/drawing/2014/main" id="{CA4F4FA1-8675-47F2-AC19-00D5690019A3}"/>
              </a:ext>
            </a:extLst>
          </p:cNvPr>
          <p:cNvSpPr txBox="1"/>
          <p:nvPr/>
        </p:nvSpPr>
        <p:spPr>
          <a:xfrm>
            <a:off x="0" y="1131486"/>
            <a:ext cx="1234764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Escucha y escribe la palabra. ¿Es ‘ca’, ‘co’ o ‘cu’?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Luego, escribe la frase en inglés.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 name="CuadroTexto 14">
            <a:extLst>
              <a:ext uri="{FF2B5EF4-FFF2-40B4-BE49-F238E27FC236}">
                <a16:creationId xmlns:a16="http://schemas.microsoft.com/office/drawing/2014/main" id="{DA25D27F-2A92-4A74-8694-70C09AEBB9CE}"/>
              </a:ext>
            </a:extLst>
          </p:cNvPr>
          <p:cNvSpPr txBox="1"/>
          <p:nvPr/>
        </p:nvSpPr>
        <p:spPr>
          <a:xfrm>
            <a:off x="808263" y="1969639"/>
            <a:ext cx="4713150"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Hay una ______ azul en mi ______.</a:t>
            </a:r>
            <a:endPar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CuadroTexto 15">
            <a:extLst>
              <a:ext uri="{FF2B5EF4-FFF2-40B4-BE49-F238E27FC236}">
                <a16:creationId xmlns:a16="http://schemas.microsoft.com/office/drawing/2014/main" id="{FF82818B-576F-4317-A4FB-7C7A8808D887}"/>
              </a:ext>
            </a:extLst>
          </p:cNvPr>
          <p:cNvSpPr txBox="1"/>
          <p:nvPr/>
        </p:nvSpPr>
        <p:spPr>
          <a:xfrm>
            <a:off x="827938" y="2673323"/>
            <a:ext cx="664803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4472C4">
                    <a:lumMod val="50000"/>
                  </a:srgbClr>
                </a:solidFill>
                <a:latin typeface="Century Gothic" panose="020F0302020204030204"/>
              </a:rPr>
              <a:t>Quiero __________ ________ en un __________.</a:t>
            </a:r>
            <a:endPar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0" name="CuadroTexto 16">
            <a:extLst>
              <a:ext uri="{FF2B5EF4-FFF2-40B4-BE49-F238E27FC236}">
                <a16:creationId xmlns:a16="http://schemas.microsoft.com/office/drawing/2014/main" id="{3F1FC946-81EA-4989-8AE1-E6736A2DA470}"/>
              </a:ext>
            </a:extLst>
          </p:cNvPr>
          <p:cNvSpPr txBox="1"/>
          <p:nvPr/>
        </p:nvSpPr>
        <p:spPr>
          <a:xfrm>
            <a:off x="841178" y="3457214"/>
            <a:ext cx="4884671"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 _______ está ______ del _______ .</a:t>
            </a:r>
            <a:endPar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CuadroTexto 17">
            <a:extLst>
              <a:ext uri="{FF2B5EF4-FFF2-40B4-BE49-F238E27FC236}">
                <a16:creationId xmlns:a16="http://schemas.microsoft.com/office/drawing/2014/main" id="{360B5AD3-8C67-4C34-B140-5391E7A7AD84}"/>
              </a:ext>
            </a:extLst>
          </p:cNvPr>
          <p:cNvSpPr txBox="1"/>
          <p:nvPr/>
        </p:nvSpPr>
        <p:spPr>
          <a:xfrm>
            <a:off x="820907" y="4206939"/>
            <a:ext cx="4589718"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 divertido _______ ____ amigos.</a:t>
            </a:r>
            <a:endPar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CuadroTexto 18">
            <a:extLst>
              <a:ext uri="{FF2B5EF4-FFF2-40B4-BE49-F238E27FC236}">
                <a16:creationId xmlns:a16="http://schemas.microsoft.com/office/drawing/2014/main" id="{E627B2F5-39CF-41FF-AF75-67A7D3649C56}"/>
              </a:ext>
            </a:extLst>
          </p:cNvPr>
          <p:cNvSpPr txBox="1"/>
          <p:nvPr/>
        </p:nvSpPr>
        <p:spPr>
          <a:xfrm>
            <a:off x="813487" y="4799511"/>
            <a:ext cx="575338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Estudio ________</a:t>
            </a:r>
            <a:r>
              <a:rPr kumimoji="0" lang="es-ES" sz="22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y _____________</a:t>
            </a:r>
            <a:r>
              <a:rPr kumimoji="0" lang="es-E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antiguos en clase. </a:t>
            </a:r>
            <a:endPar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CuadroTexto 19">
            <a:extLst>
              <a:ext uri="{FF2B5EF4-FFF2-40B4-BE49-F238E27FC236}">
                <a16:creationId xmlns:a16="http://schemas.microsoft.com/office/drawing/2014/main" id="{E2409F40-F9BE-4E50-BA46-02A161E5A906}"/>
              </a:ext>
            </a:extLst>
          </p:cNvPr>
          <p:cNvSpPr txBox="1"/>
          <p:nvPr/>
        </p:nvSpPr>
        <p:spPr>
          <a:xfrm>
            <a:off x="816546" y="5716120"/>
            <a:ext cx="5535490"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Quiero _________ el ________ ________ .</a:t>
            </a:r>
            <a:endPar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CuadroTexto 20">
            <a:extLst>
              <a:ext uri="{FF2B5EF4-FFF2-40B4-BE49-F238E27FC236}">
                <a16:creationId xmlns:a16="http://schemas.microsoft.com/office/drawing/2014/main" id="{40F70B00-62BE-4364-82A7-205072F92B0E}"/>
              </a:ext>
            </a:extLst>
          </p:cNvPr>
          <p:cNvSpPr txBox="1"/>
          <p:nvPr/>
        </p:nvSpPr>
        <p:spPr>
          <a:xfrm>
            <a:off x="2011654" y="1949001"/>
            <a:ext cx="97137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E25B00"/>
                </a:solidFill>
                <a:effectLst/>
                <a:uLnTx/>
                <a:uFillTx/>
                <a:latin typeface="Century Gothic" panose="020F0302020204030204"/>
                <a:ea typeface="+mn-ea"/>
                <a:cs typeface="+mn-cs"/>
              </a:rPr>
              <a:t>casa</a:t>
            </a:r>
          </a:p>
        </p:txBody>
      </p:sp>
      <p:sp>
        <p:nvSpPr>
          <p:cNvPr id="15" name="CuadroTexto 21">
            <a:extLst>
              <a:ext uri="{FF2B5EF4-FFF2-40B4-BE49-F238E27FC236}">
                <a16:creationId xmlns:a16="http://schemas.microsoft.com/office/drawing/2014/main" id="{5F817D05-BD57-4F06-964D-2B57A8F57C58}"/>
              </a:ext>
            </a:extLst>
          </p:cNvPr>
          <p:cNvSpPr txBox="1"/>
          <p:nvPr/>
        </p:nvSpPr>
        <p:spPr>
          <a:xfrm>
            <a:off x="2468947" y="4182706"/>
            <a:ext cx="1104790"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E25B00"/>
                </a:solidFill>
                <a:effectLst/>
                <a:uLnTx/>
                <a:uFillTx/>
                <a:latin typeface="Century Gothic" panose="020F0302020204030204"/>
                <a:ea typeface="+mn-ea"/>
                <a:cs typeface="+mn-cs"/>
              </a:rPr>
              <a:t>cantar</a:t>
            </a:r>
            <a:endParaRPr kumimoji="0" lang="es-GB" sz="2200" b="0"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
        <p:nvSpPr>
          <p:cNvPr id="16" name="CuadroTexto 22">
            <a:extLst>
              <a:ext uri="{FF2B5EF4-FFF2-40B4-BE49-F238E27FC236}">
                <a16:creationId xmlns:a16="http://schemas.microsoft.com/office/drawing/2014/main" id="{2DCA6AF2-B147-44D8-BD6F-DCAEAA9CF854}"/>
              </a:ext>
            </a:extLst>
          </p:cNvPr>
          <p:cNvSpPr txBox="1"/>
          <p:nvPr/>
        </p:nvSpPr>
        <p:spPr>
          <a:xfrm>
            <a:off x="4455890" y="1925880"/>
            <a:ext cx="854721"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E25B00"/>
                </a:solidFill>
                <a:effectLst/>
                <a:uLnTx/>
                <a:uFillTx/>
                <a:latin typeface="Century Gothic" panose="020F0302020204030204"/>
                <a:ea typeface="+mn-ea"/>
                <a:cs typeface="+mn-cs"/>
              </a:rPr>
              <a:t>calle</a:t>
            </a:r>
            <a:endParaRPr kumimoji="0" lang="es-GB" sz="2200" b="0"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
        <p:nvSpPr>
          <p:cNvPr id="17" name="CuadroTexto 23">
            <a:extLst>
              <a:ext uri="{FF2B5EF4-FFF2-40B4-BE49-F238E27FC236}">
                <a16:creationId xmlns:a16="http://schemas.microsoft.com/office/drawing/2014/main" id="{332693E0-AF04-4AD0-9DE7-51EFBA7AC928}"/>
              </a:ext>
            </a:extLst>
          </p:cNvPr>
          <p:cNvSpPr txBox="1"/>
          <p:nvPr/>
        </p:nvSpPr>
        <p:spPr>
          <a:xfrm>
            <a:off x="4698851" y="5716120"/>
            <a:ext cx="1164100"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E25B00"/>
                </a:solidFill>
                <a:effectLst/>
                <a:uLnTx/>
                <a:uFillTx/>
                <a:latin typeface="Century Gothic" panose="020F0302020204030204"/>
                <a:ea typeface="+mn-ea"/>
                <a:cs typeface="+mn-cs"/>
              </a:rPr>
              <a:t>blanco</a:t>
            </a:r>
            <a:endParaRPr kumimoji="0" lang="es-GB" sz="2200" b="0"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
        <p:nvSpPr>
          <p:cNvPr id="18" name="CuadroTexto 24">
            <a:extLst>
              <a:ext uri="{FF2B5EF4-FFF2-40B4-BE49-F238E27FC236}">
                <a16:creationId xmlns:a16="http://schemas.microsoft.com/office/drawing/2014/main" id="{300C6C6F-16E5-4A05-B1FD-984F9704E243}"/>
              </a:ext>
            </a:extLst>
          </p:cNvPr>
          <p:cNvSpPr txBox="1"/>
          <p:nvPr/>
        </p:nvSpPr>
        <p:spPr>
          <a:xfrm>
            <a:off x="3519716" y="4195501"/>
            <a:ext cx="723275"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E25B00"/>
                </a:solidFill>
                <a:effectLst/>
                <a:uLnTx/>
                <a:uFillTx/>
                <a:latin typeface="Century Gothic" panose="020F0302020204030204"/>
                <a:ea typeface="+mn-ea"/>
                <a:cs typeface="+mn-cs"/>
              </a:rPr>
              <a:t>con</a:t>
            </a:r>
            <a:endParaRPr kumimoji="0" lang="es-GB" sz="2200" b="0"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
        <p:nvSpPr>
          <p:cNvPr id="19" name="CuadroTexto 25">
            <a:extLst>
              <a:ext uri="{FF2B5EF4-FFF2-40B4-BE49-F238E27FC236}">
                <a16:creationId xmlns:a16="http://schemas.microsoft.com/office/drawing/2014/main" id="{1E1938A7-1DC8-463A-88DA-5772CA15E1B8}"/>
              </a:ext>
            </a:extLst>
          </p:cNvPr>
          <p:cNvSpPr txBox="1"/>
          <p:nvPr/>
        </p:nvSpPr>
        <p:spPr>
          <a:xfrm>
            <a:off x="1258492" y="3445644"/>
            <a:ext cx="1088760"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E25B00"/>
                </a:solidFill>
                <a:effectLst/>
                <a:uLnTx/>
                <a:uFillTx/>
                <a:latin typeface="Century Gothic" panose="020F0302020204030204"/>
                <a:ea typeface="+mn-ea"/>
                <a:cs typeface="+mn-cs"/>
              </a:rPr>
              <a:t>coche</a:t>
            </a:r>
            <a:endParaRPr kumimoji="0" lang="es-GB" sz="2200" b="0"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
        <p:nvSpPr>
          <p:cNvPr id="20" name="CuadroTexto 26">
            <a:extLst>
              <a:ext uri="{FF2B5EF4-FFF2-40B4-BE49-F238E27FC236}">
                <a16:creationId xmlns:a16="http://schemas.microsoft.com/office/drawing/2014/main" id="{94FEFD53-8707-4E88-A803-232F7CC14FAE}"/>
              </a:ext>
            </a:extLst>
          </p:cNvPr>
          <p:cNvSpPr txBox="1"/>
          <p:nvPr/>
        </p:nvSpPr>
        <p:spPr>
          <a:xfrm>
            <a:off x="1873140" y="2662513"/>
            <a:ext cx="1462259"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E25B00"/>
                </a:solidFill>
                <a:effectLst/>
                <a:uLnTx/>
                <a:uFillTx/>
                <a:latin typeface="Century Gothic" panose="020F0302020204030204"/>
                <a:ea typeface="+mn-ea"/>
                <a:cs typeface="+mn-cs"/>
              </a:rPr>
              <a:t>escuchar</a:t>
            </a:r>
            <a:endParaRPr kumimoji="0" lang="es-GB" sz="2200" b="0"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
        <p:nvSpPr>
          <p:cNvPr id="21" name="CuadroTexto 27">
            <a:extLst>
              <a:ext uri="{FF2B5EF4-FFF2-40B4-BE49-F238E27FC236}">
                <a16:creationId xmlns:a16="http://schemas.microsoft.com/office/drawing/2014/main" id="{3EB958C5-0B55-474E-9D44-910D49A34CD8}"/>
              </a:ext>
            </a:extLst>
          </p:cNvPr>
          <p:cNvSpPr txBox="1"/>
          <p:nvPr/>
        </p:nvSpPr>
        <p:spPr>
          <a:xfrm>
            <a:off x="5369839" y="2662514"/>
            <a:ext cx="1510350"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E25B00"/>
                </a:solidFill>
                <a:effectLst/>
                <a:uLnTx/>
                <a:uFillTx/>
                <a:latin typeface="Century Gothic" panose="020F0302020204030204"/>
                <a:ea typeface="+mn-ea"/>
                <a:cs typeface="+mn-cs"/>
              </a:rPr>
              <a:t>concierto</a:t>
            </a:r>
            <a:endParaRPr kumimoji="0" lang="es-GB" sz="2200" b="0"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
        <p:nvSpPr>
          <p:cNvPr id="22" name="CuadroTexto 28">
            <a:extLst>
              <a:ext uri="{FF2B5EF4-FFF2-40B4-BE49-F238E27FC236}">
                <a16:creationId xmlns:a16="http://schemas.microsoft.com/office/drawing/2014/main" id="{9139A6E7-3AFC-413E-9F4B-0CB933CA75BF}"/>
              </a:ext>
            </a:extLst>
          </p:cNvPr>
          <p:cNvSpPr txBox="1"/>
          <p:nvPr/>
        </p:nvSpPr>
        <p:spPr>
          <a:xfrm>
            <a:off x="1898918" y="4775278"/>
            <a:ext cx="1140057"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E25B00"/>
                </a:solidFill>
                <a:effectLst/>
                <a:uLnTx/>
                <a:uFillTx/>
                <a:latin typeface="Century Gothic" panose="020F0302020204030204"/>
                <a:ea typeface="+mn-ea"/>
                <a:cs typeface="+mn-cs"/>
              </a:rPr>
              <a:t>cultura</a:t>
            </a:r>
            <a:endParaRPr kumimoji="0" lang="es-GB" sz="2200" b="0"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
        <p:nvSpPr>
          <p:cNvPr id="23" name="CuadroTexto 29">
            <a:extLst>
              <a:ext uri="{FF2B5EF4-FFF2-40B4-BE49-F238E27FC236}">
                <a16:creationId xmlns:a16="http://schemas.microsoft.com/office/drawing/2014/main" id="{A5F3DF1E-7C9B-423B-8E05-BE19AB24CFAB}"/>
              </a:ext>
            </a:extLst>
          </p:cNvPr>
          <p:cNvSpPr txBox="1"/>
          <p:nvPr/>
        </p:nvSpPr>
        <p:spPr>
          <a:xfrm>
            <a:off x="3373292" y="2659382"/>
            <a:ext cx="1160894"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E25B00"/>
                </a:solidFill>
                <a:effectLst/>
                <a:uLnTx/>
                <a:uFillTx/>
                <a:latin typeface="Century Gothic" panose="020F0302020204030204"/>
                <a:ea typeface="+mn-ea"/>
                <a:cs typeface="+mn-cs"/>
              </a:rPr>
              <a:t>música</a:t>
            </a:r>
            <a:endParaRPr kumimoji="0" lang="es-GB" sz="2200" b="0"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
        <p:nvSpPr>
          <p:cNvPr id="24" name="CuadroTexto 30">
            <a:extLst>
              <a:ext uri="{FF2B5EF4-FFF2-40B4-BE49-F238E27FC236}">
                <a16:creationId xmlns:a16="http://schemas.microsoft.com/office/drawing/2014/main" id="{D1781106-DB8A-438A-969F-A3FA24D7972D}"/>
              </a:ext>
            </a:extLst>
          </p:cNvPr>
          <p:cNvSpPr txBox="1"/>
          <p:nvPr/>
        </p:nvSpPr>
        <p:spPr>
          <a:xfrm>
            <a:off x="2943526" y="3451237"/>
            <a:ext cx="1010213"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E25B00"/>
                </a:solidFill>
                <a:effectLst/>
                <a:uLnTx/>
                <a:uFillTx/>
                <a:latin typeface="Century Gothic" panose="020F0302020204030204"/>
                <a:ea typeface="+mn-ea"/>
                <a:cs typeface="+mn-cs"/>
              </a:rPr>
              <a:t>cerca</a:t>
            </a:r>
            <a:endParaRPr kumimoji="0" lang="es-GB" sz="2200" b="0"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
        <p:nvSpPr>
          <p:cNvPr id="25" name="CuadroTexto 31">
            <a:extLst>
              <a:ext uri="{FF2B5EF4-FFF2-40B4-BE49-F238E27FC236}">
                <a16:creationId xmlns:a16="http://schemas.microsoft.com/office/drawing/2014/main" id="{233BA4C3-6F82-4EC2-B20D-B22829D0DD24}"/>
              </a:ext>
            </a:extLst>
          </p:cNvPr>
          <p:cNvSpPr txBox="1"/>
          <p:nvPr/>
        </p:nvSpPr>
        <p:spPr>
          <a:xfrm>
            <a:off x="4421656" y="3447350"/>
            <a:ext cx="1107996"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E25B00"/>
                </a:solidFill>
                <a:effectLst/>
                <a:uLnTx/>
                <a:uFillTx/>
                <a:latin typeface="Century Gothic" panose="020F0302020204030204"/>
                <a:ea typeface="+mn-ea"/>
                <a:cs typeface="+mn-cs"/>
              </a:rPr>
              <a:t>banco</a:t>
            </a:r>
            <a:endParaRPr kumimoji="0" lang="es-GB" sz="2200" b="0"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
        <p:nvSpPr>
          <p:cNvPr id="26" name="CuadroTexto 32">
            <a:extLst>
              <a:ext uri="{FF2B5EF4-FFF2-40B4-BE49-F238E27FC236}">
                <a16:creationId xmlns:a16="http://schemas.microsoft.com/office/drawing/2014/main" id="{100AF59D-E3F9-4A82-AEC7-760B6AC0E0CA}"/>
              </a:ext>
            </a:extLst>
          </p:cNvPr>
          <p:cNvSpPr txBox="1"/>
          <p:nvPr/>
        </p:nvSpPr>
        <p:spPr>
          <a:xfrm>
            <a:off x="1862308" y="5709477"/>
            <a:ext cx="1370888"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E25B00"/>
                </a:solidFill>
                <a:effectLst/>
                <a:uLnTx/>
                <a:uFillTx/>
                <a:latin typeface="Century Gothic" panose="020F0302020204030204"/>
                <a:ea typeface="+mn-ea"/>
                <a:cs typeface="+mn-cs"/>
              </a:rPr>
              <a:t>comprar</a:t>
            </a:r>
            <a:endParaRPr kumimoji="0" lang="es-GB" sz="2200" b="0"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
        <p:nvSpPr>
          <p:cNvPr id="27" name="CuadroTexto 33">
            <a:extLst>
              <a:ext uri="{FF2B5EF4-FFF2-40B4-BE49-F238E27FC236}">
                <a16:creationId xmlns:a16="http://schemas.microsoft.com/office/drawing/2014/main" id="{00C23C03-354E-4655-A556-DB90A81C4B3A}"/>
              </a:ext>
            </a:extLst>
          </p:cNvPr>
          <p:cNvSpPr txBox="1"/>
          <p:nvPr/>
        </p:nvSpPr>
        <p:spPr>
          <a:xfrm>
            <a:off x="3463339" y="5716120"/>
            <a:ext cx="1241045"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E25B00"/>
                </a:solidFill>
                <a:effectLst/>
                <a:uLnTx/>
                <a:uFillTx/>
                <a:latin typeface="Century Gothic" panose="020F0302020204030204"/>
                <a:ea typeface="+mn-ea"/>
                <a:cs typeface="+mn-cs"/>
              </a:rPr>
              <a:t>caballo</a:t>
            </a:r>
            <a:endParaRPr kumimoji="0" lang="es-GB" sz="2200" b="0"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
        <p:nvSpPr>
          <p:cNvPr id="28" name="Action Button: Custom 20">
            <a:hlinkClick r:id="" action="ppaction://noaction" highlightClick="1">
              <a:snd r:embed="rId4" name="Hay una casa azul en mi calle.wav"/>
            </a:hlinkClick>
            <a:extLst>
              <a:ext uri="{FF2B5EF4-FFF2-40B4-BE49-F238E27FC236}">
                <a16:creationId xmlns:a16="http://schemas.microsoft.com/office/drawing/2014/main" id="{3E471303-4F1D-4AE0-8C42-2DF11BCDB8EC}"/>
              </a:ext>
            </a:extLst>
          </p:cNvPr>
          <p:cNvSpPr/>
          <p:nvPr/>
        </p:nvSpPr>
        <p:spPr>
          <a:xfrm>
            <a:off x="206575" y="2013612"/>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29" name="Action Button: Custom 20">
            <a:hlinkClick r:id="" action="ppaction://noaction" highlightClick="1">
              <a:snd r:embed="rId5" name="Quiero escuchar música en un concierto.wav"/>
            </a:hlinkClick>
            <a:extLst>
              <a:ext uri="{FF2B5EF4-FFF2-40B4-BE49-F238E27FC236}">
                <a16:creationId xmlns:a16="http://schemas.microsoft.com/office/drawing/2014/main" id="{3A6D36AB-D3B3-4C81-8B8B-11419A230665}"/>
              </a:ext>
            </a:extLst>
          </p:cNvPr>
          <p:cNvSpPr/>
          <p:nvPr/>
        </p:nvSpPr>
        <p:spPr>
          <a:xfrm>
            <a:off x="206575" y="2755431"/>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30" name="Action Button: Custom 20">
            <a:hlinkClick r:id="" action="ppaction://noaction" highlightClick="1">
              <a:snd r:embed="rId6" name="Mi coche está cerca del banco.wav"/>
            </a:hlinkClick>
            <a:extLst>
              <a:ext uri="{FF2B5EF4-FFF2-40B4-BE49-F238E27FC236}">
                <a16:creationId xmlns:a16="http://schemas.microsoft.com/office/drawing/2014/main" id="{077547F3-8574-4B78-B287-8549825CD510}"/>
              </a:ext>
            </a:extLst>
          </p:cNvPr>
          <p:cNvSpPr/>
          <p:nvPr/>
        </p:nvSpPr>
        <p:spPr>
          <a:xfrm>
            <a:off x="206575" y="3494164"/>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31" name="Action Button: Custom 20">
            <a:hlinkClick r:id="" action="ppaction://noaction" highlightClick="1">
              <a:snd r:embed="rId7" name="Es divertido cantar con amigos.wav"/>
            </a:hlinkClick>
            <a:extLst>
              <a:ext uri="{FF2B5EF4-FFF2-40B4-BE49-F238E27FC236}">
                <a16:creationId xmlns:a16="http://schemas.microsoft.com/office/drawing/2014/main" id="{92D6BAB6-4A63-4D89-9812-C88C9FF0E0D4}"/>
              </a:ext>
            </a:extLst>
          </p:cNvPr>
          <p:cNvSpPr/>
          <p:nvPr/>
        </p:nvSpPr>
        <p:spPr>
          <a:xfrm>
            <a:off x="206574" y="4239608"/>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32" name="Action Button: Custom 20">
            <a:hlinkClick r:id="" action="ppaction://noaction" highlightClick="1">
              <a:snd r:embed="rId8" name="Estudio cultura y documentos antiguos en clase.wav"/>
            </a:hlinkClick>
            <a:extLst>
              <a:ext uri="{FF2B5EF4-FFF2-40B4-BE49-F238E27FC236}">
                <a16:creationId xmlns:a16="http://schemas.microsoft.com/office/drawing/2014/main" id="{BD937821-B196-4A72-AE1D-A02096C111BC}"/>
              </a:ext>
            </a:extLst>
          </p:cNvPr>
          <p:cNvSpPr/>
          <p:nvPr/>
        </p:nvSpPr>
        <p:spPr>
          <a:xfrm>
            <a:off x="206573" y="4994935"/>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33" name="Action Button: Custom 20">
            <a:hlinkClick r:id="" action="ppaction://noaction" highlightClick="1">
              <a:snd r:embed="rId9" name="Quiero comprar el caballo blanco.wav"/>
            </a:hlinkClick>
            <a:extLst>
              <a:ext uri="{FF2B5EF4-FFF2-40B4-BE49-F238E27FC236}">
                <a16:creationId xmlns:a16="http://schemas.microsoft.com/office/drawing/2014/main" id="{C1F43D6E-7B8A-431F-87DC-3401094A4D58}"/>
              </a:ext>
            </a:extLst>
          </p:cNvPr>
          <p:cNvSpPr/>
          <p:nvPr/>
        </p:nvSpPr>
        <p:spPr>
          <a:xfrm>
            <a:off x="206573" y="5740379"/>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34" name="TextBox 33">
            <a:extLst>
              <a:ext uri="{FF2B5EF4-FFF2-40B4-BE49-F238E27FC236}">
                <a16:creationId xmlns:a16="http://schemas.microsoft.com/office/drawing/2014/main" id="{58A75DD0-614B-4363-A510-44D1B69D5BE3}"/>
              </a:ext>
            </a:extLst>
          </p:cNvPr>
          <p:cNvSpPr txBox="1"/>
          <p:nvPr/>
        </p:nvSpPr>
        <p:spPr>
          <a:xfrm>
            <a:off x="7013735" y="4799511"/>
            <a:ext cx="494471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study culture and old documents in class.</a:t>
            </a:r>
          </a:p>
        </p:txBody>
      </p:sp>
      <p:sp>
        <p:nvSpPr>
          <p:cNvPr id="35" name="TextBox 34">
            <a:extLst>
              <a:ext uri="{FF2B5EF4-FFF2-40B4-BE49-F238E27FC236}">
                <a16:creationId xmlns:a16="http://schemas.microsoft.com/office/drawing/2014/main" id="{345F8EEE-2248-4CB7-9929-C7E1870D9FB0}"/>
              </a:ext>
            </a:extLst>
          </p:cNvPr>
          <p:cNvSpPr txBox="1"/>
          <p:nvPr/>
        </p:nvSpPr>
        <p:spPr>
          <a:xfrm>
            <a:off x="6999978" y="1969639"/>
            <a:ext cx="540515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There is a blue house on my street.</a:t>
            </a:r>
          </a:p>
        </p:txBody>
      </p:sp>
      <p:sp>
        <p:nvSpPr>
          <p:cNvPr id="36" name="TextBox 35">
            <a:extLst>
              <a:ext uri="{FF2B5EF4-FFF2-40B4-BE49-F238E27FC236}">
                <a16:creationId xmlns:a16="http://schemas.microsoft.com/office/drawing/2014/main" id="{87FB3942-8D30-4773-86EB-58B7AA95B725}"/>
              </a:ext>
            </a:extLst>
          </p:cNvPr>
          <p:cNvSpPr txBox="1"/>
          <p:nvPr/>
        </p:nvSpPr>
        <p:spPr>
          <a:xfrm>
            <a:off x="7013735" y="2553306"/>
            <a:ext cx="536108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want to listen to music in / at</a:t>
            </a:r>
            <a:r>
              <a:rPr kumimoji="0" lang="en-GB" sz="22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 concert.</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7" name="TextBox 36">
            <a:extLst>
              <a:ext uri="{FF2B5EF4-FFF2-40B4-BE49-F238E27FC236}">
                <a16:creationId xmlns:a16="http://schemas.microsoft.com/office/drawing/2014/main" id="{3CCACFAE-D554-49DA-90B5-4D0B7F49E1E0}"/>
              </a:ext>
            </a:extLst>
          </p:cNvPr>
          <p:cNvSpPr txBox="1"/>
          <p:nvPr/>
        </p:nvSpPr>
        <p:spPr>
          <a:xfrm>
            <a:off x="6999978" y="3475527"/>
            <a:ext cx="536108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My car is near the bank.</a:t>
            </a:r>
          </a:p>
        </p:txBody>
      </p:sp>
      <p:sp>
        <p:nvSpPr>
          <p:cNvPr id="38" name="TextBox 37">
            <a:extLst>
              <a:ext uri="{FF2B5EF4-FFF2-40B4-BE49-F238E27FC236}">
                <a16:creationId xmlns:a16="http://schemas.microsoft.com/office/drawing/2014/main" id="{2F18CF14-1F94-479D-9F54-9C970B674732}"/>
              </a:ext>
            </a:extLst>
          </p:cNvPr>
          <p:cNvSpPr txBox="1"/>
          <p:nvPr/>
        </p:nvSpPr>
        <p:spPr>
          <a:xfrm>
            <a:off x="7013735" y="4191088"/>
            <a:ext cx="536108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It is fun to sing with friends.</a:t>
            </a:r>
          </a:p>
        </p:txBody>
      </p:sp>
      <p:sp>
        <p:nvSpPr>
          <p:cNvPr id="39" name="TextBox 38">
            <a:extLst>
              <a:ext uri="{FF2B5EF4-FFF2-40B4-BE49-F238E27FC236}">
                <a16:creationId xmlns:a16="http://schemas.microsoft.com/office/drawing/2014/main" id="{D32957D4-9B22-4A53-9D18-6D2EE4D390B1}"/>
              </a:ext>
            </a:extLst>
          </p:cNvPr>
          <p:cNvSpPr txBox="1"/>
          <p:nvPr/>
        </p:nvSpPr>
        <p:spPr>
          <a:xfrm>
            <a:off x="7013735" y="5747556"/>
            <a:ext cx="493000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want to buy the white horse.</a:t>
            </a:r>
          </a:p>
        </p:txBody>
      </p:sp>
      <p:sp>
        <p:nvSpPr>
          <p:cNvPr id="40" name="CuadroTexto 28">
            <a:extLst>
              <a:ext uri="{FF2B5EF4-FFF2-40B4-BE49-F238E27FC236}">
                <a16:creationId xmlns:a16="http://schemas.microsoft.com/office/drawing/2014/main" id="{9139A6E7-3AFC-413E-9F4B-0CB933CA75BF}"/>
              </a:ext>
            </a:extLst>
          </p:cNvPr>
          <p:cNvSpPr txBox="1"/>
          <p:nvPr/>
        </p:nvSpPr>
        <p:spPr>
          <a:xfrm>
            <a:off x="3318328" y="4767660"/>
            <a:ext cx="1925527"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E25B00"/>
                </a:solidFill>
                <a:effectLst/>
                <a:uLnTx/>
                <a:uFillTx/>
                <a:latin typeface="Century Gothic" panose="020F0302020204030204"/>
                <a:ea typeface="+mn-ea"/>
                <a:cs typeface="+mn-cs"/>
              </a:rPr>
              <a:t>documentos</a:t>
            </a:r>
            <a:endParaRPr kumimoji="0" lang="es-GB" sz="2200" b="0"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877710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P spid="21" grpId="0"/>
      <p:bldP spid="22" grpId="0"/>
      <p:bldP spid="23" grpId="0"/>
      <p:bldP spid="24" grpId="0"/>
      <p:bldP spid="25" grpId="0"/>
      <p:bldP spid="27" grpId="0"/>
      <p:bldP spid="34" grpId="0"/>
      <p:bldP spid="35" grpId="0"/>
      <p:bldP spid="36" grpId="0"/>
      <p:bldP spid="37" grpId="0"/>
      <p:bldP spid="38" grpId="0"/>
      <p:bldP spid="39" grpId="0"/>
      <p:bldP spid="4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6122" y="1241133"/>
            <a:ext cx="1761217" cy="1761217"/>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7484" y="3891370"/>
            <a:ext cx="1609325" cy="1796176"/>
          </a:xfrm>
          <a:prstGeom prst="rect">
            <a:avLst/>
          </a:prstGeom>
        </p:spPr>
      </p:pic>
      <p:grpSp>
        <p:nvGrpSpPr>
          <p:cNvPr id="14" name="Group 13"/>
          <p:cNvGrpSpPr/>
          <p:nvPr/>
        </p:nvGrpSpPr>
        <p:grpSpPr>
          <a:xfrm>
            <a:off x="953545" y="3871660"/>
            <a:ext cx="2750720" cy="1688731"/>
            <a:chOff x="5502943" y="3316406"/>
            <a:chExt cx="2531907" cy="1395339"/>
          </a:xfrm>
        </p:grpSpPr>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28476" y="3316406"/>
              <a:ext cx="1306374" cy="1395339"/>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326408">
              <a:off x="5502943" y="3707307"/>
              <a:ext cx="1346177" cy="897451"/>
            </a:xfrm>
            <a:prstGeom prst="rect">
              <a:avLst/>
            </a:prstGeom>
          </p:spPr>
        </p:pic>
      </p:grpSp>
      <p:grpSp>
        <p:nvGrpSpPr>
          <p:cNvPr id="15" name="Group 14"/>
          <p:cNvGrpSpPr/>
          <p:nvPr/>
        </p:nvGrpSpPr>
        <p:grpSpPr>
          <a:xfrm>
            <a:off x="9089710" y="3461154"/>
            <a:ext cx="1833748" cy="2231143"/>
            <a:chOff x="9103781" y="3173340"/>
            <a:chExt cx="1833748" cy="2231143"/>
          </a:xfrm>
        </p:grpSpPr>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19503" y="4231537"/>
              <a:ext cx="1118026" cy="1172946"/>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03781" y="3173340"/>
              <a:ext cx="1681473" cy="1681473"/>
            </a:xfrm>
            <a:prstGeom prst="rect">
              <a:avLst/>
            </a:prstGeom>
          </p:spPr>
        </p:pic>
      </p:grpSp>
      <p:grpSp>
        <p:nvGrpSpPr>
          <p:cNvPr id="16" name="Group 15"/>
          <p:cNvGrpSpPr/>
          <p:nvPr/>
        </p:nvGrpSpPr>
        <p:grpSpPr>
          <a:xfrm>
            <a:off x="9165908" y="963854"/>
            <a:ext cx="1717992" cy="1975679"/>
            <a:chOff x="3044937" y="3110659"/>
            <a:chExt cx="1856808" cy="2315430"/>
          </a:xfrm>
        </p:grpSpPr>
        <p:pic>
          <p:nvPicPr>
            <p:cNvPr id="9" name="Picture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44937" y="3110659"/>
              <a:ext cx="1856808" cy="2241756"/>
            </a:xfrm>
            <a:prstGeom prst="rect">
              <a:avLst/>
            </a:prstGeom>
          </p:spPr>
        </p:pic>
        <p:pic>
          <p:nvPicPr>
            <p:cNvPr id="8" name="Picture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448296">
              <a:off x="3333695" y="3647702"/>
              <a:ext cx="1131701" cy="1778387"/>
            </a:xfrm>
            <a:prstGeom prst="rect">
              <a:avLst/>
            </a:prstGeom>
          </p:spPr>
        </p:pic>
      </p:grpSp>
      <p:grpSp>
        <p:nvGrpSpPr>
          <p:cNvPr id="19" name="Group 18"/>
          <p:cNvGrpSpPr/>
          <p:nvPr/>
        </p:nvGrpSpPr>
        <p:grpSpPr>
          <a:xfrm>
            <a:off x="4881303" y="834900"/>
            <a:ext cx="2893296" cy="2367308"/>
            <a:chOff x="7275396" y="976025"/>
            <a:chExt cx="2893296" cy="2367308"/>
          </a:xfrm>
        </p:grpSpPr>
        <p:pic>
          <p:nvPicPr>
            <p:cNvPr id="17" name="Picture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424362">
              <a:off x="7275396" y="976025"/>
              <a:ext cx="2612807" cy="2367308"/>
            </a:xfrm>
            <a:prstGeom prst="rect">
              <a:avLst/>
            </a:prstGeom>
          </p:spPr>
        </p:pic>
        <p:sp>
          <p:nvSpPr>
            <p:cNvPr id="18" name="TextBox 17"/>
            <p:cNvSpPr txBox="1"/>
            <p:nvPr/>
          </p:nvSpPr>
          <p:spPr>
            <a:xfrm>
              <a:off x="7835764" y="1827464"/>
              <a:ext cx="2332928" cy="584775"/>
            </a:xfrm>
            <a:prstGeom prst="rect">
              <a:avLst/>
            </a:prstGeom>
            <a:noFill/>
          </p:spPr>
          <p:txBody>
            <a:bodyPr wrap="square" rtlCol="0">
              <a:spAutoFit/>
            </a:bodyPr>
            <a:lstStyle/>
            <a:p>
              <a:pPr algn="l"/>
              <a:r>
                <a:rPr lang="en-GB" sz="3200" dirty="0">
                  <a:solidFill>
                    <a:schemeClr val="accent5">
                      <a:lumMod val="50000"/>
                    </a:schemeClr>
                  </a:solidFill>
                </a:rPr>
                <a:t>reason</a:t>
              </a:r>
            </a:p>
          </p:txBody>
        </p:sp>
      </p:grpSp>
      <p:sp>
        <p:nvSpPr>
          <p:cNvPr id="20" name="TextBox 19">
            <a:hlinkClick r:id="" action="ppaction://noaction">
              <a:snd r:embed="rId13" name="el miedo.wav"/>
            </a:hlinkClick>
          </p:cNvPr>
          <p:cNvSpPr txBox="1"/>
          <p:nvPr/>
        </p:nvSpPr>
        <p:spPr>
          <a:xfrm>
            <a:off x="637364" y="3104002"/>
            <a:ext cx="296092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3200" b="1" dirty="0">
                <a:solidFill>
                  <a:schemeClr val="accent5">
                    <a:lumMod val="50000"/>
                  </a:schemeClr>
                </a:solidFill>
              </a:rPr>
              <a:t>el </a:t>
            </a:r>
            <a:r>
              <a:rPr lang="en-GB" sz="3200" b="1" dirty="0" err="1">
                <a:solidFill>
                  <a:schemeClr val="accent5">
                    <a:lumMod val="50000"/>
                  </a:schemeClr>
                </a:solidFill>
              </a:rPr>
              <a:t>miedo</a:t>
            </a:r>
            <a:endParaRPr lang="en-GB" sz="3200" b="1" dirty="0">
              <a:solidFill>
                <a:schemeClr val="accent5">
                  <a:lumMod val="50000"/>
                </a:schemeClr>
              </a:solidFill>
            </a:endParaRPr>
          </a:p>
        </p:txBody>
      </p:sp>
      <p:sp>
        <p:nvSpPr>
          <p:cNvPr id="21" name="TextBox 20">
            <a:hlinkClick r:id="" action="ppaction://noaction">
              <a:snd r:embed="rId14" name="la razón.wav"/>
            </a:hlinkClick>
          </p:cNvPr>
          <p:cNvSpPr txBox="1"/>
          <p:nvPr/>
        </p:nvSpPr>
        <p:spPr>
          <a:xfrm>
            <a:off x="4673233" y="3078131"/>
            <a:ext cx="296092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3200" b="1" dirty="0">
                <a:solidFill>
                  <a:schemeClr val="accent5">
                    <a:lumMod val="50000"/>
                  </a:schemeClr>
                </a:solidFill>
              </a:rPr>
              <a:t>la </a:t>
            </a:r>
            <a:r>
              <a:rPr lang="en-GB" sz="3200" b="1" dirty="0" err="1">
                <a:solidFill>
                  <a:schemeClr val="accent5">
                    <a:lumMod val="50000"/>
                  </a:schemeClr>
                </a:solidFill>
              </a:rPr>
              <a:t>razón</a:t>
            </a:r>
            <a:endParaRPr lang="en-GB" sz="3200" b="1" dirty="0">
              <a:solidFill>
                <a:schemeClr val="accent5">
                  <a:lumMod val="50000"/>
                </a:schemeClr>
              </a:solidFill>
            </a:endParaRPr>
          </a:p>
        </p:txBody>
      </p:sp>
      <p:sp>
        <p:nvSpPr>
          <p:cNvPr id="22" name="TextBox 21">
            <a:hlinkClick r:id="" action="ppaction://noaction">
              <a:snd r:embed="rId15" name="la suerte.wav"/>
            </a:hlinkClick>
          </p:cNvPr>
          <p:cNvSpPr txBox="1"/>
          <p:nvPr/>
        </p:nvSpPr>
        <p:spPr>
          <a:xfrm>
            <a:off x="8703653" y="3081788"/>
            <a:ext cx="296092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3200" b="1" dirty="0">
                <a:solidFill>
                  <a:schemeClr val="accent5">
                    <a:lumMod val="50000"/>
                  </a:schemeClr>
                </a:solidFill>
              </a:rPr>
              <a:t>la suerte</a:t>
            </a:r>
          </a:p>
        </p:txBody>
      </p:sp>
      <p:sp>
        <p:nvSpPr>
          <p:cNvPr id="23" name="TextBox 22">
            <a:hlinkClick r:id="" action="ppaction://noaction">
              <a:snd r:embed="rId16" name="el éxito.wav"/>
            </a:hlinkClick>
          </p:cNvPr>
          <p:cNvSpPr txBox="1"/>
          <p:nvPr/>
        </p:nvSpPr>
        <p:spPr>
          <a:xfrm>
            <a:off x="733306" y="5729215"/>
            <a:ext cx="296092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3200" b="1" dirty="0">
                <a:solidFill>
                  <a:schemeClr val="accent5">
                    <a:lumMod val="50000"/>
                  </a:schemeClr>
                </a:solidFill>
              </a:rPr>
              <a:t>el </a:t>
            </a:r>
            <a:r>
              <a:rPr lang="en-GB" sz="3200" b="1" dirty="0" err="1">
                <a:solidFill>
                  <a:schemeClr val="accent5">
                    <a:lumMod val="50000"/>
                  </a:schemeClr>
                </a:solidFill>
              </a:rPr>
              <a:t>éxito</a:t>
            </a:r>
            <a:endParaRPr lang="en-GB" sz="3200" b="1" dirty="0">
              <a:solidFill>
                <a:schemeClr val="accent5">
                  <a:lumMod val="50000"/>
                </a:schemeClr>
              </a:solidFill>
            </a:endParaRPr>
          </a:p>
        </p:txBody>
      </p:sp>
      <p:sp>
        <p:nvSpPr>
          <p:cNvPr id="24" name="TextBox 23">
            <a:hlinkClick r:id="" action="ppaction://noaction">
              <a:snd r:embed="rId17" name="el sueño.wav"/>
            </a:hlinkClick>
          </p:cNvPr>
          <p:cNvSpPr txBox="1"/>
          <p:nvPr/>
        </p:nvSpPr>
        <p:spPr>
          <a:xfrm>
            <a:off x="4673233" y="5729215"/>
            <a:ext cx="296092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3200" b="1" dirty="0">
                <a:solidFill>
                  <a:schemeClr val="accent5">
                    <a:lumMod val="50000"/>
                  </a:schemeClr>
                </a:solidFill>
              </a:rPr>
              <a:t>el </a:t>
            </a:r>
            <a:r>
              <a:rPr lang="en-GB" sz="3200" b="1" dirty="0" err="1">
                <a:solidFill>
                  <a:schemeClr val="accent5">
                    <a:lumMod val="50000"/>
                  </a:schemeClr>
                </a:solidFill>
              </a:rPr>
              <a:t>sueño</a:t>
            </a:r>
            <a:endParaRPr lang="en-GB" sz="3200" b="1" dirty="0">
              <a:solidFill>
                <a:schemeClr val="accent5">
                  <a:lumMod val="50000"/>
                </a:schemeClr>
              </a:solidFill>
            </a:endParaRPr>
          </a:p>
        </p:txBody>
      </p:sp>
      <p:sp>
        <p:nvSpPr>
          <p:cNvPr id="25" name="TextBox 24">
            <a:hlinkClick r:id="" action="ppaction://noaction">
              <a:snd r:embed="rId18" name="el calor.wav"/>
            </a:hlinkClick>
          </p:cNvPr>
          <p:cNvSpPr txBox="1"/>
          <p:nvPr/>
        </p:nvSpPr>
        <p:spPr>
          <a:xfrm>
            <a:off x="8703654" y="5729215"/>
            <a:ext cx="296092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3200" b="1" dirty="0">
                <a:solidFill>
                  <a:schemeClr val="accent5">
                    <a:lumMod val="50000"/>
                  </a:schemeClr>
                </a:solidFill>
              </a:rPr>
              <a:t>el </a:t>
            </a:r>
            <a:r>
              <a:rPr lang="en-GB" sz="3200" b="1" dirty="0" err="1">
                <a:solidFill>
                  <a:schemeClr val="accent5">
                    <a:lumMod val="50000"/>
                  </a:schemeClr>
                </a:solidFill>
              </a:rPr>
              <a:t>calor</a:t>
            </a:r>
            <a:endParaRPr lang="en-GB" sz="3200" b="1" dirty="0">
              <a:solidFill>
                <a:schemeClr val="accent5">
                  <a:lumMod val="50000"/>
                </a:schemeClr>
              </a:solidFill>
            </a:endParaRPr>
          </a:p>
        </p:txBody>
      </p:sp>
      <p:sp>
        <p:nvSpPr>
          <p:cNvPr id="26" name="Rectangle 25"/>
          <p:cNvSpPr/>
          <p:nvPr/>
        </p:nvSpPr>
        <p:spPr>
          <a:xfrm>
            <a:off x="3128218" y="2796831"/>
            <a:ext cx="965328"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b="1" cap="none" spc="0" dirty="0">
                <a:ln w="6600">
                  <a:solidFill>
                    <a:schemeClr val="accent2"/>
                  </a:solidFill>
                  <a:prstDash val="solid"/>
                </a:ln>
                <a:solidFill>
                  <a:srgbClr val="FFFFFF"/>
                </a:solidFill>
                <a:effectLst>
                  <a:outerShdw dist="38100" dir="2700000" algn="tl" rotWithShape="0">
                    <a:schemeClr val="accent2"/>
                  </a:outerShdw>
                </a:effectLst>
              </a:rPr>
              <a:t>fear</a:t>
            </a:r>
          </a:p>
        </p:txBody>
      </p:sp>
      <p:sp>
        <p:nvSpPr>
          <p:cNvPr id="28" name="Rectangle 27"/>
          <p:cNvSpPr/>
          <p:nvPr/>
        </p:nvSpPr>
        <p:spPr>
          <a:xfrm>
            <a:off x="10944067" y="2686841"/>
            <a:ext cx="1031051"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b="1" dirty="0">
                <a:ln w="6600">
                  <a:solidFill>
                    <a:schemeClr val="accent2"/>
                  </a:solidFill>
                  <a:prstDash val="solid"/>
                </a:ln>
                <a:solidFill>
                  <a:srgbClr val="FFFFFF"/>
                </a:solidFill>
                <a:effectLst>
                  <a:outerShdw dist="38100" dir="2700000" algn="tl" rotWithShape="0">
                    <a:schemeClr val="accent2"/>
                  </a:outerShdw>
                </a:effectLst>
              </a:rPr>
              <a:t>luck</a:t>
            </a:r>
            <a:endParaRPr lang="en-US" sz="3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9" name="Rectangle 28"/>
          <p:cNvSpPr/>
          <p:nvPr/>
        </p:nvSpPr>
        <p:spPr>
          <a:xfrm>
            <a:off x="2786397" y="5268003"/>
            <a:ext cx="1763624"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b="1" dirty="0">
                <a:ln w="6600">
                  <a:solidFill>
                    <a:schemeClr val="accent2"/>
                  </a:solidFill>
                  <a:prstDash val="solid"/>
                </a:ln>
                <a:solidFill>
                  <a:srgbClr val="FFFFFF"/>
                </a:solidFill>
                <a:effectLst>
                  <a:outerShdw dist="38100" dir="2700000" algn="tl" rotWithShape="0">
                    <a:schemeClr val="accent2"/>
                  </a:outerShdw>
                </a:effectLst>
              </a:rPr>
              <a:t>success</a:t>
            </a:r>
            <a:endParaRPr lang="en-US" sz="3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30" name="Rectangle 29"/>
          <p:cNvSpPr/>
          <p:nvPr/>
        </p:nvSpPr>
        <p:spPr>
          <a:xfrm>
            <a:off x="6524766" y="5262164"/>
            <a:ext cx="2230098"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b="1" dirty="0">
                <a:ln w="6600">
                  <a:solidFill>
                    <a:schemeClr val="accent2"/>
                  </a:solidFill>
                  <a:prstDash val="solid"/>
                </a:ln>
                <a:solidFill>
                  <a:srgbClr val="FFFFFF"/>
                </a:solidFill>
                <a:effectLst>
                  <a:outerShdw dist="38100" dir="2700000" algn="tl" rotWithShape="0">
                    <a:schemeClr val="accent2"/>
                  </a:outerShdw>
                </a:effectLst>
              </a:rPr>
              <a:t>sleepiness</a:t>
            </a:r>
            <a:endParaRPr lang="en-US" sz="3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32" name="Rectangle 31"/>
          <p:cNvSpPr/>
          <p:nvPr/>
        </p:nvSpPr>
        <p:spPr>
          <a:xfrm>
            <a:off x="10969107" y="5228487"/>
            <a:ext cx="1088760"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b="1" dirty="0">
                <a:ln w="6600">
                  <a:solidFill>
                    <a:schemeClr val="accent2"/>
                  </a:solidFill>
                  <a:prstDash val="solid"/>
                </a:ln>
                <a:solidFill>
                  <a:srgbClr val="FFFFFF"/>
                </a:solidFill>
                <a:effectLst>
                  <a:outerShdw dist="38100" dir="2700000" algn="tl" rotWithShape="0">
                    <a:schemeClr val="accent2"/>
                  </a:outerShdw>
                </a:effectLst>
              </a:rPr>
              <a:t>heat</a:t>
            </a:r>
            <a:endParaRPr lang="en-US" sz="3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707078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6" grpId="0" animBg="1"/>
      <p:bldP spid="28" grpId="0" animBg="1"/>
      <p:bldP spid="29" grpId="0" animBg="1"/>
      <p:bldP spid="30" grpId="0" animBg="1"/>
      <p:bldP spid="3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p:cNvSpPr txBox="1"/>
          <p:nvPr/>
        </p:nvSpPr>
        <p:spPr>
          <a:xfrm>
            <a:off x="4653497" y="3437937"/>
            <a:ext cx="296092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3200" b="1" dirty="0">
                <a:solidFill>
                  <a:schemeClr val="accent5">
                    <a:lumMod val="50000"/>
                  </a:schemeClr>
                </a:solidFill>
              </a:rPr>
              <a:t>el </a:t>
            </a:r>
            <a:r>
              <a:rPr lang="en-GB" sz="3200" b="1" dirty="0" err="1">
                <a:solidFill>
                  <a:schemeClr val="accent5">
                    <a:lumMod val="50000"/>
                  </a:schemeClr>
                </a:solidFill>
              </a:rPr>
              <a:t>miedo</a:t>
            </a:r>
            <a:endParaRPr lang="en-GB" sz="3200" b="1" dirty="0">
              <a:solidFill>
                <a:schemeClr val="accent5">
                  <a:lumMod val="50000"/>
                </a:schemeClr>
              </a:solidFill>
            </a:endParaRPr>
          </a:p>
        </p:txBody>
      </p:sp>
      <p:sp>
        <p:nvSpPr>
          <p:cNvPr id="31" name="Rectangle 30"/>
          <p:cNvSpPr/>
          <p:nvPr/>
        </p:nvSpPr>
        <p:spPr>
          <a:xfrm>
            <a:off x="7395657" y="4530192"/>
            <a:ext cx="982962"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fear</a:t>
            </a:r>
          </a:p>
        </p:txBody>
      </p:sp>
      <p:sp>
        <p:nvSpPr>
          <p:cNvPr id="33" name="Rectangle 32"/>
          <p:cNvSpPr/>
          <p:nvPr/>
        </p:nvSpPr>
        <p:spPr>
          <a:xfrm>
            <a:off x="4653497" y="4530192"/>
            <a:ext cx="2230098"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sleepiness</a:t>
            </a:r>
          </a:p>
        </p:txBody>
      </p:sp>
      <p:sp>
        <p:nvSpPr>
          <p:cNvPr id="35" name="Rectangle 34"/>
          <p:cNvSpPr/>
          <p:nvPr/>
        </p:nvSpPr>
        <p:spPr>
          <a:xfrm>
            <a:off x="10397727" y="4536974"/>
            <a:ext cx="989373"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luck</a:t>
            </a:r>
          </a:p>
        </p:txBody>
      </p:sp>
      <p:sp>
        <p:nvSpPr>
          <p:cNvPr id="36" name="Rectangle 35"/>
          <p:cNvSpPr/>
          <p:nvPr/>
        </p:nvSpPr>
        <p:spPr>
          <a:xfrm>
            <a:off x="2629434" y="4530192"/>
            <a:ext cx="1763624"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success</a:t>
            </a:r>
          </a:p>
        </p:txBody>
      </p:sp>
      <p:sp>
        <p:nvSpPr>
          <p:cNvPr id="37" name="Rectangle 36"/>
          <p:cNvSpPr/>
          <p:nvPr/>
        </p:nvSpPr>
        <p:spPr>
          <a:xfrm>
            <a:off x="8874651" y="4536974"/>
            <a:ext cx="1120821"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heat</a:t>
            </a:r>
          </a:p>
        </p:txBody>
      </p:sp>
      <p:sp>
        <p:nvSpPr>
          <p:cNvPr id="38" name="Rectangle 37"/>
          <p:cNvSpPr/>
          <p:nvPr/>
        </p:nvSpPr>
        <p:spPr>
          <a:xfrm>
            <a:off x="505326" y="4536974"/>
            <a:ext cx="1636091" cy="58477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3200" dirty="0">
                <a:solidFill>
                  <a:schemeClr val="accent1">
                    <a:lumMod val="50000"/>
                  </a:schemeClr>
                </a:solidFill>
              </a:rPr>
              <a:t>reason</a:t>
            </a:r>
          </a:p>
        </p:txBody>
      </p:sp>
      <p:sp>
        <p:nvSpPr>
          <p:cNvPr id="7" name="Rounded Rectangle 6"/>
          <p:cNvSpPr/>
          <p:nvPr/>
        </p:nvSpPr>
        <p:spPr>
          <a:xfrm>
            <a:off x="7086710" y="4454530"/>
            <a:ext cx="1600856" cy="749662"/>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Tree>
    <p:extLst>
      <p:ext uri="{BB962C8B-B14F-4D97-AF65-F5344CB8AC3E}">
        <p14:creationId xmlns:p14="http://schemas.microsoft.com/office/powerpoint/2010/main" val="1053659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1" name="Rectangle 30"/>
          <p:cNvSpPr/>
          <p:nvPr/>
        </p:nvSpPr>
        <p:spPr>
          <a:xfrm>
            <a:off x="7395657" y="4530192"/>
            <a:ext cx="982962"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fear</a:t>
            </a:r>
          </a:p>
        </p:txBody>
      </p:sp>
      <p:sp>
        <p:nvSpPr>
          <p:cNvPr id="33" name="Rectangle 32"/>
          <p:cNvSpPr/>
          <p:nvPr/>
        </p:nvSpPr>
        <p:spPr>
          <a:xfrm>
            <a:off x="4653497" y="4530192"/>
            <a:ext cx="2230098"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sleepiness</a:t>
            </a:r>
          </a:p>
        </p:txBody>
      </p:sp>
      <p:sp>
        <p:nvSpPr>
          <p:cNvPr id="35" name="Rectangle 34"/>
          <p:cNvSpPr/>
          <p:nvPr/>
        </p:nvSpPr>
        <p:spPr>
          <a:xfrm>
            <a:off x="10397727" y="4536974"/>
            <a:ext cx="989373"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luck</a:t>
            </a:r>
          </a:p>
        </p:txBody>
      </p:sp>
      <p:sp>
        <p:nvSpPr>
          <p:cNvPr id="36" name="Rectangle 35"/>
          <p:cNvSpPr/>
          <p:nvPr/>
        </p:nvSpPr>
        <p:spPr>
          <a:xfrm>
            <a:off x="2629434" y="4530192"/>
            <a:ext cx="1763624"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success</a:t>
            </a:r>
          </a:p>
        </p:txBody>
      </p:sp>
      <p:sp>
        <p:nvSpPr>
          <p:cNvPr id="37" name="Rectangle 36"/>
          <p:cNvSpPr/>
          <p:nvPr/>
        </p:nvSpPr>
        <p:spPr>
          <a:xfrm>
            <a:off x="8874651" y="4536974"/>
            <a:ext cx="1120821"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heat</a:t>
            </a:r>
          </a:p>
        </p:txBody>
      </p:sp>
      <p:sp>
        <p:nvSpPr>
          <p:cNvPr id="38" name="Rectangle 37"/>
          <p:cNvSpPr/>
          <p:nvPr/>
        </p:nvSpPr>
        <p:spPr>
          <a:xfrm>
            <a:off x="505326" y="4536974"/>
            <a:ext cx="1636091" cy="58477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3200" dirty="0">
                <a:solidFill>
                  <a:schemeClr val="accent1">
                    <a:lumMod val="50000"/>
                  </a:schemeClr>
                </a:solidFill>
              </a:rPr>
              <a:t>reason</a:t>
            </a:r>
          </a:p>
        </p:txBody>
      </p:sp>
      <p:sp>
        <p:nvSpPr>
          <p:cNvPr id="7" name="Rounded Rectangle 6"/>
          <p:cNvSpPr/>
          <p:nvPr/>
        </p:nvSpPr>
        <p:spPr>
          <a:xfrm>
            <a:off x="2428986" y="4454530"/>
            <a:ext cx="2094888" cy="749662"/>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7" name="TextBox 16"/>
          <p:cNvSpPr txBox="1"/>
          <p:nvPr/>
        </p:nvSpPr>
        <p:spPr>
          <a:xfrm>
            <a:off x="4653497" y="3440558"/>
            <a:ext cx="296092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3200" b="1" dirty="0">
                <a:solidFill>
                  <a:schemeClr val="accent5">
                    <a:lumMod val="50000"/>
                  </a:schemeClr>
                </a:solidFill>
              </a:rPr>
              <a:t>el </a:t>
            </a:r>
            <a:r>
              <a:rPr lang="en-GB" sz="3200" b="1" dirty="0" err="1">
                <a:solidFill>
                  <a:schemeClr val="accent5">
                    <a:lumMod val="50000"/>
                  </a:schemeClr>
                </a:solidFill>
              </a:rPr>
              <a:t>éxito</a:t>
            </a:r>
            <a:endParaRPr lang="en-GB" sz="3200" b="1" dirty="0">
              <a:solidFill>
                <a:schemeClr val="accent5">
                  <a:lumMod val="50000"/>
                </a:schemeClr>
              </a:solidFill>
            </a:endParaRPr>
          </a:p>
        </p:txBody>
      </p:sp>
    </p:spTree>
    <p:extLst>
      <p:ext uri="{BB962C8B-B14F-4D97-AF65-F5344CB8AC3E}">
        <p14:creationId xmlns:p14="http://schemas.microsoft.com/office/powerpoint/2010/main" val="3536263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1" name="Rectangle 30"/>
          <p:cNvSpPr/>
          <p:nvPr/>
        </p:nvSpPr>
        <p:spPr>
          <a:xfrm>
            <a:off x="7395657" y="4530192"/>
            <a:ext cx="982962"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fear</a:t>
            </a:r>
          </a:p>
        </p:txBody>
      </p:sp>
      <p:sp>
        <p:nvSpPr>
          <p:cNvPr id="33" name="Rectangle 32"/>
          <p:cNvSpPr/>
          <p:nvPr/>
        </p:nvSpPr>
        <p:spPr>
          <a:xfrm>
            <a:off x="4653497" y="4530192"/>
            <a:ext cx="2230098"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sleepiness</a:t>
            </a:r>
          </a:p>
        </p:txBody>
      </p:sp>
      <p:sp>
        <p:nvSpPr>
          <p:cNvPr id="35" name="Rectangle 34"/>
          <p:cNvSpPr/>
          <p:nvPr/>
        </p:nvSpPr>
        <p:spPr>
          <a:xfrm>
            <a:off x="10397727" y="4536974"/>
            <a:ext cx="989373"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luck</a:t>
            </a:r>
          </a:p>
        </p:txBody>
      </p:sp>
      <p:sp>
        <p:nvSpPr>
          <p:cNvPr id="36" name="Rectangle 35"/>
          <p:cNvSpPr/>
          <p:nvPr/>
        </p:nvSpPr>
        <p:spPr>
          <a:xfrm>
            <a:off x="2629434" y="4530192"/>
            <a:ext cx="1763624"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success</a:t>
            </a:r>
          </a:p>
        </p:txBody>
      </p:sp>
      <p:sp>
        <p:nvSpPr>
          <p:cNvPr id="37" name="Rectangle 36"/>
          <p:cNvSpPr/>
          <p:nvPr/>
        </p:nvSpPr>
        <p:spPr>
          <a:xfrm>
            <a:off x="8874651" y="4536974"/>
            <a:ext cx="1120821"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heat</a:t>
            </a:r>
          </a:p>
        </p:txBody>
      </p:sp>
      <p:sp>
        <p:nvSpPr>
          <p:cNvPr id="38" name="Rectangle 37"/>
          <p:cNvSpPr/>
          <p:nvPr/>
        </p:nvSpPr>
        <p:spPr>
          <a:xfrm>
            <a:off x="505326" y="4536974"/>
            <a:ext cx="1636091" cy="58477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3200" dirty="0">
                <a:solidFill>
                  <a:schemeClr val="accent1">
                    <a:lumMod val="50000"/>
                  </a:schemeClr>
                </a:solidFill>
              </a:rPr>
              <a:t>reason</a:t>
            </a:r>
          </a:p>
        </p:txBody>
      </p:sp>
      <p:sp>
        <p:nvSpPr>
          <p:cNvPr id="7" name="Rounded Rectangle 6"/>
          <p:cNvSpPr/>
          <p:nvPr/>
        </p:nvSpPr>
        <p:spPr>
          <a:xfrm>
            <a:off x="8726268" y="4454530"/>
            <a:ext cx="1404321" cy="749662"/>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21" name="TextBox 20"/>
          <p:cNvSpPr txBox="1"/>
          <p:nvPr/>
        </p:nvSpPr>
        <p:spPr>
          <a:xfrm>
            <a:off x="4653497" y="3458673"/>
            <a:ext cx="296092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3200" b="1" dirty="0">
                <a:solidFill>
                  <a:schemeClr val="accent5">
                    <a:lumMod val="50000"/>
                  </a:schemeClr>
                </a:solidFill>
              </a:rPr>
              <a:t>el </a:t>
            </a:r>
            <a:r>
              <a:rPr lang="en-GB" sz="3200" b="1" dirty="0" err="1">
                <a:solidFill>
                  <a:schemeClr val="accent5">
                    <a:lumMod val="50000"/>
                  </a:schemeClr>
                </a:solidFill>
              </a:rPr>
              <a:t>calor</a:t>
            </a:r>
            <a:endParaRPr lang="en-GB" sz="3200" b="1" dirty="0">
              <a:solidFill>
                <a:schemeClr val="accent5">
                  <a:lumMod val="50000"/>
                </a:schemeClr>
              </a:solidFill>
            </a:endParaRPr>
          </a:p>
        </p:txBody>
      </p:sp>
    </p:spTree>
    <p:extLst>
      <p:ext uri="{BB962C8B-B14F-4D97-AF65-F5344CB8AC3E}">
        <p14:creationId xmlns:p14="http://schemas.microsoft.com/office/powerpoint/2010/main" val="4124184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1" name="Rectangle 30"/>
          <p:cNvSpPr/>
          <p:nvPr/>
        </p:nvSpPr>
        <p:spPr>
          <a:xfrm>
            <a:off x="7395657" y="4530192"/>
            <a:ext cx="982962"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fear</a:t>
            </a:r>
          </a:p>
        </p:txBody>
      </p:sp>
      <p:sp>
        <p:nvSpPr>
          <p:cNvPr id="33" name="Rectangle 32"/>
          <p:cNvSpPr/>
          <p:nvPr/>
        </p:nvSpPr>
        <p:spPr>
          <a:xfrm>
            <a:off x="4653497" y="4530192"/>
            <a:ext cx="2230098"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sleepiness</a:t>
            </a:r>
          </a:p>
        </p:txBody>
      </p:sp>
      <p:sp>
        <p:nvSpPr>
          <p:cNvPr id="35" name="Rectangle 34"/>
          <p:cNvSpPr/>
          <p:nvPr/>
        </p:nvSpPr>
        <p:spPr>
          <a:xfrm>
            <a:off x="10397727" y="4536974"/>
            <a:ext cx="989373"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luck</a:t>
            </a:r>
          </a:p>
        </p:txBody>
      </p:sp>
      <p:sp>
        <p:nvSpPr>
          <p:cNvPr id="36" name="Rectangle 35"/>
          <p:cNvSpPr/>
          <p:nvPr/>
        </p:nvSpPr>
        <p:spPr>
          <a:xfrm>
            <a:off x="2629434" y="4530192"/>
            <a:ext cx="1763624"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success</a:t>
            </a:r>
          </a:p>
        </p:txBody>
      </p:sp>
      <p:sp>
        <p:nvSpPr>
          <p:cNvPr id="37" name="Rectangle 36"/>
          <p:cNvSpPr/>
          <p:nvPr/>
        </p:nvSpPr>
        <p:spPr>
          <a:xfrm>
            <a:off x="8874651" y="4536974"/>
            <a:ext cx="1120821"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heat</a:t>
            </a:r>
          </a:p>
        </p:txBody>
      </p:sp>
      <p:sp>
        <p:nvSpPr>
          <p:cNvPr id="38" name="Rectangle 37"/>
          <p:cNvSpPr/>
          <p:nvPr/>
        </p:nvSpPr>
        <p:spPr>
          <a:xfrm>
            <a:off x="505326" y="4536974"/>
            <a:ext cx="1636091" cy="58477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3200" dirty="0">
                <a:solidFill>
                  <a:schemeClr val="accent1">
                    <a:lumMod val="50000"/>
                  </a:schemeClr>
                </a:solidFill>
              </a:rPr>
              <a:t>reason</a:t>
            </a:r>
          </a:p>
        </p:txBody>
      </p:sp>
      <p:sp>
        <p:nvSpPr>
          <p:cNvPr id="7" name="Rounded Rectangle 6"/>
          <p:cNvSpPr/>
          <p:nvPr/>
        </p:nvSpPr>
        <p:spPr>
          <a:xfrm>
            <a:off x="324229" y="4454530"/>
            <a:ext cx="2044766" cy="749662"/>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22" name="TextBox 21"/>
          <p:cNvSpPr txBox="1"/>
          <p:nvPr/>
        </p:nvSpPr>
        <p:spPr>
          <a:xfrm>
            <a:off x="4653497" y="3414776"/>
            <a:ext cx="296092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3200" b="1" dirty="0">
                <a:solidFill>
                  <a:schemeClr val="accent5">
                    <a:lumMod val="50000"/>
                  </a:schemeClr>
                </a:solidFill>
              </a:rPr>
              <a:t>la </a:t>
            </a:r>
            <a:r>
              <a:rPr lang="en-GB" sz="3200" b="1" dirty="0" err="1">
                <a:solidFill>
                  <a:schemeClr val="accent5">
                    <a:lumMod val="50000"/>
                  </a:schemeClr>
                </a:solidFill>
              </a:rPr>
              <a:t>razón</a:t>
            </a:r>
            <a:endParaRPr lang="en-GB" sz="3200" b="1" dirty="0">
              <a:solidFill>
                <a:schemeClr val="accent5">
                  <a:lumMod val="50000"/>
                </a:schemeClr>
              </a:solidFill>
            </a:endParaRPr>
          </a:p>
        </p:txBody>
      </p:sp>
    </p:spTree>
    <p:extLst>
      <p:ext uri="{BB962C8B-B14F-4D97-AF65-F5344CB8AC3E}">
        <p14:creationId xmlns:p14="http://schemas.microsoft.com/office/powerpoint/2010/main" val="2378088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1" name="Rectangle 30"/>
          <p:cNvSpPr/>
          <p:nvPr/>
        </p:nvSpPr>
        <p:spPr>
          <a:xfrm>
            <a:off x="7395657" y="4530192"/>
            <a:ext cx="982962"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fear</a:t>
            </a:r>
          </a:p>
        </p:txBody>
      </p:sp>
      <p:sp>
        <p:nvSpPr>
          <p:cNvPr id="33" name="Rectangle 32"/>
          <p:cNvSpPr/>
          <p:nvPr/>
        </p:nvSpPr>
        <p:spPr>
          <a:xfrm>
            <a:off x="4653497" y="4530192"/>
            <a:ext cx="2230098"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sleepiness</a:t>
            </a:r>
          </a:p>
        </p:txBody>
      </p:sp>
      <p:sp>
        <p:nvSpPr>
          <p:cNvPr id="35" name="Rectangle 34"/>
          <p:cNvSpPr/>
          <p:nvPr/>
        </p:nvSpPr>
        <p:spPr>
          <a:xfrm>
            <a:off x="10397727" y="4536974"/>
            <a:ext cx="989373"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luck</a:t>
            </a:r>
          </a:p>
        </p:txBody>
      </p:sp>
      <p:sp>
        <p:nvSpPr>
          <p:cNvPr id="36" name="Rectangle 35"/>
          <p:cNvSpPr/>
          <p:nvPr/>
        </p:nvSpPr>
        <p:spPr>
          <a:xfrm>
            <a:off x="2629434" y="4530192"/>
            <a:ext cx="1763624"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success</a:t>
            </a:r>
          </a:p>
        </p:txBody>
      </p:sp>
      <p:sp>
        <p:nvSpPr>
          <p:cNvPr id="37" name="Rectangle 36"/>
          <p:cNvSpPr/>
          <p:nvPr/>
        </p:nvSpPr>
        <p:spPr>
          <a:xfrm>
            <a:off x="8874651" y="4536974"/>
            <a:ext cx="1120821"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heat</a:t>
            </a:r>
          </a:p>
        </p:txBody>
      </p:sp>
      <p:sp>
        <p:nvSpPr>
          <p:cNvPr id="38" name="Rectangle 37"/>
          <p:cNvSpPr/>
          <p:nvPr/>
        </p:nvSpPr>
        <p:spPr>
          <a:xfrm>
            <a:off x="505326" y="4536974"/>
            <a:ext cx="1636091" cy="58477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3200" dirty="0">
                <a:solidFill>
                  <a:schemeClr val="accent1">
                    <a:lumMod val="50000"/>
                  </a:schemeClr>
                </a:solidFill>
              </a:rPr>
              <a:t>reason</a:t>
            </a:r>
          </a:p>
        </p:txBody>
      </p:sp>
      <p:sp>
        <p:nvSpPr>
          <p:cNvPr id="7" name="Rounded Rectangle 6"/>
          <p:cNvSpPr/>
          <p:nvPr/>
        </p:nvSpPr>
        <p:spPr>
          <a:xfrm>
            <a:off x="10190252" y="4454530"/>
            <a:ext cx="1404321" cy="749662"/>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23" name="TextBox 22"/>
          <p:cNvSpPr txBox="1"/>
          <p:nvPr/>
        </p:nvSpPr>
        <p:spPr>
          <a:xfrm>
            <a:off x="4653497" y="3415933"/>
            <a:ext cx="296092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3200" b="1" dirty="0">
                <a:solidFill>
                  <a:schemeClr val="accent5">
                    <a:lumMod val="50000"/>
                  </a:schemeClr>
                </a:solidFill>
              </a:rPr>
              <a:t>la suerte</a:t>
            </a:r>
          </a:p>
        </p:txBody>
      </p:sp>
    </p:spTree>
    <p:extLst>
      <p:ext uri="{BB962C8B-B14F-4D97-AF65-F5344CB8AC3E}">
        <p14:creationId xmlns:p14="http://schemas.microsoft.com/office/powerpoint/2010/main" val="1215884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1" name="Rectangle 30"/>
          <p:cNvSpPr/>
          <p:nvPr/>
        </p:nvSpPr>
        <p:spPr>
          <a:xfrm>
            <a:off x="7395657" y="4530192"/>
            <a:ext cx="982962"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fear</a:t>
            </a:r>
          </a:p>
        </p:txBody>
      </p:sp>
      <p:sp>
        <p:nvSpPr>
          <p:cNvPr id="33" name="Rectangle 32"/>
          <p:cNvSpPr/>
          <p:nvPr/>
        </p:nvSpPr>
        <p:spPr>
          <a:xfrm>
            <a:off x="4653497" y="4530192"/>
            <a:ext cx="2230098"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sleepiness</a:t>
            </a:r>
          </a:p>
        </p:txBody>
      </p:sp>
      <p:sp>
        <p:nvSpPr>
          <p:cNvPr id="35" name="Rectangle 34"/>
          <p:cNvSpPr/>
          <p:nvPr/>
        </p:nvSpPr>
        <p:spPr>
          <a:xfrm>
            <a:off x="10397727" y="4536974"/>
            <a:ext cx="989373"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luck</a:t>
            </a:r>
          </a:p>
        </p:txBody>
      </p:sp>
      <p:sp>
        <p:nvSpPr>
          <p:cNvPr id="36" name="Rectangle 35"/>
          <p:cNvSpPr/>
          <p:nvPr/>
        </p:nvSpPr>
        <p:spPr>
          <a:xfrm>
            <a:off x="2629434" y="4530192"/>
            <a:ext cx="1763624"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success</a:t>
            </a:r>
          </a:p>
        </p:txBody>
      </p:sp>
      <p:sp>
        <p:nvSpPr>
          <p:cNvPr id="37" name="Rectangle 36"/>
          <p:cNvSpPr/>
          <p:nvPr/>
        </p:nvSpPr>
        <p:spPr>
          <a:xfrm>
            <a:off x="8874651" y="4536974"/>
            <a:ext cx="1120821"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heat</a:t>
            </a:r>
          </a:p>
        </p:txBody>
      </p:sp>
      <p:sp>
        <p:nvSpPr>
          <p:cNvPr id="38" name="Rectangle 37"/>
          <p:cNvSpPr/>
          <p:nvPr/>
        </p:nvSpPr>
        <p:spPr>
          <a:xfrm>
            <a:off x="505326" y="4536974"/>
            <a:ext cx="1636091" cy="58477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3200" dirty="0">
                <a:solidFill>
                  <a:schemeClr val="accent1">
                    <a:lumMod val="50000"/>
                  </a:schemeClr>
                </a:solidFill>
              </a:rPr>
              <a:t>reason</a:t>
            </a:r>
          </a:p>
        </p:txBody>
      </p:sp>
      <p:sp>
        <p:nvSpPr>
          <p:cNvPr id="7" name="Rounded Rectangle 6"/>
          <p:cNvSpPr/>
          <p:nvPr/>
        </p:nvSpPr>
        <p:spPr>
          <a:xfrm>
            <a:off x="4535388" y="4447748"/>
            <a:ext cx="2471639" cy="749662"/>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8" name="TextBox 17"/>
          <p:cNvSpPr txBox="1"/>
          <p:nvPr/>
        </p:nvSpPr>
        <p:spPr>
          <a:xfrm>
            <a:off x="4653497" y="3417147"/>
            <a:ext cx="296092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3200" b="1" dirty="0">
                <a:solidFill>
                  <a:schemeClr val="accent5">
                    <a:lumMod val="50000"/>
                  </a:schemeClr>
                </a:solidFill>
              </a:rPr>
              <a:t>el </a:t>
            </a:r>
            <a:r>
              <a:rPr lang="en-GB" sz="3200" b="1" dirty="0" err="1">
                <a:solidFill>
                  <a:schemeClr val="accent5">
                    <a:lumMod val="50000"/>
                  </a:schemeClr>
                </a:solidFill>
              </a:rPr>
              <a:t>sueño</a:t>
            </a:r>
            <a:endParaRPr lang="en-GB" sz="3200" b="1" dirty="0">
              <a:solidFill>
                <a:schemeClr val="accent5">
                  <a:lumMod val="50000"/>
                </a:schemeClr>
              </a:solidFill>
            </a:endParaRPr>
          </a:p>
        </p:txBody>
      </p:sp>
    </p:spTree>
    <p:extLst>
      <p:ext uri="{BB962C8B-B14F-4D97-AF65-F5344CB8AC3E}">
        <p14:creationId xmlns:p14="http://schemas.microsoft.com/office/powerpoint/2010/main" val="2070743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6122" y="1241133"/>
            <a:ext cx="1761217" cy="1761217"/>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46394" y="3862643"/>
            <a:ext cx="1609325" cy="1796176"/>
          </a:xfrm>
          <a:prstGeom prst="rect">
            <a:avLst/>
          </a:prstGeom>
        </p:spPr>
      </p:pic>
      <p:grpSp>
        <p:nvGrpSpPr>
          <p:cNvPr id="14" name="Group 13"/>
          <p:cNvGrpSpPr/>
          <p:nvPr/>
        </p:nvGrpSpPr>
        <p:grpSpPr>
          <a:xfrm>
            <a:off x="389571" y="3871658"/>
            <a:ext cx="2750720" cy="1688731"/>
            <a:chOff x="5502943" y="3316406"/>
            <a:chExt cx="2531907" cy="1395339"/>
          </a:xfrm>
        </p:grpSpPr>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28476" y="3316406"/>
              <a:ext cx="1306374" cy="1395339"/>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326408">
              <a:off x="5502943" y="3707307"/>
              <a:ext cx="1346177" cy="897451"/>
            </a:xfrm>
            <a:prstGeom prst="rect">
              <a:avLst/>
            </a:prstGeom>
          </p:spPr>
        </p:pic>
      </p:grpSp>
      <p:grpSp>
        <p:nvGrpSpPr>
          <p:cNvPr id="15" name="Group 14"/>
          <p:cNvGrpSpPr/>
          <p:nvPr/>
        </p:nvGrpSpPr>
        <p:grpSpPr>
          <a:xfrm>
            <a:off x="8773626" y="3427676"/>
            <a:ext cx="1833748" cy="2231143"/>
            <a:chOff x="9103781" y="3173340"/>
            <a:chExt cx="1833748" cy="2231143"/>
          </a:xfrm>
        </p:grpSpPr>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19503" y="4231537"/>
              <a:ext cx="1118026" cy="1172946"/>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03781" y="3173340"/>
              <a:ext cx="1681473" cy="1681473"/>
            </a:xfrm>
            <a:prstGeom prst="rect">
              <a:avLst/>
            </a:prstGeom>
          </p:spPr>
        </p:pic>
      </p:grpSp>
      <p:grpSp>
        <p:nvGrpSpPr>
          <p:cNvPr id="16" name="Group 15"/>
          <p:cNvGrpSpPr/>
          <p:nvPr/>
        </p:nvGrpSpPr>
        <p:grpSpPr>
          <a:xfrm>
            <a:off x="9165908" y="963854"/>
            <a:ext cx="1717992" cy="1975679"/>
            <a:chOff x="3044937" y="3110659"/>
            <a:chExt cx="1856808" cy="2315430"/>
          </a:xfrm>
        </p:grpSpPr>
        <p:pic>
          <p:nvPicPr>
            <p:cNvPr id="9" name="Picture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44937" y="3110659"/>
              <a:ext cx="1856808" cy="2241756"/>
            </a:xfrm>
            <a:prstGeom prst="rect">
              <a:avLst/>
            </a:prstGeom>
          </p:spPr>
        </p:pic>
        <p:pic>
          <p:nvPicPr>
            <p:cNvPr id="8" name="Picture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448296">
              <a:off x="3333695" y="3647702"/>
              <a:ext cx="1131701" cy="1778387"/>
            </a:xfrm>
            <a:prstGeom prst="rect">
              <a:avLst/>
            </a:prstGeom>
          </p:spPr>
        </p:pic>
      </p:grpSp>
      <p:grpSp>
        <p:nvGrpSpPr>
          <p:cNvPr id="19" name="Group 18"/>
          <p:cNvGrpSpPr/>
          <p:nvPr/>
        </p:nvGrpSpPr>
        <p:grpSpPr>
          <a:xfrm>
            <a:off x="4282288" y="861322"/>
            <a:ext cx="2893296" cy="2367308"/>
            <a:chOff x="6676381" y="1002447"/>
            <a:chExt cx="2893296" cy="2367308"/>
          </a:xfrm>
        </p:grpSpPr>
        <p:pic>
          <p:nvPicPr>
            <p:cNvPr id="17" name="Picture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424362">
              <a:off x="6676381" y="1002447"/>
              <a:ext cx="2612807" cy="2367308"/>
            </a:xfrm>
            <a:prstGeom prst="rect">
              <a:avLst/>
            </a:prstGeom>
          </p:spPr>
        </p:pic>
        <p:sp>
          <p:nvSpPr>
            <p:cNvPr id="18" name="TextBox 17"/>
            <p:cNvSpPr txBox="1"/>
            <p:nvPr/>
          </p:nvSpPr>
          <p:spPr>
            <a:xfrm>
              <a:off x="7236749" y="1853886"/>
              <a:ext cx="2332928" cy="584775"/>
            </a:xfrm>
            <a:prstGeom prst="rect">
              <a:avLst/>
            </a:prstGeom>
            <a:noFill/>
          </p:spPr>
          <p:txBody>
            <a:bodyPr wrap="square" rtlCol="0">
              <a:spAutoFit/>
            </a:bodyPr>
            <a:lstStyle/>
            <a:p>
              <a:pPr algn="l"/>
              <a:r>
                <a:rPr lang="en-GB" sz="3200" dirty="0">
                  <a:solidFill>
                    <a:schemeClr val="accent5">
                      <a:lumMod val="50000"/>
                    </a:schemeClr>
                  </a:solidFill>
                </a:rPr>
                <a:t>reason</a:t>
              </a:r>
            </a:p>
          </p:txBody>
        </p:sp>
      </p:grpSp>
      <p:sp>
        <p:nvSpPr>
          <p:cNvPr id="20" name="TextBox 19"/>
          <p:cNvSpPr txBox="1"/>
          <p:nvPr/>
        </p:nvSpPr>
        <p:spPr>
          <a:xfrm>
            <a:off x="637364" y="3104002"/>
            <a:ext cx="296092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3200" b="1" dirty="0">
                <a:solidFill>
                  <a:schemeClr val="accent5">
                    <a:lumMod val="50000"/>
                  </a:schemeClr>
                </a:solidFill>
              </a:rPr>
              <a:t>el </a:t>
            </a:r>
            <a:r>
              <a:rPr lang="en-GB" sz="3200" b="1" dirty="0" err="1">
                <a:solidFill>
                  <a:schemeClr val="accent5">
                    <a:lumMod val="50000"/>
                  </a:schemeClr>
                </a:solidFill>
              </a:rPr>
              <a:t>miedo</a:t>
            </a:r>
            <a:endParaRPr lang="en-GB" sz="3200" b="1" dirty="0">
              <a:solidFill>
                <a:schemeClr val="accent5">
                  <a:lumMod val="50000"/>
                </a:schemeClr>
              </a:solidFill>
            </a:endParaRPr>
          </a:p>
        </p:txBody>
      </p:sp>
      <p:sp>
        <p:nvSpPr>
          <p:cNvPr id="21" name="TextBox 20"/>
          <p:cNvSpPr txBox="1"/>
          <p:nvPr/>
        </p:nvSpPr>
        <p:spPr>
          <a:xfrm>
            <a:off x="4673233" y="3078131"/>
            <a:ext cx="296092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3200" b="1" dirty="0">
                <a:solidFill>
                  <a:schemeClr val="accent5">
                    <a:lumMod val="50000"/>
                  </a:schemeClr>
                </a:solidFill>
              </a:rPr>
              <a:t>la </a:t>
            </a:r>
            <a:r>
              <a:rPr lang="en-GB" sz="3200" b="1" dirty="0" err="1">
                <a:solidFill>
                  <a:schemeClr val="accent5">
                    <a:lumMod val="50000"/>
                  </a:schemeClr>
                </a:solidFill>
              </a:rPr>
              <a:t>razón</a:t>
            </a:r>
            <a:endParaRPr lang="en-GB" sz="3200" b="1" dirty="0">
              <a:solidFill>
                <a:schemeClr val="accent5">
                  <a:lumMod val="50000"/>
                </a:schemeClr>
              </a:solidFill>
            </a:endParaRPr>
          </a:p>
        </p:txBody>
      </p:sp>
      <p:sp>
        <p:nvSpPr>
          <p:cNvPr id="22" name="TextBox 21"/>
          <p:cNvSpPr txBox="1"/>
          <p:nvPr/>
        </p:nvSpPr>
        <p:spPr>
          <a:xfrm>
            <a:off x="8703654" y="3078131"/>
            <a:ext cx="296092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3200" b="1" dirty="0">
                <a:solidFill>
                  <a:schemeClr val="accent5">
                    <a:lumMod val="50000"/>
                  </a:schemeClr>
                </a:solidFill>
              </a:rPr>
              <a:t>la suerte</a:t>
            </a:r>
          </a:p>
        </p:txBody>
      </p:sp>
      <p:sp>
        <p:nvSpPr>
          <p:cNvPr id="23" name="TextBox 22"/>
          <p:cNvSpPr txBox="1"/>
          <p:nvPr/>
        </p:nvSpPr>
        <p:spPr>
          <a:xfrm>
            <a:off x="733306" y="5729215"/>
            <a:ext cx="296092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3200" b="1" dirty="0">
                <a:solidFill>
                  <a:schemeClr val="accent5">
                    <a:lumMod val="50000"/>
                  </a:schemeClr>
                </a:solidFill>
              </a:rPr>
              <a:t>el </a:t>
            </a:r>
            <a:r>
              <a:rPr lang="en-GB" sz="3200" b="1" dirty="0" err="1">
                <a:solidFill>
                  <a:schemeClr val="accent5">
                    <a:lumMod val="50000"/>
                  </a:schemeClr>
                </a:solidFill>
              </a:rPr>
              <a:t>éxito</a:t>
            </a:r>
            <a:endParaRPr lang="en-GB" sz="3200" b="1" dirty="0">
              <a:solidFill>
                <a:schemeClr val="accent5">
                  <a:lumMod val="50000"/>
                </a:schemeClr>
              </a:solidFill>
            </a:endParaRPr>
          </a:p>
        </p:txBody>
      </p:sp>
      <p:sp>
        <p:nvSpPr>
          <p:cNvPr id="24" name="TextBox 23"/>
          <p:cNvSpPr txBox="1"/>
          <p:nvPr/>
        </p:nvSpPr>
        <p:spPr>
          <a:xfrm>
            <a:off x="4673233" y="5729215"/>
            <a:ext cx="296092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3200" b="1" dirty="0">
                <a:solidFill>
                  <a:schemeClr val="accent5">
                    <a:lumMod val="50000"/>
                  </a:schemeClr>
                </a:solidFill>
              </a:rPr>
              <a:t>el </a:t>
            </a:r>
            <a:r>
              <a:rPr lang="en-GB" sz="3200" b="1" dirty="0" err="1">
                <a:solidFill>
                  <a:schemeClr val="accent5">
                    <a:lumMod val="50000"/>
                  </a:schemeClr>
                </a:solidFill>
              </a:rPr>
              <a:t>sueño</a:t>
            </a:r>
            <a:endParaRPr lang="en-GB" sz="3200" b="1" dirty="0">
              <a:solidFill>
                <a:schemeClr val="accent5">
                  <a:lumMod val="50000"/>
                </a:schemeClr>
              </a:solidFill>
            </a:endParaRPr>
          </a:p>
        </p:txBody>
      </p:sp>
      <p:sp>
        <p:nvSpPr>
          <p:cNvPr id="25" name="TextBox 24"/>
          <p:cNvSpPr txBox="1"/>
          <p:nvPr/>
        </p:nvSpPr>
        <p:spPr>
          <a:xfrm>
            <a:off x="8703654" y="5729215"/>
            <a:ext cx="296092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3200" b="1" dirty="0">
                <a:solidFill>
                  <a:schemeClr val="accent5">
                    <a:lumMod val="50000"/>
                  </a:schemeClr>
                </a:solidFill>
              </a:rPr>
              <a:t>el </a:t>
            </a:r>
            <a:r>
              <a:rPr lang="en-GB" sz="3200" b="1" dirty="0" err="1">
                <a:solidFill>
                  <a:schemeClr val="accent5">
                    <a:lumMod val="50000"/>
                  </a:schemeClr>
                </a:solidFill>
              </a:rPr>
              <a:t>calor</a:t>
            </a:r>
            <a:endParaRPr lang="en-GB" sz="3200" b="1" dirty="0">
              <a:solidFill>
                <a:schemeClr val="accent5">
                  <a:lumMod val="50000"/>
                </a:schemeClr>
              </a:solidFill>
            </a:endParaRPr>
          </a:p>
        </p:txBody>
      </p:sp>
      <p:sp>
        <p:nvSpPr>
          <p:cNvPr id="7" name="TextBox 6"/>
          <p:cNvSpPr txBox="1"/>
          <p:nvPr/>
        </p:nvSpPr>
        <p:spPr>
          <a:xfrm>
            <a:off x="2915502" y="1852951"/>
            <a:ext cx="1008875" cy="461665"/>
          </a:xfrm>
          <a:prstGeom prst="rect">
            <a:avLst/>
          </a:prstGeom>
          <a:noFill/>
        </p:spPr>
        <p:txBody>
          <a:bodyPr wrap="square" rtlCol="0">
            <a:spAutoFit/>
          </a:bodyPr>
          <a:lstStyle/>
          <a:p>
            <a:pPr algn="l"/>
            <a:r>
              <a:rPr lang="en-GB" sz="2400" dirty="0">
                <a:solidFill>
                  <a:schemeClr val="accent5">
                    <a:lumMod val="50000"/>
                  </a:schemeClr>
                </a:solidFill>
              </a:rPr>
              <a:t>[fear]</a:t>
            </a:r>
          </a:p>
        </p:txBody>
      </p:sp>
      <p:sp>
        <p:nvSpPr>
          <p:cNvPr id="26" name="TextBox 25"/>
          <p:cNvSpPr txBox="1"/>
          <p:nvPr/>
        </p:nvSpPr>
        <p:spPr>
          <a:xfrm>
            <a:off x="10923458" y="1708399"/>
            <a:ext cx="1008875" cy="461665"/>
          </a:xfrm>
          <a:prstGeom prst="rect">
            <a:avLst/>
          </a:prstGeom>
          <a:noFill/>
        </p:spPr>
        <p:txBody>
          <a:bodyPr wrap="square" rtlCol="0">
            <a:spAutoFit/>
          </a:bodyPr>
          <a:lstStyle/>
          <a:p>
            <a:pPr algn="l"/>
            <a:r>
              <a:rPr lang="en-GB" sz="2400" dirty="0">
                <a:solidFill>
                  <a:schemeClr val="accent5">
                    <a:lumMod val="50000"/>
                  </a:schemeClr>
                </a:solidFill>
              </a:rPr>
              <a:t>[luck]</a:t>
            </a:r>
          </a:p>
        </p:txBody>
      </p:sp>
      <p:sp>
        <p:nvSpPr>
          <p:cNvPr id="27" name="TextBox 26"/>
          <p:cNvSpPr txBox="1"/>
          <p:nvPr/>
        </p:nvSpPr>
        <p:spPr>
          <a:xfrm>
            <a:off x="10711300" y="4529898"/>
            <a:ext cx="1168400" cy="461665"/>
          </a:xfrm>
          <a:prstGeom prst="rect">
            <a:avLst/>
          </a:prstGeom>
          <a:noFill/>
        </p:spPr>
        <p:txBody>
          <a:bodyPr wrap="square" rtlCol="0">
            <a:spAutoFit/>
          </a:bodyPr>
          <a:lstStyle/>
          <a:p>
            <a:pPr algn="l"/>
            <a:r>
              <a:rPr lang="en-GB" sz="2400" dirty="0">
                <a:solidFill>
                  <a:schemeClr val="accent5">
                    <a:lumMod val="50000"/>
                  </a:schemeClr>
                </a:solidFill>
              </a:rPr>
              <a:t>[heat]</a:t>
            </a:r>
          </a:p>
        </p:txBody>
      </p:sp>
      <p:sp>
        <p:nvSpPr>
          <p:cNvPr id="28" name="TextBox 27"/>
          <p:cNvSpPr txBox="1"/>
          <p:nvPr/>
        </p:nvSpPr>
        <p:spPr>
          <a:xfrm>
            <a:off x="6355719" y="4529897"/>
            <a:ext cx="1951283" cy="461665"/>
          </a:xfrm>
          <a:prstGeom prst="rect">
            <a:avLst/>
          </a:prstGeom>
          <a:noFill/>
        </p:spPr>
        <p:txBody>
          <a:bodyPr wrap="square" rtlCol="0">
            <a:spAutoFit/>
          </a:bodyPr>
          <a:lstStyle/>
          <a:p>
            <a:pPr algn="l"/>
            <a:r>
              <a:rPr lang="en-GB" sz="2400" dirty="0">
                <a:solidFill>
                  <a:schemeClr val="accent5">
                    <a:lumMod val="50000"/>
                  </a:schemeClr>
                </a:solidFill>
              </a:rPr>
              <a:t>[sleepiness]</a:t>
            </a:r>
          </a:p>
        </p:txBody>
      </p:sp>
      <p:sp>
        <p:nvSpPr>
          <p:cNvPr id="29" name="TextBox 28"/>
          <p:cNvSpPr txBox="1"/>
          <p:nvPr/>
        </p:nvSpPr>
        <p:spPr>
          <a:xfrm>
            <a:off x="2564048" y="5013513"/>
            <a:ext cx="1951283" cy="461665"/>
          </a:xfrm>
          <a:prstGeom prst="rect">
            <a:avLst/>
          </a:prstGeom>
          <a:noFill/>
        </p:spPr>
        <p:txBody>
          <a:bodyPr wrap="square" rtlCol="0">
            <a:spAutoFit/>
          </a:bodyPr>
          <a:lstStyle/>
          <a:p>
            <a:pPr algn="l"/>
            <a:r>
              <a:rPr lang="en-GB" sz="2400" dirty="0">
                <a:solidFill>
                  <a:schemeClr val="accent5">
                    <a:lumMod val="50000"/>
                  </a:schemeClr>
                </a:solidFill>
              </a:rPr>
              <a:t>[success]</a:t>
            </a:r>
          </a:p>
        </p:txBody>
      </p:sp>
      <p:sp>
        <p:nvSpPr>
          <p:cNvPr id="30" name="TextBox 29"/>
          <p:cNvSpPr txBox="1"/>
          <p:nvPr/>
        </p:nvSpPr>
        <p:spPr>
          <a:xfrm>
            <a:off x="6811732" y="1749475"/>
            <a:ext cx="1534716" cy="461665"/>
          </a:xfrm>
          <a:prstGeom prst="rect">
            <a:avLst/>
          </a:prstGeom>
          <a:noFill/>
        </p:spPr>
        <p:txBody>
          <a:bodyPr wrap="square" rtlCol="0">
            <a:spAutoFit/>
          </a:bodyPr>
          <a:lstStyle/>
          <a:p>
            <a:pPr algn="l"/>
            <a:r>
              <a:rPr lang="en-GB" sz="2400" dirty="0">
                <a:solidFill>
                  <a:schemeClr val="accent5">
                    <a:lumMod val="50000"/>
                  </a:schemeClr>
                </a:solidFill>
              </a:rPr>
              <a:t>[reason]</a:t>
            </a:r>
          </a:p>
        </p:txBody>
      </p:sp>
    </p:spTree>
    <p:extLst>
      <p:ext uri="{BB962C8B-B14F-4D97-AF65-F5344CB8AC3E}">
        <p14:creationId xmlns:p14="http://schemas.microsoft.com/office/powerpoint/2010/main" val="190940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1"/>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1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19"/>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800" b="1" dirty="0">
                <a:solidFill>
                  <a:schemeClr val="bg1"/>
                </a:solidFill>
              </a:rPr>
              <a:t>Using ‘tener’ for idiomatic expressions</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A01B6026-6024-B640-AA14-813D9C613E27}"/>
              </a:ext>
            </a:extLst>
          </p:cNvPr>
          <p:cNvSpPr txBox="1"/>
          <p:nvPr/>
        </p:nvSpPr>
        <p:spPr>
          <a:xfrm>
            <a:off x="179998" y="1189544"/>
            <a:ext cx="1192310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To say ‘</a:t>
            </a:r>
            <a:r>
              <a:rPr lang="en-US" sz="2400" b="1" i="1" dirty="0">
                <a:solidFill>
                  <a:srgbClr val="4472C4">
                    <a:lumMod val="50000"/>
                  </a:srgbClr>
                </a:solidFill>
                <a:latin typeface="Century Gothic" panose="020F0302020204030204"/>
              </a:rPr>
              <a:t>to be </a:t>
            </a:r>
            <a:r>
              <a:rPr lang="en-US" sz="2400" dirty="0">
                <a:solidFill>
                  <a:srgbClr val="4472C4">
                    <a:lumMod val="50000"/>
                  </a:srgbClr>
                </a:solidFill>
                <a:latin typeface="Century Gothic" panose="020F0302020204030204"/>
              </a:rPr>
              <a:t>lucky’ and ‘</a:t>
            </a:r>
            <a:r>
              <a:rPr lang="en-US" sz="2400" b="1" i="1" dirty="0">
                <a:solidFill>
                  <a:srgbClr val="4472C4">
                    <a:lumMod val="50000"/>
                  </a:srgbClr>
                </a:solidFill>
                <a:latin typeface="Century Gothic" panose="020F0302020204030204"/>
              </a:rPr>
              <a:t>to be </a:t>
            </a:r>
            <a:r>
              <a:rPr lang="en-US" sz="2400" dirty="0">
                <a:solidFill>
                  <a:srgbClr val="4472C4">
                    <a:lumMod val="50000"/>
                  </a:srgbClr>
                </a:solidFill>
                <a:latin typeface="Century Gothic" panose="020F0302020204030204"/>
              </a:rPr>
              <a:t>scared’ in Spanish, use ‘tener’ (to have) + noun.  This is different from English. We use ‘to be’ + adjective.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 name="TextBox 5">
            <a:extLst>
              <a:ext uri="{FF2B5EF4-FFF2-40B4-BE49-F238E27FC236}">
                <a16:creationId xmlns:a16="http://schemas.microsoft.com/office/drawing/2014/main" id="{A01B6026-6024-B640-AA14-813D9C613E27}"/>
              </a:ext>
            </a:extLst>
          </p:cNvPr>
          <p:cNvSpPr txBox="1"/>
          <p:nvPr/>
        </p:nvSpPr>
        <p:spPr>
          <a:xfrm>
            <a:off x="191793" y="2046094"/>
            <a:ext cx="47071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Here are some</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examples:</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A01B6026-6024-B640-AA14-813D9C613E27}"/>
              </a:ext>
            </a:extLst>
          </p:cNvPr>
          <p:cNvSpPr txBox="1"/>
          <p:nvPr/>
        </p:nvSpPr>
        <p:spPr>
          <a:xfrm>
            <a:off x="179999" y="2567079"/>
            <a:ext cx="1925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I am lucky.</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A01B6026-6024-B640-AA14-813D9C613E27}"/>
              </a:ext>
            </a:extLst>
          </p:cNvPr>
          <p:cNvSpPr txBox="1"/>
          <p:nvPr/>
        </p:nvSpPr>
        <p:spPr>
          <a:xfrm>
            <a:off x="2769387" y="2567079"/>
            <a:ext cx="22922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srgbClr val="4472C4">
                    <a:lumMod val="50000"/>
                  </a:srgbClr>
                </a:solidFill>
                <a:latin typeface="Century Gothic" panose="020F0302020204030204"/>
              </a:rPr>
              <a:t>Tengo</a:t>
            </a:r>
            <a:r>
              <a:rPr lang="en-US" sz="2400" b="1" dirty="0">
                <a:solidFill>
                  <a:srgbClr val="4472C4">
                    <a:lumMod val="50000"/>
                  </a:srgbClr>
                </a:solidFill>
                <a:latin typeface="Century Gothic" panose="020F0302020204030204"/>
              </a:rPr>
              <a:t> </a:t>
            </a:r>
            <a:r>
              <a:rPr lang="en-US" sz="2400" b="1" dirty="0" err="1">
                <a:solidFill>
                  <a:srgbClr val="4472C4">
                    <a:lumMod val="50000"/>
                  </a:srgbClr>
                </a:solidFill>
                <a:latin typeface="Century Gothic" panose="020F0302020204030204"/>
              </a:rPr>
              <a:t>suerte</a:t>
            </a:r>
            <a:r>
              <a:rPr lang="en-US" sz="2400" b="1" dirty="0">
                <a:solidFill>
                  <a:srgbClr val="4472C4">
                    <a:lumMod val="50000"/>
                  </a:srgbClr>
                </a:solidFill>
                <a:latin typeface="Century Gothic" panose="020F0302020204030204"/>
              </a:rPr>
              <a:t>.</a:t>
            </a:r>
            <a:endPar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0" name="TextBox 9">
            <a:extLst>
              <a:ext uri="{FF2B5EF4-FFF2-40B4-BE49-F238E27FC236}">
                <a16:creationId xmlns:a16="http://schemas.microsoft.com/office/drawing/2014/main" id="{A01B6026-6024-B640-AA14-813D9C613E27}"/>
              </a:ext>
            </a:extLst>
          </p:cNvPr>
          <p:cNvSpPr txBox="1"/>
          <p:nvPr/>
        </p:nvSpPr>
        <p:spPr>
          <a:xfrm>
            <a:off x="191793" y="3232239"/>
            <a:ext cx="27196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You are scared.</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A01B6026-6024-B640-AA14-813D9C613E27}"/>
              </a:ext>
            </a:extLst>
          </p:cNvPr>
          <p:cNvSpPr txBox="1"/>
          <p:nvPr/>
        </p:nvSpPr>
        <p:spPr>
          <a:xfrm>
            <a:off x="2769387" y="3229219"/>
            <a:ext cx="22922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srgbClr val="4472C4">
                    <a:lumMod val="50000"/>
                  </a:srgbClr>
                </a:solidFill>
                <a:latin typeface="Century Gothic" panose="020F0302020204030204"/>
              </a:rPr>
              <a:t>Tienes</a:t>
            </a:r>
            <a:r>
              <a:rPr lang="en-US" sz="2400" b="1" dirty="0">
                <a:solidFill>
                  <a:srgbClr val="4472C4">
                    <a:lumMod val="50000"/>
                  </a:srgbClr>
                </a:solidFill>
                <a:latin typeface="Century Gothic" panose="020F0302020204030204"/>
              </a:rPr>
              <a:t> </a:t>
            </a:r>
            <a:r>
              <a:rPr lang="en-US" sz="2400" b="1" dirty="0" err="1">
                <a:solidFill>
                  <a:srgbClr val="4472C4">
                    <a:lumMod val="50000"/>
                  </a:srgbClr>
                </a:solidFill>
                <a:latin typeface="Century Gothic" panose="020F0302020204030204"/>
              </a:rPr>
              <a:t>miedo</a:t>
            </a:r>
            <a:r>
              <a:rPr lang="en-US" sz="2400" b="1" dirty="0">
                <a:solidFill>
                  <a:srgbClr val="4472C4">
                    <a:lumMod val="50000"/>
                  </a:srgbClr>
                </a:solidFill>
                <a:latin typeface="Century Gothic" panose="020F0302020204030204"/>
              </a:rPr>
              <a:t>.</a:t>
            </a:r>
            <a:endPar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2" name="TextBox 11">
            <a:extLst>
              <a:ext uri="{FF2B5EF4-FFF2-40B4-BE49-F238E27FC236}">
                <a16:creationId xmlns:a16="http://schemas.microsoft.com/office/drawing/2014/main" id="{A01B6026-6024-B640-AA14-813D9C613E27}"/>
              </a:ext>
            </a:extLst>
          </p:cNvPr>
          <p:cNvSpPr txBox="1"/>
          <p:nvPr/>
        </p:nvSpPr>
        <p:spPr>
          <a:xfrm>
            <a:off x="191793" y="3897399"/>
            <a:ext cx="27196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He is successful.</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A01B6026-6024-B640-AA14-813D9C613E27}"/>
              </a:ext>
            </a:extLst>
          </p:cNvPr>
          <p:cNvSpPr txBox="1"/>
          <p:nvPr/>
        </p:nvSpPr>
        <p:spPr>
          <a:xfrm>
            <a:off x="2769388" y="3886295"/>
            <a:ext cx="18606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4472C4">
                    <a:lumMod val="50000"/>
                  </a:srgbClr>
                </a:solidFill>
                <a:latin typeface="Century Gothic" panose="020F0302020204030204"/>
              </a:rPr>
              <a:t>Tiene </a:t>
            </a:r>
            <a:r>
              <a:rPr lang="en-US" sz="2400" b="1" dirty="0" err="1">
                <a:solidFill>
                  <a:srgbClr val="4472C4">
                    <a:lumMod val="50000"/>
                  </a:srgbClr>
                </a:solidFill>
                <a:latin typeface="Century Gothic" panose="020F0302020204030204"/>
              </a:rPr>
              <a:t>éxito</a:t>
            </a:r>
            <a:r>
              <a:rPr lang="en-US" sz="2400" b="1" dirty="0">
                <a:solidFill>
                  <a:srgbClr val="4472C4">
                    <a:lumMod val="50000"/>
                  </a:srgbClr>
                </a:solidFill>
                <a:latin typeface="Century Gothic" panose="020F0302020204030204"/>
              </a:rPr>
              <a:t>.</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4" name="TextBox 13">
            <a:extLst>
              <a:ext uri="{FF2B5EF4-FFF2-40B4-BE49-F238E27FC236}">
                <a16:creationId xmlns:a16="http://schemas.microsoft.com/office/drawing/2014/main" id="{A01B6026-6024-B640-AA14-813D9C613E27}"/>
              </a:ext>
            </a:extLst>
          </p:cNvPr>
          <p:cNvSpPr txBox="1"/>
          <p:nvPr/>
        </p:nvSpPr>
        <p:spPr>
          <a:xfrm>
            <a:off x="191793" y="4562559"/>
            <a:ext cx="27196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He is sleepy.</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A01B6026-6024-B640-AA14-813D9C613E27}"/>
              </a:ext>
            </a:extLst>
          </p:cNvPr>
          <p:cNvSpPr txBox="1"/>
          <p:nvPr/>
        </p:nvSpPr>
        <p:spPr>
          <a:xfrm>
            <a:off x="2769387" y="4583762"/>
            <a:ext cx="25311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4472C4">
                    <a:lumMod val="50000"/>
                  </a:srgbClr>
                </a:solidFill>
                <a:latin typeface="Century Gothic" panose="020F0302020204030204"/>
              </a:rPr>
              <a:t>Tiene </a:t>
            </a:r>
            <a:r>
              <a:rPr lang="en-US" sz="2400" b="1" dirty="0" err="1">
                <a:solidFill>
                  <a:srgbClr val="4472C4">
                    <a:lumMod val="50000"/>
                  </a:srgbClr>
                </a:solidFill>
                <a:latin typeface="Century Gothic" panose="020F0302020204030204"/>
              </a:rPr>
              <a:t>sueño</a:t>
            </a:r>
            <a:r>
              <a:rPr lang="en-US" sz="2400" b="1" dirty="0">
                <a:solidFill>
                  <a:srgbClr val="4472C4">
                    <a:lumMod val="50000"/>
                  </a:srgbClr>
                </a:solidFill>
                <a:latin typeface="Century Gothic" panose="020F0302020204030204"/>
              </a:rPr>
              <a:t>.</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6" name="TextBox 15">
            <a:extLst>
              <a:ext uri="{FF2B5EF4-FFF2-40B4-BE49-F238E27FC236}">
                <a16:creationId xmlns:a16="http://schemas.microsoft.com/office/drawing/2014/main" id="{A01B6026-6024-B640-AA14-813D9C613E27}"/>
              </a:ext>
            </a:extLst>
          </p:cNvPr>
          <p:cNvSpPr txBox="1"/>
          <p:nvPr/>
        </p:nvSpPr>
        <p:spPr>
          <a:xfrm>
            <a:off x="191793" y="5892879"/>
            <a:ext cx="1925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I am hot.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A01B6026-6024-B640-AA14-813D9C613E27}"/>
              </a:ext>
            </a:extLst>
          </p:cNvPr>
          <p:cNvSpPr txBox="1"/>
          <p:nvPr/>
        </p:nvSpPr>
        <p:spPr>
          <a:xfrm>
            <a:off x="2769387" y="5867263"/>
            <a:ext cx="25311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srgbClr val="4472C4">
                    <a:lumMod val="50000"/>
                  </a:srgbClr>
                </a:solidFill>
                <a:latin typeface="Century Gothic" panose="020F0302020204030204"/>
              </a:rPr>
              <a:t>Tengo</a:t>
            </a:r>
            <a:r>
              <a:rPr lang="en-US" sz="2400" b="1" dirty="0">
                <a:solidFill>
                  <a:srgbClr val="4472C4">
                    <a:lumMod val="50000"/>
                  </a:srgbClr>
                </a:solidFill>
                <a:latin typeface="Century Gothic" panose="020F0302020204030204"/>
              </a:rPr>
              <a:t> </a:t>
            </a:r>
            <a:r>
              <a:rPr lang="en-US" sz="2400" b="1" dirty="0" err="1">
                <a:solidFill>
                  <a:srgbClr val="4472C4">
                    <a:lumMod val="50000"/>
                  </a:srgbClr>
                </a:solidFill>
                <a:latin typeface="Century Gothic" panose="020F0302020204030204"/>
              </a:rPr>
              <a:t>calor</a:t>
            </a:r>
            <a:r>
              <a:rPr lang="en-US" sz="2400" b="1" dirty="0">
                <a:solidFill>
                  <a:srgbClr val="4472C4">
                    <a:lumMod val="50000"/>
                  </a:srgbClr>
                </a:solidFill>
                <a:latin typeface="Century Gothic" panose="020F0302020204030204"/>
              </a:rPr>
              <a:t>.</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8" name="TextBox 17">
            <a:extLst>
              <a:ext uri="{FF2B5EF4-FFF2-40B4-BE49-F238E27FC236}">
                <a16:creationId xmlns:a16="http://schemas.microsoft.com/office/drawing/2014/main" id="{A01B6026-6024-B640-AA14-813D9C613E27}"/>
              </a:ext>
            </a:extLst>
          </p:cNvPr>
          <p:cNvSpPr txBox="1"/>
          <p:nvPr/>
        </p:nvSpPr>
        <p:spPr>
          <a:xfrm>
            <a:off x="191793" y="5227719"/>
            <a:ext cx="27196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She is right.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A01B6026-6024-B640-AA14-813D9C613E27}"/>
              </a:ext>
            </a:extLst>
          </p:cNvPr>
          <p:cNvSpPr txBox="1"/>
          <p:nvPr/>
        </p:nvSpPr>
        <p:spPr>
          <a:xfrm>
            <a:off x="2769387" y="5249884"/>
            <a:ext cx="25311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4472C4">
                    <a:lumMod val="50000"/>
                  </a:srgbClr>
                </a:solidFill>
                <a:latin typeface="Century Gothic" panose="020F0302020204030204"/>
              </a:rPr>
              <a:t>Tiene </a:t>
            </a:r>
            <a:r>
              <a:rPr lang="en-US" sz="2400" b="1" dirty="0" err="1">
                <a:solidFill>
                  <a:srgbClr val="4472C4">
                    <a:lumMod val="50000"/>
                  </a:srgbClr>
                </a:solidFill>
                <a:latin typeface="Century Gothic" panose="020F0302020204030204"/>
              </a:rPr>
              <a:t>razón</a:t>
            </a:r>
            <a:r>
              <a:rPr lang="en-US" sz="2400" b="1" dirty="0">
                <a:solidFill>
                  <a:srgbClr val="4472C4">
                    <a:lumMod val="50000"/>
                  </a:srgbClr>
                </a:solidFill>
                <a:latin typeface="Century Gothic" panose="020F0302020204030204"/>
              </a:rPr>
              <a:t>.</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22" name="TextBox 21">
            <a:extLst>
              <a:ext uri="{FF2B5EF4-FFF2-40B4-BE49-F238E27FC236}">
                <a16:creationId xmlns:a16="http://schemas.microsoft.com/office/drawing/2014/main" id="{A01B6026-6024-B640-AA14-813D9C613E27}"/>
              </a:ext>
            </a:extLst>
          </p:cNvPr>
          <p:cNvSpPr txBox="1"/>
          <p:nvPr/>
        </p:nvSpPr>
        <p:spPr>
          <a:xfrm>
            <a:off x="9112183" y="2625921"/>
            <a:ext cx="32985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She is 13 (years old).</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A01B6026-6024-B640-AA14-813D9C613E27}"/>
              </a:ext>
            </a:extLst>
          </p:cNvPr>
          <p:cNvSpPr txBox="1"/>
          <p:nvPr/>
        </p:nvSpPr>
        <p:spPr>
          <a:xfrm>
            <a:off x="9112183" y="3087586"/>
            <a:ext cx="31002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4472C4">
                    <a:lumMod val="50000"/>
                  </a:srgbClr>
                </a:solidFill>
                <a:latin typeface="Century Gothic" panose="020F0302020204030204"/>
              </a:rPr>
              <a:t>Tiene </a:t>
            </a:r>
            <a:r>
              <a:rPr lang="en-US" sz="2400" b="1" dirty="0" err="1">
                <a:solidFill>
                  <a:srgbClr val="4472C4">
                    <a:lumMod val="50000"/>
                  </a:srgbClr>
                </a:solidFill>
                <a:latin typeface="Century Gothic" panose="020F0302020204030204"/>
              </a:rPr>
              <a:t>trece</a:t>
            </a:r>
            <a:r>
              <a:rPr lang="en-US" sz="2400" b="1" dirty="0">
                <a:solidFill>
                  <a:srgbClr val="4472C4">
                    <a:lumMod val="50000"/>
                  </a:srgbClr>
                </a:solidFill>
                <a:latin typeface="Century Gothic" panose="020F0302020204030204"/>
              </a:rPr>
              <a:t> </a:t>
            </a:r>
            <a:r>
              <a:rPr lang="en-US" sz="2400" b="1" dirty="0" err="1">
                <a:solidFill>
                  <a:srgbClr val="4472C4">
                    <a:lumMod val="50000"/>
                  </a:srgbClr>
                </a:solidFill>
                <a:latin typeface="Century Gothic" panose="020F0302020204030204"/>
              </a:rPr>
              <a:t>años</a:t>
            </a:r>
            <a:r>
              <a:rPr lang="en-US" sz="2400" b="1" dirty="0">
                <a:solidFill>
                  <a:srgbClr val="4472C4">
                    <a:lumMod val="50000"/>
                  </a:srgbClr>
                </a:solidFill>
                <a:latin typeface="Century Gothic" panose="020F0302020204030204"/>
              </a:rPr>
              <a:t>.</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3" name="Rectangle 2"/>
          <p:cNvSpPr/>
          <p:nvPr/>
        </p:nvSpPr>
        <p:spPr>
          <a:xfrm>
            <a:off x="4898959" y="2549360"/>
            <a:ext cx="3506088" cy="461665"/>
          </a:xfrm>
          <a:prstGeom prst="rect">
            <a:avLst/>
          </a:prstGeom>
        </p:spPr>
        <p:txBody>
          <a:bodyPr wrap="none">
            <a:spAutoFit/>
          </a:bodyPr>
          <a:lstStyle/>
          <a:p>
            <a:pPr lvl="0">
              <a:defRPr/>
            </a:pPr>
            <a:r>
              <a:rPr lang="en-US" sz="2400" dirty="0">
                <a:solidFill>
                  <a:srgbClr val="4472C4">
                    <a:lumMod val="50000"/>
                  </a:srgbClr>
                </a:solidFill>
              </a:rPr>
              <a:t>(literally, ‘I have luck’)</a:t>
            </a:r>
          </a:p>
        </p:txBody>
      </p:sp>
      <p:sp>
        <p:nvSpPr>
          <p:cNvPr id="20" name="Rectangle 19"/>
          <p:cNvSpPr/>
          <p:nvPr/>
        </p:nvSpPr>
        <p:spPr>
          <a:xfrm>
            <a:off x="4898959" y="3215528"/>
            <a:ext cx="3990195" cy="461665"/>
          </a:xfrm>
          <a:prstGeom prst="rect">
            <a:avLst/>
          </a:prstGeom>
        </p:spPr>
        <p:txBody>
          <a:bodyPr wrap="none">
            <a:spAutoFit/>
          </a:bodyPr>
          <a:lstStyle/>
          <a:p>
            <a:pPr lvl="0">
              <a:defRPr/>
            </a:pPr>
            <a:r>
              <a:rPr lang="en-US" sz="2400" dirty="0">
                <a:solidFill>
                  <a:srgbClr val="4472C4">
                    <a:lumMod val="50000"/>
                  </a:srgbClr>
                </a:solidFill>
              </a:rPr>
              <a:t>(literally, ‘you have fear’)</a:t>
            </a:r>
          </a:p>
        </p:txBody>
      </p:sp>
      <p:sp>
        <p:nvSpPr>
          <p:cNvPr id="24" name="Rectangle 23"/>
          <p:cNvSpPr/>
          <p:nvPr/>
        </p:nvSpPr>
        <p:spPr>
          <a:xfrm>
            <a:off x="4898959" y="3898856"/>
            <a:ext cx="4120039" cy="461665"/>
          </a:xfrm>
          <a:prstGeom prst="rect">
            <a:avLst/>
          </a:prstGeom>
        </p:spPr>
        <p:txBody>
          <a:bodyPr wrap="none">
            <a:spAutoFit/>
          </a:bodyPr>
          <a:lstStyle/>
          <a:p>
            <a:pPr lvl="0">
              <a:defRPr/>
            </a:pPr>
            <a:r>
              <a:rPr lang="en-US" sz="2400" dirty="0">
                <a:solidFill>
                  <a:srgbClr val="4472C4">
                    <a:lumMod val="50000"/>
                  </a:srgbClr>
                </a:solidFill>
              </a:rPr>
              <a:t>(literally, ‘he has success’)</a:t>
            </a:r>
            <a:endParaRPr lang="en-US" sz="2400" b="1" dirty="0">
              <a:solidFill>
                <a:srgbClr val="4472C4">
                  <a:lumMod val="50000"/>
                </a:srgbClr>
              </a:solidFill>
            </a:endParaRPr>
          </a:p>
        </p:txBody>
      </p:sp>
      <p:sp>
        <p:nvSpPr>
          <p:cNvPr id="25" name="Rectangle 24"/>
          <p:cNvSpPr/>
          <p:nvPr/>
        </p:nvSpPr>
        <p:spPr>
          <a:xfrm>
            <a:off x="4878691" y="4577893"/>
            <a:ext cx="4455066" cy="461665"/>
          </a:xfrm>
          <a:prstGeom prst="rect">
            <a:avLst/>
          </a:prstGeom>
        </p:spPr>
        <p:txBody>
          <a:bodyPr wrap="none">
            <a:spAutoFit/>
          </a:bodyPr>
          <a:lstStyle/>
          <a:p>
            <a:pPr lvl="0">
              <a:defRPr/>
            </a:pPr>
            <a:r>
              <a:rPr lang="en-US" sz="2400" dirty="0">
                <a:solidFill>
                  <a:srgbClr val="4472C4">
                    <a:lumMod val="50000"/>
                  </a:srgbClr>
                </a:solidFill>
              </a:rPr>
              <a:t>(literally, ‘he has sleepiness’)</a:t>
            </a:r>
            <a:endParaRPr lang="en-US" sz="2400" b="1" dirty="0">
              <a:solidFill>
                <a:srgbClr val="4472C4">
                  <a:lumMod val="50000"/>
                </a:srgbClr>
              </a:solidFill>
            </a:endParaRPr>
          </a:p>
        </p:txBody>
      </p:sp>
      <p:sp>
        <p:nvSpPr>
          <p:cNvPr id="26" name="Rectangle 25"/>
          <p:cNvSpPr/>
          <p:nvPr/>
        </p:nvSpPr>
        <p:spPr>
          <a:xfrm>
            <a:off x="4898959" y="5238501"/>
            <a:ext cx="3986989" cy="461665"/>
          </a:xfrm>
          <a:prstGeom prst="rect">
            <a:avLst/>
          </a:prstGeom>
        </p:spPr>
        <p:txBody>
          <a:bodyPr wrap="none">
            <a:spAutoFit/>
          </a:bodyPr>
          <a:lstStyle/>
          <a:p>
            <a:pPr lvl="0">
              <a:defRPr/>
            </a:pPr>
            <a:r>
              <a:rPr lang="en-US" sz="2400" dirty="0">
                <a:solidFill>
                  <a:srgbClr val="4472C4">
                    <a:lumMod val="50000"/>
                  </a:srgbClr>
                </a:solidFill>
              </a:rPr>
              <a:t>(literally, ‘she has reason’)</a:t>
            </a:r>
            <a:endParaRPr lang="en-US" sz="2400" b="1" dirty="0">
              <a:solidFill>
                <a:srgbClr val="4472C4">
                  <a:lumMod val="50000"/>
                </a:srgbClr>
              </a:solidFill>
            </a:endParaRPr>
          </a:p>
        </p:txBody>
      </p:sp>
      <p:sp>
        <p:nvSpPr>
          <p:cNvPr id="27" name="Rectangle 26"/>
          <p:cNvSpPr/>
          <p:nvPr/>
        </p:nvSpPr>
        <p:spPr>
          <a:xfrm>
            <a:off x="4878690" y="5855880"/>
            <a:ext cx="3522118" cy="461665"/>
          </a:xfrm>
          <a:prstGeom prst="rect">
            <a:avLst/>
          </a:prstGeom>
        </p:spPr>
        <p:txBody>
          <a:bodyPr wrap="none">
            <a:spAutoFit/>
          </a:bodyPr>
          <a:lstStyle/>
          <a:p>
            <a:pPr lvl="0">
              <a:defRPr/>
            </a:pPr>
            <a:r>
              <a:rPr lang="en-US" sz="2400" dirty="0">
                <a:solidFill>
                  <a:srgbClr val="4472C4">
                    <a:lumMod val="50000"/>
                  </a:srgbClr>
                </a:solidFill>
              </a:rPr>
              <a:t>(literally, ‘I have heat’)</a:t>
            </a:r>
            <a:endParaRPr lang="en-US" sz="2400" b="1" dirty="0">
              <a:solidFill>
                <a:srgbClr val="4472C4">
                  <a:lumMod val="50000"/>
                </a:srgbClr>
              </a:solidFill>
            </a:endParaRPr>
          </a:p>
        </p:txBody>
      </p:sp>
      <p:sp>
        <p:nvSpPr>
          <p:cNvPr id="21" name="Rounded Rectangular Callout 20"/>
          <p:cNvSpPr/>
          <p:nvPr/>
        </p:nvSpPr>
        <p:spPr>
          <a:xfrm>
            <a:off x="2746639" y="2533309"/>
            <a:ext cx="6101219" cy="2029250"/>
          </a:xfrm>
          <a:prstGeom prst="wedgeRoundRectCallout">
            <a:avLst>
              <a:gd name="adj1" fmla="val -48229"/>
              <a:gd name="adj2" fmla="val 15066"/>
              <a:gd name="adj3" fmla="val 16667"/>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Another expression works in this way with a word you already know: año (year)</a:t>
            </a:r>
          </a:p>
        </p:txBody>
      </p:sp>
      <p:sp>
        <p:nvSpPr>
          <p:cNvPr id="28" name="Rectangle 27"/>
          <p:cNvSpPr/>
          <p:nvPr/>
        </p:nvSpPr>
        <p:spPr>
          <a:xfrm>
            <a:off x="9112183" y="3528067"/>
            <a:ext cx="3257604" cy="830997"/>
          </a:xfrm>
          <a:prstGeom prst="rect">
            <a:avLst/>
          </a:prstGeom>
        </p:spPr>
        <p:txBody>
          <a:bodyPr wrap="square">
            <a:spAutoFit/>
          </a:bodyPr>
          <a:lstStyle/>
          <a:p>
            <a:pPr lvl="0">
              <a:defRPr/>
            </a:pPr>
            <a:r>
              <a:rPr lang="en-US" sz="2400" dirty="0">
                <a:solidFill>
                  <a:srgbClr val="4472C4">
                    <a:lumMod val="50000"/>
                  </a:srgbClr>
                </a:solidFill>
              </a:rPr>
              <a:t>(literally, ‘she has thirteen years’)</a:t>
            </a:r>
            <a:endParaRPr lang="en-US" sz="2400" b="1" dirty="0">
              <a:solidFill>
                <a:srgbClr val="4472C4">
                  <a:lumMod val="50000"/>
                </a:srgbClr>
              </a:solidFill>
            </a:endParaRPr>
          </a:p>
        </p:txBody>
      </p:sp>
    </p:spTree>
    <p:extLst>
      <p:ext uri="{BB962C8B-B14F-4D97-AF65-F5344CB8AC3E}">
        <p14:creationId xmlns:p14="http://schemas.microsoft.com/office/powerpoint/2010/main" val="3828294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3"/>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8" grpId="0"/>
      <p:bldP spid="9" grpId="0"/>
      <p:bldP spid="10" grpId="0"/>
      <p:bldP spid="11" grpId="0"/>
      <p:bldP spid="12" grpId="0"/>
      <p:bldP spid="13" grpId="0"/>
      <p:bldP spid="14" grpId="0"/>
      <p:bldP spid="15" grpId="0"/>
      <p:bldP spid="16" grpId="0"/>
      <p:bldP spid="17" grpId="0"/>
      <p:bldP spid="18" grpId="0"/>
      <p:bldP spid="19" grpId="0"/>
      <p:bldP spid="22" grpId="0"/>
      <p:bldP spid="23" grpId="0"/>
      <p:bldP spid="3" grpId="0"/>
      <p:bldP spid="20" grpId="0"/>
      <p:bldP spid="24" grpId="0"/>
      <p:bldP spid="25" grpId="0"/>
      <p:bldP spid="26" grpId="0"/>
      <p:bldP spid="27" grpId="0"/>
      <p:bldP spid="21" grpId="0" animBg="1"/>
      <p:bldP spid="2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Tener [revisited]</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p:cNvSpPr txBox="1"/>
          <p:nvPr/>
        </p:nvSpPr>
        <p:spPr>
          <a:xfrm>
            <a:off x="326201" y="1811778"/>
            <a:ext cx="1124511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In Spanish the verb </a:t>
            </a:r>
            <a:r>
              <a:rPr kumimoji="0" lang="en-GB" sz="2800" b="1" i="1"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tener</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means</a:t>
            </a:r>
            <a:r>
              <a:rPr kumimoji="0" lang="en-GB" sz="2800" b="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 = </a:t>
            </a:r>
            <a:r>
              <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____________________.</a:t>
            </a:r>
          </a:p>
        </p:txBody>
      </p:sp>
      <p:sp>
        <p:nvSpPr>
          <p:cNvPr id="8" name="TextBox 7"/>
          <p:cNvSpPr txBox="1"/>
          <p:nvPr/>
        </p:nvSpPr>
        <p:spPr>
          <a:xfrm>
            <a:off x="6566870" y="1705082"/>
            <a:ext cx="413116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to have / having</a:t>
            </a:r>
          </a:p>
        </p:txBody>
      </p:sp>
      <p:sp>
        <p:nvSpPr>
          <p:cNvPr id="9" name="TextBox 8"/>
          <p:cNvSpPr txBox="1"/>
          <p:nvPr/>
        </p:nvSpPr>
        <p:spPr>
          <a:xfrm>
            <a:off x="326201" y="2850452"/>
            <a:ext cx="1124511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4472C4">
                    <a:lumMod val="50000"/>
                  </a:srgbClr>
                </a:solidFill>
                <a:latin typeface="Century Gothic" panose="020B0502020202020204" pitchFamily="34" charset="0"/>
              </a:rPr>
              <a:t>we</a:t>
            </a: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have </a:t>
            </a:r>
            <a:r>
              <a:rPr kumimoji="0" lang="en-GB" sz="2800" b="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_______________________</a:t>
            </a:r>
          </a:p>
        </p:txBody>
      </p:sp>
      <p:sp>
        <p:nvSpPr>
          <p:cNvPr id="10" name="TextBox 9"/>
          <p:cNvSpPr txBox="1"/>
          <p:nvPr/>
        </p:nvSpPr>
        <p:spPr>
          <a:xfrm>
            <a:off x="3355345" y="2764888"/>
            <a:ext cx="27718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F6600"/>
                </a:solidFill>
                <a:effectLst/>
                <a:uLnTx/>
                <a:uFillTx/>
                <a:latin typeface="Century Gothic" panose="020B0502020202020204" pitchFamily="34" charset="0"/>
                <a:ea typeface="+mn-ea"/>
                <a:cs typeface="+mn-cs"/>
              </a:rPr>
              <a:t>tenemos</a:t>
            </a:r>
            <a:endPar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13" name="TextBox 12"/>
          <p:cNvSpPr txBox="1"/>
          <p:nvPr/>
        </p:nvSpPr>
        <p:spPr>
          <a:xfrm>
            <a:off x="3446535" y="3549928"/>
            <a:ext cx="413116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F6600"/>
                </a:solidFill>
                <a:effectLst/>
                <a:uLnTx/>
                <a:uFillTx/>
                <a:latin typeface="Century Gothic" panose="020B0502020202020204" pitchFamily="34" charset="0"/>
                <a:ea typeface="+mn-ea"/>
                <a:cs typeface="+mn-cs"/>
              </a:rPr>
              <a:t>tienen</a:t>
            </a:r>
            <a:endPar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14" name="TextBox 13"/>
          <p:cNvSpPr txBox="1"/>
          <p:nvPr/>
        </p:nvSpPr>
        <p:spPr>
          <a:xfrm>
            <a:off x="326201" y="3654954"/>
            <a:ext cx="107183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4472C4">
                    <a:lumMod val="50000"/>
                  </a:srgbClr>
                </a:solidFill>
                <a:latin typeface="Century Gothic" panose="020B0502020202020204" pitchFamily="34" charset="0"/>
              </a:rPr>
              <a:t>they</a:t>
            </a: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have </a:t>
            </a:r>
            <a:r>
              <a:rPr kumimoji="0" lang="en-GB" sz="2800" b="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_______________________</a:t>
            </a:r>
          </a:p>
        </p:txBody>
      </p:sp>
    </p:spTree>
    <p:extLst>
      <p:ext uri="{BB962C8B-B14F-4D97-AF65-F5344CB8AC3E}">
        <p14:creationId xmlns:p14="http://schemas.microsoft.com/office/powerpoint/2010/main" val="3621851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3"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escuchar / escribir</a:t>
            </a:r>
          </a:p>
        </p:txBody>
      </p:sp>
      <p:sp>
        <p:nvSpPr>
          <p:cNvPr id="7" name="TextBox 6">
            <a:extLst>
              <a:ext uri="{FF2B5EF4-FFF2-40B4-BE49-F238E27FC236}">
                <a16:creationId xmlns:a16="http://schemas.microsoft.com/office/drawing/2014/main" id="{CA4F4FA1-8675-47F2-AC19-00D5690019A3}"/>
              </a:ext>
            </a:extLst>
          </p:cNvPr>
          <p:cNvSpPr txBox="1"/>
          <p:nvPr/>
        </p:nvSpPr>
        <p:spPr>
          <a:xfrm>
            <a:off x="0" y="1131486"/>
            <a:ext cx="1234764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Escucha y escribe la palabra. ¿Es ‘ca’, ‘co’ o ‘cu’?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Luego, escribe la frase en inglés.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 name="CuadroTexto 14">
            <a:extLst>
              <a:ext uri="{FF2B5EF4-FFF2-40B4-BE49-F238E27FC236}">
                <a16:creationId xmlns:a16="http://schemas.microsoft.com/office/drawing/2014/main" id="{DA25D27F-2A92-4A74-8694-70C09AEBB9CE}"/>
              </a:ext>
            </a:extLst>
          </p:cNvPr>
          <p:cNvSpPr txBox="1"/>
          <p:nvPr/>
        </p:nvSpPr>
        <p:spPr>
          <a:xfrm>
            <a:off x="808263" y="1969639"/>
            <a:ext cx="4366901"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200" dirty="0">
                <a:solidFill>
                  <a:srgbClr val="4472C4">
                    <a:lumMod val="50000"/>
                  </a:srgbClr>
                </a:solidFill>
                <a:latin typeface="Century Gothic" panose="020F0302020204030204"/>
              </a:rPr>
              <a:t>Hay una </a:t>
            </a:r>
            <a:r>
              <a:rPr lang="es-ES" sz="2200" dirty="0">
                <a:solidFill>
                  <a:schemeClr val="accent2"/>
                </a:solidFill>
                <a:latin typeface="Century Gothic" panose="020F0302020204030204"/>
              </a:rPr>
              <a:t>ca</a:t>
            </a:r>
            <a:r>
              <a:rPr lang="es-ES" sz="2200" dirty="0">
                <a:solidFill>
                  <a:srgbClr val="4472C4">
                    <a:lumMod val="50000"/>
                  </a:srgbClr>
                </a:solidFill>
                <a:latin typeface="Century Gothic" panose="020F0302020204030204"/>
              </a:rPr>
              <a:t>sa azul en mi </a:t>
            </a:r>
            <a:r>
              <a:rPr lang="es-ES" sz="2200" dirty="0">
                <a:solidFill>
                  <a:schemeClr val="accent2"/>
                </a:solidFill>
                <a:latin typeface="Century Gothic" panose="020F0302020204030204"/>
              </a:rPr>
              <a:t>ca</a:t>
            </a:r>
            <a:r>
              <a:rPr lang="es-ES" sz="2200" dirty="0">
                <a:solidFill>
                  <a:srgbClr val="4472C4">
                    <a:lumMod val="50000"/>
                  </a:srgbClr>
                </a:solidFill>
                <a:latin typeface="Century Gothic" panose="020F0302020204030204"/>
              </a:rPr>
              <a:t>lle.</a:t>
            </a:r>
            <a:endPar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CuadroTexto 15">
            <a:extLst>
              <a:ext uri="{FF2B5EF4-FFF2-40B4-BE49-F238E27FC236}">
                <a16:creationId xmlns:a16="http://schemas.microsoft.com/office/drawing/2014/main" id="{FF82818B-576F-4317-A4FB-7C7A8808D887}"/>
              </a:ext>
            </a:extLst>
          </p:cNvPr>
          <p:cNvSpPr txBox="1"/>
          <p:nvPr/>
        </p:nvSpPr>
        <p:spPr>
          <a:xfrm>
            <a:off x="827938" y="2673323"/>
            <a:ext cx="664803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4472C4">
                    <a:lumMod val="50000"/>
                  </a:srgbClr>
                </a:solidFill>
                <a:latin typeface="Century Gothic" panose="020F0302020204030204"/>
              </a:rPr>
              <a:t>Quiero es</a:t>
            </a:r>
            <a:r>
              <a:rPr lang="en-GB" sz="2200" dirty="0">
                <a:solidFill>
                  <a:schemeClr val="accent2"/>
                </a:solidFill>
                <a:latin typeface="Century Gothic" panose="020F0302020204030204"/>
              </a:rPr>
              <a:t>cu</a:t>
            </a:r>
            <a:r>
              <a:rPr lang="en-GB" sz="2200" dirty="0">
                <a:solidFill>
                  <a:srgbClr val="4472C4">
                    <a:lumMod val="50000"/>
                  </a:srgbClr>
                </a:solidFill>
                <a:latin typeface="Century Gothic" panose="020F0302020204030204"/>
              </a:rPr>
              <a:t>char música en un </a:t>
            </a:r>
            <a:r>
              <a:rPr lang="en-GB" sz="2200" dirty="0">
                <a:solidFill>
                  <a:schemeClr val="accent2"/>
                </a:solidFill>
                <a:latin typeface="Century Gothic" panose="020F0302020204030204"/>
              </a:rPr>
              <a:t>co</a:t>
            </a:r>
            <a:r>
              <a:rPr lang="en-GB" sz="2200" dirty="0">
                <a:solidFill>
                  <a:srgbClr val="4472C4">
                    <a:lumMod val="50000"/>
                  </a:srgbClr>
                </a:solidFill>
                <a:latin typeface="Century Gothic" panose="020F0302020204030204"/>
              </a:rPr>
              <a:t>ncierto.</a:t>
            </a:r>
            <a:endPar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0" name="CuadroTexto 16">
            <a:extLst>
              <a:ext uri="{FF2B5EF4-FFF2-40B4-BE49-F238E27FC236}">
                <a16:creationId xmlns:a16="http://schemas.microsoft.com/office/drawing/2014/main" id="{3F1FC946-81EA-4989-8AE1-E6736A2DA470}"/>
              </a:ext>
            </a:extLst>
          </p:cNvPr>
          <p:cNvSpPr txBox="1"/>
          <p:nvPr/>
        </p:nvSpPr>
        <p:spPr>
          <a:xfrm>
            <a:off x="841178" y="3457214"/>
            <a:ext cx="4637808"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 </a:t>
            </a:r>
            <a:r>
              <a:rPr kumimoji="0" lang="es-ES" sz="2200" b="0" i="0" u="none" strike="noStrike" kern="1200" cap="none" spc="0" normalizeH="0" baseline="0" noProof="0" dirty="0">
                <a:ln>
                  <a:noFill/>
                </a:ln>
                <a:solidFill>
                  <a:schemeClr val="accent2"/>
                </a:solidFill>
                <a:effectLst/>
                <a:uLnTx/>
                <a:uFillTx/>
                <a:latin typeface="Century Gothic" panose="020F0302020204030204"/>
                <a:ea typeface="+mn-ea"/>
                <a:cs typeface="+mn-cs"/>
              </a:rPr>
              <a:t>co</a:t>
            </a:r>
            <a:r>
              <a:rPr kumimoji="0" lang="es-E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che está cerca del</a:t>
            </a:r>
            <a:r>
              <a:rPr kumimoji="0" lang="es-ES" sz="22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ban</a:t>
            </a:r>
            <a:r>
              <a:rPr kumimoji="0" lang="es-ES" sz="2200" b="0" i="0" u="none" strike="noStrike" kern="1200" cap="none" spc="0" normalizeH="0" noProof="0" dirty="0">
                <a:ln>
                  <a:noFill/>
                </a:ln>
                <a:solidFill>
                  <a:schemeClr val="accent2"/>
                </a:solidFill>
                <a:effectLst/>
                <a:uLnTx/>
                <a:uFillTx/>
                <a:latin typeface="Century Gothic" panose="020F0302020204030204"/>
                <a:ea typeface="+mn-ea"/>
                <a:cs typeface="+mn-cs"/>
              </a:rPr>
              <a:t>co</a:t>
            </a:r>
            <a:r>
              <a:rPr kumimoji="0" lang="es-E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CuadroTexto 17">
            <a:extLst>
              <a:ext uri="{FF2B5EF4-FFF2-40B4-BE49-F238E27FC236}">
                <a16:creationId xmlns:a16="http://schemas.microsoft.com/office/drawing/2014/main" id="{360B5AD3-8C67-4C34-B140-5391E7A7AD84}"/>
              </a:ext>
            </a:extLst>
          </p:cNvPr>
          <p:cNvSpPr txBox="1"/>
          <p:nvPr/>
        </p:nvSpPr>
        <p:spPr>
          <a:xfrm>
            <a:off x="820907" y="4206939"/>
            <a:ext cx="4496744"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 divertido </a:t>
            </a:r>
            <a:r>
              <a:rPr kumimoji="0" lang="es-ES" sz="2200" b="0" i="0" u="none" strike="noStrike" kern="1200" cap="none" spc="0" normalizeH="0" baseline="0" noProof="0" dirty="0">
                <a:ln>
                  <a:noFill/>
                </a:ln>
                <a:solidFill>
                  <a:schemeClr val="accent2"/>
                </a:solidFill>
                <a:effectLst/>
                <a:uLnTx/>
                <a:uFillTx/>
                <a:latin typeface="Century Gothic" panose="020F0302020204030204"/>
                <a:ea typeface="+mn-ea"/>
                <a:cs typeface="+mn-cs"/>
              </a:rPr>
              <a:t>ca</a:t>
            </a:r>
            <a:r>
              <a:rPr kumimoji="0" lang="es-E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ntar</a:t>
            </a:r>
            <a:r>
              <a:rPr kumimoji="0" lang="es-ES" sz="22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s-ES" sz="2200" b="0" i="0" u="none" strike="noStrike" kern="1200" cap="none" spc="0" normalizeH="0" noProof="0" dirty="0">
                <a:ln>
                  <a:noFill/>
                </a:ln>
                <a:solidFill>
                  <a:schemeClr val="accent2"/>
                </a:solidFill>
                <a:effectLst/>
                <a:uLnTx/>
                <a:uFillTx/>
                <a:latin typeface="Century Gothic" panose="020F0302020204030204"/>
                <a:ea typeface="+mn-ea"/>
                <a:cs typeface="+mn-cs"/>
              </a:rPr>
              <a:t>co</a:t>
            </a:r>
            <a:r>
              <a:rPr kumimoji="0" lang="es-ES" sz="22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n amigos</a:t>
            </a:r>
            <a:r>
              <a:rPr kumimoji="0" lang="es-E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CuadroTexto 18">
            <a:extLst>
              <a:ext uri="{FF2B5EF4-FFF2-40B4-BE49-F238E27FC236}">
                <a16:creationId xmlns:a16="http://schemas.microsoft.com/office/drawing/2014/main" id="{E627B2F5-39CF-41FF-AF75-67A7D3649C56}"/>
              </a:ext>
            </a:extLst>
          </p:cNvPr>
          <p:cNvSpPr txBox="1"/>
          <p:nvPr/>
        </p:nvSpPr>
        <p:spPr>
          <a:xfrm>
            <a:off x="828640" y="4795413"/>
            <a:ext cx="575338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Estudio </a:t>
            </a:r>
            <a:r>
              <a:rPr kumimoji="0" lang="es-ES" sz="2200" b="0" i="0" u="none" strike="noStrike" kern="1200" cap="none" spc="0" normalizeH="0" baseline="0" noProof="0" dirty="0">
                <a:ln>
                  <a:noFill/>
                </a:ln>
                <a:solidFill>
                  <a:schemeClr val="accent2"/>
                </a:solidFill>
                <a:effectLst/>
                <a:uLnTx/>
                <a:uFillTx/>
                <a:latin typeface="Century Gothic" panose="020F0302020204030204"/>
                <a:ea typeface="+mn-ea"/>
                <a:cs typeface="+mn-cs"/>
              </a:rPr>
              <a:t>cu</a:t>
            </a:r>
            <a:r>
              <a:rPr kumimoji="0" lang="es-E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ltura y do</a:t>
            </a:r>
            <a:r>
              <a:rPr kumimoji="0" lang="es-ES" sz="2200" b="0" i="0" u="none" strike="noStrike" kern="1200" cap="none" spc="0" normalizeH="0" baseline="0" noProof="0" dirty="0">
                <a:ln>
                  <a:noFill/>
                </a:ln>
                <a:solidFill>
                  <a:schemeClr val="accent2"/>
                </a:solidFill>
                <a:effectLst/>
                <a:uLnTx/>
                <a:uFillTx/>
                <a:latin typeface="Century Gothic" panose="020F0302020204030204"/>
                <a:ea typeface="+mn-ea"/>
                <a:cs typeface="+mn-cs"/>
              </a:rPr>
              <a:t>cu</a:t>
            </a:r>
            <a:r>
              <a:rPr kumimoji="0" lang="es-E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mentos</a:t>
            </a:r>
            <a:r>
              <a:rPr kumimoji="0" lang="es-ES" sz="22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antiguos en clase</a:t>
            </a:r>
            <a:r>
              <a:rPr kumimoji="0" lang="es-E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CuadroTexto 19">
            <a:extLst>
              <a:ext uri="{FF2B5EF4-FFF2-40B4-BE49-F238E27FC236}">
                <a16:creationId xmlns:a16="http://schemas.microsoft.com/office/drawing/2014/main" id="{E2409F40-F9BE-4E50-BA46-02A161E5A906}"/>
              </a:ext>
            </a:extLst>
          </p:cNvPr>
          <p:cNvSpPr txBox="1"/>
          <p:nvPr/>
        </p:nvSpPr>
        <p:spPr>
          <a:xfrm>
            <a:off x="816546" y="5716120"/>
            <a:ext cx="4963218"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Quiero </a:t>
            </a:r>
            <a:r>
              <a:rPr kumimoji="0" lang="es-ES" sz="2200" b="0" i="0" u="none" strike="noStrike" kern="1200" cap="none" spc="0" normalizeH="0" baseline="0" noProof="0" dirty="0">
                <a:ln>
                  <a:noFill/>
                </a:ln>
                <a:solidFill>
                  <a:schemeClr val="accent2"/>
                </a:solidFill>
                <a:effectLst/>
                <a:uLnTx/>
                <a:uFillTx/>
                <a:latin typeface="Century Gothic" panose="020F0302020204030204"/>
                <a:ea typeface="+mn-ea"/>
                <a:cs typeface="+mn-cs"/>
              </a:rPr>
              <a:t>co</a:t>
            </a:r>
            <a:r>
              <a:rPr kumimoji="0" lang="es-E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mprar el </a:t>
            </a:r>
            <a:r>
              <a:rPr kumimoji="0" lang="es-ES" sz="2200" b="0" i="0" u="none" strike="noStrike" kern="1200" cap="none" spc="0" normalizeH="0" baseline="0" noProof="0" dirty="0">
                <a:ln>
                  <a:noFill/>
                </a:ln>
                <a:solidFill>
                  <a:schemeClr val="accent2"/>
                </a:solidFill>
                <a:effectLst/>
                <a:uLnTx/>
                <a:uFillTx/>
                <a:latin typeface="Century Gothic" panose="020F0302020204030204"/>
                <a:ea typeface="+mn-ea"/>
                <a:cs typeface="+mn-cs"/>
              </a:rPr>
              <a:t>ca</a:t>
            </a:r>
            <a:r>
              <a:rPr kumimoji="0" lang="es-E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ballo blanco.</a:t>
            </a:r>
            <a:endPar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Action Button: Custom 20">
            <a:hlinkClick r:id="" action="ppaction://noaction" highlightClick="1">
              <a:snd r:embed="rId4" name="Hay una casa azul en mi calle.wav"/>
            </a:hlinkClick>
            <a:extLst>
              <a:ext uri="{FF2B5EF4-FFF2-40B4-BE49-F238E27FC236}">
                <a16:creationId xmlns:a16="http://schemas.microsoft.com/office/drawing/2014/main" id="{3E471303-4F1D-4AE0-8C42-2DF11BCDB8EC}"/>
              </a:ext>
            </a:extLst>
          </p:cNvPr>
          <p:cNvSpPr/>
          <p:nvPr/>
        </p:nvSpPr>
        <p:spPr>
          <a:xfrm>
            <a:off x="206575" y="2013612"/>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29" name="Action Button: Custom 20">
            <a:hlinkClick r:id="" action="ppaction://noaction" highlightClick="1">
              <a:snd r:embed="rId5" name="Quiero escuchar música en un concierto.wav"/>
            </a:hlinkClick>
            <a:extLst>
              <a:ext uri="{FF2B5EF4-FFF2-40B4-BE49-F238E27FC236}">
                <a16:creationId xmlns:a16="http://schemas.microsoft.com/office/drawing/2014/main" id="{3A6D36AB-D3B3-4C81-8B8B-11419A230665}"/>
              </a:ext>
            </a:extLst>
          </p:cNvPr>
          <p:cNvSpPr/>
          <p:nvPr/>
        </p:nvSpPr>
        <p:spPr>
          <a:xfrm>
            <a:off x="206575" y="2755431"/>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30" name="Action Button: Custom 20">
            <a:hlinkClick r:id="" action="ppaction://noaction" highlightClick="1">
              <a:snd r:embed="rId6" name="Mi coche está cerca del banco.wav"/>
            </a:hlinkClick>
            <a:extLst>
              <a:ext uri="{FF2B5EF4-FFF2-40B4-BE49-F238E27FC236}">
                <a16:creationId xmlns:a16="http://schemas.microsoft.com/office/drawing/2014/main" id="{077547F3-8574-4B78-B287-8549825CD510}"/>
              </a:ext>
            </a:extLst>
          </p:cNvPr>
          <p:cNvSpPr/>
          <p:nvPr/>
        </p:nvSpPr>
        <p:spPr>
          <a:xfrm>
            <a:off x="206575" y="3494164"/>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31" name="Action Button: Custom 20">
            <a:hlinkClick r:id="" action="ppaction://noaction" highlightClick="1">
              <a:snd r:embed="rId7" name="Es divertido cantar con amigos.wav"/>
            </a:hlinkClick>
            <a:extLst>
              <a:ext uri="{FF2B5EF4-FFF2-40B4-BE49-F238E27FC236}">
                <a16:creationId xmlns:a16="http://schemas.microsoft.com/office/drawing/2014/main" id="{92D6BAB6-4A63-4D89-9812-C88C9FF0E0D4}"/>
              </a:ext>
            </a:extLst>
          </p:cNvPr>
          <p:cNvSpPr/>
          <p:nvPr/>
        </p:nvSpPr>
        <p:spPr>
          <a:xfrm>
            <a:off x="206574" y="4239608"/>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32" name="Action Button: Custom 20">
            <a:hlinkClick r:id="" action="ppaction://noaction" highlightClick="1">
              <a:snd r:embed="rId8" name="Estudio cultura y documentos antiguos en clase.wav"/>
            </a:hlinkClick>
            <a:extLst>
              <a:ext uri="{FF2B5EF4-FFF2-40B4-BE49-F238E27FC236}">
                <a16:creationId xmlns:a16="http://schemas.microsoft.com/office/drawing/2014/main" id="{BD937821-B196-4A72-AE1D-A02096C111BC}"/>
              </a:ext>
            </a:extLst>
          </p:cNvPr>
          <p:cNvSpPr/>
          <p:nvPr/>
        </p:nvSpPr>
        <p:spPr>
          <a:xfrm>
            <a:off x="206573" y="4994935"/>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33" name="Action Button: Custom 20">
            <a:hlinkClick r:id="" action="ppaction://noaction" highlightClick="1">
              <a:snd r:embed="rId9" name="Quiero comprar el caballo blanco.wav"/>
            </a:hlinkClick>
            <a:extLst>
              <a:ext uri="{FF2B5EF4-FFF2-40B4-BE49-F238E27FC236}">
                <a16:creationId xmlns:a16="http://schemas.microsoft.com/office/drawing/2014/main" id="{C1F43D6E-7B8A-431F-87DC-3401094A4D58}"/>
              </a:ext>
            </a:extLst>
          </p:cNvPr>
          <p:cNvSpPr/>
          <p:nvPr/>
        </p:nvSpPr>
        <p:spPr>
          <a:xfrm>
            <a:off x="206573" y="5740379"/>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34" name="TextBox 33">
            <a:extLst>
              <a:ext uri="{FF2B5EF4-FFF2-40B4-BE49-F238E27FC236}">
                <a16:creationId xmlns:a16="http://schemas.microsoft.com/office/drawing/2014/main" id="{58A75DD0-614B-4363-A510-44D1B69D5BE3}"/>
              </a:ext>
            </a:extLst>
          </p:cNvPr>
          <p:cNvSpPr txBox="1"/>
          <p:nvPr/>
        </p:nvSpPr>
        <p:spPr>
          <a:xfrm>
            <a:off x="7015131" y="4789092"/>
            <a:ext cx="489970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study culture and old documents in class.</a:t>
            </a:r>
          </a:p>
        </p:txBody>
      </p:sp>
      <p:sp>
        <p:nvSpPr>
          <p:cNvPr id="35" name="TextBox 34">
            <a:extLst>
              <a:ext uri="{FF2B5EF4-FFF2-40B4-BE49-F238E27FC236}">
                <a16:creationId xmlns:a16="http://schemas.microsoft.com/office/drawing/2014/main" id="{345F8EEE-2248-4CB7-9929-C7E1870D9FB0}"/>
              </a:ext>
            </a:extLst>
          </p:cNvPr>
          <p:cNvSpPr txBox="1"/>
          <p:nvPr/>
        </p:nvSpPr>
        <p:spPr>
          <a:xfrm>
            <a:off x="6999978" y="1969639"/>
            <a:ext cx="540515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There is a blue house on my street.</a:t>
            </a:r>
          </a:p>
        </p:txBody>
      </p:sp>
      <p:sp>
        <p:nvSpPr>
          <p:cNvPr id="36" name="TextBox 35">
            <a:extLst>
              <a:ext uri="{FF2B5EF4-FFF2-40B4-BE49-F238E27FC236}">
                <a16:creationId xmlns:a16="http://schemas.microsoft.com/office/drawing/2014/main" id="{87FB3942-8D30-4773-86EB-58B7AA95B725}"/>
              </a:ext>
            </a:extLst>
          </p:cNvPr>
          <p:cNvSpPr txBox="1"/>
          <p:nvPr/>
        </p:nvSpPr>
        <p:spPr>
          <a:xfrm>
            <a:off x="7013735" y="2553306"/>
            <a:ext cx="536108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want to listen to music in / at</a:t>
            </a:r>
            <a:r>
              <a:rPr kumimoji="0" lang="en-GB" sz="22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 concert.</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7" name="TextBox 36">
            <a:extLst>
              <a:ext uri="{FF2B5EF4-FFF2-40B4-BE49-F238E27FC236}">
                <a16:creationId xmlns:a16="http://schemas.microsoft.com/office/drawing/2014/main" id="{3CCACFAE-D554-49DA-90B5-4D0B7F49E1E0}"/>
              </a:ext>
            </a:extLst>
          </p:cNvPr>
          <p:cNvSpPr txBox="1"/>
          <p:nvPr/>
        </p:nvSpPr>
        <p:spPr>
          <a:xfrm>
            <a:off x="6999978" y="3457979"/>
            <a:ext cx="536108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My car is near the bank.</a:t>
            </a:r>
          </a:p>
        </p:txBody>
      </p:sp>
      <p:sp>
        <p:nvSpPr>
          <p:cNvPr id="38" name="TextBox 37">
            <a:extLst>
              <a:ext uri="{FF2B5EF4-FFF2-40B4-BE49-F238E27FC236}">
                <a16:creationId xmlns:a16="http://schemas.microsoft.com/office/drawing/2014/main" id="{2F18CF14-1F94-479D-9F54-9C970B674732}"/>
              </a:ext>
            </a:extLst>
          </p:cNvPr>
          <p:cNvSpPr txBox="1"/>
          <p:nvPr/>
        </p:nvSpPr>
        <p:spPr>
          <a:xfrm>
            <a:off x="7013735" y="4191088"/>
            <a:ext cx="536108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It is fun to sing with friends.</a:t>
            </a:r>
          </a:p>
        </p:txBody>
      </p:sp>
      <p:sp>
        <p:nvSpPr>
          <p:cNvPr id="39" name="TextBox 38">
            <a:extLst>
              <a:ext uri="{FF2B5EF4-FFF2-40B4-BE49-F238E27FC236}">
                <a16:creationId xmlns:a16="http://schemas.microsoft.com/office/drawing/2014/main" id="{D32957D4-9B22-4A53-9D18-6D2EE4D390B1}"/>
              </a:ext>
            </a:extLst>
          </p:cNvPr>
          <p:cNvSpPr txBox="1"/>
          <p:nvPr/>
        </p:nvSpPr>
        <p:spPr>
          <a:xfrm>
            <a:off x="6984824" y="5716120"/>
            <a:ext cx="493000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want to buy the white horse.</a:t>
            </a:r>
          </a:p>
        </p:txBody>
      </p:sp>
    </p:spTree>
    <p:extLst>
      <p:ext uri="{BB962C8B-B14F-4D97-AF65-F5344CB8AC3E}">
        <p14:creationId xmlns:p14="http://schemas.microsoft.com/office/powerpoint/2010/main" val="155170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34" grpId="0"/>
      <p:bldP spid="35" grpId="0"/>
      <p:bldP spid="36" grpId="0"/>
      <p:bldP spid="37" grpId="0"/>
      <p:bldP spid="38" grpId="0"/>
      <p:bldP spid="3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7392142" y="83628"/>
            <a:ext cx="2105688" cy="1944708"/>
            <a:chOff x="6794300" y="124070"/>
            <a:chExt cx="2105688" cy="1944708"/>
          </a:xfrm>
        </p:grpSpPr>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533174">
              <a:off x="6794300" y="124070"/>
              <a:ext cx="871923" cy="1686858"/>
            </a:xfrm>
            <a:prstGeom prst="rect">
              <a:avLst/>
            </a:prstGeom>
          </p:spPr>
        </p:pic>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54896">
              <a:off x="7943061" y="259204"/>
              <a:ext cx="956927" cy="1809574"/>
            </a:xfrm>
            <a:prstGeom prst="rect">
              <a:avLst/>
            </a:prstGeom>
          </p:spPr>
        </p:pic>
      </p:grpSp>
      <p:graphicFrame>
        <p:nvGraphicFramePr>
          <p:cNvPr id="6" name="Table 6">
            <a:extLst>
              <a:ext uri="{FF2B5EF4-FFF2-40B4-BE49-F238E27FC236}">
                <a16:creationId xmlns:a16="http://schemas.microsoft.com/office/drawing/2014/main" id="{664F4417-35AF-864A-AF97-D99BDCB42FA3}"/>
              </a:ext>
            </a:extLst>
          </p:cNvPr>
          <p:cNvGraphicFramePr>
            <a:graphicFrameLocks noGrp="1"/>
          </p:cNvGraphicFramePr>
          <p:nvPr>
            <p:extLst>
              <p:ext uri="{D42A27DB-BD31-4B8C-83A1-F6EECF244321}">
                <p14:modId xmlns:p14="http://schemas.microsoft.com/office/powerpoint/2010/main" val="2357773551"/>
              </p:ext>
            </p:extLst>
          </p:nvPr>
        </p:nvGraphicFramePr>
        <p:xfrm>
          <a:off x="91768" y="1889674"/>
          <a:ext cx="12012000" cy="4419600"/>
        </p:xfrm>
        <a:graphic>
          <a:graphicData uri="http://schemas.openxmlformats.org/drawingml/2006/table">
            <a:tbl>
              <a:tblPr firstRow="1" bandRow="1">
                <a:tableStyleId>{21E4AEA4-8DFA-4A89-87EB-49C32662AFE0}</a:tableStyleId>
              </a:tblPr>
              <a:tblGrid>
                <a:gridCol w="488493">
                  <a:extLst>
                    <a:ext uri="{9D8B030D-6E8A-4147-A177-3AD203B41FA5}">
                      <a16:colId xmlns:a16="http://schemas.microsoft.com/office/drawing/2014/main" val="2607353726"/>
                    </a:ext>
                  </a:extLst>
                </a:gridCol>
                <a:gridCol w="3318488">
                  <a:extLst>
                    <a:ext uri="{9D8B030D-6E8A-4147-A177-3AD203B41FA5}">
                      <a16:colId xmlns:a16="http://schemas.microsoft.com/office/drawing/2014/main" val="1600817978"/>
                    </a:ext>
                  </a:extLst>
                </a:gridCol>
                <a:gridCol w="1549442">
                  <a:extLst>
                    <a:ext uri="{9D8B030D-6E8A-4147-A177-3AD203B41FA5}">
                      <a16:colId xmlns:a16="http://schemas.microsoft.com/office/drawing/2014/main" val="4128092149"/>
                    </a:ext>
                  </a:extLst>
                </a:gridCol>
                <a:gridCol w="1159031">
                  <a:extLst>
                    <a:ext uri="{9D8B030D-6E8A-4147-A177-3AD203B41FA5}">
                      <a16:colId xmlns:a16="http://schemas.microsoft.com/office/drawing/2014/main" val="2609792770"/>
                    </a:ext>
                  </a:extLst>
                </a:gridCol>
                <a:gridCol w="1488439">
                  <a:extLst>
                    <a:ext uri="{9D8B030D-6E8A-4147-A177-3AD203B41FA5}">
                      <a16:colId xmlns:a16="http://schemas.microsoft.com/office/drawing/2014/main" val="1616836717"/>
                    </a:ext>
                  </a:extLst>
                </a:gridCol>
                <a:gridCol w="1134630">
                  <a:extLst>
                    <a:ext uri="{9D8B030D-6E8A-4147-A177-3AD203B41FA5}">
                      <a16:colId xmlns:a16="http://schemas.microsoft.com/office/drawing/2014/main" val="1178480815"/>
                    </a:ext>
                  </a:extLst>
                </a:gridCol>
                <a:gridCol w="2873477">
                  <a:extLst>
                    <a:ext uri="{9D8B030D-6E8A-4147-A177-3AD203B41FA5}">
                      <a16:colId xmlns:a16="http://schemas.microsoft.com/office/drawing/2014/main" val="2308643371"/>
                    </a:ext>
                  </a:extLst>
                </a:gridCol>
              </a:tblGrid>
              <a:tr h="370840">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t>tenemos</a:t>
                      </a:r>
                      <a:endParaRPr lang="en-GB" sz="24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t>tienen</a:t>
                      </a:r>
                      <a:endParaRPr lang="en-GB" sz="24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t>estamos</a:t>
                      </a:r>
                      <a:endParaRPr lang="en-GB" sz="24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t>están</a:t>
                      </a:r>
                      <a:endParaRPr lang="en-GB" sz="24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kern="1200" dirty="0">
                          <a:solidFill>
                            <a:schemeClr val="lt1"/>
                          </a:solidFill>
                          <a:effectLst/>
                          <a:latin typeface="+mn-lt"/>
                          <a:ea typeface="+mn-ea"/>
                          <a:cs typeface="+mn-cs"/>
                        </a:rPr>
                        <a:t>¿</a:t>
                      </a:r>
                      <a:r>
                        <a:rPr lang="en-GB" sz="2200" b="1" kern="1200" dirty="0" err="1">
                          <a:solidFill>
                            <a:schemeClr val="lt1"/>
                          </a:solidFill>
                          <a:effectLst/>
                          <a:latin typeface="+mn-lt"/>
                          <a:ea typeface="+mn-ea"/>
                          <a:cs typeface="+mn-cs"/>
                        </a:rPr>
                        <a:t>Cómo</a:t>
                      </a:r>
                      <a:r>
                        <a:rPr lang="en-GB" sz="2200" b="1" kern="1200" dirty="0">
                          <a:solidFill>
                            <a:schemeClr val="lt1"/>
                          </a:solidFill>
                          <a:effectLst/>
                          <a:latin typeface="+mn-lt"/>
                          <a:ea typeface="+mn-ea"/>
                          <a:cs typeface="+mn-cs"/>
                        </a:rPr>
                        <a:t> </a:t>
                      </a:r>
                      <a:r>
                        <a:rPr lang="en-GB" sz="2200" b="1" kern="1200" dirty="0" err="1">
                          <a:solidFill>
                            <a:schemeClr val="lt1"/>
                          </a:solidFill>
                          <a:effectLst/>
                          <a:latin typeface="+mn-lt"/>
                          <a:ea typeface="+mn-ea"/>
                          <a:cs typeface="+mn-cs"/>
                        </a:rPr>
                        <a:t>termina</a:t>
                      </a:r>
                      <a:r>
                        <a:rPr lang="en-GB" sz="2200" b="1" kern="1200" dirty="0">
                          <a:solidFill>
                            <a:schemeClr val="lt1"/>
                          </a:solidFill>
                          <a:effectLst/>
                          <a:latin typeface="+mn-lt"/>
                          <a:ea typeface="+mn-ea"/>
                          <a:cs typeface="+mn-cs"/>
                        </a:rPr>
                        <a:t> la </a:t>
                      </a:r>
                      <a:r>
                        <a:rPr lang="en-GB" sz="2200" b="1" kern="1200" dirty="0" err="1">
                          <a:solidFill>
                            <a:schemeClr val="lt1"/>
                          </a:solidFill>
                          <a:effectLst/>
                          <a:latin typeface="+mn-lt"/>
                          <a:ea typeface="+mn-ea"/>
                          <a:cs typeface="+mn-cs"/>
                        </a:rPr>
                        <a:t>frase</a:t>
                      </a:r>
                      <a:r>
                        <a:rPr lang="en-GB" sz="2200" b="1" kern="1200" dirty="0">
                          <a:solidFill>
                            <a:schemeClr val="lt1"/>
                          </a:solidFill>
                          <a:effectLst/>
                          <a:latin typeface="+mn-lt"/>
                          <a:ea typeface="+mn-ea"/>
                          <a:cs typeface="+mn-cs"/>
                        </a:rPr>
                        <a:t>? </a:t>
                      </a:r>
                      <a:endParaRPr lang="en-GB" sz="2200" b="0" dirty="0"/>
                    </a:p>
                  </a:txBody>
                  <a:tcPr/>
                </a:tc>
                <a:extLst>
                  <a:ext uri="{0D108BD9-81ED-4DB2-BD59-A6C34878D82A}">
                    <a16:rowId xmlns:a16="http://schemas.microsoft.com/office/drawing/2014/main" val="1153431983"/>
                  </a:ext>
                </a:extLst>
              </a:tr>
              <a:tr h="370840">
                <a:tc>
                  <a:txBody>
                    <a:bodyPr/>
                    <a:lstStyle/>
                    <a:p>
                      <a:pPr algn="ctr"/>
                      <a:r>
                        <a:rPr lang="en-GB" sz="2000" b="1" dirty="0">
                          <a:solidFill>
                            <a:schemeClr val="accent1">
                              <a:lumMod val="50000"/>
                            </a:schemeClr>
                          </a:solidFill>
                        </a:rPr>
                        <a:t>1.</a:t>
                      </a:r>
                    </a:p>
                  </a:txBody>
                  <a:tcPr/>
                </a:tc>
                <a:tc>
                  <a:txBody>
                    <a:bodyPr/>
                    <a:lstStyle/>
                    <a:p>
                      <a:r>
                        <a:rPr lang="en-GB" sz="2400" dirty="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We are scared. </a:t>
                      </a:r>
                      <a:endParaRPr lang="en-GB" sz="2400" dirty="0">
                        <a:solidFill>
                          <a:schemeClr val="accent5">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370840">
                <a:tc>
                  <a:txBody>
                    <a:bodyPr/>
                    <a:lstStyle/>
                    <a:p>
                      <a:pPr algn="ctr"/>
                      <a:r>
                        <a:rPr lang="en-GB" sz="2000" b="1">
                          <a:solidFill>
                            <a:schemeClr val="accent1">
                              <a:lumMod val="50000"/>
                            </a:schemeClr>
                          </a:solidFill>
                        </a:rPr>
                        <a:t>2.</a:t>
                      </a:r>
                      <a:endParaRPr lang="en-GB" sz="2000" b="1" dirty="0">
                        <a:solidFill>
                          <a:schemeClr val="accent1">
                            <a:lumMod val="50000"/>
                          </a:schemeClr>
                        </a:solidFill>
                      </a:endParaRPr>
                    </a:p>
                  </a:txBody>
                  <a:tcPr/>
                </a:tc>
                <a:tc>
                  <a:txBody>
                    <a:bodyPr/>
                    <a:lstStyle/>
                    <a:p>
                      <a:r>
                        <a:rPr lang="en-GB" sz="2400" dirty="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They are happy.</a:t>
                      </a:r>
                      <a:endParaRPr lang="en-GB" sz="2400" dirty="0">
                        <a:solidFill>
                          <a:schemeClr val="accent5">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370840">
                <a:tc>
                  <a:txBody>
                    <a:bodyPr/>
                    <a:lstStyle/>
                    <a:p>
                      <a:pPr algn="ctr"/>
                      <a:r>
                        <a:rPr lang="en-GB" sz="2000" b="1">
                          <a:solidFill>
                            <a:schemeClr val="accent1">
                              <a:lumMod val="50000"/>
                            </a:schemeClr>
                          </a:solidFill>
                        </a:rPr>
                        <a:t>3.</a:t>
                      </a:r>
                      <a:endParaRPr lang="en-GB" sz="2000" b="1" dirty="0">
                        <a:solidFill>
                          <a:schemeClr val="accent1">
                            <a:lumMod val="50000"/>
                          </a:schemeClr>
                        </a:solidFill>
                      </a:endParaRPr>
                    </a:p>
                  </a:txBody>
                  <a:tcPr/>
                </a:tc>
                <a:tc>
                  <a:txBody>
                    <a:bodyPr/>
                    <a:lstStyle/>
                    <a:p>
                      <a:r>
                        <a:rPr lang="en-GB" sz="2400" dirty="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They are 14 </a:t>
                      </a:r>
                      <a:r>
                        <a:rPr lang="en-GB" sz="2000" dirty="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(years</a:t>
                      </a:r>
                      <a:r>
                        <a:rPr lang="en-GB" sz="2000" baseline="0" dirty="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 old).</a:t>
                      </a:r>
                      <a:endParaRPr lang="en-GB" sz="2000" dirty="0">
                        <a:solidFill>
                          <a:schemeClr val="accent5">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370840">
                <a:tc>
                  <a:txBody>
                    <a:bodyPr/>
                    <a:lstStyle/>
                    <a:p>
                      <a:pPr algn="ctr"/>
                      <a:r>
                        <a:rPr lang="en-GB" sz="2000" b="1">
                          <a:solidFill>
                            <a:schemeClr val="accent1">
                              <a:lumMod val="50000"/>
                            </a:schemeClr>
                          </a:solidFill>
                        </a:rPr>
                        <a:t>4.</a:t>
                      </a:r>
                      <a:endParaRPr lang="en-GB" sz="2000" b="1" dirty="0">
                        <a:solidFill>
                          <a:schemeClr val="accent1">
                            <a:lumMod val="50000"/>
                          </a:schemeClr>
                        </a:solidFill>
                      </a:endParaRPr>
                    </a:p>
                  </a:txBody>
                  <a:tcPr/>
                </a:tc>
                <a:tc>
                  <a:txBody>
                    <a:bodyPr/>
                    <a:lstStyle/>
                    <a:p>
                      <a:r>
                        <a:rPr lang="en-GB" sz="2400" dirty="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We are </a:t>
                      </a:r>
                      <a:r>
                        <a:rPr lang="en-GB" sz="2400" i="0" dirty="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sad</a:t>
                      </a:r>
                      <a:r>
                        <a:rPr lang="en-GB" sz="2400" dirty="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en-GB" sz="2400" dirty="0">
                        <a:solidFill>
                          <a:schemeClr val="accent5">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370840">
                <a:tc>
                  <a:txBody>
                    <a:bodyPr/>
                    <a:lstStyle/>
                    <a:p>
                      <a:pPr algn="ctr"/>
                      <a:r>
                        <a:rPr lang="en-GB" sz="2000" b="1">
                          <a:solidFill>
                            <a:schemeClr val="accent1">
                              <a:lumMod val="50000"/>
                            </a:schemeClr>
                          </a:solidFill>
                        </a:rPr>
                        <a:t>5.</a:t>
                      </a:r>
                      <a:endParaRPr lang="en-GB" sz="2000" b="1" dirty="0">
                        <a:solidFill>
                          <a:schemeClr val="accent1">
                            <a:lumMod val="50000"/>
                          </a:schemeClr>
                        </a:solidFill>
                      </a:endParaRPr>
                    </a:p>
                  </a:txBody>
                  <a:tcPr/>
                </a:tc>
                <a:tc>
                  <a:txBody>
                    <a:bodyPr/>
                    <a:lstStyle/>
                    <a:p>
                      <a:r>
                        <a:rPr lang="en-GB" sz="2400" dirty="0">
                          <a:solidFill>
                            <a:schemeClr val="accent5">
                              <a:lumMod val="50000"/>
                            </a:schemeClr>
                          </a:solidFill>
                        </a:rPr>
                        <a:t>We are right.</a:t>
                      </a: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370840">
                <a:tc>
                  <a:txBody>
                    <a:bodyPr/>
                    <a:lstStyle/>
                    <a:p>
                      <a:pPr algn="ctr"/>
                      <a:r>
                        <a:rPr lang="en-GB" sz="2000" b="1">
                          <a:solidFill>
                            <a:schemeClr val="accent1">
                              <a:lumMod val="50000"/>
                            </a:schemeClr>
                          </a:solidFill>
                        </a:rPr>
                        <a:t>6.</a:t>
                      </a:r>
                      <a:endParaRPr lang="en-GB" sz="2000" b="1" dirty="0">
                        <a:solidFill>
                          <a:schemeClr val="accent1">
                            <a:lumMod val="50000"/>
                          </a:schemeClr>
                        </a:solidFill>
                      </a:endParaRPr>
                    </a:p>
                  </a:txBody>
                  <a:tcPr/>
                </a:tc>
                <a:tc>
                  <a:txBody>
                    <a:bodyPr/>
                    <a:lstStyle/>
                    <a:p>
                      <a:r>
                        <a:rPr lang="en-GB" sz="2400" dirty="0">
                          <a:solidFill>
                            <a:schemeClr val="accent5">
                              <a:lumMod val="50000"/>
                            </a:schemeClr>
                          </a:solidFill>
                        </a:rPr>
                        <a:t>They are hot.</a:t>
                      </a: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370840">
                <a:tc>
                  <a:txBody>
                    <a:bodyPr/>
                    <a:lstStyle/>
                    <a:p>
                      <a:pPr algn="ctr"/>
                      <a:r>
                        <a:rPr lang="en-GB" sz="2000" b="1" dirty="0">
                          <a:solidFill>
                            <a:schemeClr val="accent1">
                              <a:lumMod val="50000"/>
                            </a:schemeClr>
                          </a:solidFill>
                        </a:rPr>
                        <a:t>7.</a:t>
                      </a:r>
                    </a:p>
                  </a:txBody>
                  <a:tcPr/>
                </a:tc>
                <a:tc>
                  <a:txBody>
                    <a:bodyPr/>
                    <a:lstStyle/>
                    <a:p>
                      <a:r>
                        <a:rPr lang="en-GB" sz="2400" dirty="0">
                          <a:solidFill>
                            <a:schemeClr val="accent5">
                              <a:lumMod val="50000"/>
                            </a:schemeClr>
                          </a:solidFill>
                        </a:rPr>
                        <a:t>We are bored.</a:t>
                      </a: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0">
                <a:tc>
                  <a:txBody>
                    <a:bodyPr/>
                    <a:lstStyle/>
                    <a:p>
                      <a:pPr algn="ctr"/>
                      <a:r>
                        <a:rPr lang="en-GB" sz="2000" b="1" dirty="0">
                          <a:solidFill>
                            <a:schemeClr val="accent1">
                              <a:lumMod val="50000"/>
                            </a:schemeClr>
                          </a:solidFill>
                        </a:rPr>
                        <a:t>8.</a:t>
                      </a:r>
                    </a:p>
                  </a:txBody>
                  <a:tcPr/>
                </a:tc>
                <a:tc>
                  <a:txBody>
                    <a:bodyPr/>
                    <a:lstStyle/>
                    <a:p>
                      <a:r>
                        <a:rPr lang="en-GB" sz="2400" dirty="0">
                          <a:solidFill>
                            <a:schemeClr val="accent5">
                              <a:lumMod val="50000"/>
                            </a:schemeClr>
                          </a:solidFill>
                        </a:rPr>
                        <a:t>They are nervous.</a:t>
                      </a: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¿Tener o estar?</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9757612" y="258166"/>
            <a:ext cx="217053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y escribir</a:t>
            </a:r>
          </a:p>
        </p:txBody>
      </p:sp>
      <p:sp>
        <p:nvSpPr>
          <p:cNvPr id="7" name="TextBox 6">
            <a:extLst>
              <a:ext uri="{FF2B5EF4-FFF2-40B4-BE49-F238E27FC236}">
                <a16:creationId xmlns:a16="http://schemas.microsoft.com/office/drawing/2014/main" id="{955C1F40-282D-9A45-ABA7-965FD9383203}"/>
              </a:ext>
            </a:extLst>
          </p:cNvPr>
          <p:cNvSpPr txBox="1"/>
          <p:nvPr/>
        </p:nvSpPr>
        <p:spPr>
          <a:xfrm>
            <a:off x="91767" y="1092537"/>
            <a:ext cx="1192376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4472C4">
                    <a:lumMod val="50000"/>
                  </a:srgbClr>
                </a:solidFill>
                <a:latin typeface="Century Gothic" panose="020F0302020204030204"/>
              </a:rPr>
              <a:t>Lee </a:t>
            </a:r>
            <a:r>
              <a:rPr lang="en-US" sz="2400" b="1" dirty="0" err="1">
                <a:solidFill>
                  <a:srgbClr val="4472C4">
                    <a:lumMod val="50000"/>
                  </a:srgbClr>
                </a:solidFill>
                <a:latin typeface="Century Gothic" panose="020F0302020204030204"/>
              </a:rPr>
              <a:t>los</a:t>
            </a:r>
            <a:r>
              <a:rPr lang="en-US" sz="2400" b="1" dirty="0">
                <a:solidFill>
                  <a:srgbClr val="4472C4">
                    <a:lumMod val="50000"/>
                  </a:srgbClr>
                </a:solidFill>
                <a:latin typeface="Century Gothic" panose="020F0302020204030204"/>
              </a:rPr>
              <a:t> </a:t>
            </a:r>
            <a:r>
              <a:rPr lang="en-US" sz="2400" b="1" dirty="0" err="1">
                <a:solidFill>
                  <a:srgbClr val="4472C4">
                    <a:lumMod val="50000"/>
                  </a:srgbClr>
                </a:solidFill>
                <a:latin typeface="Century Gothic" panose="020F0302020204030204"/>
              </a:rPr>
              <a:t>mensajes</a:t>
            </a:r>
            <a:r>
              <a:rPr lang="en-US" sz="2400" b="1" dirty="0">
                <a:solidFill>
                  <a:srgbClr val="4472C4">
                    <a:lumMod val="50000"/>
                  </a:srgbClr>
                </a:solidFill>
                <a:latin typeface="Century Gothic" panose="020F0302020204030204"/>
              </a:rPr>
              <a:t>.  </a:t>
            </a:r>
            <a:r>
              <a:rPr lang="en-US" sz="2400" b="1" dirty="0" err="1">
                <a:solidFill>
                  <a:srgbClr val="4472C4">
                    <a:lumMod val="50000"/>
                  </a:srgbClr>
                </a:solidFill>
                <a:latin typeface="Century Gothic" panose="020F0302020204030204"/>
              </a:rPr>
              <a:t>Marca</a:t>
            </a:r>
            <a:r>
              <a:rPr lang="en-US" sz="2400" b="1" dirty="0">
                <a:solidFill>
                  <a:srgbClr val="4472C4">
                    <a:lumMod val="50000"/>
                  </a:srgbClr>
                </a:solidFill>
                <a:latin typeface="Century Gothic" panose="020F0302020204030204"/>
              </a:rPr>
              <a:t> la </a:t>
            </a:r>
            <a:r>
              <a:rPr lang="en-US" sz="2400" b="1" dirty="0" err="1">
                <a:solidFill>
                  <a:srgbClr val="4472C4">
                    <a:lumMod val="50000"/>
                  </a:srgbClr>
                </a:solidFill>
                <a:latin typeface="Century Gothic" panose="020F0302020204030204"/>
              </a:rPr>
              <a:t>opción</a:t>
            </a:r>
            <a:r>
              <a:rPr lang="en-US" sz="2400" b="1" dirty="0">
                <a:solidFill>
                  <a:srgbClr val="4472C4">
                    <a:lumMod val="50000"/>
                  </a:srgbClr>
                </a:solidFill>
                <a:latin typeface="Century Gothic" panose="020F0302020204030204"/>
              </a:rPr>
              <a:t> </a:t>
            </a:r>
            <a:r>
              <a:rPr lang="en-US" sz="2400" b="1" dirty="0" err="1">
                <a:solidFill>
                  <a:srgbClr val="4472C4">
                    <a:lumMod val="50000"/>
                  </a:srgbClr>
                </a:solidFill>
                <a:latin typeface="Century Gothic" panose="020F0302020204030204"/>
              </a:rPr>
              <a:t>correcta</a:t>
            </a:r>
            <a:r>
              <a:rPr lang="en-US" sz="2400" b="1" dirty="0">
                <a:solidFill>
                  <a:srgbClr val="4472C4">
                    <a:lumMod val="50000"/>
                  </a:srgbClr>
                </a:solidFill>
                <a:latin typeface="Century Gothic" panose="020F0302020204030204"/>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4472C4">
                    <a:lumMod val="50000"/>
                  </a:srgbClr>
                </a:solidFill>
                <a:latin typeface="Century Gothic" panose="020F0302020204030204"/>
              </a:rPr>
              <a:t>Escribe en </a:t>
            </a:r>
            <a:r>
              <a:rPr lang="en-US" sz="2400" b="1" dirty="0" err="1">
                <a:solidFill>
                  <a:srgbClr val="4472C4">
                    <a:lumMod val="50000"/>
                  </a:srgbClr>
                </a:solidFill>
                <a:latin typeface="Century Gothic" panose="020F0302020204030204"/>
              </a:rPr>
              <a:t>español</a:t>
            </a:r>
            <a:r>
              <a:rPr lang="en-US" sz="2400" b="1" dirty="0">
                <a:solidFill>
                  <a:srgbClr val="4472C4">
                    <a:lumMod val="50000"/>
                  </a:srgbClr>
                </a:solidFill>
                <a:latin typeface="Century Gothic" panose="020F0302020204030204"/>
              </a:rPr>
              <a:t> </a:t>
            </a:r>
            <a:r>
              <a:rPr lang="en-US" sz="2400" b="1" dirty="0" err="1">
                <a:solidFill>
                  <a:srgbClr val="4472C4">
                    <a:lumMod val="50000"/>
                  </a:srgbClr>
                </a:solidFill>
                <a:latin typeface="Century Gothic" panose="020F0302020204030204"/>
              </a:rPr>
              <a:t>cómo</a:t>
            </a:r>
            <a:r>
              <a:rPr lang="en-US" sz="2400" b="1" dirty="0">
                <a:solidFill>
                  <a:srgbClr val="4472C4">
                    <a:lumMod val="50000"/>
                  </a:srgbClr>
                </a:solidFill>
                <a:latin typeface="Century Gothic" panose="020F0302020204030204"/>
              </a:rPr>
              <a:t> </a:t>
            </a:r>
            <a:r>
              <a:rPr lang="en-US" sz="2400" b="1" dirty="0" err="1">
                <a:solidFill>
                  <a:srgbClr val="4472C4">
                    <a:lumMod val="50000"/>
                  </a:srgbClr>
                </a:solidFill>
                <a:latin typeface="Century Gothic" panose="020F0302020204030204"/>
              </a:rPr>
              <a:t>termina</a:t>
            </a:r>
            <a:r>
              <a:rPr lang="en-US" sz="2400" b="1" dirty="0">
                <a:solidFill>
                  <a:srgbClr val="4472C4">
                    <a:lumMod val="50000"/>
                  </a:srgbClr>
                </a:solidFill>
                <a:latin typeface="Century Gothic" panose="020F0302020204030204"/>
              </a:rPr>
              <a:t> </a:t>
            </a:r>
            <a:r>
              <a:rPr lang="en-US" sz="2400" b="1" dirty="0" err="1">
                <a:solidFill>
                  <a:srgbClr val="4472C4">
                    <a:lumMod val="50000"/>
                  </a:srgbClr>
                </a:solidFill>
                <a:latin typeface="Century Gothic" panose="020F0302020204030204"/>
              </a:rPr>
              <a:t>cada</a:t>
            </a:r>
            <a:r>
              <a:rPr lang="en-US" sz="2400" b="1" dirty="0">
                <a:solidFill>
                  <a:srgbClr val="4472C4">
                    <a:lumMod val="50000"/>
                  </a:srgbClr>
                </a:solidFill>
                <a:latin typeface="Century Gothic" panose="020F0302020204030204"/>
              </a:rPr>
              <a:t> frase.</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pic>
        <p:nvPicPr>
          <p:cNvPr id="8" name="Picture 7" descr="green checkmark">
            <a:extLst>
              <a:ext uri="{FF2B5EF4-FFF2-40B4-BE49-F238E27FC236}">
                <a16:creationId xmlns:a16="http://schemas.microsoft.com/office/drawing/2014/main" id="{9B1A1948-2BF0-7647-9D12-1C87A74462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4616" y="2693960"/>
            <a:ext cx="282522" cy="294294"/>
          </a:xfrm>
          <a:prstGeom prst="rect">
            <a:avLst/>
          </a:prstGeom>
        </p:spPr>
      </p:pic>
      <p:sp>
        <p:nvSpPr>
          <p:cNvPr id="3" name="TextBox 2"/>
          <p:cNvSpPr txBox="1"/>
          <p:nvPr/>
        </p:nvSpPr>
        <p:spPr>
          <a:xfrm>
            <a:off x="9191754" y="2637364"/>
            <a:ext cx="1949114" cy="469232"/>
          </a:xfrm>
          <a:prstGeom prst="rect">
            <a:avLst/>
          </a:prstGeom>
          <a:noFill/>
        </p:spPr>
        <p:txBody>
          <a:bodyPr wrap="square" rtlCol="0">
            <a:spAutoFit/>
          </a:bodyPr>
          <a:lstStyle/>
          <a:p>
            <a:pPr algn="l"/>
            <a:r>
              <a:rPr lang="en-GB" sz="2400" dirty="0" err="1">
                <a:solidFill>
                  <a:schemeClr val="accent5">
                    <a:lumMod val="50000"/>
                  </a:schemeClr>
                </a:solidFill>
              </a:rPr>
              <a:t>miedo</a:t>
            </a:r>
            <a:endParaRPr lang="en-GB" sz="2400" dirty="0">
              <a:solidFill>
                <a:schemeClr val="accent5">
                  <a:lumMod val="50000"/>
                </a:schemeClr>
              </a:solidFill>
            </a:endParaRPr>
          </a:p>
        </p:txBody>
      </p:sp>
      <p:pic>
        <p:nvPicPr>
          <p:cNvPr id="9" name="Picture 8" descr="green checkmark">
            <a:extLst>
              <a:ext uri="{FF2B5EF4-FFF2-40B4-BE49-F238E27FC236}">
                <a16:creationId xmlns:a16="http://schemas.microsoft.com/office/drawing/2014/main" id="{9B1A1948-2BF0-7647-9D12-1C87A74462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23058" y="3158032"/>
            <a:ext cx="282522" cy="294294"/>
          </a:xfrm>
          <a:prstGeom prst="rect">
            <a:avLst/>
          </a:prstGeom>
        </p:spPr>
      </p:pic>
      <p:sp>
        <p:nvSpPr>
          <p:cNvPr id="10" name="TextBox 9"/>
          <p:cNvSpPr txBox="1"/>
          <p:nvPr/>
        </p:nvSpPr>
        <p:spPr>
          <a:xfrm>
            <a:off x="9191754" y="3107731"/>
            <a:ext cx="3000246" cy="461665"/>
          </a:xfrm>
          <a:prstGeom prst="rect">
            <a:avLst/>
          </a:prstGeom>
          <a:noFill/>
        </p:spPr>
        <p:txBody>
          <a:bodyPr wrap="square" rtlCol="0">
            <a:spAutoFit/>
          </a:bodyPr>
          <a:lstStyle/>
          <a:p>
            <a:pPr algn="l"/>
            <a:r>
              <a:rPr lang="en-GB" sz="2400" dirty="0" err="1">
                <a:solidFill>
                  <a:schemeClr val="accent5">
                    <a:lumMod val="50000"/>
                  </a:schemeClr>
                </a:solidFill>
              </a:rPr>
              <a:t>contentos</a:t>
            </a:r>
            <a:r>
              <a:rPr lang="en-GB" sz="2400" dirty="0">
                <a:solidFill>
                  <a:schemeClr val="accent5">
                    <a:lumMod val="50000"/>
                  </a:schemeClr>
                </a:solidFill>
              </a:rPr>
              <a:t> / </a:t>
            </a:r>
            <a:r>
              <a:rPr lang="en-GB" sz="2400" dirty="0" err="1">
                <a:solidFill>
                  <a:schemeClr val="accent5">
                    <a:lumMod val="50000"/>
                  </a:schemeClr>
                </a:solidFill>
              </a:rPr>
              <a:t>felices</a:t>
            </a:r>
            <a:endParaRPr lang="en-GB" sz="2400" dirty="0">
              <a:solidFill>
                <a:schemeClr val="accent5">
                  <a:lumMod val="50000"/>
                </a:schemeClr>
              </a:solidFill>
            </a:endParaRPr>
          </a:p>
        </p:txBody>
      </p:sp>
      <p:pic>
        <p:nvPicPr>
          <p:cNvPr id="11" name="Picture 10" descr="green checkmark">
            <a:extLst>
              <a:ext uri="{FF2B5EF4-FFF2-40B4-BE49-F238E27FC236}">
                <a16:creationId xmlns:a16="http://schemas.microsoft.com/office/drawing/2014/main" id="{9B1A1948-2BF0-7647-9D12-1C87A74462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20407" y="3659348"/>
            <a:ext cx="282522" cy="294294"/>
          </a:xfrm>
          <a:prstGeom prst="rect">
            <a:avLst/>
          </a:prstGeom>
        </p:spPr>
      </p:pic>
      <p:sp>
        <p:nvSpPr>
          <p:cNvPr id="12" name="TextBox 11"/>
          <p:cNvSpPr txBox="1"/>
          <p:nvPr/>
        </p:nvSpPr>
        <p:spPr>
          <a:xfrm>
            <a:off x="9191754" y="3568261"/>
            <a:ext cx="3000246" cy="461665"/>
          </a:xfrm>
          <a:prstGeom prst="rect">
            <a:avLst/>
          </a:prstGeom>
          <a:noFill/>
        </p:spPr>
        <p:txBody>
          <a:bodyPr wrap="square" rtlCol="0">
            <a:spAutoFit/>
          </a:bodyPr>
          <a:lstStyle/>
          <a:p>
            <a:pPr algn="l"/>
            <a:r>
              <a:rPr lang="en-GB" sz="2400" dirty="0" err="1">
                <a:solidFill>
                  <a:schemeClr val="accent5">
                    <a:lumMod val="50000"/>
                  </a:schemeClr>
                </a:solidFill>
              </a:rPr>
              <a:t>catorce</a:t>
            </a:r>
            <a:r>
              <a:rPr lang="en-GB" sz="2400" dirty="0">
                <a:solidFill>
                  <a:schemeClr val="accent5">
                    <a:lumMod val="50000"/>
                  </a:schemeClr>
                </a:solidFill>
              </a:rPr>
              <a:t> </a:t>
            </a:r>
            <a:r>
              <a:rPr lang="en-GB" sz="2400" dirty="0" err="1">
                <a:solidFill>
                  <a:schemeClr val="accent5">
                    <a:lumMod val="50000"/>
                  </a:schemeClr>
                </a:solidFill>
              </a:rPr>
              <a:t>años</a:t>
            </a:r>
            <a:endParaRPr lang="en-GB" sz="2400" dirty="0">
              <a:solidFill>
                <a:schemeClr val="accent5">
                  <a:lumMod val="50000"/>
                </a:schemeClr>
              </a:solidFill>
            </a:endParaRPr>
          </a:p>
        </p:txBody>
      </p:sp>
      <p:pic>
        <p:nvPicPr>
          <p:cNvPr id="13" name="Picture 12" descr="green checkmark">
            <a:extLst>
              <a:ext uri="{FF2B5EF4-FFF2-40B4-BE49-F238E27FC236}">
                <a16:creationId xmlns:a16="http://schemas.microsoft.com/office/drawing/2014/main" id="{9B1A1948-2BF0-7647-9D12-1C87A74462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75965" y="4099474"/>
            <a:ext cx="282522" cy="294294"/>
          </a:xfrm>
          <a:prstGeom prst="rect">
            <a:avLst/>
          </a:prstGeom>
        </p:spPr>
      </p:pic>
      <p:sp>
        <p:nvSpPr>
          <p:cNvPr id="14" name="TextBox 13"/>
          <p:cNvSpPr txBox="1"/>
          <p:nvPr/>
        </p:nvSpPr>
        <p:spPr>
          <a:xfrm>
            <a:off x="9191754" y="4028823"/>
            <a:ext cx="3000246" cy="461665"/>
          </a:xfrm>
          <a:prstGeom prst="rect">
            <a:avLst/>
          </a:prstGeom>
          <a:noFill/>
        </p:spPr>
        <p:txBody>
          <a:bodyPr wrap="square" rtlCol="0">
            <a:spAutoFit/>
          </a:bodyPr>
          <a:lstStyle/>
          <a:p>
            <a:pPr algn="l"/>
            <a:r>
              <a:rPr lang="en-GB" sz="2400" dirty="0">
                <a:solidFill>
                  <a:schemeClr val="accent5">
                    <a:lumMod val="50000"/>
                  </a:schemeClr>
                </a:solidFill>
              </a:rPr>
              <a:t>tristes</a:t>
            </a:r>
          </a:p>
        </p:txBody>
      </p:sp>
      <p:pic>
        <p:nvPicPr>
          <p:cNvPr id="15" name="Picture 14" descr="green checkmark">
            <a:extLst>
              <a:ext uri="{FF2B5EF4-FFF2-40B4-BE49-F238E27FC236}">
                <a16:creationId xmlns:a16="http://schemas.microsoft.com/office/drawing/2014/main" id="{9B1A1948-2BF0-7647-9D12-1C87A74462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3524" y="4612822"/>
            <a:ext cx="282522" cy="294294"/>
          </a:xfrm>
          <a:prstGeom prst="rect">
            <a:avLst/>
          </a:prstGeom>
        </p:spPr>
      </p:pic>
      <p:sp>
        <p:nvSpPr>
          <p:cNvPr id="16" name="TextBox 15"/>
          <p:cNvSpPr txBox="1"/>
          <p:nvPr/>
        </p:nvSpPr>
        <p:spPr>
          <a:xfrm>
            <a:off x="9191754" y="4494112"/>
            <a:ext cx="3000246" cy="461665"/>
          </a:xfrm>
          <a:prstGeom prst="rect">
            <a:avLst/>
          </a:prstGeom>
          <a:noFill/>
        </p:spPr>
        <p:txBody>
          <a:bodyPr wrap="square" rtlCol="0">
            <a:spAutoFit/>
          </a:bodyPr>
          <a:lstStyle/>
          <a:p>
            <a:pPr algn="l"/>
            <a:r>
              <a:rPr lang="en-GB" sz="2400" dirty="0" err="1">
                <a:solidFill>
                  <a:schemeClr val="accent5">
                    <a:lumMod val="50000"/>
                  </a:schemeClr>
                </a:solidFill>
              </a:rPr>
              <a:t>razón</a:t>
            </a:r>
            <a:endParaRPr lang="en-GB" sz="2400" dirty="0">
              <a:solidFill>
                <a:schemeClr val="accent5">
                  <a:lumMod val="50000"/>
                </a:schemeClr>
              </a:solidFill>
            </a:endParaRPr>
          </a:p>
        </p:txBody>
      </p:sp>
      <p:pic>
        <p:nvPicPr>
          <p:cNvPr id="17" name="Picture 16" descr="green checkmark">
            <a:extLst>
              <a:ext uri="{FF2B5EF4-FFF2-40B4-BE49-F238E27FC236}">
                <a16:creationId xmlns:a16="http://schemas.microsoft.com/office/drawing/2014/main" id="{9B1A1948-2BF0-7647-9D12-1C87A74462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97727" y="5037084"/>
            <a:ext cx="282522" cy="294294"/>
          </a:xfrm>
          <a:prstGeom prst="rect">
            <a:avLst/>
          </a:prstGeom>
        </p:spPr>
      </p:pic>
      <p:sp>
        <p:nvSpPr>
          <p:cNvPr id="18" name="TextBox 17"/>
          <p:cNvSpPr txBox="1"/>
          <p:nvPr/>
        </p:nvSpPr>
        <p:spPr>
          <a:xfrm>
            <a:off x="9191754" y="4959401"/>
            <a:ext cx="3000246" cy="461665"/>
          </a:xfrm>
          <a:prstGeom prst="rect">
            <a:avLst/>
          </a:prstGeom>
          <a:noFill/>
        </p:spPr>
        <p:txBody>
          <a:bodyPr wrap="square" rtlCol="0">
            <a:spAutoFit/>
          </a:bodyPr>
          <a:lstStyle/>
          <a:p>
            <a:pPr algn="l"/>
            <a:r>
              <a:rPr lang="en-GB" sz="2400" dirty="0" err="1">
                <a:solidFill>
                  <a:schemeClr val="accent5">
                    <a:lumMod val="50000"/>
                  </a:schemeClr>
                </a:solidFill>
              </a:rPr>
              <a:t>calor</a:t>
            </a:r>
            <a:endParaRPr lang="en-GB" sz="2400" dirty="0">
              <a:solidFill>
                <a:schemeClr val="accent5">
                  <a:lumMod val="50000"/>
                </a:schemeClr>
              </a:solidFill>
            </a:endParaRPr>
          </a:p>
        </p:txBody>
      </p:sp>
      <p:pic>
        <p:nvPicPr>
          <p:cNvPr id="19" name="Picture 18" descr="green checkmark">
            <a:extLst>
              <a:ext uri="{FF2B5EF4-FFF2-40B4-BE49-F238E27FC236}">
                <a16:creationId xmlns:a16="http://schemas.microsoft.com/office/drawing/2014/main" id="{9B1A1948-2BF0-7647-9D12-1C87A74462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75965" y="5477210"/>
            <a:ext cx="282522" cy="294294"/>
          </a:xfrm>
          <a:prstGeom prst="rect">
            <a:avLst/>
          </a:prstGeom>
        </p:spPr>
      </p:pic>
      <p:sp>
        <p:nvSpPr>
          <p:cNvPr id="20" name="TextBox 19"/>
          <p:cNvSpPr txBox="1"/>
          <p:nvPr/>
        </p:nvSpPr>
        <p:spPr>
          <a:xfrm>
            <a:off x="9211620" y="5393524"/>
            <a:ext cx="3000246" cy="461665"/>
          </a:xfrm>
          <a:prstGeom prst="rect">
            <a:avLst/>
          </a:prstGeom>
          <a:noFill/>
        </p:spPr>
        <p:txBody>
          <a:bodyPr wrap="square" rtlCol="0">
            <a:spAutoFit/>
          </a:bodyPr>
          <a:lstStyle/>
          <a:p>
            <a:pPr algn="l"/>
            <a:r>
              <a:rPr lang="en-GB" sz="2400" dirty="0" err="1">
                <a:solidFill>
                  <a:schemeClr val="accent5">
                    <a:lumMod val="50000"/>
                  </a:schemeClr>
                </a:solidFill>
              </a:rPr>
              <a:t>aburridos</a:t>
            </a:r>
            <a:endParaRPr lang="en-GB" sz="2400" dirty="0">
              <a:solidFill>
                <a:schemeClr val="accent5">
                  <a:lumMod val="50000"/>
                </a:schemeClr>
              </a:solidFill>
            </a:endParaRPr>
          </a:p>
        </p:txBody>
      </p:sp>
      <p:pic>
        <p:nvPicPr>
          <p:cNvPr id="21" name="Picture 20" descr="green checkmark">
            <a:extLst>
              <a:ext uri="{FF2B5EF4-FFF2-40B4-BE49-F238E27FC236}">
                <a16:creationId xmlns:a16="http://schemas.microsoft.com/office/drawing/2014/main" id="{9B1A1948-2BF0-7647-9D12-1C87A74462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23058" y="5992305"/>
            <a:ext cx="282522" cy="294294"/>
          </a:xfrm>
          <a:prstGeom prst="rect">
            <a:avLst/>
          </a:prstGeom>
        </p:spPr>
      </p:pic>
      <p:sp>
        <p:nvSpPr>
          <p:cNvPr id="22" name="TextBox 21"/>
          <p:cNvSpPr txBox="1"/>
          <p:nvPr/>
        </p:nvSpPr>
        <p:spPr>
          <a:xfrm>
            <a:off x="9231486" y="5849421"/>
            <a:ext cx="3000246" cy="461665"/>
          </a:xfrm>
          <a:prstGeom prst="rect">
            <a:avLst/>
          </a:prstGeom>
          <a:noFill/>
        </p:spPr>
        <p:txBody>
          <a:bodyPr wrap="square" rtlCol="0">
            <a:spAutoFit/>
          </a:bodyPr>
          <a:lstStyle/>
          <a:p>
            <a:pPr algn="l"/>
            <a:r>
              <a:rPr lang="en-GB" sz="2400" dirty="0" err="1">
                <a:solidFill>
                  <a:schemeClr val="accent5">
                    <a:lumMod val="50000"/>
                  </a:schemeClr>
                </a:solidFill>
              </a:rPr>
              <a:t>nerviosos</a:t>
            </a:r>
            <a:endParaRPr lang="en-GB" sz="2400" dirty="0">
              <a:solidFill>
                <a:schemeClr val="accent5">
                  <a:lumMod val="50000"/>
                </a:schemeClr>
              </a:solidFill>
            </a:endParaRPr>
          </a:p>
        </p:txBody>
      </p:sp>
    </p:spTree>
    <p:extLst>
      <p:ext uri="{BB962C8B-B14F-4D97-AF65-F5344CB8AC3E}">
        <p14:creationId xmlns:p14="http://schemas.microsoft.com/office/powerpoint/2010/main" val="80503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2" grpId="0"/>
      <p:bldP spid="14" grpId="0"/>
      <p:bldP spid="16" grpId="0"/>
      <p:bldP spid="18" grpId="0"/>
      <p:bldP spid="20" grpId="0"/>
      <p:bldP spid="2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10344"/>
            <a:ext cx="6484584" cy="1325563"/>
          </a:xfrm>
        </p:spPr>
        <p:txBody>
          <a:bodyPr>
            <a:normAutofit/>
          </a:bodyPr>
          <a:lstStyle/>
          <a:p>
            <a:r>
              <a:rPr lang="en-GB" sz="3000" b="1" dirty="0">
                <a:solidFill>
                  <a:schemeClr val="bg1"/>
                </a:solidFill>
              </a:rPr>
              <a:t>Subject pronouns [revisited]</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p:cNvSpPr txBox="1"/>
          <p:nvPr/>
        </p:nvSpPr>
        <p:spPr>
          <a:xfrm>
            <a:off x="326200" y="2133782"/>
            <a:ext cx="1124511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4472C4">
                    <a:lumMod val="50000"/>
                  </a:srgbClr>
                </a:solidFill>
                <a:latin typeface="Century Gothic" panose="020B0502020202020204" pitchFamily="34" charset="0"/>
              </a:rPr>
              <a:t>we</a:t>
            </a: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(all boys/mixed group) </a:t>
            </a:r>
            <a:r>
              <a:rPr kumimoji="0" lang="en-GB" sz="2800" b="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_______________________</a:t>
            </a:r>
          </a:p>
        </p:txBody>
      </p:sp>
      <p:sp>
        <p:nvSpPr>
          <p:cNvPr id="10" name="TextBox 9"/>
          <p:cNvSpPr txBox="1"/>
          <p:nvPr/>
        </p:nvSpPr>
        <p:spPr>
          <a:xfrm>
            <a:off x="5929054" y="2020999"/>
            <a:ext cx="413116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err="1">
                <a:solidFill>
                  <a:srgbClr val="FF6600"/>
                </a:solidFill>
                <a:latin typeface="Century Gothic" panose="020B0502020202020204" pitchFamily="34" charset="0"/>
              </a:rPr>
              <a:t>nosotros</a:t>
            </a:r>
            <a:endPar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11" name="TextBox 10"/>
          <p:cNvSpPr txBox="1"/>
          <p:nvPr/>
        </p:nvSpPr>
        <p:spPr>
          <a:xfrm>
            <a:off x="343341" y="3011992"/>
            <a:ext cx="1124511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noProof="0" dirty="0">
                <a:solidFill>
                  <a:srgbClr val="4472C4">
                    <a:lumMod val="50000"/>
                  </a:srgbClr>
                </a:solidFill>
                <a:latin typeface="Century Gothic" panose="020B0502020202020204" pitchFamily="34" charset="0"/>
              </a:rPr>
              <a:t>we</a:t>
            </a: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(all girls) </a:t>
            </a:r>
            <a:r>
              <a:rPr kumimoji="0" lang="en-GB" sz="2800" b="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______________________</a:t>
            </a:r>
          </a:p>
        </p:txBody>
      </p:sp>
      <p:sp>
        <p:nvSpPr>
          <p:cNvPr id="13" name="TextBox 12"/>
          <p:cNvSpPr txBox="1"/>
          <p:nvPr/>
        </p:nvSpPr>
        <p:spPr>
          <a:xfrm>
            <a:off x="6127170" y="4219294"/>
            <a:ext cx="413116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FF6600"/>
                </a:solidFill>
                <a:latin typeface="Century Gothic" panose="020B0502020202020204" pitchFamily="34" charset="0"/>
              </a:rPr>
              <a:t>el</a:t>
            </a:r>
            <a:r>
              <a:rPr kumimoji="0" lang="en-GB" sz="2800" b="1" i="0" u="none" strike="noStrike" kern="1200" cap="none" spc="0" normalizeH="0" baseline="0" noProof="0" dirty="0" err="1">
                <a:ln>
                  <a:noFill/>
                </a:ln>
                <a:solidFill>
                  <a:srgbClr val="FF6600"/>
                </a:solidFill>
                <a:effectLst/>
                <a:uLnTx/>
                <a:uFillTx/>
                <a:latin typeface="Century Gothic" panose="020B0502020202020204" pitchFamily="34" charset="0"/>
                <a:ea typeface="+mn-ea"/>
                <a:cs typeface="+mn-cs"/>
              </a:rPr>
              <a:t>los</a:t>
            </a:r>
            <a:endPar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14" name="TextBox 13"/>
          <p:cNvSpPr txBox="1"/>
          <p:nvPr/>
        </p:nvSpPr>
        <p:spPr>
          <a:xfrm>
            <a:off x="343341" y="4314455"/>
            <a:ext cx="107183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4472C4">
                    <a:lumMod val="50000"/>
                  </a:srgbClr>
                </a:solidFill>
                <a:latin typeface="Century Gothic" panose="020B0502020202020204" pitchFamily="34" charset="0"/>
              </a:rPr>
              <a:t>they</a:t>
            </a: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(all boys/mixed group) </a:t>
            </a:r>
            <a:r>
              <a:rPr kumimoji="0" lang="en-GB" sz="2800" b="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___________________</a:t>
            </a:r>
          </a:p>
        </p:txBody>
      </p:sp>
      <p:sp>
        <p:nvSpPr>
          <p:cNvPr id="15" name="TextBox 14"/>
          <p:cNvSpPr txBox="1"/>
          <p:nvPr/>
        </p:nvSpPr>
        <p:spPr>
          <a:xfrm>
            <a:off x="343341" y="5189699"/>
            <a:ext cx="1037183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4472C4">
                    <a:lumMod val="50000"/>
                  </a:srgbClr>
                </a:solidFill>
                <a:latin typeface="Century Gothic" panose="020B0502020202020204" pitchFamily="34" charset="0"/>
              </a:rPr>
              <a:t>they</a:t>
            </a: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have (all girls) </a:t>
            </a:r>
            <a:r>
              <a:rPr kumimoji="0" lang="en-GB" sz="2800" b="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__________________</a:t>
            </a:r>
          </a:p>
        </p:txBody>
      </p:sp>
      <p:sp>
        <p:nvSpPr>
          <p:cNvPr id="16" name="TextBox 15"/>
          <p:cNvSpPr txBox="1"/>
          <p:nvPr/>
        </p:nvSpPr>
        <p:spPr>
          <a:xfrm>
            <a:off x="4600713" y="5030910"/>
            <a:ext cx="413116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F6600"/>
                </a:solidFill>
                <a:effectLst/>
                <a:uLnTx/>
                <a:uFillTx/>
                <a:latin typeface="Century Gothic" panose="020B0502020202020204" pitchFamily="34" charset="0"/>
                <a:ea typeface="+mn-ea"/>
                <a:cs typeface="+mn-cs"/>
              </a:rPr>
              <a:t>ellas</a:t>
            </a:r>
            <a:endPar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21" name="TextBox 20"/>
          <p:cNvSpPr txBox="1"/>
          <p:nvPr/>
        </p:nvSpPr>
        <p:spPr>
          <a:xfrm>
            <a:off x="3636936" y="2894580"/>
            <a:ext cx="413116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err="1">
                <a:solidFill>
                  <a:srgbClr val="FF6600"/>
                </a:solidFill>
                <a:latin typeface="Century Gothic" panose="020B0502020202020204" pitchFamily="34" charset="0"/>
              </a:rPr>
              <a:t>nosotras</a:t>
            </a:r>
            <a:endPar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3" name="Rectangle 2"/>
          <p:cNvSpPr/>
          <p:nvPr/>
        </p:nvSpPr>
        <p:spPr>
          <a:xfrm>
            <a:off x="326200" y="1212371"/>
            <a:ext cx="9914997" cy="830997"/>
          </a:xfrm>
          <a:prstGeom prst="rect">
            <a:avLst/>
          </a:prstGeom>
        </p:spPr>
        <p:txBody>
          <a:bodyPr wrap="square">
            <a:spAutoFit/>
          </a:bodyPr>
          <a:lstStyle/>
          <a:p>
            <a:r>
              <a:rPr lang="en-GB" sz="2400" dirty="0">
                <a:solidFill>
                  <a:schemeClr val="accent5">
                    <a:lumMod val="50000"/>
                  </a:schemeClr>
                </a:solidFill>
              </a:rPr>
              <a:t>Remember, when comparing different people, subject pronouns are used in Spanish to add clarity about who the verb refers to.</a:t>
            </a:r>
          </a:p>
        </p:txBody>
      </p:sp>
      <p:sp>
        <p:nvSpPr>
          <p:cNvPr id="6" name="TextBox 5"/>
          <p:cNvSpPr txBox="1"/>
          <p:nvPr/>
        </p:nvSpPr>
        <p:spPr>
          <a:xfrm>
            <a:off x="326200" y="3668126"/>
            <a:ext cx="12026459" cy="461665"/>
          </a:xfrm>
          <a:prstGeom prst="rect">
            <a:avLst/>
          </a:prstGeom>
          <a:noFill/>
        </p:spPr>
        <p:txBody>
          <a:bodyPr wrap="square" rtlCol="0">
            <a:spAutoFit/>
          </a:bodyPr>
          <a:lstStyle/>
          <a:p>
            <a:pPr algn="l"/>
            <a:r>
              <a:rPr lang="en-GB" sz="2400" i="1" dirty="0" err="1">
                <a:solidFill>
                  <a:schemeClr val="accent5">
                    <a:lumMod val="50000"/>
                  </a:schemeClr>
                </a:solidFill>
              </a:rPr>
              <a:t>Ejemplo</a:t>
            </a:r>
            <a:r>
              <a:rPr lang="en-GB" sz="2400" i="1" dirty="0">
                <a:solidFill>
                  <a:schemeClr val="accent5">
                    <a:lumMod val="50000"/>
                  </a:schemeClr>
                </a:solidFill>
              </a:rPr>
              <a:t>: </a:t>
            </a:r>
            <a:r>
              <a:rPr lang="en-GB" sz="2400" i="1" dirty="0" err="1">
                <a:solidFill>
                  <a:schemeClr val="accent5">
                    <a:lumMod val="50000"/>
                  </a:schemeClr>
                </a:solidFill>
              </a:rPr>
              <a:t>Tú</a:t>
            </a:r>
            <a:r>
              <a:rPr lang="en-GB" sz="2400" i="1" dirty="0">
                <a:solidFill>
                  <a:schemeClr val="accent5">
                    <a:lumMod val="50000"/>
                  </a:schemeClr>
                </a:solidFill>
              </a:rPr>
              <a:t> </a:t>
            </a:r>
            <a:r>
              <a:rPr lang="en-GB" sz="2400" i="1" dirty="0" err="1">
                <a:solidFill>
                  <a:schemeClr val="accent5">
                    <a:lumMod val="50000"/>
                  </a:schemeClr>
                </a:solidFill>
              </a:rPr>
              <a:t>escuchas</a:t>
            </a:r>
            <a:r>
              <a:rPr lang="en-GB" sz="2400" i="1" dirty="0">
                <a:solidFill>
                  <a:schemeClr val="accent5">
                    <a:lumMod val="50000"/>
                  </a:schemeClr>
                </a:solidFill>
              </a:rPr>
              <a:t> música </a:t>
            </a:r>
            <a:r>
              <a:rPr lang="en-GB" sz="2400" i="1" dirty="0" err="1">
                <a:solidFill>
                  <a:schemeClr val="accent5">
                    <a:lumMod val="50000"/>
                  </a:schemeClr>
                </a:solidFill>
              </a:rPr>
              <a:t>fuerte</a:t>
            </a:r>
            <a:r>
              <a:rPr lang="en-GB" sz="2400" i="1" dirty="0">
                <a:solidFill>
                  <a:schemeClr val="accent5">
                    <a:lumMod val="50000"/>
                  </a:schemeClr>
                </a:solidFill>
              </a:rPr>
              <a:t>. En cambio, </a:t>
            </a:r>
            <a:r>
              <a:rPr lang="en-GB" sz="2400" i="1" dirty="0" err="1">
                <a:solidFill>
                  <a:schemeClr val="accent5">
                    <a:lumMod val="50000"/>
                  </a:schemeClr>
                </a:solidFill>
              </a:rPr>
              <a:t>nosotros</a:t>
            </a:r>
            <a:r>
              <a:rPr lang="en-GB" sz="2400" i="1" dirty="0">
                <a:solidFill>
                  <a:schemeClr val="accent5">
                    <a:lumMod val="50000"/>
                  </a:schemeClr>
                </a:solidFill>
              </a:rPr>
              <a:t> no </a:t>
            </a:r>
            <a:r>
              <a:rPr lang="en-GB" sz="2400" i="1" dirty="0" err="1">
                <a:solidFill>
                  <a:schemeClr val="accent5">
                    <a:lumMod val="50000"/>
                  </a:schemeClr>
                </a:solidFill>
              </a:rPr>
              <a:t>hacemos</a:t>
            </a:r>
            <a:r>
              <a:rPr lang="en-GB" sz="2400" i="1" dirty="0">
                <a:solidFill>
                  <a:schemeClr val="accent5">
                    <a:lumMod val="50000"/>
                  </a:schemeClr>
                </a:solidFill>
              </a:rPr>
              <a:t> </a:t>
            </a:r>
            <a:r>
              <a:rPr lang="en-GB" sz="2400" i="1" dirty="0" err="1">
                <a:solidFill>
                  <a:schemeClr val="accent5">
                    <a:lumMod val="50000"/>
                  </a:schemeClr>
                </a:solidFill>
              </a:rPr>
              <a:t>ruido</a:t>
            </a:r>
            <a:r>
              <a:rPr lang="en-GB" sz="2400" i="1" dirty="0">
                <a:solidFill>
                  <a:schemeClr val="accent5">
                    <a:lumMod val="50000"/>
                  </a:schemeClr>
                </a:solidFill>
              </a:rPr>
              <a:t>. </a:t>
            </a:r>
          </a:p>
        </p:txBody>
      </p:sp>
      <p:sp>
        <p:nvSpPr>
          <p:cNvPr id="17" name="TextBox 16"/>
          <p:cNvSpPr txBox="1"/>
          <p:nvPr/>
        </p:nvSpPr>
        <p:spPr>
          <a:xfrm>
            <a:off x="343341" y="5834110"/>
            <a:ext cx="12026459" cy="461665"/>
          </a:xfrm>
          <a:prstGeom prst="rect">
            <a:avLst/>
          </a:prstGeom>
          <a:noFill/>
        </p:spPr>
        <p:txBody>
          <a:bodyPr wrap="square" rtlCol="0">
            <a:spAutoFit/>
          </a:bodyPr>
          <a:lstStyle/>
          <a:p>
            <a:pPr algn="l"/>
            <a:r>
              <a:rPr lang="en-GB" sz="2400" i="1" dirty="0" err="1">
                <a:solidFill>
                  <a:schemeClr val="accent5">
                    <a:lumMod val="50000"/>
                  </a:schemeClr>
                </a:solidFill>
              </a:rPr>
              <a:t>Ejemplo</a:t>
            </a:r>
            <a:r>
              <a:rPr lang="en-GB" sz="2400" i="1" dirty="0">
                <a:solidFill>
                  <a:schemeClr val="accent5">
                    <a:lumMod val="50000"/>
                  </a:schemeClr>
                </a:solidFill>
              </a:rPr>
              <a:t>: </a:t>
            </a:r>
            <a:r>
              <a:rPr lang="en-GB" sz="2400" i="1" dirty="0" err="1">
                <a:solidFill>
                  <a:schemeClr val="accent5">
                    <a:lumMod val="50000"/>
                  </a:schemeClr>
                </a:solidFill>
              </a:rPr>
              <a:t>Ellas</a:t>
            </a:r>
            <a:r>
              <a:rPr lang="en-GB" sz="2400" i="1" dirty="0">
                <a:solidFill>
                  <a:schemeClr val="accent5">
                    <a:lumMod val="50000"/>
                  </a:schemeClr>
                </a:solidFill>
              </a:rPr>
              <a:t> van a Madrid. </a:t>
            </a:r>
            <a:r>
              <a:rPr lang="en-GB" sz="2400" i="1" dirty="0" err="1">
                <a:solidFill>
                  <a:schemeClr val="accent5">
                    <a:lumMod val="50000"/>
                  </a:schemeClr>
                </a:solidFill>
              </a:rPr>
              <a:t>Nosotros</a:t>
            </a:r>
            <a:r>
              <a:rPr lang="en-GB" sz="2400" i="1" dirty="0">
                <a:solidFill>
                  <a:schemeClr val="accent5">
                    <a:lumMod val="50000"/>
                  </a:schemeClr>
                </a:solidFill>
              </a:rPr>
              <a:t> solo </a:t>
            </a:r>
            <a:r>
              <a:rPr lang="en-GB" sz="2400" i="1" dirty="0" err="1">
                <a:solidFill>
                  <a:schemeClr val="accent5">
                    <a:lumMod val="50000"/>
                  </a:schemeClr>
                </a:solidFill>
              </a:rPr>
              <a:t>vamos</a:t>
            </a:r>
            <a:r>
              <a:rPr lang="en-GB" sz="2400" i="1" dirty="0">
                <a:solidFill>
                  <a:schemeClr val="accent5">
                    <a:lumMod val="50000"/>
                  </a:schemeClr>
                </a:solidFill>
              </a:rPr>
              <a:t> hasta Burgos.  </a:t>
            </a:r>
          </a:p>
        </p:txBody>
      </p:sp>
    </p:spTree>
    <p:extLst>
      <p:ext uri="{BB962C8B-B14F-4D97-AF65-F5344CB8AC3E}">
        <p14:creationId xmlns:p14="http://schemas.microsoft.com/office/powerpoint/2010/main" val="2763981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p:bldP spid="14" grpId="0"/>
      <p:bldP spid="15" grpId="0"/>
      <p:bldP spid="16" grpId="0"/>
      <p:bldP spid="21" grpId="0"/>
      <p:bldP spid="3" grpId="0"/>
      <p:bldP spid="6" grpId="0"/>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a:t>
            </a:r>
            <a:r>
              <a:rPr lang="en-GB" sz="3600" b="1" dirty="0" err="1">
                <a:solidFill>
                  <a:schemeClr val="bg1"/>
                </a:solidFill>
              </a:rPr>
              <a:t>Quién</a:t>
            </a:r>
            <a:r>
              <a:rPr lang="en-GB" sz="3600" b="1" dirty="0">
                <a:solidFill>
                  <a:schemeClr val="bg1"/>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escuchar</a:t>
            </a:r>
          </a:p>
        </p:txBody>
      </p:sp>
      <p:sp>
        <p:nvSpPr>
          <p:cNvPr id="7" name="TextBox 6">
            <a:extLst>
              <a:ext uri="{FF2B5EF4-FFF2-40B4-BE49-F238E27FC236}">
                <a16:creationId xmlns:a16="http://schemas.microsoft.com/office/drawing/2014/main" id="{9D1DF0A3-ADF5-7447-BD11-05540C447550}"/>
              </a:ext>
            </a:extLst>
          </p:cNvPr>
          <p:cNvSpPr txBox="1"/>
          <p:nvPr/>
        </p:nvSpPr>
        <p:spPr>
          <a:xfrm>
            <a:off x="162578" y="1175517"/>
            <a:ext cx="99024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Es</a:t>
            </a:r>
            <a:r>
              <a:rPr lang="en-US" sz="2400" dirty="0">
                <a:solidFill>
                  <a:srgbClr val="4472C4">
                    <a:lumMod val="50000"/>
                  </a:srgbClr>
                </a:solidFill>
                <a:latin typeface="Century Gothic" panose="020F0302020204030204"/>
              </a:rPr>
              <a:t> la </a:t>
            </a:r>
            <a:r>
              <a:rPr lang="en-US" sz="2400" dirty="0" err="1">
                <a:solidFill>
                  <a:srgbClr val="4472C4">
                    <a:lumMod val="50000"/>
                  </a:srgbClr>
                </a:solidFill>
                <a:latin typeface="Century Gothic" panose="020F0302020204030204"/>
              </a:rPr>
              <a:t>mañana</a:t>
            </a:r>
            <a:r>
              <a:rPr lang="en-US" sz="2400" dirty="0">
                <a:solidFill>
                  <a:srgbClr val="4472C4">
                    <a:lumMod val="50000"/>
                  </a:srgbClr>
                </a:solidFill>
                <a:latin typeface="Century Gothic" panose="020F0302020204030204"/>
              </a:rPr>
              <a:t> antes de un </a:t>
            </a:r>
            <a:r>
              <a:rPr lang="en-US" sz="2400" dirty="0" err="1">
                <a:solidFill>
                  <a:srgbClr val="4472C4">
                    <a:lumMod val="50000"/>
                  </a:srgbClr>
                </a:solidFill>
                <a:latin typeface="Century Gothic" panose="020F0302020204030204"/>
              </a:rPr>
              <a:t>examen</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muy</a:t>
            </a:r>
            <a:r>
              <a:rPr lang="en-US" sz="2400" dirty="0">
                <a:solidFill>
                  <a:srgbClr val="4472C4">
                    <a:lumMod val="50000"/>
                  </a:srgbClr>
                </a:solidFill>
                <a:latin typeface="Century Gothic" panose="020F0302020204030204"/>
              </a:rPr>
              <a:t> importante.  </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6" name="TextBox 5">
            <a:extLst>
              <a:ext uri="{FF2B5EF4-FFF2-40B4-BE49-F238E27FC236}">
                <a16:creationId xmlns:a16="http://schemas.microsoft.com/office/drawing/2014/main" id="{9D1DF0A3-ADF5-7447-BD11-05540C447550}"/>
              </a:ext>
            </a:extLst>
          </p:cNvPr>
          <p:cNvSpPr txBox="1"/>
          <p:nvPr/>
        </p:nvSpPr>
        <p:spPr>
          <a:xfrm>
            <a:off x="162578" y="1680586"/>
            <a:ext cx="111976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Los </a:t>
            </a:r>
            <a:r>
              <a:rPr lang="en-US" sz="2400" dirty="0" err="1">
                <a:solidFill>
                  <a:srgbClr val="4472C4">
                    <a:lumMod val="50000"/>
                  </a:srgbClr>
                </a:solidFill>
                <a:latin typeface="Century Gothic" panose="020F0302020204030204"/>
              </a:rPr>
              <a:t>estudiantes</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deciden</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hablar</a:t>
            </a:r>
            <a:r>
              <a:rPr lang="en-US" sz="2400" dirty="0">
                <a:solidFill>
                  <a:srgbClr val="4472C4">
                    <a:lumMod val="50000"/>
                  </a:srgbClr>
                </a:solidFill>
                <a:latin typeface="Century Gothic" panose="020F0302020204030204"/>
              </a:rPr>
              <a:t> con la </a:t>
            </a:r>
            <a:r>
              <a:rPr lang="en-US" sz="2400" dirty="0" err="1">
                <a:solidFill>
                  <a:srgbClr val="4472C4">
                    <a:lumMod val="50000"/>
                  </a:srgbClr>
                </a:solidFill>
                <a:latin typeface="Century Gothic" panose="020F0302020204030204"/>
              </a:rPr>
              <a:t>Señora</a:t>
            </a:r>
            <a:r>
              <a:rPr lang="en-US" sz="2400" dirty="0">
                <a:solidFill>
                  <a:srgbClr val="4472C4">
                    <a:lumMod val="50000"/>
                  </a:srgbClr>
                </a:solidFill>
                <a:latin typeface="Century Gothic" panose="020F0302020204030204"/>
              </a:rPr>
              <a:t> Perez </a:t>
            </a:r>
            <a:r>
              <a:rPr lang="en-US" sz="2400" dirty="0" err="1">
                <a:solidFill>
                  <a:srgbClr val="4472C4">
                    <a:lumMod val="50000"/>
                  </a:srgbClr>
                </a:solidFill>
                <a:latin typeface="Century Gothic" panose="020F0302020204030204"/>
              </a:rPr>
              <a:t>sobre</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cómo</a:t>
            </a:r>
            <a:r>
              <a:rPr lang="en-US" sz="2400" dirty="0">
                <a:solidFill>
                  <a:srgbClr val="4472C4">
                    <a:lumMod val="50000"/>
                  </a:srgbClr>
                </a:solidFill>
                <a:latin typeface="Century Gothic" panose="020F0302020204030204"/>
              </a:rPr>
              <a:t> están.  </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grpSp>
        <p:nvGrpSpPr>
          <p:cNvPr id="8" name="Group 7"/>
          <p:cNvGrpSpPr/>
          <p:nvPr/>
        </p:nvGrpSpPr>
        <p:grpSpPr>
          <a:xfrm>
            <a:off x="8343927" y="130291"/>
            <a:ext cx="1426493" cy="1366770"/>
            <a:chOff x="6118050" y="2911062"/>
            <a:chExt cx="1426493" cy="1366770"/>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8050" y="3169176"/>
              <a:ext cx="1291079" cy="850542"/>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1738" y="2911062"/>
              <a:ext cx="822805" cy="1366770"/>
            </a:xfrm>
            <a:prstGeom prst="rect">
              <a:avLst/>
            </a:prstGeom>
          </p:spPr>
        </p:pic>
      </p:grpSp>
      <p:sp>
        <p:nvSpPr>
          <p:cNvPr id="12" name="TextBox 11">
            <a:extLst>
              <a:ext uri="{FF2B5EF4-FFF2-40B4-BE49-F238E27FC236}">
                <a16:creationId xmlns:a16="http://schemas.microsoft.com/office/drawing/2014/main" id="{9D1DF0A3-ADF5-7447-BD11-05540C447550}"/>
              </a:ext>
            </a:extLst>
          </p:cNvPr>
          <p:cNvSpPr txBox="1"/>
          <p:nvPr/>
        </p:nvSpPr>
        <p:spPr>
          <a:xfrm>
            <a:off x="211030" y="2225441"/>
            <a:ext cx="990246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Escucha</a:t>
            </a:r>
            <a:r>
              <a:rPr lang="en-US" sz="2400" dirty="0">
                <a:solidFill>
                  <a:srgbClr val="4472C4">
                    <a:lumMod val="50000"/>
                  </a:srgbClr>
                </a:solidFill>
                <a:latin typeface="Century Gothic" panose="020F0302020204030204"/>
              </a:rPr>
              <a:t> y </a:t>
            </a:r>
            <a:r>
              <a:rPr lang="en-US" sz="2400" dirty="0" err="1">
                <a:solidFill>
                  <a:srgbClr val="4472C4">
                    <a:lumMod val="50000"/>
                  </a:srgbClr>
                </a:solidFill>
                <a:latin typeface="Century Gothic" panose="020F0302020204030204"/>
              </a:rPr>
              <a:t>marca</a:t>
            </a:r>
            <a:r>
              <a:rPr lang="en-US" sz="2400" dirty="0">
                <a:solidFill>
                  <a:srgbClr val="4472C4">
                    <a:lumMod val="50000"/>
                  </a:srgbClr>
                </a:solidFill>
                <a:latin typeface="Century Gothic" panose="020F0302020204030204"/>
              </a:rPr>
              <a:t> ‘we’ o ‘they’. Luego, </a:t>
            </a:r>
            <a:r>
              <a:rPr lang="en-US" sz="2400" dirty="0" err="1">
                <a:solidFill>
                  <a:srgbClr val="4472C4">
                    <a:lumMod val="50000"/>
                  </a:srgbClr>
                </a:solidFill>
                <a:latin typeface="Century Gothic" panose="020F0302020204030204"/>
              </a:rPr>
              <a:t>escucha</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otra</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vez</a:t>
            </a:r>
            <a:r>
              <a:rPr lang="en-US" sz="2400" dirty="0">
                <a:solidFill>
                  <a:srgbClr val="4472C4">
                    <a:lumMod val="50000"/>
                  </a:srgbClr>
                </a:solidFill>
                <a:latin typeface="Century Gothic" panose="020F0302020204030204"/>
              </a:rPr>
              <a:t> y </a:t>
            </a:r>
            <a:r>
              <a:rPr lang="en-US" sz="2400" dirty="0" err="1">
                <a:solidFill>
                  <a:srgbClr val="4472C4">
                    <a:lumMod val="50000"/>
                  </a:srgbClr>
                </a:solidFill>
                <a:latin typeface="Century Gothic" panose="020F0302020204030204"/>
              </a:rPr>
              <a:t>marca</a:t>
            </a:r>
            <a:r>
              <a:rPr lang="en-US" sz="2400" dirty="0">
                <a:solidFill>
                  <a:srgbClr val="4472C4">
                    <a:lumMod val="50000"/>
                  </a:srgbClr>
                </a:solidFill>
                <a:latin typeface="Century Gothic" panose="020F0302020204030204"/>
              </a:rPr>
              <a:t> ‘tener’ o ‘</a:t>
            </a:r>
            <a:r>
              <a:rPr lang="en-US" sz="2400" dirty="0" err="1">
                <a:solidFill>
                  <a:srgbClr val="4472C4">
                    <a:lumMod val="50000"/>
                  </a:srgbClr>
                </a:solidFill>
                <a:latin typeface="Century Gothic" panose="020F0302020204030204"/>
              </a:rPr>
              <a:t>estar</a:t>
            </a:r>
            <a:r>
              <a:rPr lang="en-US" sz="2400" dirty="0">
                <a:solidFill>
                  <a:srgbClr val="4472C4">
                    <a:lumMod val="50000"/>
                  </a:srgbClr>
                </a:solidFill>
                <a:latin typeface="Century Gothic" panose="020F0302020204030204"/>
              </a:rPr>
              <a:t>’  </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graphicFrame>
        <p:nvGraphicFramePr>
          <p:cNvPr id="3" name="Table 2"/>
          <p:cNvGraphicFramePr>
            <a:graphicFrameLocks noGrp="1"/>
          </p:cNvGraphicFramePr>
          <p:nvPr>
            <p:extLst>
              <p:ext uri="{D42A27DB-BD31-4B8C-83A1-F6EECF244321}">
                <p14:modId xmlns:p14="http://schemas.microsoft.com/office/powerpoint/2010/main" val="427340405"/>
              </p:ext>
            </p:extLst>
          </p:nvPr>
        </p:nvGraphicFramePr>
        <p:xfrm>
          <a:off x="211031" y="3298852"/>
          <a:ext cx="9936296" cy="994134"/>
        </p:xfrm>
        <a:graphic>
          <a:graphicData uri="http://schemas.openxmlformats.org/drawingml/2006/table">
            <a:tbl>
              <a:tblPr firstRow="1" bandRow="1">
                <a:tableStyleId>{21E4AEA4-8DFA-4A89-87EB-49C32662AFE0}</a:tableStyleId>
              </a:tblPr>
              <a:tblGrid>
                <a:gridCol w="1068674">
                  <a:extLst>
                    <a:ext uri="{9D8B030D-6E8A-4147-A177-3AD203B41FA5}">
                      <a16:colId xmlns:a16="http://schemas.microsoft.com/office/drawing/2014/main" val="3912082395"/>
                    </a:ext>
                  </a:extLst>
                </a:gridCol>
                <a:gridCol w="4742568">
                  <a:extLst>
                    <a:ext uri="{9D8B030D-6E8A-4147-A177-3AD203B41FA5}">
                      <a16:colId xmlns:a16="http://schemas.microsoft.com/office/drawing/2014/main" val="1430010337"/>
                    </a:ext>
                  </a:extLst>
                </a:gridCol>
                <a:gridCol w="990543">
                  <a:extLst>
                    <a:ext uri="{9D8B030D-6E8A-4147-A177-3AD203B41FA5}">
                      <a16:colId xmlns:a16="http://schemas.microsoft.com/office/drawing/2014/main" val="2027263220"/>
                    </a:ext>
                  </a:extLst>
                </a:gridCol>
                <a:gridCol w="1044837">
                  <a:extLst>
                    <a:ext uri="{9D8B030D-6E8A-4147-A177-3AD203B41FA5}">
                      <a16:colId xmlns:a16="http://schemas.microsoft.com/office/drawing/2014/main" val="1715246531"/>
                    </a:ext>
                  </a:extLst>
                </a:gridCol>
                <a:gridCol w="1044837">
                  <a:extLst>
                    <a:ext uri="{9D8B030D-6E8A-4147-A177-3AD203B41FA5}">
                      <a16:colId xmlns:a16="http://schemas.microsoft.com/office/drawing/2014/main" val="1456569235"/>
                    </a:ext>
                  </a:extLst>
                </a:gridCol>
                <a:gridCol w="1044837">
                  <a:extLst>
                    <a:ext uri="{9D8B030D-6E8A-4147-A177-3AD203B41FA5}">
                      <a16:colId xmlns:a16="http://schemas.microsoft.com/office/drawing/2014/main" val="3608620945"/>
                    </a:ext>
                  </a:extLst>
                </a:gridCol>
              </a:tblGrid>
              <a:tr h="497067">
                <a:tc>
                  <a:txBody>
                    <a:bodyPr/>
                    <a:lstStyle/>
                    <a:p>
                      <a:endParaRPr lang="en-GB" dirty="0"/>
                    </a:p>
                  </a:txBody>
                  <a:tcPr>
                    <a:solidFill>
                      <a:schemeClr val="bg1"/>
                    </a:solidFill>
                  </a:tcPr>
                </a:tc>
                <a:tc>
                  <a:txBody>
                    <a:bodyPr/>
                    <a:lstStyle/>
                    <a:p>
                      <a:r>
                        <a:rPr lang="en-GB" sz="2400" dirty="0">
                          <a:solidFill>
                            <a:schemeClr val="accent5">
                              <a:lumMod val="50000"/>
                            </a:schemeClr>
                          </a:solidFill>
                        </a:rPr>
                        <a:t>Who…?</a:t>
                      </a: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We</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They</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Tener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Estar</a:t>
                      </a:r>
                    </a:p>
                  </a:txBody>
                  <a:tcPr/>
                </a:tc>
                <a:extLst>
                  <a:ext uri="{0D108BD9-81ED-4DB2-BD59-A6C34878D82A}">
                    <a16:rowId xmlns:a16="http://schemas.microsoft.com/office/drawing/2014/main" val="137646991"/>
                  </a:ext>
                </a:extLst>
              </a:tr>
              <a:tr h="497067">
                <a:tc>
                  <a:txBody>
                    <a:bodyPr/>
                    <a:lstStyle/>
                    <a:p>
                      <a:pPr algn="ctr"/>
                      <a:endParaRPr lang="en-GB" sz="2000" dirty="0">
                        <a:solidFill>
                          <a:schemeClr val="accent1">
                            <a:lumMod val="50000"/>
                          </a:schemeClr>
                        </a:solidFill>
                      </a:endParaRPr>
                    </a:p>
                  </a:txBody>
                  <a:tcPr/>
                </a:tc>
                <a:tc>
                  <a:txBody>
                    <a:bodyPr/>
                    <a:lstStyle/>
                    <a:p>
                      <a:r>
                        <a:rPr lang="en-GB" sz="2400" dirty="0">
                          <a:solidFill>
                            <a:srgbClr val="002060"/>
                          </a:solidFill>
                        </a:rPr>
                        <a:t>is</a:t>
                      </a:r>
                      <a:r>
                        <a:rPr lang="en-GB" sz="2400" baseline="0" dirty="0">
                          <a:solidFill>
                            <a:srgbClr val="002060"/>
                          </a:solidFill>
                        </a:rPr>
                        <a:t> lucky</a:t>
                      </a:r>
                      <a:endParaRPr lang="en-GB" sz="2400" dirty="0">
                        <a:solidFill>
                          <a:srgbClr val="002060"/>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113957250"/>
                  </a:ext>
                </a:extLst>
              </a:tr>
            </a:tbl>
          </a:graphicData>
        </a:graphic>
      </p:graphicFrame>
      <p:sp>
        <p:nvSpPr>
          <p:cNvPr id="13" name="Action Button: Custom 12">
            <a:hlinkClick r:id="" action="ppaction://noaction" highlightClick="1">
              <a:snd r:embed="rId6" name="El autobus llega temprano. Nosotros [beep] suerte, pero ellas no.wav"/>
            </a:hlinkClick>
            <a:extLst>
              <a:ext uri="{FF2B5EF4-FFF2-40B4-BE49-F238E27FC236}">
                <a16:creationId xmlns:a16="http://schemas.microsoft.com/office/drawing/2014/main" id="{30030AF8-564D-734B-84B9-DB4C7A3A6A53}"/>
              </a:ext>
            </a:extLst>
          </p:cNvPr>
          <p:cNvSpPr/>
          <p:nvPr/>
        </p:nvSpPr>
        <p:spPr>
          <a:xfrm>
            <a:off x="531717" y="3836273"/>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EG</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4" name="Picture 13" descr="green checkmark">
            <a:extLst>
              <a:ext uri="{FF2B5EF4-FFF2-40B4-BE49-F238E27FC236}">
                <a16:creationId xmlns:a16="http://schemas.microsoft.com/office/drawing/2014/main" id="{9B1A1948-2BF0-7647-9D12-1C87A74462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98422" y="3887126"/>
            <a:ext cx="282522" cy="294294"/>
          </a:xfrm>
          <a:prstGeom prst="rect">
            <a:avLst/>
          </a:prstGeom>
        </p:spPr>
      </p:pic>
      <p:pic>
        <p:nvPicPr>
          <p:cNvPr id="15" name="Picture 14" descr="green checkmark">
            <a:extLst>
              <a:ext uri="{FF2B5EF4-FFF2-40B4-BE49-F238E27FC236}">
                <a16:creationId xmlns:a16="http://schemas.microsoft.com/office/drawing/2014/main" id="{9B1A1948-2BF0-7647-9D12-1C87A74462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77063" y="3887126"/>
            <a:ext cx="282522" cy="294294"/>
          </a:xfrm>
          <a:prstGeom prst="rect">
            <a:avLst/>
          </a:prstGeom>
        </p:spPr>
      </p:pic>
      <p:sp>
        <p:nvSpPr>
          <p:cNvPr id="19" name="Rounded Rectangular Callout 18"/>
          <p:cNvSpPr/>
          <p:nvPr/>
        </p:nvSpPr>
        <p:spPr>
          <a:xfrm>
            <a:off x="180000" y="4458853"/>
            <a:ext cx="9967327" cy="531933"/>
          </a:xfrm>
          <a:prstGeom prst="wedgeRoundRectCallout">
            <a:avLst>
              <a:gd name="adj1" fmla="val -31554"/>
              <a:gd name="adj2" fmla="val -43896"/>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002060"/>
                </a:solidFill>
              </a:rPr>
              <a:t>El </a:t>
            </a:r>
            <a:r>
              <a:rPr lang="en-US" sz="2000" dirty="0" err="1">
                <a:solidFill>
                  <a:srgbClr val="002060"/>
                </a:solidFill>
              </a:rPr>
              <a:t>autobús</a:t>
            </a:r>
            <a:r>
              <a:rPr lang="en-US" sz="2000" dirty="0">
                <a:solidFill>
                  <a:srgbClr val="002060"/>
                </a:solidFill>
              </a:rPr>
              <a:t> </a:t>
            </a:r>
            <a:r>
              <a:rPr lang="en-US" sz="2000" dirty="0" err="1">
                <a:solidFill>
                  <a:srgbClr val="002060"/>
                </a:solidFill>
              </a:rPr>
              <a:t>llega</a:t>
            </a:r>
            <a:r>
              <a:rPr lang="en-US" sz="2000" dirty="0">
                <a:solidFill>
                  <a:srgbClr val="002060"/>
                </a:solidFill>
              </a:rPr>
              <a:t> </a:t>
            </a:r>
            <a:r>
              <a:rPr lang="en-US" sz="2000" dirty="0" err="1">
                <a:solidFill>
                  <a:srgbClr val="002060"/>
                </a:solidFill>
              </a:rPr>
              <a:t>temprano</a:t>
            </a:r>
            <a:r>
              <a:rPr lang="en-US" sz="2000" dirty="0">
                <a:solidFill>
                  <a:srgbClr val="002060"/>
                </a:solidFill>
              </a:rPr>
              <a:t>. </a:t>
            </a:r>
            <a:r>
              <a:rPr lang="en-US" sz="2000" dirty="0" err="1">
                <a:solidFill>
                  <a:srgbClr val="002060"/>
                </a:solidFill>
              </a:rPr>
              <a:t>Nosotros</a:t>
            </a:r>
            <a:r>
              <a:rPr lang="en-US" sz="2000" dirty="0">
                <a:solidFill>
                  <a:srgbClr val="002060"/>
                </a:solidFill>
              </a:rPr>
              <a:t> [beep] </a:t>
            </a:r>
            <a:r>
              <a:rPr lang="en-US" sz="2000" dirty="0" err="1">
                <a:solidFill>
                  <a:srgbClr val="002060"/>
                </a:solidFill>
              </a:rPr>
              <a:t>suerte</a:t>
            </a:r>
            <a:r>
              <a:rPr lang="en-US" sz="2000" dirty="0">
                <a:solidFill>
                  <a:srgbClr val="002060"/>
                </a:solidFill>
              </a:rPr>
              <a:t>, </a:t>
            </a:r>
            <a:r>
              <a:rPr lang="en-US" sz="2000" dirty="0" err="1">
                <a:solidFill>
                  <a:srgbClr val="002060"/>
                </a:solidFill>
              </a:rPr>
              <a:t>pero</a:t>
            </a:r>
            <a:r>
              <a:rPr lang="en-US" sz="2000" dirty="0">
                <a:solidFill>
                  <a:srgbClr val="002060"/>
                </a:solidFill>
              </a:rPr>
              <a:t> </a:t>
            </a:r>
            <a:r>
              <a:rPr lang="en-US" sz="2000" b="1" dirty="0" err="1">
                <a:solidFill>
                  <a:srgbClr val="002060"/>
                </a:solidFill>
              </a:rPr>
              <a:t>ellas</a:t>
            </a:r>
            <a:r>
              <a:rPr lang="en-US" sz="2000" b="1" dirty="0">
                <a:solidFill>
                  <a:srgbClr val="002060"/>
                </a:solidFill>
              </a:rPr>
              <a:t> no</a:t>
            </a:r>
            <a:r>
              <a:rPr lang="en-US" sz="2000" dirty="0">
                <a:solidFill>
                  <a:srgbClr val="002060"/>
                </a:solidFill>
              </a:rPr>
              <a:t>.</a:t>
            </a:r>
          </a:p>
        </p:txBody>
      </p:sp>
      <p:sp>
        <p:nvSpPr>
          <p:cNvPr id="17" name="Rounded Rectangular Callout 16"/>
          <p:cNvSpPr/>
          <p:nvPr/>
        </p:nvSpPr>
        <p:spPr>
          <a:xfrm>
            <a:off x="211030" y="5233200"/>
            <a:ext cx="11166657" cy="1078835"/>
          </a:xfrm>
          <a:prstGeom prst="wedgeRoundRectCallout">
            <a:avLst>
              <a:gd name="adj1" fmla="val 21712"/>
              <a:gd name="adj2" fmla="val -78034"/>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In English we’d use an auxiliary verb here (‘We are lucky, but </a:t>
            </a:r>
            <a:r>
              <a:rPr lang="en-GB" sz="20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they</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aren’t</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a:t>
            </a:r>
            <a:endParaRPr lang="en-GB" sz="2000" dirty="0">
              <a:solidFill>
                <a:srgbClr val="002060"/>
              </a:solidFill>
              <a:latin typeface="Century Gothic" panose="020B0502020202020204" pitchFamily="34" charset="0"/>
            </a:endParaRPr>
          </a:p>
          <a:p>
            <a:pPr lvl="0"/>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In Spanish the verb doesn’t need to be repeated here as you are referring back to the same idea (tener suerte). You can just say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sí</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or ‘no’ after the second pronoun.</a:t>
            </a:r>
            <a:endParaRPr lang="en-GB" sz="2000" dirty="0">
              <a:solidFill>
                <a:srgbClr val="002060"/>
              </a:solidFill>
              <a:latin typeface="Century Gothic" panose="020B0502020202020204" pitchFamily="34" charset="0"/>
            </a:endParaRPr>
          </a:p>
        </p:txBody>
      </p:sp>
      <p:pic>
        <p:nvPicPr>
          <p:cNvPr id="20" name="Picture 19"/>
          <p:cNvPicPr>
            <a:picLocks noChangeAspect="1"/>
          </p:cNvPicPr>
          <p:nvPr/>
        </p:nvPicPr>
        <p:blipFill rotWithShape="1">
          <a:blip r:embed="rId8">
            <a:extLst>
              <a:ext uri="{28A0092B-C50C-407E-A947-70E740481C1C}">
                <a14:useLocalDpi xmlns:a14="http://schemas.microsoft.com/office/drawing/2010/main" val="0"/>
              </a:ext>
            </a:extLst>
          </a:blip>
          <a:srcRect l="30842" r="33698" b="59801"/>
          <a:stretch/>
        </p:blipFill>
        <p:spPr>
          <a:xfrm>
            <a:off x="11377688" y="3446771"/>
            <a:ext cx="655977" cy="584024"/>
          </a:xfrm>
          <a:prstGeom prst="rect">
            <a:avLst/>
          </a:prstGeom>
        </p:spPr>
      </p:pic>
      <p:pic>
        <p:nvPicPr>
          <p:cNvPr id="22" name="Picture 21"/>
          <p:cNvPicPr>
            <a:picLocks noChangeAspect="1"/>
          </p:cNvPicPr>
          <p:nvPr/>
        </p:nvPicPr>
        <p:blipFill rotWithShape="1">
          <a:blip r:embed="rId8">
            <a:extLst>
              <a:ext uri="{28A0092B-C50C-407E-A947-70E740481C1C}">
                <a14:useLocalDpi xmlns:a14="http://schemas.microsoft.com/office/drawing/2010/main" val="0"/>
              </a:ext>
            </a:extLst>
          </a:blip>
          <a:srcRect l="65257" t="21378" b="39400"/>
          <a:stretch/>
        </p:blipFill>
        <p:spPr>
          <a:xfrm rot="17308951">
            <a:off x="10435853" y="2404313"/>
            <a:ext cx="599811" cy="615579"/>
          </a:xfrm>
          <a:prstGeom prst="rect">
            <a:avLst/>
          </a:prstGeom>
        </p:spPr>
      </p:pic>
      <p:pic>
        <p:nvPicPr>
          <p:cNvPr id="23" name="Picture 22"/>
          <p:cNvPicPr>
            <a:picLocks noChangeAspect="1"/>
          </p:cNvPicPr>
          <p:nvPr/>
        </p:nvPicPr>
        <p:blipFill rotWithShape="1">
          <a:blip r:embed="rId8">
            <a:extLst>
              <a:ext uri="{28A0092B-C50C-407E-A947-70E740481C1C}">
                <a14:useLocalDpi xmlns:a14="http://schemas.microsoft.com/office/drawing/2010/main" val="0"/>
              </a:ext>
            </a:extLst>
          </a:blip>
          <a:srcRect t="25723" r="64532" b="35753"/>
          <a:stretch/>
        </p:blipFill>
        <p:spPr>
          <a:xfrm rot="5214391">
            <a:off x="11077776" y="2342131"/>
            <a:ext cx="653700" cy="658099"/>
          </a:xfrm>
          <a:prstGeom prst="rect">
            <a:avLst/>
          </a:prstGeom>
        </p:spPr>
      </p:pic>
      <p:pic>
        <p:nvPicPr>
          <p:cNvPr id="24" name="Picture 23"/>
          <p:cNvPicPr>
            <a:picLocks noChangeAspect="1"/>
          </p:cNvPicPr>
          <p:nvPr/>
        </p:nvPicPr>
        <p:blipFill rotWithShape="1">
          <a:blip r:embed="rId8">
            <a:extLst>
              <a:ext uri="{28A0092B-C50C-407E-A947-70E740481C1C}">
                <a14:useLocalDpi xmlns:a14="http://schemas.microsoft.com/office/drawing/2010/main" val="0"/>
              </a:ext>
            </a:extLst>
          </a:blip>
          <a:srcRect l="11214" t="64581" r="54198" b="1"/>
          <a:stretch/>
        </p:blipFill>
        <p:spPr>
          <a:xfrm rot="8179702">
            <a:off x="10856037" y="3470360"/>
            <a:ext cx="573726" cy="534069"/>
          </a:xfrm>
          <a:prstGeom prst="rect">
            <a:avLst/>
          </a:prstGeom>
        </p:spPr>
      </p:pic>
      <p:pic>
        <p:nvPicPr>
          <p:cNvPr id="26" name="Picture 25"/>
          <p:cNvPicPr>
            <a:picLocks noChangeAspect="1"/>
          </p:cNvPicPr>
          <p:nvPr/>
        </p:nvPicPr>
        <p:blipFill rotWithShape="1">
          <a:blip r:embed="rId8">
            <a:extLst>
              <a:ext uri="{28A0092B-C50C-407E-A947-70E740481C1C}">
                <a14:useLocalDpi xmlns:a14="http://schemas.microsoft.com/office/drawing/2010/main" val="0"/>
              </a:ext>
            </a:extLst>
          </a:blip>
          <a:srcRect l="51451" t="57493" r="13088" b="-56525"/>
          <a:stretch/>
        </p:blipFill>
        <p:spPr>
          <a:xfrm rot="12778579">
            <a:off x="10458724" y="2610511"/>
            <a:ext cx="605122" cy="1536261"/>
          </a:xfrm>
          <a:prstGeom prst="rect">
            <a:avLst/>
          </a:prstGeom>
        </p:spPr>
      </p:pic>
    </p:spTree>
    <p:extLst>
      <p:ext uri="{BB962C8B-B14F-4D97-AF65-F5344CB8AC3E}">
        <p14:creationId xmlns:p14="http://schemas.microsoft.com/office/powerpoint/2010/main" val="4116762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12" grpId="0"/>
      <p:bldP spid="13" grpId="0" animBg="1"/>
      <p:bldP spid="19" grpId="0" animBg="1"/>
      <p:bldP spid="1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DFC03091-1E11-A740-8DB3-C79088BC8D68}"/>
              </a:ext>
            </a:extLst>
          </p:cNvPr>
          <p:cNvGraphicFramePr>
            <a:graphicFrameLocks noGrp="1"/>
          </p:cNvGraphicFramePr>
          <p:nvPr>
            <p:extLst>
              <p:ext uri="{D42A27DB-BD31-4B8C-83A1-F6EECF244321}">
                <p14:modId xmlns:p14="http://schemas.microsoft.com/office/powerpoint/2010/main" val="849402985"/>
              </p:ext>
            </p:extLst>
          </p:nvPr>
        </p:nvGraphicFramePr>
        <p:xfrm>
          <a:off x="706918" y="815026"/>
          <a:ext cx="9936296" cy="5467737"/>
        </p:xfrm>
        <a:graphic>
          <a:graphicData uri="http://schemas.openxmlformats.org/drawingml/2006/table">
            <a:tbl>
              <a:tblPr firstRow="1" bandRow="1">
                <a:tableStyleId>{21E4AEA4-8DFA-4A89-87EB-49C32662AFE0}</a:tableStyleId>
              </a:tblPr>
              <a:tblGrid>
                <a:gridCol w="1068674">
                  <a:extLst>
                    <a:ext uri="{9D8B030D-6E8A-4147-A177-3AD203B41FA5}">
                      <a16:colId xmlns:a16="http://schemas.microsoft.com/office/drawing/2014/main" val="2607353726"/>
                    </a:ext>
                  </a:extLst>
                </a:gridCol>
                <a:gridCol w="4742568">
                  <a:extLst>
                    <a:ext uri="{9D8B030D-6E8A-4147-A177-3AD203B41FA5}">
                      <a16:colId xmlns:a16="http://schemas.microsoft.com/office/drawing/2014/main" val="1600817978"/>
                    </a:ext>
                  </a:extLst>
                </a:gridCol>
                <a:gridCol w="990543">
                  <a:extLst>
                    <a:ext uri="{9D8B030D-6E8A-4147-A177-3AD203B41FA5}">
                      <a16:colId xmlns:a16="http://schemas.microsoft.com/office/drawing/2014/main" val="4128092149"/>
                    </a:ext>
                  </a:extLst>
                </a:gridCol>
                <a:gridCol w="1044837">
                  <a:extLst>
                    <a:ext uri="{9D8B030D-6E8A-4147-A177-3AD203B41FA5}">
                      <a16:colId xmlns:a16="http://schemas.microsoft.com/office/drawing/2014/main" val="2609792770"/>
                    </a:ext>
                  </a:extLst>
                </a:gridCol>
                <a:gridCol w="1044837">
                  <a:extLst>
                    <a:ext uri="{9D8B030D-6E8A-4147-A177-3AD203B41FA5}">
                      <a16:colId xmlns:a16="http://schemas.microsoft.com/office/drawing/2014/main" val="2411874635"/>
                    </a:ext>
                  </a:extLst>
                </a:gridCol>
                <a:gridCol w="1044837">
                  <a:extLst>
                    <a:ext uri="{9D8B030D-6E8A-4147-A177-3AD203B41FA5}">
                      <a16:colId xmlns:a16="http://schemas.microsoft.com/office/drawing/2014/main" val="4232339298"/>
                    </a:ext>
                  </a:extLst>
                </a:gridCol>
              </a:tblGrid>
              <a:tr h="497067">
                <a:tc>
                  <a:txBody>
                    <a:bodyPr/>
                    <a:lstStyle/>
                    <a:p>
                      <a:endParaRPr lang="en-GB" dirty="0"/>
                    </a:p>
                  </a:txBody>
                  <a:tcPr>
                    <a:solidFill>
                      <a:schemeClr val="bg1"/>
                    </a:solidFill>
                  </a:tcPr>
                </a:tc>
                <a:tc>
                  <a:txBody>
                    <a:bodyPr/>
                    <a:lstStyle/>
                    <a:p>
                      <a:endParaRPr lang="en-GB" sz="2400" dirty="0">
                        <a:solidFill>
                          <a:schemeClr val="accent5">
                            <a:lumMod val="50000"/>
                          </a:schemeClr>
                        </a:solidFill>
                      </a:endParaRP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We</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They</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Tener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Estar</a:t>
                      </a:r>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400" dirty="0">
                          <a:solidFill>
                            <a:srgbClr val="002060"/>
                          </a:solidFill>
                        </a:rPr>
                        <a:t>are</a:t>
                      </a:r>
                      <a:r>
                        <a:rPr lang="en-GB" sz="2400" baseline="0" dirty="0">
                          <a:solidFill>
                            <a:srgbClr val="002060"/>
                          </a:solidFill>
                        </a:rPr>
                        <a:t> scared</a:t>
                      </a:r>
                      <a:endParaRPr lang="en-GB" sz="2400" dirty="0">
                        <a:solidFill>
                          <a:srgbClr val="002060"/>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400" dirty="0">
                          <a:solidFill>
                            <a:srgbClr val="002060"/>
                          </a:solidFill>
                        </a:rPr>
                        <a:t>are</a:t>
                      </a:r>
                      <a:r>
                        <a:rPr lang="en-GB" sz="2400" baseline="0" dirty="0">
                          <a:solidFill>
                            <a:srgbClr val="002060"/>
                          </a:solidFill>
                        </a:rPr>
                        <a:t> sleepy</a:t>
                      </a:r>
                      <a:endParaRPr lang="en-GB" sz="2400" dirty="0">
                        <a:solidFill>
                          <a:srgbClr val="002060"/>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400" dirty="0">
                          <a:solidFill>
                            <a:srgbClr val="002060"/>
                          </a:solidFill>
                        </a:rPr>
                        <a:t>are bored</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522788306"/>
                  </a:ext>
                </a:extLst>
              </a:tr>
              <a:tr h="497067">
                <a:tc>
                  <a:txBody>
                    <a:bodyPr/>
                    <a:lstStyle/>
                    <a:p>
                      <a:pPr algn="ctr"/>
                      <a:endParaRPr lang="en-GB" sz="2000" dirty="0">
                        <a:solidFill>
                          <a:schemeClr val="accent1">
                            <a:lumMod val="50000"/>
                          </a:schemeClr>
                        </a:solidFill>
                      </a:endParaRPr>
                    </a:p>
                  </a:txBody>
                  <a:tcPr/>
                </a:tc>
                <a:tc>
                  <a:txBody>
                    <a:bodyPr/>
                    <a:lstStyle/>
                    <a:p>
                      <a:r>
                        <a:rPr lang="en-GB" sz="2400" dirty="0">
                          <a:solidFill>
                            <a:srgbClr val="002060"/>
                          </a:solidFill>
                        </a:rPr>
                        <a:t>are hot</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en-GB" sz="2400" dirty="0">
                          <a:solidFill>
                            <a:srgbClr val="002060"/>
                          </a:solidFill>
                        </a:rPr>
                        <a:t>are lucky</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2400" dirty="0">
                          <a:solidFill>
                            <a:srgbClr val="002060"/>
                          </a:solidFill>
                        </a:rPr>
                        <a:t>are calm</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075082558"/>
                  </a:ext>
                </a:extLst>
              </a:tr>
              <a:tr h="497067">
                <a:tc>
                  <a:txBody>
                    <a:bodyPr/>
                    <a:lstStyle/>
                    <a:p>
                      <a:pPr algn="ctr"/>
                      <a:endParaRPr lang="en-GB" sz="2000" dirty="0">
                        <a:solidFill>
                          <a:schemeClr val="accent1">
                            <a:lumMod val="50000"/>
                          </a:schemeClr>
                        </a:solidFill>
                      </a:endParaRPr>
                    </a:p>
                  </a:txBody>
                  <a:tcPr/>
                </a:tc>
                <a:tc>
                  <a:txBody>
                    <a:bodyPr/>
                    <a:lstStyle/>
                    <a:p>
                      <a:r>
                        <a:rPr lang="en-GB" sz="2400" dirty="0">
                          <a:solidFill>
                            <a:srgbClr val="002060"/>
                          </a:solidFill>
                        </a:rPr>
                        <a:t>are right </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r>
                        <a:rPr lang="en-GB" sz="2400" dirty="0">
                          <a:solidFill>
                            <a:srgbClr val="002060"/>
                          </a:solidFill>
                        </a:rPr>
                        <a:t>are fourteen</a:t>
                      </a:r>
                      <a:r>
                        <a:rPr lang="en-GB" sz="2400" baseline="0" dirty="0">
                          <a:solidFill>
                            <a:srgbClr val="002060"/>
                          </a:solidFill>
                        </a:rPr>
                        <a:t> (years old)</a:t>
                      </a:r>
                      <a:endParaRPr lang="en-GB" sz="2400" dirty="0">
                        <a:solidFill>
                          <a:srgbClr val="002060"/>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r>
                        <a:rPr lang="en-GB" sz="2400" dirty="0">
                          <a:solidFill>
                            <a:srgbClr val="002060"/>
                          </a:solidFill>
                        </a:rPr>
                        <a:t>are successful</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GB" sz="2400" dirty="0">
                          <a:solidFill>
                            <a:srgbClr val="002060"/>
                          </a:solidFill>
                        </a:rPr>
                        <a:t>are serious</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a:t>
            </a:r>
            <a:r>
              <a:rPr lang="en-GB" sz="3600" b="1" dirty="0" err="1">
                <a:solidFill>
                  <a:schemeClr val="bg1"/>
                </a:solidFill>
              </a:rPr>
              <a:t>Quiénes</a:t>
            </a:r>
            <a:r>
              <a:rPr lang="en-GB" sz="3600" b="1" dirty="0">
                <a:solidFill>
                  <a:schemeClr val="bg1"/>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escuchar</a:t>
            </a:r>
          </a:p>
        </p:txBody>
      </p:sp>
      <p:sp>
        <p:nvSpPr>
          <p:cNvPr id="8" name="Action Button: Custom 16">
            <a:hlinkClick r:id="" action="ppaction://noaction" highlightClick="1">
              <a:snd r:embed="rId4" name="1)_Nosotros [beep] miedo, pero ellas no.wav"/>
            </a:hlinkClick>
            <a:extLst>
              <a:ext uri="{FF2B5EF4-FFF2-40B4-BE49-F238E27FC236}">
                <a16:creationId xmlns:a16="http://schemas.microsoft.com/office/drawing/2014/main" id="{30030AF8-564D-734B-84B9-DB4C7A3A6A53}"/>
              </a:ext>
            </a:extLst>
          </p:cNvPr>
          <p:cNvSpPr/>
          <p:nvPr/>
        </p:nvSpPr>
        <p:spPr>
          <a:xfrm>
            <a:off x="1014244" y="1359531"/>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9" name="Action Button: Custom 16">
            <a:hlinkClick r:id="" action="ppaction://noaction" highlightClick="1">
              <a:snd r:embed="rId5" name="2)_Es muy temprano. Ellos [beep] sueño, pero nosotras no.wav"/>
            </a:hlinkClick>
            <a:extLst>
              <a:ext uri="{FF2B5EF4-FFF2-40B4-BE49-F238E27FC236}">
                <a16:creationId xmlns:a16="http://schemas.microsoft.com/office/drawing/2014/main" id="{07BF8C7A-85C3-B348-9105-B6C7D7A99279}"/>
              </a:ext>
            </a:extLst>
          </p:cNvPr>
          <p:cNvSpPr/>
          <p:nvPr/>
        </p:nvSpPr>
        <p:spPr>
          <a:xfrm>
            <a:off x="1016322" y="1893834"/>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0" name="Action Button: Custom 16">
            <a:hlinkClick r:id="" action="ppaction://noaction" highlightClick="1">
              <a:snd r:embed="rId6" name="3)_Nosotros [beep] raros, pero ellas [beep] aburridas.wav"/>
            </a:hlinkClick>
            <a:extLst>
              <a:ext uri="{FF2B5EF4-FFF2-40B4-BE49-F238E27FC236}">
                <a16:creationId xmlns:a16="http://schemas.microsoft.com/office/drawing/2014/main" id="{38F5D3D6-70F2-C44A-BDEE-C35951A667F4}"/>
              </a:ext>
            </a:extLst>
          </p:cNvPr>
          <p:cNvSpPr/>
          <p:nvPr/>
        </p:nvSpPr>
        <p:spPr>
          <a:xfrm>
            <a:off x="1014244" y="2404529"/>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1" name="Action Button: Custom 10">
            <a:hlinkClick r:id="" action="ppaction://noaction" highlightClick="1">
              <a:snd r:embed="rId7" name="4) Nosotras [beep] calor, mientras que ellos no .wav"/>
            </a:hlinkClick>
            <a:extLst>
              <a:ext uri="{FF2B5EF4-FFF2-40B4-BE49-F238E27FC236}">
                <a16:creationId xmlns:a16="http://schemas.microsoft.com/office/drawing/2014/main" id="{BC2CF6E3-124B-1B4F-85AF-96617E2B02E1}"/>
              </a:ext>
            </a:extLst>
          </p:cNvPr>
          <p:cNvSpPr/>
          <p:nvPr/>
        </p:nvSpPr>
        <p:spPr>
          <a:xfrm>
            <a:off x="1014244" y="2886692"/>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2" name="Action Button: Custom 16">
            <a:hlinkClick r:id="" action="ppaction://noaction" highlightClick="1">
              <a:snd r:embed="rId8" name="5)_¡Aquí están las respuestas! Nosotros [beep] suerte, ellas no.wav"/>
            </a:hlinkClick>
            <a:extLst>
              <a:ext uri="{FF2B5EF4-FFF2-40B4-BE49-F238E27FC236}">
                <a16:creationId xmlns:a16="http://schemas.microsoft.com/office/drawing/2014/main" id="{996C48E9-B2F8-454E-8D47-6F1722784A4F}"/>
              </a:ext>
            </a:extLst>
          </p:cNvPr>
          <p:cNvSpPr/>
          <p:nvPr/>
        </p:nvSpPr>
        <p:spPr>
          <a:xfrm>
            <a:off x="1014244" y="3404230"/>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3" name="Action Button: Custom 16">
            <a:hlinkClick r:id="" action="ppaction://noaction" highlightClick="1">
              <a:snd r:embed="rId9" name="6)_Ellos [beep] nerviosos, pero nosotras [beep] tranquilas.wav"/>
            </a:hlinkClick>
            <a:extLst>
              <a:ext uri="{FF2B5EF4-FFF2-40B4-BE49-F238E27FC236}">
                <a16:creationId xmlns:a16="http://schemas.microsoft.com/office/drawing/2014/main" id="{35CEC8AB-5083-7C4E-A3E2-4429467836F2}"/>
              </a:ext>
            </a:extLst>
          </p:cNvPr>
          <p:cNvSpPr/>
          <p:nvPr/>
        </p:nvSpPr>
        <p:spPr>
          <a:xfrm>
            <a:off x="1019038" y="3890156"/>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4" name="Action Button: Custom 16">
            <a:hlinkClick r:id="" action="ppaction://noaction" highlightClick="1">
              <a:snd r:embed="rId10" name="7)_Es verdad, el examen va a ser difícil. Ellos [beep] razón, nosotras no.wav"/>
            </a:hlinkClick>
            <a:extLst>
              <a:ext uri="{FF2B5EF4-FFF2-40B4-BE49-F238E27FC236}">
                <a16:creationId xmlns:a16="http://schemas.microsoft.com/office/drawing/2014/main" id="{19044796-2828-DD42-8E8E-0D07DF45431F}"/>
              </a:ext>
            </a:extLst>
          </p:cNvPr>
          <p:cNvSpPr/>
          <p:nvPr/>
        </p:nvSpPr>
        <p:spPr>
          <a:xfrm>
            <a:off x="1024438" y="4396523"/>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5" name="Action Button: Custom 16">
            <a:hlinkClick r:id="" action="ppaction://noaction" highlightClick="1">
              <a:snd r:embed="rId11" name="8)_Ellos [beep] quince años, pero nosotras solo [beep] catorce.wav"/>
            </a:hlinkClick>
            <a:extLst>
              <a:ext uri="{FF2B5EF4-FFF2-40B4-BE49-F238E27FC236}">
                <a16:creationId xmlns:a16="http://schemas.microsoft.com/office/drawing/2014/main" id="{841E82C6-7EB5-B842-B9D3-938275E186BD}"/>
              </a:ext>
            </a:extLst>
          </p:cNvPr>
          <p:cNvSpPr/>
          <p:nvPr/>
        </p:nvSpPr>
        <p:spPr>
          <a:xfrm>
            <a:off x="1014244" y="4883662"/>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1" name="Action Button: Custom 16">
            <a:hlinkClick r:id="" action="ppaction://noaction" highlightClick="1">
              <a:snd r:embed="rId12" name="9) Normalmente nosotros no [beep] éxito en los exámenes En cambio, ellos sí.wav"/>
            </a:hlinkClick>
            <a:extLst>
              <a:ext uri="{FF2B5EF4-FFF2-40B4-BE49-F238E27FC236}">
                <a16:creationId xmlns:a16="http://schemas.microsoft.com/office/drawing/2014/main" id="{841E82C6-7EB5-B842-B9D3-938275E186BD}"/>
              </a:ext>
            </a:extLst>
          </p:cNvPr>
          <p:cNvSpPr/>
          <p:nvPr/>
        </p:nvSpPr>
        <p:spPr>
          <a:xfrm>
            <a:off x="1024438" y="5350332"/>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9</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2" name="Action Button: Custom 16">
            <a:hlinkClick r:id="" action="ppaction://noaction" highlightClick="1">
              <a:snd r:embed="rId13" name="10) Nosotras [beep] serias, pero ellos [beep] nerviosos.wav"/>
            </a:hlinkClick>
            <a:extLst>
              <a:ext uri="{FF2B5EF4-FFF2-40B4-BE49-F238E27FC236}">
                <a16:creationId xmlns:a16="http://schemas.microsoft.com/office/drawing/2014/main" id="{841E82C6-7EB5-B842-B9D3-938275E186BD}"/>
              </a:ext>
            </a:extLst>
          </p:cNvPr>
          <p:cNvSpPr/>
          <p:nvPr/>
        </p:nvSpPr>
        <p:spPr>
          <a:xfrm>
            <a:off x="1024438" y="5844186"/>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10</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3" name="Picture 32" descr="green checkmark">
            <a:extLst>
              <a:ext uri="{FF2B5EF4-FFF2-40B4-BE49-F238E27FC236}">
                <a16:creationId xmlns:a16="http://schemas.microsoft.com/office/drawing/2014/main" id="{9B1A1948-2BF0-7647-9D12-1C87A744627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890774" y="3890156"/>
            <a:ext cx="282522" cy="294294"/>
          </a:xfrm>
          <a:prstGeom prst="rect">
            <a:avLst/>
          </a:prstGeom>
        </p:spPr>
      </p:pic>
      <p:pic>
        <p:nvPicPr>
          <p:cNvPr id="34" name="Picture 33" descr="green checkmark">
            <a:extLst>
              <a:ext uri="{FF2B5EF4-FFF2-40B4-BE49-F238E27FC236}">
                <a16:creationId xmlns:a16="http://schemas.microsoft.com/office/drawing/2014/main" id="{9B1A1948-2BF0-7647-9D12-1C87A744627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881217" y="5900436"/>
            <a:ext cx="282522" cy="294294"/>
          </a:xfrm>
          <a:prstGeom prst="rect">
            <a:avLst/>
          </a:prstGeom>
        </p:spPr>
      </p:pic>
      <p:pic>
        <p:nvPicPr>
          <p:cNvPr id="35" name="Picture 34" descr="green checkmark">
            <a:extLst>
              <a:ext uri="{FF2B5EF4-FFF2-40B4-BE49-F238E27FC236}">
                <a16:creationId xmlns:a16="http://schemas.microsoft.com/office/drawing/2014/main" id="{9B1A1948-2BF0-7647-9D12-1C87A744627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890774" y="1472053"/>
            <a:ext cx="282522" cy="294294"/>
          </a:xfrm>
          <a:prstGeom prst="rect">
            <a:avLst/>
          </a:prstGeom>
        </p:spPr>
      </p:pic>
      <p:pic>
        <p:nvPicPr>
          <p:cNvPr id="36" name="Picture 35" descr="green checkmark">
            <a:extLst>
              <a:ext uri="{FF2B5EF4-FFF2-40B4-BE49-F238E27FC236}">
                <a16:creationId xmlns:a16="http://schemas.microsoft.com/office/drawing/2014/main" id="{9B1A1948-2BF0-7647-9D12-1C87A744627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899891" y="1944687"/>
            <a:ext cx="282522" cy="294294"/>
          </a:xfrm>
          <a:prstGeom prst="rect">
            <a:avLst/>
          </a:prstGeom>
        </p:spPr>
      </p:pic>
      <p:pic>
        <p:nvPicPr>
          <p:cNvPr id="37" name="Picture 36" descr="green checkmark">
            <a:extLst>
              <a:ext uri="{FF2B5EF4-FFF2-40B4-BE49-F238E27FC236}">
                <a16:creationId xmlns:a16="http://schemas.microsoft.com/office/drawing/2014/main" id="{9B1A1948-2BF0-7647-9D12-1C87A744627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899891" y="2455382"/>
            <a:ext cx="282522" cy="294294"/>
          </a:xfrm>
          <a:prstGeom prst="rect">
            <a:avLst/>
          </a:prstGeom>
        </p:spPr>
      </p:pic>
      <p:pic>
        <p:nvPicPr>
          <p:cNvPr id="38" name="Picture 37" descr="green checkmark">
            <a:extLst>
              <a:ext uri="{FF2B5EF4-FFF2-40B4-BE49-F238E27FC236}">
                <a16:creationId xmlns:a16="http://schemas.microsoft.com/office/drawing/2014/main" id="{9B1A1948-2BF0-7647-9D12-1C87A744627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881217" y="2937545"/>
            <a:ext cx="282522" cy="294294"/>
          </a:xfrm>
          <a:prstGeom prst="rect">
            <a:avLst/>
          </a:prstGeom>
        </p:spPr>
      </p:pic>
      <p:pic>
        <p:nvPicPr>
          <p:cNvPr id="39" name="Picture 38" descr="green checkmark">
            <a:extLst>
              <a:ext uri="{FF2B5EF4-FFF2-40B4-BE49-F238E27FC236}">
                <a16:creationId xmlns:a16="http://schemas.microsoft.com/office/drawing/2014/main" id="{9B1A1948-2BF0-7647-9D12-1C87A744627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890774" y="3417074"/>
            <a:ext cx="282522" cy="294294"/>
          </a:xfrm>
          <a:prstGeom prst="rect">
            <a:avLst/>
          </a:prstGeom>
        </p:spPr>
      </p:pic>
      <p:pic>
        <p:nvPicPr>
          <p:cNvPr id="40" name="Picture 39" descr="green checkmark">
            <a:extLst>
              <a:ext uri="{FF2B5EF4-FFF2-40B4-BE49-F238E27FC236}">
                <a16:creationId xmlns:a16="http://schemas.microsoft.com/office/drawing/2014/main" id="{9B1A1948-2BF0-7647-9D12-1C87A744627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899891" y="4396523"/>
            <a:ext cx="282522" cy="294294"/>
          </a:xfrm>
          <a:prstGeom prst="rect">
            <a:avLst/>
          </a:prstGeom>
        </p:spPr>
      </p:pic>
      <p:pic>
        <p:nvPicPr>
          <p:cNvPr id="41" name="Picture 40" descr="green checkmark">
            <a:extLst>
              <a:ext uri="{FF2B5EF4-FFF2-40B4-BE49-F238E27FC236}">
                <a16:creationId xmlns:a16="http://schemas.microsoft.com/office/drawing/2014/main" id="{9B1A1948-2BF0-7647-9D12-1C87A744627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881217" y="4882566"/>
            <a:ext cx="282522" cy="294294"/>
          </a:xfrm>
          <a:prstGeom prst="rect">
            <a:avLst/>
          </a:prstGeom>
        </p:spPr>
      </p:pic>
      <p:pic>
        <p:nvPicPr>
          <p:cNvPr id="42" name="Picture 41" descr="green checkmark">
            <a:extLst>
              <a:ext uri="{FF2B5EF4-FFF2-40B4-BE49-F238E27FC236}">
                <a16:creationId xmlns:a16="http://schemas.microsoft.com/office/drawing/2014/main" id="{9B1A1948-2BF0-7647-9D12-1C87A744627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899891" y="5401185"/>
            <a:ext cx="282522" cy="294294"/>
          </a:xfrm>
          <a:prstGeom prst="rect">
            <a:avLst/>
          </a:prstGeom>
        </p:spPr>
      </p:pic>
      <p:pic>
        <p:nvPicPr>
          <p:cNvPr id="43" name="Picture 42" descr="green checkmark">
            <a:extLst>
              <a:ext uri="{FF2B5EF4-FFF2-40B4-BE49-F238E27FC236}">
                <a16:creationId xmlns:a16="http://schemas.microsoft.com/office/drawing/2014/main" id="{9B1A1948-2BF0-7647-9D12-1C87A744627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944164" y="1421200"/>
            <a:ext cx="282522" cy="294294"/>
          </a:xfrm>
          <a:prstGeom prst="rect">
            <a:avLst/>
          </a:prstGeom>
        </p:spPr>
      </p:pic>
      <p:pic>
        <p:nvPicPr>
          <p:cNvPr id="44" name="Picture 43" descr="green checkmark">
            <a:extLst>
              <a:ext uri="{FF2B5EF4-FFF2-40B4-BE49-F238E27FC236}">
                <a16:creationId xmlns:a16="http://schemas.microsoft.com/office/drawing/2014/main" id="{9B1A1948-2BF0-7647-9D12-1C87A744627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944164" y="1906297"/>
            <a:ext cx="282522" cy="294294"/>
          </a:xfrm>
          <a:prstGeom prst="rect">
            <a:avLst/>
          </a:prstGeom>
        </p:spPr>
      </p:pic>
      <p:pic>
        <p:nvPicPr>
          <p:cNvPr id="45" name="Picture 44" descr="green checkmark">
            <a:extLst>
              <a:ext uri="{FF2B5EF4-FFF2-40B4-BE49-F238E27FC236}">
                <a16:creationId xmlns:a16="http://schemas.microsoft.com/office/drawing/2014/main" id="{9B1A1948-2BF0-7647-9D12-1C87A744627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966848" y="2415698"/>
            <a:ext cx="282522" cy="294294"/>
          </a:xfrm>
          <a:prstGeom prst="rect">
            <a:avLst/>
          </a:prstGeom>
        </p:spPr>
      </p:pic>
      <p:pic>
        <p:nvPicPr>
          <p:cNvPr id="46" name="Picture 45" descr="green checkmark">
            <a:extLst>
              <a:ext uri="{FF2B5EF4-FFF2-40B4-BE49-F238E27FC236}">
                <a16:creationId xmlns:a16="http://schemas.microsoft.com/office/drawing/2014/main" id="{9B1A1948-2BF0-7647-9D12-1C87A744627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949114" y="2937545"/>
            <a:ext cx="282522" cy="294294"/>
          </a:xfrm>
          <a:prstGeom prst="rect">
            <a:avLst/>
          </a:prstGeom>
        </p:spPr>
      </p:pic>
      <p:pic>
        <p:nvPicPr>
          <p:cNvPr id="47" name="Picture 46" descr="green checkmark">
            <a:extLst>
              <a:ext uri="{FF2B5EF4-FFF2-40B4-BE49-F238E27FC236}">
                <a16:creationId xmlns:a16="http://schemas.microsoft.com/office/drawing/2014/main" id="{9B1A1948-2BF0-7647-9D12-1C87A744627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944164" y="3417074"/>
            <a:ext cx="282522" cy="294294"/>
          </a:xfrm>
          <a:prstGeom prst="rect">
            <a:avLst/>
          </a:prstGeom>
        </p:spPr>
      </p:pic>
      <p:pic>
        <p:nvPicPr>
          <p:cNvPr id="48" name="Picture 47" descr="green checkmark">
            <a:extLst>
              <a:ext uri="{FF2B5EF4-FFF2-40B4-BE49-F238E27FC236}">
                <a16:creationId xmlns:a16="http://schemas.microsoft.com/office/drawing/2014/main" id="{9B1A1948-2BF0-7647-9D12-1C87A744627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966848" y="3941009"/>
            <a:ext cx="282522" cy="294294"/>
          </a:xfrm>
          <a:prstGeom prst="rect">
            <a:avLst/>
          </a:prstGeom>
        </p:spPr>
      </p:pic>
      <p:pic>
        <p:nvPicPr>
          <p:cNvPr id="49" name="Picture 48" descr="green checkmark">
            <a:extLst>
              <a:ext uri="{FF2B5EF4-FFF2-40B4-BE49-F238E27FC236}">
                <a16:creationId xmlns:a16="http://schemas.microsoft.com/office/drawing/2014/main" id="{9B1A1948-2BF0-7647-9D12-1C87A744627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967442" y="4396523"/>
            <a:ext cx="282522" cy="294294"/>
          </a:xfrm>
          <a:prstGeom prst="rect">
            <a:avLst/>
          </a:prstGeom>
        </p:spPr>
      </p:pic>
      <p:pic>
        <p:nvPicPr>
          <p:cNvPr id="50" name="Picture 49" descr="green checkmark">
            <a:extLst>
              <a:ext uri="{FF2B5EF4-FFF2-40B4-BE49-F238E27FC236}">
                <a16:creationId xmlns:a16="http://schemas.microsoft.com/office/drawing/2014/main" id="{9B1A1948-2BF0-7647-9D12-1C87A744627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944164" y="4934515"/>
            <a:ext cx="282522" cy="294294"/>
          </a:xfrm>
          <a:prstGeom prst="rect">
            <a:avLst/>
          </a:prstGeom>
        </p:spPr>
      </p:pic>
      <p:pic>
        <p:nvPicPr>
          <p:cNvPr id="51" name="Picture 50" descr="green checkmark">
            <a:extLst>
              <a:ext uri="{FF2B5EF4-FFF2-40B4-BE49-F238E27FC236}">
                <a16:creationId xmlns:a16="http://schemas.microsoft.com/office/drawing/2014/main" id="{9B1A1948-2BF0-7647-9D12-1C87A744627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944164" y="5427771"/>
            <a:ext cx="282522" cy="294294"/>
          </a:xfrm>
          <a:prstGeom prst="rect">
            <a:avLst/>
          </a:prstGeom>
        </p:spPr>
      </p:pic>
      <p:pic>
        <p:nvPicPr>
          <p:cNvPr id="52" name="Picture 51" descr="green checkmark">
            <a:extLst>
              <a:ext uri="{FF2B5EF4-FFF2-40B4-BE49-F238E27FC236}">
                <a16:creationId xmlns:a16="http://schemas.microsoft.com/office/drawing/2014/main" id="{9B1A1948-2BF0-7647-9D12-1C87A744627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966848" y="5919289"/>
            <a:ext cx="282522" cy="294294"/>
          </a:xfrm>
          <a:prstGeom prst="rect">
            <a:avLst/>
          </a:prstGeom>
        </p:spPr>
      </p:pic>
      <p:grpSp>
        <p:nvGrpSpPr>
          <p:cNvPr id="53" name="Group 52"/>
          <p:cNvGrpSpPr/>
          <p:nvPr/>
        </p:nvGrpSpPr>
        <p:grpSpPr>
          <a:xfrm>
            <a:off x="10872297" y="787255"/>
            <a:ext cx="1058220" cy="1076615"/>
            <a:chOff x="6118050" y="2911062"/>
            <a:chExt cx="1426493" cy="1366770"/>
          </a:xfrm>
        </p:grpSpPr>
        <p:pic>
          <p:nvPicPr>
            <p:cNvPr id="54" name="Picture 5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18050" y="3169176"/>
              <a:ext cx="1291079" cy="850542"/>
            </a:xfrm>
            <a:prstGeom prst="rect">
              <a:avLst/>
            </a:prstGeom>
          </p:spPr>
        </p:pic>
        <p:pic>
          <p:nvPicPr>
            <p:cNvPr id="55" name="Picture 5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721738" y="2911062"/>
              <a:ext cx="822805" cy="1366770"/>
            </a:xfrm>
            <a:prstGeom prst="rect">
              <a:avLst/>
            </a:prstGeom>
          </p:spPr>
        </p:pic>
      </p:grpSp>
    </p:spTree>
    <p:extLst>
      <p:ext uri="{BB962C8B-B14F-4D97-AF65-F5344CB8AC3E}">
        <p14:creationId xmlns:p14="http://schemas.microsoft.com/office/powerpoint/2010/main" val="399032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5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5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6">
            <a:extLst>
              <a:ext uri="{FF2B5EF4-FFF2-40B4-BE49-F238E27FC236}">
                <a16:creationId xmlns:a16="http://schemas.microsoft.com/office/drawing/2014/main" id="{664F4417-35AF-864A-AF97-D99BDCB42FA3}"/>
              </a:ext>
            </a:extLst>
          </p:cNvPr>
          <p:cNvGraphicFramePr>
            <a:graphicFrameLocks noGrp="1"/>
          </p:cNvGraphicFramePr>
          <p:nvPr>
            <p:extLst>
              <p:ext uri="{D42A27DB-BD31-4B8C-83A1-F6EECF244321}">
                <p14:modId xmlns:p14="http://schemas.microsoft.com/office/powerpoint/2010/main" val="2635449721"/>
              </p:ext>
            </p:extLst>
          </p:nvPr>
        </p:nvGraphicFramePr>
        <p:xfrm>
          <a:off x="105235" y="1279199"/>
          <a:ext cx="11985388" cy="5086404"/>
        </p:xfrm>
        <a:graphic>
          <a:graphicData uri="http://schemas.openxmlformats.org/drawingml/2006/table">
            <a:tbl>
              <a:tblPr firstRow="1" bandRow="1">
                <a:tableStyleId>{21E4AEA4-8DFA-4A89-87EB-49C32662AFE0}</a:tableStyleId>
              </a:tblPr>
              <a:tblGrid>
                <a:gridCol w="459135">
                  <a:extLst>
                    <a:ext uri="{9D8B030D-6E8A-4147-A177-3AD203B41FA5}">
                      <a16:colId xmlns:a16="http://schemas.microsoft.com/office/drawing/2014/main" val="2607353726"/>
                    </a:ext>
                  </a:extLst>
                </a:gridCol>
                <a:gridCol w="11526253">
                  <a:extLst>
                    <a:ext uri="{9D8B030D-6E8A-4147-A177-3AD203B41FA5}">
                      <a16:colId xmlns:a16="http://schemas.microsoft.com/office/drawing/2014/main" val="1600817978"/>
                    </a:ext>
                  </a:extLst>
                </a:gridCol>
              </a:tblGrid>
              <a:tr h="565156">
                <a:tc>
                  <a:txBody>
                    <a:bodyPr/>
                    <a:lstStyle/>
                    <a:p>
                      <a:r>
                        <a:rPr lang="en-GB" dirty="0"/>
                        <a:t>  </a:t>
                      </a:r>
                    </a:p>
                  </a:txBody>
                  <a:tcP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1153431983"/>
                  </a:ext>
                </a:extLst>
              </a:tr>
              <a:tr h="565156">
                <a:tc>
                  <a:txBody>
                    <a:bodyPr/>
                    <a:lstStyle/>
                    <a:p>
                      <a:pPr algn="ctr"/>
                      <a:r>
                        <a:rPr lang="en-GB" sz="2000" b="1" dirty="0">
                          <a:solidFill>
                            <a:schemeClr val="accent1">
                              <a:lumMod val="50000"/>
                            </a:schemeClr>
                          </a:solidFill>
                        </a:rPr>
                        <a:t>1.</a:t>
                      </a:r>
                    </a:p>
                  </a:txBody>
                  <a:tcPr anchor="ctr"/>
                </a:tc>
                <a:tc>
                  <a:txBody>
                    <a:bodyPr/>
                    <a:lstStyle/>
                    <a:p>
                      <a:r>
                        <a:rPr lang="en-GB" sz="2000" dirty="0">
                          <a:solidFill>
                            <a:schemeClr val="accent1">
                              <a:lumMod val="50000"/>
                            </a:schemeClr>
                          </a:solidFill>
                        </a:rPr>
                        <a:t>We</a:t>
                      </a:r>
                      <a:r>
                        <a:rPr lang="en-GB" sz="2000" baseline="0" dirty="0">
                          <a:solidFill>
                            <a:schemeClr val="accent1">
                              <a:lumMod val="50000"/>
                            </a:schemeClr>
                          </a:solidFill>
                        </a:rPr>
                        <a:t>                  are sleepy, but they            are not.</a:t>
                      </a:r>
                      <a:endParaRPr lang="en-GB" sz="2000" dirty="0">
                        <a:solidFill>
                          <a:schemeClr val="accent1">
                            <a:lumMod val="50000"/>
                          </a:schemeClr>
                        </a:solidFill>
                      </a:endParaRPr>
                    </a:p>
                  </a:txBody>
                  <a:tcPr anchor="ctr"/>
                </a:tc>
                <a:extLst>
                  <a:ext uri="{0D108BD9-81ED-4DB2-BD59-A6C34878D82A}">
                    <a16:rowId xmlns:a16="http://schemas.microsoft.com/office/drawing/2014/main" val="1171492714"/>
                  </a:ext>
                </a:extLst>
              </a:tr>
              <a:tr h="565156">
                <a:tc>
                  <a:txBody>
                    <a:bodyPr/>
                    <a:lstStyle/>
                    <a:p>
                      <a:pPr algn="ctr"/>
                      <a:r>
                        <a:rPr lang="en-GB" sz="2000" b="1" dirty="0">
                          <a:solidFill>
                            <a:schemeClr val="accent1">
                              <a:lumMod val="50000"/>
                            </a:schemeClr>
                          </a:solidFill>
                        </a:rPr>
                        <a:t>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They</a:t>
                      </a:r>
                      <a:r>
                        <a:rPr lang="en-GB" sz="2000" baseline="0" dirty="0">
                          <a:solidFill>
                            <a:schemeClr val="accent1">
                              <a:lumMod val="50000"/>
                            </a:schemeClr>
                          </a:solidFill>
                        </a:rPr>
                        <a:t>           are nervous, but we                  are calm.</a:t>
                      </a:r>
                      <a:endParaRPr lang="en-GB" sz="2000" dirty="0">
                        <a:solidFill>
                          <a:schemeClr val="accent1">
                            <a:lumMod val="50000"/>
                          </a:schemeClr>
                        </a:solidFill>
                      </a:endParaRPr>
                    </a:p>
                  </a:txBody>
                  <a:tcPr anchor="ctr"/>
                </a:tc>
                <a:extLst>
                  <a:ext uri="{0D108BD9-81ED-4DB2-BD59-A6C34878D82A}">
                    <a16:rowId xmlns:a16="http://schemas.microsoft.com/office/drawing/2014/main" val="1961458278"/>
                  </a:ext>
                </a:extLst>
              </a:tr>
              <a:tr h="565156">
                <a:tc>
                  <a:txBody>
                    <a:bodyPr/>
                    <a:lstStyle/>
                    <a:p>
                      <a:pPr algn="ctr"/>
                      <a:r>
                        <a:rPr lang="en-GB" sz="2000" b="1" dirty="0">
                          <a:solidFill>
                            <a:schemeClr val="accent1">
                              <a:lumMod val="50000"/>
                            </a:schemeClr>
                          </a:solidFill>
                        </a:rPr>
                        <a:t>3.</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We</a:t>
                      </a:r>
                      <a:r>
                        <a:rPr lang="en-GB" sz="2000" baseline="0" dirty="0">
                          <a:solidFill>
                            <a:schemeClr val="accent1">
                              <a:lumMod val="50000"/>
                            </a:schemeClr>
                          </a:solidFill>
                        </a:rPr>
                        <a:t>           are right and they                   are not.</a:t>
                      </a:r>
                      <a:endParaRPr lang="en-GB" sz="2000" dirty="0">
                        <a:solidFill>
                          <a:schemeClr val="accent1">
                            <a:lumMod val="50000"/>
                          </a:schemeClr>
                        </a:solidFill>
                      </a:endParaRPr>
                    </a:p>
                  </a:txBody>
                  <a:tcPr anchor="ctr"/>
                </a:tc>
                <a:extLst>
                  <a:ext uri="{0D108BD9-81ED-4DB2-BD59-A6C34878D82A}">
                    <a16:rowId xmlns:a16="http://schemas.microsoft.com/office/drawing/2014/main" val="2189313960"/>
                  </a:ext>
                </a:extLst>
              </a:tr>
              <a:tr h="565156">
                <a:tc>
                  <a:txBody>
                    <a:bodyPr/>
                    <a:lstStyle/>
                    <a:p>
                      <a:pPr algn="ctr"/>
                      <a:r>
                        <a:rPr lang="en-GB" sz="2000" b="1" dirty="0">
                          <a:solidFill>
                            <a:schemeClr val="accent1">
                              <a:lumMod val="50000"/>
                            </a:schemeClr>
                          </a:solidFill>
                        </a:rPr>
                        <a:t>4.</a:t>
                      </a:r>
                    </a:p>
                  </a:txBody>
                  <a:tcPr anchor="ctr"/>
                </a:tc>
                <a:tc>
                  <a:txBody>
                    <a:bodyPr/>
                    <a:lstStyle/>
                    <a:p>
                      <a:r>
                        <a:rPr lang="en-GB" sz="2000" dirty="0">
                          <a:solidFill>
                            <a:schemeClr val="accent1">
                              <a:lumMod val="50000"/>
                            </a:schemeClr>
                          </a:solidFill>
                        </a:rPr>
                        <a:t>We</a:t>
                      </a:r>
                      <a:r>
                        <a:rPr lang="en-GB" sz="2000" baseline="0" dirty="0">
                          <a:solidFill>
                            <a:schemeClr val="accent1">
                              <a:lumMod val="50000"/>
                            </a:schemeClr>
                          </a:solidFill>
                        </a:rPr>
                        <a:t>            are thirteen. They                   are fourteen.</a:t>
                      </a:r>
                      <a:endParaRPr lang="en-GB" sz="2000" dirty="0">
                        <a:solidFill>
                          <a:schemeClr val="accent1">
                            <a:lumMod val="50000"/>
                          </a:schemeClr>
                        </a:solidFill>
                      </a:endParaRPr>
                    </a:p>
                  </a:txBody>
                  <a:tcPr anchor="ctr"/>
                </a:tc>
                <a:extLst>
                  <a:ext uri="{0D108BD9-81ED-4DB2-BD59-A6C34878D82A}">
                    <a16:rowId xmlns:a16="http://schemas.microsoft.com/office/drawing/2014/main" val="2344197191"/>
                  </a:ext>
                </a:extLst>
              </a:tr>
              <a:tr h="565156">
                <a:tc>
                  <a:txBody>
                    <a:bodyPr/>
                    <a:lstStyle/>
                    <a:p>
                      <a:pPr algn="ctr"/>
                      <a:r>
                        <a:rPr lang="en-GB" sz="2000" b="1" dirty="0">
                          <a:solidFill>
                            <a:schemeClr val="accent1">
                              <a:lumMod val="50000"/>
                            </a:schemeClr>
                          </a:solidFill>
                        </a:rPr>
                        <a:t>5.</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They</a:t>
                      </a:r>
                      <a:r>
                        <a:rPr lang="en-GB" sz="2000" baseline="0" dirty="0">
                          <a:solidFill>
                            <a:schemeClr val="accent1">
                              <a:lumMod val="50000"/>
                            </a:schemeClr>
                          </a:solidFill>
                        </a:rPr>
                        <a:t>            are lucky and we                   are not.</a:t>
                      </a:r>
                      <a:endParaRPr lang="en-GB" sz="2000" dirty="0">
                        <a:solidFill>
                          <a:schemeClr val="accent1">
                            <a:lumMod val="50000"/>
                          </a:schemeClr>
                        </a:solidFill>
                      </a:endParaRPr>
                    </a:p>
                  </a:txBody>
                  <a:tcPr anchor="ctr"/>
                </a:tc>
                <a:extLst>
                  <a:ext uri="{0D108BD9-81ED-4DB2-BD59-A6C34878D82A}">
                    <a16:rowId xmlns:a16="http://schemas.microsoft.com/office/drawing/2014/main" val="1972389626"/>
                  </a:ext>
                </a:extLst>
              </a:tr>
              <a:tr h="565156">
                <a:tc>
                  <a:txBody>
                    <a:bodyPr/>
                    <a:lstStyle/>
                    <a:p>
                      <a:pPr algn="ctr"/>
                      <a:r>
                        <a:rPr lang="en-GB" sz="2000" b="1" dirty="0">
                          <a:solidFill>
                            <a:schemeClr val="accent1">
                              <a:lumMod val="50000"/>
                            </a:schemeClr>
                          </a:solidFill>
                        </a:rPr>
                        <a:t>6.</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We</a:t>
                      </a:r>
                      <a:r>
                        <a:rPr lang="en-GB" sz="2000" baseline="0" dirty="0">
                          <a:solidFill>
                            <a:schemeClr val="accent1">
                              <a:lumMod val="50000"/>
                            </a:schemeClr>
                          </a:solidFill>
                        </a:rPr>
                        <a:t>            are very successful but they                 are not. </a:t>
                      </a:r>
                      <a:endParaRPr lang="en-GB" sz="2000" dirty="0">
                        <a:solidFill>
                          <a:schemeClr val="accent1">
                            <a:lumMod val="50000"/>
                          </a:schemeClr>
                        </a:solidFill>
                      </a:endParaRPr>
                    </a:p>
                  </a:txBody>
                  <a:tcPr anchor="ctr"/>
                </a:tc>
                <a:extLst>
                  <a:ext uri="{0D108BD9-81ED-4DB2-BD59-A6C34878D82A}">
                    <a16:rowId xmlns:a16="http://schemas.microsoft.com/office/drawing/2014/main" val="664931564"/>
                  </a:ext>
                </a:extLst>
              </a:tr>
              <a:tr h="565156">
                <a:tc>
                  <a:txBody>
                    <a:bodyPr/>
                    <a:lstStyle/>
                    <a:p>
                      <a:pPr algn="ctr"/>
                      <a:r>
                        <a:rPr lang="en-GB" sz="2000" b="1" dirty="0">
                          <a:solidFill>
                            <a:schemeClr val="accent1">
                              <a:lumMod val="50000"/>
                            </a:schemeClr>
                          </a:solidFill>
                        </a:rPr>
                        <a:t>7.</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We</a:t>
                      </a:r>
                      <a:r>
                        <a:rPr lang="en-GB" sz="2000" baseline="0" dirty="0">
                          <a:solidFill>
                            <a:schemeClr val="accent1">
                              <a:lumMod val="50000"/>
                            </a:schemeClr>
                          </a:solidFill>
                        </a:rPr>
                        <a:t>             are bored, whereas they           are acting strange.</a:t>
                      </a:r>
                      <a:endParaRPr lang="en-GB" sz="2000" dirty="0">
                        <a:solidFill>
                          <a:schemeClr val="accent1">
                            <a:lumMod val="50000"/>
                          </a:schemeClr>
                        </a:solidFill>
                      </a:endParaRPr>
                    </a:p>
                  </a:txBody>
                  <a:tcPr anchor="ctr"/>
                </a:tc>
                <a:extLst>
                  <a:ext uri="{0D108BD9-81ED-4DB2-BD59-A6C34878D82A}">
                    <a16:rowId xmlns:a16="http://schemas.microsoft.com/office/drawing/2014/main" val="2371851735"/>
                  </a:ext>
                </a:extLst>
              </a:tr>
              <a:tr h="565156">
                <a:tc>
                  <a:txBody>
                    <a:bodyPr/>
                    <a:lstStyle/>
                    <a:p>
                      <a:pPr algn="ctr"/>
                      <a:r>
                        <a:rPr lang="en-GB" sz="2000" b="1" dirty="0">
                          <a:solidFill>
                            <a:schemeClr val="accent1">
                              <a:lumMod val="50000"/>
                            </a:schemeClr>
                          </a:solidFill>
                        </a:rPr>
                        <a:t>8.</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u="none" dirty="0">
                          <a:solidFill>
                            <a:schemeClr val="accent1">
                              <a:lumMod val="50000"/>
                            </a:schemeClr>
                          </a:solidFill>
                        </a:rPr>
                        <a:t>They</a:t>
                      </a:r>
                      <a:r>
                        <a:rPr lang="en-GB" sz="2000" u="none" baseline="0" dirty="0">
                          <a:solidFill>
                            <a:schemeClr val="accent1">
                              <a:lumMod val="50000"/>
                            </a:schemeClr>
                          </a:solidFill>
                        </a:rPr>
                        <a:t>             are hot. However, we           are not.</a:t>
                      </a:r>
                      <a:endParaRPr lang="en-GB" sz="2000" u="none" dirty="0">
                        <a:solidFill>
                          <a:schemeClr val="accent1">
                            <a:lumMod val="50000"/>
                          </a:schemeClr>
                        </a:solidFill>
                      </a:endParaRPr>
                    </a:p>
                  </a:txBody>
                  <a:tcPr anchor="ctr"/>
                </a:tc>
                <a:extLst>
                  <a:ext uri="{0D108BD9-81ED-4DB2-BD59-A6C34878D82A}">
                    <a16:rowId xmlns:a16="http://schemas.microsoft.com/office/drawing/2014/main" val="1736239533"/>
                  </a:ext>
                </a:extLst>
              </a:tr>
            </a:tbl>
          </a:graphicData>
        </a:graphic>
      </p:graphicFrame>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200" b="1" dirty="0">
                <a:solidFill>
                  <a:schemeClr val="bg1"/>
                </a:solidFill>
              </a:rPr>
              <a:t>¡</a:t>
            </a:r>
            <a:r>
              <a:rPr lang="en-GB" sz="3200" b="1" dirty="0" err="1">
                <a:solidFill>
                  <a:schemeClr val="bg1"/>
                </a:solidFill>
              </a:rPr>
              <a:t>Eres</a:t>
            </a:r>
            <a:r>
              <a:rPr lang="en-GB" sz="3200" b="1" dirty="0">
                <a:solidFill>
                  <a:schemeClr val="bg1"/>
                </a:solidFill>
              </a:rPr>
              <a:t> </a:t>
            </a:r>
            <a:r>
              <a:rPr lang="en-GB" sz="3200" b="1" dirty="0" err="1">
                <a:solidFill>
                  <a:schemeClr val="bg1"/>
                </a:solidFill>
              </a:rPr>
              <a:t>uno</a:t>
            </a:r>
            <a:r>
              <a:rPr lang="en-GB" sz="3200" b="1" dirty="0">
                <a:solidFill>
                  <a:schemeClr val="bg1"/>
                </a:solidFill>
              </a:rPr>
              <a:t> de </a:t>
            </a:r>
            <a:r>
              <a:rPr lang="en-GB" sz="3200" b="1" dirty="0" err="1">
                <a:solidFill>
                  <a:schemeClr val="bg1"/>
                </a:solidFill>
              </a:rPr>
              <a:t>los</a:t>
            </a:r>
            <a:r>
              <a:rPr lang="en-GB" sz="3200" b="1" dirty="0">
                <a:solidFill>
                  <a:schemeClr val="bg1"/>
                </a:solidFill>
              </a:rPr>
              <a:t> </a:t>
            </a:r>
            <a:r>
              <a:rPr lang="en-GB" sz="3200" b="1" dirty="0" err="1">
                <a:solidFill>
                  <a:schemeClr val="bg1"/>
                </a:solidFill>
              </a:rPr>
              <a:t>estudiantes</a:t>
            </a:r>
            <a:r>
              <a:rPr lang="en-GB" sz="3200" b="1" dirty="0">
                <a:solidFill>
                  <a:schemeClr val="bg1"/>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escribir</a:t>
            </a:r>
          </a:p>
        </p:txBody>
      </p:sp>
      <p:sp>
        <p:nvSpPr>
          <p:cNvPr id="6" name="TextBox 5">
            <a:extLst>
              <a:ext uri="{FF2B5EF4-FFF2-40B4-BE49-F238E27FC236}">
                <a16:creationId xmlns:a16="http://schemas.microsoft.com/office/drawing/2014/main" id="{7F010251-589D-FD4D-A63A-07917D7B3A86}"/>
              </a:ext>
            </a:extLst>
          </p:cNvPr>
          <p:cNvSpPr txBox="1"/>
          <p:nvPr/>
        </p:nvSpPr>
        <p:spPr>
          <a:xfrm>
            <a:off x="38536" y="1101652"/>
            <a:ext cx="1150125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err="1">
                <a:solidFill>
                  <a:srgbClr val="4472C4">
                    <a:lumMod val="50000"/>
                  </a:srgbClr>
                </a:solidFill>
                <a:latin typeface="Century Gothic" panose="020F0302020204030204"/>
              </a:rPr>
              <a:t>Imagina</a:t>
            </a:r>
            <a:r>
              <a:rPr lang="en-US" sz="2200" b="1" dirty="0">
                <a:solidFill>
                  <a:srgbClr val="4472C4">
                    <a:lumMod val="50000"/>
                  </a:srgbClr>
                </a:solidFill>
                <a:latin typeface="Century Gothic" panose="020F0302020204030204"/>
              </a:rPr>
              <a:t> que </a:t>
            </a:r>
            <a:r>
              <a:rPr lang="en-US" sz="2200" b="1" dirty="0" err="1">
                <a:solidFill>
                  <a:srgbClr val="4472C4">
                    <a:lumMod val="50000"/>
                  </a:srgbClr>
                </a:solidFill>
                <a:latin typeface="Century Gothic" panose="020F0302020204030204"/>
              </a:rPr>
              <a:t>eres</a:t>
            </a:r>
            <a:r>
              <a:rPr lang="en-US" sz="2200" b="1" dirty="0">
                <a:solidFill>
                  <a:srgbClr val="4472C4">
                    <a:lumMod val="50000"/>
                  </a:srgbClr>
                </a:solidFill>
                <a:latin typeface="Century Gothic" panose="020F0302020204030204"/>
              </a:rPr>
              <a:t> </a:t>
            </a:r>
            <a:r>
              <a:rPr lang="en-US" sz="2200" b="1" dirty="0" err="1">
                <a:solidFill>
                  <a:srgbClr val="4472C4">
                    <a:lumMod val="50000"/>
                  </a:srgbClr>
                </a:solidFill>
                <a:latin typeface="Century Gothic" panose="020F0302020204030204"/>
              </a:rPr>
              <a:t>uno</a:t>
            </a:r>
            <a:r>
              <a:rPr lang="en-US" sz="2200" b="1" dirty="0">
                <a:solidFill>
                  <a:srgbClr val="4472C4">
                    <a:lumMod val="50000"/>
                  </a:srgbClr>
                </a:solidFill>
                <a:latin typeface="Century Gothic" panose="020F0302020204030204"/>
              </a:rPr>
              <a:t> de </a:t>
            </a:r>
            <a:r>
              <a:rPr lang="en-US" sz="2200" b="1" dirty="0" err="1">
                <a:solidFill>
                  <a:srgbClr val="4472C4">
                    <a:lumMod val="50000"/>
                  </a:srgbClr>
                </a:solidFill>
                <a:latin typeface="Century Gothic" panose="020F0302020204030204"/>
              </a:rPr>
              <a:t>los</a:t>
            </a:r>
            <a:r>
              <a:rPr lang="en-US" sz="2200" b="1" dirty="0">
                <a:solidFill>
                  <a:srgbClr val="4472C4">
                    <a:lumMod val="50000"/>
                  </a:srgbClr>
                </a:solidFill>
                <a:latin typeface="Century Gothic" panose="020F0302020204030204"/>
              </a:rPr>
              <a:t> </a:t>
            </a:r>
            <a:r>
              <a:rPr lang="en-US" sz="2200" b="1" dirty="0" err="1">
                <a:solidFill>
                  <a:srgbClr val="4472C4">
                    <a:lumMod val="50000"/>
                  </a:srgbClr>
                </a:solidFill>
                <a:latin typeface="Century Gothic" panose="020F0302020204030204"/>
              </a:rPr>
              <a:t>estudiantes</a:t>
            </a:r>
            <a:r>
              <a:rPr lang="en-US" sz="2200" b="1" dirty="0">
                <a:solidFill>
                  <a:srgbClr val="4472C4">
                    <a:lumMod val="50000"/>
                  </a:srgbClr>
                </a:solidFill>
                <a:latin typeface="Century Gothic" panose="020F0302020204030204"/>
              </a:rPr>
              <a:t> en la </a:t>
            </a:r>
            <a:r>
              <a:rPr lang="en-US" sz="2200" b="1" dirty="0" err="1">
                <a:solidFill>
                  <a:srgbClr val="4472C4">
                    <a:lumMod val="50000"/>
                  </a:srgbClr>
                </a:solidFill>
                <a:latin typeface="Century Gothic" panose="020F0302020204030204"/>
              </a:rPr>
              <a:t>clase</a:t>
            </a:r>
            <a:r>
              <a:rPr lang="en-US" sz="2200" b="1" dirty="0">
                <a:solidFill>
                  <a:srgbClr val="4472C4">
                    <a:lumMod val="50000"/>
                  </a:srgbClr>
                </a:solidFill>
                <a:latin typeface="Century Gothic" panose="020F0302020204030204"/>
              </a:rPr>
              <a:t> de </a:t>
            </a:r>
            <a:r>
              <a:rPr lang="en-US" sz="2200" b="1" dirty="0" err="1">
                <a:solidFill>
                  <a:srgbClr val="4472C4">
                    <a:lumMod val="50000"/>
                  </a:srgbClr>
                </a:solidFill>
                <a:latin typeface="Century Gothic" panose="020F0302020204030204"/>
              </a:rPr>
              <a:t>Señora</a:t>
            </a:r>
            <a:r>
              <a:rPr lang="en-US" sz="2200" b="1" dirty="0">
                <a:solidFill>
                  <a:srgbClr val="4472C4">
                    <a:lumMod val="50000"/>
                  </a:srgbClr>
                </a:solidFill>
                <a:latin typeface="Century Gothic" panose="020F0302020204030204"/>
              </a:rPr>
              <a:t> Perez.</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a:solidFill>
                  <a:srgbClr val="4472C4">
                    <a:lumMod val="50000"/>
                  </a:srgbClr>
                </a:solidFill>
                <a:latin typeface="Century Gothic" panose="020F0302020204030204"/>
              </a:rPr>
              <a:t>Escribe en </a:t>
            </a:r>
            <a:r>
              <a:rPr lang="en-US" sz="2200" b="1" dirty="0" err="1">
                <a:solidFill>
                  <a:srgbClr val="4472C4">
                    <a:lumMod val="50000"/>
                  </a:srgbClr>
                </a:solidFill>
                <a:latin typeface="Century Gothic" panose="020F0302020204030204"/>
              </a:rPr>
              <a:t>español</a:t>
            </a:r>
            <a:r>
              <a:rPr lang="en-US" sz="2200" b="1" dirty="0">
                <a:solidFill>
                  <a:srgbClr val="4472C4">
                    <a:lumMod val="50000"/>
                  </a:srgbClr>
                </a:solidFill>
                <a:latin typeface="Century Gothic" panose="020F0302020204030204"/>
              </a:rPr>
              <a:t> ocho </a:t>
            </a:r>
            <a:r>
              <a:rPr lang="en-US" sz="2200" b="1" dirty="0" err="1">
                <a:solidFill>
                  <a:srgbClr val="4472C4">
                    <a:lumMod val="50000"/>
                  </a:srgbClr>
                </a:solidFill>
                <a:latin typeface="Century Gothic" panose="020F0302020204030204"/>
              </a:rPr>
              <a:t>frases</a:t>
            </a:r>
            <a:r>
              <a:rPr lang="en-US" sz="2200" b="1" dirty="0">
                <a:solidFill>
                  <a:srgbClr val="4472C4">
                    <a:lumMod val="50000"/>
                  </a:srgbClr>
                </a:solidFill>
                <a:latin typeface="Century Gothic" panose="020F0302020204030204"/>
              </a:rPr>
              <a:t> para </a:t>
            </a:r>
            <a:r>
              <a:rPr lang="en-US" sz="2200" b="1" dirty="0" err="1">
                <a:solidFill>
                  <a:srgbClr val="4472C4">
                    <a:lumMod val="50000"/>
                  </a:srgbClr>
                </a:solidFill>
                <a:latin typeface="Century Gothic" panose="020F0302020204030204"/>
              </a:rPr>
              <a:t>describir</a:t>
            </a:r>
            <a:r>
              <a:rPr lang="en-US" sz="2200" b="1" dirty="0">
                <a:solidFill>
                  <a:srgbClr val="4472C4">
                    <a:lumMod val="50000"/>
                  </a:srgbClr>
                </a:solidFill>
                <a:latin typeface="Century Gothic" panose="020F0302020204030204"/>
              </a:rPr>
              <a:t> </a:t>
            </a:r>
            <a:r>
              <a:rPr lang="en-US" sz="2200" b="1" dirty="0" err="1">
                <a:solidFill>
                  <a:srgbClr val="4472C4">
                    <a:lumMod val="50000"/>
                  </a:srgbClr>
                </a:solidFill>
                <a:latin typeface="Century Gothic" panose="020F0302020204030204"/>
              </a:rPr>
              <a:t>cómo</a:t>
            </a:r>
            <a:r>
              <a:rPr lang="en-US" sz="2200" b="1" dirty="0">
                <a:solidFill>
                  <a:srgbClr val="4472C4">
                    <a:lumMod val="50000"/>
                  </a:srgbClr>
                </a:solidFill>
                <a:latin typeface="Century Gothic" panose="020F0302020204030204"/>
              </a:rPr>
              <a:t> están </a:t>
            </a:r>
            <a:r>
              <a:rPr lang="en-US" sz="2200" b="1" dirty="0" err="1">
                <a:solidFill>
                  <a:srgbClr val="4472C4">
                    <a:lumMod val="50000"/>
                  </a:srgbClr>
                </a:solidFill>
                <a:latin typeface="Century Gothic" panose="020F0302020204030204"/>
              </a:rPr>
              <a:t>tus</a:t>
            </a:r>
            <a:r>
              <a:rPr lang="en-US" sz="2200" b="1" dirty="0">
                <a:solidFill>
                  <a:srgbClr val="4472C4">
                    <a:lumMod val="50000"/>
                  </a:srgbClr>
                </a:solidFill>
                <a:latin typeface="Century Gothic" panose="020F0302020204030204"/>
              </a:rPr>
              <a:t> </a:t>
            </a:r>
            <a:r>
              <a:rPr lang="en-US" sz="2200" b="1" dirty="0" err="1">
                <a:solidFill>
                  <a:srgbClr val="4472C4">
                    <a:lumMod val="50000"/>
                  </a:srgbClr>
                </a:solidFill>
                <a:latin typeface="Century Gothic" panose="020F0302020204030204"/>
              </a:rPr>
              <a:t>compañeros</a:t>
            </a:r>
            <a:r>
              <a:rPr lang="en-US" sz="2200" b="1" dirty="0">
                <a:solidFill>
                  <a:srgbClr val="4472C4">
                    <a:lumMod val="50000"/>
                  </a:srgbClr>
                </a:solidFill>
                <a:latin typeface="Century Gothic" panose="020F0302020204030204"/>
              </a:rPr>
              <a:t>.</a:t>
            </a:r>
            <a:endPar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grpSp>
        <p:nvGrpSpPr>
          <p:cNvPr id="7" name="Group 6"/>
          <p:cNvGrpSpPr/>
          <p:nvPr/>
        </p:nvGrpSpPr>
        <p:grpSpPr>
          <a:xfrm>
            <a:off x="10782300" y="690724"/>
            <a:ext cx="1058220" cy="1076615"/>
            <a:chOff x="6118050" y="2911062"/>
            <a:chExt cx="1426493" cy="136677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8050" y="3169176"/>
              <a:ext cx="1291079" cy="850542"/>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21738" y="2911062"/>
              <a:ext cx="822805" cy="1366770"/>
            </a:xfrm>
            <a:prstGeom prst="rect">
              <a:avLst/>
            </a:prstGeom>
          </p:spPr>
        </p:pic>
      </p:grpSp>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30842" r="33698" b="59801"/>
          <a:stretch/>
        </p:blipFill>
        <p:spPr>
          <a:xfrm>
            <a:off x="9726079" y="389672"/>
            <a:ext cx="655977" cy="584024"/>
          </a:xfrm>
          <a:prstGeom prst="rect">
            <a:avLst/>
          </a:prstGeom>
        </p:spPr>
      </p:pic>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l="65257" t="21378" b="39400"/>
          <a:stretch/>
        </p:blipFill>
        <p:spPr>
          <a:xfrm rot="17308951">
            <a:off x="7415602" y="140276"/>
            <a:ext cx="599811" cy="615579"/>
          </a:xfrm>
          <a:prstGeom prst="rect">
            <a:avLst/>
          </a:prstGeom>
        </p:spPr>
      </p:pic>
      <p:pic>
        <p:nvPicPr>
          <p:cNvPr id="12" name="Picture 11"/>
          <p:cNvPicPr>
            <a:picLocks noChangeAspect="1"/>
          </p:cNvPicPr>
          <p:nvPr/>
        </p:nvPicPr>
        <p:blipFill rotWithShape="1">
          <a:blip r:embed="rId6">
            <a:extLst>
              <a:ext uri="{28A0092B-C50C-407E-A947-70E740481C1C}">
                <a14:useLocalDpi xmlns:a14="http://schemas.microsoft.com/office/drawing/2010/main" val="0"/>
              </a:ext>
            </a:extLst>
          </a:blip>
          <a:srcRect t="25723" r="64532" b="35753"/>
          <a:stretch/>
        </p:blipFill>
        <p:spPr>
          <a:xfrm rot="5214391">
            <a:off x="8298419" y="302542"/>
            <a:ext cx="653700" cy="658099"/>
          </a:xfrm>
          <a:prstGeom prst="rect">
            <a:avLst/>
          </a:prstGeom>
        </p:spPr>
      </p:pic>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l="11214" t="64581" r="54198" b="1"/>
          <a:stretch/>
        </p:blipFill>
        <p:spPr>
          <a:xfrm rot="7975323">
            <a:off x="9075513" y="63981"/>
            <a:ext cx="573726" cy="534069"/>
          </a:xfrm>
          <a:prstGeom prst="rect">
            <a:avLst/>
          </a:prstGeom>
        </p:spPr>
      </p:pic>
      <p:pic>
        <p:nvPicPr>
          <p:cNvPr id="14" name="Picture 13"/>
          <p:cNvPicPr>
            <a:picLocks noChangeAspect="1"/>
          </p:cNvPicPr>
          <p:nvPr/>
        </p:nvPicPr>
        <p:blipFill rotWithShape="1">
          <a:blip r:embed="rId6">
            <a:extLst>
              <a:ext uri="{28A0092B-C50C-407E-A947-70E740481C1C}">
                <a14:useLocalDpi xmlns:a14="http://schemas.microsoft.com/office/drawing/2010/main" val="0"/>
              </a:ext>
            </a:extLst>
          </a:blip>
          <a:srcRect l="51451" t="57493" r="13088" b="-56525"/>
          <a:stretch/>
        </p:blipFill>
        <p:spPr>
          <a:xfrm rot="12778579">
            <a:off x="6914421" y="-515333"/>
            <a:ext cx="605122" cy="1536261"/>
          </a:xfrm>
          <a:prstGeom prst="rect">
            <a:avLst/>
          </a:prstGeom>
        </p:spPr>
      </p:pic>
      <p:grpSp>
        <p:nvGrpSpPr>
          <p:cNvPr id="19" name="Group 18"/>
          <p:cNvGrpSpPr/>
          <p:nvPr/>
        </p:nvGrpSpPr>
        <p:grpSpPr>
          <a:xfrm>
            <a:off x="1264172" y="1529859"/>
            <a:ext cx="997937" cy="876576"/>
            <a:chOff x="7192768" y="2622902"/>
            <a:chExt cx="997937" cy="876576"/>
          </a:xfrm>
        </p:grpSpPr>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l="30842" r="33698" b="59801"/>
            <a:stretch/>
          </p:blipFill>
          <p:spPr>
            <a:xfrm>
              <a:off x="7816411" y="3112914"/>
              <a:ext cx="374294" cy="333238"/>
            </a:xfrm>
            <a:prstGeom prst="rect">
              <a:avLst/>
            </a:prstGeom>
          </p:spPr>
        </p:pic>
        <p:pic>
          <p:nvPicPr>
            <p:cNvPr id="17" name="Picture 16"/>
            <p:cNvPicPr>
              <a:picLocks noChangeAspect="1"/>
            </p:cNvPicPr>
            <p:nvPr/>
          </p:nvPicPr>
          <p:blipFill rotWithShape="1">
            <a:blip r:embed="rId8" cstate="print">
              <a:extLst>
                <a:ext uri="{28A0092B-C50C-407E-A947-70E740481C1C}">
                  <a14:useLocalDpi xmlns:a14="http://schemas.microsoft.com/office/drawing/2010/main" val="0"/>
                </a:ext>
              </a:extLst>
            </a:blip>
            <a:srcRect l="11214" t="64581" r="54198" b="1"/>
            <a:stretch/>
          </p:blipFill>
          <p:spPr>
            <a:xfrm rot="7975323">
              <a:off x="7465911" y="3115453"/>
              <a:ext cx="327362" cy="304734"/>
            </a:xfrm>
            <a:prstGeom prst="rect">
              <a:avLst/>
            </a:prstGeom>
          </p:spPr>
        </p:pic>
        <p:pic>
          <p:nvPicPr>
            <p:cNvPr id="18" name="Picture 17"/>
            <p:cNvPicPr>
              <a:picLocks noChangeAspect="1"/>
            </p:cNvPicPr>
            <p:nvPr/>
          </p:nvPicPr>
          <p:blipFill rotWithShape="1">
            <a:blip r:embed="rId9" cstate="print">
              <a:extLst>
                <a:ext uri="{28A0092B-C50C-407E-A947-70E740481C1C}">
                  <a14:useLocalDpi xmlns:a14="http://schemas.microsoft.com/office/drawing/2010/main" val="0"/>
                </a:ext>
              </a:extLst>
            </a:blip>
            <a:srcRect l="51451" t="57493" r="13088" b="-56525"/>
            <a:stretch/>
          </p:blipFill>
          <p:spPr>
            <a:xfrm rot="12778579">
              <a:off x="7192768" y="2622902"/>
              <a:ext cx="345277" cy="876576"/>
            </a:xfrm>
            <a:prstGeom prst="rect">
              <a:avLst/>
            </a:prstGeom>
          </p:spPr>
        </p:pic>
      </p:grpSp>
      <p:grpSp>
        <p:nvGrpSpPr>
          <p:cNvPr id="22" name="Group 21"/>
          <p:cNvGrpSpPr/>
          <p:nvPr/>
        </p:nvGrpSpPr>
        <p:grpSpPr>
          <a:xfrm>
            <a:off x="4842355" y="1975997"/>
            <a:ext cx="699842" cy="333923"/>
            <a:chOff x="7329552" y="4507165"/>
            <a:chExt cx="699842" cy="333923"/>
          </a:xfrm>
        </p:grpSpPr>
        <p:pic>
          <p:nvPicPr>
            <p:cNvPr id="20" name="Picture 19"/>
            <p:cNvPicPr>
              <a:picLocks noChangeAspect="1"/>
            </p:cNvPicPr>
            <p:nvPr/>
          </p:nvPicPr>
          <p:blipFill rotWithShape="1">
            <a:blip r:embed="rId10" cstate="print">
              <a:extLst>
                <a:ext uri="{28A0092B-C50C-407E-A947-70E740481C1C}">
                  <a14:useLocalDpi xmlns:a14="http://schemas.microsoft.com/office/drawing/2010/main" val="0"/>
                </a:ext>
              </a:extLst>
            </a:blip>
            <a:srcRect l="65257" t="21378" b="39400"/>
            <a:stretch/>
          </p:blipFill>
          <p:spPr>
            <a:xfrm rot="17308951">
              <a:off x="7333579" y="4516901"/>
              <a:ext cx="306395" cy="314450"/>
            </a:xfrm>
            <a:prstGeom prst="rect">
              <a:avLst/>
            </a:prstGeom>
          </p:spPr>
        </p:pic>
        <p:pic>
          <p:nvPicPr>
            <p:cNvPr id="21" name="Picture 20"/>
            <p:cNvPicPr>
              <a:picLocks noChangeAspect="1"/>
            </p:cNvPicPr>
            <p:nvPr/>
          </p:nvPicPr>
          <p:blipFill rotWithShape="1">
            <a:blip r:embed="rId11" cstate="print">
              <a:extLst>
                <a:ext uri="{28A0092B-C50C-407E-A947-70E740481C1C}">
                  <a14:useLocalDpi xmlns:a14="http://schemas.microsoft.com/office/drawing/2010/main" val="0"/>
                </a:ext>
              </a:extLst>
            </a:blip>
            <a:srcRect t="25723" r="64532" b="35753"/>
            <a:stretch/>
          </p:blipFill>
          <p:spPr>
            <a:xfrm rot="5214391">
              <a:off x="7694347" y="4506042"/>
              <a:ext cx="333923" cy="336170"/>
            </a:xfrm>
            <a:prstGeom prst="rect">
              <a:avLst/>
            </a:prstGeom>
          </p:spPr>
        </p:pic>
      </p:grpSp>
      <p:grpSp>
        <p:nvGrpSpPr>
          <p:cNvPr id="23" name="Group 22"/>
          <p:cNvGrpSpPr/>
          <p:nvPr/>
        </p:nvGrpSpPr>
        <p:grpSpPr>
          <a:xfrm>
            <a:off x="1234881" y="2614608"/>
            <a:ext cx="699842" cy="333923"/>
            <a:chOff x="7329552" y="4507165"/>
            <a:chExt cx="699842" cy="333923"/>
          </a:xfrm>
        </p:grpSpPr>
        <p:pic>
          <p:nvPicPr>
            <p:cNvPr id="24" name="Picture 23"/>
            <p:cNvPicPr>
              <a:picLocks noChangeAspect="1"/>
            </p:cNvPicPr>
            <p:nvPr/>
          </p:nvPicPr>
          <p:blipFill rotWithShape="1">
            <a:blip r:embed="rId10" cstate="print">
              <a:extLst>
                <a:ext uri="{28A0092B-C50C-407E-A947-70E740481C1C}">
                  <a14:useLocalDpi xmlns:a14="http://schemas.microsoft.com/office/drawing/2010/main" val="0"/>
                </a:ext>
              </a:extLst>
            </a:blip>
            <a:srcRect l="65257" t="21378" b="39400"/>
            <a:stretch/>
          </p:blipFill>
          <p:spPr>
            <a:xfrm rot="17308951">
              <a:off x="7333579" y="4516901"/>
              <a:ext cx="306395" cy="314450"/>
            </a:xfrm>
            <a:prstGeom prst="rect">
              <a:avLst/>
            </a:prstGeom>
          </p:spPr>
        </p:pic>
        <p:pic>
          <p:nvPicPr>
            <p:cNvPr id="25" name="Picture 24"/>
            <p:cNvPicPr>
              <a:picLocks noChangeAspect="1"/>
            </p:cNvPicPr>
            <p:nvPr/>
          </p:nvPicPr>
          <p:blipFill rotWithShape="1">
            <a:blip r:embed="rId11" cstate="print">
              <a:extLst>
                <a:ext uri="{28A0092B-C50C-407E-A947-70E740481C1C}">
                  <a14:useLocalDpi xmlns:a14="http://schemas.microsoft.com/office/drawing/2010/main" val="0"/>
                </a:ext>
              </a:extLst>
            </a:blip>
            <a:srcRect t="25723" r="64532" b="35753"/>
            <a:stretch/>
          </p:blipFill>
          <p:spPr>
            <a:xfrm rot="5214391">
              <a:off x="7694347" y="4506042"/>
              <a:ext cx="333923" cy="336170"/>
            </a:xfrm>
            <a:prstGeom prst="rect">
              <a:avLst/>
            </a:prstGeom>
          </p:spPr>
        </p:pic>
      </p:grpSp>
      <p:grpSp>
        <p:nvGrpSpPr>
          <p:cNvPr id="28" name="Group 27"/>
          <p:cNvGrpSpPr/>
          <p:nvPr/>
        </p:nvGrpSpPr>
        <p:grpSpPr>
          <a:xfrm>
            <a:off x="4633236" y="2039922"/>
            <a:ext cx="997937" cy="876576"/>
            <a:chOff x="7192768" y="2622902"/>
            <a:chExt cx="997937" cy="876576"/>
          </a:xfrm>
        </p:grpSpPr>
        <p:pic>
          <p:nvPicPr>
            <p:cNvPr id="29" name="Picture 28"/>
            <p:cNvPicPr>
              <a:picLocks noChangeAspect="1"/>
            </p:cNvPicPr>
            <p:nvPr/>
          </p:nvPicPr>
          <p:blipFill rotWithShape="1">
            <a:blip r:embed="rId7" cstate="print">
              <a:extLst>
                <a:ext uri="{28A0092B-C50C-407E-A947-70E740481C1C}">
                  <a14:useLocalDpi xmlns:a14="http://schemas.microsoft.com/office/drawing/2010/main" val="0"/>
                </a:ext>
              </a:extLst>
            </a:blip>
            <a:srcRect l="30842" r="33698" b="59801"/>
            <a:stretch/>
          </p:blipFill>
          <p:spPr>
            <a:xfrm>
              <a:off x="7816411" y="3112914"/>
              <a:ext cx="374294" cy="333238"/>
            </a:xfrm>
            <a:prstGeom prst="rect">
              <a:avLst/>
            </a:prstGeom>
          </p:spPr>
        </p:pic>
        <p:pic>
          <p:nvPicPr>
            <p:cNvPr id="30" name="Picture 29"/>
            <p:cNvPicPr>
              <a:picLocks noChangeAspect="1"/>
            </p:cNvPicPr>
            <p:nvPr/>
          </p:nvPicPr>
          <p:blipFill rotWithShape="1">
            <a:blip r:embed="rId8" cstate="print">
              <a:extLst>
                <a:ext uri="{28A0092B-C50C-407E-A947-70E740481C1C}">
                  <a14:useLocalDpi xmlns:a14="http://schemas.microsoft.com/office/drawing/2010/main" val="0"/>
                </a:ext>
              </a:extLst>
            </a:blip>
            <a:srcRect l="11214" t="64581" r="54198" b="1"/>
            <a:stretch/>
          </p:blipFill>
          <p:spPr>
            <a:xfrm rot="7975323">
              <a:off x="7465911" y="3115453"/>
              <a:ext cx="327362" cy="304734"/>
            </a:xfrm>
            <a:prstGeom prst="rect">
              <a:avLst/>
            </a:prstGeom>
          </p:spPr>
        </p:pic>
        <p:pic>
          <p:nvPicPr>
            <p:cNvPr id="31" name="Picture 30"/>
            <p:cNvPicPr>
              <a:picLocks noChangeAspect="1"/>
            </p:cNvPicPr>
            <p:nvPr/>
          </p:nvPicPr>
          <p:blipFill rotWithShape="1">
            <a:blip r:embed="rId9" cstate="print">
              <a:extLst>
                <a:ext uri="{28A0092B-C50C-407E-A947-70E740481C1C}">
                  <a14:useLocalDpi xmlns:a14="http://schemas.microsoft.com/office/drawing/2010/main" val="0"/>
                </a:ext>
              </a:extLst>
            </a:blip>
            <a:srcRect l="51451" t="57493" r="13088" b="-56525"/>
            <a:stretch/>
          </p:blipFill>
          <p:spPr>
            <a:xfrm rot="12778579">
              <a:off x="7192768" y="2622902"/>
              <a:ext cx="345277" cy="876576"/>
            </a:xfrm>
            <a:prstGeom prst="rect">
              <a:avLst/>
            </a:prstGeom>
          </p:spPr>
        </p:pic>
      </p:grpSp>
      <p:grpSp>
        <p:nvGrpSpPr>
          <p:cNvPr id="32" name="Group 31"/>
          <p:cNvGrpSpPr/>
          <p:nvPr/>
        </p:nvGrpSpPr>
        <p:grpSpPr>
          <a:xfrm>
            <a:off x="1092696" y="3147978"/>
            <a:ext cx="699842" cy="333923"/>
            <a:chOff x="7329552" y="4507165"/>
            <a:chExt cx="699842" cy="333923"/>
          </a:xfrm>
        </p:grpSpPr>
        <p:pic>
          <p:nvPicPr>
            <p:cNvPr id="33" name="Picture 32"/>
            <p:cNvPicPr>
              <a:picLocks noChangeAspect="1"/>
            </p:cNvPicPr>
            <p:nvPr/>
          </p:nvPicPr>
          <p:blipFill rotWithShape="1">
            <a:blip r:embed="rId10" cstate="print">
              <a:extLst>
                <a:ext uri="{28A0092B-C50C-407E-A947-70E740481C1C}">
                  <a14:useLocalDpi xmlns:a14="http://schemas.microsoft.com/office/drawing/2010/main" val="0"/>
                </a:ext>
              </a:extLst>
            </a:blip>
            <a:srcRect l="65257" t="21378" b="39400"/>
            <a:stretch/>
          </p:blipFill>
          <p:spPr>
            <a:xfrm rot="17308951">
              <a:off x="7333579" y="4516901"/>
              <a:ext cx="306395" cy="314450"/>
            </a:xfrm>
            <a:prstGeom prst="rect">
              <a:avLst/>
            </a:prstGeom>
          </p:spPr>
        </p:pic>
        <p:pic>
          <p:nvPicPr>
            <p:cNvPr id="34" name="Picture 33"/>
            <p:cNvPicPr>
              <a:picLocks noChangeAspect="1"/>
            </p:cNvPicPr>
            <p:nvPr/>
          </p:nvPicPr>
          <p:blipFill rotWithShape="1">
            <a:blip r:embed="rId11" cstate="print">
              <a:extLst>
                <a:ext uri="{28A0092B-C50C-407E-A947-70E740481C1C}">
                  <a14:useLocalDpi xmlns:a14="http://schemas.microsoft.com/office/drawing/2010/main" val="0"/>
                </a:ext>
              </a:extLst>
            </a:blip>
            <a:srcRect t="25723" r="64532" b="35753"/>
            <a:stretch/>
          </p:blipFill>
          <p:spPr>
            <a:xfrm rot="5214391">
              <a:off x="7694347" y="4506042"/>
              <a:ext cx="333923" cy="336170"/>
            </a:xfrm>
            <a:prstGeom prst="rect">
              <a:avLst/>
            </a:prstGeom>
          </p:spPr>
        </p:pic>
      </p:grpSp>
      <p:grpSp>
        <p:nvGrpSpPr>
          <p:cNvPr id="35" name="Group 34"/>
          <p:cNvGrpSpPr/>
          <p:nvPr/>
        </p:nvGrpSpPr>
        <p:grpSpPr>
          <a:xfrm>
            <a:off x="4302051" y="2640430"/>
            <a:ext cx="997937" cy="876576"/>
            <a:chOff x="7192768" y="2622902"/>
            <a:chExt cx="997937" cy="876576"/>
          </a:xfrm>
        </p:grpSpPr>
        <p:pic>
          <p:nvPicPr>
            <p:cNvPr id="36" name="Picture 35"/>
            <p:cNvPicPr>
              <a:picLocks noChangeAspect="1"/>
            </p:cNvPicPr>
            <p:nvPr/>
          </p:nvPicPr>
          <p:blipFill rotWithShape="1">
            <a:blip r:embed="rId7" cstate="print">
              <a:extLst>
                <a:ext uri="{28A0092B-C50C-407E-A947-70E740481C1C}">
                  <a14:useLocalDpi xmlns:a14="http://schemas.microsoft.com/office/drawing/2010/main" val="0"/>
                </a:ext>
              </a:extLst>
            </a:blip>
            <a:srcRect l="30842" r="33698" b="59801"/>
            <a:stretch/>
          </p:blipFill>
          <p:spPr>
            <a:xfrm>
              <a:off x="7816411" y="3112914"/>
              <a:ext cx="374294" cy="333238"/>
            </a:xfrm>
            <a:prstGeom prst="rect">
              <a:avLst/>
            </a:prstGeom>
          </p:spPr>
        </p:pic>
        <p:pic>
          <p:nvPicPr>
            <p:cNvPr id="37" name="Picture 36"/>
            <p:cNvPicPr>
              <a:picLocks noChangeAspect="1"/>
            </p:cNvPicPr>
            <p:nvPr/>
          </p:nvPicPr>
          <p:blipFill rotWithShape="1">
            <a:blip r:embed="rId8" cstate="print">
              <a:extLst>
                <a:ext uri="{28A0092B-C50C-407E-A947-70E740481C1C}">
                  <a14:useLocalDpi xmlns:a14="http://schemas.microsoft.com/office/drawing/2010/main" val="0"/>
                </a:ext>
              </a:extLst>
            </a:blip>
            <a:srcRect l="11214" t="64581" r="54198" b="1"/>
            <a:stretch/>
          </p:blipFill>
          <p:spPr>
            <a:xfrm rot="7975323">
              <a:off x="7465911" y="3115453"/>
              <a:ext cx="327362" cy="304734"/>
            </a:xfrm>
            <a:prstGeom prst="rect">
              <a:avLst/>
            </a:prstGeom>
          </p:spPr>
        </p:pic>
        <p:pic>
          <p:nvPicPr>
            <p:cNvPr id="38" name="Picture 37"/>
            <p:cNvPicPr>
              <a:picLocks noChangeAspect="1"/>
            </p:cNvPicPr>
            <p:nvPr/>
          </p:nvPicPr>
          <p:blipFill rotWithShape="1">
            <a:blip r:embed="rId9" cstate="print">
              <a:extLst>
                <a:ext uri="{28A0092B-C50C-407E-A947-70E740481C1C}">
                  <a14:useLocalDpi xmlns:a14="http://schemas.microsoft.com/office/drawing/2010/main" val="0"/>
                </a:ext>
              </a:extLst>
            </a:blip>
            <a:srcRect l="51451" t="57493" r="13088" b="-56525"/>
            <a:stretch/>
          </p:blipFill>
          <p:spPr>
            <a:xfrm rot="12778579">
              <a:off x="7192768" y="2622902"/>
              <a:ext cx="345277" cy="876576"/>
            </a:xfrm>
            <a:prstGeom prst="rect">
              <a:avLst/>
            </a:prstGeom>
          </p:spPr>
        </p:pic>
      </p:grpSp>
      <p:grpSp>
        <p:nvGrpSpPr>
          <p:cNvPr id="39" name="Group 38"/>
          <p:cNvGrpSpPr/>
          <p:nvPr/>
        </p:nvGrpSpPr>
        <p:grpSpPr>
          <a:xfrm>
            <a:off x="1101461" y="3671479"/>
            <a:ext cx="699842" cy="333923"/>
            <a:chOff x="7329552" y="4507165"/>
            <a:chExt cx="699842" cy="333923"/>
          </a:xfrm>
        </p:grpSpPr>
        <p:pic>
          <p:nvPicPr>
            <p:cNvPr id="40" name="Picture 39"/>
            <p:cNvPicPr>
              <a:picLocks noChangeAspect="1"/>
            </p:cNvPicPr>
            <p:nvPr/>
          </p:nvPicPr>
          <p:blipFill rotWithShape="1">
            <a:blip r:embed="rId10" cstate="print">
              <a:extLst>
                <a:ext uri="{28A0092B-C50C-407E-A947-70E740481C1C}">
                  <a14:useLocalDpi xmlns:a14="http://schemas.microsoft.com/office/drawing/2010/main" val="0"/>
                </a:ext>
              </a:extLst>
            </a:blip>
            <a:srcRect l="65257" t="21378" b="39400"/>
            <a:stretch/>
          </p:blipFill>
          <p:spPr>
            <a:xfrm rot="17308951">
              <a:off x="7333579" y="4516901"/>
              <a:ext cx="306395" cy="314450"/>
            </a:xfrm>
            <a:prstGeom prst="rect">
              <a:avLst/>
            </a:prstGeom>
          </p:spPr>
        </p:pic>
        <p:pic>
          <p:nvPicPr>
            <p:cNvPr id="41" name="Picture 40"/>
            <p:cNvPicPr>
              <a:picLocks noChangeAspect="1"/>
            </p:cNvPicPr>
            <p:nvPr/>
          </p:nvPicPr>
          <p:blipFill rotWithShape="1">
            <a:blip r:embed="rId11" cstate="print">
              <a:extLst>
                <a:ext uri="{28A0092B-C50C-407E-A947-70E740481C1C}">
                  <a14:useLocalDpi xmlns:a14="http://schemas.microsoft.com/office/drawing/2010/main" val="0"/>
                </a:ext>
              </a:extLst>
            </a:blip>
            <a:srcRect t="25723" r="64532" b="35753"/>
            <a:stretch/>
          </p:blipFill>
          <p:spPr>
            <a:xfrm rot="5214391">
              <a:off x="7694347" y="4506042"/>
              <a:ext cx="333923" cy="336170"/>
            </a:xfrm>
            <a:prstGeom prst="rect">
              <a:avLst/>
            </a:prstGeom>
          </p:spPr>
        </p:pic>
      </p:grpSp>
      <p:grpSp>
        <p:nvGrpSpPr>
          <p:cNvPr id="42" name="Group 41"/>
          <p:cNvGrpSpPr/>
          <p:nvPr/>
        </p:nvGrpSpPr>
        <p:grpSpPr>
          <a:xfrm>
            <a:off x="4235685" y="3166662"/>
            <a:ext cx="997937" cy="876576"/>
            <a:chOff x="7192768" y="2622902"/>
            <a:chExt cx="997937" cy="876576"/>
          </a:xfrm>
        </p:grpSpPr>
        <p:pic>
          <p:nvPicPr>
            <p:cNvPr id="43" name="Picture 42"/>
            <p:cNvPicPr>
              <a:picLocks noChangeAspect="1"/>
            </p:cNvPicPr>
            <p:nvPr/>
          </p:nvPicPr>
          <p:blipFill rotWithShape="1">
            <a:blip r:embed="rId7" cstate="print">
              <a:extLst>
                <a:ext uri="{28A0092B-C50C-407E-A947-70E740481C1C}">
                  <a14:useLocalDpi xmlns:a14="http://schemas.microsoft.com/office/drawing/2010/main" val="0"/>
                </a:ext>
              </a:extLst>
            </a:blip>
            <a:srcRect l="30842" r="33698" b="59801"/>
            <a:stretch/>
          </p:blipFill>
          <p:spPr>
            <a:xfrm>
              <a:off x="7816411" y="3112914"/>
              <a:ext cx="374294" cy="333238"/>
            </a:xfrm>
            <a:prstGeom prst="rect">
              <a:avLst/>
            </a:prstGeom>
          </p:spPr>
        </p:pic>
        <p:pic>
          <p:nvPicPr>
            <p:cNvPr id="44" name="Picture 43"/>
            <p:cNvPicPr>
              <a:picLocks noChangeAspect="1"/>
            </p:cNvPicPr>
            <p:nvPr/>
          </p:nvPicPr>
          <p:blipFill rotWithShape="1">
            <a:blip r:embed="rId8" cstate="print">
              <a:extLst>
                <a:ext uri="{28A0092B-C50C-407E-A947-70E740481C1C}">
                  <a14:useLocalDpi xmlns:a14="http://schemas.microsoft.com/office/drawing/2010/main" val="0"/>
                </a:ext>
              </a:extLst>
            </a:blip>
            <a:srcRect l="11214" t="64581" r="54198" b="1"/>
            <a:stretch/>
          </p:blipFill>
          <p:spPr>
            <a:xfrm rot="7975323">
              <a:off x="7465911" y="3115453"/>
              <a:ext cx="327362" cy="304734"/>
            </a:xfrm>
            <a:prstGeom prst="rect">
              <a:avLst/>
            </a:prstGeom>
          </p:spPr>
        </p:pic>
        <p:pic>
          <p:nvPicPr>
            <p:cNvPr id="45" name="Picture 44"/>
            <p:cNvPicPr>
              <a:picLocks noChangeAspect="1"/>
            </p:cNvPicPr>
            <p:nvPr/>
          </p:nvPicPr>
          <p:blipFill rotWithShape="1">
            <a:blip r:embed="rId9" cstate="print">
              <a:extLst>
                <a:ext uri="{28A0092B-C50C-407E-A947-70E740481C1C}">
                  <a14:useLocalDpi xmlns:a14="http://schemas.microsoft.com/office/drawing/2010/main" val="0"/>
                </a:ext>
              </a:extLst>
            </a:blip>
            <a:srcRect l="51451" t="57493" r="13088" b="-56525"/>
            <a:stretch/>
          </p:blipFill>
          <p:spPr>
            <a:xfrm rot="12778579">
              <a:off x="7192768" y="2622902"/>
              <a:ext cx="345277" cy="876576"/>
            </a:xfrm>
            <a:prstGeom prst="rect">
              <a:avLst/>
            </a:prstGeom>
          </p:spPr>
        </p:pic>
      </p:grpSp>
      <p:grpSp>
        <p:nvGrpSpPr>
          <p:cNvPr id="46" name="Group 45"/>
          <p:cNvGrpSpPr/>
          <p:nvPr/>
        </p:nvGrpSpPr>
        <p:grpSpPr>
          <a:xfrm>
            <a:off x="1275338" y="4241270"/>
            <a:ext cx="699842" cy="333923"/>
            <a:chOff x="7329552" y="4507165"/>
            <a:chExt cx="699842" cy="333923"/>
          </a:xfrm>
        </p:grpSpPr>
        <p:pic>
          <p:nvPicPr>
            <p:cNvPr id="47" name="Picture 46"/>
            <p:cNvPicPr>
              <a:picLocks noChangeAspect="1"/>
            </p:cNvPicPr>
            <p:nvPr/>
          </p:nvPicPr>
          <p:blipFill rotWithShape="1">
            <a:blip r:embed="rId10" cstate="print">
              <a:extLst>
                <a:ext uri="{28A0092B-C50C-407E-A947-70E740481C1C}">
                  <a14:useLocalDpi xmlns:a14="http://schemas.microsoft.com/office/drawing/2010/main" val="0"/>
                </a:ext>
              </a:extLst>
            </a:blip>
            <a:srcRect l="65257" t="21378" b="39400"/>
            <a:stretch/>
          </p:blipFill>
          <p:spPr>
            <a:xfrm rot="17308951">
              <a:off x="7333579" y="4516901"/>
              <a:ext cx="306395" cy="314450"/>
            </a:xfrm>
            <a:prstGeom prst="rect">
              <a:avLst/>
            </a:prstGeom>
          </p:spPr>
        </p:pic>
        <p:pic>
          <p:nvPicPr>
            <p:cNvPr id="48" name="Picture 47"/>
            <p:cNvPicPr>
              <a:picLocks noChangeAspect="1"/>
            </p:cNvPicPr>
            <p:nvPr/>
          </p:nvPicPr>
          <p:blipFill rotWithShape="1">
            <a:blip r:embed="rId11" cstate="print">
              <a:extLst>
                <a:ext uri="{28A0092B-C50C-407E-A947-70E740481C1C}">
                  <a14:useLocalDpi xmlns:a14="http://schemas.microsoft.com/office/drawing/2010/main" val="0"/>
                </a:ext>
              </a:extLst>
            </a:blip>
            <a:srcRect t="25723" r="64532" b="35753"/>
            <a:stretch/>
          </p:blipFill>
          <p:spPr>
            <a:xfrm rot="5214391">
              <a:off x="7694347" y="4506042"/>
              <a:ext cx="333923" cy="336170"/>
            </a:xfrm>
            <a:prstGeom prst="rect">
              <a:avLst/>
            </a:prstGeom>
          </p:spPr>
        </p:pic>
      </p:grpSp>
      <p:grpSp>
        <p:nvGrpSpPr>
          <p:cNvPr id="49" name="Group 48"/>
          <p:cNvGrpSpPr/>
          <p:nvPr/>
        </p:nvGrpSpPr>
        <p:grpSpPr>
          <a:xfrm>
            <a:off x="4419455" y="3752525"/>
            <a:ext cx="997937" cy="876576"/>
            <a:chOff x="7192768" y="2622902"/>
            <a:chExt cx="997937" cy="876576"/>
          </a:xfrm>
        </p:grpSpPr>
        <p:pic>
          <p:nvPicPr>
            <p:cNvPr id="50" name="Picture 49"/>
            <p:cNvPicPr>
              <a:picLocks noChangeAspect="1"/>
            </p:cNvPicPr>
            <p:nvPr/>
          </p:nvPicPr>
          <p:blipFill rotWithShape="1">
            <a:blip r:embed="rId7" cstate="print">
              <a:extLst>
                <a:ext uri="{28A0092B-C50C-407E-A947-70E740481C1C}">
                  <a14:useLocalDpi xmlns:a14="http://schemas.microsoft.com/office/drawing/2010/main" val="0"/>
                </a:ext>
              </a:extLst>
            </a:blip>
            <a:srcRect l="30842" r="33698" b="59801"/>
            <a:stretch/>
          </p:blipFill>
          <p:spPr>
            <a:xfrm>
              <a:off x="7816411" y="3112914"/>
              <a:ext cx="374294" cy="333238"/>
            </a:xfrm>
            <a:prstGeom prst="rect">
              <a:avLst/>
            </a:prstGeom>
          </p:spPr>
        </p:pic>
        <p:pic>
          <p:nvPicPr>
            <p:cNvPr id="51" name="Picture 50"/>
            <p:cNvPicPr>
              <a:picLocks noChangeAspect="1"/>
            </p:cNvPicPr>
            <p:nvPr/>
          </p:nvPicPr>
          <p:blipFill rotWithShape="1">
            <a:blip r:embed="rId8" cstate="print">
              <a:extLst>
                <a:ext uri="{28A0092B-C50C-407E-A947-70E740481C1C}">
                  <a14:useLocalDpi xmlns:a14="http://schemas.microsoft.com/office/drawing/2010/main" val="0"/>
                </a:ext>
              </a:extLst>
            </a:blip>
            <a:srcRect l="11214" t="64581" r="54198" b="1"/>
            <a:stretch/>
          </p:blipFill>
          <p:spPr>
            <a:xfrm rot="7975323">
              <a:off x="7465911" y="3115453"/>
              <a:ext cx="327362" cy="304734"/>
            </a:xfrm>
            <a:prstGeom prst="rect">
              <a:avLst/>
            </a:prstGeom>
          </p:spPr>
        </p:pic>
        <p:pic>
          <p:nvPicPr>
            <p:cNvPr id="52" name="Picture 51"/>
            <p:cNvPicPr>
              <a:picLocks noChangeAspect="1"/>
            </p:cNvPicPr>
            <p:nvPr/>
          </p:nvPicPr>
          <p:blipFill rotWithShape="1">
            <a:blip r:embed="rId9" cstate="print">
              <a:extLst>
                <a:ext uri="{28A0092B-C50C-407E-A947-70E740481C1C}">
                  <a14:useLocalDpi xmlns:a14="http://schemas.microsoft.com/office/drawing/2010/main" val="0"/>
                </a:ext>
              </a:extLst>
            </a:blip>
            <a:srcRect l="51451" t="57493" r="13088" b="-56525"/>
            <a:stretch/>
          </p:blipFill>
          <p:spPr>
            <a:xfrm rot="12778579">
              <a:off x="7192768" y="2622902"/>
              <a:ext cx="345277" cy="876576"/>
            </a:xfrm>
            <a:prstGeom prst="rect">
              <a:avLst/>
            </a:prstGeom>
          </p:spPr>
        </p:pic>
      </p:grpSp>
      <p:grpSp>
        <p:nvGrpSpPr>
          <p:cNvPr id="53" name="Group 52"/>
          <p:cNvGrpSpPr/>
          <p:nvPr/>
        </p:nvGrpSpPr>
        <p:grpSpPr>
          <a:xfrm>
            <a:off x="1145049" y="4813672"/>
            <a:ext cx="699842" cy="333923"/>
            <a:chOff x="7329552" y="4507165"/>
            <a:chExt cx="699842" cy="333923"/>
          </a:xfrm>
        </p:grpSpPr>
        <p:pic>
          <p:nvPicPr>
            <p:cNvPr id="54" name="Picture 53"/>
            <p:cNvPicPr>
              <a:picLocks noChangeAspect="1"/>
            </p:cNvPicPr>
            <p:nvPr/>
          </p:nvPicPr>
          <p:blipFill rotWithShape="1">
            <a:blip r:embed="rId10" cstate="print">
              <a:extLst>
                <a:ext uri="{28A0092B-C50C-407E-A947-70E740481C1C}">
                  <a14:useLocalDpi xmlns:a14="http://schemas.microsoft.com/office/drawing/2010/main" val="0"/>
                </a:ext>
              </a:extLst>
            </a:blip>
            <a:srcRect l="65257" t="21378" b="39400"/>
            <a:stretch/>
          </p:blipFill>
          <p:spPr>
            <a:xfrm rot="17308951">
              <a:off x="7333579" y="4516901"/>
              <a:ext cx="306395" cy="314450"/>
            </a:xfrm>
            <a:prstGeom prst="rect">
              <a:avLst/>
            </a:prstGeom>
          </p:spPr>
        </p:pic>
        <p:pic>
          <p:nvPicPr>
            <p:cNvPr id="55" name="Picture 54"/>
            <p:cNvPicPr>
              <a:picLocks noChangeAspect="1"/>
            </p:cNvPicPr>
            <p:nvPr/>
          </p:nvPicPr>
          <p:blipFill rotWithShape="1">
            <a:blip r:embed="rId11" cstate="print">
              <a:extLst>
                <a:ext uri="{28A0092B-C50C-407E-A947-70E740481C1C}">
                  <a14:useLocalDpi xmlns:a14="http://schemas.microsoft.com/office/drawing/2010/main" val="0"/>
                </a:ext>
              </a:extLst>
            </a:blip>
            <a:srcRect t="25723" r="64532" b="35753"/>
            <a:stretch/>
          </p:blipFill>
          <p:spPr>
            <a:xfrm rot="5214391">
              <a:off x="7694347" y="4506042"/>
              <a:ext cx="333923" cy="336170"/>
            </a:xfrm>
            <a:prstGeom prst="rect">
              <a:avLst/>
            </a:prstGeom>
          </p:spPr>
        </p:pic>
      </p:grpSp>
      <p:grpSp>
        <p:nvGrpSpPr>
          <p:cNvPr id="56" name="Group 55"/>
          <p:cNvGrpSpPr/>
          <p:nvPr/>
        </p:nvGrpSpPr>
        <p:grpSpPr>
          <a:xfrm>
            <a:off x="5482869" y="4297738"/>
            <a:ext cx="997937" cy="876576"/>
            <a:chOff x="7192768" y="2622902"/>
            <a:chExt cx="997937" cy="876576"/>
          </a:xfrm>
        </p:grpSpPr>
        <p:pic>
          <p:nvPicPr>
            <p:cNvPr id="57" name="Picture 56"/>
            <p:cNvPicPr>
              <a:picLocks noChangeAspect="1"/>
            </p:cNvPicPr>
            <p:nvPr/>
          </p:nvPicPr>
          <p:blipFill rotWithShape="1">
            <a:blip r:embed="rId7" cstate="print">
              <a:extLst>
                <a:ext uri="{28A0092B-C50C-407E-A947-70E740481C1C}">
                  <a14:useLocalDpi xmlns:a14="http://schemas.microsoft.com/office/drawing/2010/main" val="0"/>
                </a:ext>
              </a:extLst>
            </a:blip>
            <a:srcRect l="30842" r="33698" b="59801"/>
            <a:stretch/>
          </p:blipFill>
          <p:spPr>
            <a:xfrm>
              <a:off x="7816411" y="3112914"/>
              <a:ext cx="374294" cy="333238"/>
            </a:xfrm>
            <a:prstGeom prst="rect">
              <a:avLst/>
            </a:prstGeom>
          </p:spPr>
        </p:pic>
        <p:pic>
          <p:nvPicPr>
            <p:cNvPr id="58" name="Picture 57"/>
            <p:cNvPicPr>
              <a:picLocks noChangeAspect="1"/>
            </p:cNvPicPr>
            <p:nvPr/>
          </p:nvPicPr>
          <p:blipFill rotWithShape="1">
            <a:blip r:embed="rId8" cstate="print">
              <a:extLst>
                <a:ext uri="{28A0092B-C50C-407E-A947-70E740481C1C}">
                  <a14:useLocalDpi xmlns:a14="http://schemas.microsoft.com/office/drawing/2010/main" val="0"/>
                </a:ext>
              </a:extLst>
            </a:blip>
            <a:srcRect l="11214" t="64581" r="54198" b="1"/>
            <a:stretch/>
          </p:blipFill>
          <p:spPr>
            <a:xfrm rot="7975323">
              <a:off x="7465911" y="3115453"/>
              <a:ext cx="327362" cy="304734"/>
            </a:xfrm>
            <a:prstGeom prst="rect">
              <a:avLst/>
            </a:prstGeom>
          </p:spPr>
        </p:pic>
        <p:pic>
          <p:nvPicPr>
            <p:cNvPr id="59" name="Picture 58"/>
            <p:cNvPicPr>
              <a:picLocks noChangeAspect="1"/>
            </p:cNvPicPr>
            <p:nvPr/>
          </p:nvPicPr>
          <p:blipFill rotWithShape="1">
            <a:blip r:embed="rId9" cstate="print">
              <a:extLst>
                <a:ext uri="{28A0092B-C50C-407E-A947-70E740481C1C}">
                  <a14:useLocalDpi xmlns:a14="http://schemas.microsoft.com/office/drawing/2010/main" val="0"/>
                </a:ext>
              </a:extLst>
            </a:blip>
            <a:srcRect l="51451" t="57493" r="13088" b="-56525"/>
            <a:stretch/>
          </p:blipFill>
          <p:spPr>
            <a:xfrm rot="12778579">
              <a:off x="7192768" y="2622902"/>
              <a:ext cx="345277" cy="876576"/>
            </a:xfrm>
            <a:prstGeom prst="rect">
              <a:avLst/>
            </a:prstGeom>
          </p:spPr>
        </p:pic>
      </p:grpSp>
      <p:grpSp>
        <p:nvGrpSpPr>
          <p:cNvPr id="60" name="Group 59"/>
          <p:cNvGrpSpPr/>
          <p:nvPr/>
        </p:nvGrpSpPr>
        <p:grpSpPr>
          <a:xfrm>
            <a:off x="1306950" y="4839187"/>
            <a:ext cx="589191" cy="876576"/>
            <a:chOff x="7192768" y="2622902"/>
            <a:chExt cx="589191" cy="876576"/>
          </a:xfrm>
        </p:grpSpPr>
        <p:pic>
          <p:nvPicPr>
            <p:cNvPr id="62" name="Picture 61"/>
            <p:cNvPicPr>
              <a:picLocks noChangeAspect="1"/>
            </p:cNvPicPr>
            <p:nvPr/>
          </p:nvPicPr>
          <p:blipFill rotWithShape="1">
            <a:blip r:embed="rId8" cstate="print">
              <a:extLst>
                <a:ext uri="{28A0092B-C50C-407E-A947-70E740481C1C}">
                  <a14:useLocalDpi xmlns:a14="http://schemas.microsoft.com/office/drawing/2010/main" val="0"/>
                </a:ext>
              </a:extLst>
            </a:blip>
            <a:srcRect l="11214" t="64581" r="54198" b="1"/>
            <a:stretch/>
          </p:blipFill>
          <p:spPr>
            <a:xfrm rot="7975323">
              <a:off x="7465911" y="3115453"/>
              <a:ext cx="327362" cy="304734"/>
            </a:xfrm>
            <a:prstGeom prst="rect">
              <a:avLst/>
            </a:prstGeom>
          </p:spPr>
        </p:pic>
        <p:pic>
          <p:nvPicPr>
            <p:cNvPr id="63" name="Picture 62"/>
            <p:cNvPicPr>
              <a:picLocks noChangeAspect="1"/>
            </p:cNvPicPr>
            <p:nvPr/>
          </p:nvPicPr>
          <p:blipFill rotWithShape="1">
            <a:blip r:embed="rId9" cstate="print">
              <a:extLst>
                <a:ext uri="{28A0092B-C50C-407E-A947-70E740481C1C}">
                  <a14:useLocalDpi xmlns:a14="http://schemas.microsoft.com/office/drawing/2010/main" val="0"/>
                </a:ext>
              </a:extLst>
            </a:blip>
            <a:srcRect l="51451" t="57493" r="13088" b="-56525"/>
            <a:stretch/>
          </p:blipFill>
          <p:spPr>
            <a:xfrm rot="12778579">
              <a:off x="7192768" y="2622902"/>
              <a:ext cx="345277" cy="876576"/>
            </a:xfrm>
            <a:prstGeom prst="rect">
              <a:avLst/>
            </a:prstGeom>
          </p:spPr>
        </p:pic>
      </p:grpSp>
      <p:grpSp>
        <p:nvGrpSpPr>
          <p:cNvPr id="68" name="Group 67"/>
          <p:cNvGrpSpPr/>
          <p:nvPr/>
        </p:nvGrpSpPr>
        <p:grpSpPr>
          <a:xfrm>
            <a:off x="5043098" y="5380420"/>
            <a:ext cx="699842" cy="333923"/>
            <a:chOff x="7329552" y="4507165"/>
            <a:chExt cx="699842" cy="333923"/>
          </a:xfrm>
        </p:grpSpPr>
        <p:pic>
          <p:nvPicPr>
            <p:cNvPr id="69" name="Picture 68"/>
            <p:cNvPicPr>
              <a:picLocks noChangeAspect="1"/>
            </p:cNvPicPr>
            <p:nvPr/>
          </p:nvPicPr>
          <p:blipFill rotWithShape="1">
            <a:blip r:embed="rId10" cstate="print">
              <a:extLst>
                <a:ext uri="{28A0092B-C50C-407E-A947-70E740481C1C}">
                  <a14:useLocalDpi xmlns:a14="http://schemas.microsoft.com/office/drawing/2010/main" val="0"/>
                </a:ext>
              </a:extLst>
            </a:blip>
            <a:srcRect l="65257" t="21378" b="39400"/>
            <a:stretch/>
          </p:blipFill>
          <p:spPr>
            <a:xfrm rot="17308951">
              <a:off x="7333579" y="4516901"/>
              <a:ext cx="306395" cy="314450"/>
            </a:xfrm>
            <a:prstGeom prst="rect">
              <a:avLst/>
            </a:prstGeom>
          </p:spPr>
        </p:pic>
        <p:pic>
          <p:nvPicPr>
            <p:cNvPr id="70" name="Picture 69"/>
            <p:cNvPicPr>
              <a:picLocks noChangeAspect="1"/>
            </p:cNvPicPr>
            <p:nvPr/>
          </p:nvPicPr>
          <p:blipFill rotWithShape="1">
            <a:blip r:embed="rId11" cstate="print">
              <a:extLst>
                <a:ext uri="{28A0092B-C50C-407E-A947-70E740481C1C}">
                  <a14:useLocalDpi xmlns:a14="http://schemas.microsoft.com/office/drawing/2010/main" val="0"/>
                </a:ext>
              </a:extLst>
            </a:blip>
            <a:srcRect t="25723" r="64532" b="35753"/>
            <a:stretch/>
          </p:blipFill>
          <p:spPr>
            <a:xfrm rot="5214391">
              <a:off x="7694347" y="4506042"/>
              <a:ext cx="333923" cy="336170"/>
            </a:xfrm>
            <a:prstGeom prst="rect">
              <a:avLst/>
            </a:prstGeom>
          </p:spPr>
        </p:pic>
      </p:grpSp>
      <p:grpSp>
        <p:nvGrpSpPr>
          <p:cNvPr id="71" name="Group 70"/>
          <p:cNvGrpSpPr/>
          <p:nvPr/>
        </p:nvGrpSpPr>
        <p:grpSpPr>
          <a:xfrm>
            <a:off x="1419159" y="5391417"/>
            <a:ext cx="616778" cy="876576"/>
            <a:chOff x="7192768" y="2622902"/>
            <a:chExt cx="616778" cy="876576"/>
          </a:xfrm>
        </p:grpSpPr>
        <p:pic>
          <p:nvPicPr>
            <p:cNvPr id="72" name="Picture 71"/>
            <p:cNvPicPr>
              <a:picLocks noChangeAspect="1"/>
            </p:cNvPicPr>
            <p:nvPr/>
          </p:nvPicPr>
          <p:blipFill rotWithShape="1">
            <a:blip r:embed="rId7" cstate="print">
              <a:extLst>
                <a:ext uri="{28A0092B-C50C-407E-A947-70E740481C1C}">
                  <a14:useLocalDpi xmlns:a14="http://schemas.microsoft.com/office/drawing/2010/main" val="0"/>
                </a:ext>
              </a:extLst>
            </a:blip>
            <a:srcRect l="30842" r="33698" b="59801"/>
            <a:stretch/>
          </p:blipFill>
          <p:spPr>
            <a:xfrm>
              <a:off x="7435252" y="3138449"/>
              <a:ext cx="374294" cy="333238"/>
            </a:xfrm>
            <a:prstGeom prst="rect">
              <a:avLst/>
            </a:prstGeom>
          </p:spPr>
        </p:pic>
        <p:pic>
          <p:nvPicPr>
            <p:cNvPr id="74" name="Picture 73"/>
            <p:cNvPicPr>
              <a:picLocks noChangeAspect="1"/>
            </p:cNvPicPr>
            <p:nvPr/>
          </p:nvPicPr>
          <p:blipFill rotWithShape="1">
            <a:blip r:embed="rId9" cstate="print">
              <a:extLst>
                <a:ext uri="{28A0092B-C50C-407E-A947-70E740481C1C}">
                  <a14:useLocalDpi xmlns:a14="http://schemas.microsoft.com/office/drawing/2010/main" val="0"/>
                </a:ext>
              </a:extLst>
            </a:blip>
            <a:srcRect l="51451" t="57493" r="13088" b="-56525"/>
            <a:stretch/>
          </p:blipFill>
          <p:spPr>
            <a:xfrm rot="12778579">
              <a:off x="7192768" y="2622902"/>
              <a:ext cx="345277" cy="876576"/>
            </a:xfrm>
            <a:prstGeom prst="rect">
              <a:avLst/>
            </a:prstGeom>
          </p:spPr>
        </p:pic>
      </p:grpSp>
      <p:grpSp>
        <p:nvGrpSpPr>
          <p:cNvPr id="75" name="Group 74"/>
          <p:cNvGrpSpPr/>
          <p:nvPr/>
        </p:nvGrpSpPr>
        <p:grpSpPr>
          <a:xfrm>
            <a:off x="4823384" y="5919158"/>
            <a:ext cx="699842" cy="333923"/>
            <a:chOff x="7329552" y="4507165"/>
            <a:chExt cx="699842" cy="333923"/>
          </a:xfrm>
        </p:grpSpPr>
        <p:pic>
          <p:nvPicPr>
            <p:cNvPr id="76" name="Picture 75"/>
            <p:cNvPicPr>
              <a:picLocks noChangeAspect="1"/>
            </p:cNvPicPr>
            <p:nvPr/>
          </p:nvPicPr>
          <p:blipFill rotWithShape="1">
            <a:blip r:embed="rId10" cstate="print">
              <a:extLst>
                <a:ext uri="{28A0092B-C50C-407E-A947-70E740481C1C}">
                  <a14:useLocalDpi xmlns:a14="http://schemas.microsoft.com/office/drawing/2010/main" val="0"/>
                </a:ext>
              </a:extLst>
            </a:blip>
            <a:srcRect l="65257" t="21378" b="39400"/>
            <a:stretch/>
          </p:blipFill>
          <p:spPr>
            <a:xfrm rot="17308951">
              <a:off x="7333579" y="4516901"/>
              <a:ext cx="306395" cy="314450"/>
            </a:xfrm>
            <a:prstGeom prst="rect">
              <a:avLst/>
            </a:prstGeom>
          </p:spPr>
        </p:pic>
        <p:pic>
          <p:nvPicPr>
            <p:cNvPr id="77" name="Picture 76"/>
            <p:cNvPicPr>
              <a:picLocks noChangeAspect="1"/>
            </p:cNvPicPr>
            <p:nvPr/>
          </p:nvPicPr>
          <p:blipFill rotWithShape="1">
            <a:blip r:embed="rId11" cstate="print">
              <a:extLst>
                <a:ext uri="{28A0092B-C50C-407E-A947-70E740481C1C}">
                  <a14:useLocalDpi xmlns:a14="http://schemas.microsoft.com/office/drawing/2010/main" val="0"/>
                </a:ext>
              </a:extLst>
            </a:blip>
            <a:srcRect t="25723" r="64532" b="35753"/>
            <a:stretch/>
          </p:blipFill>
          <p:spPr>
            <a:xfrm rot="5214391">
              <a:off x="7694347" y="4506042"/>
              <a:ext cx="333923" cy="336170"/>
            </a:xfrm>
            <a:prstGeom prst="rect">
              <a:avLst/>
            </a:prstGeom>
          </p:spPr>
        </p:pic>
      </p:grpSp>
      <p:sp>
        <p:nvSpPr>
          <p:cNvPr id="78" name="TextBox 77"/>
          <p:cNvSpPr txBox="1"/>
          <p:nvPr/>
        </p:nvSpPr>
        <p:spPr>
          <a:xfrm>
            <a:off x="7112592" y="1911737"/>
            <a:ext cx="5361273" cy="400110"/>
          </a:xfrm>
          <a:prstGeom prst="rect">
            <a:avLst/>
          </a:prstGeom>
          <a:noFill/>
        </p:spPr>
        <p:txBody>
          <a:bodyPr wrap="square" rtlCol="0">
            <a:spAutoFit/>
          </a:bodyPr>
          <a:lstStyle/>
          <a:p>
            <a:pPr algn="l"/>
            <a:r>
              <a:rPr lang="en-GB" sz="2000" b="1" dirty="0" err="1">
                <a:solidFill>
                  <a:schemeClr val="accent5">
                    <a:lumMod val="50000"/>
                  </a:schemeClr>
                </a:solidFill>
              </a:rPr>
              <a:t>Nosotras</a:t>
            </a:r>
            <a:r>
              <a:rPr lang="en-GB" sz="2000" b="1" dirty="0">
                <a:solidFill>
                  <a:schemeClr val="accent5">
                    <a:lumMod val="50000"/>
                  </a:schemeClr>
                </a:solidFill>
              </a:rPr>
              <a:t> </a:t>
            </a:r>
            <a:r>
              <a:rPr lang="en-GB" sz="2000" b="1" dirty="0" err="1">
                <a:solidFill>
                  <a:schemeClr val="accent5">
                    <a:lumMod val="50000"/>
                  </a:schemeClr>
                </a:solidFill>
              </a:rPr>
              <a:t>tenemos</a:t>
            </a:r>
            <a:r>
              <a:rPr lang="en-GB" sz="2000" b="1" dirty="0">
                <a:solidFill>
                  <a:schemeClr val="accent5">
                    <a:lumMod val="50000"/>
                  </a:schemeClr>
                </a:solidFill>
              </a:rPr>
              <a:t> </a:t>
            </a:r>
            <a:r>
              <a:rPr lang="en-GB" sz="2000" b="1" dirty="0" err="1">
                <a:solidFill>
                  <a:schemeClr val="accent5">
                    <a:lumMod val="50000"/>
                  </a:schemeClr>
                </a:solidFill>
              </a:rPr>
              <a:t>sueño</a:t>
            </a:r>
            <a:r>
              <a:rPr lang="en-GB" sz="2000" b="1" dirty="0">
                <a:solidFill>
                  <a:schemeClr val="accent5">
                    <a:lumMod val="50000"/>
                  </a:schemeClr>
                </a:solidFill>
              </a:rPr>
              <a:t>, </a:t>
            </a:r>
            <a:r>
              <a:rPr lang="en-GB" sz="2000" b="1" dirty="0" err="1">
                <a:solidFill>
                  <a:schemeClr val="accent5">
                    <a:lumMod val="50000"/>
                  </a:schemeClr>
                </a:solidFill>
              </a:rPr>
              <a:t>pero</a:t>
            </a:r>
            <a:r>
              <a:rPr lang="en-GB" sz="2000" b="1" dirty="0">
                <a:solidFill>
                  <a:schemeClr val="accent5">
                    <a:lumMod val="50000"/>
                  </a:schemeClr>
                </a:solidFill>
              </a:rPr>
              <a:t> </a:t>
            </a:r>
            <a:r>
              <a:rPr lang="en-GB" sz="2000" b="1" dirty="0" err="1">
                <a:solidFill>
                  <a:schemeClr val="accent5">
                    <a:lumMod val="50000"/>
                  </a:schemeClr>
                </a:solidFill>
              </a:rPr>
              <a:t>ellos</a:t>
            </a:r>
            <a:r>
              <a:rPr lang="en-GB" sz="2000" b="1" dirty="0">
                <a:solidFill>
                  <a:schemeClr val="accent5">
                    <a:lumMod val="50000"/>
                  </a:schemeClr>
                </a:solidFill>
              </a:rPr>
              <a:t> no. </a:t>
            </a:r>
          </a:p>
        </p:txBody>
      </p:sp>
      <p:sp>
        <p:nvSpPr>
          <p:cNvPr id="82" name="TextBox 81"/>
          <p:cNvSpPr txBox="1"/>
          <p:nvPr/>
        </p:nvSpPr>
        <p:spPr>
          <a:xfrm>
            <a:off x="7112592" y="2321939"/>
            <a:ext cx="5361273" cy="707886"/>
          </a:xfrm>
          <a:prstGeom prst="rect">
            <a:avLst/>
          </a:prstGeom>
          <a:noFill/>
        </p:spPr>
        <p:txBody>
          <a:bodyPr wrap="square" rtlCol="0">
            <a:spAutoFit/>
          </a:bodyPr>
          <a:lstStyle/>
          <a:p>
            <a:pPr algn="l"/>
            <a:r>
              <a:rPr lang="en-GB" sz="2000" b="1" dirty="0" err="1">
                <a:solidFill>
                  <a:schemeClr val="accent5">
                    <a:lumMod val="50000"/>
                  </a:schemeClr>
                </a:solidFill>
              </a:rPr>
              <a:t>Ellos</a:t>
            </a:r>
            <a:r>
              <a:rPr lang="en-GB" sz="2000" b="1" dirty="0">
                <a:solidFill>
                  <a:schemeClr val="accent5">
                    <a:lumMod val="50000"/>
                  </a:schemeClr>
                </a:solidFill>
              </a:rPr>
              <a:t> </a:t>
            </a:r>
            <a:r>
              <a:rPr lang="en-GB" sz="2000" b="1" dirty="0" err="1">
                <a:solidFill>
                  <a:schemeClr val="accent5">
                    <a:lumMod val="50000"/>
                  </a:schemeClr>
                </a:solidFill>
              </a:rPr>
              <a:t>están</a:t>
            </a:r>
            <a:r>
              <a:rPr lang="en-GB" sz="2000" b="1" dirty="0">
                <a:solidFill>
                  <a:schemeClr val="accent5">
                    <a:lumMod val="50000"/>
                  </a:schemeClr>
                </a:solidFill>
              </a:rPr>
              <a:t> </a:t>
            </a:r>
            <a:r>
              <a:rPr lang="en-GB" sz="2000" b="1" dirty="0" err="1">
                <a:solidFill>
                  <a:schemeClr val="accent5">
                    <a:lumMod val="50000"/>
                  </a:schemeClr>
                </a:solidFill>
              </a:rPr>
              <a:t>nerviosos</a:t>
            </a:r>
            <a:r>
              <a:rPr lang="en-GB" sz="2000" b="1" dirty="0">
                <a:solidFill>
                  <a:schemeClr val="accent5">
                    <a:lumMod val="50000"/>
                  </a:schemeClr>
                </a:solidFill>
              </a:rPr>
              <a:t> </a:t>
            </a:r>
            <a:r>
              <a:rPr lang="en-GB" sz="2000" b="1" dirty="0" err="1">
                <a:solidFill>
                  <a:schemeClr val="accent5">
                    <a:lumMod val="50000"/>
                  </a:schemeClr>
                </a:solidFill>
              </a:rPr>
              <a:t>pero</a:t>
            </a:r>
            <a:r>
              <a:rPr lang="en-GB" sz="2000" b="1" dirty="0">
                <a:solidFill>
                  <a:schemeClr val="accent5">
                    <a:lumMod val="50000"/>
                  </a:schemeClr>
                </a:solidFill>
              </a:rPr>
              <a:t> </a:t>
            </a:r>
            <a:r>
              <a:rPr lang="en-GB" sz="2000" b="1" dirty="0" err="1">
                <a:solidFill>
                  <a:schemeClr val="accent5">
                    <a:lumMod val="50000"/>
                  </a:schemeClr>
                </a:solidFill>
              </a:rPr>
              <a:t>nosotras</a:t>
            </a:r>
            <a:r>
              <a:rPr lang="en-GB" sz="2000" b="1" dirty="0">
                <a:solidFill>
                  <a:schemeClr val="accent5">
                    <a:lumMod val="50000"/>
                  </a:schemeClr>
                </a:solidFill>
              </a:rPr>
              <a:t> </a:t>
            </a:r>
            <a:r>
              <a:rPr lang="en-GB" sz="2000" b="1" dirty="0" err="1">
                <a:solidFill>
                  <a:schemeClr val="accent5">
                    <a:lumMod val="50000"/>
                  </a:schemeClr>
                </a:solidFill>
              </a:rPr>
              <a:t>estamos</a:t>
            </a:r>
            <a:r>
              <a:rPr lang="en-GB" sz="2000" b="1" dirty="0">
                <a:solidFill>
                  <a:schemeClr val="accent5">
                    <a:lumMod val="50000"/>
                  </a:schemeClr>
                </a:solidFill>
              </a:rPr>
              <a:t> </a:t>
            </a:r>
            <a:r>
              <a:rPr lang="en-GB" sz="2000" b="1" dirty="0" err="1">
                <a:solidFill>
                  <a:schemeClr val="accent5">
                    <a:lumMod val="50000"/>
                  </a:schemeClr>
                </a:solidFill>
              </a:rPr>
              <a:t>tranquilas</a:t>
            </a:r>
            <a:r>
              <a:rPr lang="en-GB" sz="2000" b="1" dirty="0">
                <a:solidFill>
                  <a:schemeClr val="accent5">
                    <a:lumMod val="50000"/>
                  </a:schemeClr>
                </a:solidFill>
              </a:rPr>
              <a:t>.</a:t>
            </a:r>
          </a:p>
        </p:txBody>
      </p:sp>
      <p:sp>
        <p:nvSpPr>
          <p:cNvPr id="83" name="TextBox 82"/>
          <p:cNvSpPr txBox="1"/>
          <p:nvPr/>
        </p:nvSpPr>
        <p:spPr>
          <a:xfrm>
            <a:off x="7121199" y="3036185"/>
            <a:ext cx="5361273" cy="400110"/>
          </a:xfrm>
          <a:prstGeom prst="rect">
            <a:avLst/>
          </a:prstGeom>
          <a:noFill/>
        </p:spPr>
        <p:txBody>
          <a:bodyPr wrap="square" rtlCol="0">
            <a:spAutoFit/>
          </a:bodyPr>
          <a:lstStyle/>
          <a:p>
            <a:pPr algn="l"/>
            <a:r>
              <a:rPr lang="en-GB" sz="2000" b="1" dirty="0" err="1">
                <a:solidFill>
                  <a:schemeClr val="accent5">
                    <a:lumMod val="50000"/>
                  </a:schemeClr>
                </a:solidFill>
              </a:rPr>
              <a:t>Nosotros</a:t>
            </a:r>
            <a:r>
              <a:rPr lang="en-GB" sz="2000" b="1" dirty="0">
                <a:solidFill>
                  <a:schemeClr val="accent5">
                    <a:lumMod val="50000"/>
                  </a:schemeClr>
                </a:solidFill>
              </a:rPr>
              <a:t> </a:t>
            </a:r>
            <a:r>
              <a:rPr lang="en-GB" sz="2000" b="1" dirty="0" err="1">
                <a:solidFill>
                  <a:schemeClr val="accent5">
                    <a:lumMod val="50000"/>
                  </a:schemeClr>
                </a:solidFill>
              </a:rPr>
              <a:t>tenemos</a:t>
            </a:r>
            <a:r>
              <a:rPr lang="en-GB" sz="2000" b="1" dirty="0">
                <a:solidFill>
                  <a:schemeClr val="accent5">
                    <a:lumMod val="50000"/>
                  </a:schemeClr>
                </a:solidFill>
              </a:rPr>
              <a:t> </a:t>
            </a:r>
            <a:r>
              <a:rPr lang="en-GB" sz="2000" b="1" dirty="0" err="1">
                <a:solidFill>
                  <a:schemeClr val="accent5">
                    <a:lumMod val="50000"/>
                  </a:schemeClr>
                </a:solidFill>
              </a:rPr>
              <a:t>razón</a:t>
            </a:r>
            <a:r>
              <a:rPr lang="en-GB" sz="2000" b="1" dirty="0">
                <a:solidFill>
                  <a:schemeClr val="accent5">
                    <a:lumMod val="50000"/>
                  </a:schemeClr>
                </a:solidFill>
              </a:rPr>
              <a:t> y </a:t>
            </a:r>
            <a:r>
              <a:rPr lang="en-GB" sz="2000" b="1" dirty="0" err="1">
                <a:solidFill>
                  <a:schemeClr val="accent5">
                    <a:lumMod val="50000"/>
                  </a:schemeClr>
                </a:solidFill>
              </a:rPr>
              <a:t>ellas</a:t>
            </a:r>
            <a:r>
              <a:rPr lang="en-GB" sz="2000" b="1" dirty="0">
                <a:solidFill>
                  <a:schemeClr val="accent5">
                    <a:lumMod val="50000"/>
                  </a:schemeClr>
                </a:solidFill>
              </a:rPr>
              <a:t> no.</a:t>
            </a:r>
          </a:p>
        </p:txBody>
      </p:sp>
      <p:sp>
        <p:nvSpPr>
          <p:cNvPr id="84" name="TextBox 83"/>
          <p:cNvSpPr txBox="1"/>
          <p:nvPr/>
        </p:nvSpPr>
        <p:spPr>
          <a:xfrm>
            <a:off x="7121199" y="3443610"/>
            <a:ext cx="5070801" cy="707886"/>
          </a:xfrm>
          <a:prstGeom prst="rect">
            <a:avLst/>
          </a:prstGeom>
          <a:noFill/>
        </p:spPr>
        <p:txBody>
          <a:bodyPr wrap="square" rtlCol="0">
            <a:spAutoFit/>
          </a:bodyPr>
          <a:lstStyle/>
          <a:p>
            <a:pPr algn="l"/>
            <a:r>
              <a:rPr lang="en-GB" sz="2000" b="1" dirty="0" err="1">
                <a:solidFill>
                  <a:schemeClr val="accent5">
                    <a:lumMod val="50000"/>
                  </a:schemeClr>
                </a:solidFill>
              </a:rPr>
              <a:t>Nosotros</a:t>
            </a:r>
            <a:r>
              <a:rPr lang="en-GB" sz="2000" b="1" dirty="0">
                <a:solidFill>
                  <a:schemeClr val="accent5">
                    <a:lumMod val="50000"/>
                  </a:schemeClr>
                </a:solidFill>
              </a:rPr>
              <a:t> </a:t>
            </a:r>
            <a:r>
              <a:rPr lang="en-GB" sz="2000" b="1" dirty="0" err="1">
                <a:solidFill>
                  <a:schemeClr val="accent5">
                    <a:lumMod val="50000"/>
                  </a:schemeClr>
                </a:solidFill>
              </a:rPr>
              <a:t>tenemos</a:t>
            </a:r>
            <a:r>
              <a:rPr lang="en-GB" sz="2000" b="1" dirty="0">
                <a:solidFill>
                  <a:schemeClr val="accent5">
                    <a:lumMod val="50000"/>
                  </a:schemeClr>
                </a:solidFill>
              </a:rPr>
              <a:t> trece </a:t>
            </a:r>
            <a:r>
              <a:rPr lang="en-GB" sz="2000" b="1" dirty="0" err="1">
                <a:solidFill>
                  <a:schemeClr val="accent5">
                    <a:lumMod val="50000"/>
                  </a:schemeClr>
                </a:solidFill>
              </a:rPr>
              <a:t>años</a:t>
            </a:r>
            <a:r>
              <a:rPr lang="en-GB" sz="2000" b="1" dirty="0">
                <a:solidFill>
                  <a:schemeClr val="accent5">
                    <a:lumMod val="50000"/>
                  </a:schemeClr>
                </a:solidFill>
              </a:rPr>
              <a:t>. </a:t>
            </a:r>
            <a:r>
              <a:rPr lang="en-GB" sz="2000" b="1" dirty="0" err="1">
                <a:solidFill>
                  <a:schemeClr val="accent5">
                    <a:lumMod val="50000"/>
                  </a:schemeClr>
                </a:solidFill>
              </a:rPr>
              <a:t>Ellas</a:t>
            </a:r>
            <a:r>
              <a:rPr lang="en-GB" sz="2000" b="1" dirty="0">
                <a:solidFill>
                  <a:schemeClr val="accent5">
                    <a:lumMod val="50000"/>
                  </a:schemeClr>
                </a:solidFill>
              </a:rPr>
              <a:t> </a:t>
            </a:r>
            <a:r>
              <a:rPr lang="en-GB" sz="2000" b="1" dirty="0" err="1">
                <a:solidFill>
                  <a:schemeClr val="accent5">
                    <a:lumMod val="50000"/>
                  </a:schemeClr>
                </a:solidFill>
              </a:rPr>
              <a:t>tienen</a:t>
            </a:r>
            <a:r>
              <a:rPr lang="en-GB" sz="2000" b="1" dirty="0">
                <a:solidFill>
                  <a:schemeClr val="accent5">
                    <a:lumMod val="50000"/>
                  </a:schemeClr>
                </a:solidFill>
              </a:rPr>
              <a:t> </a:t>
            </a:r>
            <a:r>
              <a:rPr lang="en-GB" sz="2000" b="1" dirty="0" err="1">
                <a:solidFill>
                  <a:schemeClr val="accent5">
                    <a:lumMod val="50000"/>
                  </a:schemeClr>
                </a:solidFill>
              </a:rPr>
              <a:t>catorce</a:t>
            </a:r>
            <a:r>
              <a:rPr lang="en-GB" sz="2000" b="1" dirty="0">
                <a:solidFill>
                  <a:schemeClr val="accent5">
                    <a:lumMod val="50000"/>
                  </a:schemeClr>
                </a:solidFill>
              </a:rPr>
              <a:t> (</a:t>
            </a:r>
            <a:r>
              <a:rPr lang="en-GB" sz="2000" b="1" dirty="0" err="1">
                <a:solidFill>
                  <a:schemeClr val="accent5">
                    <a:lumMod val="50000"/>
                  </a:schemeClr>
                </a:solidFill>
              </a:rPr>
              <a:t>años</a:t>
            </a:r>
            <a:r>
              <a:rPr lang="en-GB" sz="2000" b="1" dirty="0">
                <a:solidFill>
                  <a:schemeClr val="accent5">
                    <a:lumMod val="50000"/>
                  </a:schemeClr>
                </a:solidFill>
              </a:rPr>
              <a:t>).</a:t>
            </a:r>
          </a:p>
        </p:txBody>
      </p:sp>
      <p:sp>
        <p:nvSpPr>
          <p:cNvPr id="86" name="TextBox 85"/>
          <p:cNvSpPr txBox="1"/>
          <p:nvPr/>
        </p:nvSpPr>
        <p:spPr>
          <a:xfrm>
            <a:off x="7441608" y="4163626"/>
            <a:ext cx="4486536" cy="400110"/>
          </a:xfrm>
          <a:prstGeom prst="rect">
            <a:avLst/>
          </a:prstGeom>
          <a:noFill/>
        </p:spPr>
        <p:txBody>
          <a:bodyPr wrap="square" rtlCol="0">
            <a:spAutoFit/>
          </a:bodyPr>
          <a:lstStyle/>
          <a:p>
            <a:pPr algn="l"/>
            <a:r>
              <a:rPr lang="en-GB" sz="2000" b="1" dirty="0" err="1">
                <a:solidFill>
                  <a:schemeClr val="accent5">
                    <a:lumMod val="50000"/>
                  </a:schemeClr>
                </a:solidFill>
              </a:rPr>
              <a:t>Ellos</a:t>
            </a:r>
            <a:r>
              <a:rPr lang="en-GB" sz="2000" b="1" dirty="0">
                <a:solidFill>
                  <a:schemeClr val="accent5">
                    <a:lumMod val="50000"/>
                  </a:schemeClr>
                </a:solidFill>
              </a:rPr>
              <a:t> </a:t>
            </a:r>
            <a:r>
              <a:rPr lang="en-GB" sz="2000" b="1" dirty="0" err="1">
                <a:solidFill>
                  <a:schemeClr val="accent5">
                    <a:lumMod val="50000"/>
                  </a:schemeClr>
                </a:solidFill>
              </a:rPr>
              <a:t>tienen</a:t>
            </a:r>
            <a:r>
              <a:rPr lang="en-GB" sz="2000" b="1" dirty="0">
                <a:solidFill>
                  <a:schemeClr val="accent5">
                    <a:lumMod val="50000"/>
                  </a:schemeClr>
                </a:solidFill>
              </a:rPr>
              <a:t> suerte y </a:t>
            </a:r>
            <a:r>
              <a:rPr lang="en-GB" sz="2000" b="1" dirty="0" err="1">
                <a:solidFill>
                  <a:schemeClr val="accent5">
                    <a:lumMod val="50000"/>
                  </a:schemeClr>
                </a:solidFill>
              </a:rPr>
              <a:t>nosotras</a:t>
            </a:r>
            <a:r>
              <a:rPr lang="en-GB" sz="2000" b="1" dirty="0">
                <a:solidFill>
                  <a:schemeClr val="accent5">
                    <a:lumMod val="50000"/>
                  </a:schemeClr>
                </a:solidFill>
              </a:rPr>
              <a:t> no.</a:t>
            </a:r>
          </a:p>
        </p:txBody>
      </p:sp>
      <p:sp>
        <p:nvSpPr>
          <p:cNvPr id="87" name="TextBox 86"/>
          <p:cNvSpPr txBox="1"/>
          <p:nvPr/>
        </p:nvSpPr>
        <p:spPr>
          <a:xfrm>
            <a:off x="7464884" y="4577346"/>
            <a:ext cx="4727116" cy="707886"/>
          </a:xfrm>
          <a:prstGeom prst="rect">
            <a:avLst/>
          </a:prstGeom>
          <a:noFill/>
        </p:spPr>
        <p:txBody>
          <a:bodyPr wrap="square" rtlCol="0">
            <a:spAutoFit/>
          </a:bodyPr>
          <a:lstStyle/>
          <a:p>
            <a:pPr algn="l"/>
            <a:r>
              <a:rPr lang="en-GB" sz="2000" b="1" dirty="0" err="1">
                <a:solidFill>
                  <a:schemeClr val="accent5">
                    <a:lumMod val="50000"/>
                  </a:schemeClr>
                </a:solidFill>
              </a:rPr>
              <a:t>Nosotros</a:t>
            </a:r>
            <a:r>
              <a:rPr lang="en-GB" sz="2000" b="1" dirty="0">
                <a:solidFill>
                  <a:schemeClr val="accent5">
                    <a:lumMod val="50000"/>
                  </a:schemeClr>
                </a:solidFill>
              </a:rPr>
              <a:t> </a:t>
            </a:r>
            <a:r>
              <a:rPr lang="en-GB" sz="2000" b="1" dirty="0" err="1">
                <a:solidFill>
                  <a:schemeClr val="accent5">
                    <a:lumMod val="50000"/>
                  </a:schemeClr>
                </a:solidFill>
              </a:rPr>
              <a:t>tenemos</a:t>
            </a:r>
            <a:r>
              <a:rPr lang="en-GB" sz="2000" b="1" dirty="0">
                <a:solidFill>
                  <a:schemeClr val="accent5">
                    <a:lumMod val="50000"/>
                  </a:schemeClr>
                </a:solidFill>
              </a:rPr>
              <a:t> mucho </a:t>
            </a:r>
            <a:r>
              <a:rPr lang="en-GB" sz="2000" b="1" dirty="0" err="1">
                <a:solidFill>
                  <a:schemeClr val="accent5">
                    <a:lumMod val="50000"/>
                  </a:schemeClr>
                </a:solidFill>
              </a:rPr>
              <a:t>éxito</a:t>
            </a:r>
            <a:r>
              <a:rPr lang="en-GB" sz="2000" b="1" dirty="0">
                <a:solidFill>
                  <a:schemeClr val="accent5">
                    <a:lumMod val="50000"/>
                  </a:schemeClr>
                </a:solidFill>
              </a:rPr>
              <a:t>, </a:t>
            </a:r>
            <a:r>
              <a:rPr lang="en-GB" sz="2000" b="1" dirty="0" err="1">
                <a:solidFill>
                  <a:schemeClr val="accent5">
                    <a:lumMod val="50000"/>
                  </a:schemeClr>
                </a:solidFill>
              </a:rPr>
              <a:t>pero</a:t>
            </a:r>
            <a:r>
              <a:rPr lang="en-GB" sz="2000" b="1" dirty="0">
                <a:solidFill>
                  <a:schemeClr val="accent5">
                    <a:lumMod val="50000"/>
                  </a:schemeClr>
                </a:solidFill>
              </a:rPr>
              <a:t> </a:t>
            </a:r>
            <a:r>
              <a:rPr lang="en-GB" sz="2000" b="1" dirty="0" err="1">
                <a:solidFill>
                  <a:schemeClr val="accent5">
                    <a:lumMod val="50000"/>
                  </a:schemeClr>
                </a:solidFill>
              </a:rPr>
              <a:t>ellas</a:t>
            </a:r>
            <a:r>
              <a:rPr lang="en-GB" sz="2000" b="1" dirty="0">
                <a:solidFill>
                  <a:schemeClr val="accent5">
                    <a:lumMod val="50000"/>
                  </a:schemeClr>
                </a:solidFill>
              </a:rPr>
              <a:t> no.</a:t>
            </a:r>
          </a:p>
        </p:txBody>
      </p:sp>
      <p:sp>
        <p:nvSpPr>
          <p:cNvPr id="88" name="TextBox 87"/>
          <p:cNvSpPr txBox="1"/>
          <p:nvPr/>
        </p:nvSpPr>
        <p:spPr>
          <a:xfrm>
            <a:off x="8290325" y="5152211"/>
            <a:ext cx="3901675" cy="707886"/>
          </a:xfrm>
          <a:prstGeom prst="rect">
            <a:avLst/>
          </a:prstGeom>
          <a:noFill/>
        </p:spPr>
        <p:txBody>
          <a:bodyPr wrap="square" rtlCol="0">
            <a:spAutoFit/>
          </a:bodyPr>
          <a:lstStyle/>
          <a:p>
            <a:pPr algn="l"/>
            <a:r>
              <a:rPr lang="en-GB" sz="2000" b="1" dirty="0" err="1">
                <a:solidFill>
                  <a:schemeClr val="accent5">
                    <a:lumMod val="50000"/>
                  </a:schemeClr>
                </a:solidFill>
              </a:rPr>
              <a:t>Nosotras</a:t>
            </a:r>
            <a:r>
              <a:rPr lang="en-GB" sz="2000" b="1" dirty="0">
                <a:solidFill>
                  <a:schemeClr val="accent5">
                    <a:lumMod val="50000"/>
                  </a:schemeClr>
                </a:solidFill>
              </a:rPr>
              <a:t> </a:t>
            </a:r>
            <a:r>
              <a:rPr lang="en-GB" sz="2000" b="1" dirty="0" err="1">
                <a:solidFill>
                  <a:schemeClr val="accent5">
                    <a:lumMod val="50000"/>
                  </a:schemeClr>
                </a:solidFill>
              </a:rPr>
              <a:t>estamos</a:t>
            </a:r>
            <a:r>
              <a:rPr lang="en-GB" sz="2000" b="1" dirty="0">
                <a:solidFill>
                  <a:schemeClr val="accent5">
                    <a:lumMod val="50000"/>
                  </a:schemeClr>
                </a:solidFill>
              </a:rPr>
              <a:t> </a:t>
            </a:r>
            <a:r>
              <a:rPr lang="en-GB" sz="2000" b="1" dirty="0" err="1">
                <a:solidFill>
                  <a:schemeClr val="accent5">
                    <a:lumMod val="50000"/>
                  </a:schemeClr>
                </a:solidFill>
              </a:rPr>
              <a:t>aburridas</a:t>
            </a:r>
            <a:r>
              <a:rPr lang="en-GB" sz="2000" b="1" dirty="0">
                <a:solidFill>
                  <a:schemeClr val="accent5">
                    <a:lumMod val="50000"/>
                  </a:schemeClr>
                </a:solidFill>
              </a:rPr>
              <a:t> </a:t>
            </a:r>
            <a:r>
              <a:rPr lang="en-GB" sz="2000" b="1" dirty="0" err="1">
                <a:solidFill>
                  <a:schemeClr val="accent5">
                    <a:lumMod val="50000"/>
                  </a:schemeClr>
                </a:solidFill>
              </a:rPr>
              <a:t>mientras</a:t>
            </a:r>
            <a:r>
              <a:rPr lang="en-GB" sz="2000" b="1" dirty="0">
                <a:solidFill>
                  <a:schemeClr val="accent5">
                    <a:lumMod val="50000"/>
                  </a:schemeClr>
                </a:solidFill>
              </a:rPr>
              <a:t> que </a:t>
            </a:r>
            <a:r>
              <a:rPr lang="en-GB" sz="2000" b="1" dirty="0" err="1">
                <a:solidFill>
                  <a:schemeClr val="accent5">
                    <a:lumMod val="50000"/>
                  </a:schemeClr>
                </a:solidFill>
              </a:rPr>
              <a:t>ellos</a:t>
            </a:r>
            <a:r>
              <a:rPr lang="en-GB" sz="2000" b="1" dirty="0">
                <a:solidFill>
                  <a:schemeClr val="accent5">
                    <a:lumMod val="50000"/>
                  </a:schemeClr>
                </a:solidFill>
              </a:rPr>
              <a:t> </a:t>
            </a:r>
            <a:r>
              <a:rPr lang="en-GB" sz="2000" b="1" dirty="0" err="1">
                <a:solidFill>
                  <a:schemeClr val="accent5">
                    <a:lumMod val="50000"/>
                  </a:schemeClr>
                </a:solidFill>
              </a:rPr>
              <a:t>están</a:t>
            </a:r>
            <a:r>
              <a:rPr lang="en-GB" sz="2000" b="1" dirty="0">
                <a:solidFill>
                  <a:schemeClr val="accent5">
                    <a:lumMod val="50000"/>
                  </a:schemeClr>
                </a:solidFill>
              </a:rPr>
              <a:t> </a:t>
            </a:r>
            <a:r>
              <a:rPr lang="en-GB" sz="2000" b="1" dirty="0" err="1">
                <a:solidFill>
                  <a:schemeClr val="accent5">
                    <a:lumMod val="50000"/>
                  </a:schemeClr>
                </a:solidFill>
              </a:rPr>
              <a:t>raros</a:t>
            </a:r>
            <a:r>
              <a:rPr lang="en-GB" sz="2000" b="1" dirty="0">
                <a:solidFill>
                  <a:schemeClr val="accent5">
                    <a:lumMod val="50000"/>
                  </a:schemeClr>
                </a:solidFill>
              </a:rPr>
              <a:t>.</a:t>
            </a:r>
          </a:p>
        </p:txBody>
      </p:sp>
      <p:sp>
        <p:nvSpPr>
          <p:cNvPr id="89" name="TextBox 88"/>
          <p:cNvSpPr txBox="1"/>
          <p:nvPr/>
        </p:nvSpPr>
        <p:spPr>
          <a:xfrm>
            <a:off x="6617234" y="5860288"/>
            <a:ext cx="5698108" cy="400110"/>
          </a:xfrm>
          <a:prstGeom prst="rect">
            <a:avLst/>
          </a:prstGeom>
          <a:noFill/>
        </p:spPr>
        <p:txBody>
          <a:bodyPr wrap="square" rtlCol="0">
            <a:spAutoFit/>
          </a:bodyPr>
          <a:lstStyle/>
          <a:p>
            <a:pPr algn="l"/>
            <a:r>
              <a:rPr lang="en-GB" sz="2000" b="1" dirty="0" err="1">
                <a:solidFill>
                  <a:schemeClr val="accent5">
                    <a:lumMod val="50000"/>
                  </a:schemeClr>
                </a:solidFill>
              </a:rPr>
              <a:t>Ellas</a:t>
            </a:r>
            <a:r>
              <a:rPr lang="en-GB" sz="2000" b="1" dirty="0">
                <a:solidFill>
                  <a:schemeClr val="accent5">
                    <a:lumMod val="50000"/>
                  </a:schemeClr>
                </a:solidFill>
              </a:rPr>
              <a:t> </a:t>
            </a:r>
            <a:r>
              <a:rPr lang="en-GB" sz="2000" b="1" dirty="0" err="1">
                <a:solidFill>
                  <a:schemeClr val="accent5">
                    <a:lumMod val="50000"/>
                  </a:schemeClr>
                </a:solidFill>
              </a:rPr>
              <a:t>tienen</a:t>
            </a:r>
            <a:r>
              <a:rPr lang="en-GB" sz="2000" b="1" dirty="0">
                <a:solidFill>
                  <a:schemeClr val="accent5">
                    <a:lumMod val="50000"/>
                  </a:schemeClr>
                </a:solidFill>
              </a:rPr>
              <a:t> </a:t>
            </a:r>
            <a:r>
              <a:rPr lang="en-GB" sz="2000" b="1" dirty="0" err="1">
                <a:solidFill>
                  <a:schemeClr val="accent5">
                    <a:lumMod val="50000"/>
                  </a:schemeClr>
                </a:solidFill>
              </a:rPr>
              <a:t>calor</a:t>
            </a:r>
            <a:r>
              <a:rPr lang="en-GB" sz="2000" b="1" dirty="0">
                <a:solidFill>
                  <a:schemeClr val="accent5">
                    <a:lumMod val="50000"/>
                  </a:schemeClr>
                </a:solidFill>
              </a:rPr>
              <a:t>. Sin embargo, </a:t>
            </a:r>
            <a:r>
              <a:rPr lang="en-GB" sz="2000" b="1" dirty="0" err="1">
                <a:solidFill>
                  <a:schemeClr val="accent5">
                    <a:lumMod val="50000"/>
                  </a:schemeClr>
                </a:solidFill>
              </a:rPr>
              <a:t>nosotros</a:t>
            </a:r>
            <a:r>
              <a:rPr lang="en-GB" sz="2000" b="1" dirty="0">
                <a:solidFill>
                  <a:schemeClr val="accent5">
                    <a:lumMod val="50000"/>
                  </a:schemeClr>
                </a:solidFill>
              </a:rPr>
              <a:t> no.</a:t>
            </a:r>
          </a:p>
        </p:txBody>
      </p:sp>
    </p:spTree>
    <p:extLst>
      <p:ext uri="{BB962C8B-B14F-4D97-AF65-F5344CB8AC3E}">
        <p14:creationId xmlns:p14="http://schemas.microsoft.com/office/powerpoint/2010/main" val="1403750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82" grpId="0"/>
      <p:bldP spid="83" grpId="0"/>
      <p:bldP spid="84" grpId="0"/>
      <p:bldP spid="86" grpId="0"/>
      <p:bldP spid="87" grpId="0"/>
      <p:bldP spid="88" grpId="0"/>
      <p:bldP spid="8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title">
            <a:extLst>
              <a:ext uri="{FF2B5EF4-FFF2-40B4-BE49-F238E27FC236}">
                <a16:creationId xmlns:a16="http://schemas.microsoft.com/office/drawing/2014/main" id="{5F0C70E0-291F-324D-A161-29390E77A68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9818"/>
            <a:ext cx="664915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Deberes</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6636" y="1204646"/>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Term 1.2, Week 4)</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5"/>
          <a:stretch>
            <a:fillRect/>
          </a:stretch>
        </p:blipFill>
        <p:spPr>
          <a:xfrm>
            <a:off x="10641925" y="4800601"/>
            <a:ext cx="1300638" cy="1300638"/>
          </a:xfrm>
          <a:prstGeom prst="rect">
            <a:avLst/>
          </a:prstGeom>
        </p:spPr>
      </p:pic>
      <p:sp>
        <p:nvSpPr>
          <p:cNvPr id="3" name="Rectangle 2">
            <a:extLst>
              <a:ext uri="{FF2B5EF4-FFF2-40B4-BE49-F238E27FC236}">
                <a16:creationId xmlns:a16="http://schemas.microsoft.com/office/drawing/2014/main" id="{9C510481-6675-4F90-84A2-D82658D07066}"/>
              </a:ext>
            </a:extLst>
          </p:cNvPr>
          <p:cNvSpPr/>
          <p:nvPr/>
        </p:nvSpPr>
        <p:spPr>
          <a:xfrm>
            <a:off x="92597" y="4572270"/>
            <a:ext cx="11066804"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addition, revisit:		</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6"/>
              </a:rPr>
              <a:t>Y8 Term 1.2 Week 1</a:t>
            </a:r>
            <a:endPar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7"/>
              </a:rPr>
              <a:t>Y8 Term 1.1 Week 3</a:t>
            </a:r>
            <a:b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 name="TextBox 3">
            <a:extLst>
              <a:ext uri="{FF2B5EF4-FFF2-40B4-BE49-F238E27FC236}">
                <a16:creationId xmlns:a16="http://schemas.microsoft.com/office/drawing/2014/main" id="{6F16002D-30FC-44A5-9A1A-6AB15C362208}"/>
              </a:ext>
            </a:extLst>
          </p:cNvPr>
          <p:cNvSpPr txBox="1"/>
          <p:nvPr/>
        </p:nvSpPr>
        <p:spPr>
          <a:xfrm>
            <a:off x="92597" y="2204674"/>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Quizlet link:		    </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8"/>
              </a:rPr>
              <a:t>Y8 Term 1.2 Week 4</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F899AAC4-ECB3-4A6F-AA97-28E087FD7A8E}"/>
              </a:ext>
            </a:extLst>
          </p:cNvPr>
          <p:cNvSpPr txBox="1"/>
          <p:nvPr/>
        </p:nvSpPr>
        <p:spPr>
          <a:xfrm>
            <a:off x="92597" y="3322519"/>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Quizlet QR code:</a:t>
            </a:r>
          </a:p>
        </p:txBody>
      </p:sp>
      <p:pic>
        <p:nvPicPr>
          <p:cNvPr id="7" name="Picture 6">
            <a:extLst>
              <a:ext uri="{FF2B5EF4-FFF2-40B4-BE49-F238E27FC236}">
                <a16:creationId xmlns:a16="http://schemas.microsoft.com/office/drawing/2014/main" id="{45BD0E19-AEBE-43D5-B71C-36F2234CCD9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68717" y="2913797"/>
            <a:ext cx="1440000" cy="1440000"/>
          </a:xfrm>
          <a:prstGeom prst="rect">
            <a:avLst/>
          </a:prstGeom>
        </p:spPr>
      </p:pic>
    </p:spTree>
    <p:extLst>
      <p:ext uri="{BB962C8B-B14F-4D97-AF65-F5344CB8AC3E}">
        <p14:creationId xmlns:p14="http://schemas.microsoft.com/office/powerpoint/2010/main" val="30749780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Blue Rounded Rectangle With Number 13 Clip Ar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840" y="1463275"/>
            <a:ext cx="2828925" cy="23336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509956" y="258166"/>
            <a:ext cx="1418187"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escuch</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79195" y="1531955"/>
            <a:ext cx="2675469" cy="2060111"/>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93993" y="1547218"/>
            <a:ext cx="2720378" cy="2230710"/>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9902" y="4119541"/>
            <a:ext cx="2675469" cy="2060111"/>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00162" y="4121484"/>
            <a:ext cx="2746970" cy="2192026"/>
          </a:xfrm>
          <a:prstGeom prst="rect">
            <a:avLst/>
          </a:prstGeom>
        </p:spPr>
      </p:pic>
      <p:pic>
        <p:nvPicPr>
          <p:cNvPr id="20" name="Pictur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59911" y="3982332"/>
            <a:ext cx="2675469" cy="2220639"/>
          </a:xfrm>
          <a:prstGeom prst="rect">
            <a:avLst/>
          </a:prstGeom>
        </p:spPr>
      </p:pic>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24672" y="3959147"/>
            <a:ext cx="2859019" cy="2220505"/>
          </a:xfrm>
          <a:prstGeom prst="rect">
            <a:avLst/>
          </a:prstGeom>
        </p:spPr>
      </p:pic>
      <p:pic>
        <p:nvPicPr>
          <p:cNvPr id="25" name="Picture 2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64476" y="1547218"/>
            <a:ext cx="2719705" cy="2212027"/>
          </a:xfrm>
          <a:prstGeom prst="rect">
            <a:avLst/>
          </a:prstGeom>
        </p:spPr>
      </p:pic>
      <p:grpSp>
        <p:nvGrpSpPr>
          <p:cNvPr id="3" name="Group 2">
            <a:extLst>
              <a:ext uri="{FF2B5EF4-FFF2-40B4-BE49-F238E27FC236}">
                <a16:creationId xmlns:a16="http://schemas.microsoft.com/office/drawing/2014/main" id="{CA0CB4FF-6457-49CA-9A5F-E84075AB03A0}"/>
              </a:ext>
            </a:extLst>
          </p:cNvPr>
          <p:cNvGrpSpPr/>
          <p:nvPr/>
        </p:nvGrpSpPr>
        <p:grpSpPr>
          <a:xfrm>
            <a:off x="317452" y="3196111"/>
            <a:ext cx="396000" cy="396000"/>
            <a:chOff x="317452" y="3196111"/>
            <a:chExt cx="396000" cy="396000"/>
          </a:xfrm>
        </p:grpSpPr>
        <p:sp>
          <p:nvSpPr>
            <p:cNvPr id="27" name="Action Button: Custom 16">
              <a:hlinkClick r:id="" action="ppaction://noaction" highlightClick="1">
                <a:snd r:embed="rId12" name="trece.wav"/>
              </a:hlinkClick>
              <a:extLst>
                <a:ext uri="{FF2B5EF4-FFF2-40B4-BE49-F238E27FC236}">
                  <a16:creationId xmlns:a16="http://schemas.microsoft.com/office/drawing/2014/main" id="{07BF8C7A-85C3-B348-9105-B6C7D7A99279}"/>
                </a:ext>
              </a:extLst>
            </p:cNvPr>
            <p:cNvSpPr/>
            <p:nvPr/>
          </p:nvSpPr>
          <p:spPr>
            <a:xfrm>
              <a:off x="317452" y="3196111"/>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8" name="Isosceles Triangle 27">
              <a:hlinkClick r:id="" action="ppaction://noaction">
                <a:snd r:embed="rId12" name="trece.wav"/>
              </a:hlinkClick>
            </p:cNvPr>
            <p:cNvSpPr/>
            <p:nvPr/>
          </p:nvSpPr>
          <p:spPr>
            <a:xfrm rot="5400000">
              <a:off x="350957" y="3240396"/>
              <a:ext cx="328989" cy="288639"/>
            </a:xfrm>
            <a:prstGeom prst="triangle">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 name="Group 5">
            <a:extLst>
              <a:ext uri="{FF2B5EF4-FFF2-40B4-BE49-F238E27FC236}">
                <a16:creationId xmlns:a16="http://schemas.microsoft.com/office/drawing/2014/main" id="{1964EAAB-D7E8-465C-AFF0-1CAAEB2CD1AF}"/>
              </a:ext>
            </a:extLst>
          </p:cNvPr>
          <p:cNvGrpSpPr/>
          <p:nvPr/>
        </p:nvGrpSpPr>
        <p:grpSpPr>
          <a:xfrm>
            <a:off x="3279195" y="3153210"/>
            <a:ext cx="396000" cy="396000"/>
            <a:chOff x="3279195" y="3153210"/>
            <a:chExt cx="396000" cy="396000"/>
          </a:xfrm>
        </p:grpSpPr>
        <p:sp>
          <p:nvSpPr>
            <p:cNvPr id="33" name="Action Button: Custom 16">
              <a:hlinkClick r:id="" action="ppaction://noaction" highlightClick="1">
                <a:snd r:embed="rId13" name="catorce.wav"/>
              </a:hlinkClick>
              <a:extLst>
                <a:ext uri="{FF2B5EF4-FFF2-40B4-BE49-F238E27FC236}">
                  <a16:creationId xmlns:a16="http://schemas.microsoft.com/office/drawing/2014/main" id="{07BF8C7A-85C3-B348-9105-B6C7D7A99279}"/>
                </a:ext>
              </a:extLst>
            </p:cNvPr>
            <p:cNvSpPr/>
            <p:nvPr/>
          </p:nvSpPr>
          <p:spPr>
            <a:xfrm>
              <a:off x="3279195" y="3153210"/>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Isosceles Triangle 33">
              <a:hlinkClick r:id="" action="ppaction://noaction">
                <a:snd r:embed="rId13" name="catorce.wav"/>
              </a:hlinkClick>
            </p:cNvPr>
            <p:cNvSpPr/>
            <p:nvPr/>
          </p:nvSpPr>
          <p:spPr>
            <a:xfrm rot="5400000">
              <a:off x="3312700" y="3197495"/>
              <a:ext cx="328989" cy="288639"/>
            </a:xfrm>
            <a:prstGeom prst="triangle">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 name="Group 6">
            <a:extLst>
              <a:ext uri="{FF2B5EF4-FFF2-40B4-BE49-F238E27FC236}">
                <a16:creationId xmlns:a16="http://schemas.microsoft.com/office/drawing/2014/main" id="{446A8828-D31B-4E7D-A613-8D72D5EA020D}"/>
              </a:ext>
            </a:extLst>
          </p:cNvPr>
          <p:cNvGrpSpPr/>
          <p:nvPr/>
        </p:nvGrpSpPr>
        <p:grpSpPr>
          <a:xfrm>
            <a:off x="6275588" y="3110309"/>
            <a:ext cx="396000" cy="396000"/>
            <a:chOff x="6275588" y="3110309"/>
            <a:chExt cx="396000" cy="396000"/>
          </a:xfrm>
        </p:grpSpPr>
        <p:sp>
          <p:nvSpPr>
            <p:cNvPr id="36" name="Action Button: Custom 16">
              <a:hlinkClick r:id="" action="ppaction://noaction" highlightClick="1">
                <a:snd r:embed="rId14" name="quince.wav"/>
              </a:hlinkClick>
              <a:extLst>
                <a:ext uri="{FF2B5EF4-FFF2-40B4-BE49-F238E27FC236}">
                  <a16:creationId xmlns:a16="http://schemas.microsoft.com/office/drawing/2014/main" id="{07BF8C7A-85C3-B348-9105-B6C7D7A99279}"/>
                </a:ext>
              </a:extLst>
            </p:cNvPr>
            <p:cNvSpPr/>
            <p:nvPr/>
          </p:nvSpPr>
          <p:spPr>
            <a:xfrm>
              <a:off x="6275588" y="3110309"/>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7" name="Isosceles Triangle 36">
              <a:hlinkClick r:id="" action="ppaction://noaction">
                <a:snd r:embed="rId14" name="quince.wav"/>
              </a:hlinkClick>
            </p:cNvPr>
            <p:cNvSpPr/>
            <p:nvPr/>
          </p:nvSpPr>
          <p:spPr>
            <a:xfrm rot="5400000">
              <a:off x="6309093" y="3154594"/>
              <a:ext cx="328989" cy="288639"/>
            </a:xfrm>
            <a:prstGeom prst="triangle">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3" name="Group 12">
            <a:extLst>
              <a:ext uri="{FF2B5EF4-FFF2-40B4-BE49-F238E27FC236}">
                <a16:creationId xmlns:a16="http://schemas.microsoft.com/office/drawing/2014/main" id="{C078743E-7E46-44C5-B645-9DFA2294ACF1}"/>
              </a:ext>
            </a:extLst>
          </p:cNvPr>
          <p:cNvGrpSpPr/>
          <p:nvPr/>
        </p:nvGrpSpPr>
        <p:grpSpPr>
          <a:xfrm>
            <a:off x="9296068" y="3100913"/>
            <a:ext cx="396000" cy="396000"/>
            <a:chOff x="9296068" y="3100913"/>
            <a:chExt cx="396000" cy="396000"/>
          </a:xfrm>
        </p:grpSpPr>
        <p:sp>
          <p:nvSpPr>
            <p:cNvPr id="39" name="Action Button: Custom 16">
              <a:hlinkClick r:id="" action="ppaction://noaction" highlightClick="1">
                <a:snd r:embed="rId15" name="dieciséis.wav"/>
              </a:hlinkClick>
              <a:extLst>
                <a:ext uri="{FF2B5EF4-FFF2-40B4-BE49-F238E27FC236}">
                  <a16:creationId xmlns:a16="http://schemas.microsoft.com/office/drawing/2014/main" id="{07BF8C7A-85C3-B348-9105-B6C7D7A99279}"/>
                </a:ext>
              </a:extLst>
            </p:cNvPr>
            <p:cNvSpPr/>
            <p:nvPr/>
          </p:nvSpPr>
          <p:spPr>
            <a:xfrm>
              <a:off x="9296068" y="3100913"/>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0" name="Isosceles Triangle 39">
              <a:hlinkClick r:id="" action="ppaction://noaction">
                <a:snd r:embed="rId15" name="dieciséis.wav"/>
              </a:hlinkClick>
            </p:cNvPr>
            <p:cNvSpPr/>
            <p:nvPr/>
          </p:nvSpPr>
          <p:spPr>
            <a:xfrm rot="5400000">
              <a:off x="9329573" y="3145198"/>
              <a:ext cx="328989" cy="288639"/>
            </a:xfrm>
            <a:prstGeom prst="triangle">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 name="Group 8">
            <a:extLst>
              <a:ext uri="{FF2B5EF4-FFF2-40B4-BE49-F238E27FC236}">
                <a16:creationId xmlns:a16="http://schemas.microsoft.com/office/drawing/2014/main" id="{7C5BA63D-A6DD-4E94-86C7-0359CF797411}"/>
              </a:ext>
            </a:extLst>
          </p:cNvPr>
          <p:cNvGrpSpPr/>
          <p:nvPr/>
        </p:nvGrpSpPr>
        <p:grpSpPr>
          <a:xfrm>
            <a:off x="274999" y="5810748"/>
            <a:ext cx="396000" cy="396000"/>
            <a:chOff x="274999" y="5810748"/>
            <a:chExt cx="396000" cy="396000"/>
          </a:xfrm>
        </p:grpSpPr>
        <p:sp>
          <p:nvSpPr>
            <p:cNvPr id="42" name="Action Button: Custom 16">
              <a:hlinkClick r:id="" action="ppaction://noaction" highlightClick="1">
                <a:snd r:embed="rId16" name="diecisiete.wav"/>
              </a:hlinkClick>
              <a:extLst>
                <a:ext uri="{FF2B5EF4-FFF2-40B4-BE49-F238E27FC236}">
                  <a16:creationId xmlns:a16="http://schemas.microsoft.com/office/drawing/2014/main" id="{07BF8C7A-85C3-B348-9105-B6C7D7A99279}"/>
                </a:ext>
              </a:extLst>
            </p:cNvPr>
            <p:cNvSpPr/>
            <p:nvPr/>
          </p:nvSpPr>
          <p:spPr>
            <a:xfrm>
              <a:off x="274999" y="5810748"/>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3" name="Isosceles Triangle 42">
              <a:hlinkClick r:id="" action="ppaction://noaction">
                <a:snd r:embed="rId16" name="diecisiete.wav"/>
              </a:hlinkClick>
            </p:cNvPr>
            <p:cNvSpPr/>
            <p:nvPr/>
          </p:nvSpPr>
          <p:spPr>
            <a:xfrm rot="5400000">
              <a:off x="308504" y="5855033"/>
              <a:ext cx="328989" cy="288639"/>
            </a:xfrm>
            <a:prstGeom prst="triangle">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 name="Group 9">
            <a:extLst>
              <a:ext uri="{FF2B5EF4-FFF2-40B4-BE49-F238E27FC236}">
                <a16:creationId xmlns:a16="http://schemas.microsoft.com/office/drawing/2014/main" id="{5F938B45-A67B-408E-BEB5-758109E608DE}"/>
              </a:ext>
            </a:extLst>
          </p:cNvPr>
          <p:cNvGrpSpPr/>
          <p:nvPr/>
        </p:nvGrpSpPr>
        <p:grpSpPr>
          <a:xfrm>
            <a:off x="3052283" y="5834858"/>
            <a:ext cx="396000" cy="396000"/>
            <a:chOff x="3052283" y="5834858"/>
            <a:chExt cx="396000" cy="396000"/>
          </a:xfrm>
        </p:grpSpPr>
        <p:sp>
          <p:nvSpPr>
            <p:cNvPr id="45" name="Action Button: Custom 16">
              <a:hlinkClick r:id="" action="ppaction://noaction" highlightClick="1">
                <a:snd r:embed="rId17" name="dieciocho.wav"/>
              </a:hlinkClick>
              <a:extLst>
                <a:ext uri="{FF2B5EF4-FFF2-40B4-BE49-F238E27FC236}">
                  <a16:creationId xmlns:a16="http://schemas.microsoft.com/office/drawing/2014/main" id="{07BF8C7A-85C3-B348-9105-B6C7D7A99279}"/>
                </a:ext>
              </a:extLst>
            </p:cNvPr>
            <p:cNvSpPr/>
            <p:nvPr/>
          </p:nvSpPr>
          <p:spPr>
            <a:xfrm>
              <a:off x="3052283" y="5834858"/>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6" name="Isosceles Triangle 45">
              <a:hlinkClick r:id="" action="ppaction://noaction">
                <a:snd r:embed="rId17" name="dieciocho.wav"/>
              </a:hlinkClick>
            </p:cNvPr>
            <p:cNvSpPr/>
            <p:nvPr/>
          </p:nvSpPr>
          <p:spPr>
            <a:xfrm rot="5400000">
              <a:off x="3085788" y="5879143"/>
              <a:ext cx="328989" cy="288639"/>
            </a:xfrm>
            <a:prstGeom prst="triangle">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1" name="Group 10">
            <a:extLst>
              <a:ext uri="{FF2B5EF4-FFF2-40B4-BE49-F238E27FC236}">
                <a16:creationId xmlns:a16="http://schemas.microsoft.com/office/drawing/2014/main" id="{0E27366B-0C26-4F73-B71C-0DD7C63D017B}"/>
              </a:ext>
            </a:extLst>
          </p:cNvPr>
          <p:cNvGrpSpPr/>
          <p:nvPr/>
        </p:nvGrpSpPr>
        <p:grpSpPr>
          <a:xfrm>
            <a:off x="6099959" y="5779724"/>
            <a:ext cx="396000" cy="396000"/>
            <a:chOff x="6099959" y="5779724"/>
            <a:chExt cx="396000" cy="396000"/>
          </a:xfrm>
        </p:grpSpPr>
        <p:sp>
          <p:nvSpPr>
            <p:cNvPr id="48" name="Action Button: Custom 16">
              <a:hlinkClick r:id="" action="ppaction://noaction" highlightClick="1">
                <a:snd r:embed="rId18" name="diecinueve.wav"/>
              </a:hlinkClick>
              <a:extLst>
                <a:ext uri="{FF2B5EF4-FFF2-40B4-BE49-F238E27FC236}">
                  <a16:creationId xmlns:a16="http://schemas.microsoft.com/office/drawing/2014/main" id="{07BF8C7A-85C3-B348-9105-B6C7D7A99279}"/>
                </a:ext>
              </a:extLst>
            </p:cNvPr>
            <p:cNvSpPr/>
            <p:nvPr/>
          </p:nvSpPr>
          <p:spPr>
            <a:xfrm>
              <a:off x="6099959" y="5779724"/>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9" name="Isosceles Triangle 48">
              <a:hlinkClick r:id="" action="ppaction://noaction">
                <a:snd r:embed="rId18" name="diecinueve.wav"/>
              </a:hlinkClick>
            </p:cNvPr>
            <p:cNvSpPr/>
            <p:nvPr/>
          </p:nvSpPr>
          <p:spPr>
            <a:xfrm rot="5400000">
              <a:off x="6133464" y="5824009"/>
              <a:ext cx="328989" cy="288639"/>
            </a:xfrm>
            <a:prstGeom prst="triangle">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 name="Group 11">
            <a:extLst>
              <a:ext uri="{FF2B5EF4-FFF2-40B4-BE49-F238E27FC236}">
                <a16:creationId xmlns:a16="http://schemas.microsoft.com/office/drawing/2014/main" id="{D94C0F54-6758-43CE-BC7D-BD8955B5909C}"/>
              </a:ext>
            </a:extLst>
          </p:cNvPr>
          <p:cNvGrpSpPr/>
          <p:nvPr/>
        </p:nvGrpSpPr>
        <p:grpSpPr>
          <a:xfrm>
            <a:off x="9224672" y="5727733"/>
            <a:ext cx="396000" cy="396000"/>
            <a:chOff x="9224672" y="5727733"/>
            <a:chExt cx="396000" cy="396000"/>
          </a:xfrm>
        </p:grpSpPr>
        <p:sp>
          <p:nvSpPr>
            <p:cNvPr id="51" name="Action Button: Custom 16">
              <a:hlinkClick r:id="" action="ppaction://noaction" highlightClick="1">
                <a:snd r:embed="rId19" name="veinte.wav"/>
              </a:hlinkClick>
              <a:extLst>
                <a:ext uri="{FF2B5EF4-FFF2-40B4-BE49-F238E27FC236}">
                  <a16:creationId xmlns:a16="http://schemas.microsoft.com/office/drawing/2014/main" id="{07BF8C7A-85C3-B348-9105-B6C7D7A99279}"/>
                </a:ext>
              </a:extLst>
            </p:cNvPr>
            <p:cNvSpPr/>
            <p:nvPr/>
          </p:nvSpPr>
          <p:spPr>
            <a:xfrm>
              <a:off x="9224672" y="5727733"/>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2" name="Isosceles Triangle 51">
              <a:hlinkClick r:id="" action="ppaction://noaction">
                <a:snd r:embed="rId19" name="veinte.wav"/>
              </a:hlinkClick>
            </p:cNvPr>
            <p:cNvSpPr/>
            <p:nvPr/>
          </p:nvSpPr>
          <p:spPr>
            <a:xfrm rot="5400000">
              <a:off x="9258177" y="5772018"/>
              <a:ext cx="328989" cy="288639"/>
            </a:xfrm>
            <a:prstGeom prst="triangle">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3435639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4" descr="Blue Rounded Rectangle With Number 13 Clip Ar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229" y="1216578"/>
            <a:ext cx="2828925" cy="23584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a:t>
            </a:r>
            <a:r>
              <a:rPr lang="en-GB" sz="3600" b="1" dirty="0" err="1">
                <a:solidFill>
                  <a:schemeClr val="bg1"/>
                </a:solidFill>
              </a:rPr>
              <a:t>Cuál</a:t>
            </a:r>
            <a:r>
              <a:rPr lang="en-GB" sz="3600" b="1" dirty="0">
                <a:solidFill>
                  <a:schemeClr val="bg1"/>
                </a:solidFill>
              </a:rPr>
              <a:t> es el </a:t>
            </a:r>
            <a:r>
              <a:rPr lang="en-GB" sz="3600" b="1" dirty="0" err="1">
                <a:solidFill>
                  <a:schemeClr val="bg1"/>
                </a:solidFill>
              </a:rPr>
              <a:t>número</a:t>
            </a:r>
            <a:r>
              <a:rPr lang="en-GB" sz="3600" b="1" dirty="0">
                <a:solidFill>
                  <a:schemeClr val="bg1"/>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509956" y="258166"/>
            <a:ext cx="1418187"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h</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5171" y="1253572"/>
            <a:ext cx="2675469" cy="2060111"/>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99969" y="1268835"/>
            <a:ext cx="2720378" cy="2230710"/>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177" y="3887276"/>
            <a:ext cx="2675469" cy="2060111"/>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82389" y="3887276"/>
            <a:ext cx="2746970" cy="2192026"/>
          </a:xfrm>
          <a:prstGeom prst="rect">
            <a:avLst/>
          </a:prstGeom>
        </p:spPr>
      </p:pic>
      <p:pic>
        <p:nvPicPr>
          <p:cNvPr id="20" name="Pictur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37522" y="3795260"/>
            <a:ext cx="2675469" cy="2220639"/>
          </a:xfrm>
          <a:prstGeom prst="rect">
            <a:avLst/>
          </a:prstGeom>
        </p:spPr>
      </p:pic>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71947" y="3726882"/>
            <a:ext cx="2859019" cy="2220505"/>
          </a:xfrm>
          <a:prstGeom prst="rect">
            <a:avLst/>
          </a:prstGeom>
        </p:spPr>
      </p:pic>
      <p:pic>
        <p:nvPicPr>
          <p:cNvPr id="25" name="Picture 2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70452" y="1268835"/>
            <a:ext cx="2719705" cy="2212027"/>
          </a:xfrm>
          <a:prstGeom prst="rect">
            <a:avLst/>
          </a:prstGeom>
        </p:spPr>
      </p:pic>
      <p:sp>
        <p:nvSpPr>
          <p:cNvPr id="53" name="TextBox 52"/>
          <p:cNvSpPr txBox="1"/>
          <p:nvPr/>
        </p:nvSpPr>
        <p:spPr>
          <a:xfrm>
            <a:off x="3099787" y="3150758"/>
            <a:ext cx="2846236" cy="646331"/>
          </a:xfrm>
          <a:prstGeom prst="rect">
            <a:avLst/>
          </a:prstGeom>
          <a:solidFill>
            <a:schemeClr val="accent2">
              <a:lumMod val="40000"/>
              <a:lumOff val="60000"/>
            </a:schemeClr>
          </a:solidFill>
          <a:ln>
            <a:solidFill>
              <a:schemeClr val="accent5">
                <a:lumMod val="50000"/>
              </a:schemeClr>
            </a:solidFill>
          </a:ln>
        </p:spPr>
        <p:txBody>
          <a:bodyPr wrap="square" rtlCol="0">
            <a:spAutoFit/>
          </a:bodyPr>
          <a:lstStyle/>
          <a:p>
            <a:pPr algn="ctr"/>
            <a:r>
              <a:rPr lang="en-GB" sz="3600" b="1" dirty="0" err="1">
                <a:solidFill>
                  <a:schemeClr val="accent5">
                    <a:lumMod val="50000"/>
                  </a:schemeClr>
                </a:solidFill>
              </a:rPr>
              <a:t>catorce</a:t>
            </a:r>
            <a:endParaRPr lang="en-GB" sz="3600" b="1" dirty="0">
              <a:solidFill>
                <a:schemeClr val="accent5">
                  <a:lumMod val="50000"/>
                </a:schemeClr>
              </a:solidFill>
            </a:endParaRPr>
          </a:p>
        </p:txBody>
      </p:sp>
      <p:sp>
        <p:nvSpPr>
          <p:cNvPr id="54" name="TextBox 53"/>
          <p:cNvSpPr txBox="1"/>
          <p:nvPr/>
        </p:nvSpPr>
        <p:spPr>
          <a:xfrm>
            <a:off x="124062" y="3150758"/>
            <a:ext cx="2846236" cy="646331"/>
          </a:xfrm>
          <a:prstGeom prst="rect">
            <a:avLst/>
          </a:prstGeom>
          <a:solidFill>
            <a:schemeClr val="accent2">
              <a:lumMod val="40000"/>
              <a:lumOff val="60000"/>
            </a:schemeClr>
          </a:solidFill>
          <a:ln>
            <a:solidFill>
              <a:schemeClr val="accent5">
                <a:lumMod val="50000"/>
              </a:schemeClr>
            </a:solidFill>
          </a:ln>
        </p:spPr>
        <p:txBody>
          <a:bodyPr wrap="square" rtlCol="0">
            <a:spAutoFit/>
          </a:bodyPr>
          <a:lstStyle/>
          <a:p>
            <a:pPr algn="ctr"/>
            <a:r>
              <a:rPr lang="en-GB" sz="3600" b="1" dirty="0">
                <a:solidFill>
                  <a:schemeClr val="accent5">
                    <a:lumMod val="50000"/>
                  </a:schemeClr>
                </a:solidFill>
              </a:rPr>
              <a:t>trece</a:t>
            </a:r>
          </a:p>
        </p:txBody>
      </p:sp>
      <p:sp>
        <p:nvSpPr>
          <p:cNvPr id="55" name="TextBox 54"/>
          <p:cNvSpPr txBox="1"/>
          <p:nvPr/>
        </p:nvSpPr>
        <p:spPr>
          <a:xfrm>
            <a:off x="6107186" y="3150758"/>
            <a:ext cx="2846236" cy="646331"/>
          </a:xfrm>
          <a:prstGeom prst="rect">
            <a:avLst/>
          </a:prstGeom>
          <a:solidFill>
            <a:schemeClr val="accent2">
              <a:lumMod val="40000"/>
              <a:lumOff val="60000"/>
            </a:schemeClr>
          </a:solidFill>
          <a:ln>
            <a:solidFill>
              <a:schemeClr val="accent5">
                <a:lumMod val="50000"/>
              </a:schemeClr>
            </a:solidFill>
          </a:ln>
        </p:spPr>
        <p:txBody>
          <a:bodyPr wrap="square" rtlCol="0">
            <a:spAutoFit/>
          </a:bodyPr>
          <a:lstStyle/>
          <a:p>
            <a:pPr algn="ctr"/>
            <a:r>
              <a:rPr lang="en-GB" sz="3600" b="1" dirty="0">
                <a:solidFill>
                  <a:schemeClr val="accent5">
                    <a:lumMod val="50000"/>
                  </a:schemeClr>
                </a:solidFill>
              </a:rPr>
              <a:t>quince</a:t>
            </a:r>
          </a:p>
        </p:txBody>
      </p:sp>
      <p:sp>
        <p:nvSpPr>
          <p:cNvPr id="56" name="TextBox 55"/>
          <p:cNvSpPr txBox="1"/>
          <p:nvPr/>
        </p:nvSpPr>
        <p:spPr>
          <a:xfrm>
            <a:off x="9137040" y="3148929"/>
            <a:ext cx="2846236" cy="646331"/>
          </a:xfrm>
          <a:prstGeom prst="rect">
            <a:avLst/>
          </a:prstGeom>
          <a:solidFill>
            <a:schemeClr val="accent2">
              <a:lumMod val="40000"/>
              <a:lumOff val="60000"/>
            </a:schemeClr>
          </a:solidFill>
          <a:ln>
            <a:solidFill>
              <a:schemeClr val="accent5">
                <a:lumMod val="50000"/>
              </a:schemeClr>
            </a:solidFill>
          </a:ln>
        </p:spPr>
        <p:txBody>
          <a:bodyPr wrap="square" rtlCol="0">
            <a:spAutoFit/>
          </a:bodyPr>
          <a:lstStyle/>
          <a:p>
            <a:pPr algn="ctr"/>
            <a:r>
              <a:rPr lang="en-GB" sz="3600" b="1" dirty="0">
                <a:solidFill>
                  <a:schemeClr val="accent5">
                    <a:lumMod val="50000"/>
                  </a:schemeClr>
                </a:solidFill>
              </a:rPr>
              <a:t>dieciséis</a:t>
            </a:r>
          </a:p>
        </p:txBody>
      </p:sp>
      <p:sp>
        <p:nvSpPr>
          <p:cNvPr id="57" name="TextBox 56"/>
          <p:cNvSpPr txBox="1"/>
          <p:nvPr/>
        </p:nvSpPr>
        <p:spPr>
          <a:xfrm>
            <a:off x="62620" y="5613274"/>
            <a:ext cx="2846236" cy="646331"/>
          </a:xfrm>
          <a:prstGeom prst="rect">
            <a:avLst/>
          </a:prstGeom>
          <a:solidFill>
            <a:schemeClr val="accent2">
              <a:lumMod val="40000"/>
              <a:lumOff val="60000"/>
            </a:schemeClr>
          </a:solidFill>
          <a:ln>
            <a:solidFill>
              <a:schemeClr val="accent5">
                <a:lumMod val="50000"/>
              </a:schemeClr>
            </a:solidFill>
          </a:ln>
        </p:spPr>
        <p:txBody>
          <a:bodyPr wrap="square" rtlCol="0">
            <a:spAutoFit/>
          </a:bodyPr>
          <a:lstStyle/>
          <a:p>
            <a:pPr algn="ctr"/>
            <a:r>
              <a:rPr lang="en-GB" sz="3600" b="1" dirty="0" err="1">
                <a:solidFill>
                  <a:schemeClr val="accent5">
                    <a:lumMod val="50000"/>
                  </a:schemeClr>
                </a:solidFill>
              </a:rPr>
              <a:t>diecisiete</a:t>
            </a:r>
            <a:endParaRPr lang="en-GB" sz="3600" b="1" dirty="0">
              <a:solidFill>
                <a:schemeClr val="accent5">
                  <a:lumMod val="50000"/>
                </a:schemeClr>
              </a:solidFill>
            </a:endParaRPr>
          </a:p>
        </p:txBody>
      </p:sp>
      <p:sp>
        <p:nvSpPr>
          <p:cNvPr id="58" name="TextBox 57"/>
          <p:cNvSpPr txBox="1"/>
          <p:nvPr/>
        </p:nvSpPr>
        <p:spPr>
          <a:xfrm>
            <a:off x="3053176" y="5613276"/>
            <a:ext cx="2846236" cy="646331"/>
          </a:xfrm>
          <a:prstGeom prst="rect">
            <a:avLst/>
          </a:prstGeom>
          <a:solidFill>
            <a:schemeClr val="accent2">
              <a:lumMod val="40000"/>
              <a:lumOff val="60000"/>
            </a:schemeClr>
          </a:solidFill>
          <a:ln>
            <a:solidFill>
              <a:schemeClr val="accent5">
                <a:lumMod val="50000"/>
              </a:schemeClr>
            </a:solidFill>
          </a:ln>
        </p:spPr>
        <p:txBody>
          <a:bodyPr wrap="square" rtlCol="0">
            <a:spAutoFit/>
          </a:bodyPr>
          <a:lstStyle/>
          <a:p>
            <a:pPr algn="ctr"/>
            <a:r>
              <a:rPr lang="en-GB" sz="3600" b="1" dirty="0" err="1">
                <a:solidFill>
                  <a:schemeClr val="accent5">
                    <a:lumMod val="50000"/>
                  </a:schemeClr>
                </a:solidFill>
              </a:rPr>
              <a:t>dieciocho</a:t>
            </a:r>
            <a:endParaRPr lang="en-GB" sz="3600" b="1" dirty="0">
              <a:solidFill>
                <a:schemeClr val="accent5">
                  <a:lumMod val="50000"/>
                </a:schemeClr>
              </a:solidFill>
            </a:endParaRPr>
          </a:p>
        </p:txBody>
      </p:sp>
      <p:sp>
        <p:nvSpPr>
          <p:cNvPr id="59" name="TextBox 58"/>
          <p:cNvSpPr txBox="1"/>
          <p:nvPr/>
        </p:nvSpPr>
        <p:spPr>
          <a:xfrm>
            <a:off x="6135453" y="5613274"/>
            <a:ext cx="2846236" cy="646331"/>
          </a:xfrm>
          <a:prstGeom prst="rect">
            <a:avLst/>
          </a:prstGeom>
          <a:solidFill>
            <a:schemeClr val="accent2">
              <a:lumMod val="40000"/>
              <a:lumOff val="60000"/>
            </a:schemeClr>
          </a:solidFill>
          <a:ln>
            <a:solidFill>
              <a:schemeClr val="accent5">
                <a:lumMod val="50000"/>
              </a:schemeClr>
            </a:solidFill>
          </a:ln>
        </p:spPr>
        <p:txBody>
          <a:bodyPr wrap="square" rtlCol="0">
            <a:spAutoFit/>
          </a:bodyPr>
          <a:lstStyle/>
          <a:p>
            <a:pPr algn="ctr"/>
            <a:r>
              <a:rPr lang="en-GB" sz="3600" b="1" dirty="0" err="1">
                <a:solidFill>
                  <a:schemeClr val="accent5">
                    <a:lumMod val="50000"/>
                  </a:schemeClr>
                </a:solidFill>
              </a:rPr>
              <a:t>diecinueve</a:t>
            </a:r>
            <a:endParaRPr lang="en-GB" sz="3600" b="1" dirty="0">
              <a:solidFill>
                <a:schemeClr val="accent5">
                  <a:lumMod val="50000"/>
                </a:schemeClr>
              </a:solidFill>
            </a:endParaRPr>
          </a:p>
        </p:txBody>
      </p:sp>
      <p:sp>
        <p:nvSpPr>
          <p:cNvPr id="60" name="TextBox 59"/>
          <p:cNvSpPr txBox="1"/>
          <p:nvPr/>
        </p:nvSpPr>
        <p:spPr>
          <a:xfrm>
            <a:off x="9247678" y="5624221"/>
            <a:ext cx="2846236" cy="646331"/>
          </a:xfrm>
          <a:prstGeom prst="rect">
            <a:avLst/>
          </a:prstGeom>
          <a:solidFill>
            <a:schemeClr val="accent2">
              <a:lumMod val="40000"/>
              <a:lumOff val="60000"/>
            </a:schemeClr>
          </a:solidFill>
          <a:ln>
            <a:solidFill>
              <a:schemeClr val="accent5">
                <a:lumMod val="50000"/>
              </a:schemeClr>
            </a:solidFill>
          </a:ln>
        </p:spPr>
        <p:txBody>
          <a:bodyPr wrap="square" rtlCol="0">
            <a:spAutoFit/>
          </a:bodyPr>
          <a:lstStyle/>
          <a:p>
            <a:pPr algn="ctr"/>
            <a:r>
              <a:rPr lang="en-GB" sz="3600" b="1" dirty="0" err="1">
                <a:solidFill>
                  <a:schemeClr val="accent5">
                    <a:lumMod val="50000"/>
                  </a:schemeClr>
                </a:solidFill>
              </a:rPr>
              <a:t>veinte</a:t>
            </a:r>
            <a:endParaRPr lang="en-GB" sz="3600" b="1" dirty="0">
              <a:solidFill>
                <a:schemeClr val="accent5">
                  <a:lumMod val="50000"/>
                </a:schemeClr>
              </a:solidFill>
            </a:endParaRPr>
          </a:p>
        </p:txBody>
      </p:sp>
    </p:spTree>
    <p:extLst>
      <p:ext uri="{BB962C8B-B14F-4D97-AF65-F5344CB8AC3E}">
        <p14:creationId xmlns:p14="http://schemas.microsoft.com/office/powerpoint/2010/main" val="6625880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Tener [revisited]</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p:cNvSpPr txBox="1"/>
          <p:nvPr/>
        </p:nvSpPr>
        <p:spPr>
          <a:xfrm>
            <a:off x="326201" y="1622426"/>
            <a:ext cx="1124511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chemeClr val="accent5">
                    <a:lumMod val="50000"/>
                  </a:schemeClr>
                </a:solidFill>
                <a:latin typeface="Century Gothic" panose="020B0502020202020204" pitchFamily="34" charset="0"/>
              </a:rPr>
              <a:t>In Spanish the verb </a:t>
            </a:r>
            <a:r>
              <a:rPr lang="en-GB" sz="2800" b="1" i="1" dirty="0">
                <a:solidFill>
                  <a:srgbClr val="FF6600"/>
                </a:solidFill>
                <a:latin typeface="Century Gothic" panose="020B0502020202020204" pitchFamily="34" charset="0"/>
              </a:rPr>
              <a:t>tener</a:t>
            </a:r>
            <a:r>
              <a:rPr lang="en-GB" sz="2800" dirty="0">
                <a:solidFill>
                  <a:schemeClr val="accent5">
                    <a:lumMod val="50000"/>
                  </a:schemeClr>
                </a:solidFill>
                <a:latin typeface="Century Gothic" panose="020B0502020202020204" pitchFamily="34" charset="0"/>
              </a:rPr>
              <a:t> means</a:t>
            </a:r>
            <a:r>
              <a:rPr kumimoji="0" lang="en-GB" sz="280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 = </a:t>
            </a:r>
            <a:r>
              <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____________________.</a:t>
            </a:r>
          </a:p>
        </p:txBody>
      </p:sp>
      <p:sp>
        <p:nvSpPr>
          <p:cNvPr id="8" name="TextBox 7"/>
          <p:cNvSpPr txBox="1"/>
          <p:nvPr/>
        </p:nvSpPr>
        <p:spPr>
          <a:xfrm>
            <a:off x="6566870" y="1515730"/>
            <a:ext cx="413116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chemeClr val="accent5">
                    <a:lumMod val="50000"/>
                  </a:schemeClr>
                </a:solidFill>
                <a:latin typeface="Century Gothic" panose="020B0502020202020204" pitchFamily="34" charset="0"/>
              </a:rPr>
              <a:t>to have / having</a:t>
            </a:r>
            <a:endParaRPr kumimoji="0" lang="en-GB" sz="28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ndParaRPr>
          </a:p>
        </p:txBody>
      </p:sp>
      <p:sp>
        <p:nvSpPr>
          <p:cNvPr id="9" name="TextBox 8"/>
          <p:cNvSpPr txBox="1"/>
          <p:nvPr/>
        </p:nvSpPr>
        <p:spPr>
          <a:xfrm>
            <a:off x="326201" y="2500636"/>
            <a:ext cx="1124511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I</a:t>
            </a:r>
            <a:r>
              <a:rPr kumimoji="0" lang="en-GB" sz="2800" b="1"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have </a:t>
            </a:r>
            <a:r>
              <a:rPr kumimoji="0" lang="en-GB" sz="280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_________________</a:t>
            </a:r>
          </a:p>
        </p:txBody>
      </p:sp>
      <p:sp>
        <p:nvSpPr>
          <p:cNvPr id="10" name="TextBox 9"/>
          <p:cNvSpPr txBox="1"/>
          <p:nvPr/>
        </p:nvSpPr>
        <p:spPr>
          <a:xfrm>
            <a:off x="3035430" y="2437985"/>
            <a:ext cx="184052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noProof="0" dirty="0" err="1">
                <a:solidFill>
                  <a:srgbClr val="FF6600"/>
                </a:solidFill>
                <a:latin typeface="Century Gothic" panose="020B0502020202020204" pitchFamily="34" charset="0"/>
              </a:rPr>
              <a:t>tengo</a:t>
            </a:r>
            <a:endPar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ndParaRPr>
          </a:p>
        </p:txBody>
      </p:sp>
      <p:sp>
        <p:nvSpPr>
          <p:cNvPr id="11" name="TextBox 10"/>
          <p:cNvSpPr txBox="1"/>
          <p:nvPr/>
        </p:nvSpPr>
        <p:spPr>
          <a:xfrm>
            <a:off x="343342" y="3263901"/>
            <a:ext cx="1124511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chemeClr val="accent5">
                    <a:lumMod val="50000"/>
                  </a:schemeClr>
                </a:solidFill>
                <a:latin typeface="Century Gothic" panose="020B0502020202020204" pitchFamily="34" charset="0"/>
              </a:rPr>
              <a:t>you</a:t>
            </a:r>
            <a:r>
              <a:rPr kumimoji="0" lang="en-GB" sz="2800" b="1" i="0" u="none" strike="noStrike" kern="1200" cap="none" spc="0" normalizeH="0" noProof="0" dirty="0">
                <a:ln>
                  <a:noFill/>
                </a:ln>
                <a:solidFill>
                  <a:schemeClr val="accent5">
                    <a:lumMod val="50000"/>
                  </a:schemeClr>
                </a:solidFill>
                <a:effectLst/>
                <a:uLnTx/>
                <a:uFillTx/>
                <a:latin typeface="Century Gothic" panose="020B0502020202020204" pitchFamily="34" charset="0"/>
              </a:rPr>
              <a:t> have </a:t>
            </a:r>
            <a:r>
              <a:rPr kumimoji="0" lang="en-GB" sz="280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______________</a:t>
            </a:r>
          </a:p>
        </p:txBody>
      </p:sp>
      <p:sp>
        <p:nvSpPr>
          <p:cNvPr id="12" name="TextBox 11"/>
          <p:cNvSpPr txBox="1"/>
          <p:nvPr/>
        </p:nvSpPr>
        <p:spPr>
          <a:xfrm>
            <a:off x="3035430" y="3203029"/>
            <a:ext cx="14190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noProof="0" dirty="0" err="1">
                <a:solidFill>
                  <a:srgbClr val="FF6600"/>
                </a:solidFill>
                <a:latin typeface="Century Gothic" panose="020B0502020202020204" pitchFamily="34" charset="0"/>
              </a:rPr>
              <a:t>tienes</a:t>
            </a:r>
            <a:endPar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ndParaRPr>
          </a:p>
        </p:txBody>
      </p:sp>
      <p:sp>
        <p:nvSpPr>
          <p:cNvPr id="13" name="TextBox 12"/>
          <p:cNvSpPr txBox="1"/>
          <p:nvPr/>
        </p:nvSpPr>
        <p:spPr>
          <a:xfrm>
            <a:off x="3008543" y="4083816"/>
            <a:ext cx="130639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noProof="0" dirty="0" err="1">
                <a:solidFill>
                  <a:srgbClr val="FF6600"/>
                </a:solidFill>
                <a:latin typeface="Century Gothic" panose="020B0502020202020204" pitchFamily="34" charset="0"/>
              </a:rPr>
              <a:t>tiene</a:t>
            </a:r>
            <a:endPar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ndParaRPr>
          </a:p>
        </p:txBody>
      </p:sp>
      <p:sp>
        <p:nvSpPr>
          <p:cNvPr id="14" name="TextBox 13"/>
          <p:cNvSpPr txBox="1"/>
          <p:nvPr/>
        </p:nvSpPr>
        <p:spPr>
          <a:xfrm>
            <a:off x="343342" y="4144636"/>
            <a:ext cx="604940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noProof="0" dirty="0">
                <a:solidFill>
                  <a:schemeClr val="accent5">
                    <a:lumMod val="50000"/>
                  </a:schemeClr>
                </a:solidFill>
                <a:latin typeface="Century Gothic" panose="020B0502020202020204" pitchFamily="34" charset="0"/>
              </a:rPr>
              <a:t>he </a:t>
            </a:r>
            <a:r>
              <a:rPr kumimoji="0" lang="en-GB" sz="2800" b="1" i="0" u="none" strike="noStrike" kern="1200" cap="none" spc="0" normalizeH="0" noProof="0" dirty="0">
                <a:ln>
                  <a:noFill/>
                </a:ln>
                <a:solidFill>
                  <a:schemeClr val="accent5">
                    <a:lumMod val="50000"/>
                  </a:schemeClr>
                </a:solidFill>
                <a:effectLst/>
                <a:uLnTx/>
                <a:uFillTx/>
                <a:latin typeface="Century Gothic" panose="020B0502020202020204" pitchFamily="34" charset="0"/>
              </a:rPr>
              <a:t>has </a:t>
            </a:r>
            <a:r>
              <a:rPr kumimoji="0" lang="en-GB" sz="280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_________________</a:t>
            </a:r>
          </a:p>
        </p:txBody>
      </p:sp>
      <p:sp>
        <p:nvSpPr>
          <p:cNvPr id="15" name="TextBox 14"/>
          <p:cNvSpPr txBox="1"/>
          <p:nvPr/>
        </p:nvSpPr>
        <p:spPr>
          <a:xfrm>
            <a:off x="326201" y="4982677"/>
            <a:ext cx="604940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noProof="0" dirty="0">
                <a:solidFill>
                  <a:schemeClr val="accent5">
                    <a:lumMod val="50000"/>
                  </a:schemeClr>
                </a:solidFill>
                <a:latin typeface="Century Gothic" panose="020B0502020202020204" pitchFamily="34" charset="0"/>
              </a:rPr>
              <a:t>she </a:t>
            </a:r>
            <a:r>
              <a:rPr kumimoji="0" lang="en-GB" sz="2800" b="1" i="0" u="none" strike="noStrike" kern="1200" cap="none" spc="0" normalizeH="0" noProof="0" dirty="0">
                <a:ln>
                  <a:noFill/>
                </a:ln>
                <a:solidFill>
                  <a:schemeClr val="accent5">
                    <a:lumMod val="50000"/>
                  </a:schemeClr>
                </a:solidFill>
                <a:effectLst/>
                <a:uLnTx/>
                <a:uFillTx/>
                <a:latin typeface="Century Gothic" panose="020B0502020202020204" pitchFamily="34" charset="0"/>
              </a:rPr>
              <a:t>has </a:t>
            </a:r>
            <a:r>
              <a:rPr kumimoji="0" lang="en-GB" sz="280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________________</a:t>
            </a:r>
          </a:p>
        </p:txBody>
      </p:sp>
      <p:sp>
        <p:nvSpPr>
          <p:cNvPr id="16" name="TextBox 15"/>
          <p:cNvSpPr txBox="1"/>
          <p:nvPr/>
        </p:nvSpPr>
        <p:spPr>
          <a:xfrm>
            <a:off x="3008543" y="4903731"/>
            <a:ext cx="130639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noProof="0" dirty="0" err="1">
                <a:solidFill>
                  <a:srgbClr val="FF6600"/>
                </a:solidFill>
                <a:latin typeface="Century Gothic" panose="020B0502020202020204" pitchFamily="34" charset="0"/>
              </a:rPr>
              <a:t>tiene</a:t>
            </a:r>
            <a:endPar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ndParaRPr>
          </a:p>
        </p:txBody>
      </p:sp>
      <p:sp>
        <p:nvSpPr>
          <p:cNvPr id="3" name="Rounded Rectangular Callout 2"/>
          <p:cNvSpPr/>
          <p:nvPr/>
        </p:nvSpPr>
        <p:spPr>
          <a:xfrm>
            <a:off x="6649156" y="2380513"/>
            <a:ext cx="4731951" cy="2719061"/>
          </a:xfrm>
          <a:prstGeom prst="wedgeRoundRectCallout">
            <a:avLst>
              <a:gd name="adj1" fmla="val -74457"/>
              <a:gd name="adj2" fmla="val 13738"/>
              <a:gd name="adj3" fmla="val 16667"/>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5">
                    <a:lumMod val="50000"/>
                  </a:schemeClr>
                </a:solidFill>
              </a:rPr>
              <a:t>Remember, when comparing different people, subject pronouns (I, you, etc.) are used in Spanish to add clarity about who the verb refers to.</a:t>
            </a:r>
          </a:p>
        </p:txBody>
      </p:sp>
      <p:sp>
        <p:nvSpPr>
          <p:cNvPr id="18" name="Oval 17"/>
          <p:cNvSpPr/>
          <p:nvPr/>
        </p:nvSpPr>
        <p:spPr>
          <a:xfrm>
            <a:off x="5766372" y="5623367"/>
            <a:ext cx="601579" cy="580261"/>
          </a:xfrm>
          <a:prstGeom prst="ellipse">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Oval 18"/>
          <p:cNvSpPr/>
          <p:nvPr/>
        </p:nvSpPr>
        <p:spPr>
          <a:xfrm>
            <a:off x="9364412" y="5630318"/>
            <a:ext cx="601579" cy="580261"/>
          </a:xfrm>
          <a:prstGeom prst="ellipse">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p:cNvSpPr txBox="1"/>
          <p:nvPr/>
        </p:nvSpPr>
        <p:spPr>
          <a:xfrm>
            <a:off x="2476750" y="2435474"/>
            <a:ext cx="7026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noProof="0" dirty="0" err="1">
                <a:solidFill>
                  <a:srgbClr val="FF6600"/>
                </a:solidFill>
                <a:latin typeface="Century Gothic" panose="020B0502020202020204" pitchFamily="34" charset="0"/>
              </a:rPr>
              <a:t>yo</a:t>
            </a:r>
            <a:endPar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ndParaRPr>
          </a:p>
        </p:txBody>
      </p:sp>
      <p:sp>
        <p:nvSpPr>
          <p:cNvPr id="22" name="TextBox 21"/>
          <p:cNvSpPr txBox="1"/>
          <p:nvPr/>
        </p:nvSpPr>
        <p:spPr>
          <a:xfrm>
            <a:off x="2616700" y="3206003"/>
            <a:ext cx="6531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noProof="0" dirty="0" err="1">
                <a:solidFill>
                  <a:srgbClr val="FF6600"/>
                </a:solidFill>
                <a:latin typeface="Century Gothic" panose="020B0502020202020204" pitchFamily="34" charset="0"/>
              </a:rPr>
              <a:t>tú</a:t>
            </a:r>
            <a:endPar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ndParaRPr>
          </a:p>
        </p:txBody>
      </p:sp>
      <p:sp>
        <p:nvSpPr>
          <p:cNvPr id="23" name="TextBox 22"/>
          <p:cNvSpPr txBox="1"/>
          <p:nvPr/>
        </p:nvSpPr>
        <p:spPr>
          <a:xfrm>
            <a:off x="2587090" y="4093041"/>
            <a:ext cx="7124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noProof="0" dirty="0">
                <a:solidFill>
                  <a:srgbClr val="FF6600"/>
                </a:solidFill>
                <a:latin typeface="Century Gothic" panose="020B0502020202020204" pitchFamily="34" charset="0"/>
              </a:rPr>
              <a:t>él</a:t>
            </a:r>
            <a:endPar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ndParaRPr>
          </a:p>
        </p:txBody>
      </p:sp>
      <p:sp>
        <p:nvSpPr>
          <p:cNvPr id="24" name="TextBox 23"/>
          <p:cNvSpPr txBox="1"/>
          <p:nvPr/>
        </p:nvSpPr>
        <p:spPr>
          <a:xfrm>
            <a:off x="2276897" y="4902087"/>
            <a:ext cx="102261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noProof="0" dirty="0">
                <a:solidFill>
                  <a:srgbClr val="FF6600"/>
                </a:solidFill>
                <a:latin typeface="Century Gothic" panose="020B0502020202020204" pitchFamily="34" charset="0"/>
              </a:rPr>
              <a:t>ella</a:t>
            </a:r>
            <a:endPar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ndParaRPr>
          </a:p>
        </p:txBody>
      </p:sp>
      <p:sp>
        <p:nvSpPr>
          <p:cNvPr id="7" name="TextBox 6"/>
          <p:cNvSpPr txBox="1"/>
          <p:nvPr/>
        </p:nvSpPr>
        <p:spPr>
          <a:xfrm>
            <a:off x="326201" y="5689617"/>
            <a:ext cx="5274499" cy="461665"/>
          </a:xfrm>
          <a:prstGeom prst="rect">
            <a:avLst/>
          </a:prstGeom>
          <a:noFill/>
        </p:spPr>
        <p:txBody>
          <a:bodyPr wrap="square" rtlCol="0">
            <a:spAutoFit/>
          </a:bodyPr>
          <a:lstStyle/>
          <a:p>
            <a:pPr algn="l"/>
            <a:r>
              <a:rPr lang="en-GB" sz="2400" dirty="0">
                <a:solidFill>
                  <a:schemeClr val="accent5">
                    <a:lumMod val="50000"/>
                  </a:schemeClr>
                </a:solidFill>
              </a:rPr>
              <a:t>I have a dog, but you have a cat. </a:t>
            </a:r>
          </a:p>
        </p:txBody>
      </p:sp>
      <p:sp>
        <p:nvSpPr>
          <p:cNvPr id="25" name="TextBox 24"/>
          <p:cNvSpPr txBox="1"/>
          <p:nvPr/>
        </p:nvSpPr>
        <p:spPr>
          <a:xfrm>
            <a:off x="5778645" y="5689617"/>
            <a:ext cx="6692755" cy="461665"/>
          </a:xfrm>
          <a:prstGeom prst="rect">
            <a:avLst/>
          </a:prstGeom>
          <a:noFill/>
        </p:spPr>
        <p:txBody>
          <a:bodyPr wrap="square" rtlCol="0">
            <a:spAutoFit/>
          </a:bodyPr>
          <a:lstStyle/>
          <a:p>
            <a:pPr algn="l"/>
            <a:r>
              <a:rPr lang="en-GB" sz="2400" dirty="0" err="1">
                <a:solidFill>
                  <a:schemeClr val="accent5">
                    <a:lumMod val="50000"/>
                  </a:schemeClr>
                </a:solidFill>
              </a:rPr>
              <a:t>Yo</a:t>
            </a:r>
            <a:r>
              <a:rPr lang="en-GB" sz="2400" i="1" dirty="0">
                <a:solidFill>
                  <a:schemeClr val="accent5">
                    <a:lumMod val="50000"/>
                  </a:schemeClr>
                </a:solidFill>
              </a:rPr>
              <a:t> </a:t>
            </a:r>
            <a:r>
              <a:rPr lang="en-GB" sz="2400" dirty="0" err="1">
                <a:solidFill>
                  <a:schemeClr val="accent5">
                    <a:lumMod val="50000"/>
                  </a:schemeClr>
                </a:solidFill>
              </a:rPr>
              <a:t>tengo</a:t>
            </a:r>
            <a:r>
              <a:rPr lang="en-GB" sz="2400" dirty="0">
                <a:solidFill>
                  <a:schemeClr val="accent5">
                    <a:lumMod val="50000"/>
                  </a:schemeClr>
                </a:solidFill>
              </a:rPr>
              <a:t> un </a:t>
            </a:r>
            <a:r>
              <a:rPr lang="en-GB" sz="2400" dirty="0" err="1">
                <a:solidFill>
                  <a:schemeClr val="accent5">
                    <a:lumMod val="50000"/>
                  </a:schemeClr>
                </a:solidFill>
              </a:rPr>
              <a:t>perro</a:t>
            </a:r>
            <a:r>
              <a:rPr lang="en-GB" sz="2400" dirty="0">
                <a:solidFill>
                  <a:schemeClr val="accent5">
                    <a:lumMod val="50000"/>
                  </a:schemeClr>
                </a:solidFill>
              </a:rPr>
              <a:t>, </a:t>
            </a:r>
            <a:r>
              <a:rPr lang="en-GB" sz="2400" dirty="0" err="1">
                <a:solidFill>
                  <a:schemeClr val="accent5">
                    <a:lumMod val="50000"/>
                  </a:schemeClr>
                </a:solidFill>
              </a:rPr>
              <a:t>pero</a:t>
            </a:r>
            <a:r>
              <a:rPr lang="en-GB" sz="2400" dirty="0">
                <a:solidFill>
                  <a:schemeClr val="accent5">
                    <a:lumMod val="50000"/>
                  </a:schemeClr>
                </a:solidFill>
              </a:rPr>
              <a:t> </a:t>
            </a:r>
            <a:r>
              <a:rPr lang="en-GB" sz="2400" dirty="0" err="1">
                <a:solidFill>
                  <a:schemeClr val="accent5">
                    <a:lumMod val="50000"/>
                  </a:schemeClr>
                </a:solidFill>
              </a:rPr>
              <a:t>tú</a:t>
            </a:r>
            <a:r>
              <a:rPr lang="en-GB" sz="2400" dirty="0">
                <a:solidFill>
                  <a:schemeClr val="accent5">
                    <a:lumMod val="50000"/>
                  </a:schemeClr>
                </a:solidFill>
              </a:rPr>
              <a:t> </a:t>
            </a:r>
            <a:r>
              <a:rPr lang="en-GB" sz="2400" dirty="0" err="1">
                <a:solidFill>
                  <a:schemeClr val="accent5">
                    <a:lumMod val="50000"/>
                  </a:schemeClr>
                </a:solidFill>
              </a:rPr>
              <a:t>tienes</a:t>
            </a:r>
            <a:r>
              <a:rPr lang="en-GB" sz="2400" dirty="0">
                <a:solidFill>
                  <a:schemeClr val="accent5">
                    <a:lumMod val="50000"/>
                  </a:schemeClr>
                </a:solidFill>
              </a:rPr>
              <a:t> un </a:t>
            </a:r>
            <a:r>
              <a:rPr lang="en-GB" sz="2400" dirty="0" err="1">
                <a:solidFill>
                  <a:schemeClr val="accent5">
                    <a:lumMod val="50000"/>
                  </a:schemeClr>
                </a:solidFill>
              </a:rPr>
              <a:t>gato</a:t>
            </a:r>
            <a:r>
              <a:rPr lang="en-GB" sz="2400" dirty="0">
                <a:solidFill>
                  <a:schemeClr val="accent5">
                    <a:lumMod val="50000"/>
                  </a:schemeClr>
                </a:solidFill>
              </a:rPr>
              <a:t>.</a:t>
            </a:r>
          </a:p>
        </p:txBody>
      </p:sp>
    </p:spTree>
    <p:extLst>
      <p:ext uri="{BB962C8B-B14F-4D97-AF65-F5344CB8AC3E}">
        <p14:creationId xmlns:p14="http://schemas.microsoft.com/office/powerpoint/2010/main" val="1012522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1" grpId="0"/>
      <p:bldP spid="12" grpId="0"/>
      <p:bldP spid="13" grpId="0"/>
      <p:bldP spid="14" grpId="0"/>
      <p:bldP spid="15" grpId="0"/>
      <p:bldP spid="16" grpId="0"/>
      <p:bldP spid="3" grpId="0" animBg="1"/>
      <p:bldP spid="18" grpId="0" animBg="1"/>
      <p:bldP spid="19" grpId="0" animBg="1"/>
      <p:bldP spid="21" grpId="0"/>
      <p:bldP spid="22" grpId="0"/>
      <p:bldP spid="23" grpId="0"/>
      <p:bldP spid="24" grpId="0"/>
      <p:bldP spid="7"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a:t>
            </a:r>
            <a:r>
              <a:rPr lang="en-GB" sz="3600" b="1" dirty="0" err="1">
                <a:solidFill>
                  <a:schemeClr val="bg1"/>
                </a:solidFill>
              </a:rPr>
              <a:t>Cuántas</a:t>
            </a:r>
            <a:r>
              <a:rPr lang="en-GB" sz="3600" b="1" dirty="0">
                <a:solidFill>
                  <a:schemeClr val="bg1"/>
                </a:solidFill>
              </a:rPr>
              <a:t> </a:t>
            </a:r>
            <a:r>
              <a:rPr lang="en-GB" sz="3600" b="1" dirty="0" err="1">
                <a:solidFill>
                  <a:schemeClr val="bg1"/>
                </a:solidFill>
              </a:rPr>
              <a:t>cosas</a:t>
            </a:r>
            <a:r>
              <a:rPr lang="en-GB" sz="3600" b="1" dirty="0">
                <a:solidFill>
                  <a:schemeClr val="bg1"/>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1051174" y="258166"/>
            <a:ext cx="87696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graphicFrame>
        <p:nvGraphicFramePr>
          <p:cNvPr id="6" name="Table 6">
            <a:extLst>
              <a:ext uri="{FF2B5EF4-FFF2-40B4-BE49-F238E27FC236}">
                <a16:creationId xmlns:a16="http://schemas.microsoft.com/office/drawing/2014/main" id="{664F4417-35AF-864A-AF97-D99BDCB42FA3}"/>
              </a:ext>
            </a:extLst>
          </p:cNvPr>
          <p:cNvGraphicFramePr>
            <a:graphicFrameLocks noGrp="1"/>
          </p:cNvGraphicFramePr>
          <p:nvPr>
            <p:extLst>
              <p:ext uri="{D42A27DB-BD31-4B8C-83A1-F6EECF244321}">
                <p14:modId xmlns:p14="http://schemas.microsoft.com/office/powerpoint/2010/main" val="2609103670"/>
              </p:ext>
            </p:extLst>
          </p:nvPr>
        </p:nvGraphicFramePr>
        <p:xfrm>
          <a:off x="178864" y="1622426"/>
          <a:ext cx="11749279" cy="4632960"/>
        </p:xfrm>
        <a:graphic>
          <a:graphicData uri="http://schemas.openxmlformats.org/drawingml/2006/table">
            <a:tbl>
              <a:tblPr firstRow="1" bandRow="1">
                <a:tableStyleId>{21E4AEA4-8DFA-4A89-87EB-49C32662AFE0}</a:tableStyleId>
              </a:tblPr>
              <a:tblGrid>
                <a:gridCol w="435431">
                  <a:extLst>
                    <a:ext uri="{9D8B030D-6E8A-4147-A177-3AD203B41FA5}">
                      <a16:colId xmlns:a16="http://schemas.microsoft.com/office/drawing/2014/main" val="2607353726"/>
                    </a:ext>
                  </a:extLst>
                </a:gridCol>
                <a:gridCol w="7310505">
                  <a:extLst>
                    <a:ext uri="{9D8B030D-6E8A-4147-A177-3AD203B41FA5}">
                      <a16:colId xmlns:a16="http://schemas.microsoft.com/office/drawing/2014/main" val="1600817978"/>
                    </a:ext>
                  </a:extLst>
                </a:gridCol>
                <a:gridCol w="1026695">
                  <a:extLst>
                    <a:ext uri="{9D8B030D-6E8A-4147-A177-3AD203B41FA5}">
                      <a16:colId xmlns:a16="http://schemas.microsoft.com/office/drawing/2014/main" val="4128092149"/>
                    </a:ext>
                  </a:extLst>
                </a:gridCol>
                <a:gridCol w="1259305">
                  <a:extLst>
                    <a:ext uri="{9D8B030D-6E8A-4147-A177-3AD203B41FA5}">
                      <a16:colId xmlns:a16="http://schemas.microsoft.com/office/drawing/2014/main" val="2609792770"/>
                    </a:ext>
                  </a:extLst>
                </a:gridCol>
                <a:gridCol w="1717343">
                  <a:extLst>
                    <a:ext uri="{9D8B030D-6E8A-4147-A177-3AD203B41FA5}">
                      <a16:colId xmlns:a16="http://schemas.microsoft.com/office/drawing/2014/main" val="2375129341"/>
                    </a:ext>
                  </a:extLst>
                </a:gridCol>
              </a:tblGrid>
              <a:tr h="370840">
                <a:tc>
                  <a:txBody>
                    <a:bodyPr/>
                    <a:lstStyle/>
                    <a:p>
                      <a:endParaRPr lang="en-GB" dirty="0">
                        <a:latin typeface="+mn-lt"/>
                      </a:endParaRPr>
                    </a:p>
                  </a:txBody>
                  <a:tcPr>
                    <a:solidFill>
                      <a:schemeClr val="bg1"/>
                    </a:solidFill>
                  </a:tcPr>
                </a:tc>
                <a:tc>
                  <a:txBody>
                    <a:bodyPr/>
                    <a:lstStyle/>
                    <a:p>
                      <a:endParaRPr lang="en-GB" dirty="0">
                        <a:latin typeface="+mn-lt"/>
                      </a:endParaRPr>
                    </a:p>
                  </a:txBody>
                  <a:tcPr>
                    <a:solidFill>
                      <a:schemeClr val="bg1"/>
                    </a:solidFill>
                  </a:tcPr>
                </a:tc>
                <a:tc gridSpan="2">
                  <a:txBody>
                    <a:bodyPr/>
                    <a:lstStyle/>
                    <a:p>
                      <a:pPr algn="ctr"/>
                      <a:r>
                        <a:rPr lang="en-GB" sz="2400" dirty="0">
                          <a:latin typeface="+mn-lt"/>
                        </a:rPr>
                        <a:t>¿</a:t>
                      </a:r>
                      <a:r>
                        <a:rPr lang="en-GB" sz="2400" dirty="0" err="1">
                          <a:latin typeface="+mn-lt"/>
                        </a:rPr>
                        <a:t>Cuántos</a:t>
                      </a:r>
                      <a:r>
                        <a:rPr lang="en-GB" sz="2400" dirty="0">
                          <a:latin typeface="+mn-lt"/>
                        </a:rPr>
                        <a:t>/as?</a:t>
                      </a:r>
                    </a:p>
                  </a:txBody>
                  <a:tcPr/>
                </a:tc>
                <a:tc hMerge="1">
                  <a:txBody>
                    <a:bodyPr/>
                    <a:lstStyle/>
                    <a:p>
                      <a:endParaRPr lang="en-GB" dirty="0"/>
                    </a:p>
                  </a:txBody>
                  <a:tcPr/>
                </a:tc>
                <a:tc>
                  <a:txBody>
                    <a:bodyPr/>
                    <a:lstStyle/>
                    <a:p>
                      <a:pPr algn="ctr"/>
                      <a:r>
                        <a:rPr lang="en-GB" sz="2400" dirty="0">
                          <a:latin typeface="+mn-lt"/>
                        </a:rPr>
                        <a:t>¿Qué?</a:t>
                      </a:r>
                    </a:p>
                  </a:txBody>
                  <a:tcPr/>
                </a:tc>
                <a:extLst>
                  <a:ext uri="{0D108BD9-81ED-4DB2-BD59-A6C34878D82A}">
                    <a16:rowId xmlns:a16="http://schemas.microsoft.com/office/drawing/2014/main" val="1153431983"/>
                  </a:ext>
                </a:extLst>
              </a:tr>
              <a:tr h="370840">
                <a:tc>
                  <a:txBody>
                    <a:bodyPr/>
                    <a:lstStyle/>
                    <a:p>
                      <a:endParaRPr lang="en-GB" dirty="0">
                        <a:latin typeface="+mn-lt"/>
                      </a:endParaRPr>
                    </a:p>
                  </a:txBody>
                  <a:tcPr>
                    <a:solidFill>
                      <a:schemeClr val="bg1"/>
                    </a:solidFill>
                  </a:tcPr>
                </a:tc>
                <a:tc>
                  <a:txBody>
                    <a:bodyPr/>
                    <a:lstStyle/>
                    <a:p>
                      <a:endParaRPr lang="en-GB" dirty="0">
                        <a:latin typeface="+mn-lt"/>
                      </a:endParaRPr>
                    </a:p>
                  </a:txBody>
                  <a:tcPr>
                    <a:solidFill>
                      <a:schemeClr val="bg1"/>
                    </a:solidFill>
                  </a:tcPr>
                </a:tc>
                <a:tc>
                  <a:txBody>
                    <a:bodyPr/>
                    <a:lstStyle/>
                    <a:p>
                      <a:pPr algn="ctr"/>
                      <a:r>
                        <a:rPr lang="en-GB" sz="2400" b="1" dirty="0">
                          <a:solidFill>
                            <a:schemeClr val="accent5">
                              <a:lumMod val="50000"/>
                            </a:schemeClr>
                          </a:solidFill>
                          <a:latin typeface="+mn-lt"/>
                        </a:rPr>
                        <a:t>I</a:t>
                      </a:r>
                    </a:p>
                  </a:txBody>
                  <a:tcPr>
                    <a:solidFill>
                      <a:schemeClr val="accent2">
                        <a:lumMod val="40000"/>
                        <a:lumOff val="60000"/>
                      </a:schemeClr>
                    </a:solidFill>
                  </a:tcPr>
                </a:tc>
                <a:tc>
                  <a:txBody>
                    <a:bodyPr/>
                    <a:lstStyle/>
                    <a:p>
                      <a:pPr algn="ctr"/>
                      <a:r>
                        <a:rPr lang="en-GB" sz="2400" b="1" dirty="0">
                          <a:solidFill>
                            <a:schemeClr val="accent5">
                              <a:lumMod val="50000"/>
                            </a:schemeClr>
                          </a:solidFill>
                          <a:latin typeface="+mn-lt"/>
                        </a:rPr>
                        <a:t>you</a:t>
                      </a:r>
                    </a:p>
                  </a:txBody>
                  <a:tcPr>
                    <a:solidFill>
                      <a:schemeClr val="accent2">
                        <a:lumMod val="40000"/>
                        <a:lumOff val="60000"/>
                      </a:schemeClr>
                    </a:solidFill>
                  </a:tcPr>
                </a:tc>
                <a:tc>
                  <a:txBody>
                    <a:bodyPr/>
                    <a:lstStyle/>
                    <a:p>
                      <a:pPr algn="ctr"/>
                      <a:endParaRPr lang="en-GB" sz="2400" dirty="0">
                        <a:solidFill>
                          <a:schemeClr val="accent5">
                            <a:lumMod val="50000"/>
                          </a:schemeClr>
                        </a:solidFill>
                        <a:latin typeface="+mn-lt"/>
                      </a:endParaRPr>
                    </a:p>
                  </a:txBody>
                  <a:tcPr>
                    <a:solidFill>
                      <a:schemeClr val="accent2">
                        <a:lumMod val="40000"/>
                        <a:lumOff val="60000"/>
                      </a:schemeClr>
                    </a:solidFill>
                  </a:tcPr>
                </a:tc>
                <a:extLst>
                  <a:ext uri="{0D108BD9-81ED-4DB2-BD59-A6C34878D82A}">
                    <a16:rowId xmlns:a16="http://schemas.microsoft.com/office/drawing/2014/main" val="3570707455"/>
                  </a:ext>
                </a:extLst>
              </a:tr>
              <a:tr h="370840">
                <a:tc>
                  <a:txBody>
                    <a:bodyPr/>
                    <a:lstStyle/>
                    <a:p>
                      <a:pPr algn="ctr"/>
                      <a:r>
                        <a:rPr lang="en-GB" sz="2000" b="1" dirty="0">
                          <a:solidFill>
                            <a:schemeClr val="accent1">
                              <a:lumMod val="50000"/>
                            </a:schemeClr>
                          </a:solidFill>
                          <a:latin typeface="+mn-lt"/>
                        </a:rPr>
                        <a:t>1.</a:t>
                      </a:r>
                    </a:p>
                  </a:txBody>
                  <a:tcPr/>
                </a:tc>
                <a:tc>
                  <a:txBody>
                    <a:bodyPr/>
                    <a:lstStyle/>
                    <a:p>
                      <a:pPr algn="l">
                        <a:lnSpc>
                          <a:spcPct val="107000"/>
                        </a:lnSpc>
                        <a:spcAft>
                          <a:spcPts val="800"/>
                        </a:spcAft>
                      </a:pPr>
                      <a:r>
                        <a:rPr lang="en-GB" sz="2200" dirty="0" err="1">
                          <a:solidFill>
                            <a:schemeClr val="accent5">
                              <a:lumMod val="50000"/>
                            </a:schemeClr>
                          </a:solidFill>
                          <a:effectLst/>
                          <a:latin typeface="+mn-lt"/>
                          <a:ea typeface="Calibri" panose="020F0502020204030204" pitchFamily="34" charset="0"/>
                          <a:cs typeface="Times New Roman" panose="02020603050405020304" pitchFamily="18" charset="0"/>
                        </a:rPr>
                        <a:t>Tú</a:t>
                      </a:r>
                      <a:r>
                        <a:rPr lang="en-GB" sz="2200" dirty="0">
                          <a:solidFill>
                            <a:schemeClr val="accent5">
                              <a:lumMod val="50000"/>
                            </a:schemeClr>
                          </a:solidFill>
                          <a:effectLst/>
                          <a:latin typeface="+mn-lt"/>
                          <a:ea typeface="Calibri" panose="020F0502020204030204" pitchFamily="34" charset="0"/>
                          <a:cs typeface="Times New Roman" panose="02020603050405020304" pitchFamily="18" charset="0"/>
                        </a:rPr>
                        <a:t> </a:t>
                      </a:r>
                      <a:r>
                        <a:rPr lang="en-GB" sz="2200" dirty="0" err="1">
                          <a:solidFill>
                            <a:schemeClr val="accent5">
                              <a:lumMod val="50000"/>
                            </a:schemeClr>
                          </a:solidFill>
                          <a:effectLst/>
                          <a:latin typeface="+mn-lt"/>
                          <a:ea typeface="Calibri" panose="020F0502020204030204" pitchFamily="34" charset="0"/>
                          <a:cs typeface="Times New Roman" panose="02020603050405020304" pitchFamily="18" charset="0"/>
                        </a:rPr>
                        <a:t>tienes</a:t>
                      </a:r>
                      <a:r>
                        <a:rPr lang="en-GB" sz="2200" dirty="0">
                          <a:solidFill>
                            <a:schemeClr val="accent5">
                              <a:lumMod val="50000"/>
                            </a:schemeClr>
                          </a:solidFill>
                          <a:effectLst/>
                          <a:latin typeface="+mn-lt"/>
                          <a:ea typeface="Calibri" panose="020F0502020204030204" pitchFamily="34" charset="0"/>
                          <a:cs typeface="Times New Roman" panose="02020603050405020304" pitchFamily="18" charset="0"/>
                        </a:rPr>
                        <a:t> </a:t>
                      </a:r>
                      <a:r>
                        <a:rPr lang="en-GB" sz="2200" dirty="0" err="1">
                          <a:solidFill>
                            <a:schemeClr val="accent5">
                              <a:lumMod val="50000"/>
                            </a:schemeClr>
                          </a:solidFill>
                          <a:effectLst/>
                          <a:latin typeface="+mn-lt"/>
                          <a:ea typeface="Calibri" panose="020F0502020204030204" pitchFamily="34" charset="0"/>
                          <a:cs typeface="Times New Roman" panose="02020603050405020304" pitchFamily="18" charset="0"/>
                        </a:rPr>
                        <a:t>veinte</a:t>
                      </a:r>
                      <a:r>
                        <a:rPr lang="en-GB" sz="2200" dirty="0">
                          <a:solidFill>
                            <a:schemeClr val="accent5">
                              <a:lumMod val="50000"/>
                            </a:schemeClr>
                          </a:solidFill>
                          <a:effectLst/>
                          <a:latin typeface="+mn-lt"/>
                          <a:ea typeface="Calibri" panose="020F0502020204030204" pitchFamily="34" charset="0"/>
                          <a:cs typeface="Times New Roman" panose="02020603050405020304" pitchFamily="18" charset="0"/>
                        </a:rPr>
                        <a:t> </a:t>
                      </a:r>
                      <a:r>
                        <a:rPr lang="en-GB" sz="2200" dirty="0" err="1">
                          <a:solidFill>
                            <a:schemeClr val="accent5">
                              <a:lumMod val="50000"/>
                            </a:schemeClr>
                          </a:solidFill>
                          <a:effectLst/>
                          <a:latin typeface="+mn-lt"/>
                          <a:ea typeface="Calibri" panose="020F0502020204030204" pitchFamily="34" charset="0"/>
                          <a:cs typeface="Times New Roman" panose="02020603050405020304" pitchFamily="18" charset="0"/>
                        </a:rPr>
                        <a:t>respuestas</a:t>
                      </a:r>
                      <a:r>
                        <a:rPr lang="en-GB" sz="2200" dirty="0">
                          <a:solidFill>
                            <a:schemeClr val="accent5">
                              <a:lumMod val="50000"/>
                            </a:schemeClr>
                          </a:solidFill>
                          <a:effectLst/>
                          <a:latin typeface="+mn-lt"/>
                          <a:ea typeface="Calibri" panose="020F0502020204030204" pitchFamily="34" charset="0"/>
                          <a:cs typeface="Times New Roman" panose="02020603050405020304" pitchFamily="18" charset="0"/>
                        </a:rPr>
                        <a:t> y </a:t>
                      </a:r>
                      <a:r>
                        <a:rPr lang="en-GB" sz="2200" dirty="0" err="1">
                          <a:solidFill>
                            <a:schemeClr val="accent5">
                              <a:lumMod val="50000"/>
                            </a:schemeClr>
                          </a:solidFill>
                          <a:effectLst/>
                          <a:latin typeface="+mn-lt"/>
                          <a:ea typeface="Calibri" panose="020F0502020204030204" pitchFamily="34" charset="0"/>
                          <a:cs typeface="Times New Roman" panose="02020603050405020304" pitchFamily="18" charset="0"/>
                        </a:rPr>
                        <a:t>yo</a:t>
                      </a:r>
                      <a:r>
                        <a:rPr lang="en-GB" sz="2200" dirty="0">
                          <a:solidFill>
                            <a:schemeClr val="accent5">
                              <a:lumMod val="50000"/>
                            </a:schemeClr>
                          </a:solidFill>
                          <a:effectLst/>
                          <a:latin typeface="+mn-lt"/>
                          <a:ea typeface="Calibri" panose="020F0502020204030204" pitchFamily="34" charset="0"/>
                          <a:cs typeface="Times New Roman" panose="02020603050405020304" pitchFamily="18" charset="0"/>
                        </a:rPr>
                        <a:t> </a:t>
                      </a:r>
                      <a:r>
                        <a:rPr lang="en-GB" sz="2200" dirty="0" err="1">
                          <a:solidFill>
                            <a:schemeClr val="accent5">
                              <a:lumMod val="50000"/>
                            </a:schemeClr>
                          </a:solidFill>
                          <a:effectLst/>
                          <a:latin typeface="+mn-lt"/>
                          <a:ea typeface="Calibri" panose="020F0502020204030204" pitchFamily="34" charset="0"/>
                          <a:cs typeface="Times New Roman" panose="02020603050405020304" pitchFamily="18" charset="0"/>
                        </a:rPr>
                        <a:t>tengo</a:t>
                      </a:r>
                      <a:r>
                        <a:rPr lang="en-GB" sz="2200" dirty="0">
                          <a:solidFill>
                            <a:schemeClr val="accent5">
                              <a:lumMod val="50000"/>
                            </a:schemeClr>
                          </a:solidFill>
                          <a:effectLst/>
                          <a:latin typeface="+mn-lt"/>
                          <a:ea typeface="Calibri" panose="020F0502020204030204" pitchFamily="34" charset="0"/>
                          <a:cs typeface="Times New Roman" panose="02020603050405020304" pitchFamily="18" charset="0"/>
                        </a:rPr>
                        <a:t> trece.</a:t>
                      </a:r>
                    </a:p>
                  </a:txBody>
                  <a:tcPr marL="114300" marR="114300" marT="0" marB="0"/>
                </a:tc>
                <a:tc>
                  <a:txBody>
                    <a:bodyPr/>
                    <a:lstStyle/>
                    <a:p>
                      <a:endParaRPr lang="en-GB" sz="2000" dirty="0">
                        <a:solidFill>
                          <a:schemeClr val="accent1">
                            <a:lumMod val="50000"/>
                          </a:schemeClr>
                        </a:solidFill>
                        <a:latin typeface="+mn-lt"/>
                      </a:endParaRPr>
                    </a:p>
                  </a:txBody>
                  <a:tcPr/>
                </a:tc>
                <a:tc>
                  <a:txBody>
                    <a:bodyPr/>
                    <a:lstStyle/>
                    <a:p>
                      <a:endParaRPr lang="en-GB" sz="2000" dirty="0">
                        <a:solidFill>
                          <a:schemeClr val="accent1">
                            <a:lumMod val="50000"/>
                          </a:schemeClr>
                        </a:solidFill>
                        <a:latin typeface="+mn-lt"/>
                      </a:endParaRPr>
                    </a:p>
                  </a:txBody>
                  <a:tcPr/>
                </a:tc>
                <a:tc>
                  <a:txBody>
                    <a:bodyPr/>
                    <a:lstStyle/>
                    <a:p>
                      <a:endParaRPr lang="en-GB" sz="2000" dirty="0">
                        <a:solidFill>
                          <a:schemeClr val="accent1">
                            <a:lumMod val="50000"/>
                          </a:schemeClr>
                        </a:solidFill>
                        <a:latin typeface="+mn-lt"/>
                      </a:endParaRPr>
                    </a:p>
                  </a:txBody>
                  <a:tcPr/>
                </a:tc>
                <a:extLst>
                  <a:ext uri="{0D108BD9-81ED-4DB2-BD59-A6C34878D82A}">
                    <a16:rowId xmlns:a16="http://schemas.microsoft.com/office/drawing/2014/main" val="1171492714"/>
                  </a:ext>
                </a:extLst>
              </a:tr>
              <a:tr h="370840">
                <a:tc>
                  <a:txBody>
                    <a:bodyPr/>
                    <a:lstStyle/>
                    <a:p>
                      <a:pPr algn="ctr"/>
                      <a:r>
                        <a:rPr lang="en-GB" sz="2000" b="1" dirty="0">
                          <a:solidFill>
                            <a:schemeClr val="accent1">
                              <a:lumMod val="50000"/>
                            </a:schemeClr>
                          </a:solidFill>
                          <a:latin typeface="+mn-lt"/>
                        </a:rPr>
                        <a:t>2.</a:t>
                      </a:r>
                    </a:p>
                  </a:txBody>
                  <a:tcPr/>
                </a:tc>
                <a:tc>
                  <a:txBody>
                    <a:bodyPr/>
                    <a:lstStyle/>
                    <a:p>
                      <a:r>
                        <a:rPr lang="en-GB" sz="2200" dirty="0" err="1">
                          <a:solidFill>
                            <a:schemeClr val="accent5">
                              <a:lumMod val="50000"/>
                            </a:schemeClr>
                          </a:solidFill>
                          <a:latin typeface="+mn-lt"/>
                        </a:rPr>
                        <a:t>Yo</a:t>
                      </a:r>
                      <a:r>
                        <a:rPr lang="en-GB" sz="2200" dirty="0">
                          <a:solidFill>
                            <a:schemeClr val="accent5">
                              <a:lumMod val="50000"/>
                            </a:schemeClr>
                          </a:solidFill>
                          <a:latin typeface="+mn-lt"/>
                        </a:rPr>
                        <a:t> </a:t>
                      </a:r>
                      <a:r>
                        <a:rPr lang="en-GB" sz="2200" dirty="0" err="1">
                          <a:solidFill>
                            <a:schemeClr val="accent5">
                              <a:lumMod val="50000"/>
                            </a:schemeClr>
                          </a:solidFill>
                          <a:latin typeface="+mn-lt"/>
                        </a:rPr>
                        <a:t>tengo</a:t>
                      </a:r>
                      <a:r>
                        <a:rPr lang="en-GB" sz="2200" dirty="0">
                          <a:solidFill>
                            <a:schemeClr val="accent5">
                              <a:lumMod val="50000"/>
                            </a:schemeClr>
                          </a:solidFill>
                          <a:latin typeface="+mn-lt"/>
                        </a:rPr>
                        <a:t> dieciséis </a:t>
                      </a:r>
                      <a:r>
                        <a:rPr lang="en-GB" sz="2200" dirty="0" err="1">
                          <a:solidFill>
                            <a:schemeClr val="accent5">
                              <a:lumMod val="50000"/>
                            </a:schemeClr>
                          </a:solidFill>
                          <a:latin typeface="+mn-lt"/>
                        </a:rPr>
                        <a:t>revistas</a:t>
                      </a:r>
                      <a:r>
                        <a:rPr lang="en-GB" sz="2200" dirty="0">
                          <a:solidFill>
                            <a:schemeClr val="accent5">
                              <a:lumMod val="50000"/>
                            </a:schemeClr>
                          </a:solidFill>
                          <a:latin typeface="+mn-lt"/>
                        </a:rPr>
                        <a:t>. </a:t>
                      </a:r>
                      <a:r>
                        <a:rPr lang="en-GB" sz="2200" dirty="0" err="1">
                          <a:solidFill>
                            <a:schemeClr val="accent5">
                              <a:lumMod val="50000"/>
                            </a:schemeClr>
                          </a:solidFill>
                          <a:latin typeface="+mn-lt"/>
                        </a:rPr>
                        <a:t>Tú</a:t>
                      </a:r>
                      <a:r>
                        <a:rPr lang="en-GB" sz="2200" dirty="0">
                          <a:solidFill>
                            <a:schemeClr val="accent5">
                              <a:lumMod val="50000"/>
                            </a:schemeClr>
                          </a:solidFill>
                          <a:latin typeface="+mn-lt"/>
                        </a:rPr>
                        <a:t> solo </a:t>
                      </a:r>
                      <a:r>
                        <a:rPr lang="en-GB" sz="2200" dirty="0" err="1">
                          <a:solidFill>
                            <a:schemeClr val="accent5">
                              <a:lumMod val="50000"/>
                            </a:schemeClr>
                          </a:solidFill>
                          <a:latin typeface="+mn-lt"/>
                        </a:rPr>
                        <a:t>tienes</a:t>
                      </a:r>
                      <a:r>
                        <a:rPr lang="en-GB" sz="2200" baseline="0" dirty="0">
                          <a:solidFill>
                            <a:schemeClr val="accent5">
                              <a:lumMod val="50000"/>
                            </a:schemeClr>
                          </a:solidFill>
                          <a:latin typeface="+mn-lt"/>
                        </a:rPr>
                        <a:t> </a:t>
                      </a:r>
                      <a:r>
                        <a:rPr lang="en-GB" sz="2200" dirty="0" err="1">
                          <a:solidFill>
                            <a:schemeClr val="accent5">
                              <a:lumMod val="50000"/>
                            </a:schemeClr>
                          </a:solidFill>
                          <a:latin typeface="+mn-lt"/>
                        </a:rPr>
                        <a:t>cuatro</a:t>
                      </a:r>
                      <a:r>
                        <a:rPr lang="en-GB" sz="2200" dirty="0">
                          <a:solidFill>
                            <a:schemeClr val="accent5">
                              <a:lumMod val="50000"/>
                            </a:schemeClr>
                          </a:solidFill>
                          <a:latin typeface="+mn-lt"/>
                        </a:rPr>
                        <a:t>.</a:t>
                      </a:r>
                    </a:p>
                  </a:txBody>
                  <a:tcPr/>
                </a:tc>
                <a:tc>
                  <a:txBody>
                    <a:bodyPr/>
                    <a:lstStyle/>
                    <a:p>
                      <a:endParaRPr lang="en-GB" sz="2000">
                        <a:solidFill>
                          <a:schemeClr val="accent1">
                            <a:lumMod val="50000"/>
                          </a:schemeClr>
                        </a:solidFill>
                        <a:latin typeface="+mn-lt"/>
                      </a:endParaRPr>
                    </a:p>
                  </a:txBody>
                  <a:tcPr/>
                </a:tc>
                <a:tc>
                  <a:txBody>
                    <a:bodyPr/>
                    <a:lstStyle/>
                    <a:p>
                      <a:endParaRPr lang="en-GB" sz="2000" dirty="0">
                        <a:solidFill>
                          <a:schemeClr val="accent1">
                            <a:lumMod val="50000"/>
                          </a:schemeClr>
                        </a:solidFill>
                        <a:latin typeface="+mn-lt"/>
                      </a:endParaRPr>
                    </a:p>
                  </a:txBody>
                  <a:tcPr/>
                </a:tc>
                <a:tc>
                  <a:txBody>
                    <a:bodyPr/>
                    <a:lstStyle/>
                    <a:p>
                      <a:endParaRPr lang="en-GB" sz="2000" dirty="0">
                        <a:solidFill>
                          <a:schemeClr val="accent1">
                            <a:lumMod val="50000"/>
                          </a:schemeClr>
                        </a:solidFill>
                        <a:latin typeface="+mn-lt"/>
                      </a:endParaRPr>
                    </a:p>
                  </a:txBody>
                  <a:tcPr/>
                </a:tc>
                <a:extLst>
                  <a:ext uri="{0D108BD9-81ED-4DB2-BD59-A6C34878D82A}">
                    <a16:rowId xmlns:a16="http://schemas.microsoft.com/office/drawing/2014/main" val="1961458278"/>
                  </a:ext>
                </a:extLst>
              </a:tr>
              <a:tr h="370840">
                <a:tc>
                  <a:txBody>
                    <a:bodyPr/>
                    <a:lstStyle/>
                    <a:p>
                      <a:pPr algn="ctr"/>
                      <a:r>
                        <a:rPr lang="en-GB" sz="2000" b="1">
                          <a:solidFill>
                            <a:schemeClr val="accent1">
                              <a:lumMod val="50000"/>
                            </a:schemeClr>
                          </a:solidFill>
                          <a:latin typeface="+mn-lt"/>
                        </a:rPr>
                        <a:t>3.</a:t>
                      </a:r>
                      <a:endParaRPr lang="en-GB" sz="2000" b="1" dirty="0">
                        <a:solidFill>
                          <a:schemeClr val="accent1">
                            <a:lumMod val="50000"/>
                          </a:schemeClr>
                        </a:solidFill>
                        <a:latin typeface="+mn-lt"/>
                      </a:endParaRPr>
                    </a:p>
                  </a:txBody>
                  <a:tcPr/>
                </a:tc>
                <a:tc>
                  <a:txBody>
                    <a:bodyPr/>
                    <a:lstStyle/>
                    <a:p>
                      <a:r>
                        <a:rPr lang="en-GB" sz="2200" dirty="0" err="1">
                          <a:solidFill>
                            <a:schemeClr val="accent5">
                              <a:lumMod val="50000"/>
                            </a:schemeClr>
                          </a:solidFill>
                          <a:latin typeface="+mn-lt"/>
                        </a:rPr>
                        <a:t>Yo</a:t>
                      </a:r>
                      <a:r>
                        <a:rPr lang="en-GB" sz="2200" dirty="0">
                          <a:solidFill>
                            <a:schemeClr val="accent5">
                              <a:lumMod val="50000"/>
                            </a:schemeClr>
                          </a:solidFill>
                          <a:latin typeface="+mn-lt"/>
                        </a:rPr>
                        <a:t> </a:t>
                      </a:r>
                      <a:r>
                        <a:rPr lang="en-GB" sz="2200" dirty="0" err="1">
                          <a:solidFill>
                            <a:schemeClr val="accent5">
                              <a:lumMod val="50000"/>
                            </a:schemeClr>
                          </a:solidFill>
                          <a:latin typeface="+mn-lt"/>
                        </a:rPr>
                        <a:t>tengo</a:t>
                      </a:r>
                      <a:r>
                        <a:rPr lang="en-GB" sz="2200" dirty="0">
                          <a:solidFill>
                            <a:schemeClr val="accent5">
                              <a:lumMod val="50000"/>
                            </a:schemeClr>
                          </a:solidFill>
                          <a:latin typeface="+mn-lt"/>
                        </a:rPr>
                        <a:t> </a:t>
                      </a:r>
                      <a:r>
                        <a:rPr lang="en-GB" sz="2200" dirty="0" err="1">
                          <a:solidFill>
                            <a:schemeClr val="accent5">
                              <a:lumMod val="50000"/>
                            </a:schemeClr>
                          </a:solidFill>
                          <a:latin typeface="+mn-lt"/>
                        </a:rPr>
                        <a:t>catorce</a:t>
                      </a:r>
                      <a:r>
                        <a:rPr lang="en-GB" sz="2200" dirty="0">
                          <a:solidFill>
                            <a:schemeClr val="accent5">
                              <a:lumMod val="50000"/>
                            </a:schemeClr>
                          </a:solidFill>
                          <a:latin typeface="+mn-lt"/>
                        </a:rPr>
                        <a:t> </a:t>
                      </a:r>
                      <a:r>
                        <a:rPr lang="en-GB" sz="2200" dirty="0" err="1">
                          <a:solidFill>
                            <a:schemeClr val="accent5">
                              <a:lumMod val="50000"/>
                            </a:schemeClr>
                          </a:solidFill>
                          <a:latin typeface="+mn-lt"/>
                        </a:rPr>
                        <a:t>bebidas</a:t>
                      </a:r>
                      <a:r>
                        <a:rPr lang="en-GB" sz="2200" dirty="0">
                          <a:solidFill>
                            <a:schemeClr val="accent5">
                              <a:lumMod val="50000"/>
                            </a:schemeClr>
                          </a:solidFill>
                          <a:latin typeface="+mn-lt"/>
                        </a:rPr>
                        <a:t> y </a:t>
                      </a:r>
                      <a:r>
                        <a:rPr lang="en-GB" sz="2200" dirty="0" err="1">
                          <a:solidFill>
                            <a:schemeClr val="accent5">
                              <a:lumMod val="50000"/>
                            </a:schemeClr>
                          </a:solidFill>
                          <a:latin typeface="+mn-lt"/>
                        </a:rPr>
                        <a:t>tú</a:t>
                      </a:r>
                      <a:r>
                        <a:rPr lang="en-GB" sz="2200" dirty="0">
                          <a:solidFill>
                            <a:schemeClr val="accent5">
                              <a:lumMod val="50000"/>
                            </a:schemeClr>
                          </a:solidFill>
                          <a:latin typeface="+mn-lt"/>
                        </a:rPr>
                        <a:t> </a:t>
                      </a:r>
                      <a:r>
                        <a:rPr lang="en-GB" sz="2200" dirty="0" err="1">
                          <a:solidFill>
                            <a:schemeClr val="accent5">
                              <a:lumMod val="50000"/>
                            </a:schemeClr>
                          </a:solidFill>
                          <a:latin typeface="+mn-lt"/>
                        </a:rPr>
                        <a:t>tienes</a:t>
                      </a:r>
                      <a:r>
                        <a:rPr lang="en-GB" sz="2200" baseline="0" dirty="0">
                          <a:solidFill>
                            <a:schemeClr val="accent5">
                              <a:lumMod val="50000"/>
                            </a:schemeClr>
                          </a:solidFill>
                          <a:latin typeface="+mn-lt"/>
                        </a:rPr>
                        <a:t> </a:t>
                      </a:r>
                      <a:r>
                        <a:rPr lang="en-GB" sz="2200" baseline="0" dirty="0" err="1">
                          <a:solidFill>
                            <a:schemeClr val="accent5">
                              <a:lumMod val="50000"/>
                            </a:schemeClr>
                          </a:solidFill>
                          <a:latin typeface="+mn-lt"/>
                        </a:rPr>
                        <a:t>uno</a:t>
                      </a:r>
                      <a:r>
                        <a:rPr lang="en-GB" sz="2200" baseline="0" dirty="0">
                          <a:solidFill>
                            <a:schemeClr val="accent5">
                              <a:lumMod val="50000"/>
                            </a:schemeClr>
                          </a:solidFill>
                          <a:latin typeface="+mn-lt"/>
                        </a:rPr>
                        <a:t>.</a:t>
                      </a:r>
                      <a:endParaRPr lang="en-GB" sz="2200" dirty="0">
                        <a:solidFill>
                          <a:schemeClr val="accent5">
                            <a:lumMod val="50000"/>
                          </a:schemeClr>
                        </a:solidFill>
                        <a:latin typeface="+mn-lt"/>
                      </a:endParaRPr>
                    </a:p>
                  </a:txBody>
                  <a:tcPr/>
                </a:tc>
                <a:tc>
                  <a:txBody>
                    <a:bodyPr/>
                    <a:lstStyle/>
                    <a:p>
                      <a:endParaRPr lang="en-GB" sz="2000">
                        <a:solidFill>
                          <a:schemeClr val="accent1">
                            <a:lumMod val="50000"/>
                          </a:schemeClr>
                        </a:solidFill>
                        <a:latin typeface="+mn-lt"/>
                      </a:endParaRPr>
                    </a:p>
                  </a:txBody>
                  <a:tcPr/>
                </a:tc>
                <a:tc>
                  <a:txBody>
                    <a:bodyPr/>
                    <a:lstStyle/>
                    <a:p>
                      <a:endParaRPr lang="en-GB" sz="2000" dirty="0">
                        <a:solidFill>
                          <a:schemeClr val="accent1">
                            <a:lumMod val="50000"/>
                          </a:schemeClr>
                        </a:solidFill>
                        <a:latin typeface="+mn-lt"/>
                      </a:endParaRPr>
                    </a:p>
                  </a:txBody>
                  <a:tcPr/>
                </a:tc>
                <a:tc>
                  <a:txBody>
                    <a:bodyPr/>
                    <a:lstStyle/>
                    <a:p>
                      <a:endParaRPr lang="en-GB" sz="2000" dirty="0">
                        <a:solidFill>
                          <a:schemeClr val="accent1">
                            <a:lumMod val="50000"/>
                          </a:schemeClr>
                        </a:solidFill>
                        <a:latin typeface="+mn-lt"/>
                      </a:endParaRPr>
                    </a:p>
                  </a:txBody>
                  <a:tcPr/>
                </a:tc>
                <a:extLst>
                  <a:ext uri="{0D108BD9-81ED-4DB2-BD59-A6C34878D82A}">
                    <a16:rowId xmlns:a16="http://schemas.microsoft.com/office/drawing/2014/main" val="2189313960"/>
                  </a:ext>
                </a:extLst>
              </a:tr>
              <a:tr h="370840">
                <a:tc>
                  <a:txBody>
                    <a:bodyPr/>
                    <a:lstStyle/>
                    <a:p>
                      <a:pPr algn="ctr"/>
                      <a:r>
                        <a:rPr lang="en-GB" sz="2000" b="1" dirty="0">
                          <a:solidFill>
                            <a:schemeClr val="accent1">
                              <a:lumMod val="50000"/>
                            </a:schemeClr>
                          </a:solidFill>
                          <a:latin typeface="+mn-lt"/>
                        </a:rPr>
                        <a:t>4.</a:t>
                      </a:r>
                    </a:p>
                  </a:txBody>
                  <a:tcPr/>
                </a:tc>
                <a:tc>
                  <a:txBody>
                    <a:bodyPr/>
                    <a:lstStyle/>
                    <a:p>
                      <a:r>
                        <a:rPr lang="en-GB" sz="2200" dirty="0" err="1">
                          <a:solidFill>
                            <a:schemeClr val="accent5">
                              <a:lumMod val="50000"/>
                            </a:schemeClr>
                          </a:solidFill>
                          <a:latin typeface="+mn-lt"/>
                        </a:rPr>
                        <a:t>Tú</a:t>
                      </a:r>
                      <a:r>
                        <a:rPr lang="en-GB" sz="2200" dirty="0">
                          <a:solidFill>
                            <a:schemeClr val="accent5">
                              <a:lumMod val="50000"/>
                            </a:schemeClr>
                          </a:solidFill>
                          <a:latin typeface="+mn-lt"/>
                        </a:rPr>
                        <a:t> </a:t>
                      </a:r>
                      <a:r>
                        <a:rPr lang="en-GB" sz="2200" dirty="0" err="1">
                          <a:solidFill>
                            <a:schemeClr val="accent5">
                              <a:lumMod val="50000"/>
                            </a:schemeClr>
                          </a:solidFill>
                          <a:latin typeface="+mn-lt"/>
                        </a:rPr>
                        <a:t>tienes</a:t>
                      </a:r>
                      <a:r>
                        <a:rPr lang="en-GB" sz="2200" dirty="0">
                          <a:solidFill>
                            <a:schemeClr val="accent5">
                              <a:lumMod val="50000"/>
                            </a:schemeClr>
                          </a:solidFill>
                          <a:latin typeface="+mn-lt"/>
                        </a:rPr>
                        <a:t> dos </a:t>
                      </a:r>
                      <a:r>
                        <a:rPr lang="en-GB" sz="2200" dirty="0" err="1">
                          <a:solidFill>
                            <a:schemeClr val="accent5">
                              <a:lumMod val="50000"/>
                            </a:schemeClr>
                          </a:solidFill>
                          <a:latin typeface="+mn-lt"/>
                        </a:rPr>
                        <a:t>coches</a:t>
                      </a:r>
                      <a:r>
                        <a:rPr lang="en-GB" sz="2200" dirty="0">
                          <a:solidFill>
                            <a:schemeClr val="accent5">
                              <a:lumMod val="50000"/>
                            </a:schemeClr>
                          </a:solidFill>
                          <a:latin typeface="+mn-lt"/>
                        </a:rPr>
                        <a:t>. En</a:t>
                      </a:r>
                      <a:r>
                        <a:rPr lang="en-GB" sz="2200" baseline="0" dirty="0">
                          <a:solidFill>
                            <a:schemeClr val="accent5">
                              <a:lumMod val="50000"/>
                            </a:schemeClr>
                          </a:solidFill>
                          <a:latin typeface="+mn-lt"/>
                        </a:rPr>
                        <a:t> cambio,</a:t>
                      </a:r>
                      <a:r>
                        <a:rPr lang="en-GB" sz="2200" dirty="0">
                          <a:solidFill>
                            <a:schemeClr val="accent5">
                              <a:lumMod val="50000"/>
                            </a:schemeClr>
                          </a:solidFill>
                          <a:latin typeface="+mn-lt"/>
                        </a:rPr>
                        <a:t> ¡</a:t>
                      </a:r>
                      <a:r>
                        <a:rPr lang="en-GB" sz="2200" dirty="0" err="1">
                          <a:solidFill>
                            <a:schemeClr val="accent5">
                              <a:lumMod val="50000"/>
                            </a:schemeClr>
                          </a:solidFill>
                          <a:latin typeface="+mn-lt"/>
                        </a:rPr>
                        <a:t>yo</a:t>
                      </a:r>
                      <a:r>
                        <a:rPr lang="en-GB" sz="2200" dirty="0">
                          <a:solidFill>
                            <a:schemeClr val="accent5">
                              <a:lumMod val="50000"/>
                            </a:schemeClr>
                          </a:solidFill>
                          <a:latin typeface="+mn-lt"/>
                        </a:rPr>
                        <a:t> </a:t>
                      </a:r>
                      <a:r>
                        <a:rPr lang="en-GB" sz="2200" dirty="0" err="1">
                          <a:solidFill>
                            <a:schemeClr val="accent5">
                              <a:lumMod val="50000"/>
                            </a:schemeClr>
                          </a:solidFill>
                          <a:latin typeface="+mn-lt"/>
                        </a:rPr>
                        <a:t>tengo</a:t>
                      </a:r>
                      <a:r>
                        <a:rPr lang="en-GB" sz="2200" baseline="0" dirty="0">
                          <a:solidFill>
                            <a:schemeClr val="accent5">
                              <a:lumMod val="50000"/>
                            </a:schemeClr>
                          </a:solidFill>
                          <a:latin typeface="+mn-lt"/>
                        </a:rPr>
                        <a:t> quince!</a:t>
                      </a:r>
                      <a:endParaRPr lang="en-GB" sz="2200" dirty="0">
                        <a:solidFill>
                          <a:schemeClr val="accent5">
                            <a:lumMod val="50000"/>
                          </a:schemeClr>
                        </a:solidFill>
                        <a:latin typeface="+mn-lt"/>
                      </a:endParaRPr>
                    </a:p>
                  </a:txBody>
                  <a:tcPr/>
                </a:tc>
                <a:tc>
                  <a:txBody>
                    <a:bodyPr/>
                    <a:lstStyle/>
                    <a:p>
                      <a:endParaRPr lang="en-GB" sz="2000">
                        <a:solidFill>
                          <a:schemeClr val="accent1">
                            <a:lumMod val="50000"/>
                          </a:schemeClr>
                        </a:solidFill>
                        <a:latin typeface="+mn-lt"/>
                      </a:endParaRPr>
                    </a:p>
                  </a:txBody>
                  <a:tcPr/>
                </a:tc>
                <a:tc>
                  <a:txBody>
                    <a:bodyPr/>
                    <a:lstStyle/>
                    <a:p>
                      <a:endParaRPr lang="en-GB" sz="2000" dirty="0">
                        <a:solidFill>
                          <a:schemeClr val="accent1">
                            <a:lumMod val="50000"/>
                          </a:schemeClr>
                        </a:solidFill>
                        <a:latin typeface="+mn-lt"/>
                      </a:endParaRPr>
                    </a:p>
                  </a:txBody>
                  <a:tcPr/>
                </a:tc>
                <a:tc>
                  <a:txBody>
                    <a:bodyPr/>
                    <a:lstStyle/>
                    <a:p>
                      <a:endParaRPr lang="en-GB" sz="2000" dirty="0">
                        <a:solidFill>
                          <a:schemeClr val="accent1">
                            <a:lumMod val="50000"/>
                          </a:schemeClr>
                        </a:solidFill>
                        <a:latin typeface="+mn-lt"/>
                      </a:endParaRPr>
                    </a:p>
                  </a:txBody>
                  <a:tcPr/>
                </a:tc>
                <a:extLst>
                  <a:ext uri="{0D108BD9-81ED-4DB2-BD59-A6C34878D82A}">
                    <a16:rowId xmlns:a16="http://schemas.microsoft.com/office/drawing/2014/main" val="2344197191"/>
                  </a:ext>
                </a:extLst>
              </a:tr>
              <a:tr h="370840">
                <a:tc>
                  <a:txBody>
                    <a:bodyPr/>
                    <a:lstStyle/>
                    <a:p>
                      <a:pPr algn="ctr"/>
                      <a:r>
                        <a:rPr lang="en-GB" sz="2000" b="1">
                          <a:solidFill>
                            <a:schemeClr val="accent1">
                              <a:lumMod val="50000"/>
                            </a:schemeClr>
                          </a:solidFill>
                          <a:latin typeface="+mn-lt"/>
                        </a:rPr>
                        <a:t>5.</a:t>
                      </a:r>
                      <a:endParaRPr lang="en-GB" sz="2000" b="1" dirty="0">
                        <a:solidFill>
                          <a:schemeClr val="accent1">
                            <a:lumMod val="50000"/>
                          </a:schemeClr>
                        </a:solidFill>
                        <a:latin typeface="+mn-lt"/>
                      </a:endParaRPr>
                    </a:p>
                  </a:txBody>
                  <a:tcPr/>
                </a:tc>
                <a:tc>
                  <a:txBody>
                    <a:bodyPr/>
                    <a:lstStyle/>
                    <a:p>
                      <a:r>
                        <a:rPr lang="en-GB" sz="2200" dirty="0" err="1">
                          <a:solidFill>
                            <a:schemeClr val="accent5">
                              <a:lumMod val="50000"/>
                            </a:schemeClr>
                          </a:solidFill>
                          <a:latin typeface="+mn-lt"/>
                        </a:rPr>
                        <a:t>Tú</a:t>
                      </a:r>
                      <a:r>
                        <a:rPr lang="en-GB" sz="2200" dirty="0">
                          <a:solidFill>
                            <a:schemeClr val="accent5">
                              <a:lumMod val="50000"/>
                            </a:schemeClr>
                          </a:solidFill>
                          <a:latin typeface="+mn-lt"/>
                        </a:rPr>
                        <a:t> </a:t>
                      </a:r>
                      <a:r>
                        <a:rPr lang="en-GB" sz="2200" dirty="0" err="1">
                          <a:solidFill>
                            <a:schemeClr val="accent5">
                              <a:lumMod val="50000"/>
                            </a:schemeClr>
                          </a:solidFill>
                          <a:latin typeface="+mn-lt"/>
                        </a:rPr>
                        <a:t>tienes</a:t>
                      </a:r>
                      <a:r>
                        <a:rPr lang="en-GB" sz="2200" dirty="0">
                          <a:solidFill>
                            <a:schemeClr val="accent5">
                              <a:lumMod val="50000"/>
                            </a:schemeClr>
                          </a:solidFill>
                          <a:latin typeface="+mn-lt"/>
                        </a:rPr>
                        <a:t> </a:t>
                      </a:r>
                      <a:r>
                        <a:rPr lang="en-GB" sz="2200" dirty="0" err="1">
                          <a:solidFill>
                            <a:schemeClr val="accent5">
                              <a:lumMod val="50000"/>
                            </a:schemeClr>
                          </a:solidFill>
                          <a:latin typeface="+mn-lt"/>
                        </a:rPr>
                        <a:t>diecisiete</a:t>
                      </a:r>
                      <a:r>
                        <a:rPr lang="en-GB" sz="2200" dirty="0">
                          <a:solidFill>
                            <a:schemeClr val="accent5">
                              <a:lumMod val="50000"/>
                            </a:schemeClr>
                          </a:solidFill>
                          <a:latin typeface="+mn-lt"/>
                        </a:rPr>
                        <a:t> </a:t>
                      </a:r>
                      <a:r>
                        <a:rPr lang="en-GB" sz="2200" dirty="0" err="1">
                          <a:solidFill>
                            <a:schemeClr val="accent5">
                              <a:lumMod val="50000"/>
                            </a:schemeClr>
                          </a:solidFill>
                          <a:latin typeface="+mn-lt"/>
                        </a:rPr>
                        <a:t>canciones</a:t>
                      </a:r>
                      <a:r>
                        <a:rPr lang="en-GB" sz="2200" dirty="0">
                          <a:solidFill>
                            <a:schemeClr val="accent5">
                              <a:lumMod val="50000"/>
                            </a:schemeClr>
                          </a:solidFill>
                          <a:latin typeface="+mn-lt"/>
                        </a:rPr>
                        <a:t>. Sin embargo, </a:t>
                      </a:r>
                      <a:r>
                        <a:rPr lang="en-GB" sz="2200" dirty="0" err="1">
                          <a:solidFill>
                            <a:schemeClr val="accent5">
                              <a:lumMod val="50000"/>
                            </a:schemeClr>
                          </a:solidFill>
                          <a:latin typeface="+mn-lt"/>
                        </a:rPr>
                        <a:t>yo</a:t>
                      </a:r>
                      <a:r>
                        <a:rPr lang="en-GB" sz="2200" dirty="0">
                          <a:solidFill>
                            <a:schemeClr val="accent5">
                              <a:lumMod val="50000"/>
                            </a:schemeClr>
                          </a:solidFill>
                          <a:latin typeface="+mn-lt"/>
                        </a:rPr>
                        <a:t> </a:t>
                      </a:r>
                      <a:r>
                        <a:rPr lang="en-GB" sz="2200" dirty="0" err="1">
                          <a:solidFill>
                            <a:schemeClr val="accent5">
                              <a:lumMod val="50000"/>
                            </a:schemeClr>
                          </a:solidFill>
                          <a:latin typeface="+mn-lt"/>
                        </a:rPr>
                        <a:t>tengo</a:t>
                      </a:r>
                      <a:r>
                        <a:rPr lang="en-GB" sz="2200" dirty="0">
                          <a:solidFill>
                            <a:schemeClr val="accent5">
                              <a:lumMod val="50000"/>
                            </a:schemeClr>
                          </a:solidFill>
                          <a:latin typeface="+mn-lt"/>
                        </a:rPr>
                        <a:t> </a:t>
                      </a:r>
                      <a:r>
                        <a:rPr lang="en-GB" sz="2200" dirty="0" err="1">
                          <a:solidFill>
                            <a:schemeClr val="accent5">
                              <a:lumMod val="50000"/>
                            </a:schemeClr>
                          </a:solidFill>
                          <a:latin typeface="+mn-lt"/>
                        </a:rPr>
                        <a:t>tres</a:t>
                      </a:r>
                      <a:r>
                        <a:rPr lang="en-GB" sz="2200" dirty="0">
                          <a:solidFill>
                            <a:schemeClr val="accent5">
                              <a:lumMod val="50000"/>
                            </a:schemeClr>
                          </a:solidFill>
                          <a:latin typeface="+mn-lt"/>
                        </a:rPr>
                        <a:t>.</a:t>
                      </a:r>
                    </a:p>
                  </a:txBody>
                  <a:tcPr/>
                </a:tc>
                <a:tc>
                  <a:txBody>
                    <a:bodyPr/>
                    <a:lstStyle/>
                    <a:p>
                      <a:endParaRPr lang="en-GB" sz="2000" dirty="0">
                        <a:solidFill>
                          <a:schemeClr val="accent1">
                            <a:lumMod val="50000"/>
                          </a:schemeClr>
                        </a:solidFill>
                        <a:latin typeface="+mn-lt"/>
                      </a:endParaRPr>
                    </a:p>
                  </a:txBody>
                  <a:tcPr/>
                </a:tc>
                <a:tc>
                  <a:txBody>
                    <a:bodyPr/>
                    <a:lstStyle/>
                    <a:p>
                      <a:endParaRPr lang="en-GB" sz="2000" dirty="0">
                        <a:solidFill>
                          <a:schemeClr val="accent1">
                            <a:lumMod val="50000"/>
                          </a:schemeClr>
                        </a:solidFill>
                        <a:latin typeface="+mn-lt"/>
                      </a:endParaRPr>
                    </a:p>
                  </a:txBody>
                  <a:tcPr/>
                </a:tc>
                <a:tc>
                  <a:txBody>
                    <a:bodyPr/>
                    <a:lstStyle/>
                    <a:p>
                      <a:endParaRPr lang="en-GB" sz="2000" dirty="0">
                        <a:solidFill>
                          <a:schemeClr val="accent1">
                            <a:lumMod val="50000"/>
                          </a:schemeClr>
                        </a:solidFill>
                        <a:latin typeface="+mn-lt"/>
                      </a:endParaRPr>
                    </a:p>
                  </a:txBody>
                  <a:tcPr/>
                </a:tc>
                <a:extLst>
                  <a:ext uri="{0D108BD9-81ED-4DB2-BD59-A6C34878D82A}">
                    <a16:rowId xmlns:a16="http://schemas.microsoft.com/office/drawing/2014/main" val="1972389626"/>
                  </a:ext>
                </a:extLst>
              </a:tr>
              <a:tr h="370840">
                <a:tc>
                  <a:txBody>
                    <a:bodyPr/>
                    <a:lstStyle/>
                    <a:p>
                      <a:pPr algn="ctr"/>
                      <a:r>
                        <a:rPr lang="en-GB" sz="2000" b="1">
                          <a:solidFill>
                            <a:schemeClr val="accent1">
                              <a:lumMod val="50000"/>
                            </a:schemeClr>
                          </a:solidFill>
                          <a:latin typeface="+mn-lt"/>
                        </a:rPr>
                        <a:t>6.</a:t>
                      </a:r>
                      <a:endParaRPr lang="en-GB" sz="2000" b="1" dirty="0">
                        <a:solidFill>
                          <a:schemeClr val="accent1">
                            <a:lumMod val="50000"/>
                          </a:schemeClr>
                        </a:solidFill>
                        <a:latin typeface="+mn-lt"/>
                      </a:endParaRPr>
                    </a:p>
                  </a:txBody>
                  <a:tcPr/>
                </a:tc>
                <a:tc>
                  <a:txBody>
                    <a:bodyPr/>
                    <a:lstStyle/>
                    <a:p>
                      <a:r>
                        <a:rPr lang="en-GB" sz="2200" dirty="0" err="1">
                          <a:solidFill>
                            <a:schemeClr val="accent5">
                              <a:lumMod val="50000"/>
                            </a:schemeClr>
                          </a:solidFill>
                          <a:latin typeface="+mn-lt"/>
                        </a:rPr>
                        <a:t>Yo</a:t>
                      </a:r>
                      <a:r>
                        <a:rPr lang="en-GB" sz="2200" dirty="0">
                          <a:solidFill>
                            <a:schemeClr val="accent5">
                              <a:lumMod val="50000"/>
                            </a:schemeClr>
                          </a:solidFill>
                          <a:latin typeface="+mn-lt"/>
                        </a:rPr>
                        <a:t> </a:t>
                      </a:r>
                      <a:r>
                        <a:rPr lang="en-GB" sz="2200" dirty="0" err="1">
                          <a:solidFill>
                            <a:schemeClr val="accent5">
                              <a:lumMod val="50000"/>
                            </a:schemeClr>
                          </a:solidFill>
                          <a:latin typeface="+mn-lt"/>
                        </a:rPr>
                        <a:t>tengo</a:t>
                      </a:r>
                      <a:r>
                        <a:rPr lang="en-GB" sz="2200" baseline="0" dirty="0">
                          <a:solidFill>
                            <a:schemeClr val="accent5">
                              <a:lumMod val="50000"/>
                            </a:schemeClr>
                          </a:solidFill>
                          <a:latin typeface="+mn-lt"/>
                        </a:rPr>
                        <a:t> </a:t>
                      </a:r>
                      <a:r>
                        <a:rPr lang="en-GB" sz="2200" baseline="0" dirty="0" err="1">
                          <a:solidFill>
                            <a:schemeClr val="accent5">
                              <a:lumMod val="50000"/>
                            </a:schemeClr>
                          </a:solidFill>
                          <a:latin typeface="+mn-lt"/>
                        </a:rPr>
                        <a:t>cinco</a:t>
                      </a:r>
                      <a:r>
                        <a:rPr lang="en-GB" sz="2200" baseline="0" dirty="0">
                          <a:solidFill>
                            <a:schemeClr val="accent5">
                              <a:lumMod val="50000"/>
                            </a:schemeClr>
                          </a:solidFill>
                          <a:latin typeface="+mn-lt"/>
                        </a:rPr>
                        <a:t> </a:t>
                      </a:r>
                      <a:r>
                        <a:rPr lang="en-GB" sz="2200" baseline="0" dirty="0" err="1">
                          <a:solidFill>
                            <a:schemeClr val="accent5">
                              <a:lumMod val="50000"/>
                            </a:schemeClr>
                          </a:solidFill>
                          <a:latin typeface="+mn-lt"/>
                        </a:rPr>
                        <a:t>premios</a:t>
                      </a:r>
                      <a:r>
                        <a:rPr lang="en-GB" sz="2200" baseline="0" dirty="0">
                          <a:solidFill>
                            <a:schemeClr val="accent5">
                              <a:lumMod val="50000"/>
                            </a:schemeClr>
                          </a:solidFill>
                          <a:latin typeface="+mn-lt"/>
                        </a:rPr>
                        <a:t>, </a:t>
                      </a:r>
                      <a:r>
                        <a:rPr lang="en-GB" sz="2200" baseline="0" dirty="0" err="1">
                          <a:solidFill>
                            <a:schemeClr val="accent5">
                              <a:lumMod val="50000"/>
                            </a:schemeClr>
                          </a:solidFill>
                          <a:latin typeface="+mn-lt"/>
                        </a:rPr>
                        <a:t>pero</a:t>
                      </a:r>
                      <a:r>
                        <a:rPr lang="en-GB" sz="2200" baseline="0" dirty="0">
                          <a:solidFill>
                            <a:schemeClr val="accent5">
                              <a:lumMod val="50000"/>
                            </a:schemeClr>
                          </a:solidFill>
                          <a:latin typeface="+mn-lt"/>
                        </a:rPr>
                        <a:t> </a:t>
                      </a:r>
                      <a:r>
                        <a:rPr lang="en-GB" sz="2200" baseline="0" dirty="0" err="1">
                          <a:solidFill>
                            <a:schemeClr val="accent5">
                              <a:lumMod val="50000"/>
                            </a:schemeClr>
                          </a:solidFill>
                          <a:latin typeface="+mn-lt"/>
                        </a:rPr>
                        <a:t>tú</a:t>
                      </a:r>
                      <a:r>
                        <a:rPr lang="en-GB" sz="2200" baseline="0" dirty="0">
                          <a:solidFill>
                            <a:schemeClr val="accent5">
                              <a:lumMod val="50000"/>
                            </a:schemeClr>
                          </a:solidFill>
                          <a:latin typeface="+mn-lt"/>
                        </a:rPr>
                        <a:t> </a:t>
                      </a:r>
                      <a:r>
                        <a:rPr lang="en-GB" sz="2200" baseline="0" dirty="0" err="1">
                          <a:solidFill>
                            <a:schemeClr val="accent5">
                              <a:lumMod val="50000"/>
                            </a:schemeClr>
                          </a:solidFill>
                          <a:latin typeface="+mn-lt"/>
                        </a:rPr>
                        <a:t>tienes</a:t>
                      </a:r>
                      <a:r>
                        <a:rPr lang="en-GB" sz="2200" baseline="0" dirty="0">
                          <a:solidFill>
                            <a:schemeClr val="accent5">
                              <a:lumMod val="50000"/>
                            </a:schemeClr>
                          </a:solidFill>
                          <a:latin typeface="+mn-lt"/>
                        </a:rPr>
                        <a:t> </a:t>
                      </a:r>
                      <a:r>
                        <a:rPr lang="en-GB" sz="2200" baseline="0" dirty="0" err="1">
                          <a:solidFill>
                            <a:schemeClr val="accent5">
                              <a:lumMod val="50000"/>
                            </a:schemeClr>
                          </a:solidFill>
                          <a:latin typeface="+mn-lt"/>
                        </a:rPr>
                        <a:t>dieciocho</a:t>
                      </a:r>
                      <a:r>
                        <a:rPr lang="en-GB" sz="2200" baseline="0" dirty="0">
                          <a:solidFill>
                            <a:schemeClr val="accent5">
                              <a:lumMod val="50000"/>
                            </a:schemeClr>
                          </a:solidFill>
                          <a:latin typeface="+mn-lt"/>
                        </a:rPr>
                        <a:t>.</a:t>
                      </a:r>
                    </a:p>
                  </a:txBody>
                  <a:tcPr/>
                </a:tc>
                <a:tc>
                  <a:txBody>
                    <a:bodyPr/>
                    <a:lstStyle/>
                    <a:p>
                      <a:endParaRPr lang="en-GB" sz="2000" dirty="0">
                        <a:solidFill>
                          <a:schemeClr val="accent1">
                            <a:lumMod val="50000"/>
                          </a:schemeClr>
                        </a:solidFill>
                        <a:latin typeface="+mn-lt"/>
                      </a:endParaRPr>
                    </a:p>
                  </a:txBody>
                  <a:tcPr/>
                </a:tc>
                <a:tc>
                  <a:txBody>
                    <a:bodyPr/>
                    <a:lstStyle/>
                    <a:p>
                      <a:endParaRPr lang="en-GB" sz="2000" dirty="0">
                        <a:solidFill>
                          <a:schemeClr val="accent1">
                            <a:lumMod val="50000"/>
                          </a:schemeClr>
                        </a:solidFill>
                        <a:latin typeface="+mn-lt"/>
                      </a:endParaRPr>
                    </a:p>
                  </a:txBody>
                  <a:tcPr/>
                </a:tc>
                <a:tc>
                  <a:txBody>
                    <a:bodyPr/>
                    <a:lstStyle/>
                    <a:p>
                      <a:endParaRPr lang="en-GB" sz="2000" dirty="0">
                        <a:solidFill>
                          <a:schemeClr val="accent1">
                            <a:lumMod val="50000"/>
                          </a:schemeClr>
                        </a:solidFill>
                        <a:latin typeface="+mn-lt"/>
                      </a:endParaRPr>
                    </a:p>
                  </a:txBody>
                  <a:tcPr/>
                </a:tc>
                <a:extLst>
                  <a:ext uri="{0D108BD9-81ED-4DB2-BD59-A6C34878D82A}">
                    <a16:rowId xmlns:a16="http://schemas.microsoft.com/office/drawing/2014/main" val="664931564"/>
                  </a:ext>
                </a:extLst>
              </a:tr>
              <a:tr h="370840">
                <a:tc>
                  <a:txBody>
                    <a:bodyPr/>
                    <a:lstStyle/>
                    <a:p>
                      <a:pPr algn="ctr"/>
                      <a:r>
                        <a:rPr lang="en-GB" sz="2000" b="1" dirty="0">
                          <a:solidFill>
                            <a:schemeClr val="accent1">
                              <a:lumMod val="50000"/>
                            </a:schemeClr>
                          </a:solidFill>
                          <a:latin typeface="+mn-lt"/>
                        </a:rPr>
                        <a:t>7.</a:t>
                      </a:r>
                    </a:p>
                  </a:txBody>
                  <a:tcPr/>
                </a:tc>
                <a:tc>
                  <a:txBody>
                    <a:bodyPr/>
                    <a:lstStyle/>
                    <a:p>
                      <a:r>
                        <a:rPr lang="en-GB" sz="2200" dirty="0" err="1">
                          <a:solidFill>
                            <a:schemeClr val="accent5">
                              <a:lumMod val="50000"/>
                            </a:schemeClr>
                          </a:solidFill>
                          <a:latin typeface="+mn-lt"/>
                        </a:rPr>
                        <a:t>Yo</a:t>
                      </a:r>
                      <a:r>
                        <a:rPr lang="en-GB" sz="2200" dirty="0">
                          <a:solidFill>
                            <a:schemeClr val="accent5">
                              <a:lumMod val="50000"/>
                            </a:schemeClr>
                          </a:solidFill>
                          <a:latin typeface="+mn-lt"/>
                        </a:rPr>
                        <a:t> </a:t>
                      </a:r>
                      <a:r>
                        <a:rPr lang="en-GB" sz="2200" dirty="0" err="1">
                          <a:solidFill>
                            <a:schemeClr val="accent5">
                              <a:lumMod val="50000"/>
                            </a:schemeClr>
                          </a:solidFill>
                          <a:latin typeface="+mn-lt"/>
                        </a:rPr>
                        <a:t>tengo</a:t>
                      </a:r>
                      <a:r>
                        <a:rPr lang="en-GB" sz="2200" dirty="0">
                          <a:solidFill>
                            <a:schemeClr val="accent5">
                              <a:lumMod val="50000"/>
                            </a:schemeClr>
                          </a:solidFill>
                          <a:latin typeface="+mn-lt"/>
                        </a:rPr>
                        <a:t> </a:t>
                      </a:r>
                      <a:r>
                        <a:rPr lang="en-GB" sz="2200" dirty="0" err="1">
                          <a:solidFill>
                            <a:schemeClr val="accent5">
                              <a:lumMod val="50000"/>
                            </a:schemeClr>
                          </a:solidFill>
                          <a:latin typeface="+mn-lt"/>
                        </a:rPr>
                        <a:t>diecinueve</a:t>
                      </a:r>
                      <a:r>
                        <a:rPr lang="en-GB" sz="2200" dirty="0">
                          <a:solidFill>
                            <a:schemeClr val="accent5">
                              <a:lumMod val="50000"/>
                            </a:schemeClr>
                          </a:solidFill>
                          <a:latin typeface="+mn-lt"/>
                        </a:rPr>
                        <a:t> </a:t>
                      </a:r>
                      <a:r>
                        <a:rPr lang="en-GB" sz="2200" dirty="0" err="1">
                          <a:solidFill>
                            <a:schemeClr val="accent5">
                              <a:lumMod val="50000"/>
                            </a:schemeClr>
                          </a:solidFill>
                          <a:latin typeface="+mn-lt"/>
                        </a:rPr>
                        <a:t>monedas</a:t>
                      </a:r>
                      <a:r>
                        <a:rPr lang="en-GB" sz="2200" baseline="0" dirty="0">
                          <a:solidFill>
                            <a:schemeClr val="accent5">
                              <a:lumMod val="50000"/>
                            </a:schemeClr>
                          </a:solidFill>
                          <a:latin typeface="+mn-lt"/>
                        </a:rPr>
                        <a:t> y </a:t>
                      </a:r>
                      <a:r>
                        <a:rPr lang="en-GB" sz="2200" baseline="0" dirty="0" err="1">
                          <a:solidFill>
                            <a:schemeClr val="accent5">
                              <a:lumMod val="50000"/>
                            </a:schemeClr>
                          </a:solidFill>
                          <a:latin typeface="+mn-lt"/>
                        </a:rPr>
                        <a:t>tú</a:t>
                      </a:r>
                      <a:r>
                        <a:rPr lang="en-GB" sz="2200" baseline="0" dirty="0">
                          <a:solidFill>
                            <a:schemeClr val="accent5">
                              <a:lumMod val="50000"/>
                            </a:schemeClr>
                          </a:solidFill>
                          <a:latin typeface="+mn-lt"/>
                        </a:rPr>
                        <a:t> </a:t>
                      </a:r>
                      <a:r>
                        <a:rPr lang="en-GB" sz="2200" baseline="0" dirty="0" err="1">
                          <a:solidFill>
                            <a:schemeClr val="accent5">
                              <a:lumMod val="50000"/>
                            </a:schemeClr>
                          </a:solidFill>
                          <a:latin typeface="+mn-lt"/>
                        </a:rPr>
                        <a:t>tienes</a:t>
                      </a:r>
                      <a:r>
                        <a:rPr lang="en-GB" sz="2200" baseline="0" dirty="0">
                          <a:solidFill>
                            <a:schemeClr val="accent5">
                              <a:lumMod val="50000"/>
                            </a:schemeClr>
                          </a:solidFill>
                          <a:latin typeface="+mn-lt"/>
                        </a:rPr>
                        <a:t> </a:t>
                      </a:r>
                      <a:r>
                        <a:rPr lang="en-GB" sz="2200" baseline="0" dirty="0" err="1">
                          <a:solidFill>
                            <a:schemeClr val="accent5">
                              <a:lumMod val="50000"/>
                            </a:schemeClr>
                          </a:solidFill>
                          <a:latin typeface="+mn-lt"/>
                        </a:rPr>
                        <a:t>ocho</a:t>
                      </a:r>
                      <a:r>
                        <a:rPr lang="en-GB" sz="2200" baseline="0" dirty="0">
                          <a:solidFill>
                            <a:schemeClr val="accent5">
                              <a:lumMod val="50000"/>
                            </a:schemeClr>
                          </a:solidFill>
                          <a:latin typeface="+mn-lt"/>
                        </a:rPr>
                        <a:t>.</a:t>
                      </a:r>
                      <a:endParaRPr lang="en-GB" sz="2200" dirty="0">
                        <a:solidFill>
                          <a:schemeClr val="accent5">
                            <a:lumMod val="50000"/>
                          </a:schemeClr>
                        </a:solidFill>
                        <a:latin typeface="+mn-lt"/>
                      </a:endParaRPr>
                    </a:p>
                  </a:txBody>
                  <a:tcPr/>
                </a:tc>
                <a:tc>
                  <a:txBody>
                    <a:bodyPr/>
                    <a:lstStyle/>
                    <a:p>
                      <a:endParaRPr lang="en-GB" sz="2000" dirty="0">
                        <a:solidFill>
                          <a:schemeClr val="accent1">
                            <a:lumMod val="50000"/>
                          </a:schemeClr>
                        </a:solidFill>
                        <a:latin typeface="+mn-lt"/>
                      </a:endParaRPr>
                    </a:p>
                  </a:txBody>
                  <a:tcPr/>
                </a:tc>
                <a:tc>
                  <a:txBody>
                    <a:bodyPr/>
                    <a:lstStyle/>
                    <a:p>
                      <a:endParaRPr lang="en-GB" sz="2000" dirty="0">
                        <a:solidFill>
                          <a:schemeClr val="accent1">
                            <a:lumMod val="50000"/>
                          </a:schemeClr>
                        </a:solidFill>
                        <a:latin typeface="+mn-lt"/>
                      </a:endParaRPr>
                    </a:p>
                  </a:txBody>
                  <a:tcPr/>
                </a:tc>
                <a:tc>
                  <a:txBody>
                    <a:bodyPr/>
                    <a:lstStyle/>
                    <a:p>
                      <a:endParaRPr lang="en-GB" sz="2000" dirty="0">
                        <a:solidFill>
                          <a:schemeClr val="accent1">
                            <a:lumMod val="50000"/>
                          </a:schemeClr>
                        </a:solidFill>
                        <a:latin typeface="+mn-lt"/>
                      </a:endParaRPr>
                    </a:p>
                  </a:txBody>
                  <a:tcPr/>
                </a:tc>
                <a:extLst>
                  <a:ext uri="{0D108BD9-81ED-4DB2-BD59-A6C34878D82A}">
                    <a16:rowId xmlns:a16="http://schemas.microsoft.com/office/drawing/2014/main" val="2371851735"/>
                  </a:ext>
                </a:extLst>
              </a:tr>
              <a:tr h="0">
                <a:tc>
                  <a:txBody>
                    <a:bodyPr/>
                    <a:lstStyle/>
                    <a:p>
                      <a:pPr algn="ctr"/>
                      <a:r>
                        <a:rPr lang="en-GB" sz="2000" b="1" dirty="0">
                          <a:solidFill>
                            <a:schemeClr val="accent1">
                              <a:lumMod val="50000"/>
                            </a:schemeClr>
                          </a:solidFill>
                          <a:latin typeface="+mn-lt"/>
                        </a:rPr>
                        <a:t>8.</a:t>
                      </a:r>
                    </a:p>
                  </a:txBody>
                  <a:tcPr/>
                </a:tc>
                <a:tc>
                  <a:txBody>
                    <a:bodyPr/>
                    <a:lstStyle/>
                    <a:p>
                      <a:r>
                        <a:rPr lang="en-GB" sz="2200" dirty="0" err="1">
                          <a:solidFill>
                            <a:schemeClr val="accent5">
                              <a:lumMod val="50000"/>
                            </a:schemeClr>
                          </a:solidFill>
                          <a:latin typeface="+mn-lt"/>
                        </a:rPr>
                        <a:t>Tú</a:t>
                      </a:r>
                      <a:r>
                        <a:rPr lang="en-GB" sz="2200" dirty="0">
                          <a:solidFill>
                            <a:schemeClr val="accent5">
                              <a:lumMod val="50000"/>
                            </a:schemeClr>
                          </a:solidFill>
                          <a:latin typeface="+mn-lt"/>
                        </a:rPr>
                        <a:t> </a:t>
                      </a:r>
                      <a:r>
                        <a:rPr lang="en-GB" sz="2200" dirty="0" err="1">
                          <a:solidFill>
                            <a:schemeClr val="accent5">
                              <a:lumMod val="50000"/>
                            </a:schemeClr>
                          </a:solidFill>
                          <a:latin typeface="+mn-lt"/>
                        </a:rPr>
                        <a:t>tienes</a:t>
                      </a:r>
                      <a:r>
                        <a:rPr lang="en-GB" sz="2200" baseline="0" dirty="0">
                          <a:solidFill>
                            <a:schemeClr val="accent5">
                              <a:lumMod val="50000"/>
                            </a:schemeClr>
                          </a:solidFill>
                          <a:latin typeface="+mn-lt"/>
                        </a:rPr>
                        <a:t> </a:t>
                      </a:r>
                      <a:r>
                        <a:rPr lang="en-GB" sz="2200" baseline="0" dirty="0" err="1">
                          <a:solidFill>
                            <a:schemeClr val="accent5">
                              <a:lumMod val="50000"/>
                            </a:schemeClr>
                          </a:solidFill>
                          <a:latin typeface="+mn-lt"/>
                        </a:rPr>
                        <a:t>doce</a:t>
                      </a:r>
                      <a:r>
                        <a:rPr lang="en-GB" sz="2200" baseline="0" dirty="0">
                          <a:solidFill>
                            <a:schemeClr val="accent5">
                              <a:lumMod val="50000"/>
                            </a:schemeClr>
                          </a:solidFill>
                          <a:latin typeface="+mn-lt"/>
                        </a:rPr>
                        <a:t> </a:t>
                      </a:r>
                      <a:r>
                        <a:rPr lang="en-GB" sz="2200" baseline="0" dirty="0" err="1">
                          <a:solidFill>
                            <a:schemeClr val="accent5">
                              <a:lumMod val="50000"/>
                            </a:schemeClr>
                          </a:solidFill>
                          <a:latin typeface="+mn-lt"/>
                        </a:rPr>
                        <a:t>libros</a:t>
                      </a:r>
                      <a:r>
                        <a:rPr lang="en-GB" sz="2200" baseline="0" dirty="0">
                          <a:solidFill>
                            <a:schemeClr val="accent5">
                              <a:lumMod val="50000"/>
                            </a:schemeClr>
                          </a:solidFill>
                          <a:latin typeface="+mn-lt"/>
                        </a:rPr>
                        <a:t>, mientras que </a:t>
                      </a:r>
                      <a:r>
                        <a:rPr lang="en-GB" sz="2200" baseline="0" dirty="0" err="1">
                          <a:solidFill>
                            <a:schemeClr val="accent5">
                              <a:lumMod val="50000"/>
                            </a:schemeClr>
                          </a:solidFill>
                          <a:latin typeface="+mn-lt"/>
                        </a:rPr>
                        <a:t>yo</a:t>
                      </a:r>
                      <a:r>
                        <a:rPr lang="en-GB" sz="2200" baseline="0" dirty="0">
                          <a:solidFill>
                            <a:schemeClr val="accent5">
                              <a:lumMod val="50000"/>
                            </a:schemeClr>
                          </a:solidFill>
                          <a:latin typeface="+mn-lt"/>
                        </a:rPr>
                        <a:t> </a:t>
                      </a:r>
                      <a:r>
                        <a:rPr lang="en-GB" sz="2200" baseline="0" dirty="0" err="1">
                          <a:solidFill>
                            <a:schemeClr val="accent5">
                              <a:lumMod val="50000"/>
                            </a:schemeClr>
                          </a:solidFill>
                          <a:latin typeface="+mn-lt"/>
                        </a:rPr>
                        <a:t>tengo</a:t>
                      </a:r>
                      <a:r>
                        <a:rPr lang="en-GB" sz="2200" baseline="0" dirty="0">
                          <a:solidFill>
                            <a:schemeClr val="accent5">
                              <a:lumMod val="50000"/>
                            </a:schemeClr>
                          </a:solidFill>
                          <a:latin typeface="+mn-lt"/>
                        </a:rPr>
                        <a:t> </a:t>
                      </a:r>
                      <a:r>
                        <a:rPr lang="en-GB" sz="2200" baseline="0" dirty="0" err="1">
                          <a:solidFill>
                            <a:schemeClr val="accent5">
                              <a:lumMod val="50000"/>
                            </a:schemeClr>
                          </a:solidFill>
                          <a:latin typeface="+mn-lt"/>
                        </a:rPr>
                        <a:t>veinte</a:t>
                      </a:r>
                      <a:r>
                        <a:rPr lang="en-GB" sz="2200" baseline="0" dirty="0">
                          <a:solidFill>
                            <a:schemeClr val="accent5">
                              <a:lumMod val="50000"/>
                            </a:schemeClr>
                          </a:solidFill>
                          <a:latin typeface="+mn-lt"/>
                        </a:rPr>
                        <a:t>.</a:t>
                      </a:r>
                      <a:endParaRPr lang="en-GB" sz="2200" dirty="0">
                        <a:solidFill>
                          <a:schemeClr val="accent5">
                            <a:lumMod val="50000"/>
                          </a:schemeClr>
                        </a:solidFill>
                        <a:latin typeface="+mn-lt"/>
                      </a:endParaRPr>
                    </a:p>
                  </a:txBody>
                  <a:tcPr/>
                </a:tc>
                <a:tc>
                  <a:txBody>
                    <a:bodyPr/>
                    <a:lstStyle/>
                    <a:p>
                      <a:endParaRPr lang="en-GB" sz="2000" dirty="0">
                        <a:solidFill>
                          <a:schemeClr val="accent1">
                            <a:lumMod val="50000"/>
                          </a:schemeClr>
                        </a:solidFill>
                        <a:latin typeface="+mn-lt"/>
                      </a:endParaRPr>
                    </a:p>
                  </a:txBody>
                  <a:tcPr/>
                </a:tc>
                <a:tc>
                  <a:txBody>
                    <a:bodyPr/>
                    <a:lstStyle/>
                    <a:p>
                      <a:endParaRPr lang="en-GB" sz="2000" dirty="0">
                        <a:solidFill>
                          <a:schemeClr val="accent1">
                            <a:lumMod val="50000"/>
                          </a:schemeClr>
                        </a:solidFill>
                        <a:latin typeface="+mn-lt"/>
                      </a:endParaRPr>
                    </a:p>
                  </a:txBody>
                  <a:tcPr/>
                </a:tc>
                <a:tc>
                  <a:txBody>
                    <a:bodyPr/>
                    <a:lstStyle/>
                    <a:p>
                      <a:endParaRPr lang="en-GB" sz="2000" dirty="0">
                        <a:solidFill>
                          <a:schemeClr val="accent1">
                            <a:lumMod val="50000"/>
                          </a:schemeClr>
                        </a:solidFill>
                        <a:latin typeface="+mn-lt"/>
                      </a:endParaRPr>
                    </a:p>
                  </a:txBody>
                  <a:tcPr/>
                </a:tc>
                <a:extLst>
                  <a:ext uri="{0D108BD9-81ED-4DB2-BD59-A6C34878D82A}">
                    <a16:rowId xmlns:a16="http://schemas.microsoft.com/office/drawing/2014/main" val="1736239533"/>
                  </a:ext>
                </a:extLst>
              </a:tr>
            </a:tbl>
          </a:graphicData>
        </a:graphic>
      </p:graphicFrame>
      <p:sp>
        <p:nvSpPr>
          <p:cNvPr id="10" name="Rectangle 9"/>
          <p:cNvSpPr/>
          <p:nvPr/>
        </p:nvSpPr>
        <p:spPr>
          <a:xfrm>
            <a:off x="1031648" y="2530236"/>
            <a:ext cx="890337" cy="372979"/>
          </a:xfrm>
          <a:prstGeom prst="rect">
            <a:avLst/>
          </a:prstGeom>
          <a:solidFill>
            <a:schemeClr val="accent2">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rPr>
              <a:t>..……</a:t>
            </a:r>
          </a:p>
        </p:txBody>
      </p:sp>
      <p:sp>
        <p:nvSpPr>
          <p:cNvPr id="14" name="Rectangle 13"/>
          <p:cNvSpPr/>
          <p:nvPr/>
        </p:nvSpPr>
        <p:spPr>
          <a:xfrm>
            <a:off x="1105405" y="2933715"/>
            <a:ext cx="890337" cy="372979"/>
          </a:xfrm>
          <a:prstGeom prst="rect">
            <a:avLst/>
          </a:prstGeom>
          <a:solidFill>
            <a:schemeClr val="accent2">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rPr>
              <a:t>..……</a:t>
            </a:r>
          </a:p>
        </p:txBody>
      </p:sp>
      <p:sp>
        <p:nvSpPr>
          <p:cNvPr id="15" name="Rectangle 14"/>
          <p:cNvSpPr/>
          <p:nvPr/>
        </p:nvSpPr>
        <p:spPr>
          <a:xfrm>
            <a:off x="4964472" y="2528432"/>
            <a:ext cx="890337" cy="372979"/>
          </a:xfrm>
          <a:prstGeom prst="rect">
            <a:avLst/>
          </a:prstGeom>
          <a:solidFill>
            <a:schemeClr val="accent2">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rPr>
              <a:t>..……</a:t>
            </a:r>
          </a:p>
        </p:txBody>
      </p:sp>
      <p:sp>
        <p:nvSpPr>
          <p:cNvPr id="16" name="Rectangle 15"/>
          <p:cNvSpPr/>
          <p:nvPr/>
        </p:nvSpPr>
        <p:spPr>
          <a:xfrm>
            <a:off x="5265454" y="2933715"/>
            <a:ext cx="890337" cy="372979"/>
          </a:xfrm>
          <a:prstGeom prst="rect">
            <a:avLst/>
          </a:prstGeom>
          <a:solidFill>
            <a:schemeClr val="accent2">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rPr>
              <a:t>..……</a:t>
            </a:r>
          </a:p>
        </p:txBody>
      </p:sp>
      <p:sp>
        <p:nvSpPr>
          <p:cNvPr id="17" name="Rectangle 16"/>
          <p:cNvSpPr/>
          <p:nvPr/>
        </p:nvSpPr>
        <p:spPr>
          <a:xfrm>
            <a:off x="1105404" y="3361650"/>
            <a:ext cx="890337" cy="372979"/>
          </a:xfrm>
          <a:prstGeom prst="rect">
            <a:avLst/>
          </a:prstGeom>
          <a:solidFill>
            <a:schemeClr val="accent2">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rPr>
              <a:t>..……</a:t>
            </a:r>
          </a:p>
        </p:txBody>
      </p:sp>
      <p:sp>
        <p:nvSpPr>
          <p:cNvPr id="19" name="Rectangle 18"/>
          <p:cNvSpPr/>
          <p:nvPr/>
        </p:nvSpPr>
        <p:spPr>
          <a:xfrm>
            <a:off x="4959213" y="3366798"/>
            <a:ext cx="831233" cy="372979"/>
          </a:xfrm>
          <a:prstGeom prst="rect">
            <a:avLst/>
          </a:prstGeom>
          <a:solidFill>
            <a:schemeClr val="accent2">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rPr>
              <a:t>..……</a:t>
            </a:r>
          </a:p>
        </p:txBody>
      </p:sp>
      <p:sp>
        <p:nvSpPr>
          <p:cNvPr id="20" name="Rectangle 19"/>
          <p:cNvSpPr/>
          <p:nvPr/>
        </p:nvSpPr>
        <p:spPr>
          <a:xfrm>
            <a:off x="1031648" y="3796292"/>
            <a:ext cx="890337" cy="372979"/>
          </a:xfrm>
          <a:prstGeom prst="rect">
            <a:avLst/>
          </a:prstGeom>
          <a:solidFill>
            <a:schemeClr val="accent2">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rPr>
              <a:t>..……</a:t>
            </a:r>
          </a:p>
        </p:txBody>
      </p:sp>
      <p:sp>
        <p:nvSpPr>
          <p:cNvPr id="21" name="Rectangle 20"/>
          <p:cNvSpPr/>
          <p:nvPr/>
        </p:nvSpPr>
        <p:spPr>
          <a:xfrm>
            <a:off x="5722441" y="3814356"/>
            <a:ext cx="890337" cy="372979"/>
          </a:xfrm>
          <a:prstGeom prst="rect">
            <a:avLst/>
          </a:prstGeom>
          <a:solidFill>
            <a:schemeClr val="accent2">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rPr>
              <a:t>..……</a:t>
            </a:r>
          </a:p>
        </p:txBody>
      </p:sp>
      <p:sp>
        <p:nvSpPr>
          <p:cNvPr id="22" name="Rectangle 21"/>
          <p:cNvSpPr/>
          <p:nvPr/>
        </p:nvSpPr>
        <p:spPr>
          <a:xfrm>
            <a:off x="1031648" y="4216921"/>
            <a:ext cx="890337" cy="372979"/>
          </a:xfrm>
          <a:prstGeom prst="rect">
            <a:avLst/>
          </a:prstGeom>
          <a:solidFill>
            <a:schemeClr val="accent2">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rPr>
              <a:t>..……</a:t>
            </a:r>
          </a:p>
        </p:txBody>
      </p:sp>
      <p:sp>
        <p:nvSpPr>
          <p:cNvPr id="23" name="Rectangle 22"/>
          <p:cNvSpPr/>
          <p:nvPr/>
        </p:nvSpPr>
        <p:spPr>
          <a:xfrm>
            <a:off x="660234" y="4624136"/>
            <a:ext cx="890337" cy="372979"/>
          </a:xfrm>
          <a:prstGeom prst="rect">
            <a:avLst/>
          </a:prstGeom>
          <a:solidFill>
            <a:schemeClr val="accent2">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rPr>
              <a:t>..……</a:t>
            </a:r>
          </a:p>
        </p:txBody>
      </p:sp>
      <p:sp>
        <p:nvSpPr>
          <p:cNvPr id="24" name="Rectangle 23"/>
          <p:cNvSpPr/>
          <p:nvPr/>
        </p:nvSpPr>
        <p:spPr>
          <a:xfrm>
            <a:off x="1105403" y="5017753"/>
            <a:ext cx="890337" cy="372979"/>
          </a:xfrm>
          <a:prstGeom prst="rect">
            <a:avLst/>
          </a:prstGeom>
          <a:solidFill>
            <a:schemeClr val="accent2">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rPr>
              <a:t>..……</a:t>
            </a:r>
          </a:p>
        </p:txBody>
      </p:sp>
      <p:sp>
        <p:nvSpPr>
          <p:cNvPr id="25" name="Rectangle 24"/>
          <p:cNvSpPr/>
          <p:nvPr/>
        </p:nvSpPr>
        <p:spPr>
          <a:xfrm>
            <a:off x="5107107" y="4983959"/>
            <a:ext cx="890337" cy="372979"/>
          </a:xfrm>
          <a:prstGeom prst="rect">
            <a:avLst/>
          </a:prstGeom>
          <a:solidFill>
            <a:schemeClr val="accent2">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rPr>
              <a:t>..……</a:t>
            </a:r>
          </a:p>
        </p:txBody>
      </p:sp>
      <p:sp>
        <p:nvSpPr>
          <p:cNvPr id="26" name="Rectangle 25"/>
          <p:cNvSpPr/>
          <p:nvPr/>
        </p:nvSpPr>
        <p:spPr>
          <a:xfrm>
            <a:off x="1077402" y="5440956"/>
            <a:ext cx="890337" cy="372979"/>
          </a:xfrm>
          <a:prstGeom prst="rect">
            <a:avLst/>
          </a:prstGeom>
          <a:solidFill>
            <a:schemeClr val="accent2">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rPr>
              <a:t>..……</a:t>
            </a:r>
          </a:p>
        </p:txBody>
      </p:sp>
      <p:sp>
        <p:nvSpPr>
          <p:cNvPr id="27" name="Rectangle 26"/>
          <p:cNvSpPr/>
          <p:nvPr/>
        </p:nvSpPr>
        <p:spPr>
          <a:xfrm>
            <a:off x="5511881" y="5440956"/>
            <a:ext cx="890337" cy="372979"/>
          </a:xfrm>
          <a:prstGeom prst="rect">
            <a:avLst/>
          </a:prstGeom>
          <a:solidFill>
            <a:schemeClr val="accent2">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rPr>
              <a:t>..……</a:t>
            </a:r>
          </a:p>
        </p:txBody>
      </p:sp>
      <p:sp>
        <p:nvSpPr>
          <p:cNvPr id="28" name="Rectangle 27"/>
          <p:cNvSpPr/>
          <p:nvPr/>
        </p:nvSpPr>
        <p:spPr>
          <a:xfrm>
            <a:off x="1031648" y="5864159"/>
            <a:ext cx="890337" cy="372979"/>
          </a:xfrm>
          <a:prstGeom prst="rect">
            <a:avLst/>
          </a:prstGeom>
          <a:solidFill>
            <a:schemeClr val="accent2">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rPr>
              <a:t>..……</a:t>
            </a:r>
          </a:p>
        </p:txBody>
      </p:sp>
      <p:sp>
        <p:nvSpPr>
          <p:cNvPr id="29" name="Rectangle 28"/>
          <p:cNvSpPr/>
          <p:nvPr/>
        </p:nvSpPr>
        <p:spPr>
          <a:xfrm>
            <a:off x="5821755" y="5846998"/>
            <a:ext cx="890337" cy="372979"/>
          </a:xfrm>
          <a:prstGeom prst="rect">
            <a:avLst/>
          </a:prstGeom>
          <a:solidFill>
            <a:schemeClr val="accent2">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rPr>
              <a:t>..……</a:t>
            </a:r>
          </a:p>
        </p:txBody>
      </p:sp>
      <p:sp>
        <p:nvSpPr>
          <p:cNvPr id="30" name="TextBox 29"/>
          <p:cNvSpPr txBox="1"/>
          <p:nvPr/>
        </p:nvSpPr>
        <p:spPr>
          <a:xfrm>
            <a:off x="8101441" y="2491505"/>
            <a:ext cx="940526" cy="461665"/>
          </a:xfrm>
          <a:prstGeom prst="rect">
            <a:avLst/>
          </a:prstGeom>
          <a:noFill/>
        </p:spPr>
        <p:txBody>
          <a:bodyPr wrap="square" rtlCol="0">
            <a:spAutoFit/>
          </a:bodyPr>
          <a:lstStyle/>
          <a:p>
            <a:pPr algn="l"/>
            <a:r>
              <a:rPr lang="en-GB" sz="2400" dirty="0">
                <a:solidFill>
                  <a:schemeClr val="accent5">
                    <a:lumMod val="50000"/>
                  </a:schemeClr>
                </a:solidFill>
              </a:rPr>
              <a:t>13</a:t>
            </a:r>
          </a:p>
        </p:txBody>
      </p:sp>
      <p:sp>
        <p:nvSpPr>
          <p:cNvPr id="31" name="TextBox 30"/>
          <p:cNvSpPr txBox="1"/>
          <p:nvPr/>
        </p:nvSpPr>
        <p:spPr>
          <a:xfrm>
            <a:off x="9352096" y="2484090"/>
            <a:ext cx="940526" cy="461665"/>
          </a:xfrm>
          <a:prstGeom prst="rect">
            <a:avLst/>
          </a:prstGeom>
          <a:noFill/>
        </p:spPr>
        <p:txBody>
          <a:bodyPr wrap="square" rtlCol="0">
            <a:spAutoFit/>
          </a:bodyPr>
          <a:lstStyle/>
          <a:p>
            <a:pPr algn="l"/>
            <a:r>
              <a:rPr lang="en-GB" sz="2400" dirty="0">
                <a:solidFill>
                  <a:schemeClr val="accent5">
                    <a:lumMod val="50000"/>
                  </a:schemeClr>
                </a:solidFill>
              </a:rPr>
              <a:t>20</a:t>
            </a:r>
          </a:p>
        </p:txBody>
      </p:sp>
      <p:sp>
        <p:nvSpPr>
          <p:cNvPr id="32" name="TextBox 31"/>
          <p:cNvSpPr txBox="1"/>
          <p:nvPr/>
        </p:nvSpPr>
        <p:spPr>
          <a:xfrm>
            <a:off x="10196804" y="2499845"/>
            <a:ext cx="1699695" cy="461665"/>
          </a:xfrm>
          <a:prstGeom prst="rect">
            <a:avLst/>
          </a:prstGeom>
          <a:noFill/>
        </p:spPr>
        <p:txBody>
          <a:bodyPr wrap="square" rtlCol="0">
            <a:spAutoFit/>
          </a:bodyPr>
          <a:lstStyle/>
          <a:p>
            <a:pPr algn="l"/>
            <a:r>
              <a:rPr lang="en-GB" sz="2400" dirty="0">
                <a:solidFill>
                  <a:schemeClr val="accent5">
                    <a:lumMod val="50000"/>
                  </a:schemeClr>
                </a:solidFill>
              </a:rPr>
              <a:t>answers</a:t>
            </a:r>
          </a:p>
        </p:txBody>
      </p:sp>
      <p:sp>
        <p:nvSpPr>
          <p:cNvPr id="33" name="TextBox 32"/>
          <p:cNvSpPr txBox="1"/>
          <p:nvPr/>
        </p:nvSpPr>
        <p:spPr>
          <a:xfrm>
            <a:off x="8105776" y="2909212"/>
            <a:ext cx="940526" cy="461665"/>
          </a:xfrm>
          <a:prstGeom prst="rect">
            <a:avLst/>
          </a:prstGeom>
          <a:noFill/>
        </p:spPr>
        <p:txBody>
          <a:bodyPr wrap="square" rtlCol="0">
            <a:spAutoFit/>
          </a:bodyPr>
          <a:lstStyle/>
          <a:p>
            <a:pPr algn="l"/>
            <a:r>
              <a:rPr lang="en-GB" sz="2400" dirty="0">
                <a:solidFill>
                  <a:schemeClr val="accent5">
                    <a:lumMod val="50000"/>
                  </a:schemeClr>
                </a:solidFill>
              </a:rPr>
              <a:t>16</a:t>
            </a:r>
          </a:p>
        </p:txBody>
      </p:sp>
      <p:sp>
        <p:nvSpPr>
          <p:cNvPr id="34" name="TextBox 33"/>
          <p:cNvSpPr txBox="1"/>
          <p:nvPr/>
        </p:nvSpPr>
        <p:spPr>
          <a:xfrm>
            <a:off x="9347761" y="2889371"/>
            <a:ext cx="940526" cy="461665"/>
          </a:xfrm>
          <a:prstGeom prst="rect">
            <a:avLst/>
          </a:prstGeom>
          <a:noFill/>
        </p:spPr>
        <p:txBody>
          <a:bodyPr wrap="square" rtlCol="0">
            <a:spAutoFit/>
          </a:bodyPr>
          <a:lstStyle/>
          <a:p>
            <a:pPr algn="l"/>
            <a:r>
              <a:rPr lang="en-GB" sz="2400" dirty="0">
                <a:solidFill>
                  <a:schemeClr val="accent5">
                    <a:lumMod val="50000"/>
                  </a:schemeClr>
                </a:solidFill>
              </a:rPr>
              <a:t>4</a:t>
            </a:r>
          </a:p>
        </p:txBody>
      </p:sp>
      <p:sp>
        <p:nvSpPr>
          <p:cNvPr id="35" name="TextBox 34"/>
          <p:cNvSpPr txBox="1"/>
          <p:nvPr/>
        </p:nvSpPr>
        <p:spPr>
          <a:xfrm>
            <a:off x="10174926" y="2901413"/>
            <a:ext cx="1862244" cy="461665"/>
          </a:xfrm>
          <a:prstGeom prst="rect">
            <a:avLst/>
          </a:prstGeom>
          <a:noFill/>
        </p:spPr>
        <p:txBody>
          <a:bodyPr wrap="square" rtlCol="0">
            <a:spAutoFit/>
          </a:bodyPr>
          <a:lstStyle/>
          <a:p>
            <a:pPr algn="l"/>
            <a:r>
              <a:rPr lang="en-GB" sz="2400" dirty="0">
                <a:solidFill>
                  <a:schemeClr val="accent5">
                    <a:lumMod val="50000"/>
                  </a:schemeClr>
                </a:solidFill>
              </a:rPr>
              <a:t>magazines</a:t>
            </a:r>
          </a:p>
        </p:txBody>
      </p:sp>
      <p:sp>
        <p:nvSpPr>
          <p:cNvPr id="36" name="TextBox 35"/>
          <p:cNvSpPr txBox="1"/>
          <p:nvPr/>
        </p:nvSpPr>
        <p:spPr>
          <a:xfrm>
            <a:off x="8117310" y="3338660"/>
            <a:ext cx="940526" cy="461665"/>
          </a:xfrm>
          <a:prstGeom prst="rect">
            <a:avLst/>
          </a:prstGeom>
          <a:noFill/>
        </p:spPr>
        <p:txBody>
          <a:bodyPr wrap="square" rtlCol="0">
            <a:spAutoFit/>
          </a:bodyPr>
          <a:lstStyle/>
          <a:p>
            <a:pPr algn="l"/>
            <a:r>
              <a:rPr lang="en-GB" sz="2400" dirty="0">
                <a:solidFill>
                  <a:schemeClr val="accent5">
                    <a:lumMod val="50000"/>
                  </a:schemeClr>
                </a:solidFill>
              </a:rPr>
              <a:t>14</a:t>
            </a:r>
          </a:p>
        </p:txBody>
      </p:sp>
      <p:sp>
        <p:nvSpPr>
          <p:cNvPr id="37" name="TextBox 36"/>
          <p:cNvSpPr txBox="1"/>
          <p:nvPr/>
        </p:nvSpPr>
        <p:spPr>
          <a:xfrm>
            <a:off x="9317842" y="3302584"/>
            <a:ext cx="940526" cy="461665"/>
          </a:xfrm>
          <a:prstGeom prst="rect">
            <a:avLst/>
          </a:prstGeom>
          <a:noFill/>
        </p:spPr>
        <p:txBody>
          <a:bodyPr wrap="square" rtlCol="0">
            <a:spAutoFit/>
          </a:bodyPr>
          <a:lstStyle/>
          <a:p>
            <a:pPr algn="l"/>
            <a:r>
              <a:rPr lang="en-GB" sz="2400" dirty="0">
                <a:solidFill>
                  <a:schemeClr val="accent5">
                    <a:lumMod val="50000"/>
                  </a:schemeClr>
                </a:solidFill>
              </a:rPr>
              <a:t>1</a:t>
            </a:r>
          </a:p>
        </p:txBody>
      </p:sp>
      <p:sp>
        <p:nvSpPr>
          <p:cNvPr id="38" name="TextBox 37"/>
          <p:cNvSpPr txBox="1"/>
          <p:nvPr/>
        </p:nvSpPr>
        <p:spPr>
          <a:xfrm>
            <a:off x="10187694" y="3305662"/>
            <a:ext cx="1862244" cy="461665"/>
          </a:xfrm>
          <a:prstGeom prst="rect">
            <a:avLst/>
          </a:prstGeom>
          <a:noFill/>
        </p:spPr>
        <p:txBody>
          <a:bodyPr wrap="square" rtlCol="0">
            <a:spAutoFit/>
          </a:bodyPr>
          <a:lstStyle/>
          <a:p>
            <a:pPr algn="l"/>
            <a:r>
              <a:rPr lang="en-GB" sz="2400" dirty="0">
                <a:solidFill>
                  <a:schemeClr val="accent5">
                    <a:lumMod val="50000"/>
                  </a:schemeClr>
                </a:solidFill>
              </a:rPr>
              <a:t>pens</a:t>
            </a:r>
          </a:p>
        </p:txBody>
      </p:sp>
      <p:sp>
        <p:nvSpPr>
          <p:cNvPr id="39" name="TextBox 38"/>
          <p:cNvSpPr txBox="1"/>
          <p:nvPr/>
        </p:nvSpPr>
        <p:spPr>
          <a:xfrm>
            <a:off x="8132270" y="3756367"/>
            <a:ext cx="940526" cy="461665"/>
          </a:xfrm>
          <a:prstGeom prst="rect">
            <a:avLst/>
          </a:prstGeom>
          <a:noFill/>
        </p:spPr>
        <p:txBody>
          <a:bodyPr wrap="square" rtlCol="0">
            <a:spAutoFit/>
          </a:bodyPr>
          <a:lstStyle/>
          <a:p>
            <a:pPr algn="l"/>
            <a:r>
              <a:rPr lang="en-GB" sz="2400" dirty="0">
                <a:solidFill>
                  <a:schemeClr val="accent5">
                    <a:lumMod val="50000"/>
                  </a:schemeClr>
                </a:solidFill>
              </a:rPr>
              <a:t>15</a:t>
            </a:r>
          </a:p>
        </p:txBody>
      </p:sp>
      <p:sp>
        <p:nvSpPr>
          <p:cNvPr id="40" name="TextBox 39"/>
          <p:cNvSpPr txBox="1"/>
          <p:nvPr/>
        </p:nvSpPr>
        <p:spPr>
          <a:xfrm>
            <a:off x="9342816" y="3746125"/>
            <a:ext cx="587064" cy="461665"/>
          </a:xfrm>
          <a:prstGeom prst="rect">
            <a:avLst/>
          </a:prstGeom>
          <a:noFill/>
        </p:spPr>
        <p:txBody>
          <a:bodyPr wrap="square" rtlCol="0">
            <a:spAutoFit/>
          </a:bodyPr>
          <a:lstStyle/>
          <a:p>
            <a:pPr algn="l"/>
            <a:r>
              <a:rPr lang="en-GB" sz="2400" dirty="0">
                <a:solidFill>
                  <a:schemeClr val="accent5">
                    <a:lumMod val="50000"/>
                  </a:schemeClr>
                </a:solidFill>
              </a:rPr>
              <a:t>2</a:t>
            </a:r>
          </a:p>
        </p:txBody>
      </p:sp>
      <p:sp>
        <p:nvSpPr>
          <p:cNvPr id="41" name="TextBox 40"/>
          <p:cNvSpPr txBox="1"/>
          <p:nvPr/>
        </p:nvSpPr>
        <p:spPr>
          <a:xfrm>
            <a:off x="10174926" y="3758257"/>
            <a:ext cx="1862244" cy="461665"/>
          </a:xfrm>
          <a:prstGeom prst="rect">
            <a:avLst/>
          </a:prstGeom>
          <a:noFill/>
        </p:spPr>
        <p:txBody>
          <a:bodyPr wrap="square" rtlCol="0">
            <a:spAutoFit/>
          </a:bodyPr>
          <a:lstStyle/>
          <a:p>
            <a:pPr algn="l"/>
            <a:r>
              <a:rPr lang="en-GB" sz="2400" dirty="0">
                <a:solidFill>
                  <a:schemeClr val="accent5">
                    <a:lumMod val="50000"/>
                  </a:schemeClr>
                </a:solidFill>
              </a:rPr>
              <a:t>cars</a:t>
            </a:r>
          </a:p>
        </p:txBody>
      </p:sp>
      <p:sp>
        <p:nvSpPr>
          <p:cNvPr id="42" name="TextBox 41"/>
          <p:cNvSpPr txBox="1"/>
          <p:nvPr/>
        </p:nvSpPr>
        <p:spPr>
          <a:xfrm>
            <a:off x="8212777" y="4363547"/>
            <a:ext cx="940526" cy="461665"/>
          </a:xfrm>
          <a:prstGeom prst="rect">
            <a:avLst/>
          </a:prstGeom>
          <a:noFill/>
        </p:spPr>
        <p:txBody>
          <a:bodyPr wrap="square" rtlCol="0">
            <a:spAutoFit/>
          </a:bodyPr>
          <a:lstStyle/>
          <a:p>
            <a:pPr algn="l"/>
            <a:r>
              <a:rPr lang="en-GB" sz="2400" dirty="0">
                <a:solidFill>
                  <a:schemeClr val="accent5">
                    <a:lumMod val="50000"/>
                  </a:schemeClr>
                </a:solidFill>
              </a:rPr>
              <a:t>3</a:t>
            </a:r>
          </a:p>
        </p:txBody>
      </p:sp>
      <p:sp>
        <p:nvSpPr>
          <p:cNvPr id="43" name="TextBox 42"/>
          <p:cNvSpPr txBox="1"/>
          <p:nvPr/>
        </p:nvSpPr>
        <p:spPr>
          <a:xfrm>
            <a:off x="9286582" y="4384373"/>
            <a:ext cx="940526" cy="461665"/>
          </a:xfrm>
          <a:prstGeom prst="rect">
            <a:avLst/>
          </a:prstGeom>
          <a:noFill/>
        </p:spPr>
        <p:txBody>
          <a:bodyPr wrap="square" rtlCol="0">
            <a:spAutoFit/>
          </a:bodyPr>
          <a:lstStyle/>
          <a:p>
            <a:pPr algn="l"/>
            <a:r>
              <a:rPr lang="en-GB" sz="2400" dirty="0">
                <a:solidFill>
                  <a:schemeClr val="accent5">
                    <a:lumMod val="50000"/>
                  </a:schemeClr>
                </a:solidFill>
              </a:rPr>
              <a:t>17</a:t>
            </a:r>
          </a:p>
        </p:txBody>
      </p:sp>
      <p:sp>
        <p:nvSpPr>
          <p:cNvPr id="44" name="TextBox 43"/>
          <p:cNvSpPr txBox="1"/>
          <p:nvPr/>
        </p:nvSpPr>
        <p:spPr>
          <a:xfrm>
            <a:off x="10196804" y="4344030"/>
            <a:ext cx="1862244" cy="461665"/>
          </a:xfrm>
          <a:prstGeom prst="rect">
            <a:avLst/>
          </a:prstGeom>
          <a:noFill/>
        </p:spPr>
        <p:txBody>
          <a:bodyPr wrap="square" rtlCol="0">
            <a:spAutoFit/>
          </a:bodyPr>
          <a:lstStyle/>
          <a:p>
            <a:pPr algn="l"/>
            <a:r>
              <a:rPr lang="en-GB" sz="2400" dirty="0">
                <a:solidFill>
                  <a:schemeClr val="accent5">
                    <a:lumMod val="50000"/>
                  </a:schemeClr>
                </a:solidFill>
              </a:rPr>
              <a:t>songs</a:t>
            </a:r>
          </a:p>
        </p:txBody>
      </p:sp>
      <p:sp>
        <p:nvSpPr>
          <p:cNvPr id="45" name="TextBox 44"/>
          <p:cNvSpPr txBox="1"/>
          <p:nvPr/>
        </p:nvSpPr>
        <p:spPr>
          <a:xfrm>
            <a:off x="8216491" y="4950540"/>
            <a:ext cx="940526" cy="461665"/>
          </a:xfrm>
          <a:prstGeom prst="rect">
            <a:avLst/>
          </a:prstGeom>
          <a:noFill/>
        </p:spPr>
        <p:txBody>
          <a:bodyPr wrap="square" rtlCol="0">
            <a:spAutoFit/>
          </a:bodyPr>
          <a:lstStyle/>
          <a:p>
            <a:pPr algn="l"/>
            <a:r>
              <a:rPr lang="en-GB" sz="2400" dirty="0">
                <a:solidFill>
                  <a:schemeClr val="accent5">
                    <a:lumMod val="50000"/>
                  </a:schemeClr>
                </a:solidFill>
              </a:rPr>
              <a:t>5</a:t>
            </a:r>
          </a:p>
        </p:txBody>
      </p:sp>
      <p:sp>
        <p:nvSpPr>
          <p:cNvPr id="46" name="TextBox 45"/>
          <p:cNvSpPr txBox="1"/>
          <p:nvPr/>
        </p:nvSpPr>
        <p:spPr>
          <a:xfrm>
            <a:off x="9282142" y="4970146"/>
            <a:ext cx="940526" cy="461665"/>
          </a:xfrm>
          <a:prstGeom prst="rect">
            <a:avLst/>
          </a:prstGeom>
          <a:noFill/>
        </p:spPr>
        <p:txBody>
          <a:bodyPr wrap="square" rtlCol="0">
            <a:spAutoFit/>
          </a:bodyPr>
          <a:lstStyle/>
          <a:p>
            <a:pPr algn="l"/>
            <a:r>
              <a:rPr lang="en-GB" sz="2400" dirty="0">
                <a:solidFill>
                  <a:schemeClr val="accent5">
                    <a:lumMod val="50000"/>
                  </a:schemeClr>
                </a:solidFill>
              </a:rPr>
              <a:t>18</a:t>
            </a:r>
          </a:p>
        </p:txBody>
      </p:sp>
      <p:sp>
        <p:nvSpPr>
          <p:cNvPr id="47" name="TextBox 46"/>
          <p:cNvSpPr txBox="1"/>
          <p:nvPr/>
        </p:nvSpPr>
        <p:spPr>
          <a:xfrm>
            <a:off x="10216647" y="4963446"/>
            <a:ext cx="1862244" cy="461665"/>
          </a:xfrm>
          <a:prstGeom prst="rect">
            <a:avLst/>
          </a:prstGeom>
          <a:noFill/>
        </p:spPr>
        <p:txBody>
          <a:bodyPr wrap="square" rtlCol="0">
            <a:spAutoFit/>
          </a:bodyPr>
          <a:lstStyle/>
          <a:p>
            <a:pPr algn="l"/>
            <a:r>
              <a:rPr lang="en-GB" sz="2400" dirty="0">
                <a:solidFill>
                  <a:schemeClr val="accent5">
                    <a:lumMod val="50000"/>
                  </a:schemeClr>
                </a:solidFill>
              </a:rPr>
              <a:t>prizes</a:t>
            </a:r>
          </a:p>
        </p:txBody>
      </p:sp>
      <p:sp>
        <p:nvSpPr>
          <p:cNvPr id="48" name="TextBox 47"/>
          <p:cNvSpPr txBox="1"/>
          <p:nvPr/>
        </p:nvSpPr>
        <p:spPr>
          <a:xfrm>
            <a:off x="8210711" y="5372130"/>
            <a:ext cx="940526" cy="461665"/>
          </a:xfrm>
          <a:prstGeom prst="rect">
            <a:avLst/>
          </a:prstGeom>
          <a:noFill/>
        </p:spPr>
        <p:txBody>
          <a:bodyPr wrap="square" rtlCol="0">
            <a:spAutoFit/>
          </a:bodyPr>
          <a:lstStyle/>
          <a:p>
            <a:pPr algn="l"/>
            <a:r>
              <a:rPr lang="en-GB" sz="2400" dirty="0">
                <a:solidFill>
                  <a:schemeClr val="accent5">
                    <a:lumMod val="50000"/>
                  </a:schemeClr>
                </a:solidFill>
              </a:rPr>
              <a:t>19</a:t>
            </a:r>
          </a:p>
        </p:txBody>
      </p:sp>
      <p:sp>
        <p:nvSpPr>
          <p:cNvPr id="49" name="TextBox 48"/>
          <p:cNvSpPr txBox="1"/>
          <p:nvPr/>
        </p:nvSpPr>
        <p:spPr>
          <a:xfrm>
            <a:off x="9374560" y="5392705"/>
            <a:ext cx="940526" cy="461665"/>
          </a:xfrm>
          <a:prstGeom prst="rect">
            <a:avLst/>
          </a:prstGeom>
          <a:noFill/>
        </p:spPr>
        <p:txBody>
          <a:bodyPr wrap="square" rtlCol="0">
            <a:spAutoFit/>
          </a:bodyPr>
          <a:lstStyle/>
          <a:p>
            <a:pPr algn="l"/>
            <a:r>
              <a:rPr lang="en-GB" sz="2400" dirty="0">
                <a:solidFill>
                  <a:schemeClr val="accent5">
                    <a:lumMod val="50000"/>
                  </a:schemeClr>
                </a:solidFill>
              </a:rPr>
              <a:t>8</a:t>
            </a:r>
          </a:p>
        </p:txBody>
      </p:sp>
      <p:sp>
        <p:nvSpPr>
          <p:cNvPr id="50" name="TextBox 49"/>
          <p:cNvSpPr txBox="1"/>
          <p:nvPr/>
        </p:nvSpPr>
        <p:spPr>
          <a:xfrm>
            <a:off x="10227996" y="5392705"/>
            <a:ext cx="1862244" cy="461665"/>
          </a:xfrm>
          <a:prstGeom prst="rect">
            <a:avLst/>
          </a:prstGeom>
          <a:noFill/>
        </p:spPr>
        <p:txBody>
          <a:bodyPr wrap="square" rtlCol="0">
            <a:spAutoFit/>
          </a:bodyPr>
          <a:lstStyle/>
          <a:p>
            <a:pPr algn="l"/>
            <a:r>
              <a:rPr lang="en-GB" sz="2400" dirty="0">
                <a:solidFill>
                  <a:schemeClr val="accent5">
                    <a:lumMod val="50000"/>
                  </a:schemeClr>
                </a:solidFill>
              </a:rPr>
              <a:t>coins</a:t>
            </a:r>
          </a:p>
        </p:txBody>
      </p:sp>
      <p:sp>
        <p:nvSpPr>
          <p:cNvPr id="51" name="TextBox 50"/>
          <p:cNvSpPr txBox="1"/>
          <p:nvPr/>
        </p:nvSpPr>
        <p:spPr>
          <a:xfrm>
            <a:off x="8200873" y="5833795"/>
            <a:ext cx="940526" cy="461665"/>
          </a:xfrm>
          <a:prstGeom prst="rect">
            <a:avLst/>
          </a:prstGeom>
          <a:noFill/>
        </p:spPr>
        <p:txBody>
          <a:bodyPr wrap="square" rtlCol="0">
            <a:spAutoFit/>
          </a:bodyPr>
          <a:lstStyle/>
          <a:p>
            <a:pPr algn="l"/>
            <a:r>
              <a:rPr lang="en-GB" sz="2400" dirty="0">
                <a:solidFill>
                  <a:schemeClr val="accent5">
                    <a:lumMod val="50000"/>
                  </a:schemeClr>
                </a:solidFill>
              </a:rPr>
              <a:t>20</a:t>
            </a:r>
          </a:p>
        </p:txBody>
      </p:sp>
      <p:sp>
        <p:nvSpPr>
          <p:cNvPr id="52" name="TextBox 51"/>
          <p:cNvSpPr txBox="1"/>
          <p:nvPr/>
        </p:nvSpPr>
        <p:spPr>
          <a:xfrm>
            <a:off x="9276121" y="5813694"/>
            <a:ext cx="940526" cy="461665"/>
          </a:xfrm>
          <a:prstGeom prst="rect">
            <a:avLst/>
          </a:prstGeom>
          <a:noFill/>
        </p:spPr>
        <p:txBody>
          <a:bodyPr wrap="square" rtlCol="0">
            <a:spAutoFit/>
          </a:bodyPr>
          <a:lstStyle/>
          <a:p>
            <a:pPr algn="l"/>
            <a:r>
              <a:rPr lang="en-GB" sz="2400" dirty="0">
                <a:solidFill>
                  <a:schemeClr val="accent5">
                    <a:lumMod val="50000"/>
                  </a:schemeClr>
                </a:solidFill>
              </a:rPr>
              <a:t>12</a:t>
            </a:r>
          </a:p>
        </p:txBody>
      </p:sp>
      <p:sp>
        <p:nvSpPr>
          <p:cNvPr id="53" name="TextBox 52"/>
          <p:cNvSpPr txBox="1"/>
          <p:nvPr/>
        </p:nvSpPr>
        <p:spPr>
          <a:xfrm>
            <a:off x="10237569" y="5833795"/>
            <a:ext cx="1862244" cy="461665"/>
          </a:xfrm>
          <a:prstGeom prst="rect">
            <a:avLst/>
          </a:prstGeom>
          <a:noFill/>
        </p:spPr>
        <p:txBody>
          <a:bodyPr wrap="square" rtlCol="0">
            <a:spAutoFit/>
          </a:bodyPr>
          <a:lstStyle/>
          <a:p>
            <a:pPr algn="l"/>
            <a:r>
              <a:rPr lang="en-GB" sz="2400" dirty="0">
                <a:solidFill>
                  <a:schemeClr val="accent5">
                    <a:lumMod val="50000"/>
                  </a:schemeClr>
                </a:solidFill>
              </a:rPr>
              <a:t>books</a:t>
            </a:r>
          </a:p>
        </p:txBody>
      </p:sp>
      <p:sp>
        <p:nvSpPr>
          <p:cNvPr id="3" name="TextBox 2"/>
          <p:cNvSpPr txBox="1"/>
          <p:nvPr/>
        </p:nvSpPr>
        <p:spPr>
          <a:xfrm>
            <a:off x="105312" y="1132366"/>
            <a:ext cx="7370252" cy="1200329"/>
          </a:xfrm>
          <a:prstGeom prst="rect">
            <a:avLst/>
          </a:prstGeom>
          <a:noFill/>
        </p:spPr>
        <p:txBody>
          <a:bodyPr wrap="square" rtlCol="0">
            <a:spAutoFit/>
          </a:bodyPr>
          <a:lstStyle/>
          <a:p>
            <a:pPr algn="l"/>
            <a:r>
              <a:rPr lang="en-GB" sz="2400" b="1" dirty="0">
                <a:solidFill>
                  <a:schemeClr val="accent5">
                    <a:lumMod val="50000"/>
                  </a:schemeClr>
                </a:solidFill>
              </a:rPr>
              <a:t>Lee las </a:t>
            </a:r>
            <a:r>
              <a:rPr lang="en-GB" sz="2400" b="1" dirty="0" err="1">
                <a:solidFill>
                  <a:schemeClr val="accent5">
                    <a:lumMod val="50000"/>
                  </a:schemeClr>
                </a:solidFill>
              </a:rPr>
              <a:t>frases</a:t>
            </a:r>
            <a:r>
              <a:rPr lang="en-GB" sz="2400" b="1" dirty="0">
                <a:solidFill>
                  <a:schemeClr val="accent5">
                    <a:lumMod val="50000"/>
                  </a:schemeClr>
                </a:solidFill>
              </a:rPr>
              <a:t>.  ¿</a:t>
            </a:r>
            <a:r>
              <a:rPr lang="en-GB" sz="2400" b="1" dirty="0" err="1">
                <a:solidFill>
                  <a:schemeClr val="accent5">
                    <a:lumMod val="50000"/>
                  </a:schemeClr>
                </a:solidFill>
              </a:rPr>
              <a:t>Cuántas</a:t>
            </a:r>
            <a:r>
              <a:rPr lang="en-GB" sz="2400" b="1" dirty="0">
                <a:solidFill>
                  <a:schemeClr val="accent5">
                    <a:lumMod val="50000"/>
                  </a:schemeClr>
                </a:solidFill>
              </a:rPr>
              <a:t> </a:t>
            </a:r>
            <a:r>
              <a:rPr lang="en-GB" sz="2400" b="1" dirty="0" err="1">
                <a:solidFill>
                  <a:schemeClr val="accent5">
                    <a:lumMod val="50000"/>
                  </a:schemeClr>
                </a:solidFill>
              </a:rPr>
              <a:t>cosas</a:t>
            </a:r>
            <a:r>
              <a:rPr lang="en-GB" sz="2400" b="1" dirty="0">
                <a:solidFill>
                  <a:schemeClr val="accent5">
                    <a:lumMod val="50000"/>
                  </a:schemeClr>
                </a:solidFill>
              </a:rPr>
              <a:t> </a:t>
            </a:r>
            <a:r>
              <a:rPr lang="en-GB" sz="2400" b="1" dirty="0" err="1">
                <a:solidFill>
                  <a:schemeClr val="accent5">
                    <a:lumMod val="50000"/>
                  </a:schemeClr>
                </a:solidFill>
              </a:rPr>
              <a:t>tiene</a:t>
            </a:r>
            <a:r>
              <a:rPr lang="en-GB" sz="2400" b="1" dirty="0">
                <a:solidFill>
                  <a:schemeClr val="accent5">
                    <a:lumMod val="50000"/>
                  </a:schemeClr>
                </a:solidFill>
              </a:rPr>
              <a:t> </a:t>
            </a:r>
            <a:r>
              <a:rPr lang="en-GB" sz="2400" b="1" dirty="0" err="1">
                <a:solidFill>
                  <a:schemeClr val="accent5">
                    <a:lumMod val="50000"/>
                  </a:schemeClr>
                </a:solidFill>
              </a:rPr>
              <a:t>cada</a:t>
            </a:r>
            <a:r>
              <a:rPr lang="en-GB" sz="2400" b="1" dirty="0">
                <a:solidFill>
                  <a:schemeClr val="accent5">
                    <a:lumMod val="50000"/>
                  </a:schemeClr>
                </a:solidFill>
              </a:rPr>
              <a:t> persona?  Escribe el </a:t>
            </a:r>
            <a:r>
              <a:rPr lang="en-GB" sz="2400" b="1" dirty="0" err="1">
                <a:solidFill>
                  <a:schemeClr val="accent5">
                    <a:lumMod val="50000"/>
                  </a:schemeClr>
                </a:solidFill>
              </a:rPr>
              <a:t>número</a:t>
            </a:r>
            <a:r>
              <a:rPr lang="en-GB" sz="2400" b="1" dirty="0">
                <a:solidFill>
                  <a:schemeClr val="accent5">
                    <a:lumMod val="50000"/>
                  </a:schemeClr>
                </a:solidFill>
              </a:rPr>
              <a:t> para ‘I’ y ‘you’.</a:t>
            </a:r>
          </a:p>
          <a:p>
            <a:pPr algn="l"/>
            <a:r>
              <a:rPr lang="en-GB" sz="2400" b="1" dirty="0" err="1">
                <a:solidFill>
                  <a:schemeClr val="accent5">
                    <a:lumMod val="50000"/>
                  </a:schemeClr>
                </a:solidFill>
              </a:rPr>
              <a:t>También</a:t>
            </a:r>
            <a:r>
              <a:rPr lang="en-GB" sz="2400" b="1" dirty="0">
                <a:solidFill>
                  <a:schemeClr val="accent5">
                    <a:lumMod val="50000"/>
                  </a:schemeClr>
                </a:solidFill>
              </a:rPr>
              <a:t> escribe en </a:t>
            </a:r>
            <a:r>
              <a:rPr lang="en-GB" sz="2400" b="1" dirty="0" err="1">
                <a:solidFill>
                  <a:schemeClr val="accent5">
                    <a:lumMod val="50000"/>
                  </a:schemeClr>
                </a:solidFill>
              </a:rPr>
              <a:t>inglés</a:t>
            </a:r>
            <a:r>
              <a:rPr lang="en-GB" sz="2400" b="1" dirty="0">
                <a:solidFill>
                  <a:schemeClr val="accent5">
                    <a:lumMod val="50000"/>
                  </a:schemeClr>
                </a:solidFill>
              </a:rPr>
              <a:t> la </a:t>
            </a:r>
            <a:r>
              <a:rPr lang="en-GB" sz="2400" b="1" dirty="0" err="1">
                <a:solidFill>
                  <a:schemeClr val="accent5">
                    <a:lumMod val="50000"/>
                  </a:schemeClr>
                </a:solidFill>
              </a:rPr>
              <a:t>cosa</a:t>
            </a:r>
            <a:r>
              <a:rPr lang="en-GB" sz="2400" b="1" dirty="0">
                <a:solidFill>
                  <a:schemeClr val="accent5">
                    <a:lumMod val="50000"/>
                  </a:schemeClr>
                </a:solidFill>
              </a:rPr>
              <a:t>. </a:t>
            </a:r>
          </a:p>
        </p:txBody>
      </p:sp>
      <p:pic>
        <p:nvPicPr>
          <p:cNvPr id="54" name="Picture 5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22362" y="498897"/>
            <a:ext cx="968730" cy="745922"/>
          </a:xfrm>
          <a:prstGeom prst="rect">
            <a:avLst/>
          </a:prstGeom>
        </p:spPr>
      </p:pic>
      <p:pic>
        <p:nvPicPr>
          <p:cNvPr id="55" name="Picture 5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415541">
            <a:off x="9625275" y="794834"/>
            <a:ext cx="984990" cy="807692"/>
          </a:xfrm>
          <a:prstGeom prst="rect">
            <a:avLst/>
          </a:prstGeom>
        </p:spPr>
      </p:pic>
      <p:pic>
        <p:nvPicPr>
          <p:cNvPr id="56" name="Picture 5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812858">
            <a:off x="8324657" y="113894"/>
            <a:ext cx="968730" cy="745922"/>
          </a:xfrm>
          <a:prstGeom prst="rect">
            <a:avLst/>
          </a:prstGeom>
        </p:spPr>
      </p:pic>
      <p:pic>
        <p:nvPicPr>
          <p:cNvPr id="57" name="Picture 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77666" y="688006"/>
            <a:ext cx="1035189" cy="803997"/>
          </a:xfrm>
          <a:prstGeom prst="rect">
            <a:avLst/>
          </a:prstGeom>
        </p:spPr>
      </p:pic>
      <p:pic>
        <p:nvPicPr>
          <p:cNvPr id="59" name="Picture 4" descr="Blue Rounded Rectangle With Number 13 Clip Art "/>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762218">
            <a:off x="6477349" y="218337"/>
            <a:ext cx="949072" cy="791243"/>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ular Callout 6"/>
          <p:cNvSpPr/>
          <p:nvPr/>
        </p:nvSpPr>
        <p:spPr>
          <a:xfrm>
            <a:off x="648341" y="3363001"/>
            <a:ext cx="7285407" cy="1239146"/>
          </a:xfrm>
          <a:prstGeom prst="wedgeRoundRectCallout">
            <a:avLst>
              <a:gd name="adj1" fmla="val 26218"/>
              <a:gd name="adj2" fmla="val -85789"/>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Notice how you don’t need to repeat the noun. The number at the end of the sentence refers to the noun that was already mentioned (e.g. </a:t>
            </a:r>
            <a:r>
              <a:rPr lang="en-GB" sz="2000" dirty="0" err="1">
                <a:solidFill>
                  <a:srgbClr val="002060"/>
                </a:solidFill>
              </a:rPr>
              <a:t>respuestas</a:t>
            </a:r>
            <a:r>
              <a:rPr lang="en-GB" sz="2000" dirty="0">
                <a:solidFill>
                  <a:srgbClr val="002060"/>
                </a:solidFill>
              </a:rPr>
              <a:t>).</a:t>
            </a:r>
          </a:p>
        </p:txBody>
      </p:sp>
    </p:spTree>
    <p:extLst>
      <p:ext uri="{BB962C8B-B14F-4D97-AF65-F5344CB8AC3E}">
        <p14:creationId xmlns:p14="http://schemas.microsoft.com/office/powerpoint/2010/main" val="3192502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20"/>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21"/>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22"/>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23"/>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2"/>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3"/>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4"/>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24"/>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25"/>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45"/>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46"/>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47"/>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0" nodeType="clickEffect">
                                  <p:stCondLst>
                                    <p:cond delay="0"/>
                                  </p:stCondLst>
                                  <p:childTnLst>
                                    <p:set>
                                      <p:cBhvr>
                                        <p:cTn id="126" dur="1" fill="hold">
                                          <p:stCondLst>
                                            <p:cond delay="0"/>
                                          </p:stCondLst>
                                        </p:cTn>
                                        <p:tgtEl>
                                          <p:spTgt spid="26"/>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27"/>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48"/>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49"/>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50"/>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xit" presetSubtype="0" fill="hold" grpId="0" nodeType="clickEffect">
                                  <p:stCondLst>
                                    <p:cond delay="0"/>
                                  </p:stCondLst>
                                  <p:childTnLst>
                                    <p:set>
                                      <p:cBhvr>
                                        <p:cTn id="146" dur="1" fill="hold">
                                          <p:stCondLst>
                                            <p:cond delay="0"/>
                                          </p:stCondLst>
                                        </p:cTn>
                                        <p:tgtEl>
                                          <p:spTgt spid="28"/>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1" presetClass="exit" presetSubtype="0" fill="hold" grpId="0" nodeType="clickEffect">
                                  <p:stCondLst>
                                    <p:cond delay="0"/>
                                  </p:stCondLst>
                                  <p:childTnLst>
                                    <p:set>
                                      <p:cBhvr>
                                        <p:cTn id="150" dur="1" fill="hold">
                                          <p:stCondLst>
                                            <p:cond delay="0"/>
                                          </p:stCondLst>
                                        </p:cTn>
                                        <p:tgtEl>
                                          <p:spTgt spid="29"/>
                                        </p:tgtEl>
                                        <p:attrNameLst>
                                          <p:attrName>style.visibility</p:attrName>
                                        </p:attrNameLst>
                                      </p:cBhvr>
                                      <p:to>
                                        <p:strVal val="hidden"/>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51"/>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52"/>
                                        </p:tgtEl>
                                        <p:attrNameLst>
                                          <p:attrName>style.visibility</p:attrName>
                                        </p:attrNameLst>
                                      </p:cBhvr>
                                      <p:to>
                                        <p:strVal val="visible"/>
                                      </p:to>
                                    </p:se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grpId="0" nodeType="clickEffect">
                                  <p:stCondLst>
                                    <p:cond delay="0"/>
                                  </p:stCondLst>
                                  <p:childTnLst>
                                    <p:set>
                                      <p:cBhvr>
                                        <p:cTn id="162" dur="1" fill="hold">
                                          <p:stCondLst>
                                            <p:cond delay="0"/>
                                          </p:stCondLst>
                                        </p:cTn>
                                        <p:tgtEl>
                                          <p:spTgt spid="53"/>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grpId="0" nodeType="clickEffect">
                                  <p:stCondLst>
                                    <p:cond delay="0"/>
                                  </p:stCondLst>
                                  <p:childTnLst>
                                    <p:set>
                                      <p:cBhvr>
                                        <p:cTn id="16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P spid="16" grpId="0" animBg="1"/>
      <p:bldP spid="17"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49" grpId="0"/>
      <p:bldP spid="50" grpId="0"/>
      <p:bldP spid="51" grpId="0"/>
      <p:bldP spid="52" grpId="0"/>
      <p:bldP spid="53" grpId="0"/>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a:t>
            </a:r>
            <a:r>
              <a:rPr lang="en-GB" sz="3600" b="1" dirty="0" err="1">
                <a:solidFill>
                  <a:schemeClr val="bg1"/>
                </a:solidFill>
              </a:rPr>
              <a:t>Cuántas</a:t>
            </a:r>
            <a:r>
              <a:rPr lang="en-GB" sz="3600" b="1" dirty="0">
                <a:solidFill>
                  <a:schemeClr val="bg1"/>
                </a:solidFill>
              </a:rPr>
              <a:t> </a:t>
            </a:r>
            <a:r>
              <a:rPr lang="en-GB" sz="3600" b="1" dirty="0" err="1">
                <a:solidFill>
                  <a:schemeClr val="bg1"/>
                </a:solidFill>
              </a:rPr>
              <a:t>cosas</a:t>
            </a:r>
            <a:r>
              <a:rPr lang="en-GB" sz="3600" b="1" dirty="0">
                <a:solidFill>
                  <a:schemeClr val="bg1"/>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escuchar</a:t>
            </a:r>
          </a:p>
        </p:txBody>
      </p:sp>
      <p:sp>
        <p:nvSpPr>
          <p:cNvPr id="7" name="TextBox 6">
            <a:extLst>
              <a:ext uri="{FF2B5EF4-FFF2-40B4-BE49-F238E27FC236}">
                <a16:creationId xmlns:a16="http://schemas.microsoft.com/office/drawing/2014/main" id="{9D1DF0A3-ADF5-7447-BD11-05540C447550}"/>
              </a:ext>
            </a:extLst>
          </p:cNvPr>
          <p:cNvSpPr txBox="1"/>
          <p:nvPr/>
        </p:nvSpPr>
        <p:spPr>
          <a:xfrm>
            <a:off x="78905" y="1204501"/>
            <a:ext cx="9560395" cy="230832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Escucha</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400" b="1" dirty="0">
                <a:solidFill>
                  <a:srgbClr val="4472C4">
                    <a:lumMod val="50000"/>
                  </a:srgbClr>
                </a:solidFill>
                <a:latin typeface="Century Gothic" panose="020F0302020204030204"/>
              </a:rPr>
              <a:t>Quién </a:t>
            </a:r>
            <a:r>
              <a:rPr kumimoji="0" lang="en-US" sz="24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tiene más, ‘</a:t>
            </a:r>
            <a:r>
              <a:rPr kumimoji="0" lang="en-US" sz="2400" b="1"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él</a:t>
            </a:r>
            <a:r>
              <a:rPr kumimoji="0" lang="en-US" sz="24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o ‘</a:t>
            </a:r>
            <a:r>
              <a:rPr kumimoji="0" lang="en-US" sz="2400" b="1"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ella</a:t>
            </a:r>
            <a:r>
              <a:rPr kumimoji="0" lang="en-US" sz="24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Escribe en inglés ‘he’ o ‘she’.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Luego, escribe </a:t>
            </a:r>
            <a:r>
              <a:rPr lang="en-US" sz="2400" b="1" dirty="0">
                <a:solidFill>
                  <a:srgbClr val="4472C4">
                    <a:lumMod val="50000"/>
                  </a:srgbClr>
                </a:solidFill>
                <a:latin typeface="Century Gothic" panose="020F0302020204030204"/>
              </a:rPr>
              <a:t>el número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 la </a:t>
            </a:r>
            <a:r>
              <a:rPr lang="en-US" sz="2400" b="1" dirty="0">
                <a:solidFill>
                  <a:srgbClr val="4472C4">
                    <a:lumMod val="50000"/>
                  </a:srgbClr>
                </a:solidFill>
                <a:latin typeface="Century Gothic" panose="020F0302020204030204"/>
              </a:rPr>
              <a:t>cosa</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en inglés.</a:t>
            </a:r>
          </a:p>
        </p:txBody>
      </p:sp>
      <p:graphicFrame>
        <p:nvGraphicFramePr>
          <p:cNvPr id="6" name="Table 6">
            <a:extLst>
              <a:ext uri="{FF2B5EF4-FFF2-40B4-BE49-F238E27FC236}">
                <a16:creationId xmlns:a16="http://schemas.microsoft.com/office/drawing/2014/main" id="{664F4417-35AF-864A-AF97-D99BDCB42FA3}"/>
              </a:ext>
            </a:extLst>
          </p:cNvPr>
          <p:cNvGraphicFramePr>
            <a:graphicFrameLocks noGrp="1"/>
          </p:cNvGraphicFramePr>
          <p:nvPr>
            <p:extLst>
              <p:ext uri="{D42A27DB-BD31-4B8C-83A1-F6EECF244321}">
                <p14:modId xmlns:p14="http://schemas.microsoft.com/office/powerpoint/2010/main" val="3064835224"/>
              </p:ext>
            </p:extLst>
          </p:nvPr>
        </p:nvGraphicFramePr>
        <p:xfrm>
          <a:off x="238561" y="4108146"/>
          <a:ext cx="7593723" cy="1584960"/>
        </p:xfrm>
        <a:graphic>
          <a:graphicData uri="http://schemas.openxmlformats.org/drawingml/2006/table">
            <a:tbl>
              <a:tblPr firstRow="1" bandRow="1">
                <a:tableStyleId>{21E4AEA4-8DFA-4A89-87EB-49C32662AFE0}</a:tableStyleId>
              </a:tblPr>
              <a:tblGrid>
                <a:gridCol w="963997">
                  <a:extLst>
                    <a:ext uri="{9D8B030D-6E8A-4147-A177-3AD203B41FA5}">
                      <a16:colId xmlns:a16="http://schemas.microsoft.com/office/drawing/2014/main" val="2607353726"/>
                    </a:ext>
                  </a:extLst>
                </a:gridCol>
                <a:gridCol w="3458342">
                  <a:extLst>
                    <a:ext uri="{9D8B030D-6E8A-4147-A177-3AD203B41FA5}">
                      <a16:colId xmlns:a16="http://schemas.microsoft.com/office/drawing/2014/main" val="935252179"/>
                    </a:ext>
                  </a:extLst>
                </a:gridCol>
                <a:gridCol w="3171384">
                  <a:extLst>
                    <a:ext uri="{9D8B030D-6E8A-4147-A177-3AD203B41FA5}">
                      <a16:colId xmlns:a16="http://schemas.microsoft.com/office/drawing/2014/main" val="1530733608"/>
                    </a:ext>
                  </a:extLst>
                </a:gridCol>
              </a:tblGrid>
              <a:tr h="901883">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kern="1200" dirty="0">
                          <a:solidFill>
                            <a:schemeClr val="lt1"/>
                          </a:solidFill>
                          <a:effectLst/>
                          <a:latin typeface="+mn-lt"/>
                          <a:ea typeface="+mn-ea"/>
                          <a:cs typeface="+mn-cs"/>
                        </a:rPr>
                        <a:t>¿Quién</a:t>
                      </a:r>
                      <a:r>
                        <a:rPr lang="en-US" sz="2800" b="1" kern="1200" baseline="0" dirty="0">
                          <a:solidFill>
                            <a:schemeClr val="lt1"/>
                          </a:solidFill>
                          <a:effectLst/>
                          <a:latin typeface="+mn-lt"/>
                          <a:ea typeface="+mn-ea"/>
                          <a:cs typeface="+mn-cs"/>
                        </a:rPr>
                        <a:t> </a:t>
                      </a:r>
                      <a:r>
                        <a:rPr lang="en-US" sz="2800" b="1" kern="1200" dirty="0">
                          <a:solidFill>
                            <a:schemeClr val="lt1"/>
                          </a:solidFill>
                          <a:effectLst/>
                          <a:latin typeface="+mn-lt"/>
                          <a:ea typeface="+mn-ea"/>
                          <a:cs typeface="+mn-cs"/>
                        </a:rPr>
                        <a:t>tiene más? </a:t>
                      </a:r>
                      <a:endParaRPr kumimoji="0" lang="en-GB" sz="2800" b="0" i="0" u="none" strike="noStrike" kern="1200" cap="none" spc="0" normalizeH="0" baseline="0" noProof="0" dirty="0">
                        <a:ln>
                          <a:noFill/>
                        </a:ln>
                        <a:solidFill>
                          <a:prstClr val="white"/>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mn-lt"/>
                          <a:ea typeface="+mn-ea"/>
                          <a:cs typeface="+mn-cs"/>
                        </a:rPr>
                        <a:t>(‘he’ or ‘she’)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t>Item</a:t>
                      </a:r>
                      <a:r>
                        <a:rPr lang="en-GB" sz="2800" b="1" baseline="0" dirty="0"/>
                        <a:t> and number</a:t>
                      </a:r>
                      <a:r>
                        <a:rPr lang="en-GB" sz="2800" b="1" dirty="0"/>
                        <a:t> in English</a:t>
                      </a:r>
                    </a:p>
                  </a:txBody>
                  <a:tcPr/>
                </a:tc>
                <a:extLst>
                  <a:ext uri="{0D108BD9-81ED-4DB2-BD59-A6C34878D82A}">
                    <a16:rowId xmlns:a16="http://schemas.microsoft.com/office/drawing/2014/main" val="1153431983"/>
                  </a:ext>
                </a:extLst>
              </a:tr>
              <a:tr h="509760">
                <a:tc>
                  <a:txBody>
                    <a:bodyPr/>
                    <a:lstStyle/>
                    <a:p>
                      <a:pPr algn="ctr"/>
                      <a:endParaRPr lang="en-GB" sz="2000" dirty="0">
                        <a:solidFill>
                          <a:schemeClr val="accent1">
                            <a:lumMod val="50000"/>
                          </a:schemeClr>
                        </a:solidFill>
                      </a:endParaRPr>
                    </a:p>
                  </a:txBody>
                  <a:tcPr/>
                </a:tc>
                <a:tc>
                  <a:txBody>
                    <a:bodyPr/>
                    <a:lstStyle/>
                    <a:p>
                      <a:endParaRPr lang="en-GB" sz="3600" dirty="0">
                        <a:solidFill>
                          <a:schemeClr val="accent1">
                            <a:lumMod val="50000"/>
                          </a:schemeClr>
                        </a:solidFill>
                      </a:endParaRPr>
                    </a:p>
                  </a:txBody>
                  <a:tcPr/>
                </a:tc>
                <a:tc>
                  <a:txBody>
                    <a:bodyPr/>
                    <a:lstStyle/>
                    <a:p>
                      <a:endParaRPr lang="en-GB" sz="3600" dirty="0">
                        <a:solidFill>
                          <a:schemeClr val="accent1">
                            <a:lumMod val="50000"/>
                          </a:schemeClr>
                        </a:solidFill>
                      </a:endParaRPr>
                    </a:p>
                  </a:txBody>
                  <a:tcPr/>
                </a:tc>
                <a:extLst>
                  <a:ext uri="{0D108BD9-81ED-4DB2-BD59-A6C34878D82A}">
                    <a16:rowId xmlns:a16="http://schemas.microsoft.com/office/drawing/2014/main" val="1171492714"/>
                  </a:ext>
                </a:extLst>
              </a:tr>
            </a:tbl>
          </a:graphicData>
        </a:graphic>
      </p:graphicFrame>
      <p:sp>
        <p:nvSpPr>
          <p:cNvPr id="8" name="Action Button: Custom 20">
            <a:hlinkClick r:id="" action="ppaction://noaction" highlightClick="1">
              <a:snd r:embed="rId4" name="ella tiene catorce regalos, mientras que él tiene trece.wav"/>
            </a:hlinkClick>
            <a:extLst>
              <a:ext uri="{FF2B5EF4-FFF2-40B4-BE49-F238E27FC236}">
                <a16:creationId xmlns:a16="http://schemas.microsoft.com/office/drawing/2014/main" id="{9B60E718-08E6-B642-B6AA-DD1DC8BAEE90}"/>
              </a:ext>
            </a:extLst>
          </p:cNvPr>
          <p:cNvSpPr/>
          <p:nvPr/>
        </p:nvSpPr>
        <p:spPr>
          <a:xfrm>
            <a:off x="443383" y="5146833"/>
            <a:ext cx="527919" cy="360220"/>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EG</a:t>
            </a:r>
          </a:p>
        </p:txBody>
      </p:sp>
      <p:sp>
        <p:nvSpPr>
          <p:cNvPr id="20" name="CuadroTexto 39">
            <a:extLst>
              <a:ext uri="{FF2B5EF4-FFF2-40B4-BE49-F238E27FC236}">
                <a16:creationId xmlns:a16="http://schemas.microsoft.com/office/drawing/2014/main" id="{4EFF7992-3617-4C42-A02A-04C598FBBC7B}"/>
              </a:ext>
            </a:extLst>
          </p:cNvPr>
          <p:cNvSpPr txBox="1"/>
          <p:nvPr/>
        </p:nvSpPr>
        <p:spPr>
          <a:xfrm>
            <a:off x="2523432" y="5046774"/>
            <a:ext cx="96051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she</a:t>
            </a:r>
            <a:endParaRPr kumimoji="0" lang="es-GB"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CuadroTexto 39">
            <a:extLst>
              <a:ext uri="{FF2B5EF4-FFF2-40B4-BE49-F238E27FC236}">
                <a16:creationId xmlns:a16="http://schemas.microsoft.com/office/drawing/2014/main" id="{4EFF7992-3617-4C42-A02A-04C598FBBC7B}"/>
              </a:ext>
            </a:extLst>
          </p:cNvPr>
          <p:cNvSpPr txBox="1"/>
          <p:nvPr/>
        </p:nvSpPr>
        <p:spPr>
          <a:xfrm>
            <a:off x="4916501" y="5046774"/>
            <a:ext cx="274534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a:solidFill>
                  <a:srgbClr val="4472C4">
                    <a:lumMod val="50000"/>
                  </a:srgbClr>
                </a:solidFill>
                <a:latin typeface="Century Gothic" panose="020F0302020204030204"/>
              </a:rPr>
              <a:t>14 presents</a:t>
            </a:r>
            <a:endParaRPr kumimoji="0" lang="es-GB"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35459" y="823835"/>
            <a:ext cx="968730" cy="745922"/>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15541">
            <a:off x="9738372" y="1119772"/>
            <a:ext cx="984990" cy="807692"/>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812858">
            <a:off x="8437754" y="438832"/>
            <a:ext cx="968730" cy="745922"/>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90763" y="1012944"/>
            <a:ext cx="1035189" cy="803997"/>
          </a:xfrm>
          <a:prstGeom prst="rect">
            <a:avLst/>
          </a:prstGeom>
        </p:spPr>
      </p:pic>
      <p:pic>
        <p:nvPicPr>
          <p:cNvPr id="17" name="Picture 4" descr="Blue Rounded Rectangle With Number 13 Clip Art "/>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0762218">
            <a:off x="6617773" y="393784"/>
            <a:ext cx="949072" cy="791243"/>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ular Callout 2"/>
          <p:cNvSpPr/>
          <p:nvPr/>
        </p:nvSpPr>
        <p:spPr>
          <a:xfrm>
            <a:off x="7601229" y="2246956"/>
            <a:ext cx="4020457" cy="1543170"/>
          </a:xfrm>
          <a:prstGeom prst="wedgeRoundRectCallout">
            <a:avLst>
              <a:gd name="adj1" fmla="val -81925"/>
              <a:gd name="adj2" fmla="val -52474"/>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Both people will have the same object, so listen carefully for the number – this will be different for ‘él’ and ‘ella’!</a:t>
            </a:r>
          </a:p>
        </p:txBody>
      </p:sp>
    </p:spTree>
    <p:extLst>
      <p:ext uri="{BB962C8B-B14F-4D97-AF65-F5344CB8AC3E}">
        <p14:creationId xmlns:p14="http://schemas.microsoft.com/office/powerpoint/2010/main" val="2789306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20" grpId="0"/>
      <p:bldP spid="23" grpId="0"/>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 name="Table 6">
            <a:extLst>
              <a:ext uri="{FF2B5EF4-FFF2-40B4-BE49-F238E27FC236}">
                <a16:creationId xmlns:a16="http://schemas.microsoft.com/office/drawing/2014/main" id="{664F4417-35AF-864A-AF97-D99BDCB42FA3}"/>
              </a:ext>
            </a:extLst>
          </p:cNvPr>
          <p:cNvGraphicFramePr>
            <a:graphicFrameLocks noGrp="1"/>
          </p:cNvGraphicFramePr>
          <p:nvPr>
            <p:extLst>
              <p:ext uri="{D42A27DB-BD31-4B8C-83A1-F6EECF244321}">
                <p14:modId xmlns:p14="http://schemas.microsoft.com/office/powerpoint/2010/main" val="1163021478"/>
              </p:ext>
            </p:extLst>
          </p:nvPr>
        </p:nvGraphicFramePr>
        <p:xfrm>
          <a:off x="209442" y="1252498"/>
          <a:ext cx="7563859" cy="5069176"/>
        </p:xfrm>
        <a:graphic>
          <a:graphicData uri="http://schemas.openxmlformats.org/drawingml/2006/table">
            <a:tbl>
              <a:tblPr firstRow="1" bandRow="1">
                <a:tableStyleId>{21E4AEA4-8DFA-4A89-87EB-49C32662AFE0}</a:tableStyleId>
              </a:tblPr>
              <a:tblGrid>
                <a:gridCol w="659988">
                  <a:extLst>
                    <a:ext uri="{9D8B030D-6E8A-4147-A177-3AD203B41FA5}">
                      <a16:colId xmlns:a16="http://schemas.microsoft.com/office/drawing/2014/main" val="2607353726"/>
                    </a:ext>
                  </a:extLst>
                </a:gridCol>
                <a:gridCol w="3455421">
                  <a:extLst>
                    <a:ext uri="{9D8B030D-6E8A-4147-A177-3AD203B41FA5}">
                      <a16:colId xmlns:a16="http://schemas.microsoft.com/office/drawing/2014/main" val="935252179"/>
                    </a:ext>
                  </a:extLst>
                </a:gridCol>
                <a:gridCol w="3448450">
                  <a:extLst>
                    <a:ext uri="{9D8B030D-6E8A-4147-A177-3AD203B41FA5}">
                      <a16:colId xmlns:a16="http://schemas.microsoft.com/office/drawing/2014/main" val="1530733608"/>
                    </a:ext>
                  </a:extLst>
                </a:gridCol>
              </a:tblGrid>
              <a:tr h="903439">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kern="1200" dirty="0">
                          <a:solidFill>
                            <a:schemeClr val="lt1"/>
                          </a:solidFill>
                          <a:effectLst/>
                          <a:latin typeface="+mn-lt"/>
                          <a:ea typeface="+mn-ea"/>
                          <a:cs typeface="+mn-cs"/>
                        </a:rPr>
                        <a:t>¿Quién</a:t>
                      </a:r>
                      <a:r>
                        <a:rPr lang="en-US" sz="2800" b="1" kern="1200" baseline="0" dirty="0">
                          <a:solidFill>
                            <a:schemeClr val="lt1"/>
                          </a:solidFill>
                          <a:effectLst/>
                          <a:latin typeface="+mn-lt"/>
                          <a:ea typeface="+mn-ea"/>
                          <a:cs typeface="+mn-cs"/>
                        </a:rPr>
                        <a:t> </a:t>
                      </a:r>
                      <a:r>
                        <a:rPr lang="en-US" sz="2800" b="1" kern="1200" dirty="0">
                          <a:solidFill>
                            <a:schemeClr val="lt1"/>
                          </a:solidFill>
                          <a:effectLst/>
                          <a:latin typeface="+mn-lt"/>
                          <a:ea typeface="+mn-ea"/>
                          <a:cs typeface="+mn-cs"/>
                        </a:rPr>
                        <a:t>tiene más? </a:t>
                      </a:r>
                      <a:endParaRPr kumimoji="0" lang="en-GB" sz="2800" b="0" i="0" u="none" strike="noStrike" kern="1200" cap="none" spc="0" normalizeH="0" baseline="0" noProof="0" dirty="0">
                        <a:ln>
                          <a:noFill/>
                        </a:ln>
                        <a:solidFill>
                          <a:prstClr val="white"/>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mn-lt"/>
                          <a:ea typeface="+mn-ea"/>
                          <a:cs typeface="+mn-cs"/>
                        </a:rPr>
                        <a:t>(‘he’ or ‘she’)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t>Item</a:t>
                      </a:r>
                      <a:r>
                        <a:rPr lang="en-GB" sz="2800" b="1" baseline="0" dirty="0"/>
                        <a:t> and quantity</a:t>
                      </a:r>
                      <a:r>
                        <a:rPr lang="en-GB" sz="2800" b="1" dirty="0"/>
                        <a:t> in English</a:t>
                      </a:r>
                    </a:p>
                  </a:txBody>
                  <a:tcPr/>
                </a:tc>
                <a:extLst>
                  <a:ext uri="{0D108BD9-81ED-4DB2-BD59-A6C34878D82A}">
                    <a16:rowId xmlns:a16="http://schemas.microsoft.com/office/drawing/2014/main" val="1153431983"/>
                  </a:ext>
                </a:extLst>
              </a:tr>
              <a:tr h="515537">
                <a:tc>
                  <a:txBody>
                    <a:bodyPr/>
                    <a:lstStyle/>
                    <a:p>
                      <a:pPr algn="ctr"/>
                      <a:endParaRPr lang="en-GB" sz="2300" dirty="0">
                        <a:solidFill>
                          <a:schemeClr val="accent1">
                            <a:lumMod val="50000"/>
                          </a:schemeClr>
                        </a:solidFill>
                      </a:endParaRPr>
                    </a:p>
                  </a:txBody>
                  <a:tcPr/>
                </a:tc>
                <a:tc>
                  <a:txBody>
                    <a:bodyPr/>
                    <a:lstStyle/>
                    <a:p>
                      <a:endParaRPr lang="en-GB" sz="2300" dirty="0">
                        <a:solidFill>
                          <a:schemeClr val="accent1">
                            <a:lumMod val="50000"/>
                          </a:schemeClr>
                        </a:solidFill>
                      </a:endParaRPr>
                    </a:p>
                  </a:txBody>
                  <a:tcPr/>
                </a:tc>
                <a:tc>
                  <a:txBody>
                    <a:bodyPr/>
                    <a:lstStyle/>
                    <a:p>
                      <a:endParaRPr lang="en-GB" sz="2300" dirty="0">
                        <a:solidFill>
                          <a:schemeClr val="accent1">
                            <a:lumMod val="50000"/>
                          </a:schemeClr>
                        </a:solidFill>
                      </a:endParaRPr>
                    </a:p>
                  </a:txBody>
                  <a:tcPr/>
                </a:tc>
                <a:extLst>
                  <a:ext uri="{0D108BD9-81ED-4DB2-BD59-A6C34878D82A}">
                    <a16:rowId xmlns:a16="http://schemas.microsoft.com/office/drawing/2014/main" val="1171492714"/>
                  </a:ext>
                </a:extLst>
              </a:tr>
              <a:tr h="515537">
                <a:tc>
                  <a:txBody>
                    <a:bodyPr/>
                    <a:lstStyle/>
                    <a:p>
                      <a:pPr algn="ctr"/>
                      <a:endParaRPr lang="en-GB" sz="2300" dirty="0">
                        <a:solidFill>
                          <a:schemeClr val="accent1">
                            <a:lumMod val="50000"/>
                          </a:schemeClr>
                        </a:solidFill>
                      </a:endParaRPr>
                    </a:p>
                  </a:txBody>
                  <a:tcPr/>
                </a:tc>
                <a:tc>
                  <a:txBody>
                    <a:bodyPr/>
                    <a:lstStyle/>
                    <a:p>
                      <a:endParaRPr lang="en-GB" sz="2300" dirty="0">
                        <a:solidFill>
                          <a:schemeClr val="accent1">
                            <a:lumMod val="50000"/>
                          </a:schemeClr>
                        </a:solidFill>
                      </a:endParaRPr>
                    </a:p>
                  </a:txBody>
                  <a:tcPr/>
                </a:tc>
                <a:tc>
                  <a:txBody>
                    <a:bodyPr/>
                    <a:lstStyle/>
                    <a:p>
                      <a:endParaRPr lang="en-GB" sz="2300" dirty="0">
                        <a:solidFill>
                          <a:schemeClr val="accent1">
                            <a:lumMod val="50000"/>
                          </a:schemeClr>
                        </a:solidFill>
                      </a:endParaRPr>
                    </a:p>
                  </a:txBody>
                  <a:tcPr/>
                </a:tc>
                <a:extLst>
                  <a:ext uri="{0D108BD9-81ED-4DB2-BD59-A6C34878D82A}">
                    <a16:rowId xmlns:a16="http://schemas.microsoft.com/office/drawing/2014/main" val="3506816593"/>
                  </a:ext>
                </a:extLst>
              </a:tr>
              <a:tr h="515537">
                <a:tc>
                  <a:txBody>
                    <a:bodyPr/>
                    <a:lstStyle/>
                    <a:p>
                      <a:pPr algn="ctr"/>
                      <a:endParaRPr lang="en-GB" sz="2300" dirty="0">
                        <a:solidFill>
                          <a:schemeClr val="accent1">
                            <a:lumMod val="50000"/>
                          </a:schemeClr>
                        </a:solidFill>
                      </a:endParaRPr>
                    </a:p>
                  </a:txBody>
                  <a:tcPr/>
                </a:tc>
                <a:tc>
                  <a:txBody>
                    <a:bodyPr/>
                    <a:lstStyle/>
                    <a:p>
                      <a:endParaRPr lang="en-GB" sz="2300" dirty="0">
                        <a:solidFill>
                          <a:schemeClr val="accent1">
                            <a:lumMod val="50000"/>
                          </a:schemeClr>
                        </a:solidFill>
                      </a:endParaRPr>
                    </a:p>
                  </a:txBody>
                  <a:tcPr/>
                </a:tc>
                <a:tc>
                  <a:txBody>
                    <a:bodyPr/>
                    <a:lstStyle/>
                    <a:p>
                      <a:endParaRPr lang="en-GB" sz="2300" dirty="0">
                        <a:solidFill>
                          <a:schemeClr val="accent1">
                            <a:lumMod val="50000"/>
                          </a:schemeClr>
                        </a:solidFill>
                      </a:endParaRPr>
                    </a:p>
                  </a:txBody>
                  <a:tcPr/>
                </a:tc>
                <a:extLst>
                  <a:ext uri="{0D108BD9-81ED-4DB2-BD59-A6C34878D82A}">
                    <a16:rowId xmlns:a16="http://schemas.microsoft.com/office/drawing/2014/main" val="3854564042"/>
                  </a:ext>
                </a:extLst>
              </a:tr>
              <a:tr h="515537">
                <a:tc>
                  <a:txBody>
                    <a:bodyPr/>
                    <a:lstStyle/>
                    <a:p>
                      <a:pPr algn="ctr"/>
                      <a:endParaRPr lang="en-GB" sz="2300" dirty="0">
                        <a:solidFill>
                          <a:schemeClr val="accent1">
                            <a:lumMod val="50000"/>
                          </a:schemeClr>
                        </a:solidFill>
                      </a:endParaRPr>
                    </a:p>
                  </a:txBody>
                  <a:tcPr/>
                </a:tc>
                <a:tc>
                  <a:txBody>
                    <a:bodyPr/>
                    <a:lstStyle/>
                    <a:p>
                      <a:endParaRPr lang="en-GB" sz="2300" dirty="0">
                        <a:solidFill>
                          <a:schemeClr val="accent1">
                            <a:lumMod val="50000"/>
                          </a:schemeClr>
                        </a:solidFill>
                      </a:endParaRPr>
                    </a:p>
                  </a:txBody>
                  <a:tcPr/>
                </a:tc>
                <a:tc>
                  <a:txBody>
                    <a:bodyPr/>
                    <a:lstStyle/>
                    <a:p>
                      <a:endParaRPr lang="en-GB" sz="2300" dirty="0">
                        <a:solidFill>
                          <a:schemeClr val="accent1">
                            <a:lumMod val="50000"/>
                          </a:schemeClr>
                        </a:solidFill>
                      </a:endParaRPr>
                    </a:p>
                  </a:txBody>
                  <a:tcPr/>
                </a:tc>
                <a:extLst>
                  <a:ext uri="{0D108BD9-81ED-4DB2-BD59-A6C34878D82A}">
                    <a16:rowId xmlns:a16="http://schemas.microsoft.com/office/drawing/2014/main" val="1637836708"/>
                  </a:ext>
                </a:extLst>
              </a:tr>
              <a:tr h="515537">
                <a:tc>
                  <a:txBody>
                    <a:bodyPr/>
                    <a:lstStyle/>
                    <a:p>
                      <a:pPr algn="ctr"/>
                      <a:endParaRPr lang="en-GB" sz="2300" dirty="0">
                        <a:solidFill>
                          <a:schemeClr val="accent1">
                            <a:lumMod val="50000"/>
                          </a:schemeClr>
                        </a:solidFill>
                      </a:endParaRPr>
                    </a:p>
                  </a:txBody>
                  <a:tcPr/>
                </a:tc>
                <a:tc>
                  <a:txBody>
                    <a:bodyPr/>
                    <a:lstStyle/>
                    <a:p>
                      <a:endParaRPr lang="en-GB" sz="2300" dirty="0">
                        <a:solidFill>
                          <a:schemeClr val="accent1">
                            <a:lumMod val="50000"/>
                          </a:schemeClr>
                        </a:solidFill>
                      </a:endParaRPr>
                    </a:p>
                  </a:txBody>
                  <a:tcPr/>
                </a:tc>
                <a:tc>
                  <a:txBody>
                    <a:bodyPr/>
                    <a:lstStyle/>
                    <a:p>
                      <a:endParaRPr lang="en-GB" sz="2300" dirty="0">
                        <a:solidFill>
                          <a:schemeClr val="accent1">
                            <a:lumMod val="50000"/>
                          </a:schemeClr>
                        </a:solidFill>
                      </a:endParaRPr>
                    </a:p>
                  </a:txBody>
                  <a:tcPr/>
                </a:tc>
                <a:extLst>
                  <a:ext uri="{0D108BD9-81ED-4DB2-BD59-A6C34878D82A}">
                    <a16:rowId xmlns:a16="http://schemas.microsoft.com/office/drawing/2014/main" val="1065792534"/>
                  </a:ext>
                </a:extLst>
              </a:tr>
              <a:tr h="515537">
                <a:tc>
                  <a:txBody>
                    <a:bodyPr/>
                    <a:lstStyle/>
                    <a:p>
                      <a:pPr algn="ctr"/>
                      <a:endParaRPr lang="en-GB" sz="2300" dirty="0">
                        <a:solidFill>
                          <a:schemeClr val="accent1">
                            <a:lumMod val="50000"/>
                          </a:schemeClr>
                        </a:solidFill>
                      </a:endParaRPr>
                    </a:p>
                  </a:txBody>
                  <a:tcPr/>
                </a:tc>
                <a:tc>
                  <a:txBody>
                    <a:bodyPr/>
                    <a:lstStyle/>
                    <a:p>
                      <a:endParaRPr lang="en-GB" sz="2300" dirty="0">
                        <a:solidFill>
                          <a:schemeClr val="accent1">
                            <a:lumMod val="50000"/>
                          </a:schemeClr>
                        </a:solidFill>
                      </a:endParaRPr>
                    </a:p>
                  </a:txBody>
                  <a:tcPr/>
                </a:tc>
                <a:tc>
                  <a:txBody>
                    <a:bodyPr/>
                    <a:lstStyle/>
                    <a:p>
                      <a:endParaRPr lang="en-GB" sz="2300" dirty="0">
                        <a:solidFill>
                          <a:schemeClr val="accent1">
                            <a:lumMod val="50000"/>
                          </a:schemeClr>
                        </a:solidFill>
                      </a:endParaRPr>
                    </a:p>
                  </a:txBody>
                  <a:tcPr/>
                </a:tc>
                <a:extLst>
                  <a:ext uri="{0D108BD9-81ED-4DB2-BD59-A6C34878D82A}">
                    <a16:rowId xmlns:a16="http://schemas.microsoft.com/office/drawing/2014/main" val="3410845139"/>
                  </a:ext>
                </a:extLst>
              </a:tr>
              <a:tr h="515537">
                <a:tc>
                  <a:txBody>
                    <a:bodyPr/>
                    <a:lstStyle/>
                    <a:p>
                      <a:pPr algn="ctr"/>
                      <a:endParaRPr lang="en-GB" sz="2300" dirty="0">
                        <a:solidFill>
                          <a:schemeClr val="accent1">
                            <a:lumMod val="50000"/>
                          </a:schemeClr>
                        </a:solidFill>
                      </a:endParaRPr>
                    </a:p>
                  </a:txBody>
                  <a:tcPr/>
                </a:tc>
                <a:tc>
                  <a:txBody>
                    <a:bodyPr/>
                    <a:lstStyle/>
                    <a:p>
                      <a:endParaRPr lang="en-GB" sz="2300" dirty="0">
                        <a:solidFill>
                          <a:schemeClr val="accent1">
                            <a:lumMod val="50000"/>
                          </a:schemeClr>
                        </a:solidFill>
                      </a:endParaRPr>
                    </a:p>
                  </a:txBody>
                  <a:tcPr/>
                </a:tc>
                <a:tc>
                  <a:txBody>
                    <a:bodyPr/>
                    <a:lstStyle/>
                    <a:p>
                      <a:endParaRPr lang="en-GB" sz="2300" dirty="0">
                        <a:solidFill>
                          <a:schemeClr val="accent1">
                            <a:lumMod val="50000"/>
                          </a:schemeClr>
                        </a:solidFill>
                      </a:endParaRPr>
                    </a:p>
                  </a:txBody>
                  <a:tcPr/>
                </a:tc>
                <a:extLst>
                  <a:ext uri="{0D108BD9-81ED-4DB2-BD59-A6C34878D82A}">
                    <a16:rowId xmlns:a16="http://schemas.microsoft.com/office/drawing/2014/main" val="551258952"/>
                  </a:ext>
                </a:extLst>
              </a:tr>
              <a:tr h="515537">
                <a:tc>
                  <a:txBody>
                    <a:bodyPr/>
                    <a:lstStyle/>
                    <a:p>
                      <a:pPr algn="ctr"/>
                      <a:endParaRPr lang="en-GB" sz="2300" dirty="0">
                        <a:solidFill>
                          <a:schemeClr val="accent1">
                            <a:lumMod val="50000"/>
                          </a:schemeClr>
                        </a:solidFill>
                      </a:endParaRPr>
                    </a:p>
                  </a:txBody>
                  <a:tcPr/>
                </a:tc>
                <a:tc>
                  <a:txBody>
                    <a:bodyPr/>
                    <a:lstStyle/>
                    <a:p>
                      <a:endParaRPr lang="en-GB" sz="2300" dirty="0">
                        <a:solidFill>
                          <a:schemeClr val="accent1">
                            <a:lumMod val="50000"/>
                          </a:schemeClr>
                        </a:solidFill>
                      </a:endParaRPr>
                    </a:p>
                  </a:txBody>
                  <a:tcPr/>
                </a:tc>
                <a:tc>
                  <a:txBody>
                    <a:bodyPr/>
                    <a:lstStyle/>
                    <a:p>
                      <a:endParaRPr lang="en-GB" sz="2300" dirty="0">
                        <a:solidFill>
                          <a:schemeClr val="accent1">
                            <a:lumMod val="50000"/>
                          </a:schemeClr>
                        </a:solidFill>
                      </a:endParaRPr>
                    </a:p>
                  </a:txBody>
                  <a:tcPr/>
                </a:tc>
                <a:extLst>
                  <a:ext uri="{0D108BD9-81ED-4DB2-BD59-A6C34878D82A}">
                    <a16:rowId xmlns:a16="http://schemas.microsoft.com/office/drawing/2014/main" val="1463363027"/>
                  </a:ext>
                </a:extLst>
              </a:tr>
            </a:tbl>
          </a:graphicData>
        </a:graphic>
      </p:graphicFrame>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a:t>
            </a:r>
            <a:r>
              <a:rPr lang="en-GB" sz="3600" b="1" dirty="0" err="1">
                <a:solidFill>
                  <a:schemeClr val="bg1"/>
                </a:solidFill>
              </a:rPr>
              <a:t>Cuántas</a:t>
            </a:r>
            <a:r>
              <a:rPr lang="en-GB" sz="3600" b="1" dirty="0">
                <a:solidFill>
                  <a:schemeClr val="bg1"/>
                </a:solidFill>
              </a:rPr>
              <a:t> </a:t>
            </a:r>
            <a:r>
              <a:rPr lang="en-GB" sz="3600" b="1" dirty="0" err="1">
                <a:solidFill>
                  <a:schemeClr val="bg1"/>
                </a:solidFill>
              </a:rPr>
              <a:t>cosas</a:t>
            </a:r>
            <a:r>
              <a:rPr lang="en-GB" sz="3600" b="1" dirty="0">
                <a:solidFill>
                  <a:schemeClr val="bg1"/>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escuchar</a:t>
            </a:r>
          </a:p>
        </p:txBody>
      </p:sp>
      <p:sp>
        <p:nvSpPr>
          <p:cNvPr id="8" name="Action Button: Custom 20">
            <a:hlinkClick r:id="" action="ppaction://noaction" highlightClick="1">
              <a:snd r:embed="rId4" name="1) Ella tiene dos cámaras, pero él tiene veinte.wav"/>
            </a:hlinkClick>
            <a:extLst>
              <a:ext uri="{FF2B5EF4-FFF2-40B4-BE49-F238E27FC236}">
                <a16:creationId xmlns:a16="http://schemas.microsoft.com/office/drawing/2014/main" id="{9B60E718-08E6-B642-B6AA-DD1DC8BAEE90}"/>
              </a:ext>
            </a:extLst>
          </p:cNvPr>
          <p:cNvSpPr/>
          <p:nvPr/>
        </p:nvSpPr>
        <p:spPr>
          <a:xfrm>
            <a:off x="406790" y="2261380"/>
            <a:ext cx="346047" cy="360220"/>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9" name="Action Button: Custom 20">
            <a:hlinkClick r:id="" action="ppaction://noaction" highlightClick="1">
              <a:snd r:embed="rId5" name="2) Él tiene cinco preguntas, mientras que ella tiene quince.wav"/>
            </a:hlinkClick>
            <a:extLst>
              <a:ext uri="{FF2B5EF4-FFF2-40B4-BE49-F238E27FC236}">
                <a16:creationId xmlns:a16="http://schemas.microsoft.com/office/drawing/2014/main" id="{51ABB534-4262-CD47-8C41-0CE62C8569DB}"/>
              </a:ext>
            </a:extLst>
          </p:cNvPr>
          <p:cNvSpPr/>
          <p:nvPr/>
        </p:nvSpPr>
        <p:spPr>
          <a:xfrm>
            <a:off x="406790" y="2777597"/>
            <a:ext cx="346047" cy="360220"/>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0" name="Action Button: Custom 20">
            <a:hlinkClick r:id="" action="ppaction://noaction" highlightClick="1">
              <a:snd r:embed="rId6" name="3) Él tiene dieciséis mensajes y ella tiene ocho.wav"/>
            </a:hlinkClick>
            <a:extLst>
              <a:ext uri="{FF2B5EF4-FFF2-40B4-BE49-F238E27FC236}">
                <a16:creationId xmlns:a16="http://schemas.microsoft.com/office/drawing/2014/main" id="{1BF6C6E1-F1D5-6C4B-8A5C-7828465D89C8}"/>
              </a:ext>
            </a:extLst>
          </p:cNvPr>
          <p:cNvSpPr/>
          <p:nvPr/>
        </p:nvSpPr>
        <p:spPr>
          <a:xfrm>
            <a:off x="415258" y="3287054"/>
            <a:ext cx="346047" cy="360220"/>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1" name="Action Button: Custom 20">
            <a:hlinkClick r:id="" action="ppaction://noaction" highlightClick="1">
              <a:snd r:embed="rId7" name="4) Ella tiene seis películas. Sin embargo, él tiene diecinueve .wav"/>
            </a:hlinkClick>
            <a:extLst>
              <a:ext uri="{FF2B5EF4-FFF2-40B4-BE49-F238E27FC236}">
                <a16:creationId xmlns:a16="http://schemas.microsoft.com/office/drawing/2014/main" id="{135FBE96-0134-244D-8CF0-A226B5E2000A}"/>
              </a:ext>
            </a:extLst>
          </p:cNvPr>
          <p:cNvSpPr/>
          <p:nvPr/>
        </p:nvSpPr>
        <p:spPr>
          <a:xfrm>
            <a:off x="415258" y="3750420"/>
            <a:ext cx="346047" cy="360220"/>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2" name="Action Button: Custom 20">
            <a:hlinkClick r:id="" action="ppaction://noaction" highlightClick="1">
              <a:snd r:embed="rId8" name="5) Ella tiene dieciocho llaves, pero él solo tiene tres.wav"/>
            </a:hlinkClick>
            <a:extLst>
              <a:ext uri="{FF2B5EF4-FFF2-40B4-BE49-F238E27FC236}">
                <a16:creationId xmlns:a16="http://schemas.microsoft.com/office/drawing/2014/main" id="{1786C734-63D1-5443-99F1-27BD7CA59915}"/>
              </a:ext>
            </a:extLst>
          </p:cNvPr>
          <p:cNvSpPr/>
          <p:nvPr/>
        </p:nvSpPr>
        <p:spPr>
          <a:xfrm>
            <a:off x="415258" y="4296963"/>
            <a:ext cx="346047" cy="360220"/>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3" name="Action Button: Custom 20">
            <a:hlinkClick r:id="" action="ppaction://noaction" highlightClick="1">
              <a:snd r:embed="rId9" name="6) Él tiene diecisiete móviles_ ella tiene siete.wav"/>
            </a:hlinkClick>
            <a:extLst>
              <a:ext uri="{FF2B5EF4-FFF2-40B4-BE49-F238E27FC236}">
                <a16:creationId xmlns:a16="http://schemas.microsoft.com/office/drawing/2014/main" id="{F7281D8A-D8A6-D341-97AA-595EBEC421EF}"/>
              </a:ext>
            </a:extLst>
          </p:cNvPr>
          <p:cNvSpPr/>
          <p:nvPr/>
        </p:nvSpPr>
        <p:spPr>
          <a:xfrm>
            <a:off x="406790" y="4843506"/>
            <a:ext cx="346047" cy="360220"/>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4" name="Action Button: Custom 20">
            <a:hlinkClick r:id="" action="ppaction://noaction" highlightClick="1">
              <a:snd r:embed="rId10" name="7) Ella tiene catorce juegos, pero él tiene cuatro.wav"/>
            </a:hlinkClick>
            <a:extLst>
              <a:ext uri="{FF2B5EF4-FFF2-40B4-BE49-F238E27FC236}">
                <a16:creationId xmlns:a16="http://schemas.microsoft.com/office/drawing/2014/main" id="{344CD21D-FA51-B344-AF0E-DFE4525B85FA}"/>
              </a:ext>
            </a:extLst>
          </p:cNvPr>
          <p:cNvSpPr/>
          <p:nvPr/>
        </p:nvSpPr>
        <p:spPr>
          <a:xfrm>
            <a:off x="415258" y="5372922"/>
            <a:ext cx="346047" cy="360220"/>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5" name="Action Button: Custom 20">
            <a:hlinkClick r:id="" action="ppaction://noaction" highlightClick="1">
              <a:snd r:embed="rId11" name="8) Él tiene dos autobuses y ella tiene trece.wav"/>
            </a:hlinkClick>
            <a:extLst>
              <a:ext uri="{FF2B5EF4-FFF2-40B4-BE49-F238E27FC236}">
                <a16:creationId xmlns:a16="http://schemas.microsoft.com/office/drawing/2014/main" id="{5001305D-3817-1E42-9A4D-6655392C2A9D}"/>
              </a:ext>
            </a:extLst>
          </p:cNvPr>
          <p:cNvSpPr/>
          <p:nvPr/>
        </p:nvSpPr>
        <p:spPr>
          <a:xfrm>
            <a:off x="425446" y="5874506"/>
            <a:ext cx="346047" cy="360220"/>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22" name="CuadroTexto 39">
            <a:extLst>
              <a:ext uri="{FF2B5EF4-FFF2-40B4-BE49-F238E27FC236}">
                <a16:creationId xmlns:a16="http://schemas.microsoft.com/office/drawing/2014/main" id="{4EFF7992-3617-4C42-A02A-04C598FBBC7B}"/>
              </a:ext>
            </a:extLst>
          </p:cNvPr>
          <p:cNvSpPr txBox="1"/>
          <p:nvPr/>
        </p:nvSpPr>
        <p:spPr>
          <a:xfrm>
            <a:off x="2263405" y="2190713"/>
            <a:ext cx="538930"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a:t>
            </a:r>
            <a:endPar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5" name="CuadroTexto 39">
            <a:extLst>
              <a:ext uri="{FF2B5EF4-FFF2-40B4-BE49-F238E27FC236}">
                <a16:creationId xmlns:a16="http://schemas.microsoft.com/office/drawing/2014/main" id="{4EFF7992-3617-4C42-A02A-04C598FBBC7B}"/>
              </a:ext>
            </a:extLst>
          </p:cNvPr>
          <p:cNvSpPr txBox="1"/>
          <p:nvPr/>
        </p:nvSpPr>
        <p:spPr>
          <a:xfrm>
            <a:off x="4394893" y="2219799"/>
            <a:ext cx="214644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4472C4">
                    <a:lumMod val="50000"/>
                  </a:srgbClr>
                </a:solidFill>
                <a:latin typeface="Century Gothic" panose="020F0302020204030204"/>
              </a:rPr>
              <a:t>20 cameras</a:t>
            </a:r>
            <a:endPar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6" name="CuadroTexto 39">
            <a:extLst>
              <a:ext uri="{FF2B5EF4-FFF2-40B4-BE49-F238E27FC236}">
                <a16:creationId xmlns:a16="http://schemas.microsoft.com/office/drawing/2014/main" id="{4EFF7992-3617-4C42-A02A-04C598FBBC7B}"/>
              </a:ext>
            </a:extLst>
          </p:cNvPr>
          <p:cNvSpPr txBox="1"/>
          <p:nvPr/>
        </p:nvSpPr>
        <p:spPr>
          <a:xfrm>
            <a:off x="2262530" y="2710107"/>
            <a:ext cx="647934"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she</a:t>
            </a:r>
            <a:endPar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8" name="CuadroTexto 39">
            <a:extLst>
              <a:ext uri="{FF2B5EF4-FFF2-40B4-BE49-F238E27FC236}">
                <a16:creationId xmlns:a16="http://schemas.microsoft.com/office/drawing/2014/main" id="{4EFF7992-3617-4C42-A02A-04C598FBBC7B}"/>
              </a:ext>
            </a:extLst>
          </p:cNvPr>
          <p:cNvSpPr txBox="1"/>
          <p:nvPr/>
        </p:nvSpPr>
        <p:spPr>
          <a:xfrm>
            <a:off x="4380909" y="2761045"/>
            <a:ext cx="214644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15</a:t>
            </a:r>
            <a:r>
              <a:rPr kumimoji="0" lang="en-GB" sz="22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questions</a:t>
            </a:r>
            <a:endPar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9" name="CuadroTexto 39">
            <a:extLst>
              <a:ext uri="{FF2B5EF4-FFF2-40B4-BE49-F238E27FC236}">
                <a16:creationId xmlns:a16="http://schemas.microsoft.com/office/drawing/2014/main" id="{4EFF7992-3617-4C42-A02A-04C598FBBC7B}"/>
              </a:ext>
            </a:extLst>
          </p:cNvPr>
          <p:cNvSpPr txBox="1"/>
          <p:nvPr/>
        </p:nvSpPr>
        <p:spPr>
          <a:xfrm>
            <a:off x="2262530" y="3251720"/>
            <a:ext cx="78893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a:t>
            </a:r>
            <a:endPar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1" name="CuadroTexto 39">
            <a:extLst>
              <a:ext uri="{FF2B5EF4-FFF2-40B4-BE49-F238E27FC236}">
                <a16:creationId xmlns:a16="http://schemas.microsoft.com/office/drawing/2014/main" id="{4EFF7992-3617-4C42-A02A-04C598FBBC7B}"/>
              </a:ext>
            </a:extLst>
          </p:cNvPr>
          <p:cNvSpPr txBox="1"/>
          <p:nvPr/>
        </p:nvSpPr>
        <p:spPr>
          <a:xfrm>
            <a:off x="4380909" y="3287115"/>
            <a:ext cx="254807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4472C4">
                    <a:lumMod val="50000"/>
                  </a:srgbClr>
                </a:solidFill>
                <a:latin typeface="Century Gothic" panose="020F0302020204030204"/>
              </a:rPr>
              <a:t>16 messages</a:t>
            </a:r>
            <a:endPar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2" name="CuadroTexto 39">
            <a:extLst>
              <a:ext uri="{FF2B5EF4-FFF2-40B4-BE49-F238E27FC236}">
                <a16:creationId xmlns:a16="http://schemas.microsoft.com/office/drawing/2014/main" id="{4EFF7992-3617-4C42-A02A-04C598FBBC7B}"/>
              </a:ext>
            </a:extLst>
          </p:cNvPr>
          <p:cNvSpPr txBox="1"/>
          <p:nvPr/>
        </p:nvSpPr>
        <p:spPr>
          <a:xfrm>
            <a:off x="2262530" y="3787086"/>
            <a:ext cx="78893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a:t>
            </a:r>
            <a:endPar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4" name="CuadroTexto 39">
            <a:extLst>
              <a:ext uri="{FF2B5EF4-FFF2-40B4-BE49-F238E27FC236}">
                <a16:creationId xmlns:a16="http://schemas.microsoft.com/office/drawing/2014/main" id="{4EFF7992-3617-4C42-A02A-04C598FBBC7B}"/>
              </a:ext>
            </a:extLst>
          </p:cNvPr>
          <p:cNvSpPr txBox="1"/>
          <p:nvPr/>
        </p:nvSpPr>
        <p:spPr>
          <a:xfrm>
            <a:off x="4380909" y="3789572"/>
            <a:ext cx="175875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4472C4">
                    <a:lumMod val="50000"/>
                  </a:srgbClr>
                </a:solidFill>
                <a:latin typeface="Century Gothic" panose="020F0302020204030204"/>
              </a:rPr>
              <a:t>19 films</a:t>
            </a:r>
            <a:endPar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5" name="CuadroTexto 39">
            <a:extLst>
              <a:ext uri="{FF2B5EF4-FFF2-40B4-BE49-F238E27FC236}">
                <a16:creationId xmlns:a16="http://schemas.microsoft.com/office/drawing/2014/main" id="{4EFF7992-3617-4C42-A02A-04C598FBBC7B}"/>
              </a:ext>
            </a:extLst>
          </p:cNvPr>
          <p:cNvSpPr txBox="1"/>
          <p:nvPr/>
        </p:nvSpPr>
        <p:spPr>
          <a:xfrm>
            <a:off x="2262530" y="4276020"/>
            <a:ext cx="78893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she</a:t>
            </a:r>
            <a:endPar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7" name="CuadroTexto 39">
            <a:extLst>
              <a:ext uri="{FF2B5EF4-FFF2-40B4-BE49-F238E27FC236}">
                <a16:creationId xmlns:a16="http://schemas.microsoft.com/office/drawing/2014/main" id="{4EFF7992-3617-4C42-A02A-04C598FBBC7B}"/>
              </a:ext>
            </a:extLst>
          </p:cNvPr>
          <p:cNvSpPr txBox="1"/>
          <p:nvPr/>
        </p:nvSpPr>
        <p:spPr>
          <a:xfrm>
            <a:off x="4380909" y="4301395"/>
            <a:ext cx="175875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4472C4">
                    <a:lumMod val="50000"/>
                  </a:srgbClr>
                </a:solidFill>
                <a:latin typeface="Century Gothic" panose="020F0302020204030204"/>
              </a:rPr>
              <a:t>18 keys</a:t>
            </a:r>
            <a:endPar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8" name="CuadroTexto 39">
            <a:extLst>
              <a:ext uri="{FF2B5EF4-FFF2-40B4-BE49-F238E27FC236}">
                <a16:creationId xmlns:a16="http://schemas.microsoft.com/office/drawing/2014/main" id="{4EFF7992-3617-4C42-A02A-04C598FBBC7B}"/>
              </a:ext>
            </a:extLst>
          </p:cNvPr>
          <p:cNvSpPr txBox="1"/>
          <p:nvPr/>
        </p:nvSpPr>
        <p:spPr>
          <a:xfrm>
            <a:off x="2262529" y="4781464"/>
            <a:ext cx="78893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a:t>
            </a:r>
            <a:endPar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0" name="CuadroTexto 39">
            <a:extLst>
              <a:ext uri="{FF2B5EF4-FFF2-40B4-BE49-F238E27FC236}">
                <a16:creationId xmlns:a16="http://schemas.microsoft.com/office/drawing/2014/main" id="{4EFF7992-3617-4C42-A02A-04C598FBBC7B}"/>
              </a:ext>
            </a:extLst>
          </p:cNvPr>
          <p:cNvSpPr txBox="1"/>
          <p:nvPr/>
        </p:nvSpPr>
        <p:spPr>
          <a:xfrm>
            <a:off x="4380909" y="4836018"/>
            <a:ext cx="275860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17</a:t>
            </a:r>
            <a:r>
              <a:rPr kumimoji="0" lang="en-GB" sz="22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mobile phones</a:t>
            </a:r>
            <a:endPar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1" name="CuadroTexto 39">
            <a:extLst>
              <a:ext uri="{FF2B5EF4-FFF2-40B4-BE49-F238E27FC236}">
                <a16:creationId xmlns:a16="http://schemas.microsoft.com/office/drawing/2014/main" id="{4EFF7992-3617-4C42-A02A-04C598FBBC7B}"/>
              </a:ext>
            </a:extLst>
          </p:cNvPr>
          <p:cNvSpPr txBox="1"/>
          <p:nvPr/>
        </p:nvSpPr>
        <p:spPr>
          <a:xfrm>
            <a:off x="2262530" y="5314808"/>
            <a:ext cx="78893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she</a:t>
            </a:r>
            <a:endPar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3" name="CuadroTexto 39">
            <a:extLst>
              <a:ext uri="{FF2B5EF4-FFF2-40B4-BE49-F238E27FC236}">
                <a16:creationId xmlns:a16="http://schemas.microsoft.com/office/drawing/2014/main" id="{4EFF7992-3617-4C42-A02A-04C598FBBC7B}"/>
              </a:ext>
            </a:extLst>
          </p:cNvPr>
          <p:cNvSpPr txBox="1"/>
          <p:nvPr/>
        </p:nvSpPr>
        <p:spPr>
          <a:xfrm>
            <a:off x="4394893" y="5363432"/>
            <a:ext cx="213246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4472C4">
                    <a:lumMod val="50000"/>
                  </a:srgbClr>
                </a:solidFill>
                <a:latin typeface="Century Gothic" panose="020F0302020204030204"/>
              </a:rPr>
              <a:t>14</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games</a:t>
            </a:r>
            <a:endPar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4" name="CuadroTexto 39">
            <a:extLst>
              <a:ext uri="{FF2B5EF4-FFF2-40B4-BE49-F238E27FC236}">
                <a16:creationId xmlns:a16="http://schemas.microsoft.com/office/drawing/2014/main" id="{4EFF7992-3617-4C42-A02A-04C598FBBC7B}"/>
              </a:ext>
            </a:extLst>
          </p:cNvPr>
          <p:cNvSpPr txBox="1"/>
          <p:nvPr/>
        </p:nvSpPr>
        <p:spPr>
          <a:xfrm>
            <a:off x="2262530" y="5834202"/>
            <a:ext cx="78893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she</a:t>
            </a:r>
            <a:endPar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6" name="CuadroTexto 39">
            <a:extLst>
              <a:ext uri="{FF2B5EF4-FFF2-40B4-BE49-F238E27FC236}">
                <a16:creationId xmlns:a16="http://schemas.microsoft.com/office/drawing/2014/main" id="{4EFF7992-3617-4C42-A02A-04C598FBBC7B}"/>
              </a:ext>
            </a:extLst>
          </p:cNvPr>
          <p:cNvSpPr txBox="1"/>
          <p:nvPr/>
        </p:nvSpPr>
        <p:spPr>
          <a:xfrm>
            <a:off x="4394893" y="5870787"/>
            <a:ext cx="213246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4472C4">
                    <a:lumMod val="50000"/>
                  </a:srgbClr>
                </a:solidFill>
                <a:latin typeface="Century Gothic" panose="020F0302020204030204"/>
              </a:rPr>
              <a:t>13 buses</a:t>
            </a:r>
            <a:endPar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0" name="Picture 2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440076" y="791031"/>
            <a:ext cx="968730" cy="745922"/>
          </a:xfrm>
          <a:prstGeom prst="rect">
            <a:avLst/>
          </a:prstGeom>
        </p:spPr>
      </p:pic>
      <p:pic>
        <p:nvPicPr>
          <p:cNvPr id="31" name="Picture 3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415541">
            <a:off x="10642989" y="1086968"/>
            <a:ext cx="984990" cy="807692"/>
          </a:xfrm>
          <a:prstGeom prst="rect">
            <a:avLst/>
          </a:prstGeom>
        </p:spPr>
      </p:pic>
      <p:pic>
        <p:nvPicPr>
          <p:cNvPr id="32" name="Picture 3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812858">
            <a:off x="9342371" y="406028"/>
            <a:ext cx="968730" cy="745922"/>
          </a:xfrm>
          <a:prstGeom prst="rect">
            <a:avLst/>
          </a:prstGeom>
        </p:spPr>
      </p:pic>
      <p:pic>
        <p:nvPicPr>
          <p:cNvPr id="33" name="Picture 3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595380" y="980140"/>
            <a:ext cx="1035189" cy="803997"/>
          </a:xfrm>
          <a:prstGeom prst="rect">
            <a:avLst/>
          </a:prstGeom>
        </p:spPr>
      </p:pic>
      <p:pic>
        <p:nvPicPr>
          <p:cNvPr id="34" name="Picture 4" descr="Blue Rounded Rectangle With Number 13 Clip Art "/>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20762218">
            <a:off x="7522390" y="360980"/>
            <a:ext cx="949072" cy="791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9341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45" grpId="0"/>
      <p:bldP spid="46" grpId="0"/>
      <p:bldP spid="48" grpId="0"/>
      <p:bldP spid="49" grpId="0"/>
      <p:bldP spid="51" grpId="0"/>
      <p:bldP spid="52" grpId="0"/>
      <p:bldP spid="54" grpId="0"/>
      <p:bldP spid="55" grpId="0"/>
      <p:bldP spid="57" grpId="0"/>
      <p:bldP spid="58" grpId="0"/>
      <p:bldP spid="60" grpId="0"/>
      <p:bldP spid="61" grpId="0"/>
      <p:bldP spid="63" grpId="0"/>
      <p:bldP spid="64" grpId="0"/>
      <p:bldP spid="66"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Spanish_skeleton_template" id="{C3BD2417-7D2D-5349-B565-4C54594803A4}" vid="{176CC6A6-DC07-2249-B76E-D4D3571CA028}"/>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4.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4118</TotalTime>
  <Words>6568</Words>
  <Application>Microsoft Office PowerPoint</Application>
  <PresentationFormat>Widescreen</PresentationFormat>
  <Paragraphs>1082</Paragraphs>
  <Slides>35</Slides>
  <Notes>35</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35</vt:i4>
      </vt:variant>
    </vt:vector>
  </HeadingPairs>
  <TitlesOfParts>
    <vt:vector size="43" baseType="lpstr">
      <vt:lpstr>Arial</vt:lpstr>
      <vt:lpstr>Calibri</vt:lpstr>
      <vt:lpstr>Calibri Light</vt:lpstr>
      <vt:lpstr>Century Gothic</vt:lpstr>
      <vt:lpstr>1_Office Theme</vt:lpstr>
      <vt:lpstr>2_Office Theme</vt:lpstr>
      <vt:lpstr>3_Office Theme</vt:lpstr>
      <vt:lpstr>4_Office Theme</vt:lpstr>
      <vt:lpstr>Describing what people have</vt:lpstr>
      <vt:lpstr>Fonética</vt:lpstr>
      <vt:lpstr>Fonética</vt:lpstr>
      <vt:lpstr>Vocabulario</vt:lpstr>
      <vt:lpstr>¿Cuál es el número?</vt:lpstr>
      <vt:lpstr>Tener [revisited]</vt:lpstr>
      <vt:lpstr>¿Cuántas cosas?</vt:lpstr>
      <vt:lpstr>¿Cuántas cosas?</vt:lpstr>
      <vt:lpstr>¿Cuántas cosas?</vt:lpstr>
      <vt:lpstr>¿Cuántas cosas?</vt:lpstr>
      <vt:lpstr>¿Cuántas cosas?</vt:lpstr>
      <vt:lpstr>¿Cuántas cosas?</vt:lpstr>
      <vt:lpstr>¿Cuántas cosas?</vt:lpstr>
      <vt:lpstr>escribir</vt:lpstr>
      <vt:lpstr>Describing how people feel in the present</vt:lpstr>
      <vt:lpstr>İUn minuto!</vt:lpstr>
      <vt:lpstr>¿Qué significan las palabras?</vt:lpstr>
      <vt:lpstr>leer</vt:lpstr>
      <vt:lpstr>leer / escribir</vt:lpstr>
      <vt:lpstr>Vocabulario</vt:lpstr>
      <vt:lpstr>Vocabulario</vt:lpstr>
      <vt:lpstr>Vocabulario</vt:lpstr>
      <vt:lpstr>Vocabulario</vt:lpstr>
      <vt:lpstr>Vocabulario</vt:lpstr>
      <vt:lpstr>Vocabulario</vt:lpstr>
      <vt:lpstr>Vocabulario</vt:lpstr>
      <vt:lpstr>Vocabulario</vt:lpstr>
      <vt:lpstr>Using ‘tener’ for idiomatic expressions</vt:lpstr>
      <vt:lpstr>Tener [revisited]</vt:lpstr>
      <vt:lpstr>¿Tener o estar?</vt:lpstr>
      <vt:lpstr>Subject pronouns [revisited]</vt:lpstr>
      <vt:lpstr>¿Quién…?</vt:lpstr>
      <vt:lpstr>¿Quiénes…?</vt:lpstr>
      <vt:lpstr>¡Eres uno de los estudiantes!</vt:lpstr>
      <vt:lpstr>Deberes</vt:lpstr>
    </vt:vector>
  </TitlesOfParts>
  <Company>University of York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Victoria Hobson</dc:creator>
  <cp:lastModifiedBy>Mollie Bentley-Smith</cp:lastModifiedBy>
  <cp:revision>170</cp:revision>
  <dcterms:created xsi:type="dcterms:W3CDTF">2020-07-22T10:58:17Z</dcterms:created>
  <dcterms:modified xsi:type="dcterms:W3CDTF">2022-07-05T14:23:18Z</dcterms:modified>
</cp:coreProperties>
</file>