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705" r:id="rId6"/>
    <p:sldMasterId id="2147483717" r:id="rId7"/>
    <p:sldMasterId id="2147483729" r:id="rId8"/>
    <p:sldMasterId id="2147483741" r:id="rId9"/>
  </p:sldMasterIdLst>
  <p:notesMasterIdLst>
    <p:notesMasterId r:id="rId80"/>
  </p:notesMasterIdLst>
  <p:sldIdLst>
    <p:sldId id="257" r:id="rId10"/>
    <p:sldId id="258" r:id="rId11"/>
    <p:sldId id="259" r:id="rId12"/>
    <p:sldId id="269" r:id="rId13"/>
    <p:sldId id="273" r:id="rId14"/>
    <p:sldId id="275" r:id="rId15"/>
    <p:sldId id="276" r:id="rId16"/>
    <p:sldId id="277" r:id="rId17"/>
    <p:sldId id="270" r:id="rId18"/>
    <p:sldId id="271" r:id="rId19"/>
    <p:sldId id="391" r:id="rId20"/>
    <p:sldId id="278" r:id="rId21"/>
    <p:sldId id="280" r:id="rId22"/>
    <p:sldId id="282" r:id="rId23"/>
    <p:sldId id="283" r:id="rId24"/>
    <p:sldId id="287" r:id="rId25"/>
    <p:sldId id="393" r:id="rId26"/>
    <p:sldId id="403" r:id="rId27"/>
    <p:sldId id="394" r:id="rId28"/>
    <p:sldId id="395" r:id="rId29"/>
    <p:sldId id="396" r:id="rId30"/>
    <p:sldId id="398" r:id="rId31"/>
    <p:sldId id="397" r:id="rId32"/>
    <p:sldId id="286" r:id="rId33"/>
    <p:sldId id="401" r:id="rId34"/>
    <p:sldId id="289" r:id="rId35"/>
    <p:sldId id="290" r:id="rId36"/>
    <p:sldId id="427" r:id="rId37"/>
    <p:sldId id="428" r:id="rId38"/>
    <p:sldId id="429" r:id="rId39"/>
    <p:sldId id="430" r:id="rId40"/>
    <p:sldId id="431" r:id="rId41"/>
    <p:sldId id="432" r:id="rId42"/>
    <p:sldId id="433" r:id="rId43"/>
    <p:sldId id="434" r:id="rId44"/>
    <p:sldId id="435" r:id="rId45"/>
    <p:sldId id="361" r:id="rId46"/>
    <p:sldId id="362" r:id="rId47"/>
    <p:sldId id="363" r:id="rId48"/>
    <p:sldId id="364" r:id="rId49"/>
    <p:sldId id="365" r:id="rId50"/>
    <p:sldId id="366" r:id="rId51"/>
    <p:sldId id="367" r:id="rId52"/>
    <p:sldId id="368" r:id="rId53"/>
    <p:sldId id="369" r:id="rId54"/>
    <p:sldId id="370" r:id="rId55"/>
    <p:sldId id="371" r:id="rId56"/>
    <p:sldId id="373" r:id="rId57"/>
    <p:sldId id="374" r:id="rId58"/>
    <p:sldId id="406" r:id="rId59"/>
    <p:sldId id="410" r:id="rId60"/>
    <p:sldId id="409" r:id="rId61"/>
    <p:sldId id="408" r:id="rId62"/>
    <p:sldId id="425" r:id="rId63"/>
    <p:sldId id="422" r:id="rId64"/>
    <p:sldId id="426" r:id="rId65"/>
    <p:sldId id="450" r:id="rId66"/>
    <p:sldId id="451" r:id="rId67"/>
    <p:sldId id="452" r:id="rId68"/>
    <p:sldId id="442" r:id="rId69"/>
    <p:sldId id="443" r:id="rId70"/>
    <p:sldId id="444" r:id="rId71"/>
    <p:sldId id="445" r:id="rId72"/>
    <p:sldId id="446" r:id="rId73"/>
    <p:sldId id="447" r:id="rId74"/>
    <p:sldId id="448" r:id="rId75"/>
    <p:sldId id="449" r:id="rId76"/>
    <p:sldId id="436" r:id="rId77"/>
    <p:sldId id="437" r:id="rId78"/>
    <p:sldId id="43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wena Kasprowicz" initials="RK" lastIdx="47" clrIdx="0">
    <p:extLst>
      <p:ext uri="{19B8F6BF-5375-455C-9EA6-DF929625EA0E}">
        <p15:presenceInfo xmlns:p15="http://schemas.microsoft.com/office/powerpoint/2012/main" userId="S-1-5-21-1643737065-1150890963-312552118-331971" providerId="AD"/>
      </p:ext>
    </p:extLst>
  </p:cmAuthor>
  <p:cmAuthor id="3" name="Rachel Hawkes" initials="RH" lastIdx="21" clrIdx="1">
    <p:extLst>
      <p:ext uri="{19B8F6BF-5375-455C-9EA6-DF929625EA0E}">
        <p15:presenceInfo xmlns:p15="http://schemas.microsoft.com/office/powerpoint/2012/main" userId="Rachel Hawkes" providerId="None"/>
      </p:ext>
    </p:extLst>
  </p:cmAuthor>
  <p:cmAuthor id="4" name="Emma Marsden" initials="EM" lastIdx="31" clrIdx="2">
    <p:extLst>
      <p:ext uri="{19B8F6BF-5375-455C-9EA6-DF929625EA0E}">
        <p15:presenceInfo xmlns:p15="http://schemas.microsoft.com/office/powerpoint/2012/main" userId="Emma Mars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FBF0D5"/>
    <a:srgbClr val="DAA520"/>
    <a:srgbClr val="11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9" autoAdjust="0"/>
    <p:restoredTop sz="86401" autoAdjust="0"/>
  </p:normalViewPr>
  <p:slideViewPr>
    <p:cSldViewPr snapToGrid="0">
      <p:cViewPr varScale="1">
        <p:scale>
          <a:sx n="91" d="100"/>
          <a:sy n="91" d="100"/>
        </p:scale>
        <p:origin x="208" y="560"/>
      </p:cViewPr>
      <p:guideLst/>
    </p:cSldViewPr>
  </p:slideViewPr>
  <p:outlineViewPr>
    <p:cViewPr>
      <p:scale>
        <a:sx n="33" d="100"/>
        <a:sy n="33" d="100"/>
      </p:scale>
      <p:origin x="0" y="-1508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02/03/2020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10 minutes to look over the three</a:t>
            </a:r>
            <a:r>
              <a:rPr lang="en-GB" b="1" baseline="0" dirty="0"/>
              <a:t> versions and consider the three questions on the board.</a:t>
            </a:r>
          </a:p>
          <a:p>
            <a:r>
              <a:rPr lang="en-GB" b="1" baseline="0" dirty="0"/>
              <a:t>2-3 minutes to gather in a few responses.</a:t>
            </a:r>
            <a:endParaRPr lang="en-GB" b="1" dirty="0"/>
          </a:p>
          <a:p>
            <a:endParaRPr lang="en-GB" dirty="0"/>
          </a:p>
          <a:p>
            <a:r>
              <a:rPr lang="en-GB" dirty="0"/>
              <a:t>NCELP</a:t>
            </a:r>
            <a:r>
              <a:rPr lang="en-GB" baseline="0" dirty="0"/>
              <a:t> have been developing a list of recommended grammatical terminology, based on a) what structures students will be encountering in the KS3 </a:t>
            </a:r>
            <a:r>
              <a:rPr lang="en-GB" baseline="0" dirty="0" err="1"/>
              <a:t>SoW</a:t>
            </a:r>
            <a:r>
              <a:rPr lang="en-GB" baseline="0" dirty="0"/>
              <a:t> and b) based on the terminology and concepts that children have covered in primary school.</a:t>
            </a:r>
          </a:p>
          <a:p>
            <a:r>
              <a:rPr lang="en-GB" baseline="0" dirty="0"/>
              <a:t>A bespoke version for each language, with definitions and examples tailored to that specific language.</a:t>
            </a:r>
          </a:p>
          <a:p>
            <a:r>
              <a:rPr lang="en-GB" baseline="0" dirty="0"/>
              <a:t>Included the equivalent target language terminology, although see key on page 1 </a:t>
            </a:r>
          </a:p>
          <a:p>
            <a:r>
              <a:rPr lang="en-GB" baseline="0" dirty="0"/>
              <a:t>– Terms in [ ] are not expected to be explicitly taught, just provided for reference. </a:t>
            </a:r>
          </a:p>
          <a:p>
            <a:r>
              <a:rPr lang="en-GB" baseline="0" dirty="0"/>
              <a:t>– Rows highlighted in grey are grammatical concepts that will not be introduced in KS3 </a:t>
            </a:r>
            <a:r>
              <a:rPr lang="en-GB" baseline="0" dirty="0" err="1"/>
              <a:t>SoW</a:t>
            </a:r>
            <a:r>
              <a:rPr lang="en-GB" baseline="0" dirty="0"/>
              <a:t> in that language (but they might come up in one of the other languages). </a:t>
            </a:r>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0439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ensure</a:t>
            </a:r>
            <a:r>
              <a:rPr lang="en-GB" baseline="0" dirty="0"/>
              <a:t> understanding is established using L1 (English terms) first, before introducing new terminology in the L2. Builds on pupils’ learning from KS2 – reinforce their understanding of these concepts and how they apply in the L2.</a:t>
            </a:r>
          </a:p>
          <a:p>
            <a:r>
              <a:rPr lang="en-GB" dirty="0"/>
              <a:t>Avoiding cognitive overload</a:t>
            </a:r>
            <a:r>
              <a:rPr lang="en-GB" baseline="0" dirty="0"/>
              <a:t> – so that the pupils are not having to deal with various levels of new learning / knowledge all at the same time (e.g. understanding the meaning of the new L2 terminology, whilst also getting to grips with the new TL structure and it’s meaning and use)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386740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When we</a:t>
            </a:r>
            <a:r>
              <a:rPr lang="en-GB" baseline="0" dirty="0"/>
              <a:t> are</a:t>
            </a:r>
            <a:r>
              <a:rPr lang="en-GB" dirty="0"/>
              <a:t> considering learners’ awareness of language / knowledge about language, there are a number of different terms that</a:t>
            </a:r>
            <a:r>
              <a:rPr lang="en-GB" baseline="0" dirty="0"/>
              <a:t> are used.</a:t>
            </a:r>
            <a:endParaRPr lang="en-GB" dirty="0"/>
          </a:p>
          <a:p>
            <a:endParaRPr lang="en-GB" dirty="0"/>
          </a:p>
          <a:p>
            <a:r>
              <a:rPr lang="en-GB" dirty="0"/>
              <a:t>Term metalinguistic (knowledge / ability</a:t>
            </a:r>
            <a:r>
              <a:rPr lang="en-GB" baseline="0" dirty="0"/>
              <a:t> / awareness) is applied to / used to define tasks that require learners to look at language as an object</a:t>
            </a:r>
          </a:p>
          <a:p>
            <a:r>
              <a:rPr lang="en-GB" baseline="0" dirty="0"/>
              <a:t>We can talk about a learners’ metalinguistic ability / awareness, and this is generally used to refer to learners’ ability to look at language as an object </a:t>
            </a:r>
            <a:r>
              <a:rPr lang="en-GB" baseline="0" dirty="0" err="1"/>
              <a:t>etc</a:t>
            </a:r>
            <a:r>
              <a:rPr lang="en-GB" baseline="0" dirty="0"/>
              <a:t> (points on slide)</a:t>
            </a:r>
          </a:p>
          <a:p>
            <a:r>
              <a:rPr lang="en-GB" baseline="0" dirty="0"/>
              <a:t>The term metalinguistic knowledge is used to refer to learners’ knowledge of rule / technical languages (points above)</a:t>
            </a:r>
          </a:p>
          <a:p>
            <a:endParaRPr lang="en-GB" baseline="0" dirty="0"/>
          </a:p>
          <a:p>
            <a:r>
              <a:rPr lang="en-GB" baseline="0" dirty="0"/>
              <a:t>We can also talk about a learners’ language analytic ability – this is learners’ ability to analyse language, spot patterns, and to make generalisations / extrapolate rules based on those patterns.</a:t>
            </a:r>
          </a:p>
          <a:p>
            <a:endParaRPr lang="en-GB" baseline="0" dirty="0"/>
          </a:p>
          <a:p>
            <a:r>
              <a:rPr lang="en-GB" baseline="0" dirty="0"/>
              <a:t>These analytical skills / abilities are developing rapidly during middle childhood, which is generally defined as around 7 to 11 years old. This coincides with / is triggered by the biological changes happening in children at this age, as well as the development of their literacy skills once they start school, and any exposure they might have to other languages.</a:t>
            </a:r>
          </a:p>
          <a:p>
            <a:r>
              <a:rPr lang="en-GB" baseline="0" dirty="0"/>
              <a:t>By the time pupils reach KS3 / secondary school, have a much greater propensity to be able to look at language in an abstract way.</a:t>
            </a:r>
          </a:p>
          <a:p>
            <a:endParaRPr lang="en-GB" baseline="0" dirty="0">
              <a:sym typeface="Wingdings" panose="05000000000000000000" pitchFamily="2" charset="2"/>
            </a:endParaRPr>
          </a:p>
          <a:p>
            <a:r>
              <a:rPr lang="en-GB" baseline="0" dirty="0">
                <a:sym typeface="Wingdings" panose="05000000000000000000" pitchFamily="2" charset="2"/>
              </a:rPr>
              <a:t>Different terms used across different studies – all essentially talking about learners’ ability to look at language as an object, pick out patterns, apply rules, and talk about the language. In the following slides, when talking about specific studies, I will use the terminology that was used within the study.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481598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 evidence is there to demonstrate?</a:t>
            </a:r>
          </a:p>
          <a:p>
            <a:endParaRPr lang="en-GB" dirty="0"/>
          </a:p>
          <a:p>
            <a:r>
              <a:rPr lang="en-GB" dirty="0"/>
              <a:t>Relationship between language</a:t>
            </a:r>
            <a:r>
              <a:rPr lang="en-GB" baseline="0" dirty="0"/>
              <a:t> learning and analytic ability already fairly accepted for older learners / adults. Strong relationship between analytical skills and success in language learning. However, less clear for younger learners, because analytical skills are still developing.. Earlier research suggested that younger learners rely primarily on memory abilities in learning. However, more recent research in an instructed context, where learners are more likely to be using more explicit learning, focussing on form, indicates that language analytic ability is also important for younger learners.</a:t>
            </a:r>
          </a:p>
          <a:p>
            <a:endParaRPr lang="en-GB" dirty="0"/>
          </a:p>
          <a:p>
            <a:r>
              <a:rPr lang="en-GB" dirty="0"/>
              <a:t>Although LAA is still developing</a:t>
            </a:r>
            <a:r>
              <a:rPr lang="en-GB" baseline="0" dirty="0"/>
              <a:t> throughout childhood, a number of studies have shown that language analytic ability seems to be predictive of learners’ foreign language proficiency.</a:t>
            </a:r>
          </a:p>
          <a:p>
            <a:endParaRPr lang="en-GB" baseline="0" dirty="0"/>
          </a:p>
          <a:p>
            <a:r>
              <a:rPr lang="en-GB" b="1" baseline="0" dirty="0"/>
              <a:t>Handout 4 – allow time to read (see how time is doing)</a:t>
            </a:r>
          </a:p>
          <a:p>
            <a:endParaRPr lang="en-GB" baseline="0" dirty="0"/>
          </a:p>
          <a:p>
            <a:r>
              <a:rPr lang="en-GB" baseline="0" dirty="0"/>
              <a:t>Example of </a:t>
            </a:r>
            <a:r>
              <a:rPr lang="en-GB" baseline="0" dirty="0" err="1"/>
              <a:t>Roehr-Brackin</a:t>
            </a:r>
            <a:r>
              <a:rPr lang="en-GB" baseline="0" dirty="0"/>
              <a:t> &amp; Tellier (2019) study: found that LAA (rather than memory abilities) was the strongest predictor of proficiency (i.e. those learners with higher LAA were more likely to be doing well in their French learning). Measured over a period of 16 weeks. French proficiency measured using a paper and pen test, examining listening, reading, writing, grammar.</a:t>
            </a:r>
          </a:p>
          <a:p>
            <a:endParaRPr lang="en-GB" baseline="0" dirty="0"/>
          </a:p>
          <a:p>
            <a:r>
              <a:rPr lang="en-GB" baseline="0" dirty="0"/>
              <a:t>In our recent research with GG, we found a similar pattern, where learners’ LAA predicted how well they would do on the game, and how quickly they would pick up the grammatical patterns being introduced.</a:t>
            </a:r>
          </a:p>
          <a:p>
            <a:endParaRPr lang="en-GB" baseline="0" dirty="0"/>
          </a:p>
          <a:p>
            <a:r>
              <a:rPr lang="en-GB" baseline="0" dirty="0"/>
              <a:t>Page 17: </a:t>
            </a:r>
            <a:r>
              <a:rPr lang="en-GB" sz="1200" b="0" i="0" u="none" strike="noStrike" kern="1200" baseline="0" dirty="0">
                <a:solidFill>
                  <a:schemeClr val="tx1"/>
                </a:solidFill>
                <a:latin typeface="+mn-lt"/>
                <a:ea typeface="+mn-ea"/>
                <a:cs typeface="+mn-cs"/>
              </a:rPr>
              <a:t>In other words, the more form-focused the instruction learners experience, the more relevant language-analytic ability becomes, and the greater its role in children’s L2 success.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Summary of Kasprowicz et al (2019) also available as follow-up reading.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167901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Another</a:t>
            </a:r>
            <a:r>
              <a:rPr lang="en-GB" b="0" baseline="0" dirty="0"/>
              <a:t> benefit to providing some instruction that develops learners’ metalinguistic knowledge, is that there is evidence of the relationship between…</a:t>
            </a:r>
            <a:endParaRPr lang="en-GB" b="0" dirty="0"/>
          </a:p>
          <a:p>
            <a:endParaRPr lang="en-GB" b="0" dirty="0"/>
          </a:p>
          <a:p>
            <a:r>
              <a:rPr lang="en-GB" b="0" dirty="0"/>
              <a:t>(Note:</a:t>
            </a:r>
            <a:r>
              <a:rPr lang="en-GB" b="0" baseline="0" dirty="0"/>
              <a:t> summary not available yet, but will share once it is available.)</a:t>
            </a:r>
          </a:p>
          <a:p>
            <a:endParaRPr lang="en-GB" dirty="0"/>
          </a:p>
          <a:p>
            <a:r>
              <a:rPr lang="en-GB" dirty="0"/>
              <a:t>Give</a:t>
            </a:r>
            <a:r>
              <a:rPr lang="en-GB" baseline="0" dirty="0"/>
              <a:t> a b</a:t>
            </a:r>
            <a:r>
              <a:rPr lang="en-GB" dirty="0"/>
              <a:t>rief</a:t>
            </a:r>
            <a:r>
              <a:rPr lang="en-GB" baseline="0" dirty="0"/>
              <a:t> overview of this study. </a:t>
            </a:r>
            <a:endParaRPr lang="en-GB" dirty="0"/>
          </a:p>
          <a:p>
            <a:r>
              <a:rPr lang="en-GB" dirty="0"/>
              <a:t>Final point: For the Comparison group (who did not receive</a:t>
            </a:r>
            <a:r>
              <a:rPr lang="en-GB" baseline="0" dirty="0"/>
              <a:t> any metalinguistic instruction), </a:t>
            </a:r>
            <a:r>
              <a:rPr lang="en-GB" dirty="0"/>
              <a:t>learners with higher levels of LAA able to impose</a:t>
            </a:r>
            <a:r>
              <a:rPr lang="en-GB" baseline="0" dirty="0"/>
              <a:t> structure (analyse / work out the rules) in the input unaided. However, learners with lower LAA were not. Whereas in the class who did receive the metalinguistic instruction, this helped to ‘level out’ these differences, meaning a higher proportion of learners demonstrated mastery of this feature.</a:t>
            </a:r>
          </a:p>
          <a:p>
            <a:endParaRPr lang="en-GB" baseline="0" dirty="0"/>
          </a:p>
          <a:p>
            <a:r>
              <a:rPr lang="en-GB" b="1" baseline="0" dirty="0"/>
              <a:t>Important take-away here: </a:t>
            </a:r>
            <a:r>
              <a:rPr lang="en-GB" baseline="0" dirty="0"/>
              <a:t>if we don't teach it, then it is, arguably, less equitable - learners who are naturally good at analysing language could perhaps do it anyway, but those who can't are less likely to 'get it‘</a:t>
            </a:r>
          </a:p>
          <a:p>
            <a:endParaRPr lang="en-GB" baseline="0" dirty="0"/>
          </a:p>
          <a:p>
            <a:r>
              <a:rPr lang="en-GB" baseline="0" dirty="0"/>
              <a:t>Learning success is less reliant on individual variation between learners.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08931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(Link</a:t>
            </a:r>
            <a:r>
              <a:rPr lang="en-GB" baseline="0" dirty="0"/>
              <a:t> to previous slide) – this seems to suggest that training pupils in language analysis seems to lead to more consistent outcomes.</a:t>
            </a:r>
          </a:p>
          <a:p>
            <a:endParaRPr lang="en-GB" dirty="0"/>
          </a:p>
          <a:p>
            <a:r>
              <a:rPr lang="en-GB" dirty="0"/>
              <a:t>This was demonstrated in the previous study (White &amp; </a:t>
            </a:r>
            <a:r>
              <a:rPr lang="en-GB" dirty="0" err="1"/>
              <a:t>Ranta</a:t>
            </a:r>
            <a:r>
              <a:rPr lang="en-GB" dirty="0"/>
              <a:t>) where</a:t>
            </a:r>
            <a:r>
              <a:rPr lang="en-GB" baseline="0" dirty="0"/>
              <a:t> there was less variation in performance within the group who had received metalinguistic instruction – overall a higher proportion of learners had mastered the target grammar feature, compared to the comparison group.</a:t>
            </a:r>
          </a:p>
          <a:p>
            <a:endParaRPr lang="en-GB" baseline="0" dirty="0"/>
          </a:p>
          <a:p>
            <a:r>
              <a:rPr lang="en-GB" baseline="0" dirty="0"/>
              <a:t>Similarly, Handout 5 gives an overview of a second study by R-B &amp; T that also observed this finding.</a:t>
            </a:r>
          </a:p>
          <a:p>
            <a:endParaRPr lang="en-GB" baseline="0" dirty="0"/>
          </a:p>
          <a:p>
            <a:r>
              <a:rPr lang="en-GB" b="1" baseline="0" dirty="0"/>
              <a:t>Read this summary if time</a:t>
            </a:r>
            <a:r>
              <a:rPr lang="en-GB" baseline="0" dirty="0"/>
              <a:t> </a:t>
            </a:r>
          </a:p>
          <a:p>
            <a:endParaRPr lang="en-GB" baseline="0" dirty="0"/>
          </a:p>
          <a:p>
            <a:r>
              <a:rPr lang="en-GB" baseline="0" dirty="0"/>
              <a:t>Brief overview:</a:t>
            </a:r>
          </a:p>
          <a:p>
            <a:pPr marL="171450" indent="-171450">
              <a:buFontTx/>
              <a:buChar char="-"/>
            </a:pPr>
            <a:r>
              <a:rPr lang="en-GB" baseline="0" dirty="0"/>
              <a:t>Series of studies looking at the benefits of teaching Esperanto (an artificial language, which has transparent, systematic, unambiguous grammatical rules) </a:t>
            </a:r>
            <a:r>
              <a:rPr lang="en-GB" baseline="0" dirty="0">
                <a:sym typeface="Wingdings" panose="05000000000000000000" pitchFamily="2" charset="2"/>
              </a:rPr>
              <a:t> can this improve learners’ metalinguistic ability?</a:t>
            </a:r>
            <a:endParaRPr lang="en-GB" baseline="0" dirty="0"/>
          </a:p>
          <a:p>
            <a:pPr marL="171450" indent="-171450">
              <a:buFontTx/>
              <a:buChar char="-"/>
            </a:pPr>
            <a:r>
              <a:rPr lang="en-GB" baseline="0" dirty="0"/>
              <a:t>Idea is that Esperanto is a good ‘test bed’ for developing learners’ metalinguistic and language analytic ability, because it is very systematic and unambiguous, with no exceptions to the rules.</a:t>
            </a:r>
          </a:p>
          <a:p>
            <a:pPr marL="171450" indent="-171450">
              <a:buFontTx/>
              <a:buChar char="-"/>
            </a:pPr>
            <a:endParaRPr lang="en-GB" baseline="0" dirty="0"/>
          </a:p>
          <a:p>
            <a:pPr marL="171450" indent="-171450">
              <a:buFontTx/>
              <a:buChar char="-"/>
            </a:pPr>
            <a:r>
              <a:rPr lang="en-GB" baseline="0" dirty="0"/>
              <a:t>Esperanto / German / Italian </a:t>
            </a:r>
            <a:r>
              <a:rPr lang="en-GB" baseline="0" dirty="0">
                <a:sym typeface="Wingdings" panose="05000000000000000000" pitchFamily="2" charset="2"/>
              </a:rPr>
              <a:t> all then went onto learn French for half of the year..</a:t>
            </a:r>
          </a:p>
          <a:p>
            <a:pPr marL="171450" indent="-171450">
              <a:buFontTx/>
              <a:buChar char="-"/>
            </a:pPr>
            <a:r>
              <a:rPr lang="en-GB" baseline="0" dirty="0">
                <a:sym typeface="Wingdings" panose="05000000000000000000" pitchFamily="2" charset="2"/>
              </a:rPr>
              <a:t>Looked at: Improvement in metalinguistic ability &amp; subsequent benefits for learning French.</a:t>
            </a:r>
            <a:endParaRPr lang="en-GB" baseline="0" dirty="0"/>
          </a:p>
          <a:p>
            <a:pPr marL="171450" indent="-171450">
              <a:buFontTx/>
              <a:buChar char="-"/>
            </a:pPr>
            <a:endParaRPr lang="en-GB" baseline="0" dirty="0"/>
          </a:p>
          <a:p>
            <a:r>
              <a:rPr lang="en-GB" baseline="0" dirty="0"/>
              <a:t>Brief summary of the main points: </a:t>
            </a:r>
          </a:p>
          <a:p>
            <a:pPr marL="171450" indent="-171450">
              <a:buFontTx/>
              <a:buChar char="-"/>
            </a:pPr>
            <a:r>
              <a:rPr lang="en-GB" baseline="0" dirty="0"/>
              <a:t>Engaging learners with grammar teaching (form-focused activities) seemed to have a beneficial impact on learners’ metalinguistic ability (regardless of whether they were learning Esperanto or French)</a:t>
            </a:r>
          </a:p>
          <a:p>
            <a:pPr marL="171450" indent="-171450">
              <a:buFontTx/>
              <a:buChar char="-"/>
            </a:pPr>
            <a:r>
              <a:rPr lang="en-GB" baseline="0" dirty="0"/>
              <a:t>Esperanto itself didn’t seem to have any greater benefits than other languages, in terms of learners’ overall metalinguistic ability and language proficiency.</a:t>
            </a:r>
          </a:p>
          <a:p>
            <a:endParaRPr lang="en-GB" baseline="0" dirty="0"/>
          </a:p>
          <a:p>
            <a:r>
              <a:rPr lang="en-GB" baseline="0" dirty="0"/>
              <a:t>But</a:t>
            </a:r>
            <a:r>
              <a:rPr lang="en-GB" b="0" baseline="0" dirty="0"/>
              <a:t>: there was </a:t>
            </a:r>
            <a:r>
              <a:rPr lang="en-GB" b="1" baseline="0" dirty="0"/>
              <a:t>less variation</a:t>
            </a:r>
            <a:r>
              <a:rPr lang="en-GB" b="0" baseline="0" dirty="0"/>
              <a:t> in L2 performance among the children who had learnt Esperanto. So having that period of of form-focussed instruction which focussed on developing learners’ metalinguistic ability was beneficial. </a:t>
            </a:r>
          </a:p>
          <a:p>
            <a:r>
              <a:rPr lang="en-GB" b="0" baseline="0" dirty="0"/>
              <a:t>So the </a:t>
            </a:r>
            <a:r>
              <a:rPr lang="en-GB" b="1" baseline="0" dirty="0"/>
              <a:t>important take-home from this study</a:t>
            </a:r>
            <a:r>
              <a:rPr lang="en-GB" b="0" baseline="0" dirty="0"/>
              <a:t> is that: these findings suggest that metalinguistic ability is </a:t>
            </a:r>
            <a:r>
              <a:rPr lang="en-GB" b="1" baseline="0" dirty="0"/>
              <a:t>trainable</a:t>
            </a:r>
            <a:r>
              <a:rPr lang="en-GB" b="0" baseline="0" dirty="0"/>
              <a:t>. This can help to ‘</a:t>
            </a:r>
            <a:r>
              <a:rPr lang="en-GB" baseline="0" dirty="0"/>
              <a:t>level the playing field’ by helping learners who are less naturally analytical in languages. Success in language learning is therefore less reliant on individual differences and learners’ natural propensity for analysis etc.</a:t>
            </a:r>
          </a:p>
          <a:p>
            <a:endParaRPr lang="en-GB" baseline="0" dirty="0"/>
          </a:p>
          <a:p>
            <a:r>
              <a:rPr lang="en-GB" baseline="0" dirty="0"/>
              <a:t>Also link back to earlier point about EAL pupils performing just as well (or indeed better than) pupils with English as an L1 in </a:t>
            </a:r>
            <a:r>
              <a:rPr lang="en-GB" baseline="0" dirty="0" err="1"/>
              <a:t>SPaG</a:t>
            </a:r>
            <a:r>
              <a:rPr lang="en-GB" baseline="0" dirty="0"/>
              <a:t> test (learners of all abilities / backgrounds able to engage in and do well at language analysis - indeed EAL children may be particularly well suited to these kinds of activities given their wider experience of language)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417440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Bringing</a:t>
            </a:r>
            <a:r>
              <a:rPr lang="en-GB" sz="1200" kern="1200" baseline="0" dirty="0">
                <a:solidFill>
                  <a:schemeClr val="tx1"/>
                </a:solidFill>
                <a:effectLst/>
                <a:latin typeface="+mn-lt"/>
                <a:ea typeface="+mn-ea"/>
                <a:cs typeface="+mn-cs"/>
              </a:rPr>
              <a:t> together the findings from those studies, we can conclude that engaging in language analysis can be beneficial for language learning for the following reasons. (Note, these points are taken from the </a:t>
            </a:r>
            <a:r>
              <a:rPr lang="en-GB" sz="1200" kern="1200" baseline="0" dirty="0" err="1">
                <a:solidFill>
                  <a:schemeClr val="tx1"/>
                </a:solidFill>
                <a:effectLst/>
                <a:latin typeface="+mn-lt"/>
                <a:ea typeface="+mn-ea"/>
                <a:cs typeface="+mn-cs"/>
              </a:rPr>
              <a:t>CLiE</a:t>
            </a:r>
            <a:r>
              <a:rPr lang="en-GB" sz="1200" kern="1200" baseline="0" dirty="0">
                <a:solidFill>
                  <a:schemeClr val="tx1"/>
                </a:solidFill>
                <a:effectLst/>
                <a:latin typeface="+mn-lt"/>
                <a:ea typeface="+mn-ea"/>
                <a:cs typeface="+mn-cs"/>
              </a:rPr>
              <a:t> – Committee for Linguistics in Education - manifesto)</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Point 2 – also useful as a way to incorporate learners’ home languages</a:t>
            </a:r>
            <a:r>
              <a:rPr lang="en-GB" sz="1200" kern="1200" baseline="0" dirty="0">
                <a:solidFill>
                  <a:schemeClr val="tx1"/>
                </a:solidFill>
                <a:effectLst/>
                <a:latin typeface="+mn-lt"/>
                <a:ea typeface="+mn-ea"/>
                <a:cs typeface="+mn-cs"/>
              </a:rPr>
              <a:t> in the classroom discourse.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Point</a:t>
            </a:r>
            <a:r>
              <a:rPr lang="en-GB" sz="1200" kern="1200" baseline="0" dirty="0">
                <a:solidFill>
                  <a:schemeClr val="tx1"/>
                </a:solidFill>
                <a:effectLst/>
                <a:latin typeface="+mn-lt"/>
                <a:ea typeface="+mn-ea"/>
                <a:cs typeface="+mn-cs"/>
              </a:rPr>
              <a:t> 3</a:t>
            </a:r>
            <a:r>
              <a:rPr lang="en-GB" sz="1200" kern="1200" dirty="0">
                <a:solidFill>
                  <a:schemeClr val="tx1"/>
                </a:solidFill>
                <a:effectLst/>
                <a:latin typeface="+mn-lt"/>
                <a:ea typeface="+mn-ea"/>
                <a:cs typeface="+mn-cs"/>
              </a:rPr>
              <a:t> – Drawing comparisons</a:t>
            </a:r>
            <a:r>
              <a:rPr lang="en-GB" sz="1200" kern="1200" baseline="0" dirty="0">
                <a:solidFill>
                  <a:schemeClr val="tx1"/>
                </a:solidFill>
                <a:effectLst/>
                <a:latin typeface="+mn-lt"/>
                <a:ea typeface="+mn-ea"/>
                <a:cs typeface="+mn-cs"/>
              </a:rPr>
              <a:t> between L1 (e.g. English or home language) and foreign language. Exploring how language is used to covey meaning.</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Point 5 - Probably the most important benefit of LA in FL teaching is to present the target language as a source of interest, or even wonder.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Point 6 – as L1 English speakers</a:t>
            </a:r>
            <a:r>
              <a:rPr lang="en-GB" sz="1200" kern="1200" baseline="0" dirty="0">
                <a:solidFill>
                  <a:schemeClr val="tx1"/>
                </a:solidFill>
                <a:effectLst/>
                <a:latin typeface="+mn-lt"/>
                <a:ea typeface="+mn-ea"/>
                <a:cs typeface="+mn-cs"/>
              </a:rPr>
              <a:t>, there is not one obvious language that we will need later in life. Developing learners’ ability to analyse and talk about language will help to </a:t>
            </a:r>
            <a:r>
              <a:rPr lang="en-GB" sz="1200" kern="1200" baseline="0" dirty="0">
                <a:solidFill>
                  <a:schemeClr val="tx1"/>
                </a:solidFill>
                <a:effectLst/>
                <a:latin typeface="+mn-lt"/>
                <a:ea typeface="+mn-ea"/>
                <a:cs typeface="+mn-cs"/>
                <a:sym typeface="Wingdings" panose="05000000000000000000" pitchFamily="2" charset="2"/>
              </a:rPr>
              <a:t>e</a:t>
            </a:r>
            <a:r>
              <a:rPr lang="en-GB" sz="1200" kern="1200" baseline="0" dirty="0">
                <a:solidFill>
                  <a:schemeClr val="tx1"/>
                </a:solidFill>
                <a:effectLst/>
                <a:latin typeface="+mn-lt"/>
                <a:ea typeface="+mn-ea"/>
                <a:cs typeface="+mn-cs"/>
              </a:rPr>
              <a:t>quip learners to tackle any language they may choose / need to learn in the future.</a:t>
            </a:r>
          </a:p>
          <a:p>
            <a:r>
              <a:rPr lang="en-GB" sz="1200" kern="1200" dirty="0">
                <a:solidFill>
                  <a:schemeClr val="tx1"/>
                </a:solidFill>
                <a:effectLst/>
                <a:latin typeface="+mn-lt"/>
                <a:ea typeface="+mn-ea"/>
                <a:cs typeface="+mn-cs"/>
              </a:rPr>
              <a:t>Indeed the 2014 National Curriculum</a:t>
            </a:r>
            <a:r>
              <a:rPr lang="en-GB" sz="1200" kern="1200" baseline="0" dirty="0">
                <a:solidFill>
                  <a:schemeClr val="tx1"/>
                </a:solidFill>
                <a:effectLst/>
                <a:latin typeface="+mn-lt"/>
                <a:ea typeface="+mn-ea"/>
                <a:cs typeface="+mn-cs"/>
              </a:rPr>
              <a:t> for languages notes that </a:t>
            </a:r>
            <a:r>
              <a:rPr lang="en-GB" sz="1200" kern="1200" dirty="0">
                <a:solidFill>
                  <a:schemeClr val="tx1"/>
                </a:solidFill>
                <a:effectLst/>
                <a:latin typeface="+mn-lt"/>
                <a:ea typeface="+mn-ea"/>
                <a:cs typeface="+mn-cs"/>
              </a:rPr>
              <a:t>‘language teaching should provide the foundation for learning further languages, equipping pupils to study and work in other countries.’</a:t>
            </a:r>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1921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Look now at an example of an activity designed to encourage learners to analyse language.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activity was kindly shared by Rachel, originally adapted from UKLO battery.</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773603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680999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activity looking at word order .</a:t>
            </a:r>
          </a:p>
          <a:p>
            <a:r>
              <a:rPr lang="en-GB" dirty="0"/>
              <a:t>Pre-cursor</a:t>
            </a:r>
            <a:r>
              <a:rPr lang="en-GB" baseline="0" dirty="0"/>
              <a:t> to introducing word order changes in German.</a:t>
            </a:r>
          </a:p>
          <a:p>
            <a:endParaRPr lang="en-GB" baseline="0" dirty="0"/>
          </a:p>
          <a:p>
            <a:r>
              <a:rPr lang="en-GB" baseline="0" dirty="0"/>
              <a:t>Because based on sentences that use English words, but in an unfamiliar / different structure to sentences (WO). Means learners aren’t preoccupied with understanding the meaning of the individual words or lexical items, but can really focus in on the grammatical function on the words in each sentence.</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37289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219437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there is a worksheet</a:t>
            </a:r>
            <a:r>
              <a:rPr lang="en-GB" baseline="0" dirty="0"/>
              <a:t> to accompany this activity.</a:t>
            </a:r>
            <a:endParaRPr lang="en-GB" dirty="0"/>
          </a:p>
          <a:p>
            <a:endParaRPr lang="en-GB" dirty="0"/>
          </a:p>
          <a:p>
            <a:r>
              <a:rPr lang="en-GB" dirty="0"/>
              <a:t>Maybe do this bit as an interactive activity – ask teachers</a:t>
            </a:r>
            <a:r>
              <a:rPr lang="en-GB" baseline="0" dirty="0"/>
              <a:t> to have a look at the sentences and spot patterns.</a:t>
            </a:r>
          </a:p>
          <a:p>
            <a:r>
              <a:rPr lang="en-GB" baseline="0" dirty="0"/>
              <a:t>Why might this be useful practice for pupils?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EM Comment: point out the issue of auxiliary and modal verbs - yes, we are to count those as verbs!  would be useful to go to next level of identifying these kinds of verbs with more than one word in them!</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70817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Introducing idea of word order moving away</a:t>
            </a:r>
            <a:r>
              <a:rPr lang="en-GB" baseline="0" dirty="0"/>
              <a:t> from strict SVO that we have in English.</a:t>
            </a:r>
          </a:p>
          <a:p>
            <a:endParaRPr lang="en-GB" baseline="0" dirty="0"/>
          </a:p>
          <a:p>
            <a:r>
              <a:rPr lang="en-GB" baseline="0" dirty="0"/>
              <a:t>Here students are identifying the different parts of speech (focussing on key elements – subject, object, and verb) and looking for patterns. Leading into next activity where they are then practising applying these rules.</a:t>
            </a:r>
          </a:p>
          <a:p>
            <a:endParaRPr lang="en-GB" baseline="0" dirty="0"/>
          </a:p>
          <a:p>
            <a:r>
              <a:rPr lang="en-GB" baseline="0" dirty="0"/>
              <a:t>Introducing ideas of verbs appearing at the end of the sentence and also sometimes at the start (modals).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496968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Gather</a:t>
            </a:r>
            <a:r>
              <a:rPr lang="en-GB" baseline="0" dirty="0"/>
              <a:t> ideas from the pupils about patterns they have spotted.</a:t>
            </a:r>
          </a:p>
          <a:p>
            <a:endParaRPr lang="en-GB" baseline="0" dirty="0"/>
          </a:p>
          <a:p>
            <a:r>
              <a:rPr lang="en-GB" baseline="0" dirty="0"/>
              <a:t>Then encourage the pupils to compare Yoda’s sentences to regular English sentences and explain the differences.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929297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Actively having to manipulate word order / apply the rules that were identified on the previous slide</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994903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1 min</a:t>
            </a:r>
          </a:p>
          <a:p>
            <a:r>
              <a:rPr lang="en-GB" b="0" dirty="0"/>
              <a:t>Flag as a useful source of resources.</a:t>
            </a:r>
          </a:p>
          <a:p>
            <a:r>
              <a:rPr lang="en-GB" dirty="0"/>
              <a:t>UK Linguistics Olympiad</a:t>
            </a:r>
            <a:r>
              <a:rPr lang="en-GB" baseline="0" dirty="0"/>
              <a:t> has a huge set of example problem sets, drawing on a wide range of languages – useful database to explore, for inspiration for these sorts of activities.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956873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As</a:t>
            </a:r>
            <a:r>
              <a:rPr lang="en-GB" b="0" baseline="0" dirty="0"/>
              <a:t> noted earlier – another very effective method for developing learners’ analytical abilities and metalinguistic awareness is through activities that encourage comparisons between different languages.</a:t>
            </a:r>
          </a:p>
          <a:p>
            <a:r>
              <a:rPr lang="en-GB" b="0" baseline="0" dirty="0"/>
              <a:t>As discussed in the previous CPD session on the use of the TL, strategically and systematically using the L1 (and other languages) in comparison with the L2, can be beneficial for both L1 and L2 learning. </a:t>
            </a:r>
          </a:p>
          <a:p>
            <a:r>
              <a:rPr lang="en-GB" b="0" dirty="0"/>
              <a:t>This</a:t>
            </a:r>
            <a:r>
              <a:rPr lang="en-GB" b="0" baseline="0" dirty="0"/>
              <a:t> cross-linguistic awareness is an important part of learners’ wider metalinguistic awareness. </a:t>
            </a:r>
          </a:p>
          <a:p>
            <a:endParaRPr lang="en-GB" b="0" dirty="0"/>
          </a:p>
          <a:p>
            <a:r>
              <a:rPr lang="en-GB" b="0" dirty="0"/>
              <a:t>In previous sessions (grammar, meaningful practice, use of TL),</a:t>
            </a:r>
            <a:r>
              <a:rPr lang="en-GB" b="0" baseline="0" dirty="0"/>
              <a:t> and earlier in this session, we’ve seen a range of evidence that explicitly drawing comparisons between the L1 (i.e. English) and L2 can be beneficial for learners’ developing knowledge of the L2. </a:t>
            </a:r>
          </a:p>
          <a:p>
            <a:pPr marL="171450" indent="-171450">
              <a:buFontTx/>
              <a:buChar char="-"/>
            </a:pPr>
            <a:r>
              <a:rPr lang="en-GB" b="0" baseline="0" dirty="0"/>
              <a:t>We saw this in the earlier study by W&amp;R where we saw that metalinguistic instruction about possessive adjectives in French versus English had a positive impact of learners’ mastery of possessive adjectives in the L2 (English).</a:t>
            </a:r>
          </a:p>
          <a:p>
            <a:pPr marL="171450" indent="-171450">
              <a:buFontTx/>
              <a:buChar char="-"/>
            </a:pPr>
            <a:r>
              <a:rPr lang="en-GB" b="0" baseline="0" dirty="0"/>
              <a:t>Also, A, L, and S (2010) – study looking at the benefits of instruction which focussed on drawing learners’ attention to the differences in question formation in English vs. French. Found that this instruction had a positive impact on learners’ ability to accurately form questions.</a:t>
            </a:r>
          </a:p>
          <a:p>
            <a:pPr marL="171450" indent="-171450">
              <a:buFontTx/>
              <a:buChar char="-"/>
            </a:pPr>
            <a:r>
              <a:rPr lang="en-GB" b="0" baseline="0" dirty="0"/>
              <a:t>In addition, we’ve encountered the studies by McManus and Marsden in previous sessions, which demonstrated that providing the grammar explanation and practice in the L1 English (about how habitual vs. ongoing meaning is conveyed in the past tense) as well as the L2 French, was beneficial for learning the </a:t>
            </a:r>
            <a:r>
              <a:rPr lang="en-GB" b="0" baseline="0" dirty="0" err="1"/>
              <a:t>Imparfait</a:t>
            </a:r>
            <a:r>
              <a:rPr lang="en-GB" b="0" baseline="0" dirty="0"/>
              <a:t> in French, and led to better learning than just the L2 Explanation and practice alone. Note: McManus and Marsden (2018) demonstrated that the combination of L1 explanation + L1 practice was important (the L1 practice without L1 explanation did not lead to the same benefits). </a:t>
            </a:r>
          </a:p>
          <a:p>
            <a:pPr marL="171450" indent="-171450">
              <a:buFontTx/>
              <a:buChar char="-"/>
            </a:pPr>
            <a:r>
              <a:rPr lang="en-GB" b="0" baseline="0" dirty="0"/>
              <a:t>Also McManus 2019 study in </a:t>
            </a:r>
            <a:r>
              <a:rPr lang="en-GB" b="0" i="1" baseline="0" dirty="0"/>
              <a:t>Language Awareness</a:t>
            </a:r>
            <a:r>
              <a:rPr lang="en-GB" b="0" i="0" baseline="0" dirty="0"/>
              <a:t> which also demonstrated that awareness of form-meaning mappings in the L1 can benefit L2 learning of </a:t>
            </a:r>
            <a:r>
              <a:rPr lang="en-GB" b="0" i="0" baseline="0" dirty="0" err="1"/>
              <a:t>crosslinguistically</a:t>
            </a:r>
            <a:r>
              <a:rPr lang="en-GB" b="0" i="0" baseline="0" dirty="0"/>
              <a:t> complex features (i.e. those that exist but behave differently in the two languages) </a:t>
            </a:r>
          </a:p>
          <a:p>
            <a:pPr marL="171450" indent="-171450">
              <a:buFontTx/>
              <a:buChar char="-"/>
            </a:pPr>
            <a:endParaRPr lang="en-GB" b="0" i="0" baseline="0" dirty="0"/>
          </a:p>
          <a:p>
            <a:pPr marL="0" indent="0">
              <a:buFontTx/>
              <a:buNone/>
            </a:pPr>
            <a:r>
              <a:rPr lang="en-GB" b="1" i="0" baseline="0" dirty="0"/>
              <a:t>Important take away here: </a:t>
            </a:r>
            <a:r>
              <a:rPr lang="en-GB" dirty="0"/>
              <a:t>teaching, comparing, switching between languages can be helpful for L2 learning for </a:t>
            </a:r>
            <a:r>
              <a:rPr lang="en-GB" u="sng" dirty="0"/>
              <a:t>certain</a:t>
            </a:r>
            <a:r>
              <a:rPr lang="en-GB" u="none" baseline="0" dirty="0"/>
              <a:t> features (see next slide)</a:t>
            </a:r>
            <a:r>
              <a:rPr lang="en-GB" dirty="0"/>
              <a:t>.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86744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We know,</a:t>
            </a:r>
            <a:r>
              <a:rPr lang="en-GB" baseline="0" dirty="0"/>
              <a:t> of course, that learners’ knowledge about the L1 is always there – even if the L1 is not explicitly mentioned in the classroom. </a:t>
            </a:r>
          </a:p>
          <a:p>
            <a:r>
              <a:rPr lang="en-GB" baseline="0" dirty="0"/>
              <a:t>In addition, learners are making use of this knowledge, in the process of trying to breakdown, understand, and use the L2 – with potentially positive and negative consequences. </a:t>
            </a:r>
          </a:p>
          <a:p>
            <a:pPr marL="171450" indent="-171450">
              <a:buFontTx/>
              <a:buChar char="-"/>
            </a:pPr>
            <a:r>
              <a:rPr lang="en-GB" baseline="0" dirty="0"/>
              <a:t>For instance, (particularly in the early stages of language learning), learners try to apply patterns from their L1 in the L2 – for example, transferring the canonical S-V-O word order from English. This can lead to difficulties when learning languages such as German where word order behaves quite differently to English.</a:t>
            </a:r>
          </a:p>
          <a:p>
            <a:pPr marL="171450" indent="-171450">
              <a:buFontTx/>
              <a:buChar char="-"/>
            </a:pPr>
            <a:r>
              <a:rPr lang="en-GB" baseline="0" dirty="0"/>
              <a:t>Learners are viewing L2 through the lens of their L1. </a:t>
            </a:r>
          </a:p>
          <a:p>
            <a:endParaRPr lang="en-GB" dirty="0"/>
          </a:p>
          <a:p>
            <a:r>
              <a:rPr lang="en-GB" b="1" dirty="0"/>
              <a:t>Important</a:t>
            </a:r>
            <a:r>
              <a:rPr lang="en-GB" b="1" baseline="0" dirty="0"/>
              <a:t> take-away: </a:t>
            </a:r>
            <a:r>
              <a:rPr lang="en-GB" dirty="0"/>
              <a:t>Given</a:t>
            </a:r>
            <a:r>
              <a:rPr lang="en-GB" baseline="0" dirty="0"/>
              <a:t> that l</a:t>
            </a:r>
            <a:r>
              <a:rPr lang="en-GB" dirty="0"/>
              <a:t>earner’s knowledge</a:t>
            </a:r>
            <a:r>
              <a:rPr lang="en-GB" baseline="0" dirty="0"/>
              <a:t> about L1 is always there and that learners do make use of this (regardless of whether its explicitly mentioned or not), the important question becomes “how can we harness what pupils  have been learning about English, to help them develop their knowledge and understanding of the L2”? As mentioned on the previous slide, this is where drawing cross-linguistic </a:t>
            </a:r>
            <a:r>
              <a:rPr lang="en-GB" baseline="0" dirty="0" err="1"/>
              <a:t>caomprisons</a:t>
            </a:r>
            <a:r>
              <a:rPr lang="en-GB" baseline="0" dirty="0"/>
              <a:t> (i.e. comparing L2 </a:t>
            </a:r>
            <a:r>
              <a:rPr lang="en-GB" baseline="0" dirty="0" err="1"/>
              <a:t>nad</a:t>
            </a:r>
            <a:r>
              <a:rPr lang="en-GB" baseline="0" dirty="0"/>
              <a:t> L1) can be useful. </a:t>
            </a:r>
          </a:p>
          <a:p>
            <a:r>
              <a:rPr lang="en-GB" b="1" baseline="0" dirty="0"/>
              <a:t>Note: </a:t>
            </a:r>
            <a:r>
              <a:rPr lang="en-GB" b="0" baseline="0" dirty="0"/>
              <a:t>this is not necessarily a blanket approach for </a:t>
            </a:r>
            <a:r>
              <a:rPr lang="en-GB" b="0" u="sng" baseline="0" dirty="0"/>
              <a:t>all</a:t>
            </a:r>
            <a:r>
              <a:rPr lang="en-GB" b="0" u="none" baseline="0" dirty="0"/>
              <a:t> aspects of the L2. This sort of comparison is particularly useful for features that have a complex relationship between the L1 and L2.</a:t>
            </a:r>
            <a:endParaRPr lang="en-GB" b="1"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360704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Handout 6: 10 minutes to read through + 10 minutes for discussion</a:t>
            </a:r>
            <a:r>
              <a:rPr lang="en-GB" b="1" baseline="0" dirty="0"/>
              <a:t> of questions (ideas on post-it notes, see below)</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Acknowledge this is a pilot study, that was looking at the feasibility of using cross-linguistic comparison activities in the classroom. Therefore, this study does not provide evidence about the impact of these activities.</a:t>
            </a:r>
          </a:p>
          <a:p>
            <a:endParaRPr lang="en-GB" b="1" dirty="0"/>
          </a:p>
          <a:p>
            <a:r>
              <a:rPr lang="en-GB" b="0" dirty="0"/>
              <a:t>Briefly summarise</a:t>
            </a:r>
            <a:r>
              <a:rPr lang="en-GB" b="0" baseline="0" dirty="0"/>
              <a:t> the main take-away:</a:t>
            </a:r>
          </a:p>
          <a:p>
            <a:pPr marL="171450" indent="-171450">
              <a:buFont typeface="Wingdings" panose="05000000000000000000" pitchFamily="2" charset="2"/>
              <a:buChar char="Ø"/>
            </a:pPr>
            <a:r>
              <a:rPr lang="en-GB" b="0" baseline="0" dirty="0"/>
              <a:t>Unprompted use of L1/L2 comparisons was rare in the classrooms observed </a:t>
            </a:r>
            <a:r>
              <a:rPr lang="en-GB" b="0" baseline="0" dirty="0">
                <a:sym typeface="Wingdings" panose="05000000000000000000" pitchFamily="2" charset="2"/>
              </a:rPr>
              <a:t> suggests that when/where/how to draw on these comparisons and sorts of activities needs to be considered and planned systematically.</a:t>
            </a:r>
          </a:p>
          <a:p>
            <a:pPr marL="171450" indent="-171450">
              <a:buFont typeface="Wingdings" panose="05000000000000000000" pitchFamily="2" charset="2"/>
              <a:buChar char="Ø"/>
            </a:pPr>
            <a:r>
              <a:rPr lang="en-GB" b="0" baseline="0" dirty="0">
                <a:sym typeface="Wingdings" panose="05000000000000000000" pitchFamily="2" charset="2"/>
              </a:rPr>
              <a:t>These sorts of activities did not lead to overuse of the L1 (the students know when it was time to talk about/use the L1)</a:t>
            </a:r>
          </a:p>
          <a:p>
            <a:pPr marL="171450" indent="-171450">
              <a:buFont typeface="Wingdings" panose="05000000000000000000" pitchFamily="2" charset="2"/>
              <a:buChar char="Ø"/>
            </a:pPr>
            <a:r>
              <a:rPr lang="en-GB" b="0" baseline="0" dirty="0"/>
              <a:t>Positive response to the language comparison activities from both the teacher and students</a:t>
            </a:r>
          </a:p>
          <a:p>
            <a:pPr marL="171450" indent="-171450">
              <a:buFont typeface="Wingdings" panose="05000000000000000000" pitchFamily="2" charset="2"/>
              <a:buChar char="Ø"/>
            </a:pPr>
            <a:r>
              <a:rPr lang="en-GB" b="0" baseline="0" dirty="0"/>
              <a:t>Students’ learning diaries suggested that they were able to draw thoughtful, detailed comparisons between the two languages and reflect on similarities and differences.</a:t>
            </a:r>
          </a:p>
          <a:p>
            <a:endParaRPr lang="en-GB" dirty="0"/>
          </a:p>
          <a:p>
            <a:r>
              <a:rPr lang="en-GB" b="1" dirty="0"/>
              <a:t>Follow-up questions as post-it note activity </a:t>
            </a:r>
            <a:r>
              <a:rPr lang="en-GB" dirty="0"/>
              <a:t>– capture</a:t>
            </a:r>
            <a:r>
              <a:rPr lang="en-GB" baseline="0" dirty="0"/>
              <a:t> ideas of what grammar features cause particular difficulty (different colour post-its for the three languages). Useful for NCELP to consider when developing the scheme of work and points at which we can build in some cross-linguistic comparison work.</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60006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syntax – word order, question formation </a:t>
            </a:r>
            <a:r>
              <a:rPr lang="en-GB" baseline="0" dirty="0" err="1"/>
              <a:t>etc</a:t>
            </a:r>
            <a:r>
              <a:rPr lang="en-GB" baseline="0" dirty="0"/>
              <a:t> – is one particular area where cross-linguistic comparisons can be particularly useful. Often the L2 behaves quite differently to English for these sorts of structures.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the explanations provided for grammar activities – drawing</a:t>
            </a:r>
            <a:r>
              <a:rPr lang="en-GB" b="0" baseline="0" dirty="0"/>
              <a:t> attention to the similarities / differences to English. Important, because students are bringing these expectations from </a:t>
            </a:r>
            <a:r>
              <a:rPr lang="en-GB" b="0" baseline="0" dirty="0" err="1"/>
              <a:t>Eng</a:t>
            </a:r>
            <a:r>
              <a:rPr lang="en-GB" b="0" baseline="0" dirty="0"/>
              <a:t> (e.g. need a word for ‘do’ at the start of a question). Vs. German where we see a WO order change.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SOW Week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the verb is in orange to highlight the change in word order that happens in German, but not in English.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a:t>
            </a:r>
            <a:r>
              <a:rPr lang="en-GB" baseline="0" dirty="0"/>
              <a:t> students that they might find it tricky to remember this because a) the English construction is different, and b) additional clues are provided by intonation in spoken form, and punctuation in written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in German there is the added complication of the homophony between ‘do’ and ‘du’ – useful to ensure pupils understand that this German ‘du’ is the English ‘do’!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64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Aim</a:t>
            </a:r>
            <a:r>
              <a:rPr lang="en-GB" baseline="0" dirty="0"/>
              <a:t> of this slide is to get a sense of teachers’ current level of awareness of what is taught in primary school. What information do they receive from their primary schools? What kind of knowledge have they observed that children start Year 7 with? </a:t>
            </a:r>
          </a:p>
          <a:p>
            <a:r>
              <a:rPr lang="en-GB" baseline="0" dirty="0"/>
              <a:t>Thinking in particular about grammar / knowledge about English and/or FL they were learning in primary school.</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169343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dirty="0"/>
              <a:t>TASK SLIDE</a:t>
            </a:r>
          </a:p>
          <a:p>
            <a:pPr hangingPunct="0"/>
            <a:r>
              <a:rPr lang="en-GB" dirty="0"/>
              <a:t>Students can </a:t>
            </a:r>
            <a:r>
              <a:rPr lang="en-GB" baseline="0" dirty="0"/>
              <a:t>do the task by writing numbers 1-9 and noting ? or . next to each.  Alternatively, if needed for particular students, this slide could be printed.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15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Answers revealed on individual clicks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das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(Ja/nein) and pointing to the item. Students</a:t>
            </a:r>
            <a:r>
              <a:rPr lang="en-US" sz="1200" b="0" kern="1200" baseline="0" dirty="0">
                <a:solidFill>
                  <a:schemeClr val="tx1"/>
                </a:solidFill>
                <a:effectLst/>
                <a:latin typeface="+mn-lt"/>
                <a:ea typeface="+mn-ea"/>
                <a:cs typeface="+mn-cs"/>
              </a:rPr>
              <a:t> already know ‘</a:t>
            </a:r>
            <a:r>
              <a:rPr lang="en-US" sz="1200" b="0" kern="1200" baseline="0" dirty="0" err="1">
                <a:solidFill>
                  <a:schemeClr val="tx1"/>
                </a:solidFill>
                <a:effectLst/>
                <a:latin typeface="+mn-lt"/>
                <a:ea typeface="+mn-ea"/>
                <a:cs typeface="+mn-cs"/>
              </a:rPr>
              <a:t>Frage</a:t>
            </a:r>
            <a:r>
              <a:rPr lang="en-US" sz="1200" b="0" kern="1200" baseline="0" dirty="0">
                <a:solidFill>
                  <a:schemeClr val="tx1"/>
                </a:solidFill>
                <a:effectLst/>
                <a:latin typeface="+mn-lt"/>
                <a:ea typeface="+mn-ea"/>
                <a:cs typeface="+mn-cs"/>
              </a:rPr>
              <a:t>’, and the grammatical focus of this week is yes/no questions so the use of those here in input serves to reinforce the pattern.</a:t>
            </a:r>
            <a:br>
              <a:rPr lang="en-US" sz="1200" b="0" kern="1200" baseline="0" dirty="0">
                <a:solidFill>
                  <a:schemeClr val="tx1"/>
                </a:solidFill>
                <a:effectLst/>
                <a:latin typeface="+mn-lt"/>
                <a:ea typeface="+mn-ea"/>
                <a:cs typeface="+mn-cs"/>
              </a:rPr>
            </a:b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word for sentence ‘</a:t>
            </a:r>
            <a:r>
              <a:rPr lang="en-US" sz="1200" b="0" kern="1200" baseline="0" dirty="0" err="1">
                <a:solidFill>
                  <a:schemeClr val="tx1"/>
                </a:solidFill>
                <a:effectLst/>
                <a:latin typeface="+mn-lt"/>
                <a:ea typeface="+mn-ea"/>
                <a:cs typeface="+mn-cs"/>
              </a:rPr>
              <a:t>Satz</a:t>
            </a:r>
            <a:r>
              <a:rPr lang="en-US" sz="1200" b="0" kern="1200" baseline="0" dirty="0">
                <a:solidFill>
                  <a:schemeClr val="tx1"/>
                </a:solidFill>
                <a:effectLst/>
                <a:latin typeface="+mn-lt"/>
                <a:ea typeface="+mn-ea"/>
                <a:cs typeface="+mn-cs"/>
              </a:rPr>
              <a:t>’ [582] is also a high-frequency word, and some teachers might find themselves naturally introducing it here.</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Students have not yet been taught</a:t>
            </a:r>
            <a:r>
              <a:rPr lang="en-US" sz="1200" b="0" kern="1200" baseline="0" dirty="0">
                <a:solidFill>
                  <a:schemeClr val="tx1"/>
                </a:solidFill>
                <a:effectLst/>
                <a:latin typeface="+mn-lt"/>
                <a:ea typeface="+mn-ea"/>
                <a:cs typeface="+mn-cs"/>
              </a:rPr>
              <a:t> numbers in the SOW so at this point there is not direction to use them.  Depending on the class, some teachers may feel that they can begin to use them in tasks receptively, priming for subsequent teaching.</a:t>
            </a:r>
            <a:endParaRPr lang="en-US" sz="1200" b="0" kern="1200" dirty="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93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Revisit to this rule a few weeks later – this time focussing in on German WO but important remind pupils that German does not have a word for do/does.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SOW Week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explanation revisits knowledge that students were taught in 1.1.7.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highlight that German does not have a word for do/does, or the continuous equivalent are/is, and that inversion must be used to translate these.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83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Listening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task</a:t>
            </a:r>
            <a:r>
              <a:rPr lang="en-US" sz="1200" b="1" kern="1200" baseline="0" dirty="0">
                <a:solidFill>
                  <a:schemeClr val="tx1"/>
                </a:solidFill>
                <a:effectLst/>
                <a:latin typeface="+mn-lt"/>
                <a:ea typeface="+mn-ea"/>
                <a:cs typeface="+mn-cs"/>
              </a:rPr>
              <a:t> revisits the VSO syntax of questions vs SVO of statements.  It is important to revisit essential grammar with different lexis for students to deepen their understanding of the grammar feature.  Here vocabulary is recycled from 1.2.1 and 1.2.2 and integrated with the frequency adverbs from this week.</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Example slide</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This slide is an example to</a:t>
            </a:r>
            <a:r>
              <a:rPr lang="en-US" sz="1200" b="0" kern="1200" baseline="0" dirty="0">
                <a:solidFill>
                  <a:schemeClr val="tx1"/>
                </a:solidFill>
                <a:effectLst/>
                <a:latin typeface="+mn-lt"/>
                <a:ea typeface="+mn-ea"/>
                <a:cs typeface="+mn-cs"/>
              </a:rPr>
              <a:t> do first with students and correct. It has audio inserted for A and B and the corresponding answers.</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Then go to the next slide for the full exercise. The next slide has the audio and the answers.</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NB: If it seems strange to students that we have so many appearances from </a:t>
            </a:r>
            <a:r>
              <a:rPr lang="en-US" sz="1200" b="0" kern="1200" baseline="0" dirty="0" err="1">
                <a:solidFill>
                  <a:schemeClr val="tx1"/>
                </a:solidFill>
                <a:effectLst/>
                <a:latin typeface="+mn-lt"/>
                <a:ea typeface="+mn-ea"/>
                <a:cs typeface="+mn-cs"/>
              </a:rPr>
              <a:t>Zorg</a:t>
            </a:r>
            <a:r>
              <a:rPr lang="en-US" sz="1200" b="0" kern="1200" baseline="0" dirty="0">
                <a:solidFill>
                  <a:schemeClr val="tx1"/>
                </a:solidFill>
                <a:effectLst/>
                <a:latin typeface="+mn-lt"/>
                <a:ea typeface="+mn-ea"/>
                <a:cs typeface="+mn-cs"/>
              </a:rPr>
              <a:t>, the robot, explain that it is important that we remove the audible clues (i.e. raised intonation) that come with questions, so that they only focus on the syntax.</a:t>
            </a:r>
          </a:p>
          <a:p>
            <a:pPr hangingPunct="0"/>
            <a:endParaRPr lang="en-US" sz="1200" b="1" kern="1200" baseline="0" dirty="0">
              <a:solidFill>
                <a:schemeClr val="tx1"/>
              </a:solidFill>
              <a:effectLst/>
              <a:latin typeface="+mn-lt"/>
              <a:ea typeface="+mn-ea"/>
              <a:cs typeface="+mn-cs"/>
            </a:endParaRPr>
          </a:p>
          <a:p>
            <a:pPr hangingPunct="0"/>
            <a:endParaRPr lang="en-GB" b="0" dirty="0"/>
          </a:p>
          <a:p>
            <a:r>
              <a:rPr lang="en-GB" b="1" dirty="0"/>
              <a:t>Transcript</a:t>
            </a:r>
          </a:p>
          <a:p>
            <a:endParaRPr lang="en-GB" b="1" dirty="0"/>
          </a:p>
          <a:p>
            <a:r>
              <a:rPr lang="de-DE" sz="1200" kern="1200" dirty="0">
                <a:solidFill>
                  <a:schemeClr val="tx1"/>
                </a:solidFill>
                <a:effectLst/>
                <a:latin typeface="+mn-lt"/>
                <a:ea typeface="+mn-ea"/>
                <a:cs typeface="+mn-cs"/>
              </a:rPr>
              <a:t>a) Hörst du jeden Tag das Leid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arbeitest kaum im Garten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Putzt du manchmal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Du tanzt nicht so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sitzt oft zu Hause am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Gehst du nie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Du redest sehr oft im Unterricht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Lernst du manchmal in der Schule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 Spielst du nie mit Freunden Fußball</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113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Task slide</a:t>
            </a:r>
          </a:p>
          <a:p>
            <a:pPr hangingPunct="0"/>
            <a:endParaRPr lang="en-US" sz="1200" b="1" kern="1200" dirty="0">
              <a:solidFill>
                <a:schemeClr val="tx1"/>
              </a:solidFill>
              <a:effectLst/>
              <a:latin typeface="+mn-lt"/>
              <a:ea typeface="+mn-ea"/>
              <a:cs typeface="+mn-cs"/>
            </a:endParaRPr>
          </a:p>
          <a:p>
            <a:pPr hangingPunct="0"/>
            <a:r>
              <a:rPr lang="en-GB" dirty="0"/>
              <a:t>Students can</a:t>
            </a:r>
            <a:r>
              <a:rPr lang="en-GB" baseline="0" dirty="0"/>
              <a:t> do the task by writing letters A-I and noting ? or . next to each. </a:t>
            </a:r>
            <a:endParaRPr lang="en-US" sz="1200" b="1" kern="1200" dirty="0">
              <a:solidFill>
                <a:schemeClr val="tx1"/>
              </a:solidFill>
              <a:effectLst/>
              <a:latin typeface="+mn-lt"/>
              <a:ea typeface="+mn-ea"/>
              <a:cs typeface="+mn-cs"/>
            </a:endParaRP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Audio is activated by clicking the individual letters.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Answers revealed on individual clicks. Teacher elicits responses by asking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oder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Frage</a:t>
            </a:r>
            <a:r>
              <a:rPr lang="en-US" sz="1200" b="0" kern="1200" dirty="0">
                <a:solidFill>
                  <a:schemeClr val="tx1"/>
                </a:solidFill>
                <a:effectLst/>
                <a:latin typeface="+mn-lt"/>
                <a:ea typeface="+mn-ea"/>
                <a:cs typeface="+mn-cs"/>
              </a:rPr>
              <a:t> … B </a:t>
            </a:r>
            <a:r>
              <a:rPr lang="en-US" sz="1200" b="0" kern="1200" dirty="0" err="1">
                <a:solidFill>
                  <a:schemeClr val="tx1"/>
                </a:solidFill>
                <a:effectLst/>
                <a:latin typeface="+mn-lt"/>
                <a:ea typeface="+mn-ea"/>
                <a:cs typeface="+mn-cs"/>
              </a:rPr>
              <a:t>ist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Satz</a:t>
            </a:r>
            <a:r>
              <a:rPr lang="en-US" sz="1200" b="0" kern="1200" dirty="0">
                <a:solidFill>
                  <a:schemeClr val="tx1"/>
                </a:solidFill>
                <a:effectLst/>
                <a:latin typeface="+mn-lt"/>
                <a:ea typeface="+mn-ea"/>
                <a:cs typeface="+mn-cs"/>
              </a:rPr>
              <a:t> …’)</a:t>
            </a:r>
          </a:p>
          <a:p>
            <a:pPr hangingPunct="0"/>
            <a:endParaRPr lang="en-GB" b="0" dirty="0"/>
          </a:p>
          <a:p>
            <a:r>
              <a:rPr lang="en-GB" b="1" dirty="0"/>
              <a:t>Transcript</a:t>
            </a:r>
          </a:p>
          <a:p>
            <a:endParaRPr lang="en-GB" b="1" dirty="0"/>
          </a:p>
          <a:p>
            <a:r>
              <a:rPr lang="de-DE" sz="1200" kern="1200" dirty="0">
                <a:solidFill>
                  <a:schemeClr val="tx1"/>
                </a:solidFill>
                <a:effectLst/>
                <a:latin typeface="+mn-lt"/>
                <a:ea typeface="+mn-ea"/>
                <a:cs typeface="+mn-cs"/>
              </a:rPr>
              <a:t>a) Hörst du jeden Tag das Leid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Du arbeitest kaum im Garten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Putzt du manchmal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Du tanzt nicht so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Du sitzt oft zu Hause am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 Gehst du nie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 Du redest sehr oft im Unterricht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 Lernst du manchmal in der Schule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 Spielst du nie mit Freunden Fußball</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68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Explanation of open (</a:t>
            </a:r>
            <a:r>
              <a:rPr lang="en-GB" b="1" baseline="0" dirty="0" err="1"/>
              <a:t>wh</a:t>
            </a:r>
            <a:r>
              <a:rPr lang="en-GB" b="1" baseline="0" dirty="0"/>
              <a:t>-)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draw attention to word order: VSO for closed questions, Question word + VSO or VO for open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Several examples using previously taught question words are given in German.  Teacher elicits the meaning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primes for the question generation task later this lesson.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646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SOW</a:t>
            </a:r>
            <a:r>
              <a:rPr lang="en-GB" b="0" baseline="0" dirty="0"/>
              <a:t> Week 1.2.4</a:t>
            </a:r>
          </a:p>
          <a:p>
            <a:endParaRPr lang="en-GB" b="0" baseline="0" dirty="0"/>
          </a:p>
          <a:p>
            <a:r>
              <a:rPr lang="en-GB" b="0" dirty="0"/>
              <a:t>This is</a:t>
            </a:r>
            <a:r>
              <a:rPr lang="en-GB" b="0" baseline="0" dirty="0"/>
              <a:t> an animated slide reminding students of the order and formation of questions</a:t>
            </a:r>
          </a:p>
          <a:p>
            <a:endParaRPr lang="en-GB" b="0" baseline="0" dirty="0"/>
          </a:p>
          <a:p>
            <a:r>
              <a:rPr lang="en-GB" b="0" baseline="0" dirty="0"/>
              <a:t>Animations allow teachers to elicit the </a:t>
            </a:r>
            <a:r>
              <a:rPr lang="en-GB" b="0" i="1" baseline="0" dirty="0"/>
              <a:t>du</a:t>
            </a:r>
            <a:r>
              <a:rPr lang="en-GB" b="0" i="0" baseline="0" dirty="0"/>
              <a:t> and </a:t>
            </a:r>
            <a:r>
              <a:rPr lang="en-GB" b="0" i="1" baseline="0" dirty="0" err="1"/>
              <a:t>er</a:t>
            </a:r>
            <a:r>
              <a:rPr lang="en-GB" b="0" i="1" baseline="0" dirty="0"/>
              <a:t>/</a:t>
            </a:r>
            <a:r>
              <a:rPr lang="en-GB" b="0" i="1" baseline="0" dirty="0" err="1"/>
              <a:t>sie</a:t>
            </a:r>
            <a:r>
              <a:rPr lang="en-GB" b="0" i="0" baseline="0" dirty="0"/>
              <a:t> forms of the sentences, as well as the English translations.</a:t>
            </a:r>
          </a:p>
          <a:p>
            <a:endParaRPr lang="en-GB" b="0" i="0" baseline="0" dirty="0"/>
          </a:p>
          <a:p>
            <a:r>
              <a:rPr lang="en-GB" b="0" i="0" baseline="0" dirty="0"/>
              <a:t>Teacher to pay special attention to the word order with adverbs, highlighting that a word-for-word translation from English will result in </a:t>
            </a:r>
            <a:r>
              <a:rPr lang="en-GB" b="1" i="0" baseline="0" dirty="0"/>
              <a:t>incorrect word order.</a:t>
            </a:r>
            <a:endParaRPr lang="en-GB" b="0" baseline="0" dirty="0"/>
          </a:p>
          <a:p>
            <a:endParaRPr lang="en-GB" b="0" baseline="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042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SOW</a:t>
            </a:r>
            <a:r>
              <a:rPr lang="en-GB" baseline="0" dirty="0"/>
              <a:t> Week 1.2.3</a:t>
            </a:r>
            <a:endParaRPr lang="en-GB" dirty="0"/>
          </a:p>
          <a:p>
            <a:pPr marL="0" indent="0">
              <a:buNone/>
            </a:pPr>
            <a:endParaRPr lang="en-GB" dirty="0"/>
          </a:p>
          <a:p>
            <a:pPr marL="0" indent="0">
              <a:buNone/>
            </a:pPr>
            <a:r>
              <a:rPr lang="en-GB" dirty="0"/>
              <a:t>Learning aims for Week 3:</a:t>
            </a:r>
          </a:p>
          <a:p>
            <a:pPr marL="171450" indent="-171450">
              <a:buFontTx/>
              <a:buChar char="-"/>
            </a:pPr>
            <a:r>
              <a:rPr lang="en-GB" sz="1200" b="0" i="0" u="none" strike="noStrike" kern="1200" dirty="0">
                <a:solidFill>
                  <a:schemeClr val="tx1"/>
                </a:solidFill>
                <a:effectLst/>
                <a:latin typeface="+mn-lt"/>
                <a:ea typeface="+mn-ea"/>
                <a:cs typeface="+mn-cs"/>
              </a:rPr>
              <a:t>SSC ‘j/soft</a:t>
            </a:r>
            <a:r>
              <a:rPr lang="en-GB" sz="1200" b="0" i="0" u="none" strike="noStrike" kern="1200" baseline="0" dirty="0">
                <a:solidFill>
                  <a:schemeClr val="tx1"/>
                </a:solidFill>
                <a:effectLst/>
                <a:latin typeface="+mn-lt"/>
                <a:ea typeface="+mn-ea"/>
                <a:cs typeface="+mn-cs"/>
              </a:rPr>
              <a:t> g</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qu</a:t>
            </a:r>
            <a:r>
              <a:rPr lang="en-GB" sz="1200" b="0" i="0" u="none" strike="noStrike" kern="1200" dirty="0">
                <a:solidFill>
                  <a:schemeClr val="tx1"/>
                </a:solidFill>
                <a:effectLst/>
                <a:latin typeface="+mn-lt"/>
                <a:ea typeface="+mn-ea"/>
                <a:cs typeface="+mn-cs"/>
              </a:rPr>
              <a:t>’</a:t>
            </a:r>
          </a:p>
          <a:p>
            <a:pPr marL="171450" indent="-171450">
              <a:buFontTx/>
              <a:buChar char="-"/>
            </a:pPr>
            <a:r>
              <a:rPr lang="en-GB" sz="1200" b="0" i="0" u="none" strike="noStrike" kern="1200" dirty="0">
                <a:solidFill>
                  <a:schemeClr val="tx1"/>
                </a:solidFill>
                <a:effectLst/>
                <a:latin typeface="+mn-lt"/>
                <a:ea typeface="+mn-ea"/>
                <a:cs typeface="+mn-cs"/>
              </a:rPr>
              <a:t>present tense used with its simple and continuous meanings</a:t>
            </a:r>
          </a:p>
          <a:p>
            <a:pPr marL="171450" indent="-171450">
              <a:buFontTx/>
              <a:buChar char="-"/>
            </a:pPr>
            <a:r>
              <a:rPr lang="en-GB" sz="1200" b="0" i="0" u="none" strike="noStrike" kern="1200" dirty="0">
                <a:solidFill>
                  <a:schemeClr val="tx1"/>
                </a:solidFill>
                <a:effectLst/>
                <a:latin typeface="+mn-lt"/>
                <a:ea typeface="+mn-ea"/>
                <a:cs typeface="+mn-cs"/>
              </a:rPr>
              <a:t>introduction to -ER verbs with je, </a:t>
            </a:r>
            <a:r>
              <a:rPr lang="en-GB" sz="1200" b="0" i="0" u="none" strike="noStrike" kern="1200" dirty="0" err="1">
                <a:solidFill>
                  <a:schemeClr val="tx1"/>
                </a:solidFill>
                <a:effectLst/>
                <a:latin typeface="+mn-lt"/>
                <a:ea typeface="+mn-ea"/>
                <a:cs typeface="+mn-cs"/>
              </a:rPr>
              <a:t>tu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elle</a:t>
            </a:r>
            <a:r>
              <a:rPr lang="en-GB" sz="1200" b="0" i="0" u="none" strike="noStrike" kern="1200" dirty="0">
                <a:solidFill>
                  <a:schemeClr val="tx1"/>
                </a:solidFill>
                <a:effectLst/>
                <a:latin typeface="+mn-lt"/>
                <a:ea typeface="+mn-ea"/>
                <a:cs typeface="+mn-cs"/>
              </a:rPr>
              <a:t>;</a:t>
            </a:r>
          </a:p>
          <a:p>
            <a:pPr marL="171450" indent="-171450">
              <a:buFontTx/>
              <a:buChar char="-"/>
            </a:pPr>
            <a:r>
              <a:rPr lang="en-GB" sz="1200" b="0" i="0" u="none" strike="noStrike" kern="1200" dirty="0">
                <a:solidFill>
                  <a:schemeClr val="tx1"/>
                </a:solidFill>
                <a:effectLst/>
                <a:latin typeface="+mn-lt"/>
                <a:ea typeface="+mn-ea"/>
                <a:cs typeface="+mn-cs"/>
              </a:rPr>
              <a:t>verbs</a:t>
            </a:r>
            <a:r>
              <a:rPr lang="en-GB" sz="1200" b="0" i="0" u="none" strike="noStrike" kern="1200" baseline="0" dirty="0">
                <a:solidFill>
                  <a:schemeClr val="tx1"/>
                </a:solidFill>
                <a:effectLst/>
                <a:latin typeface="+mn-lt"/>
                <a:ea typeface="+mn-ea"/>
                <a:cs typeface="+mn-cs"/>
              </a:rPr>
              <a:t> with à (donner)</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1020477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Robust knowledge of verb </a:t>
            </a:r>
            <a:r>
              <a:rPr lang="en-GB" sz="1200" b="0" i="1" kern="1200" dirty="0">
                <a:solidFill>
                  <a:schemeClr val="tx1"/>
                </a:solidFill>
                <a:effectLst/>
                <a:latin typeface="+mn-lt"/>
                <a:ea typeface="+mn-ea"/>
                <a:cs typeface="+mn-cs"/>
              </a:rPr>
              <a:t>vocabulary </a:t>
            </a:r>
            <a:r>
              <a:rPr lang="en-GB" sz="1200" b="0" i="0" kern="1200" dirty="0">
                <a:solidFill>
                  <a:schemeClr val="tx1"/>
                </a:solidFill>
                <a:effectLst/>
                <a:latin typeface="+mn-lt"/>
                <a:ea typeface="+mn-ea"/>
                <a:cs typeface="+mn-cs"/>
              </a:rPr>
              <a:t>is absolutely critical for learning a language. That is, the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meaning of verbs – ‘go’, ‘eat’, ‘be’, ‘play’, ‘love’ – not the grammar of verbs in their different tenses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forms. It would be useful to explain this to students. It is something that we take for granted in our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own language.</a:t>
            </a:r>
          </a:p>
          <a:p>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Students in year 7 should all know what a verb is, from their primary school lessons. It might, however,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be worth checking this in the initial stages</a:t>
            </a:r>
            <a:r>
              <a:rPr lang="en-GB" dirty="0"/>
              <a:t>.</a:t>
            </a:r>
          </a:p>
          <a:p>
            <a:endParaRPr lang="en-GB" dirty="0"/>
          </a:p>
          <a:p>
            <a:r>
              <a:rPr lang="en-GB" dirty="0"/>
              <a:t>Before showing this slide, ask students to define a </a:t>
            </a:r>
            <a:r>
              <a:rPr lang="en-GB" i="1" dirty="0"/>
              <a:t>verb</a:t>
            </a:r>
            <a:r>
              <a:rPr lang="en-GB" i="0" dirty="0"/>
              <a:t> and give some examples.</a:t>
            </a:r>
          </a:p>
          <a:p>
            <a:endParaRPr lang="en-GB" i="0" dirty="0"/>
          </a:p>
          <a:p>
            <a:r>
              <a:rPr lang="en-GB" b="1" i="0" dirty="0"/>
              <a:t>Note</a:t>
            </a:r>
            <a:r>
              <a:rPr lang="en-GB" b="1" i="0" baseline="0" dirty="0"/>
              <a:t> </a:t>
            </a:r>
            <a:r>
              <a:rPr lang="en-GB" i="0" baseline="0" dirty="0"/>
              <a:t>(2</a:t>
            </a:r>
            <a:r>
              <a:rPr lang="en-GB" i="0" baseline="30000" dirty="0"/>
              <a:t>nd</a:t>
            </a:r>
            <a:r>
              <a:rPr lang="en-GB" i="0" baseline="0" dirty="0"/>
              <a:t> to last point): important to emphasise here that we’re trying to move away from the reliance of ‘verb is an action word’. What is demonstrated here is the importance of the DISTRIBUTION in the language - this is how we know whether something is a verb - not by its meaning, but by what words come around it. It is not taught like this generally. Generally people focus on the semantics (e.g. </a:t>
            </a:r>
            <a:r>
              <a:rPr lang="en-GB" i="0" baseline="0" dirty="0" err="1"/>
              <a:t>adj</a:t>
            </a:r>
            <a:r>
              <a:rPr lang="en-GB" i="0" baseline="0" dirty="0"/>
              <a:t> is a describing word - but to be an adjective t needs to be describing a noun). Another example is that nouns often have 'the' or 'a' in front of them </a:t>
            </a:r>
            <a:r>
              <a:rPr lang="en-GB" i="0" baseline="0" dirty="0">
                <a:sym typeface="Wingdings" panose="05000000000000000000" pitchFamily="2" charset="2"/>
              </a:rPr>
              <a:t> y</a:t>
            </a:r>
            <a:r>
              <a:rPr lang="en-GB" i="0" baseline="0" dirty="0"/>
              <a:t>ou can't define a noun by 'it's a thing or a person' as it can be an activity, and then children are stumped.</a:t>
            </a:r>
            <a:endParaRPr lang="en-GB" dirty="0"/>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239383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Awareness</a:t>
            </a:r>
            <a:r>
              <a:rPr lang="en-GB" baseline="0" dirty="0"/>
              <a:t>-raising exercise in English to teach students to recognise different forms of verbs. This is in preparation for a lot of work with verbs and, in particular, the two forms of the present in English with the one equivalent form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sz="1200" b="0" i="0" kern="1200" dirty="0">
                <a:solidFill>
                  <a:schemeClr val="tx1"/>
                </a:solidFill>
                <a:effectLst/>
                <a:latin typeface="+mn-lt"/>
                <a:ea typeface="+mn-ea"/>
                <a:cs typeface="+mn-cs"/>
              </a:rPr>
              <a:t>Answers revealed on clicks.</a:t>
            </a:r>
          </a:p>
          <a:p>
            <a:pPr marL="0" indent="0">
              <a:buNone/>
            </a:pPr>
            <a:endParaRPr lang="en-GB" sz="1200" b="0" i="0" kern="1200" dirty="0">
              <a:solidFill>
                <a:schemeClr val="tx1"/>
              </a:solidFill>
              <a:effectLst/>
              <a:latin typeface="+mn-lt"/>
              <a:ea typeface="+mn-ea"/>
              <a:cs typeface="+mn-cs"/>
            </a:endParaRPr>
          </a:p>
          <a:p>
            <a:pPr marL="0" indent="0">
              <a:buNone/>
            </a:pPr>
            <a:r>
              <a:rPr lang="en-GB" sz="1200" b="0" i="0" kern="1200" dirty="0">
                <a:solidFill>
                  <a:schemeClr val="tx1"/>
                </a:solidFill>
                <a:effectLst/>
                <a:latin typeface="+mn-lt"/>
                <a:ea typeface="+mn-ea"/>
                <a:cs typeface="+mn-cs"/>
              </a:rPr>
              <a:t>To go further you could ask students to:</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tell you what the ‘infinitive’, the dictionary form, of each verb is in English (shown in square brackets above)</a:t>
            </a:r>
          </a:p>
          <a:p>
            <a:pPr marL="0" indent="0">
              <a:buFontTx/>
              <a:buNone/>
            </a:pPr>
            <a:br>
              <a:rPr lang="en-GB" dirty="0"/>
            </a:br>
            <a:r>
              <a:rPr lang="en-GB" sz="1200" b="0" i="0" kern="1200" dirty="0">
                <a:solidFill>
                  <a:schemeClr val="tx1"/>
                </a:solidFill>
                <a:effectLst/>
                <a:latin typeface="+mn-lt"/>
                <a:ea typeface="+mn-ea"/>
                <a:cs typeface="+mn-cs"/>
              </a:rPr>
              <a:t>- change the ‘dictionary’ form into as many different versions of the same VERB as they can, </a:t>
            </a:r>
            <a:r>
              <a:rPr lang="en-GB" sz="1200" b="0" i="1" kern="1200" dirty="0">
                <a:solidFill>
                  <a:schemeClr val="tx1"/>
                </a:solidFill>
                <a:effectLst/>
                <a:latin typeface="+mn-lt"/>
                <a:ea typeface="+mn-ea"/>
                <a:cs typeface="+mn-cs"/>
              </a:rPr>
              <a:t>without turning it into a different word class </a:t>
            </a:r>
            <a:r>
              <a:rPr lang="en-GB" sz="1200" b="0" i="0" kern="1200" dirty="0">
                <a:solidFill>
                  <a:schemeClr val="tx1"/>
                </a:solidFill>
                <a:effectLst/>
                <a:latin typeface="+mn-lt"/>
                <a:ea typeface="+mn-ea"/>
                <a:cs typeface="+mn-cs"/>
              </a:rPr>
              <a:t>(part of speech)! e.g.  </a:t>
            </a:r>
            <a:r>
              <a:rPr lang="en-GB" sz="1200" b="0" i="1" kern="1200" dirty="0">
                <a:solidFill>
                  <a:schemeClr val="tx1"/>
                </a:solidFill>
                <a:effectLst/>
                <a:latin typeface="+mn-lt"/>
                <a:ea typeface="+mn-ea"/>
                <a:cs typeface="+mn-cs"/>
              </a:rPr>
              <a:t>think, thinks, thinking, thought </a:t>
            </a:r>
            <a:r>
              <a:rPr lang="en-GB" sz="1200" b="0" i="0" kern="1200" dirty="0">
                <a:solidFill>
                  <a:schemeClr val="tx1"/>
                </a:solidFill>
                <a:effectLst/>
                <a:latin typeface="+mn-lt"/>
                <a:ea typeface="+mn-ea"/>
                <a:cs typeface="+mn-cs"/>
              </a:rPr>
              <a:t>are all forms of the same verb</a:t>
            </a:r>
            <a:r>
              <a:rPr lang="en-GB" sz="1200" b="0" i="1" kern="1200" dirty="0">
                <a:solidFill>
                  <a:schemeClr val="tx1"/>
                </a:solidFill>
                <a:effectLst/>
                <a:latin typeface="+mn-lt"/>
                <a:ea typeface="+mn-ea"/>
                <a:cs typeface="+mn-cs"/>
              </a:rPr>
              <a:t>; BUT…. thoughtful, thoughtless, thinker </a:t>
            </a:r>
            <a:r>
              <a:rPr lang="en-GB" sz="1200" b="0" i="0" kern="1200" dirty="0">
                <a:solidFill>
                  <a:schemeClr val="tx1"/>
                </a:solidFill>
                <a:effectLst/>
                <a:latin typeface="+mn-lt"/>
                <a:ea typeface="+mn-ea"/>
                <a:cs typeface="+mn-cs"/>
              </a:rPr>
              <a:t>are NOT verbs, but they come from the same word family.</a:t>
            </a:r>
          </a:p>
          <a:p>
            <a:pPr marL="0" indent="0">
              <a:buFontTx/>
              <a:buNone/>
            </a:pPr>
            <a:endParaRPr lang="en-GB" sz="1200" b="0" i="0" kern="1200" dirty="0">
              <a:solidFill>
                <a:schemeClr val="tx1"/>
              </a:solidFill>
              <a:effectLst/>
              <a:latin typeface="+mn-lt"/>
              <a:ea typeface="+mn-ea"/>
              <a:cs typeface="+mn-cs"/>
            </a:endParaRPr>
          </a:p>
          <a:p>
            <a:pPr marL="0" indent="0">
              <a:buFontTx/>
              <a:buNone/>
            </a:pPr>
            <a:r>
              <a:rPr lang="en-GB" sz="1200" b="0" i="0" kern="1200" dirty="0">
                <a:solidFill>
                  <a:schemeClr val="tx1"/>
                </a:solidFill>
                <a:effectLst/>
                <a:latin typeface="+mn-lt"/>
                <a:ea typeface="+mn-ea"/>
                <a:cs typeface="+mn-cs"/>
              </a:rPr>
              <a:t>- give you some words that can be both a noun and a verb (e.g., head; captain; chair; cook).</a:t>
            </a:r>
            <a:r>
              <a:rPr lang="en-GB" dirty="0"/>
              <a:t> </a:t>
            </a:r>
            <a:br>
              <a:rPr lang="en-GB" dirty="0"/>
            </a:br>
            <a:endParaRPr lang="en-GB" dirty="0"/>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245786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Developing learners’ awareness</a:t>
            </a:r>
            <a:r>
              <a:rPr lang="en-GB" baseline="0" dirty="0"/>
              <a:t> about language is a key part of the KS2 languages curriculum (current </a:t>
            </a:r>
            <a:r>
              <a:rPr lang="en-GB" baseline="0" dirty="0" err="1"/>
              <a:t>PoS</a:t>
            </a:r>
            <a:r>
              <a:rPr lang="en-GB" baseline="0" dirty="0"/>
              <a:t> as well as the (now archived) framework for languages, which is still widely used at KS2).</a:t>
            </a:r>
            <a:endParaRPr lang="en-GB" dirty="0"/>
          </a:p>
          <a:p>
            <a:endParaRPr lang="en-GB" dirty="0"/>
          </a:p>
          <a:p>
            <a:r>
              <a:rPr lang="en-GB" dirty="0"/>
              <a:t>Note the focus in the KS2 Languages</a:t>
            </a:r>
            <a:r>
              <a:rPr lang="en-GB" baseline="0" dirty="0"/>
              <a:t> curriculum. Also the archived (but still quite widely used) KS2 Framework for languages emphasises the importance of developing learners’ knowledge </a:t>
            </a:r>
            <a:r>
              <a:rPr lang="en-GB" b="1" baseline="0" dirty="0"/>
              <a:t>about</a:t>
            </a:r>
            <a:r>
              <a:rPr lang="en-GB" b="0" baseline="0" dirty="0"/>
              <a:t> language. </a:t>
            </a:r>
            <a:endParaRPr lang="en-GB" dirty="0"/>
          </a:p>
          <a:p>
            <a:endParaRPr lang="en-GB" dirty="0"/>
          </a:p>
          <a:p>
            <a:r>
              <a:rPr lang="en-GB" dirty="0"/>
              <a:t>3 core strands – </a:t>
            </a:r>
            <a:r>
              <a:rPr lang="en-GB" dirty="0" err="1"/>
              <a:t>oracy</a:t>
            </a:r>
            <a:r>
              <a:rPr lang="en-GB" dirty="0"/>
              <a:t>, literacy, intercultural</a:t>
            </a:r>
            <a:r>
              <a:rPr lang="en-GB" baseline="0" dirty="0"/>
              <a:t> understanding and two cross-cutting strands, language learning strategies and knowledge about language.</a:t>
            </a:r>
            <a:endParaRPr lang="en-GB" dirty="0"/>
          </a:p>
          <a:p>
            <a:endParaRPr lang="en-GB" dirty="0"/>
          </a:p>
          <a:p>
            <a:r>
              <a:rPr lang="en-GB" dirty="0"/>
              <a:t>No</a:t>
            </a:r>
            <a:r>
              <a:rPr lang="en-GB" baseline="0" dirty="0"/>
              <a:t>t going to focus too much on foreign language curriculum today, since provision can vary so drastically between different schools and contexts (also going to be discussed further in the transition section – coming up next at Residential).</a:t>
            </a:r>
          </a:p>
          <a:p>
            <a:r>
              <a:rPr lang="en-GB" baseline="0" dirty="0"/>
              <a:t>However, it is important to acknowledge the intention set out in the curriculum for primary foreign languages. As we’ve discussed before, often children’s motivation is tied to their sense of progression, so it is important to keep in mind what children (may) have covered prior to arriving in Year 7.</a:t>
            </a:r>
          </a:p>
          <a:p>
            <a:r>
              <a:rPr lang="en-GB" baseline="0" dirty="0"/>
              <a:t>In addition, even if the children begin learning a new foreign language in Year 7 (which is different to the language learnt in primary school), we can still draw on that prior learning to support their future language learning – more on this later.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57749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metalanguage (</a:t>
            </a:r>
            <a:r>
              <a:rPr lang="en-GB" b="1" dirty="0"/>
              <a:t>present simple</a:t>
            </a:r>
            <a:r>
              <a:rPr lang="en-GB" dirty="0"/>
              <a:t>, </a:t>
            </a:r>
            <a:r>
              <a:rPr lang="en-GB" b="1" dirty="0"/>
              <a:t>present continuous </a:t>
            </a:r>
            <a:r>
              <a:rPr lang="en-GB" dirty="0"/>
              <a:t>and </a:t>
            </a:r>
            <a:r>
              <a:rPr lang="en-GB" b="1" dirty="0"/>
              <a:t>adverbs</a:t>
            </a:r>
            <a:r>
              <a:rPr lang="en-GB" dirty="0"/>
              <a:t>) used to talk about verbs in this and subsequent sequences is described and explained.</a:t>
            </a:r>
          </a:p>
          <a:p>
            <a:endParaRPr lang="en-GB" dirty="0"/>
          </a:p>
          <a:p>
            <a:r>
              <a:rPr lang="en-GB" dirty="0"/>
              <a:t>Teacher to highlight the distinction between present simple for </a:t>
            </a:r>
            <a:r>
              <a:rPr lang="en-GB" b="1" dirty="0"/>
              <a:t>routine actions</a:t>
            </a:r>
            <a:r>
              <a:rPr lang="en-GB" b="0" dirty="0"/>
              <a:t> and present continuous for </a:t>
            </a:r>
            <a:r>
              <a:rPr lang="en-GB" b="1" dirty="0"/>
              <a:t>current/ongoing actions.</a:t>
            </a:r>
            <a:endParaRPr lang="en-GB" dirty="0"/>
          </a:p>
          <a:p>
            <a:endParaRPr lang="en-GB" dirty="0"/>
          </a:p>
          <a:p>
            <a:r>
              <a:rPr lang="en-GB" dirty="0"/>
              <a:t>Teacher to stress the fact that the BE + -</a:t>
            </a:r>
            <a:r>
              <a:rPr lang="en-GB" dirty="0" err="1"/>
              <a:t>ing</a:t>
            </a:r>
            <a:r>
              <a:rPr lang="en-GB" dirty="0"/>
              <a:t> form is an English construction only. </a:t>
            </a:r>
            <a:r>
              <a:rPr lang="en-GB" dirty="0" err="1"/>
              <a:t>Être</a:t>
            </a:r>
            <a:r>
              <a:rPr lang="en-GB" dirty="0"/>
              <a:t> cannot be used with a verb this way. </a:t>
            </a:r>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4110118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 this week’s vocabulary items will be formally introduced in lesson 2, but these phrases are used in the activities that follow.</a:t>
            </a:r>
          </a:p>
          <a:p>
            <a:endParaRPr lang="en-GB" dirty="0"/>
          </a:p>
          <a:p>
            <a:r>
              <a:rPr lang="en-GB" dirty="0"/>
              <a:t>Teacher to elicit pronunciation and English meaning from students.</a:t>
            </a:r>
          </a:p>
          <a:p>
            <a:endParaRPr lang="en-GB" dirty="0"/>
          </a:p>
          <a:p>
            <a:r>
              <a:rPr lang="en-GB" b="0" baseline="0" dirty="0"/>
              <a:t>To prepare for the listening exercise that follows, the teacher writes ‘</a:t>
            </a:r>
            <a:r>
              <a:rPr lang="en-GB" b="0" baseline="0" dirty="0" err="1"/>
              <a:t>chaque</a:t>
            </a:r>
            <a:r>
              <a:rPr lang="en-GB" b="0" baseline="0" dirty="0"/>
              <a:t> </a:t>
            </a:r>
            <a:r>
              <a:rPr lang="en-GB" b="0" baseline="0" dirty="0" err="1"/>
              <a:t>semaine</a:t>
            </a:r>
            <a:r>
              <a:rPr lang="en-GB" b="0" baseline="0" dirty="0"/>
              <a:t> and ‘</a:t>
            </a:r>
            <a:r>
              <a:rPr lang="en-GB" b="0" baseline="0" dirty="0" err="1"/>
              <a:t>en</a:t>
            </a:r>
            <a:r>
              <a:rPr lang="en-GB" b="0" baseline="0" dirty="0"/>
              <a:t> </a:t>
            </a:r>
            <a:r>
              <a:rPr lang="en-GB" b="0" baseline="0" dirty="0" err="1"/>
              <a:t>ce</a:t>
            </a:r>
            <a:r>
              <a:rPr lang="en-GB" b="0" baseline="0" dirty="0"/>
              <a:t> moment’ on the board, and asks students which form of the English present tense is indicated by each.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511456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Awareness</a:t>
            </a:r>
            <a:r>
              <a:rPr lang="en-GB" baseline="0" dirty="0"/>
              <a:t>-raising exercise in English to teach students to connect temporal adverbs with tense.</a:t>
            </a:r>
            <a:br>
              <a:rPr lang="en-GB" baseline="0" dirty="0"/>
            </a:br>
            <a:br>
              <a:rPr lang="en-GB" baseline="0" dirty="0"/>
            </a:br>
            <a:r>
              <a:rPr lang="en-GB" baseline="0" dirty="0"/>
              <a:t>Note choice of French names incorporates this week’s SSCs: </a:t>
            </a:r>
            <a:r>
              <a:rPr lang="en-GB" sz="1200" b="1" dirty="0" err="1">
                <a:solidFill>
                  <a:srgbClr val="105076"/>
                </a:solidFill>
                <a:latin typeface="Century Gothic" panose="020B0502020202020204" pitchFamily="34" charset="0"/>
              </a:rPr>
              <a:t>J</a:t>
            </a:r>
            <a:r>
              <a:rPr lang="en-GB" sz="1200" dirty="0" err="1">
                <a:solidFill>
                  <a:srgbClr val="105076"/>
                </a:solidFill>
                <a:latin typeface="Century Gothic" panose="020B0502020202020204" pitchFamily="34" charset="0"/>
              </a:rPr>
              <a:t>aques</a:t>
            </a:r>
            <a:r>
              <a:rPr lang="en-GB" sz="1200" dirty="0">
                <a:solidFill>
                  <a:srgbClr val="105076"/>
                </a:solidFill>
                <a:latin typeface="Century Gothic" panose="020B0502020202020204" pitchFamily="34" charset="0"/>
              </a:rPr>
              <a:t> and</a:t>
            </a:r>
            <a:r>
              <a:rPr lang="en-GB" sz="1200" b="1" dirty="0">
                <a:solidFill>
                  <a:srgbClr val="105076"/>
                </a:solidFill>
                <a:latin typeface="Century Gothic" panose="020B0502020202020204" pitchFamily="34" charset="0"/>
              </a:rPr>
              <a:t> </a:t>
            </a:r>
            <a:r>
              <a:rPr lang="en-GB" sz="1200" b="1" dirty="0" err="1">
                <a:solidFill>
                  <a:srgbClr val="105076"/>
                </a:solidFill>
                <a:latin typeface="Century Gothic" panose="020B0502020202020204" pitchFamily="34" charset="0"/>
              </a:rPr>
              <a:t>G</a:t>
            </a:r>
            <a:r>
              <a:rPr lang="en-GB" sz="1200" b="0" dirty="0" err="1">
                <a:solidFill>
                  <a:srgbClr val="105076"/>
                </a:solidFill>
                <a:latin typeface="Century Gothic" panose="020B0502020202020204" pitchFamily="34" charset="0"/>
              </a:rPr>
              <a:t>éraldine</a:t>
            </a:r>
            <a:r>
              <a:rPr lang="en-GB" sz="1200" b="0" baseline="0" dirty="0">
                <a:solidFill>
                  <a:srgbClr val="105076"/>
                </a:solidFill>
                <a:latin typeface="Century Gothic" panose="020B0502020202020204" pitchFamily="34" charset="0"/>
              </a:rPr>
              <a:t>.</a:t>
            </a:r>
            <a:endParaRPr lang="en-GB" sz="1200" b="0" dirty="0">
              <a:solidFill>
                <a:srgbClr val="105076"/>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112552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Awareness</a:t>
            </a:r>
            <a:r>
              <a:rPr lang="en-GB" baseline="0" dirty="0"/>
              <a:t>-raising exercise in English to teach pupils to connect temporal adverbs with tense.</a:t>
            </a:r>
          </a:p>
        </p:txBody>
      </p:sp>
      <p:sp>
        <p:nvSpPr>
          <p:cNvPr id="4" name="Slide Number Placeholder 3"/>
          <p:cNvSpPr>
            <a:spLocks noGrp="1"/>
          </p:cNvSpPr>
          <p:nvPr>
            <p:ph type="sldNum" sz="quarter" idx="10"/>
          </p:nvPr>
        </p:nvSpPr>
        <p:spPr/>
        <p:txBody>
          <a:bodyPr/>
          <a:lstStyle/>
          <a:p>
            <a:fld id="{B18E1776-69C2-4E12-A70F-79050CFBB1DD}"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350744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Basic translation</a:t>
            </a:r>
            <a:r>
              <a:rPr lang="en-GB" b="0" baseline="0" dirty="0"/>
              <a:t> exercise to introduce present tenses and revise vocabulary from Term 1 weeks 2 and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 explains that the temporal adverbs are not given in the English translation because the verb tense provides information about whether things happen routinely, or are ongoing right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Teacher d</a:t>
            </a:r>
            <a:r>
              <a:rPr lang="en-GB" baseline="0" dirty="0"/>
              <a:t>raws attention to fact that French tense is the same throughout, and that students </a:t>
            </a:r>
            <a:r>
              <a:rPr lang="en-GB" b="1" baseline="0" dirty="0"/>
              <a:t>will have to listen out for the adverb in French </a:t>
            </a:r>
            <a:r>
              <a:rPr lang="en-GB" baseline="0" dirty="0"/>
              <a:t>to find out this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 new verbs are introduced at this point; all sentences contain the previously introduced </a:t>
            </a:r>
            <a:r>
              <a:rPr lang="en-GB" i="1" baseline="0" dirty="0" err="1"/>
              <a:t>être</a:t>
            </a:r>
            <a:r>
              <a:rPr lang="en-GB" i="0" baseline="0" dirty="0"/>
              <a:t>, </a:t>
            </a:r>
            <a:r>
              <a:rPr lang="en-GB" i="1" baseline="0" dirty="0" err="1"/>
              <a:t>avoir</a:t>
            </a:r>
            <a:r>
              <a:rPr lang="en-GB" i="1" baseline="0" dirty="0"/>
              <a:t> </a:t>
            </a:r>
            <a:r>
              <a:rPr lang="en-GB" i="0" baseline="0" dirty="0"/>
              <a:t>and </a:t>
            </a:r>
            <a:r>
              <a:rPr lang="en-GB" i="1" baseline="0" dirty="0"/>
              <a:t>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will be familiar with all vocabulary from this week and previous weeks,</a:t>
            </a:r>
            <a:r>
              <a:rPr lang="en-GB" baseline="0" dirty="0"/>
              <a:t> with the exception of madame [294] which is a highly frequent word.</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Audio plays on clicking the letters.</a:t>
            </a:r>
          </a:p>
          <a:p>
            <a:endParaRPr lang="en-GB" baseline="0" dirty="0"/>
          </a:p>
          <a:p>
            <a:r>
              <a:rPr lang="en-GB" b="1" baseline="0" dirty="0"/>
              <a:t>Transcript</a:t>
            </a:r>
          </a:p>
          <a:p>
            <a:endParaRPr lang="en-GB" baseline="0" dirty="0"/>
          </a:p>
          <a:p>
            <a:r>
              <a:rPr lang="en-GB" baseline="0" dirty="0"/>
              <a:t>Audio plays on individual letter clicks.</a:t>
            </a:r>
          </a:p>
          <a:p>
            <a:endParaRPr lang="en-GB" baseline="0" dirty="0"/>
          </a:p>
          <a:p>
            <a:r>
              <a:rPr lang="en-GB" baseline="0" dirty="0"/>
              <a:t>A. </a:t>
            </a:r>
            <a:r>
              <a:rPr lang="en-GB" baseline="0" dirty="0" err="1"/>
              <a:t>Jaques</a:t>
            </a:r>
            <a:r>
              <a:rPr lang="en-GB" baseline="0" dirty="0"/>
              <a:t> fait les devoirs </a:t>
            </a:r>
            <a:r>
              <a:rPr lang="en-GB" baseline="0" dirty="0" err="1"/>
              <a:t>en</a:t>
            </a:r>
            <a:r>
              <a:rPr lang="en-GB" baseline="0" dirty="0"/>
              <a:t> </a:t>
            </a:r>
            <a:r>
              <a:rPr lang="en-GB" baseline="0" dirty="0" err="1"/>
              <a:t>ce</a:t>
            </a:r>
            <a:r>
              <a:rPr lang="en-GB" baseline="0" dirty="0"/>
              <a:t> moment.</a:t>
            </a:r>
          </a:p>
          <a:p>
            <a:r>
              <a:rPr lang="en-GB" baseline="0" dirty="0"/>
              <a:t>B. </a:t>
            </a:r>
            <a:r>
              <a:rPr lang="en-GB" baseline="0" dirty="0" err="1"/>
              <a:t>Jaques</a:t>
            </a:r>
            <a:r>
              <a:rPr lang="en-GB" baseline="0" dirty="0"/>
              <a:t> a </a:t>
            </a:r>
            <a:r>
              <a:rPr lang="en-GB" baseline="0" dirty="0" err="1"/>
              <a:t>une</a:t>
            </a:r>
            <a:r>
              <a:rPr lang="en-GB" baseline="0" dirty="0"/>
              <a:t> </a:t>
            </a:r>
            <a:r>
              <a:rPr lang="en-GB" sz="1200" b="0" i="0" u="none" strike="noStrike" kern="1200" dirty="0">
                <a:solidFill>
                  <a:schemeClr val="tx1"/>
                </a:solidFill>
                <a:effectLst/>
                <a:latin typeface="+mn-lt"/>
                <a:ea typeface="+mn-ea"/>
                <a:cs typeface="+mn-cs"/>
              </a:rPr>
              <a:t>idée</a:t>
            </a:r>
            <a:r>
              <a:rPr lang="en-GB" dirty="0"/>
              <a:t> </a:t>
            </a:r>
            <a:r>
              <a:rPr lang="en-GB" dirty="0" err="1"/>
              <a:t>chaque</a:t>
            </a:r>
            <a:r>
              <a:rPr lang="en-GB" dirty="0"/>
              <a:t> </a:t>
            </a:r>
            <a:r>
              <a:rPr lang="en-GB" dirty="0" err="1"/>
              <a:t>semaine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C.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fait le ménage </a:t>
            </a:r>
            <a:r>
              <a:rPr lang="en-GB" sz="1200" dirty="0" err="1">
                <a:solidFill>
                  <a:srgbClr val="105076"/>
                </a:solidFill>
                <a:latin typeface="Century Gothic" panose="020B0502020202020204" pitchFamily="34" charset="0"/>
              </a:rPr>
              <a:t>en</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ce</a:t>
            </a:r>
            <a:r>
              <a:rPr lang="en-GB" sz="1200" dirty="0">
                <a:solidFill>
                  <a:srgbClr val="105076"/>
                </a:solidFill>
                <a:latin typeface="Century Gothic" panose="020B0502020202020204" pitchFamily="34" charset="0"/>
              </a:rPr>
              <a:t> moment.</a:t>
            </a:r>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D.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est</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méchante</a:t>
            </a:r>
            <a:r>
              <a:rPr lang="en-GB" sz="1200" dirty="0">
                <a:solidFill>
                  <a:srgbClr val="105076"/>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E.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fait la cuisine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b="0" dirty="0">
                <a:solidFill>
                  <a:schemeClr val="accent5">
                    <a:lumMod val="50000"/>
                  </a:schemeClr>
                </a:solidFill>
                <a:latin typeface="Century Gothic" panose="020B0502020202020204" pitchFamily="34" charset="0"/>
              </a:rPr>
              <a:t>.</a:t>
            </a:r>
            <a:endParaRPr lang="en-GB" baseline="0" dirty="0"/>
          </a:p>
          <a:p>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a:defRPr/>
            </a:pPr>
            <a:fld id="{62B70283-8F82-4806-99B9-86195C858623}" type="slidenum">
              <a:rPr lang="en-GB" smtClean="0">
                <a:solidFill>
                  <a:prstClr val="black"/>
                </a:solidFill>
              </a:rPr>
              <a:pPr>
                <a:defRPr/>
              </a:pPr>
              <a:t>44</a:t>
            </a:fld>
            <a:endParaRPr lang="en-GB">
              <a:solidFill>
                <a:prstClr val="black"/>
              </a:solidFill>
            </a:endParaRPr>
          </a:p>
        </p:txBody>
      </p:sp>
    </p:spTree>
    <p:extLst>
      <p:ext uri="{BB962C8B-B14F-4D97-AF65-F5344CB8AC3E}">
        <p14:creationId xmlns:p14="http://schemas.microsoft.com/office/powerpoint/2010/main" val="3333701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revealed on clicks.</a:t>
            </a:r>
            <a:endParaRPr lang="en-GB" b="0" baseline="0" dirty="0"/>
          </a:p>
          <a:p>
            <a:endParaRPr lang="en-GB" baseline="0" dirty="0"/>
          </a:p>
          <a:p>
            <a:r>
              <a:rPr lang="en-GB" b="1" baseline="0" dirty="0"/>
              <a:t>Transcript</a:t>
            </a:r>
          </a:p>
          <a:p>
            <a:endParaRPr lang="en-GB" baseline="0" dirty="0"/>
          </a:p>
          <a:p>
            <a:r>
              <a:rPr lang="en-GB" baseline="0" dirty="0"/>
              <a:t>A. </a:t>
            </a:r>
            <a:r>
              <a:rPr lang="en-GB" baseline="0" dirty="0" err="1"/>
              <a:t>Jaques</a:t>
            </a:r>
            <a:r>
              <a:rPr lang="en-GB" baseline="0" dirty="0"/>
              <a:t> fait les devoirs </a:t>
            </a:r>
            <a:r>
              <a:rPr lang="en-GB" baseline="0" dirty="0" err="1"/>
              <a:t>en</a:t>
            </a:r>
            <a:r>
              <a:rPr lang="en-GB" baseline="0" dirty="0"/>
              <a:t> </a:t>
            </a:r>
            <a:r>
              <a:rPr lang="en-GB" baseline="0" dirty="0" err="1"/>
              <a:t>ce</a:t>
            </a:r>
            <a:r>
              <a:rPr lang="en-GB" baseline="0" dirty="0"/>
              <a:t> moment.</a:t>
            </a:r>
          </a:p>
          <a:p>
            <a:r>
              <a:rPr lang="en-GB" baseline="0" dirty="0"/>
              <a:t>B. </a:t>
            </a:r>
            <a:r>
              <a:rPr lang="en-GB" baseline="0" dirty="0" err="1"/>
              <a:t>Jaques</a:t>
            </a:r>
            <a:r>
              <a:rPr lang="en-GB" baseline="0" dirty="0"/>
              <a:t> a </a:t>
            </a:r>
            <a:r>
              <a:rPr lang="en-GB" baseline="0" dirty="0" err="1"/>
              <a:t>une</a:t>
            </a:r>
            <a:r>
              <a:rPr lang="en-GB" baseline="0" dirty="0"/>
              <a:t> </a:t>
            </a:r>
            <a:r>
              <a:rPr lang="en-GB" sz="1200" b="0" i="0" u="none" strike="noStrike" kern="1200" dirty="0">
                <a:solidFill>
                  <a:schemeClr val="tx1"/>
                </a:solidFill>
                <a:effectLst/>
                <a:latin typeface="+mn-lt"/>
                <a:ea typeface="+mn-ea"/>
                <a:cs typeface="+mn-cs"/>
              </a:rPr>
              <a:t>idée</a:t>
            </a:r>
            <a:r>
              <a:rPr lang="en-GB" dirty="0"/>
              <a:t> </a:t>
            </a:r>
            <a:r>
              <a:rPr lang="en-GB" dirty="0" err="1"/>
              <a:t>chaque</a:t>
            </a:r>
            <a:r>
              <a:rPr lang="en-GB" dirty="0"/>
              <a:t> </a:t>
            </a:r>
            <a:r>
              <a:rPr lang="en-GB" dirty="0" err="1"/>
              <a:t>semaine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C.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fait le ménage </a:t>
            </a:r>
            <a:r>
              <a:rPr lang="en-GB" sz="1200" dirty="0" err="1">
                <a:solidFill>
                  <a:srgbClr val="105076"/>
                </a:solidFill>
                <a:latin typeface="Century Gothic" panose="020B0502020202020204" pitchFamily="34" charset="0"/>
              </a:rPr>
              <a:t>en</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ce</a:t>
            </a:r>
            <a:r>
              <a:rPr lang="en-GB" sz="1200" dirty="0">
                <a:solidFill>
                  <a:srgbClr val="105076"/>
                </a:solidFill>
                <a:latin typeface="Century Gothic" panose="020B0502020202020204" pitchFamily="34" charset="0"/>
              </a:rPr>
              <a:t> moment.</a:t>
            </a:r>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D.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est</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méchante</a:t>
            </a:r>
            <a:r>
              <a:rPr lang="en-GB" sz="1200" dirty="0">
                <a:solidFill>
                  <a:srgbClr val="105076"/>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E.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fait la cuisine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b="0" dirty="0">
                <a:solidFill>
                  <a:schemeClr val="accent5">
                    <a:lumMod val="50000"/>
                  </a:schemeClr>
                </a:solidFill>
                <a:latin typeface="Century Gothic" panose="020B0502020202020204" pitchFamily="34" charset="0"/>
              </a:rPr>
              <a:t>.</a:t>
            </a:r>
            <a:endParaRPr lang="en-GB" baseline="0" dirty="0"/>
          </a:p>
          <a:p>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a:defRPr/>
            </a:pPr>
            <a:fld id="{62B70283-8F82-4806-99B9-86195C858623}" type="slidenum">
              <a:rPr lang="en-GB" smtClean="0">
                <a:solidFill>
                  <a:prstClr val="black"/>
                </a:solidFill>
              </a:rPr>
              <a:pPr>
                <a:defRPr/>
              </a:pPr>
              <a:t>45</a:t>
            </a:fld>
            <a:endParaRPr lang="en-GB">
              <a:solidFill>
                <a:prstClr val="black"/>
              </a:solidFill>
            </a:endParaRPr>
          </a:p>
        </p:txBody>
      </p:sp>
    </p:spTree>
    <p:extLst>
      <p:ext uri="{BB962C8B-B14F-4D97-AF65-F5344CB8AC3E}">
        <p14:creationId xmlns:p14="http://schemas.microsoft.com/office/powerpoint/2010/main" val="4255014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Basic translation</a:t>
            </a:r>
            <a:r>
              <a:rPr lang="en-GB" b="0" baseline="0" dirty="0"/>
              <a:t> exercise to introduce present tenses and revise vocabulary from Term 1 weeks 2 and 7.</a:t>
            </a:r>
          </a:p>
          <a:p>
            <a:endParaRPr lang="en-GB" baseline="0" dirty="0"/>
          </a:p>
          <a:p>
            <a:r>
              <a:rPr lang="en-GB" baseline="0" dirty="0"/>
              <a:t>Students hear Nick’s English voice. The adverbs are obscured by noises. Students must work out from the </a:t>
            </a:r>
            <a:r>
              <a:rPr lang="en-GB" b="1" baseline="0" dirty="0"/>
              <a:t>present tense form alone </a:t>
            </a:r>
            <a:r>
              <a:rPr lang="en-GB" b="0" baseline="0" dirty="0"/>
              <a:t>whether these things happen every week, or are happening at the moment.</a:t>
            </a:r>
          </a:p>
          <a:p>
            <a:endParaRPr lang="en-GB" b="0" baseline="0" dirty="0"/>
          </a:p>
          <a:p>
            <a:r>
              <a:rPr lang="en-GB" b="0" baseline="0" dirty="0"/>
              <a:t>Two equally plausible events are connected by </a:t>
            </a:r>
            <a:r>
              <a:rPr lang="en-GB" b="0" i="1" baseline="0" dirty="0" err="1"/>
              <a:t>mais</a:t>
            </a:r>
            <a:r>
              <a:rPr lang="en-GB" b="0" i="0" baseline="0" dirty="0"/>
              <a:t> in each case so that students cannot guess from context.</a:t>
            </a:r>
          </a:p>
          <a:p>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 new verbs are introduced at this point; all sentences contain the previously introduced </a:t>
            </a:r>
            <a:r>
              <a:rPr lang="en-GB" i="1" baseline="0" dirty="0" err="1"/>
              <a:t>être</a:t>
            </a:r>
            <a:r>
              <a:rPr lang="en-GB" i="0" baseline="0" dirty="0"/>
              <a:t>, </a:t>
            </a:r>
            <a:r>
              <a:rPr lang="en-GB" i="1" baseline="0" dirty="0" err="1"/>
              <a:t>avoir</a:t>
            </a:r>
            <a:r>
              <a:rPr lang="en-GB" i="1" baseline="0" dirty="0"/>
              <a:t> </a:t>
            </a:r>
            <a:r>
              <a:rPr lang="en-GB" i="0" baseline="0" dirty="0"/>
              <a:t>and </a:t>
            </a:r>
            <a:r>
              <a:rPr lang="en-GB" i="1" baseline="0" dirty="0"/>
              <a:t>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will be familiar with all vocabulary from this week and previous weeks,</a:t>
            </a:r>
            <a:r>
              <a:rPr lang="en-GB" baseline="0" dirty="0"/>
              <a:t> with the exception of madame [294] which is a highly frequent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Audio plays on clicking individual letters.</a:t>
            </a:r>
          </a:p>
          <a:p>
            <a:endParaRPr lang="en-GB" baseline="0" dirty="0"/>
          </a:p>
          <a:p>
            <a:r>
              <a:rPr lang="en-GB" b="1" baseline="0" dirty="0"/>
              <a:t>Transcript</a:t>
            </a:r>
          </a:p>
          <a:p>
            <a:endParaRPr lang="en-GB" baseline="0" dirty="0"/>
          </a:p>
          <a:p>
            <a:pPr rtl="0"/>
            <a:r>
              <a:rPr lang="en-GB" sz="1200" b="0" i="0" kern="1200" dirty="0">
                <a:solidFill>
                  <a:schemeClr val="tx1"/>
                </a:solidFill>
                <a:effectLst/>
                <a:latin typeface="+mn-lt"/>
                <a:ea typeface="+mn-ea"/>
                <a:cs typeface="+mn-cs"/>
              </a:rPr>
              <a:t>A. Mrs Petit goes on a tour [noise] but is cooking [noise].</a:t>
            </a:r>
          </a:p>
          <a:p>
            <a:pPr rtl="0"/>
            <a:r>
              <a:rPr lang="en-GB" sz="1200" b="0" i="0" kern="1200" dirty="0">
                <a:solidFill>
                  <a:schemeClr val="tx1"/>
                </a:solidFill>
                <a:effectLst/>
                <a:latin typeface="+mn-lt"/>
                <a:ea typeface="+mn-ea"/>
                <a:cs typeface="+mn-cs"/>
              </a:rPr>
              <a:t>B. Mr Petit is making the bed [noise] and does the housework [noise].</a:t>
            </a:r>
          </a:p>
          <a:p>
            <a:pPr rtl="0"/>
            <a:r>
              <a:rPr lang="en-GB" sz="1200" b="0" i="0" kern="1200" dirty="0">
                <a:solidFill>
                  <a:schemeClr val="tx1"/>
                </a:solidFill>
                <a:effectLst/>
                <a:latin typeface="+mn-lt"/>
                <a:ea typeface="+mn-ea"/>
                <a:cs typeface="+mn-cs"/>
              </a:rPr>
              <a:t>C. </a:t>
            </a:r>
            <a:r>
              <a:rPr lang="en-GB" sz="1200" b="0" i="0" kern="1200" dirty="0" err="1">
                <a:solidFill>
                  <a:schemeClr val="tx1"/>
                </a:solidFill>
                <a:effectLst/>
                <a:latin typeface="+mn-lt"/>
                <a:ea typeface="+mn-ea"/>
                <a:cs typeface="+mn-cs"/>
              </a:rPr>
              <a:t>Géraldine</a:t>
            </a:r>
            <a:r>
              <a:rPr lang="en-GB" sz="1200" b="0" i="0" kern="1200" dirty="0">
                <a:solidFill>
                  <a:schemeClr val="tx1"/>
                </a:solidFill>
                <a:effectLst/>
                <a:latin typeface="+mn-lt"/>
                <a:ea typeface="+mn-ea"/>
                <a:cs typeface="+mn-cs"/>
              </a:rPr>
              <a:t> is making a model [noise] and goes for a walk [noise].</a:t>
            </a:r>
          </a:p>
          <a:p>
            <a:pPr rtl="0"/>
            <a:r>
              <a:rPr lang="en-GB" sz="1200" b="0" i="0" kern="1200" dirty="0">
                <a:solidFill>
                  <a:schemeClr val="tx1"/>
                </a:solidFill>
                <a:effectLst/>
                <a:latin typeface="+mn-lt"/>
                <a:ea typeface="+mn-ea"/>
                <a:cs typeface="+mn-cs"/>
              </a:rPr>
              <a:t>D. </a:t>
            </a:r>
            <a:r>
              <a:rPr lang="en-GB" sz="1200" b="0" i="0" kern="1200" dirty="0" err="1">
                <a:solidFill>
                  <a:schemeClr val="tx1"/>
                </a:solidFill>
                <a:effectLst/>
                <a:latin typeface="+mn-lt"/>
                <a:ea typeface="+mn-ea"/>
                <a:cs typeface="+mn-cs"/>
              </a:rPr>
              <a:t>Jaques</a:t>
            </a:r>
            <a:r>
              <a:rPr lang="en-GB" sz="1200" b="0" i="0" kern="1200" dirty="0">
                <a:solidFill>
                  <a:schemeClr val="tx1"/>
                </a:solidFill>
                <a:effectLst/>
                <a:latin typeface="+mn-lt"/>
                <a:ea typeface="+mn-ea"/>
                <a:cs typeface="+mn-cs"/>
              </a:rPr>
              <a:t> is being naughty [noise] but does his homework [noise].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a:defRPr/>
            </a:pPr>
            <a:fld id="{62B70283-8F82-4806-99B9-86195C858623}" type="slidenum">
              <a:rPr lang="en-GB" smtClean="0">
                <a:solidFill>
                  <a:prstClr val="black"/>
                </a:solidFill>
              </a:rPr>
              <a:pPr>
                <a:defRPr/>
              </a:pPr>
              <a:t>46</a:t>
            </a:fld>
            <a:endParaRPr lang="en-GB">
              <a:solidFill>
                <a:prstClr val="black"/>
              </a:solidFill>
            </a:endParaRPr>
          </a:p>
        </p:txBody>
      </p:sp>
    </p:spTree>
    <p:extLst>
      <p:ext uri="{BB962C8B-B14F-4D97-AF65-F5344CB8AC3E}">
        <p14:creationId xmlns:p14="http://schemas.microsoft.com/office/powerpoint/2010/main" val="751635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Answers revealed on clicks. Full recordings including adverbs play on clicking individual letters.</a:t>
            </a:r>
            <a:endParaRPr lang="en-GB" b="0" baseline="0" dirty="0"/>
          </a:p>
          <a:p>
            <a:endParaRPr lang="en-GB" baseline="0" dirty="0"/>
          </a:p>
          <a:p>
            <a:r>
              <a:rPr lang="en-GB" b="1" baseline="0" dirty="0"/>
              <a:t>Transcript</a:t>
            </a:r>
          </a:p>
          <a:p>
            <a:endParaRPr lang="en-GB" baseline="0" dirty="0"/>
          </a:p>
          <a:p>
            <a:pPr rtl="0"/>
            <a:r>
              <a:rPr lang="en-GB" sz="1200" b="0" i="0" kern="1200" dirty="0">
                <a:solidFill>
                  <a:schemeClr val="tx1"/>
                </a:solidFill>
                <a:effectLst/>
                <a:latin typeface="+mn-lt"/>
                <a:ea typeface="+mn-ea"/>
                <a:cs typeface="+mn-cs"/>
              </a:rPr>
              <a:t>A. Mrs Petit goes on a tour every week but is cooking at the moment.</a:t>
            </a:r>
          </a:p>
          <a:p>
            <a:pPr rtl="0"/>
            <a:r>
              <a:rPr lang="en-GB" sz="1200" b="0" i="0" kern="1200" dirty="0">
                <a:solidFill>
                  <a:schemeClr val="tx1"/>
                </a:solidFill>
                <a:effectLst/>
                <a:latin typeface="+mn-lt"/>
                <a:ea typeface="+mn-ea"/>
                <a:cs typeface="+mn-cs"/>
              </a:rPr>
              <a:t>B. Mr Petit is making the bed at the moment and does the housework every week.</a:t>
            </a:r>
          </a:p>
          <a:p>
            <a:pPr rtl="0"/>
            <a:r>
              <a:rPr lang="en-GB" sz="1200" b="0" i="0" kern="1200" dirty="0">
                <a:solidFill>
                  <a:schemeClr val="tx1"/>
                </a:solidFill>
                <a:effectLst/>
                <a:latin typeface="+mn-lt"/>
                <a:ea typeface="+mn-ea"/>
                <a:cs typeface="+mn-cs"/>
              </a:rPr>
              <a:t>C. </a:t>
            </a:r>
            <a:r>
              <a:rPr lang="en-GB" sz="1200" b="0" i="0" kern="1200" dirty="0" err="1">
                <a:solidFill>
                  <a:schemeClr val="tx1"/>
                </a:solidFill>
                <a:effectLst/>
                <a:latin typeface="+mn-lt"/>
                <a:ea typeface="+mn-ea"/>
                <a:cs typeface="+mn-cs"/>
              </a:rPr>
              <a:t>Géraldine</a:t>
            </a:r>
            <a:r>
              <a:rPr lang="en-GB" sz="1200" b="0" i="0" kern="1200" dirty="0">
                <a:solidFill>
                  <a:schemeClr val="tx1"/>
                </a:solidFill>
                <a:effectLst/>
                <a:latin typeface="+mn-lt"/>
                <a:ea typeface="+mn-ea"/>
                <a:cs typeface="+mn-cs"/>
              </a:rPr>
              <a:t> is making a model at the moment and goes for a walk every week.</a:t>
            </a:r>
          </a:p>
          <a:p>
            <a:pPr rtl="0"/>
            <a:r>
              <a:rPr lang="en-GB" sz="1200" b="0" i="0" kern="1200" dirty="0">
                <a:solidFill>
                  <a:schemeClr val="tx1"/>
                </a:solidFill>
                <a:effectLst/>
                <a:latin typeface="+mn-lt"/>
                <a:ea typeface="+mn-ea"/>
                <a:cs typeface="+mn-cs"/>
              </a:rPr>
              <a:t>D. </a:t>
            </a:r>
            <a:r>
              <a:rPr lang="en-GB" sz="1200" b="0" i="0" kern="1200" dirty="0" err="1">
                <a:solidFill>
                  <a:schemeClr val="tx1"/>
                </a:solidFill>
                <a:effectLst/>
                <a:latin typeface="+mn-lt"/>
                <a:ea typeface="+mn-ea"/>
                <a:cs typeface="+mn-cs"/>
              </a:rPr>
              <a:t>Jaques</a:t>
            </a:r>
            <a:r>
              <a:rPr lang="en-GB" sz="1200" b="0" i="0" kern="1200" dirty="0">
                <a:solidFill>
                  <a:schemeClr val="tx1"/>
                </a:solidFill>
                <a:effectLst/>
                <a:latin typeface="+mn-lt"/>
                <a:ea typeface="+mn-ea"/>
                <a:cs typeface="+mn-cs"/>
              </a:rPr>
              <a:t> is being naughty at the moment but does his homework every week.</a:t>
            </a:r>
            <a:r>
              <a:rPr lang="en-GB" sz="1200" strike="noStrike" dirty="0">
                <a:solidFill>
                  <a:srgbClr val="000066"/>
                </a:solidFill>
                <a:latin typeface="Century Gothic"/>
                <a:ea typeface="Calibri"/>
              </a:rPr>
              <a:t>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a:defRPr/>
            </a:pPr>
            <a:fld id="{62B70283-8F82-4806-99B9-86195C858623}" type="slidenum">
              <a:rPr lang="en-GB" smtClean="0">
                <a:solidFill>
                  <a:prstClr val="black"/>
                </a:solidFill>
              </a:rPr>
              <a:pPr>
                <a:defRPr/>
              </a:pPr>
              <a:t>47</a:t>
            </a:fld>
            <a:endParaRPr lang="en-GB">
              <a:solidFill>
                <a:prstClr val="black"/>
              </a:solidFill>
            </a:endParaRPr>
          </a:p>
        </p:txBody>
      </p:sp>
    </p:spTree>
    <p:extLst>
      <p:ext uri="{BB962C8B-B14F-4D97-AF65-F5344CB8AC3E}">
        <p14:creationId xmlns:p14="http://schemas.microsoft.com/office/powerpoint/2010/main" val="3330437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SOW Week 1.2.4</a:t>
            </a:r>
          </a:p>
          <a:p>
            <a:r>
              <a:rPr lang="en-GB" dirty="0"/>
              <a:t>This animated slide reminds</a:t>
            </a:r>
            <a:r>
              <a:rPr lang="en-GB" baseline="0" dirty="0"/>
              <a:t> learners that the </a:t>
            </a:r>
            <a:r>
              <a:rPr lang="en-GB" b="1" baseline="0" dirty="0"/>
              <a:t>present tense</a:t>
            </a:r>
            <a:r>
              <a:rPr lang="en-GB" baseline="0" dirty="0"/>
              <a:t> in French can be translated two ways in English: either the </a:t>
            </a:r>
            <a:r>
              <a:rPr lang="en-GB" b="1" baseline="0" dirty="0"/>
              <a:t>simple present </a:t>
            </a:r>
            <a:r>
              <a:rPr lang="en-GB" baseline="0" dirty="0"/>
              <a:t>(“does”) or the </a:t>
            </a:r>
            <a:r>
              <a:rPr lang="en-GB" b="1" baseline="0" dirty="0"/>
              <a:t>present continuous </a:t>
            </a:r>
            <a:r>
              <a:rPr lang="en-GB" baseline="0" dirty="0"/>
              <a:t>(“is doing”). </a:t>
            </a:r>
          </a:p>
          <a:p>
            <a:endParaRPr lang="en-GB" baseline="0" dirty="0"/>
          </a:p>
          <a:p>
            <a:r>
              <a:rPr lang="en-GB" baseline="0" dirty="0"/>
              <a:t>Learners were formally introduced to the present continuous usage in the previous week’s resources.</a:t>
            </a: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48</a:t>
            </a:fld>
            <a:endParaRPr lang="en-GB">
              <a:solidFill>
                <a:prstClr val="black"/>
              </a:solidFill>
            </a:endParaRPr>
          </a:p>
        </p:txBody>
      </p:sp>
    </p:spTree>
    <p:extLst>
      <p:ext uri="{BB962C8B-B14F-4D97-AF65-F5344CB8AC3E}">
        <p14:creationId xmlns:p14="http://schemas.microsoft.com/office/powerpoint/2010/main" val="4083602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is meta-linguistic activity to raise students awareness about the ambiguity of the French present tense. This activity should give rise to lots of talk about the two English forms. </a:t>
            </a:r>
          </a:p>
          <a:p>
            <a:endParaRPr lang="en-GB" baseline="0" dirty="0"/>
          </a:p>
          <a:p>
            <a:r>
              <a:rPr lang="en-GB" dirty="0"/>
              <a:t>This</a:t>
            </a:r>
            <a:r>
              <a:rPr lang="en-GB" baseline="0" dirty="0"/>
              <a:t> reading task asks learners to consider whether they would translate the French present tense verb in each sentence with the </a:t>
            </a:r>
            <a:r>
              <a:rPr lang="en-GB" b="1" baseline="0" dirty="0"/>
              <a:t>simple present </a:t>
            </a:r>
            <a:r>
              <a:rPr lang="en-GB" baseline="0" dirty="0"/>
              <a:t>or the </a:t>
            </a:r>
            <a:r>
              <a:rPr lang="en-GB" b="1" baseline="0" dirty="0"/>
              <a:t>present continuous </a:t>
            </a:r>
            <a:r>
              <a:rPr lang="en-GB" baseline="0" dirty="0"/>
              <a:t>meaning. </a:t>
            </a:r>
          </a:p>
          <a:p>
            <a:endParaRPr lang="en-GB" baseline="0" dirty="0"/>
          </a:p>
          <a:p>
            <a:r>
              <a:rPr lang="en-GB" baseline="0" dirty="0"/>
              <a:t>Whilst both answers are possible, in some cases more so than in others, there will be a sense of which is the “best fit”. This should be discussed with learners. As long as learners can justify their choice, they cannot really be “wrong”, but the real aim of this exercise is simply to force them to engage with both possible meanings in the English, whilst appreciating the fact that both are rendered by the </a:t>
            </a:r>
            <a:r>
              <a:rPr lang="en-GB" b="1" baseline="0" dirty="0"/>
              <a:t>present tense</a:t>
            </a:r>
            <a:r>
              <a:rPr lang="en-GB" baseline="0" dirty="0"/>
              <a:t> in French.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a:solidFill>
                  <a:srgbClr val="002060"/>
                </a:solidFill>
                <a:latin typeface="Century Gothic" panose="020B0502020202020204" pitchFamily="34" charset="0"/>
              </a:rPr>
              <a:t>Note: </a:t>
            </a:r>
            <a:r>
              <a:rPr lang="en-GB" sz="1200" noProof="0" dirty="0">
                <a:solidFill>
                  <a:srgbClr val="002060"/>
                </a:solidFill>
                <a:latin typeface="Century Gothic" panose="020B0502020202020204" pitchFamily="34" charset="0"/>
              </a:rPr>
              <a:t>this is teaching pupils to use grammar to get meaning, and that this involves subtle decisions!</a:t>
            </a:r>
            <a:endParaRPr lang="en-GB" noProof="0" dirty="0"/>
          </a:p>
          <a:p>
            <a:endParaRPr lang="en-GB" baseline="0" dirty="0"/>
          </a:p>
          <a:p>
            <a:r>
              <a:rPr lang="en-GB" baseline="0" dirty="0"/>
              <a:t>The sentences consist entirely of vocabulary already presented, either this week or in previous weeks. </a:t>
            </a:r>
          </a:p>
          <a:p>
            <a:endParaRPr lang="en-GB" baseline="0" dirty="0"/>
          </a:p>
          <a:p>
            <a:r>
              <a:rPr lang="en-GB" baseline="0" dirty="0"/>
              <a:t>Suggested answers are provided via animated ovals which appear upon clicking the mouse. N.B. Where both answers would be a good fit, given the time expressions ‘</a:t>
            </a:r>
            <a:r>
              <a:rPr lang="en-GB" baseline="0" dirty="0" err="1"/>
              <a:t>en</a:t>
            </a:r>
            <a:r>
              <a:rPr lang="en-GB" baseline="0" dirty="0"/>
              <a:t> </a:t>
            </a:r>
            <a:r>
              <a:rPr lang="en-GB" baseline="0" dirty="0" err="1"/>
              <a:t>ce</a:t>
            </a:r>
            <a:r>
              <a:rPr lang="en-GB" baseline="0" dirty="0"/>
              <a:t> moment’ and ‘</a:t>
            </a:r>
            <a:r>
              <a:rPr lang="en-GB" baseline="0" dirty="0" err="1"/>
              <a:t>normalement</a:t>
            </a:r>
            <a:r>
              <a:rPr lang="en-GB" baseline="0" dirty="0"/>
              <a:t>’, both are indicated with the animated oval.</a:t>
            </a:r>
          </a:p>
          <a:p>
            <a:endParaRPr lang="en-GB" baseline="0" dirty="0"/>
          </a:p>
          <a:p>
            <a:r>
              <a:rPr lang="en-GB" sz="1200" noProof="0" dirty="0">
                <a:solidFill>
                  <a:srgbClr val="002060"/>
                </a:solidFill>
                <a:latin typeface="Century Gothic" panose="020B0502020202020204" pitchFamily="34" charset="0"/>
              </a:rPr>
              <a:t>Please explain to students that that the ‘à’ in ‘à faire le ménage’ (sentence 2 on the slide) is used with the infinitive after ‘passer’ to mean ‘doing’ that verb.</a:t>
            </a:r>
          </a:p>
          <a:p>
            <a:endParaRPr lang="en-GB" sz="1200" noProof="0" dirty="0">
              <a:solidFill>
                <a:srgbClr val="00206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3937856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Language analysis and grammar teaching driven by</a:t>
            </a:r>
            <a:r>
              <a:rPr lang="en-GB" baseline="0" dirty="0"/>
              <a:t> the </a:t>
            </a:r>
            <a:r>
              <a:rPr lang="en-GB" baseline="0" dirty="0" err="1"/>
              <a:t>SPaG</a:t>
            </a:r>
            <a:r>
              <a:rPr lang="en-GB" baseline="0" dirty="0"/>
              <a:t> component of the SATs tests. Strong washback effect of the test on teaching (determining what is covered when and how), as you might expect.</a:t>
            </a:r>
          </a:p>
          <a:p>
            <a:endParaRPr lang="en-GB" baseline="0" dirty="0"/>
          </a:p>
          <a:p>
            <a:r>
              <a:rPr lang="en-GB" baseline="0" dirty="0"/>
              <a:t>The national curriculum explicitly focusses on developing learners’ explicit knowledge about English.</a:t>
            </a:r>
          </a:p>
          <a:p>
            <a:r>
              <a:rPr lang="en-GB" baseline="0" dirty="0"/>
              <a:t>Often language pupils use in speech in far more complex than the language they are able to use when writing. </a:t>
            </a:r>
            <a:r>
              <a:rPr lang="en-GB" baseline="0" dirty="0" err="1"/>
              <a:t>SPaG</a:t>
            </a:r>
            <a:r>
              <a:rPr lang="en-GB" baseline="0" dirty="0"/>
              <a:t> component aims to help pupils become more sophisticated writers.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127648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066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This slide encourages</a:t>
            </a:r>
            <a:r>
              <a:rPr lang="en-GB" baseline="0" dirty="0"/>
              <a:t> pupils to consider the differences between possessive adjectives in English and French. </a:t>
            </a:r>
          </a:p>
          <a:p>
            <a:pPr marL="0" lvl="0" indent="0" algn="l" rtl="0">
              <a:spcBef>
                <a:spcPts val="0"/>
              </a:spcBef>
              <a:spcAft>
                <a:spcPts val="0"/>
              </a:spcAft>
              <a:buNone/>
            </a:pPr>
            <a:r>
              <a:rPr lang="en-GB" baseline="0" dirty="0"/>
              <a:t>Invite ideas from pupils.</a:t>
            </a:r>
          </a:p>
          <a:p>
            <a:pPr marL="0" lvl="0" indent="0" algn="l" rtl="0">
              <a:spcBef>
                <a:spcPts val="0"/>
              </a:spcBef>
              <a:spcAft>
                <a:spcPts val="0"/>
              </a:spcAft>
              <a:buNone/>
            </a:pPr>
            <a:r>
              <a:rPr lang="en-GB" baseline="0" dirty="0"/>
              <a:t>Click reveal arrows to draw attention to these differences.</a:t>
            </a:r>
            <a:endParaRPr lang="en-GB"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486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Explanation</a:t>
            </a:r>
            <a:r>
              <a:rPr lang="en-GB" baseline="0" dirty="0"/>
              <a:t> of the differences between possessive adjectives in English and French. </a:t>
            </a:r>
            <a:endParaRPr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1329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Receptive</a:t>
            </a:r>
            <a:r>
              <a:rPr lang="en-GB" baseline="0" dirty="0"/>
              <a:t> activity – choosing the correct possessive adjective to complete the French sentences.</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Note: </a:t>
            </a:r>
            <a:r>
              <a:rPr lang="en-GB" b="0" baseline="0" dirty="0"/>
              <a:t>this c</a:t>
            </a:r>
            <a:r>
              <a:rPr lang="en-GB" baseline="0" dirty="0"/>
              <a:t>ould of course also be practised using referential style / prediction style activities: son..... which word follows </a:t>
            </a:r>
            <a:r>
              <a:rPr lang="en-GB" sz="1200" b="0" i="0" u="none" strike="noStrike" kern="1200" dirty="0">
                <a:solidFill>
                  <a:schemeClr val="tx2"/>
                </a:solidFill>
                <a:effectLst/>
                <a:latin typeface="Century Gothic" panose="020B0502020202020204" pitchFamily="34" charset="0"/>
                <a:ea typeface="+mn-ea"/>
                <a:cs typeface="+mn-cs"/>
              </a:rPr>
              <a:t>frère</a:t>
            </a:r>
            <a:r>
              <a:rPr lang="en-GB" baseline="0" dirty="0"/>
              <a:t> v </a:t>
            </a:r>
            <a:r>
              <a:rPr lang="en-GB" sz="1200" b="0" i="0" u="none" strike="noStrike" kern="1200" dirty="0" err="1">
                <a:solidFill>
                  <a:schemeClr val="tx2"/>
                </a:solidFill>
                <a:effectLst/>
                <a:latin typeface="Century Gothic" panose="020B0502020202020204" pitchFamily="34" charset="0"/>
                <a:ea typeface="+mn-ea"/>
                <a:cs typeface="+mn-cs"/>
              </a:rPr>
              <a:t>sœur</a:t>
            </a:r>
            <a:r>
              <a:rPr lang="en-GB" baseline="0" dirty="0"/>
              <a:t> etc. so that pupils are provided with the grammar that is hard, and have to use it to choose what this then means for the language and meaning.</a:t>
            </a:r>
          </a:p>
          <a:p>
            <a:pPr marL="0" lvl="0" indent="0" algn="l" rtl="0">
              <a:spcBef>
                <a:spcPts val="0"/>
              </a:spcBef>
              <a:spcAft>
                <a:spcPts val="0"/>
              </a:spcAft>
              <a:buNone/>
            </a:pPr>
            <a:endParaRPr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778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Note:</a:t>
            </a:r>
            <a:r>
              <a:rPr lang="en-GB" b="0" dirty="0"/>
              <a:t> the slides</a:t>
            </a:r>
            <a:r>
              <a:rPr lang="en-GB" b="0" baseline="0" dirty="0"/>
              <a:t> at the end provide more examples of opportunities to draw comparisons between English / target language (which are already embedded in NCELP resources)</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54</a:t>
            </a:fld>
            <a:endParaRPr lang="en-GB"/>
          </a:p>
        </p:txBody>
      </p:sp>
    </p:spTree>
    <p:extLst>
      <p:ext uri="{BB962C8B-B14F-4D97-AF65-F5344CB8AC3E}">
        <p14:creationId xmlns:p14="http://schemas.microsoft.com/office/powerpoint/2010/main" val="38738358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504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094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SOW</a:t>
            </a:r>
            <a:r>
              <a:rPr lang="en-GB" baseline="0" dirty="0"/>
              <a:t> Week 1.2.3</a:t>
            </a:r>
            <a:endParaRPr lang="en-GB" dirty="0"/>
          </a:p>
          <a:p>
            <a:pPr marL="0" indent="0">
              <a:buNone/>
            </a:pPr>
            <a:endParaRPr lang="en-GB" dirty="0"/>
          </a:p>
          <a:p>
            <a:pPr marL="0" indent="0">
              <a:buNone/>
            </a:pPr>
            <a:r>
              <a:rPr lang="en-GB" dirty="0"/>
              <a:t>Learning aims for Week 3:</a:t>
            </a:r>
          </a:p>
          <a:p>
            <a:pPr marL="171450" indent="-171450">
              <a:buFontTx/>
              <a:buChar char="-"/>
            </a:pPr>
            <a:r>
              <a:rPr lang="en-GB" sz="1200" b="0" i="0" u="none" strike="noStrike" kern="1200" dirty="0">
                <a:solidFill>
                  <a:schemeClr val="tx1"/>
                </a:solidFill>
                <a:effectLst/>
                <a:latin typeface="+mn-lt"/>
                <a:ea typeface="+mn-ea"/>
                <a:cs typeface="+mn-cs"/>
              </a:rPr>
              <a:t>SSC ‘j/soft</a:t>
            </a:r>
            <a:r>
              <a:rPr lang="en-GB" sz="1200" b="0" i="0" u="none" strike="noStrike" kern="1200" baseline="0" dirty="0">
                <a:solidFill>
                  <a:schemeClr val="tx1"/>
                </a:solidFill>
                <a:effectLst/>
                <a:latin typeface="+mn-lt"/>
                <a:ea typeface="+mn-ea"/>
                <a:cs typeface="+mn-cs"/>
              </a:rPr>
              <a:t> g</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qu</a:t>
            </a:r>
            <a:r>
              <a:rPr lang="en-GB" sz="1200" b="0" i="0" u="none" strike="noStrike" kern="1200" dirty="0">
                <a:solidFill>
                  <a:schemeClr val="tx1"/>
                </a:solidFill>
                <a:effectLst/>
                <a:latin typeface="+mn-lt"/>
                <a:ea typeface="+mn-ea"/>
                <a:cs typeface="+mn-cs"/>
              </a:rPr>
              <a:t>’</a:t>
            </a:r>
          </a:p>
          <a:p>
            <a:pPr marL="171450" indent="-171450">
              <a:buFontTx/>
              <a:buChar char="-"/>
            </a:pPr>
            <a:r>
              <a:rPr lang="en-GB" sz="1200" b="0" i="0" u="none" strike="noStrike" kern="1200" dirty="0">
                <a:solidFill>
                  <a:schemeClr val="tx1"/>
                </a:solidFill>
                <a:effectLst/>
                <a:latin typeface="+mn-lt"/>
                <a:ea typeface="+mn-ea"/>
                <a:cs typeface="+mn-cs"/>
              </a:rPr>
              <a:t>present tense used with its simple and continuous meanings</a:t>
            </a:r>
          </a:p>
          <a:p>
            <a:pPr marL="171450" indent="-171450">
              <a:buFontTx/>
              <a:buChar char="-"/>
            </a:pPr>
            <a:r>
              <a:rPr lang="en-GB" sz="1200" b="0" i="0" u="none" strike="noStrike" kern="1200" dirty="0">
                <a:solidFill>
                  <a:schemeClr val="tx1"/>
                </a:solidFill>
                <a:effectLst/>
                <a:latin typeface="+mn-lt"/>
                <a:ea typeface="+mn-ea"/>
                <a:cs typeface="+mn-cs"/>
              </a:rPr>
              <a:t>introduction to -ER verbs with je, </a:t>
            </a:r>
            <a:r>
              <a:rPr lang="en-GB" sz="1200" b="0" i="0" u="none" strike="noStrike" kern="1200" dirty="0" err="1">
                <a:solidFill>
                  <a:schemeClr val="tx1"/>
                </a:solidFill>
                <a:effectLst/>
                <a:latin typeface="+mn-lt"/>
                <a:ea typeface="+mn-ea"/>
                <a:cs typeface="+mn-cs"/>
              </a:rPr>
              <a:t>tu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elle</a:t>
            </a:r>
            <a:r>
              <a:rPr lang="en-GB" sz="1200" b="0" i="0" u="none" strike="noStrike" kern="1200" dirty="0">
                <a:solidFill>
                  <a:schemeClr val="tx1"/>
                </a:solidFill>
                <a:effectLst/>
                <a:latin typeface="+mn-lt"/>
                <a:ea typeface="+mn-ea"/>
                <a:cs typeface="+mn-cs"/>
              </a:rPr>
              <a:t>;</a:t>
            </a:r>
          </a:p>
          <a:p>
            <a:pPr marL="171450" indent="-171450">
              <a:buFontTx/>
              <a:buChar char="-"/>
            </a:pPr>
            <a:r>
              <a:rPr lang="en-GB" sz="1200" b="0" i="0" u="none" strike="noStrike" kern="1200" dirty="0">
                <a:solidFill>
                  <a:schemeClr val="tx1"/>
                </a:solidFill>
                <a:effectLst/>
                <a:latin typeface="+mn-lt"/>
                <a:ea typeface="+mn-ea"/>
                <a:cs typeface="+mn-cs"/>
              </a:rPr>
              <a:t>verbs</a:t>
            </a:r>
            <a:r>
              <a:rPr lang="en-GB" sz="1200" b="0" i="0" u="none" strike="noStrike" kern="1200" baseline="0" dirty="0">
                <a:solidFill>
                  <a:schemeClr val="tx1"/>
                </a:solidFill>
                <a:effectLst/>
                <a:latin typeface="+mn-lt"/>
                <a:ea typeface="+mn-ea"/>
                <a:cs typeface="+mn-cs"/>
              </a:rPr>
              <a:t> with à (donner)</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0733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SOW Week</a:t>
            </a:r>
            <a:r>
              <a:rPr lang="en-GB" baseline="0" dirty="0"/>
              <a:t> 1.1.4</a:t>
            </a:r>
            <a:endParaRPr lang="en-GB" dirty="0"/>
          </a:p>
          <a:p>
            <a:r>
              <a:rPr lang="en-GB" dirty="0"/>
              <a:t>This slide also revises the sound of ‘as’. Remind the learners not to sound out the ‘s’. </a:t>
            </a:r>
          </a:p>
          <a:p>
            <a:r>
              <a:rPr lang="en-GB" dirty="0"/>
              <a:t>Very quick listening and oral rehearsal to remind them about the raised intonation and to increase confidence. Provide a model for the students by reading out the French with a ‘flat intonation’ then with the raised intonation. Ask the whole class to say this then ask individuals to to simply repeat it to their partner, then a few individuals to repeat it out loud to the class. </a:t>
            </a:r>
          </a:p>
          <a:p>
            <a:r>
              <a:rPr lang="en-GB" dirty="0"/>
              <a:t>Remind the students – ‘do you’ is the way we ask questions in English - there is no way of saying ‘do you’ in French.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44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SOW Week 2.1.5</a:t>
            </a:r>
            <a:br>
              <a:rPr lang="en-GB" baseline="0" dirty="0"/>
            </a:br>
            <a:r>
              <a:rPr lang="en-GB" baseline="0" dirty="0"/>
              <a:t>Forming intonation questions with </a:t>
            </a:r>
            <a:r>
              <a:rPr kumimoji="0" lang="en-GB" sz="1200" b="1" i="1" u="none" strike="noStrike" kern="0" cap="none" spc="0" normalizeH="0" baseline="0" noProof="0" dirty="0" err="1">
                <a:ln>
                  <a:noFill/>
                </a:ln>
                <a:solidFill>
                  <a:srgbClr val="FFFFFF"/>
                </a:solidFill>
                <a:effectLst/>
                <a:uLnTx/>
                <a:uFillTx/>
                <a:latin typeface="Century Gothic"/>
                <a:sym typeface="Century Gothic"/>
              </a:rPr>
              <a:t>où</a:t>
            </a:r>
            <a:r>
              <a:rPr kumimoji="0" lang="en-GB" sz="1200" b="1" i="1" u="none" strike="noStrike" kern="0" cap="none" spc="0" normalizeH="0" baseline="0" noProof="0" dirty="0">
                <a:ln>
                  <a:noFill/>
                </a:ln>
                <a:solidFill>
                  <a:srgbClr val="FFFFFF"/>
                </a:solidFill>
                <a:effectLst/>
                <a:uLnTx/>
                <a:uFillTx/>
                <a:latin typeface="Century Gothic"/>
                <a:sym typeface="Century Gothic"/>
              </a:rPr>
              <a:t> </a:t>
            </a:r>
            <a:r>
              <a:rPr kumimoji="0" lang="en-GB" sz="1200" b="0" i="0" u="none" strike="noStrike" kern="0" cap="none" spc="0" normalizeH="0" baseline="0" noProof="0" dirty="0">
                <a:ln>
                  <a:noFill/>
                </a:ln>
                <a:solidFill>
                  <a:srgbClr val="FFFFFF"/>
                </a:solidFill>
                <a:effectLst/>
                <a:uLnTx/>
                <a:uFillTx/>
                <a:latin typeface="Century Gothic"/>
                <a:sym typeface="Century Gothic"/>
              </a:rPr>
              <a:t>is now explained. N.B. Intonation questions were introduced in 1.1.2.</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651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of explanation of Safford study:</a:t>
            </a:r>
            <a:r>
              <a:rPr lang="en-GB" baseline="0" dirty="0"/>
              <a:t> gathered teachers’ views on </a:t>
            </a:r>
            <a:r>
              <a:rPr lang="en-GB" baseline="0" dirty="0" err="1"/>
              <a:t>SPaG</a:t>
            </a:r>
            <a:r>
              <a:rPr lang="en-GB" baseline="0" dirty="0"/>
              <a:t> via questionnaires and interviews.</a:t>
            </a:r>
          </a:p>
          <a:p>
            <a:endParaRPr lang="en-GB" dirty="0"/>
          </a:p>
          <a:p>
            <a:r>
              <a:rPr lang="en-GB" dirty="0"/>
              <a:t>Often very explicit, focussed, systematic. Often, this often takes the form of decontextualized explicit practice of</a:t>
            </a:r>
            <a:r>
              <a:rPr lang="en-GB" baseline="0" dirty="0"/>
              <a:t> particular grammatical structures(e.g. see worksheet excerpts at the top).</a:t>
            </a:r>
            <a:endParaRPr lang="en-GB" dirty="0"/>
          </a:p>
          <a:p>
            <a:r>
              <a:rPr lang="en-GB" dirty="0"/>
              <a:t>Lots of repetition</a:t>
            </a:r>
            <a:r>
              <a:rPr lang="en-GB" baseline="0" dirty="0"/>
              <a:t> and </a:t>
            </a:r>
            <a:r>
              <a:rPr lang="en-GB" dirty="0"/>
              <a:t>revisiting. Likely to be part of primary</a:t>
            </a:r>
            <a:r>
              <a:rPr lang="en-GB" baseline="0" dirty="0"/>
              <a:t> school pupils’ daily ‘diet’.</a:t>
            </a:r>
          </a:p>
          <a:p>
            <a:r>
              <a:rPr lang="en-GB" baseline="0" dirty="0"/>
              <a:t>Safford study – teachers reported that grammar teaching is very much embedded throughout the school curriculum. Any opportunity to draw attention to grammar / structures / metalanguage is utilised. </a:t>
            </a:r>
          </a:p>
          <a:p>
            <a:r>
              <a:rPr lang="en-GB" baseline="0" dirty="0"/>
              <a:t>Making use of more contextualised practice too. (although in contrast with how tested in SATs / </a:t>
            </a:r>
            <a:r>
              <a:rPr lang="en-GB" baseline="0" dirty="0" err="1"/>
              <a:t>SPaG</a:t>
            </a:r>
            <a:r>
              <a:rPr lang="en-GB" baseline="0" dirty="0"/>
              <a:t> – follow this point up on next slide). Emphasis also on how grammar is used to convey meaning / different style of language use etc.</a:t>
            </a:r>
          </a:p>
          <a:p>
            <a:r>
              <a:rPr lang="en-GB" baseline="0" dirty="0"/>
              <a:t>Not just providing input to pupils about what key terms mean, but also encouraging students to notice, discuss, correct grammar in their own writing.</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9204272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181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SOW Week 2.1.5</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Note: </a:t>
            </a:r>
            <a:endParaRPr dirty="0"/>
          </a:p>
        </p:txBody>
      </p:sp>
      <p:sp>
        <p:nvSpPr>
          <p:cNvPr id="43" name="Google Shape;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5398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Teacher note for 25 most frequent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Students should know the meaning of this verb already, as it was set as (audio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quizlet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Introducing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 and ‘é/</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ez</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va</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Emphasise the two meanings for the short form, reminding students that French only has one form and does not have a direct equivalent of the grammar for ‘is + </a:t>
            </a:r>
            <a:r>
              <a:rPr kumimoji="0" lang="en-GB" sz="1200" b="1" i="0" u="none" strike="noStrike" kern="1200" cap="none" spc="0" normalizeH="0" baseline="0" noProof="0" dirty="0" err="1">
                <a:ln>
                  <a:noFill/>
                </a:ln>
                <a:solidFill>
                  <a:prstClr val="black"/>
                </a:solidFill>
                <a:effectLst/>
                <a:uLnTx/>
                <a:uFillTx/>
                <a:latin typeface="Calibri" panose="020F0502020204030204"/>
                <a:ea typeface="+mn-ea"/>
                <a:cs typeface="+mn-cs"/>
              </a:rPr>
              <a:t>ing</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the continuous form (as covered in previous weeks).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rtl="0">
              <a:lnSpc>
                <a:spcPct val="100000"/>
              </a:lnSpc>
              <a:spcBef>
                <a:spcPts val="0"/>
              </a:spcBef>
              <a:spcAft>
                <a:spcPts val="0"/>
              </a:spcAft>
              <a:buSzPts val="1400"/>
              <a:buNone/>
            </a:pPr>
            <a:endParaRPr dirty="0"/>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4146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1713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989464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5783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61189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18272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5890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SOW Week 1.2.1</a:t>
            </a:r>
            <a:br>
              <a:rPr lang="en-GB"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935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SPaG</a:t>
            </a:r>
            <a:r>
              <a:rPr lang="en-GB" dirty="0"/>
              <a:t>:</a:t>
            </a:r>
            <a:r>
              <a:rPr lang="en-GB" baseline="0" dirty="0"/>
              <a:t> </a:t>
            </a:r>
            <a:r>
              <a:rPr lang="en-GB" dirty="0"/>
              <a:t>Often discrete</a:t>
            </a:r>
            <a:r>
              <a:rPr lang="en-GB" baseline="0" dirty="0"/>
              <a:t> decontextualized measure of grammatical knowledge. Labelling parts of speech, identifying types of sentences (E.g. question / command – syntax / word order). Transforming words from one tense to another. </a:t>
            </a:r>
          </a:p>
          <a:p>
            <a:r>
              <a:rPr lang="en-GB" baseline="0" dirty="0"/>
              <a:t>In many ways the focus is on pupils’ understanding of the terminology itself (although note some questions can be completed just by intuition rather than really understanding and applying the target terms). Less emphasis on the </a:t>
            </a:r>
            <a:r>
              <a:rPr lang="en-GB" b="1" u="sng" baseline="0" dirty="0"/>
              <a:t>why</a:t>
            </a:r>
            <a:r>
              <a:rPr lang="en-GB" b="0" u="none" baseline="0" dirty="0"/>
              <a:t> (e.g. first example – don’t really need to understand why one sentence is a question and the other a command – can complete just based on intuition). Question whether this test demonstrates that pupils have awareness </a:t>
            </a:r>
            <a:r>
              <a:rPr lang="en-GB" b="1" u="none" baseline="0" dirty="0"/>
              <a:t>at the level of understanding </a:t>
            </a:r>
            <a:r>
              <a:rPr lang="en-GB" b="0" u="none" baseline="0" dirty="0"/>
              <a:t>(Schmitt’s conceptualisation), and whether this sort of knowledge reflects transferable declarative knowledge (</a:t>
            </a:r>
            <a:r>
              <a:rPr lang="en-GB" b="0" u="none" baseline="0" dirty="0" err="1"/>
              <a:t>DeKeyser</a:t>
            </a:r>
            <a:r>
              <a:rPr lang="en-GB" b="0" u="none" baseline="0" dirty="0"/>
              <a:t> work discussed in Meaningful practice session).</a:t>
            </a:r>
            <a:endParaRPr lang="en-GB" baseline="0" dirty="0"/>
          </a:p>
          <a:p>
            <a:endParaRPr lang="en-GB" baseline="0" dirty="0"/>
          </a:p>
          <a:p>
            <a:r>
              <a:rPr lang="en-GB" dirty="0"/>
              <a:t>Note that there are issues with the </a:t>
            </a:r>
            <a:r>
              <a:rPr lang="en-GB" dirty="0" err="1"/>
              <a:t>SPaG</a:t>
            </a:r>
            <a:r>
              <a:rPr lang="en-GB" dirty="0"/>
              <a:t> test (e.g. emphasis on identification</a:t>
            </a:r>
            <a:r>
              <a:rPr lang="en-GB" baseline="0" dirty="0"/>
              <a:t> of grammar features rather than testing understanding of their meaning)</a:t>
            </a:r>
            <a:r>
              <a:rPr lang="en-GB" dirty="0"/>
              <a:t>. Not going to focus on the</a:t>
            </a:r>
            <a:r>
              <a:rPr lang="en-GB" baseline="0" dirty="0"/>
              <a:t> issues</a:t>
            </a:r>
            <a:r>
              <a:rPr lang="en-GB" dirty="0"/>
              <a:t>, but just using these as a demonstration of the way in which children are interacting with and talking about language in KS2</a:t>
            </a:r>
            <a:r>
              <a:rPr lang="en-GB" baseline="0" dirty="0"/>
              <a:t> and what they are expected to be able to do.</a:t>
            </a:r>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451399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students listen to the verb, decide</a:t>
            </a:r>
            <a:r>
              <a:rPr lang="en-GB" baseline="0" dirty="0"/>
              <a:t> first if it is infinitive or s/he form, then write the English translation (e.g. 1. to learn, 2. plays)</a:t>
            </a:r>
          </a:p>
          <a:p>
            <a:r>
              <a:rPr lang="en-GB" baseline="0" dirty="0"/>
              <a:t>It is worth doing the first two with students as examples, and give feedback before doing the remainder.</a:t>
            </a:r>
            <a:br>
              <a:rPr lang="en-GB" baseline="0" dirty="0"/>
            </a:br>
            <a:r>
              <a:rPr lang="en-GB" baseline="0" dirty="0"/>
              <a:t>Each audio is activated by clicking the numbered button. </a:t>
            </a:r>
          </a:p>
          <a:p>
            <a:r>
              <a:rPr lang="en-GB" baseline="0" dirty="0"/>
              <a:t>Students can be encouraged to ask for a repeat, if they need to hear it again.  ‘</a:t>
            </a:r>
            <a:r>
              <a:rPr lang="en-GB" baseline="0" dirty="0" err="1"/>
              <a:t>Noch</a:t>
            </a:r>
            <a:r>
              <a:rPr lang="en-GB" baseline="0" dirty="0"/>
              <a:t> </a:t>
            </a:r>
            <a:r>
              <a:rPr lang="en-GB" baseline="0" dirty="0" err="1"/>
              <a:t>einmal</a:t>
            </a:r>
            <a:r>
              <a:rPr lang="en-GB" baseline="0" dirty="0"/>
              <a:t>, </a:t>
            </a:r>
            <a:r>
              <a:rPr lang="en-GB" baseline="0" dirty="0" err="1"/>
              <a:t>bitte</a:t>
            </a:r>
            <a:r>
              <a:rPr lang="en-GB" baseline="0" dirty="0"/>
              <a:t>’.  They have just met ‘</a:t>
            </a:r>
            <a:r>
              <a:rPr lang="en-GB" baseline="0" dirty="0" err="1"/>
              <a:t>noch</a:t>
            </a:r>
            <a:r>
              <a:rPr lang="en-GB" baseline="0" dirty="0"/>
              <a:t>’ meaning ‘still’. Here the phrase means ‘one time more/again, please’ or literally, ‘still one time, please’.  This recycles ‘</a:t>
            </a:r>
            <a:r>
              <a:rPr lang="en-GB" baseline="0" dirty="0" err="1"/>
              <a:t>bitte</a:t>
            </a:r>
            <a:r>
              <a:rPr lang="en-GB" baseline="0" dirty="0"/>
              <a:t>’, which they encountered a few weeks ago, and of course they know ‘</a:t>
            </a:r>
            <a:r>
              <a:rPr lang="en-GB" baseline="0" dirty="0" err="1"/>
              <a:t>ein</a:t>
            </a:r>
            <a:r>
              <a:rPr lang="en-GB" baseline="0" dirty="0"/>
              <a:t>’.</a:t>
            </a:r>
          </a:p>
          <a:p>
            <a:r>
              <a:rPr lang="en-GB" baseline="0" dirty="0"/>
              <a:t>A prompt is on the slide to teach this phrase, with an image to remind them what it means.  </a:t>
            </a:r>
          </a:p>
          <a:p>
            <a:endParaRPr lang="en-GB" baseline="0" dirty="0"/>
          </a:p>
          <a:p>
            <a:r>
              <a:rPr lang="en-GB" b="1" baseline="0" dirty="0"/>
              <a:t>Note: </a:t>
            </a:r>
            <a:r>
              <a:rPr lang="en-GB" baseline="0" dirty="0"/>
              <a:t>This listening repeats some of the verbs from the previous reading, but in their opposite forms (i.e. infinitive or 3</a:t>
            </a:r>
            <a:r>
              <a:rPr lang="en-GB" baseline="30000" dirty="0"/>
              <a:t>rd</a:t>
            </a:r>
            <a:r>
              <a:rPr lang="en-GB" baseline="0" dirty="0"/>
              <a:t> person singular).  In addition, verbs are recycled from previous learning (hat, </a:t>
            </a:r>
            <a:r>
              <a:rPr lang="en-GB" baseline="0" dirty="0" err="1"/>
              <a:t>sagen</a:t>
            </a:r>
            <a:r>
              <a:rPr lang="en-GB" baseline="0" dirty="0"/>
              <a:t>) and one is included from the phonics from this week (</a:t>
            </a:r>
            <a:r>
              <a:rPr lang="en-GB" baseline="0" dirty="0" err="1"/>
              <a:t>kommen</a:t>
            </a:r>
            <a:r>
              <a:rPr lang="en-GB" baseline="0" dirty="0"/>
              <a:t>).</a:t>
            </a:r>
            <a:endParaRPr lang="en-GB" dirty="0"/>
          </a:p>
          <a:p>
            <a:endParaRPr lang="en-GB" dirty="0"/>
          </a:p>
          <a:p>
            <a:r>
              <a:rPr lang="en-GB" dirty="0"/>
              <a:t>Transcript [with</a:t>
            </a:r>
            <a:r>
              <a:rPr lang="en-GB" baseline="0" dirty="0"/>
              <a:t> numbers]</a:t>
            </a:r>
            <a:endParaRPr lang="en-GB" dirty="0"/>
          </a:p>
          <a:p>
            <a:r>
              <a:rPr lang="en-GB" dirty="0"/>
              <a:t>1. </a:t>
            </a:r>
            <a:r>
              <a:rPr lang="en-GB" dirty="0" err="1"/>
              <a:t>lernen</a:t>
            </a:r>
            <a:br>
              <a:rPr lang="en-GB" dirty="0"/>
            </a:br>
            <a:r>
              <a:rPr lang="en-GB" dirty="0"/>
              <a:t>2. </a:t>
            </a:r>
            <a:r>
              <a:rPr lang="en-GB" dirty="0" err="1"/>
              <a:t>spielt</a:t>
            </a:r>
            <a:endParaRPr lang="en-GB" dirty="0"/>
          </a:p>
          <a:p>
            <a:r>
              <a:rPr lang="en-GB" dirty="0"/>
              <a:t>3. hat</a:t>
            </a:r>
            <a:br>
              <a:rPr lang="en-GB" dirty="0"/>
            </a:br>
            <a:r>
              <a:rPr lang="en-GB" dirty="0"/>
              <a:t>4. </a:t>
            </a:r>
            <a:r>
              <a:rPr lang="en-GB" dirty="0" err="1"/>
              <a:t>reden</a:t>
            </a:r>
            <a:endParaRPr lang="en-GB" dirty="0"/>
          </a:p>
          <a:p>
            <a:r>
              <a:rPr lang="en-GB" dirty="0"/>
              <a:t>5.</a:t>
            </a:r>
            <a:r>
              <a:rPr lang="en-GB" baseline="0" dirty="0"/>
              <a:t> </a:t>
            </a:r>
            <a:r>
              <a:rPr lang="en-GB" baseline="0" dirty="0" err="1"/>
              <a:t>sagen</a:t>
            </a:r>
            <a:endParaRPr lang="en-GB" baseline="0" dirty="0"/>
          </a:p>
          <a:p>
            <a:r>
              <a:rPr lang="en-GB" baseline="0" dirty="0"/>
              <a:t>6. </a:t>
            </a:r>
            <a:r>
              <a:rPr lang="en-GB" baseline="0" dirty="0" err="1"/>
              <a:t>wohnt</a:t>
            </a:r>
            <a:endParaRPr lang="en-GB" baseline="0" dirty="0"/>
          </a:p>
          <a:p>
            <a:r>
              <a:rPr lang="en-GB" baseline="0" dirty="0"/>
              <a:t>7. </a:t>
            </a:r>
            <a:r>
              <a:rPr lang="en-GB" baseline="0" dirty="0" err="1"/>
              <a:t>lernt</a:t>
            </a:r>
            <a:endParaRPr lang="en-GB" baseline="0" dirty="0"/>
          </a:p>
          <a:p>
            <a:r>
              <a:rPr lang="en-GB" baseline="0" dirty="0"/>
              <a:t>8. </a:t>
            </a:r>
            <a:r>
              <a:rPr lang="en-GB" baseline="0" dirty="0" err="1"/>
              <a:t>schreiben</a:t>
            </a:r>
            <a:endParaRPr lang="en-GB" baseline="0" dirty="0"/>
          </a:p>
          <a:p>
            <a:r>
              <a:rPr lang="en-GB" baseline="0" dirty="0"/>
              <a:t>9. </a:t>
            </a:r>
            <a:r>
              <a:rPr lang="en-GB" baseline="0" dirty="0" err="1"/>
              <a:t>macht</a:t>
            </a:r>
            <a:endParaRPr lang="en-GB" baseline="0" dirty="0"/>
          </a:p>
          <a:p>
            <a:r>
              <a:rPr lang="en-GB" baseline="0" dirty="0"/>
              <a:t>10. </a:t>
            </a:r>
            <a:r>
              <a:rPr lang="en-GB" baseline="0" dirty="0" err="1"/>
              <a:t>kommen</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54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Note of explanation of Safford study:</a:t>
            </a:r>
            <a:r>
              <a:rPr lang="en-GB" baseline="0" dirty="0"/>
              <a:t> gathered teachers’ views on </a:t>
            </a:r>
            <a:r>
              <a:rPr lang="en-GB" baseline="0" dirty="0" err="1"/>
              <a:t>SPaG</a:t>
            </a:r>
            <a:r>
              <a:rPr lang="en-GB" baseline="0" dirty="0"/>
              <a:t> via questionnaires and interviews.</a:t>
            </a:r>
          </a:p>
          <a:p>
            <a:r>
              <a:rPr lang="en-GB" baseline="0" dirty="0"/>
              <a:t>These points reflect the teachers’ observations of how pupils respond to </a:t>
            </a:r>
            <a:r>
              <a:rPr lang="en-GB" baseline="0" dirty="0" err="1"/>
              <a:t>SPaG</a:t>
            </a:r>
            <a:r>
              <a:rPr lang="en-GB" baseline="0" dirty="0"/>
              <a:t> teaching.</a:t>
            </a:r>
            <a:endParaRPr lang="en-GB" dirty="0"/>
          </a:p>
          <a:p>
            <a:endParaRPr lang="en-GB" dirty="0"/>
          </a:p>
          <a:p>
            <a:r>
              <a:rPr lang="en-GB" dirty="0"/>
              <a:t>Teachers often express fairly negative views of the amount</a:t>
            </a:r>
            <a:r>
              <a:rPr lang="en-GB" baseline="0" dirty="0"/>
              <a:t> of grammar teaching that is happening/required. But interestingly in the Safford study they also observed that students actually seem to express quite positive views about their grammar learning.</a:t>
            </a:r>
            <a:endParaRPr lang="en-GB" dirty="0"/>
          </a:p>
          <a:p>
            <a:endParaRPr lang="en-GB" dirty="0"/>
          </a:p>
          <a:p>
            <a:r>
              <a:rPr lang="en-GB" dirty="0" err="1"/>
              <a:t>SPaG</a:t>
            </a:r>
            <a:r>
              <a:rPr lang="en-GB" dirty="0"/>
              <a:t> test &amp; defined set of rules – more of a right/wrong (less subjective than creative writing for example),</a:t>
            </a:r>
            <a:r>
              <a:rPr lang="en-GB" baseline="0" dirty="0"/>
              <a:t> e.g. know what preposition is or not etc.</a:t>
            </a:r>
          </a:p>
          <a:p>
            <a:endParaRPr lang="en-GB" baseline="0" dirty="0"/>
          </a:p>
          <a:p>
            <a:r>
              <a:rPr lang="en-GB" baseline="0" dirty="0"/>
              <a:t>Grammar teachers felt that the grammar teaching was equipping learners with the tools to analyse their own learning and own language use. Empowering &amp; builds their confidence. Similar potential in L2 learning – usefulness of drawing connections with language / structures that pupils already know / have encountered in English.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49864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Point 3: Acknowledge (as noted on earlier</a:t>
            </a:r>
            <a:r>
              <a:rPr lang="en-GB" baseline="0" dirty="0"/>
              <a:t> slide) that whether or not the </a:t>
            </a:r>
            <a:r>
              <a:rPr lang="en-GB" baseline="0" dirty="0" err="1"/>
              <a:t>SPaG</a:t>
            </a:r>
            <a:r>
              <a:rPr lang="en-GB" baseline="0" dirty="0"/>
              <a:t> test does a good job of testing pupils’ grammatical knowledge is open for debate, but in theory this is the purpose of the test.</a:t>
            </a:r>
            <a:endParaRPr lang="en-GB" dirty="0"/>
          </a:p>
          <a:p>
            <a:endParaRPr lang="en-GB" dirty="0"/>
          </a:p>
          <a:p>
            <a:r>
              <a:rPr lang="en-GB" dirty="0"/>
              <a:t>Final point: </a:t>
            </a:r>
            <a:r>
              <a:rPr lang="en-GB" i="1" dirty="0"/>
              <a:t>to some extent</a:t>
            </a:r>
            <a:r>
              <a:rPr lang="en-GB" i="0" dirty="0"/>
              <a:t> noted here.</a:t>
            </a:r>
            <a:r>
              <a:rPr lang="en-GB" i="0" baseline="0" dirty="0"/>
              <a:t> At KS2, students are developing knowledge of terminology and different grammatical concepts. But the </a:t>
            </a:r>
            <a:r>
              <a:rPr lang="en-GB" i="0" baseline="0" dirty="0" err="1"/>
              <a:t>SPaG</a:t>
            </a:r>
            <a:r>
              <a:rPr lang="en-GB" i="0" baseline="0" dirty="0"/>
              <a:t> test really just seems to focus on labelling grammar features / matching terminology to grammatical features. Also, for many of the </a:t>
            </a:r>
            <a:r>
              <a:rPr lang="en-GB" i="0" baseline="0" dirty="0" err="1"/>
              <a:t>SpaG</a:t>
            </a:r>
            <a:r>
              <a:rPr lang="en-GB" i="0" baseline="0" dirty="0"/>
              <a:t> test questions, pupils can answer just on intuition (without the terminology). So, its not clear how transferable this knowledge is, and whether pupils are really understanding </a:t>
            </a:r>
            <a:r>
              <a:rPr lang="en-GB" i="0" u="sng" baseline="0" dirty="0"/>
              <a:t>how </a:t>
            </a:r>
            <a:r>
              <a:rPr lang="en-GB" i="0" u="none" baseline="0" dirty="0"/>
              <a:t> and </a:t>
            </a:r>
            <a:r>
              <a:rPr lang="en-GB" i="0" u="sng" baseline="0" dirty="0"/>
              <a:t>why</a:t>
            </a:r>
            <a:r>
              <a:rPr lang="en-GB" i="0" u="none" baseline="0" dirty="0"/>
              <a:t> </a:t>
            </a:r>
            <a:r>
              <a:rPr lang="en-GB" i="0" baseline="0" dirty="0"/>
              <a:t>these are used.</a:t>
            </a:r>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78166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914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93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6761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4871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48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7020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8041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8954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76283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096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1693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24754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464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3796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7039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6808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5786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9133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884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83535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75479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86806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67015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4932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6567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793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8670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5090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41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3232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966614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0615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427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6959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9762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529603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6117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428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95223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85819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23088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12395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988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 Emma Marsden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24696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84876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935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7486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675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4037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38729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02/03/2020</a:t>
            </a:fld>
            <a:endParaRPr lang="en-GB" sz="1400" kern="0" dirty="0">
              <a:solidFill>
                <a:prstClr val="black"/>
              </a:solidFill>
              <a:cs typeface="Arial"/>
              <a:sym typeface="Aria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34454420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02/03/2020</a:t>
            </a:fld>
            <a:endParaRPr lang="en-GB" sz="1400" kern="0" dirty="0">
              <a:solidFill>
                <a:prstClr val="black"/>
              </a:solidFill>
              <a:cs typeface="Arial"/>
              <a:sym typeface="Aria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1882838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02/03/2020</a:t>
            </a:fld>
            <a:endParaRPr lang="en-GB" sz="1400" kern="0" dirty="0">
              <a:solidFill>
                <a:prstClr val="black"/>
              </a:solidFill>
              <a:cs typeface="Arial"/>
              <a:sym typeface="Aria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2382130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02/03/2020</a:t>
            </a:fld>
            <a:endParaRPr lang="en-GB" sz="1400" kern="0" dirty="0">
              <a:solidFill>
                <a:prstClr val="black"/>
              </a:solidFill>
              <a:cs typeface="Arial"/>
              <a:sym typeface="Aria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1071080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80FB12E3-6F75-41C0-8FD2-F7ED0FB4E94A}" type="datetimeFigureOut">
              <a:rPr lang="en-GB" sz="1400" kern="0" smtClean="0">
                <a:solidFill>
                  <a:prstClr val="black"/>
                </a:solidFill>
                <a:cs typeface="Arial"/>
                <a:sym typeface="Arial"/>
              </a:rPr>
              <a:pPr>
                <a:buClr>
                  <a:srgbClr val="000000"/>
                </a:buClr>
                <a:buFont typeface="Arial"/>
                <a:buNone/>
              </a:pPr>
              <a:t>02/03/2020</a:t>
            </a:fld>
            <a:endParaRPr lang="en-GB" sz="1400" kern="0" dirty="0">
              <a:solidFill>
                <a:prstClr val="black"/>
              </a:solidFill>
              <a:cs typeface="Arial"/>
              <a:sym typeface="Aria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endParaRPr lang="en-GB" sz="1400" kern="0" dirty="0">
              <a:solidFill>
                <a:prstClr val="black"/>
              </a:solidFill>
              <a:cs typeface="Arial"/>
              <a:sym typeface="Aria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
                <a:srgbClr val="000000"/>
              </a:buClr>
              <a:buFont typeface="Arial"/>
              <a:buNone/>
            </a:pPr>
            <a:fld id="{AD31E8EB-F65A-4D69-92C9-21AA3BC167FC}" type="slidenum">
              <a:rPr lang="en-GB" sz="1400" kern="0" smtClean="0">
                <a:solidFill>
                  <a:prstClr val="black"/>
                </a:solidFill>
                <a:cs typeface="Arial"/>
                <a:sym typeface="Arial"/>
              </a:rPr>
              <a:pPr>
                <a:buClr>
                  <a:srgbClr val="000000"/>
                </a:buClr>
                <a:buFont typeface="Arial"/>
                <a:buNone/>
              </a:pPr>
              <a:t>‹#›</a:t>
            </a:fld>
            <a:endParaRPr lang="en-GB" sz="1400" kern="0" dirty="0">
              <a:solidFill>
                <a:prstClr val="black"/>
              </a:solidFill>
              <a:cs typeface="Arial"/>
              <a:sym typeface="Arial"/>
            </a:endParaRPr>
          </a:p>
        </p:txBody>
      </p:sp>
    </p:spTree>
    <p:extLst>
      <p:ext uri="{BB962C8B-B14F-4D97-AF65-F5344CB8AC3E}">
        <p14:creationId xmlns:p14="http://schemas.microsoft.com/office/powerpoint/2010/main" val="381966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1898034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2029450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9914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3372950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dt="0"/>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pPr>
              <a:buClr>
                <a:srgbClr val="000000"/>
              </a:buClr>
              <a:buFont typeface="Arial"/>
              <a:buNone/>
            </a:pPr>
            <a:r>
              <a:rPr lang="en-GB" sz="1100" kern="0" dirty="0">
                <a:solidFill>
                  <a:srgbClr val="002060"/>
                </a:solidFill>
                <a:latin typeface="Century Gothic" panose="020B0502020202020204" pitchFamily="34" charset="0"/>
                <a:cs typeface="Arial"/>
                <a:sym typeface="Arial"/>
              </a:rPr>
              <a:t>Material</a:t>
            </a:r>
            <a:r>
              <a:rPr lang="en-GB" sz="1100" kern="0" dirty="0">
                <a:solidFill>
                  <a:srgbClr val="002060"/>
                </a:solidFill>
                <a:latin typeface="Arial" panose="020B0604020202020204" pitchFamily="34" charset="0"/>
                <a:cs typeface="Arial"/>
                <a:sym typeface="Arial"/>
              </a:rPr>
              <a:t> </a:t>
            </a:r>
            <a:r>
              <a:rPr lang="en-GB" sz="1100" kern="0" dirty="0">
                <a:solidFill>
                  <a:srgbClr val="002060"/>
                </a:solidFill>
                <a:latin typeface="Century Gothic" panose="020B0502020202020204" pitchFamily="34" charset="0"/>
                <a:cs typeface="Arial"/>
                <a:sym typeface="Arial"/>
              </a:rPr>
              <a:t>licensed as </a:t>
            </a:r>
            <a:r>
              <a:rPr lang="en-GB" sz="1100" b="1" u="sng" kern="0" dirty="0">
                <a:solidFill>
                  <a:srgbClr val="FFFFFF"/>
                </a:solidFill>
                <a:latin typeface="Century Gothic" panose="020B0502020202020204" pitchFamily="34" charset="0"/>
                <a:cs typeface="Arial"/>
                <a:sym typeface="Arial"/>
                <a:hlinkClick r:id="rId16"/>
              </a:rPr>
              <a:t>CC BY-NC-SA 4.0</a:t>
            </a:r>
            <a:br>
              <a:rPr lang="en-GB" sz="1100" kern="0" dirty="0">
                <a:solidFill>
                  <a:prstClr val="black"/>
                </a:solidFill>
                <a:latin typeface="Century Gothic" panose="020B0502020202020204" pitchFamily="34" charset="0"/>
                <a:cs typeface="Arial"/>
                <a:sym typeface="Arial"/>
              </a:rPr>
            </a:br>
            <a:endParaRPr lang="en-GB" sz="1100" kern="0" dirty="0">
              <a:solidFill>
                <a:prstClr val="black"/>
              </a:solidFill>
              <a:latin typeface="Century Gothic" panose="020B0502020202020204" pitchFamily="34" charset="0"/>
              <a:cs typeface="Arial"/>
              <a:sym typeface="Arial"/>
            </a:endParaRPr>
          </a:p>
        </p:txBody>
      </p:sp>
      <p:sp>
        <p:nvSpPr>
          <p:cNvPr id="8" name="Rectangle 7"/>
          <p:cNvSpPr/>
          <p:nvPr userDrawn="1"/>
        </p:nvSpPr>
        <p:spPr>
          <a:xfrm>
            <a:off x="2" y="6572241"/>
            <a:ext cx="8434647" cy="261610"/>
          </a:xfrm>
          <a:prstGeom prst="rect">
            <a:avLst/>
          </a:prstGeom>
        </p:spPr>
        <p:txBody>
          <a:bodyPr wrap="square">
            <a:spAutoFit/>
          </a:bodyPr>
          <a:lstStyle/>
          <a:p>
            <a:pPr>
              <a:buClr>
                <a:srgbClr val="000000"/>
              </a:buClr>
              <a:buFont typeface="Arial"/>
              <a:buNone/>
            </a:pPr>
            <a:r>
              <a:rPr lang="en-GB" sz="1050" kern="0" dirty="0">
                <a:solidFill>
                  <a:srgbClr val="002060"/>
                </a:solidFill>
                <a:latin typeface="Century Gothic" panose="020B0502020202020204" pitchFamily="34" charset="0"/>
                <a:cs typeface="Arial"/>
                <a:sym typeface="Arial"/>
              </a:rPr>
              <a:t>Rachel Hawkes</a:t>
            </a:r>
            <a:endParaRPr lang="en-GB" sz="1050" kern="0" dirty="0">
              <a:solidFill>
                <a:prstClr val="black"/>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113525449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clie.org.uk/laser/#manifest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uklo.org/problems#problem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audio" Target="../media/audio3.wav"/><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audio" Target="../media/audio4.wav"/></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30.png"/><Relationship Id="rId7" Type="http://schemas.openxmlformats.org/officeDocument/2006/relationships/audio" Target="../media/audio8.wav"/><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audio" Target="../media/audio7.wav"/><Relationship Id="rId11" Type="http://schemas.openxmlformats.org/officeDocument/2006/relationships/image" Target="../media/image34.png"/><Relationship Id="rId5" Type="http://schemas.openxmlformats.org/officeDocument/2006/relationships/audio" Target="../media/audio6.wav"/><Relationship Id="rId10" Type="http://schemas.openxmlformats.org/officeDocument/2006/relationships/image" Target="../media/image33.png"/><Relationship Id="rId4" Type="http://schemas.openxmlformats.org/officeDocument/2006/relationships/audio" Target="../media/audio5.wav"/><Relationship Id="rId9"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30.png"/><Relationship Id="rId7" Type="http://schemas.openxmlformats.org/officeDocument/2006/relationships/audio" Target="../media/audio8.wav"/><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audio" Target="../media/audio7.wav"/><Relationship Id="rId11" Type="http://schemas.openxmlformats.org/officeDocument/2006/relationships/image" Target="../media/image34.png"/><Relationship Id="rId5" Type="http://schemas.openxmlformats.org/officeDocument/2006/relationships/audio" Target="../media/audio6.wav"/><Relationship Id="rId10" Type="http://schemas.openxmlformats.org/officeDocument/2006/relationships/image" Target="../media/image33.png"/><Relationship Id="rId4" Type="http://schemas.openxmlformats.org/officeDocument/2006/relationships/audio" Target="../media/audio5.wav"/><Relationship Id="rId9" Type="http://schemas.openxmlformats.org/officeDocument/2006/relationships/image" Target="../media/image32.png"/></Relationships>
</file>

<file path=ppt/slides/_rels/slide4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audio" Target="../media/audio13.wav"/><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4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audio" Target="../media/audio17.wav"/><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hyperlink" Target="http://englicious.or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3" Type="http://schemas.openxmlformats.org/officeDocument/2006/relationships/image" Target="../media/image22.png"/><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70.xml"/><Relationship Id="rId16" Type="http://schemas.openxmlformats.org/officeDocument/2006/relationships/image" Target="../media/image38.png"/><Relationship Id="rId1" Type="http://schemas.openxmlformats.org/officeDocument/2006/relationships/slideLayout" Target="../slideLayouts/slideLayout28.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image" Target="../media/image37.jpeg"/><Relationship Id="rId15" Type="http://schemas.openxmlformats.org/officeDocument/2006/relationships/audio" Target="../media/audio27.wav"/><Relationship Id="rId10" Type="http://schemas.openxmlformats.org/officeDocument/2006/relationships/audio" Target="../media/audio22.wav"/><Relationship Id="rId4" Type="http://schemas.openxmlformats.org/officeDocument/2006/relationships/image" Target="../media/image36.jpeg"/><Relationship Id="rId9" Type="http://schemas.openxmlformats.org/officeDocument/2006/relationships/audio" Target="../media/audio21.wav"/><Relationship Id="rId14" Type="http://schemas.openxmlformats.org/officeDocument/2006/relationships/audio" Target="../media/audio26.wav"/></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a16="http://schemas.microsoft.com/office/drawing/2014/main" id="{417084F3-D8CC-CF4D-957D-E734434C82E2}"/>
              </a:ext>
            </a:extLst>
          </p:cNvPr>
          <p:cNvSpPr>
            <a:spLocks noGrp="1"/>
          </p:cNvSpPr>
          <p:nvPr>
            <p:ph type="title"/>
          </p:nvPr>
        </p:nvSpPr>
        <p:spPr>
          <a:xfrm>
            <a:off x="158044" y="1878779"/>
            <a:ext cx="10515600" cy="1325563"/>
          </a:xfrm>
        </p:spPr>
        <p:txBody>
          <a:bodyPr>
            <a:normAutofit/>
          </a:bodyPr>
          <a:lstStyle/>
          <a:p>
            <a:r>
              <a:rPr lang="en-GB" sz="4000" b="1" dirty="0">
                <a:solidFill>
                  <a:prstClr val="white"/>
                </a:solidFill>
              </a:rPr>
              <a:t>KS2 Grammar knowledge</a:t>
            </a:r>
            <a:endParaRPr lang="en-US" sz="4000"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Title 3">
            <a:extLst>
              <a:ext uri="{FF2B5EF4-FFF2-40B4-BE49-F238E27FC236}">
                <a16:creationId xmlns:a16="http://schemas.microsoft.com/office/drawing/2014/main" id="{F0E731AE-7BA4-9240-8F43-C4820B643532}"/>
              </a:ext>
            </a:extLst>
          </p:cNvPr>
          <p:cNvSpPr txBox="1">
            <a:spLocks/>
          </p:cNvSpPr>
          <p:nvPr/>
        </p:nvSpPr>
        <p:spPr>
          <a:xfrm>
            <a:off x="158044" y="4801037"/>
            <a:ext cx="3347156" cy="96673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000" dirty="0">
                <a:solidFill>
                  <a:prstClr val="white"/>
                </a:solidFill>
                <a:latin typeface="Century Gothic" panose="020B0502020202020204" pitchFamily="34" charset="0"/>
              </a:rPr>
              <a:t>NCELP Residential 3</a:t>
            </a:r>
          </a:p>
        </p:txBody>
      </p:sp>
      <p:sp>
        <p:nvSpPr>
          <p:cNvPr id="18" name="Title 3">
            <a:extLst>
              <a:ext uri="{FF2B5EF4-FFF2-40B4-BE49-F238E27FC236}">
                <a16:creationId xmlns:a16="http://schemas.microsoft.com/office/drawing/2014/main" id="{06A2EE3F-17B5-3D40-A116-BE2245798A7F}"/>
              </a:ext>
            </a:extLst>
          </p:cNvPr>
          <p:cNvSpPr txBox="1">
            <a:spLocks/>
          </p:cNvSpPr>
          <p:nvPr/>
        </p:nvSpPr>
        <p:spPr>
          <a:xfrm>
            <a:off x="158044" y="5862732"/>
            <a:ext cx="5784972" cy="450151"/>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Rowena Kasprowicz</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02/03/20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Using metalanguage</a:t>
            </a:r>
          </a:p>
        </p:txBody>
      </p:sp>
      <p:sp>
        <p:nvSpPr>
          <p:cNvPr id="7" name="TextBox 6"/>
          <p:cNvSpPr txBox="1"/>
          <p:nvPr/>
        </p:nvSpPr>
        <p:spPr>
          <a:xfrm>
            <a:off x="270195" y="1347488"/>
            <a:ext cx="7581908" cy="4708981"/>
          </a:xfrm>
          <a:prstGeom prst="rect">
            <a:avLst/>
          </a:prstGeom>
          <a:noFill/>
        </p:spPr>
        <p:txBody>
          <a:bodyPr wrap="square" rtlCol="0">
            <a:spAutoFit/>
          </a:bodyPr>
          <a:lstStyle/>
          <a:p>
            <a:endParaRPr lang="en-GB" sz="2000" dirty="0">
              <a:solidFill>
                <a:schemeClr val="tx2"/>
              </a:solidFill>
              <a:latin typeface="Century Gothic" panose="020B0502020202020204" pitchFamily="34" charset="0"/>
            </a:endParaRPr>
          </a:p>
          <a:p>
            <a:r>
              <a:rPr lang="en-GB" sz="2000" b="1" dirty="0">
                <a:solidFill>
                  <a:schemeClr val="tx2"/>
                </a:solidFill>
                <a:latin typeface="Century Gothic" panose="020B0502020202020204" pitchFamily="34" charset="0"/>
              </a:rPr>
              <a:t>Handouts 1 to 3: </a:t>
            </a:r>
            <a:r>
              <a:rPr lang="en-GB" sz="2000" dirty="0">
                <a:solidFill>
                  <a:schemeClr val="tx2"/>
                </a:solidFill>
                <a:latin typeface="Century Gothic" panose="020B0502020202020204" pitchFamily="34" charset="0"/>
              </a:rPr>
              <a:t>List of recommended terminology</a:t>
            </a:r>
          </a:p>
          <a:p>
            <a:r>
              <a:rPr lang="en-GB" sz="2000" i="1" dirty="0">
                <a:solidFill>
                  <a:schemeClr val="tx2"/>
                </a:solidFill>
                <a:latin typeface="Century Gothic" panose="020B0502020202020204" pitchFamily="34" charset="0"/>
              </a:rPr>
              <a:t>Based on terminology taught in KS1 &amp; KS2 English curriculum and core grammatical concepts introduced in </a:t>
            </a:r>
            <a:r>
              <a:rPr lang="en-GB" sz="2000" i="1" dirty="0" err="1">
                <a:solidFill>
                  <a:schemeClr val="tx2"/>
                </a:solidFill>
                <a:latin typeface="Century Gothic" panose="020B0502020202020204" pitchFamily="34" charset="0"/>
              </a:rPr>
              <a:t>SoW</a:t>
            </a:r>
            <a:endParaRPr lang="en-GB" sz="2000" i="1"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pPr algn="ctr"/>
            <a:r>
              <a:rPr lang="en-GB" sz="2000" b="1" dirty="0">
                <a:solidFill>
                  <a:schemeClr val="tx2"/>
                </a:solidFill>
                <a:latin typeface="Century Gothic" panose="020B0502020202020204" pitchFamily="34" charset="0"/>
              </a:rPr>
              <a:t>How closely do the terms match with those you currently use in your teaching?</a:t>
            </a:r>
          </a:p>
          <a:p>
            <a:pPr algn="ctr"/>
            <a:endParaRPr lang="en-GB" sz="2000" b="1" dirty="0">
              <a:solidFill>
                <a:schemeClr val="tx2"/>
              </a:solidFill>
              <a:latin typeface="Century Gothic" panose="020B0502020202020204" pitchFamily="34" charset="0"/>
            </a:endParaRPr>
          </a:p>
          <a:p>
            <a:pPr algn="ctr"/>
            <a:r>
              <a:rPr lang="en-GB" sz="2000" b="1" dirty="0">
                <a:solidFill>
                  <a:schemeClr val="tx2"/>
                </a:solidFill>
                <a:latin typeface="Century Gothic" panose="020B0502020202020204" pitchFamily="34" charset="0"/>
              </a:rPr>
              <a:t>Are there any terms that are surprising or potentially problematic?</a:t>
            </a:r>
          </a:p>
          <a:p>
            <a:pPr algn="ctr"/>
            <a:endParaRPr lang="en-GB" sz="2000" b="1" dirty="0">
              <a:solidFill>
                <a:schemeClr val="tx2"/>
              </a:solidFill>
              <a:latin typeface="Century Gothic" panose="020B0502020202020204" pitchFamily="34" charset="0"/>
            </a:endParaRPr>
          </a:p>
          <a:p>
            <a:pPr algn="ctr"/>
            <a:r>
              <a:rPr lang="en-GB" sz="2000" b="1" dirty="0">
                <a:solidFill>
                  <a:schemeClr val="tx2"/>
                </a:solidFill>
                <a:latin typeface="Century Gothic" panose="020B0502020202020204" pitchFamily="34" charset="0"/>
              </a:rPr>
              <a:t>Is there anything missing?</a:t>
            </a:r>
          </a:p>
        </p:txBody>
      </p:sp>
      <p:pic>
        <p:nvPicPr>
          <p:cNvPr id="4" name="Picture 3" descr="showing a sample handout"/>
          <p:cNvPicPr>
            <a:picLocks noChangeAspect="1"/>
          </p:cNvPicPr>
          <p:nvPr/>
        </p:nvPicPr>
        <p:blipFill>
          <a:blip r:embed="rId4"/>
          <a:stretch>
            <a:fillRect/>
          </a:stretch>
        </p:blipFill>
        <p:spPr>
          <a:xfrm>
            <a:off x="7827962" y="344644"/>
            <a:ext cx="4054691" cy="5711825"/>
          </a:xfrm>
          <a:prstGeom prst="rect">
            <a:avLst/>
          </a:prstGeom>
          <a:ln>
            <a:solidFill>
              <a:schemeClr val="tx2"/>
            </a:solidFill>
          </a:ln>
        </p:spPr>
      </p:pic>
      <p:sp>
        <p:nvSpPr>
          <p:cNvPr id="8" name="TextBox 7"/>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376453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42"/>
            <a:ext cx="10326414" cy="867128"/>
          </a:xfrm>
          <a:prstGeom prst="rect">
            <a:avLst/>
          </a:prstGeom>
        </p:spPr>
      </p:pic>
      <p:sp>
        <p:nvSpPr>
          <p:cNvPr id="2" name="Title 1">
            <a:extLst>
              <a:ext uri="{FF2B5EF4-FFF2-40B4-BE49-F238E27FC236}">
                <a16:creationId xmlns:a16="http://schemas.microsoft.com/office/drawing/2014/main" id="{FEABB330-7B99-2547-9821-11F9EDA9236D}"/>
              </a:ext>
            </a:extLst>
          </p:cNvPr>
          <p:cNvSpPr>
            <a:spLocks noGrp="1"/>
          </p:cNvSpPr>
          <p:nvPr>
            <p:ph type="title"/>
          </p:nvPr>
        </p:nvSpPr>
        <p:spPr>
          <a:xfrm>
            <a:off x="212272" y="220504"/>
            <a:ext cx="6946174" cy="867128"/>
          </a:xfrm>
        </p:spPr>
        <p:txBody>
          <a:bodyPr>
            <a:normAutofit/>
          </a:bodyPr>
          <a:lstStyle/>
          <a:p>
            <a:r>
              <a:rPr lang="en-GB" sz="3200" b="1" dirty="0">
                <a:solidFill>
                  <a:schemeClr val="bg1"/>
                </a:solidFill>
              </a:rPr>
              <a:t>Using metalanguage – English first</a:t>
            </a:r>
            <a:endParaRPr lang="en-US" sz="3200" dirty="0"/>
          </a:p>
        </p:txBody>
      </p:sp>
      <p:sp>
        <p:nvSpPr>
          <p:cNvPr id="3" name="Content Placeholder 2"/>
          <p:cNvSpPr>
            <a:spLocks noGrp="1"/>
          </p:cNvSpPr>
          <p:nvPr>
            <p:ph idx="4294967295"/>
          </p:nvPr>
        </p:nvSpPr>
        <p:spPr>
          <a:xfrm>
            <a:off x="801688" y="1347788"/>
            <a:ext cx="11390312" cy="4625975"/>
          </a:xfrm>
        </p:spPr>
        <p:txBody>
          <a:bodyPr>
            <a:normAutofit fontScale="92500" lnSpcReduction="20000"/>
          </a:bodyPr>
          <a:lstStyle/>
          <a:p>
            <a:pPr marL="0" indent="0">
              <a:buNone/>
            </a:pPr>
            <a:r>
              <a:rPr lang="en-GB" sz="2400" dirty="0"/>
              <a:t>Introduce new grammatical concepts using terminology </a:t>
            </a:r>
            <a:r>
              <a:rPr lang="en-GB" sz="2400" b="1" dirty="0"/>
              <a:t>in English first. </a:t>
            </a:r>
          </a:p>
          <a:p>
            <a:pPr marL="0" indent="0">
              <a:buNone/>
            </a:pPr>
            <a:r>
              <a:rPr lang="en-GB" sz="2400" dirty="0"/>
              <a:t>Why?</a:t>
            </a:r>
          </a:p>
          <a:p>
            <a:pPr lvl="1">
              <a:buFont typeface="Wingdings" panose="05000000000000000000" pitchFamily="2" charset="2"/>
              <a:buChar char="Ø"/>
            </a:pPr>
            <a:r>
              <a:rPr lang="en-GB" sz="2400" dirty="0"/>
              <a:t>Building on learning from KS2</a:t>
            </a:r>
          </a:p>
          <a:p>
            <a:pPr lvl="1">
              <a:buFont typeface="Wingdings" panose="05000000000000000000" pitchFamily="2" charset="2"/>
              <a:buChar char="Ø"/>
            </a:pPr>
            <a:r>
              <a:rPr lang="en-GB" sz="2400" dirty="0"/>
              <a:t>Ensuring understanding is firmly established in English </a:t>
            </a:r>
          </a:p>
          <a:p>
            <a:pPr lvl="1">
              <a:buFont typeface="Wingdings" panose="05000000000000000000" pitchFamily="2" charset="2"/>
              <a:buChar char="Ø"/>
            </a:pPr>
            <a:r>
              <a:rPr lang="en-GB" sz="2400" dirty="0"/>
              <a:t>Avoiding cognitive overload</a:t>
            </a:r>
          </a:p>
          <a:p>
            <a:pPr marL="0" indent="0">
              <a:buNone/>
            </a:pPr>
            <a:endParaRPr lang="en-GB" sz="2400" dirty="0"/>
          </a:p>
          <a:p>
            <a:pPr marL="0" indent="0">
              <a:buNone/>
            </a:pPr>
            <a:r>
              <a:rPr lang="en-GB" sz="2400" dirty="0"/>
              <a:t>Once understanding is firmly established, introduce equivalent TL terms in subsequent practice</a:t>
            </a:r>
          </a:p>
          <a:p>
            <a:pPr marL="0" indent="0">
              <a:buNone/>
            </a:pPr>
            <a:r>
              <a:rPr lang="en-GB" sz="2400" dirty="0"/>
              <a:t>	In NCELP SOW, TL terms in year 7 if they are COGNATES (e.g., </a:t>
            </a:r>
            <a:r>
              <a:rPr lang="en-GB" sz="2400" dirty="0" err="1"/>
              <a:t>adjectif</a:t>
            </a:r>
            <a:r>
              <a:rPr lang="en-GB" sz="2400" dirty="0"/>
              <a:t>)</a:t>
            </a:r>
          </a:p>
          <a:p>
            <a:pPr marL="914400" lvl="2" indent="0">
              <a:buNone/>
            </a:pPr>
            <a:r>
              <a:rPr lang="en-GB" sz="2400" dirty="0"/>
              <a:t>Other terms (non-cognates) might be introduced in year 8 or 9 (or beyond)</a:t>
            </a:r>
          </a:p>
          <a:p>
            <a:pPr marL="0" indent="0">
              <a:buNone/>
            </a:pPr>
            <a:endParaRPr lang="en-GB" sz="2400" dirty="0"/>
          </a:p>
          <a:p>
            <a:pPr marL="0" indent="0">
              <a:buNone/>
            </a:pPr>
            <a:r>
              <a:rPr lang="en-GB" sz="2400" dirty="0"/>
              <a:t>Ensure that meaning of term is clear in English</a:t>
            </a:r>
          </a:p>
          <a:p>
            <a:pPr marL="0" indent="0">
              <a:buNone/>
            </a:pPr>
            <a:r>
              <a:rPr lang="en-GB" sz="2400" dirty="0"/>
              <a:t>Ensure that examples are </a:t>
            </a:r>
            <a:r>
              <a:rPr lang="en-GB" sz="2400" b="1" dirty="0"/>
              <a:t>clear in both English and TL</a:t>
            </a:r>
          </a:p>
        </p:txBody>
      </p:sp>
      <p:sp>
        <p:nvSpPr>
          <p:cNvPr id="6" name="TextBox 5"/>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22960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3940"/>
            <a:ext cx="5922792" cy="1325563"/>
          </a:xfrm>
        </p:spPr>
        <p:txBody>
          <a:bodyPr>
            <a:normAutofit/>
          </a:bodyPr>
          <a:lstStyle/>
          <a:p>
            <a:r>
              <a:rPr lang="en-GB" sz="2700" b="1" dirty="0">
                <a:solidFill>
                  <a:schemeClr val="bg1"/>
                </a:solidFill>
              </a:rPr>
              <a:t>Developing learners’ knowledge about language</a:t>
            </a:r>
          </a:p>
        </p:txBody>
      </p:sp>
      <p:sp>
        <p:nvSpPr>
          <p:cNvPr id="7" name="TextBox 6"/>
          <p:cNvSpPr txBox="1"/>
          <p:nvPr/>
        </p:nvSpPr>
        <p:spPr>
          <a:xfrm>
            <a:off x="447995" y="1194063"/>
            <a:ext cx="11310330" cy="5232202"/>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A substantial body of research explores the benefits of developing learners’ </a:t>
            </a:r>
            <a:r>
              <a:rPr lang="en-GB" sz="2000" b="1" dirty="0">
                <a:solidFill>
                  <a:schemeClr val="accent2"/>
                </a:solidFill>
                <a:latin typeface="Century Gothic" panose="020B0502020202020204" pitchFamily="34" charset="0"/>
              </a:rPr>
              <a:t>awareness of </a:t>
            </a:r>
            <a:r>
              <a:rPr lang="en-GB" sz="2000" dirty="0">
                <a:solidFill>
                  <a:schemeClr val="tx2"/>
                </a:solidFill>
                <a:latin typeface="Century Gothic" panose="020B0502020202020204" pitchFamily="34" charset="0"/>
              </a:rPr>
              <a:t>and</a:t>
            </a:r>
            <a:r>
              <a:rPr lang="en-GB" sz="2000" b="1" dirty="0">
                <a:solidFill>
                  <a:schemeClr val="tx2"/>
                </a:solidFill>
                <a:latin typeface="Century Gothic" panose="020B0502020202020204" pitchFamily="34" charset="0"/>
              </a:rPr>
              <a:t> </a:t>
            </a:r>
            <a:r>
              <a:rPr lang="en-GB" sz="2000" b="1" dirty="0">
                <a:solidFill>
                  <a:schemeClr val="accent2"/>
                </a:solidFill>
                <a:latin typeface="Century Gothic" panose="020B0502020202020204" pitchFamily="34" charset="0"/>
              </a:rPr>
              <a:t>knowledge about language</a:t>
            </a:r>
            <a:r>
              <a:rPr lang="en-GB" sz="2000" dirty="0">
                <a:solidFill>
                  <a:schemeClr val="accent2"/>
                </a:solidFill>
                <a:latin typeface="Century Gothic" panose="020B0502020202020204" pitchFamily="34" charset="0"/>
              </a:rPr>
              <a:t> </a:t>
            </a:r>
            <a:r>
              <a:rPr lang="en-GB" sz="2000" dirty="0">
                <a:solidFill>
                  <a:schemeClr val="tx2"/>
                </a:solidFill>
                <a:latin typeface="Century Gothic" panose="020B0502020202020204" pitchFamily="34" charset="0"/>
              </a:rPr>
              <a:t>(in their first language and in other languages) and the impact this can have on language learning.</a:t>
            </a:r>
          </a:p>
          <a:p>
            <a:endParaRPr lang="en-GB" sz="2000" dirty="0">
              <a:solidFill>
                <a:schemeClr val="tx2"/>
              </a:solidFill>
              <a:latin typeface="Century Gothic" panose="020B0502020202020204" pitchFamily="34" charset="0"/>
            </a:endParaRPr>
          </a:p>
          <a:p>
            <a:r>
              <a:rPr lang="en-GB" sz="2000" b="1" dirty="0">
                <a:solidFill>
                  <a:schemeClr val="accent4"/>
                </a:solidFill>
                <a:latin typeface="Century Gothic" panose="020B0502020202020204" pitchFamily="34" charset="0"/>
              </a:rPr>
              <a:t>metalinguistic ability / awareness</a:t>
            </a:r>
          </a:p>
          <a:p>
            <a:pPr marL="342900" indent="-342900">
              <a:buFont typeface="Wingdings" panose="05000000000000000000" pitchFamily="2" charset="2"/>
              <a:buChar char="à"/>
            </a:pPr>
            <a:r>
              <a:rPr lang="en-GB" sz="2000" dirty="0">
                <a:solidFill>
                  <a:schemeClr val="tx2"/>
                </a:solidFill>
                <a:latin typeface="Century Gothic" panose="020B0502020202020204" pitchFamily="34" charset="0"/>
                <a:sym typeface="Wingdings" panose="05000000000000000000" pitchFamily="2" charset="2"/>
              </a:rPr>
              <a:t>ability to look at language as an object</a:t>
            </a:r>
          </a:p>
          <a:p>
            <a:pPr marL="342900" indent="-342900">
              <a:buFont typeface="Wingdings" panose="05000000000000000000" pitchFamily="2" charset="2"/>
              <a:buChar char="à"/>
            </a:pPr>
            <a:r>
              <a:rPr lang="en-GB" sz="2000" dirty="0">
                <a:solidFill>
                  <a:schemeClr val="tx2"/>
                </a:solidFill>
                <a:latin typeface="Century Gothic" panose="020B0502020202020204" pitchFamily="34" charset="0"/>
                <a:sym typeface="Wingdings" panose="05000000000000000000" pitchFamily="2" charset="2"/>
              </a:rPr>
              <a:t>ability to describe linguistic phenomena and (where known) using technical language</a:t>
            </a:r>
            <a:endParaRPr lang="en-GB" sz="2000" dirty="0">
              <a:solidFill>
                <a:schemeClr val="tx2"/>
              </a:solidFill>
              <a:latin typeface="Century Gothic" panose="020B0502020202020204" pitchFamily="34" charset="0"/>
            </a:endParaRPr>
          </a:p>
          <a:p>
            <a:pPr algn="r"/>
            <a:r>
              <a:rPr lang="en-GB" sz="1400" dirty="0">
                <a:solidFill>
                  <a:schemeClr val="tx2"/>
                </a:solidFill>
                <a:latin typeface="Century Gothic" panose="020B0502020202020204" pitchFamily="34" charset="0"/>
              </a:rPr>
              <a:t>(Han &amp; Ellis, 1998; White &amp; </a:t>
            </a:r>
            <a:r>
              <a:rPr lang="en-GB" sz="1400" dirty="0" err="1">
                <a:solidFill>
                  <a:schemeClr val="tx2"/>
                </a:solidFill>
                <a:latin typeface="Century Gothic" panose="020B0502020202020204" pitchFamily="34" charset="0"/>
              </a:rPr>
              <a:t>Ranta</a:t>
            </a:r>
            <a:r>
              <a:rPr lang="en-GB" sz="1400" dirty="0">
                <a:solidFill>
                  <a:schemeClr val="tx2"/>
                </a:solidFill>
                <a:latin typeface="Century Gothic" panose="020B0502020202020204" pitchFamily="34" charset="0"/>
              </a:rPr>
              <a:t>, 2002)</a:t>
            </a:r>
          </a:p>
          <a:p>
            <a:r>
              <a:rPr lang="en-GB" sz="2000" b="1" dirty="0">
                <a:solidFill>
                  <a:schemeClr val="accent4"/>
                </a:solidFill>
                <a:latin typeface="Century Gothic" panose="020B0502020202020204" pitchFamily="34" charset="0"/>
              </a:rPr>
              <a:t>metalinguistic knowledge</a:t>
            </a:r>
          </a:p>
          <a:p>
            <a:r>
              <a:rPr lang="en-GB" sz="2000" dirty="0">
                <a:solidFill>
                  <a:schemeClr val="tx2"/>
                </a:solidFill>
                <a:latin typeface="Century Gothic" panose="020B0502020202020204" pitchFamily="34" charset="0"/>
                <a:sym typeface="Wingdings" panose="05000000000000000000" pitchFamily="2" charset="2"/>
              </a:rPr>
              <a:t> knowledge of the rules governing a language</a:t>
            </a:r>
          </a:p>
          <a:p>
            <a:pPr marL="342900" indent="-342900">
              <a:buFont typeface="Wingdings" panose="05000000000000000000" pitchFamily="2" charset="2"/>
              <a:buChar char="à"/>
            </a:pPr>
            <a:r>
              <a:rPr lang="en-GB" sz="2000" dirty="0">
                <a:solidFill>
                  <a:schemeClr val="tx2"/>
                </a:solidFill>
                <a:latin typeface="Century Gothic" panose="020B0502020202020204" pitchFamily="34" charset="0"/>
                <a:sym typeface="Wingdings" panose="05000000000000000000" pitchFamily="2" charset="2"/>
              </a:rPr>
              <a:t>knowledge of the technical language used to describe </a:t>
            </a:r>
          </a:p>
          <a:p>
            <a:r>
              <a:rPr lang="en-GB" sz="2000" dirty="0">
                <a:solidFill>
                  <a:schemeClr val="tx2"/>
                </a:solidFill>
                <a:latin typeface="Century Gothic" panose="020B0502020202020204" pitchFamily="34" charset="0"/>
                <a:sym typeface="Wingdings" panose="05000000000000000000" pitchFamily="2" charset="2"/>
              </a:rPr>
              <a:t>	patterns and linguistic phenomena</a:t>
            </a:r>
            <a:endParaRPr lang="en-GB" sz="2000" dirty="0">
              <a:solidFill>
                <a:schemeClr val="tx2"/>
              </a:solidFill>
              <a:latin typeface="Century Gothic" panose="020B0502020202020204" pitchFamily="34" charset="0"/>
            </a:endParaRPr>
          </a:p>
          <a:p>
            <a:endParaRPr lang="en-GB" sz="2000" b="1" dirty="0">
              <a:solidFill>
                <a:schemeClr val="tx2"/>
              </a:solidFill>
              <a:latin typeface="Century Gothic" panose="020B0502020202020204" pitchFamily="34" charset="0"/>
            </a:endParaRPr>
          </a:p>
          <a:p>
            <a:r>
              <a:rPr lang="en-GB" sz="2000" b="1" dirty="0">
                <a:solidFill>
                  <a:schemeClr val="accent4"/>
                </a:solidFill>
                <a:latin typeface="Century Gothic" panose="020B0502020202020204" pitchFamily="34" charset="0"/>
              </a:rPr>
              <a:t>language analytical ability</a:t>
            </a:r>
          </a:p>
          <a:p>
            <a:pPr marL="342900" indent="-342900">
              <a:buFont typeface="Wingdings" panose="05000000000000000000" pitchFamily="2" charset="2"/>
              <a:buChar char="à"/>
            </a:pPr>
            <a:r>
              <a:rPr lang="en-GB" sz="2000" dirty="0">
                <a:solidFill>
                  <a:schemeClr val="tx2"/>
                </a:solidFill>
                <a:latin typeface="Century Gothic" panose="020B0502020202020204" pitchFamily="34" charset="0"/>
                <a:sym typeface="Wingdings" panose="05000000000000000000" pitchFamily="2" charset="2"/>
              </a:rPr>
              <a:t>ability to spot patterns in language</a:t>
            </a:r>
          </a:p>
          <a:p>
            <a:pPr marL="342900" indent="-342900">
              <a:buFont typeface="Wingdings" panose="05000000000000000000" pitchFamily="2" charset="2"/>
              <a:buChar char="à"/>
            </a:pPr>
            <a:r>
              <a:rPr lang="en-GB" sz="2000" dirty="0">
                <a:solidFill>
                  <a:schemeClr val="tx2"/>
                </a:solidFill>
                <a:latin typeface="Century Gothic" panose="020B0502020202020204" pitchFamily="34" charset="0"/>
                <a:sym typeface="Wingdings" panose="05000000000000000000" pitchFamily="2" charset="2"/>
              </a:rPr>
              <a:t>ability to make generalizations and extrapolate rules</a:t>
            </a:r>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					</a:t>
            </a:r>
            <a:r>
              <a:rPr lang="en-GB" sz="1400" dirty="0">
                <a:solidFill>
                  <a:schemeClr val="tx2"/>
                </a:solidFill>
                <a:latin typeface="Century Gothic" panose="020B0502020202020204" pitchFamily="34" charset="0"/>
              </a:rPr>
              <a:t>(</a:t>
            </a:r>
            <a:r>
              <a:rPr lang="en-GB" sz="1400" dirty="0" err="1">
                <a:solidFill>
                  <a:schemeClr val="tx2"/>
                </a:solidFill>
                <a:latin typeface="Century Gothic" panose="020B0502020202020204" pitchFamily="34" charset="0"/>
              </a:rPr>
              <a:t>Roehr-Brackin</a:t>
            </a:r>
            <a:r>
              <a:rPr lang="en-GB" sz="1400" dirty="0">
                <a:solidFill>
                  <a:schemeClr val="tx2"/>
                </a:solidFill>
                <a:latin typeface="Century Gothic" panose="020B0502020202020204" pitchFamily="34" charset="0"/>
              </a:rPr>
              <a:t> &amp; Tellier, 2019)</a:t>
            </a:r>
          </a:p>
        </p:txBody>
      </p:sp>
      <p:sp>
        <p:nvSpPr>
          <p:cNvPr id="4" name="Rounded Rectangle 3"/>
          <p:cNvSpPr/>
          <p:nvPr/>
        </p:nvSpPr>
        <p:spPr>
          <a:xfrm>
            <a:off x="8082314" y="3712832"/>
            <a:ext cx="3731243" cy="252585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Such knowledge, skills, and abilities are developing during </a:t>
            </a:r>
            <a:r>
              <a:rPr lang="en-GB" i="1" dirty="0">
                <a:latin typeface="Century Gothic" panose="020B0502020202020204" pitchFamily="34" charset="0"/>
              </a:rPr>
              <a:t>middle childhood</a:t>
            </a:r>
            <a:r>
              <a:rPr lang="en-GB" dirty="0">
                <a:latin typeface="Century Gothic" panose="020B0502020202020204" pitchFamily="34" charset="0"/>
              </a:rPr>
              <a:t> (around 7 to 11 years old).</a:t>
            </a:r>
          </a:p>
          <a:p>
            <a:pPr algn="ctr"/>
            <a:r>
              <a:rPr lang="en-GB" dirty="0">
                <a:latin typeface="Century Gothic" panose="020B0502020202020204" pitchFamily="34" charset="0"/>
              </a:rPr>
              <a:t>This coincides with biological maturation, the onset of literacy, and (where present) exposure to other languages.</a:t>
            </a:r>
          </a:p>
        </p:txBody>
      </p:sp>
      <p:sp>
        <p:nvSpPr>
          <p:cNvPr id="6" name="TextBox 5"/>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227779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Developing learners’ knowledge about language</a:t>
            </a:r>
          </a:p>
        </p:txBody>
      </p:sp>
      <p:sp>
        <p:nvSpPr>
          <p:cNvPr id="7" name="TextBox 6"/>
          <p:cNvSpPr txBox="1"/>
          <p:nvPr/>
        </p:nvSpPr>
        <p:spPr>
          <a:xfrm>
            <a:off x="429585" y="1240603"/>
            <a:ext cx="11333790" cy="2246769"/>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Developing learners’ </a:t>
            </a:r>
            <a:r>
              <a:rPr lang="en-GB" sz="2000" b="1" dirty="0">
                <a:solidFill>
                  <a:schemeClr val="accent2"/>
                </a:solidFill>
                <a:latin typeface="Century Gothic" panose="020B0502020202020204" pitchFamily="34" charset="0"/>
              </a:rPr>
              <a:t>knowledge about language</a:t>
            </a:r>
            <a:r>
              <a:rPr lang="en-GB" sz="2000" b="1" dirty="0">
                <a:solidFill>
                  <a:schemeClr val="tx2"/>
                </a:solidFill>
                <a:latin typeface="Century Gothic" panose="020B0502020202020204" pitchFamily="34" charset="0"/>
              </a:rPr>
              <a:t> </a:t>
            </a:r>
            <a:r>
              <a:rPr lang="en-GB" sz="2000" dirty="0">
                <a:solidFill>
                  <a:schemeClr val="tx2"/>
                </a:solidFill>
                <a:latin typeface="Century Gothic" panose="020B0502020202020204" pitchFamily="34" charset="0"/>
              </a:rPr>
              <a:t>and their ability to </a:t>
            </a:r>
            <a:r>
              <a:rPr lang="en-GB" sz="2000" b="1" dirty="0">
                <a:solidFill>
                  <a:schemeClr val="accent2"/>
                </a:solidFill>
                <a:latin typeface="Century Gothic" panose="020B0502020202020204" pitchFamily="34" charset="0"/>
              </a:rPr>
              <a:t>analyse language </a:t>
            </a:r>
            <a:r>
              <a:rPr lang="en-GB" sz="2000" dirty="0">
                <a:solidFill>
                  <a:schemeClr val="tx2"/>
                </a:solidFill>
                <a:latin typeface="Century Gothic" panose="020B0502020202020204" pitchFamily="34" charset="0"/>
              </a:rPr>
              <a:t>can be beneficial for language learning.</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Language analytic ability (LAA) has been found to </a:t>
            </a:r>
            <a:r>
              <a:rPr lang="en-GB" sz="2000" b="1" dirty="0">
                <a:solidFill>
                  <a:schemeClr val="accent2"/>
                </a:solidFill>
                <a:latin typeface="Century Gothic" panose="020B0502020202020204" pitchFamily="34" charset="0"/>
              </a:rPr>
              <a:t>predict</a:t>
            </a:r>
            <a:r>
              <a:rPr lang="en-GB" sz="2000" b="1" dirty="0">
                <a:solidFill>
                  <a:schemeClr val="tx2"/>
                </a:solidFill>
                <a:latin typeface="Century Gothic" panose="020B0502020202020204" pitchFamily="34" charset="0"/>
              </a:rPr>
              <a:t> </a:t>
            </a:r>
            <a:r>
              <a:rPr lang="en-GB" sz="2000" dirty="0">
                <a:solidFill>
                  <a:schemeClr val="tx2"/>
                </a:solidFill>
                <a:latin typeface="Century Gothic" panose="020B0502020202020204" pitchFamily="34" charset="0"/>
              </a:rPr>
              <a:t>foreign language proficiency in young learners </a:t>
            </a: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p:txBody>
      </p:sp>
      <p:pic>
        <p:nvPicPr>
          <p:cNvPr id="3" name="Picture 2" descr="showing handout 4"/>
          <p:cNvPicPr>
            <a:picLocks noChangeAspect="1"/>
          </p:cNvPicPr>
          <p:nvPr/>
        </p:nvPicPr>
        <p:blipFill>
          <a:blip r:embed="rId4"/>
          <a:stretch>
            <a:fillRect/>
          </a:stretch>
        </p:blipFill>
        <p:spPr>
          <a:xfrm>
            <a:off x="8840452" y="2752725"/>
            <a:ext cx="2464186" cy="3471862"/>
          </a:xfrm>
          <a:prstGeom prst="rect">
            <a:avLst/>
          </a:prstGeom>
          <a:ln w="28575">
            <a:solidFill>
              <a:schemeClr val="accent2"/>
            </a:solidFill>
          </a:ln>
        </p:spPr>
      </p:pic>
      <p:sp>
        <p:nvSpPr>
          <p:cNvPr id="4" name="Rectangle 3"/>
          <p:cNvSpPr/>
          <p:nvPr/>
        </p:nvSpPr>
        <p:spPr>
          <a:xfrm>
            <a:off x="429585" y="2893189"/>
            <a:ext cx="8155228" cy="3416320"/>
          </a:xfrm>
          <a:prstGeom prst="rect">
            <a:avLst/>
          </a:prstGeom>
        </p:spPr>
        <p:txBody>
          <a:bodyPr wrap="square">
            <a:spAutoFit/>
          </a:bodyPr>
          <a:lstStyle/>
          <a:p>
            <a:r>
              <a:rPr lang="en-GB" b="1" dirty="0">
                <a:solidFill>
                  <a:schemeClr val="tx2"/>
                </a:solidFill>
                <a:latin typeface="Century Gothic" panose="020B0502020202020204" pitchFamily="34" charset="0"/>
              </a:rPr>
              <a:t>Handout 4: Summary of </a:t>
            </a:r>
            <a:r>
              <a:rPr lang="en-GB" b="1" dirty="0" err="1">
                <a:solidFill>
                  <a:schemeClr val="tx2"/>
                </a:solidFill>
                <a:latin typeface="Century Gothic" panose="020B0502020202020204" pitchFamily="34" charset="0"/>
              </a:rPr>
              <a:t>Roehr-Brackin</a:t>
            </a:r>
            <a:r>
              <a:rPr lang="en-GB" b="1" dirty="0">
                <a:solidFill>
                  <a:schemeClr val="tx2"/>
                </a:solidFill>
                <a:latin typeface="Century Gothic" panose="020B0502020202020204" pitchFamily="34" charset="0"/>
              </a:rPr>
              <a:t> &amp; Tellier (2019)</a:t>
            </a:r>
          </a:p>
          <a:p>
            <a:endParaRPr lang="en-GB" i="1"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i="1" dirty="0">
                <a:solidFill>
                  <a:schemeClr val="tx2"/>
                </a:solidFill>
                <a:latin typeface="Century Gothic" panose="020B0502020202020204" pitchFamily="34" charset="0"/>
              </a:rPr>
              <a:t>N</a:t>
            </a:r>
            <a:r>
              <a:rPr lang="en-GB" dirty="0">
                <a:solidFill>
                  <a:schemeClr val="tx2"/>
                </a:solidFill>
                <a:latin typeface="Century Gothic" panose="020B0502020202020204" pitchFamily="34" charset="0"/>
              </a:rPr>
              <a:t> = 111 8-9 year olds from 5 primary schools</a:t>
            </a:r>
          </a:p>
          <a:p>
            <a:pPr marL="342900" indent="-342900">
              <a:buFont typeface="Wingdings" panose="05000000000000000000" pitchFamily="2" charset="2"/>
              <a:buChar char="Ø"/>
            </a:pPr>
            <a:r>
              <a:rPr lang="en-GB" dirty="0">
                <a:solidFill>
                  <a:schemeClr val="tx2"/>
                </a:solidFill>
                <a:latin typeface="Century Gothic" panose="020B0502020202020204" pitchFamily="34" charset="0"/>
              </a:rPr>
              <a:t>Observed a strong relationship between LAA and the learners’ L2 French proficiency after 16 weeks of French learning</a:t>
            </a:r>
          </a:p>
          <a:p>
            <a:endParaRPr lang="en-GB"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dirty="0">
                <a:solidFill>
                  <a:schemeClr val="tx2"/>
                </a:solidFill>
                <a:latin typeface="Century Gothic" panose="020B0502020202020204" pitchFamily="34" charset="0"/>
              </a:rPr>
              <a:t>LAA seems to be </a:t>
            </a:r>
            <a:r>
              <a:rPr lang="en-GB" b="1" dirty="0">
                <a:solidFill>
                  <a:schemeClr val="accent2"/>
                </a:solidFill>
                <a:latin typeface="Century Gothic" panose="020B0502020202020204" pitchFamily="34" charset="0"/>
              </a:rPr>
              <a:t>particularly important in instructed settings </a:t>
            </a:r>
            <a:r>
              <a:rPr lang="en-GB" dirty="0">
                <a:solidFill>
                  <a:schemeClr val="tx2"/>
                </a:solidFill>
                <a:latin typeface="Century Gothic" panose="020B0502020202020204" pitchFamily="34" charset="0"/>
              </a:rPr>
              <a:t>where learners are more likely to be </a:t>
            </a:r>
            <a:r>
              <a:rPr lang="en-GB" b="1" dirty="0">
                <a:solidFill>
                  <a:schemeClr val="accent2"/>
                </a:solidFill>
                <a:latin typeface="Century Gothic" panose="020B0502020202020204" pitchFamily="34" charset="0"/>
              </a:rPr>
              <a:t>relying on explicit learning                </a:t>
            </a:r>
            <a:r>
              <a:rPr lang="en-GB" dirty="0">
                <a:solidFill>
                  <a:schemeClr val="tx2"/>
                </a:solidFill>
                <a:latin typeface="Century Gothic" panose="020B0502020202020204" pitchFamily="34" charset="0"/>
              </a:rPr>
              <a:t>(e.g. through focus-on-form activities to practise grammar)</a:t>
            </a:r>
          </a:p>
          <a:p>
            <a:pPr marL="342900" indent="-342900">
              <a:buFont typeface="Wingdings" panose="05000000000000000000" pitchFamily="2" charset="2"/>
              <a:buChar char="Ø"/>
            </a:pPr>
            <a:endParaRPr lang="en-GB" dirty="0">
              <a:solidFill>
                <a:schemeClr val="tx2"/>
              </a:solidFill>
              <a:latin typeface="Century Gothic" panose="020B0502020202020204" pitchFamily="34" charset="0"/>
            </a:endParaRPr>
          </a:p>
          <a:p>
            <a:r>
              <a:rPr lang="en-GB" dirty="0">
                <a:solidFill>
                  <a:schemeClr val="tx2"/>
                </a:solidFill>
                <a:latin typeface="Century Gothic" panose="020B0502020202020204" pitchFamily="34" charset="0"/>
              </a:rPr>
              <a:t>Similarly, </a:t>
            </a:r>
            <a:r>
              <a:rPr lang="en-GB" b="1" dirty="0">
                <a:solidFill>
                  <a:schemeClr val="tx2"/>
                </a:solidFill>
                <a:latin typeface="Century Gothic" panose="020B0502020202020204" pitchFamily="34" charset="0"/>
              </a:rPr>
              <a:t>Kasprowicz, Marsden &amp; Sephton (2019) </a:t>
            </a:r>
            <a:r>
              <a:rPr lang="en-GB" dirty="0">
                <a:solidFill>
                  <a:schemeClr val="tx2"/>
                </a:solidFill>
                <a:latin typeface="Century Gothic" panose="020B0502020202020204" pitchFamily="34" charset="0"/>
              </a:rPr>
              <a:t>found LAA was related to performance on Gaming Grammar </a:t>
            </a:r>
            <a:r>
              <a:rPr lang="en-GB" sz="1400" dirty="0">
                <a:solidFill>
                  <a:schemeClr val="tx2"/>
                </a:solidFill>
                <a:latin typeface="Century Gothic" panose="020B0502020202020204" pitchFamily="34" charset="0"/>
              </a:rPr>
              <a:t>(</a:t>
            </a:r>
            <a:r>
              <a:rPr lang="en-GB" sz="1400" i="1" dirty="0">
                <a:solidFill>
                  <a:schemeClr val="tx2"/>
                </a:solidFill>
                <a:latin typeface="Century Gothic" panose="020B0502020202020204" pitchFamily="34" charset="0"/>
              </a:rPr>
              <a:t>N</a:t>
            </a:r>
            <a:r>
              <a:rPr lang="en-GB" sz="1400" dirty="0">
                <a:solidFill>
                  <a:schemeClr val="tx2"/>
                </a:solidFill>
                <a:latin typeface="Century Gothic" panose="020B0502020202020204" pitchFamily="34" charset="0"/>
              </a:rPr>
              <a:t> = 113 learners aged 8-11)</a:t>
            </a:r>
            <a:endParaRPr lang="en-GB" dirty="0">
              <a:solidFill>
                <a:schemeClr val="tx2"/>
              </a:solidFill>
              <a:latin typeface="Century Gothic" panose="020B0502020202020204" pitchFamily="34" charset="0"/>
            </a:endParaRPr>
          </a:p>
        </p:txBody>
      </p:sp>
      <p:sp>
        <p:nvSpPr>
          <p:cNvPr id="8" name="TextBox 7"/>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222463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Developing learners’ knowledge about language</a:t>
            </a:r>
          </a:p>
        </p:txBody>
      </p:sp>
      <p:sp>
        <p:nvSpPr>
          <p:cNvPr id="7" name="TextBox 6"/>
          <p:cNvSpPr txBox="1"/>
          <p:nvPr/>
        </p:nvSpPr>
        <p:spPr>
          <a:xfrm>
            <a:off x="429585" y="1241865"/>
            <a:ext cx="11123318" cy="2862322"/>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Studies have also observed a relationship between learners’ </a:t>
            </a:r>
            <a:r>
              <a:rPr lang="en-GB" sz="2000" b="1" dirty="0">
                <a:solidFill>
                  <a:schemeClr val="accent2"/>
                </a:solidFill>
                <a:latin typeface="Century Gothic" panose="020B0502020202020204" pitchFamily="34" charset="0"/>
              </a:rPr>
              <a:t>metalinguistic knowledge</a:t>
            </a:r>
            <a:r>
              <a:rPr lang="en-GB" sz="2000" dirty="0">
                <a:solidFill>
                  <a:schemeClr val="accent2"/>
                </a:solidFill>
                <a:latin typeface="Century Gothic" panose="020B0502020202020204" pitchFamily="34" charset="0"/>
              </a:rPr>
              <a:t> </a:t>
            </a:r>
            <a:r>
              <a:rPr lang="en-GB" sz="2000" dirty="0">
                <a:solidFill>
                  <a:schemeClr val="tx2"/>
                </a:solidFill>
                <a:latin typeface="Century Gothic" panose="020B0502020202020204" pitchFamily="34" charset="0"/>
              </a:rPr>
              <a:t>and their </a:t>
            </a:r>
            <a:r>
              <a:rPr lang="en-GB" sz="2000" b="1" dirty="0">
                <a:solidFill>
                  <a:schemeClr val="accent2"/>
                </a:solidFill>
                <a:latin typeface="Century Gothic" panose="020B0502020202020204" pitchFamily="34" charset="0"/>
              </a:rPr>
              <a:t>ability to use </a:t>
            </a:r>
            <a:r>
              <a:rPr lang="en-GB" sz="2000" dirty="0">
                <a:solidFill>
                  <a:schemeClr val="tx2"/>
                </a:solidFill>
                <a:latin typeface="Century Gothic" panose="020B0502020202020204" pitchFamily="34" charset="0"/>
              </a:rPr>
              <a:t>the foreign language</a:t>
            </a:r>
          </a:p>
          <a:p>
            <a:endParaRPr lang="en-GB" sz="2000" dirty="0">
              <a:solidFill>
                <a:schemeClr val="tx2"/>
              </a:solidFill>
              <a:latin typeface="Century Gothic" panose="020B0502020202020204" pitchFamily="34" charset="0"/>
            </a:endParaRPr>
          </a:p>
          <a:p>
            <a:r>
              <a:rPr lang="en-GB" sz="2000" b="1" dirty="0">
                <a:solidFill>
                  <a:schemeClr val="tx2"/>
                </a:solidFill>
                <a:latin typeface="Century Gothic" panose="020B0502020202020204" pitchFamily="34" charset="0"/>
              </a:rPr>
              <a:t>Summary of White &amp; </a:t>
            </a:r>
            <a:r>
              <a:rPr lang="en-GB" sz="2000" b="1" dirty="0" err="1">
                <a:solidFill>
                  <a:schemeClr val="tx2"/>
                </a:solidFill>
                <a:latin typeface="Century Gothic" panose="020B0502020202020204" pitchFamily="34" charset="0"/>
              </a:rPr>
              <a:t>Ranta</a:t>
            </a:r>
            <a:r>
              <a:rPr lang="en-GB" sz="2000" b="1" dirty="0">
                <a:solidFill>
                  <a:schemeClr val="tx2"/>
                </a:solidFill>
                <a:latin typeface="Century Gothic" panose="020B0502020202020204" pitchFamily="34" charset="0"/>
              </a:rPr>
              <a:t> (2002)</a:t>
            </a:r>
          </a:p>
          <a:p>
            <a:pPr marL="342900" indent="-342900">
              <a:buFont typeface="Wingdings" panose="05000000000000000000" pitchFamily="2" charset="2"/>
              <a:buChar char="Ø"/>
            </a:pPr>
            <a:r>
              <a:rPr lang="en-GB" sz="2000" dirty="0">
                <a:solidFill>
                  <a:schemeClr val="tx2"/>
                </a:solidFill>
                <a:latin typeface="Century Gothic" panose="020B0502020202020204" pitchFamily="34" charset="0"/>
              </a:rPr>
              <a:t>Two classes of French children (</a:t>
            </a:r>
            <a:r>
              <a:rPr lang="en-GB" sz="2000" i="1" dirty="0">
                <a:solidFill>
                  <a:schemeClr val="tx2"/>
                </a:solidFill>
                <a:latin typeface="Century Gothic" panose="020B0502020202020204" pitchFamily="34" charset="0"/>
              </a:rPr>
              <a:t>N</a:t>
            </a:r>
            <a:r>
              <a:rPr lang="en-GB" sz="2000" dirty="0">
                <a:solidFill>
                  <a:schemeClr val="tx2"/>
                </a:solidFill>
                <a:latin typeface="Century Gothic" panose="020B0502020202020204" pitchFamily="34" charset="0"/>
              </a:rPr>
              <a:t> = 59) in intensive English programme (Quebec)</a:t>
            </a:r>
          </a:p>
          <a:p>
            <a:pPr marL="342900" indent="-342900">
              <a:buFont typeface="Wingdings" panose="05000000000000000000" pitchFamily="2" charset="2"/>
              <a:buChar char="Ø"/>
            </a:pPr>
            <a:r>
              <a:rPr lang="en-GB" sz="2000" dirty="0">
                <a:solidFill>
                  <a:schemeClr val="tx2"/>
                </a:solidFill>
                <a:latin typeface="Century Gothic" panose="020B0502020202020204" pitchFamily="34" charset="0"/>
              </a:rPr>
              <a:t>Both classes engaged in communicative language lessons. </a:t>
            </a:r>
          </a:p>
          <a:p>
            <a:pPr marL="342900" indent="-342900">
              <a:buFont typeface="Wingdings" panose="05000000000000000000" pitchFamily="2" charset="2"/>
              <a:buChar char="Ø"/>
            </a:pPr>
            <a:r>
              <a:rPr lang="en-GB" sz="2000" dirty="0">
                <a:solidFill>
                  <a:schemeClr val="tx2"/>
                </a:solidFill>
                <a:latin typeface="Century Gothic" panose="020B0502020202020204" pitchFamily="34" charset="0"/>
              </a:rPr>
              <a:t>One class </a:t>
            </a:r>
            <a:r>
              <a:rPr lang="en-GB" sz="2000" b="1" dirty="0">
                <a:solidFill>
                  <a:schemeClr val="tx2"/>
                </a:solidFill>
                <a:latin typeface="Century Gothic" panose="020B0502020202020204" pitchFamily="34" charset="0"/>
              </a:rPr>
              <a:t>also </a:t>
            </a:r>
            <a:r>
              <a:rPr lang="en-GB" sz="2000" dirty="0">
                <a:solidFill>
                  <a:schemeClr val="tx2"/>
                </a:solidFill>
                <a:latin typeface="Century Gothic" panose="020B0502020202020204" pitchFamily="34" charset="0"/>
              </a:rPr>
              <a:t>received metalinguistic instruction about use of </a:t>
            </a:r>
            <a:r>
              <a:rPr lang="en-GB" sz="2000" b="1" dirty="0">
                <a:solidFill>
                  <a:schemeClr val="tx2"/>
                </a:solidFill>
                <a:latin typeface="Century Gothic" panose="020B0502020202020204" pitchFamily="34" charset="0"/>
              </a:rPr>
              <a:t>his/her</a:t>
            </a:r>
            <a:r>
              <a:rPr lang="en-GB" sz="2000" dirty="0">
                <a:solidFill>
                  <a:schemeClr val="tx2"/>
                </a:solidFill>
                <a:latin typeface="Century Gothic" panose="020B0502020202020204" pitchFamily="34" charset="0"/>
              </a:rPr>
              <a:t> in English vs. French</a:t>
            </a:r>
          </a:p>
          <a:p>
            <a:pPr marL="342900" indent="-342900">
              <a:buFont typeface="Wingdings" panose="05000000000000000000" pitchFamily="2" charset="2"/>
              <a:buChar char="Ø"/>
            </a:pPr>
            <a:endParaRPr lang="en-GB" sz="2000" dirty="0">
              <a:solidFill>
                <a:schemeClr val="tx2"/>
              </a:solidFill>
              <a:latin typeface="Century Gothic" panose="020B0502020202020204" pitchFamily="34" charset="0"/>
            </a:endParaRPr>
          </a:p>
        </p:txBody>
      </p:sp>
      <p:sp>
        <p:nvSpPr>
          <p:cNvPr id="4" name="Rectangle 3"/>
          <p:cNvSpPr/>
          <p:nvPr/>
        </p:nvSpPr>
        <p:spPr>
          <a:xfrm>
            <a:off x="367751" y="4039512"/>
            <a:ext cx="9798150" cy="2246769"/>
          </a:xfrm>
          <a:prstGeom prst="rect">
            <a:avLst/>
          </a:prstGeom>
        </p:spPr>
        <p:txBody>
          <a:bodyPr wrap="square">
            <a:spAutoFit/>
          </a:bodyPr>
          <a:lstStyle/>
          <a:p>
            <a:pPr marL="342900" indent="-342900">
              <a:buFont typeface="Wingdings" panose="05000000000000000000" pitchFamily="2" charset="2"/>
              <a:buChar char="Ø"/>
            </a:pPr>
            <a:r>
              <a:rPr lang="en-GB" sz="2000" dirty="0">
                <a:solidFill>
                  <a:schemeClr val="tx2"/>
                </a:solidFill>
                <a:latin typeface="Century Gothic" panose="020B0502020202020204" pitchFamily="34" charset="0"/>
              </a:rPr>
              <a:t>Both classes improved their use of possessive adjectives</a:t>
            </a:r>
          </a:p>
          <a:p>
            <a:r>
              <a:rPr lang="en-GB" sz="2000" dirty="0">
                <a:solidFill>
                  <a:schemeClr val="tx2"/>
                </a:solidFill>
                <a:latin typeface="Century Gothic" panose="020B0502020202020204" pitchFamily="34" charset="0"/>
              </a:rPr>
              <a:t>	</a:t>
            </a:r>
            <a:r>
              <a:rPr lang="en-GB" sz="2000" i="1" dirty="0">
                <a:solidFill>
                  <a:schemeClr val="tx2"/>
                </a:solidFill>
                <a:latin typeface="Century Gothic" panose="020B0502020202020204" pitchFamily="34" charset="0"/>
              </a:rPr>
              <a:t>BUT</a:t>
            </a:r>
          </a:p>
          <a:p>
            <a:pPr marL="342900" indent="-342900">
              <a:buFont typeface="Wingdings" panose="05000000000000000000" pitchFamily="2" charset="2"/>
              <a:buChar char="Ø"/>
            </a:pPr>
            <a:r>
              <a:rPr lang="en-GB" sz="2000" b="1" dirty="0">
                <a:solidFill>
                  <a:schemeClr val="tx2"/>
                </a:solidFill>
                <a:latin typeface="Century Gothic" panose="020B0502020202020204" pitchFamily="34" charset="0"/>
              </a:rPr>
              <a:t>Higher proportion of learners </a:t>
            </a:r>
            <a:r>
              <a:rPr lang="en-GB" sz="2000" dirty="0">
                <a:solidFill>
                  <a:schemeClr val="tx2"/>
                </a:solidFill>
                <a:latin typeface="Century Gothic" panose="020B0502020202020204" pitchFamily="34" charset="0"/>
              </a:rPr>
              <a:t>who received </a:t>
            </a:r>
            <a:r>
              <a:rPr lang="en-GB" sz="2000" b="1" dirty="0">
                <a:solidFill>
                  <a:schemeClr val="tx2"/>
                </a:solidFill>
                <a:latin typeface="Century Gothic" panose="020B0502020202020204" pitchFamily="34" charset="0"/>
              </a:rPr>
              <a:t>metalinguistic instruction </a:t>
            </a:r>
            <a:r>
              <a:rPr lang="en-GB" sz="2000" dirty="0">
                <a:solidFill>
                  <a:schemeClr val="tx2"/>
                </a:solidFill>
                <a:latin typeface="Century Gothic" panose="020B0502020202020204" pitchFamily="34" charset="0"/>
              </a:rPr>
              <a:t>demonstrated mastery of agreement rule for his/her than in other group.</a:t>
            </a:r>
          </a:p>
          <a:p>
            <a:pPr marL="342900" indent="-342900">
              <a:buFont typeface="Wingdings" panose="05000000000000000000" pitchFamily="2" charset="2"/>
              <a:buChar char="Ø"/>
            </a:pPr>
            <a:r>
              <a:rPr lang="en-GB" sz="2000" dirty="0">
                <a:solidFill>
                  <a:schemeClr val="tx2"/>
                </a:solidFill>
                <a:latin typeface="Century Gothic" panose="020B0502020202020204" pitchFamily="34" charset="0"/>
              </a:rPr>
              <a:t>Without metalinguistic instruction, learners had to rely more on own ability: those learners with </a:t>
            </a:r>
            <a:r>
              <a:rPr lang="en-GB" sz="2000" b="1" dirty="0">
                <a:solidFill>
                  <a:schemeClr val="tx2"/>
                </a:solidFill>
                <a:latin typeface="Century Gothic" panose="020B0502020202020204" pitchFamily="34" charset="0"/>
              </a:rPr>
              <a:t>higher LAA </a:t>
            </a:r>
            <a:r>
              <a:rPr lang="en-GB" sz="2000" dirty="0">
                <a:solidFill>
                  <a:schemeClr val="tx2"/>
                </a:solidFill>
                <a:latin typeface="Century Gothic" panose="020B0502020202020204" pitchFamily="34" charset="0"/>
              </a:rPr>
              <a:t>were</a:t>
            </a:r>
            <a:r>
              <a:rPr lang="en-GB" sz="2000" b="1" dirty="0">
                <a:solidFill>
                  <a:schemeClr val="tx2"/>
                </a:solidFill>
                <a:latin typeface="Century Gothic" panose="020B0502020202020204" pitchFamily="34" charset="0"/>
              </a:rPr>
              <a:t> more likely to improve</a:t>
            </a:r>
            <a:r>
              <a:rPr lang="en-GB" sz="2000" dirty="0">
                <a:solidFill>
                  <a:schemeClr val="tx2"/>
                </a:solidFill>
                <a:latin typeface="Century Gothic" panose="020B0502020202020204" pitchFamily="34" charset="0"/>
              </a:rPr>
              <a:t> use of his/her, compared to learners with lower LAA.</a:t>
            </a:r>
          </a:p>
        </p:txBody>
      </p:sp>
      <p:grpSp>
        <p:nvGrpSpPr>
          <p:cNvPr id="6" name="Group 5" descr="thinking face "/>
          <p:cNvGrpSpPr/>
          <p:nvPr/>
        </p:nvGrpSpPr>
        <p:grpSpPr>
          <a:xfrm>
            <a:off x="10227735" y="4104187"/>
            <a:ext cx="1698654" cy="2253458"/>
            <a:chOff x="10227735" y="4104187"/>
            <a:chExt cx="1698654" cy="2253458"/>
          </a:xfrm>
        </p:grpSpPr>
        <p:pic>
          <p:nvPicPr>
            <p:cNvPr id="1032" name="Picture 8" descr="It’s not what you have, it’s what you do with what you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50"/>
            <a:stretch/>
          </p:blipFill>
          <p:spPr bwMode="auto">
            <a:xfrm>
              <a:off x="10227735" y="4104187"/>
              <a:ext cx="1698654" cy="22534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08833" y="4257139"/>
              <a:ext cx="978755" cy="707886"/>
            </a:xfrm>
            <a:prstGeom prst="rect">
              <a:avLst/>
            </a:prstGeom>
            <a:noFill/>
          </p:spPr>
          <p:txBody>
            <a:bodyPr wrap="square" rtlCol="0">
              <a:spAutoFit/>
            </a:bodyPr>
            <a:lstStyle/>
            <a:p>
              <a:pPr algn="ctr"/>
              <a:r>
                <a:rPr lang="en-GB" sz="2000" dirty="0">
                  <a:latin typeface="Century Gothic" panose="020B0502020202020204" pitchFamily="34" charset="0"/>
                </a:rPr>
                <a:t>his? her?</a:t>
              </a:r>
            </a:p>
          </p:txBody>
        </p:sp>
      </p:grpSp>
      <p:sp>
        <p:nvSpPr>
          <p:cNvPr id="3" name="Rounded Rectangular Callout 2"/>
          <p:cNvSpPr/>
          <p:nvPr/>
        </p:nvSpPr>
        <p:spPr>
          <a:xfrm>
            <a:off x="8087500" y="3831718"/>
            <a:ext cx="1982532" cy="668564"/>
          </a:xfrm>
          <a:prstGeom prst="wedgeRoundRectCallout">
            <a:avLst>
              <a:gd name="adj1" fmla="val -68563"/>
              <a:gd name="adj2" fmla="val 14466"/>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2"/>
                </a:solidFill>
                <a:latin typeface="Century Gothic" panose="020B0502020202020204" pitchFamily="34" charset="0"/>
              </a:rPr>
              <a:t>Picture description task</a:t>
            </a:r>
          </a:p>
        </p:txBody>
      </p:sp>
      <p:sp>
        <p:nvSpPr>
          <p:cNvPr id="10" name="TextBox 9"/>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10583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Developing learners’ knowledge about language</a:t>
            </a:r>
          </a:p>
        </p:txBody>
      </p:sp>
      <p:sp>
        <p:nvSpPr>
          <p:cNvPr id="7" name="TextBox 6"/>
          <p:cNvSpPr txBox="1"/>
          <p:nvPr/>
        </p:nvSpPr>
        <p:spPr>
          <a:xfrm>
            <a:off x="429585" y="1238147"/>
            <a:ext cx="11333790" cy="1292662"/>
          </a:xfrm>
          <a:prstGeom prst="rect">
            <a:avLst/>
          </a:prstGeom>
          <a:noFill/>
        </p:spPr>
        <p:txBody>
          <a:bodyPr wrap="square" rtlCol="0">
            <a:spAutoFit/>
          </a:bodyPr>
          <a:lstStyle/>
          <a:p>
            <a:r>
              <a:rPr lang="en-GB" sz="2000" b="1" dirty="0">
                <a:solidFill>
                  <a:schemeClr val="tx2"/>
                </a:solidFill>
                <a:latin typeface="Century Gothic" panose="020B0502020202020204" pitchFamily="34" charset="0"/>
              </a:rPr>
              <a:t>Training</a:t>
            </a:r>
            <a:r>
              <a:rPr lang="en-GB" sz="2000" dirty="0">
                <a:solidFill>
                  <a:schemeClr val="tx2"/>
                </a:solidFill>
                <a:latin typeface="Century Gothic" panose="020B0502020202020204" pitchFamily="34" charset="0"/>
              </a:rPr>
              <a:t> pupils in </a:t>
            </a:r>
            <a:r>
              <a:rPr lang="en-GB" sz="2000" b="1" dirty="0">
                <a:solidFill>
                  <a:schemeClr val="tx2"/>
                </a:solidFill>
                <a:latin typeface="Century Gothic" panose="020B0502020202020204" pitchFamily="34" charset="0"/>
              </a:rPr>
              <a:t>language analysis </a:t>
            </a:r>
            <a:r>
              <a:rPr lang="en-GB" sz="2000" dirty="0">
                <a:solidFill>
                  <a:schemeClr val="tx2"/>
                </a:solidFill>
                <a:latin typeface="Century Gothic" panose="020B0502020202020204" pitchFamily="34" charset="0"/>
              </a:rPr>
              <a:t>seems to lead to </a:t>
            </a:r>
            <a:r>
              <a:rPr lang="en-GB" sz="2000" b="1" dirty="0">
                <a:solidFill>
                  <a:schemeClr val="tx2"/>
                </a:solidFill>
                <a:latin typeface="Century Gothic" panose="020B0502020202020204" pitchFamily="34" charset="0"/>
              </a:rPr>
              <a:t>more consistent outcomes </a:t>
            </a:r>
            <a:r>
              <a:rPr lang="en-GB" sz="2000" dirty="0">
                <a:solidFill>
                  <a:schemeClr val="tx2"/>
                </a:solidFill>
                <a:latin typeface="Century Gothic" panose="020B0502020202020204" pitchFamily="34" charset="0"/>
              </a:rPr>
              <a:t>amongst pupils</a:t>
            </a:r>
          </a:p>
          <a:p>
            <a:endParaRPr lang="en-GB" sz="2000" dirty="0">
              <a:solidFill>
                <a:schemeClr val="tx2"/>
              </a:solidFill>
              <a:latin typeface="Century Gothic" panose="020B0502020202020204" pitchFamily="34" charset="0"/>
            </a:endParaRPr>
          </a:p>
          <a:p>
            <a:r>
              <a:rPr lang="en-GB" dirty="0">
                <a:solidFill>
                  <a:schemeClr val="tx2"/>
                </a:solidFill>
                <a:latin typeface="Century Gothic" panose="020B0502020202020204" pitchFamily="34" charset="0"/>
              </a:rPr>
              <a:t>White &amp; </a:t>
            </a:r>
            <a:r>
              <a:rPr lang="en-GB" dirty="0" err="1">
                <a:solidFill>
                  <a:schemeClr val="tx2"/>
                </a:solidFill>
                <a:latin typeface="Century Gothic" panose="020B0502020202020204" pitchFamily="34" charset="0"/>
              </a:rPr>
              <a:t>Ranta</a:t>
            </a:r>
            <a:r>
              <a:rPr lang="en-GB" dirty="0">
                <a:solidFill>
                  <a:schemeClr val="tx2"/>
                </a:solidFill>
                <a:latin typeface="Century Gothic" panose="020B0502020202020204" pitchFamily="34" charset="0"/>
              </a:rPr>
              <a:t> (2002) observed less variation in outcomes for their </a:t>
            </a:r>
            <a:r>
              <a:rPr lang="en-GB" b="1" dirty="0">
                <a:solidFill>
                  <a:schemeClr val="tx2"/>
                </a:solidFill>
                <a:latin typeface="Century Gothic" panose="020B0502020202020204" pitchFamily="34" charset="0"/>
              </a:rPr>
              <a:t>metalinguistic instruction </a:t>
            </a:r>
            <a:r>
              <a:rPr lang="en-GB" dirty="0">
                <a:solidFill>
                  <a:schemeClr val="tx2"/>
                </a:solidFill>
                <a:latin typeface="Century Gothic" panose="020B0502020202020204" pitchFamily="34" charset="0"/>
              </a:rPr>
              <a:t>group</a:t>
            </a:r>
          </a:p>
        </p:txBody>
      </p:sp>
      <p:sp>
        <p:nvSpPr>
          <p:cNvPr id="9" name="Rectangle 8"/>
          <p:cNvSpPr/>
          <p:nvPr/>
        </p:nvSpPr>
        <p:spPr>
          <a:xfrm>
            <a:off x="429585" y="2511895"/>
            <a:ext cx="8866815" cy="3847207"/>
          </a:xfrm>
          <a:prstGeom prst="rect">
            <a:avLst/>
          </a:prstGeom>
        </p:spPr>
        <p:txBody>
          <a:bodyPr wrap="square">
            <a:spAutoFit/>
          </a:bodyPr>
          <a:lstStyle/>
          <a:p>
            <a:r>
              <a:rPr lang="en-GB" b="1" dirty="0">
                <a:solidFill>
                  <a:schemeClr val="tx2"/>
                </a:solidFill>
                <a:latin typeface="Century Gothic" panose="020B0502020202020204" pitchFamily="34" charset="0"/>
              </a:rPr>
              <a:t>Handout 5: Summary of </a:t>
            </a:r>
            <a:r>
              <a:rPr lang="en-GB" b="1" dirty="0" err="1">
                <a:solidFill>
                  <a:schemeClr val="tx2"/>
                </a:solidFill>
                <a:latin typeface="Century Gothic" panose="020B0502020202020204" pitchFamily="34" charset="0"/>
              </a:rPr>
              <a:t>Roehr-Brackin</a:t>
            </a:r>
            <a:r>
              <a:rPr lang="en-GB" b="1" dirty="0">
                <a:solidFill>
                  <a:schemeClr val="tx2"/>
                </a:solidFill>
                <a:latin typeface="Century Gothic" panose="020B0502020202020204" pitchFamily="34" charset="0"/>
              </a:rPr>
              <a:t> &amp; Tellier (2018) </a:t>
            </a:r>
          </a:p>
          <a:p>
            <a:pPr marL="342900" indent="-342900">
              <a:buFont typeface="Wingdings" panose="05000000000000000000" pitchFamily="2" charset="2"/>
              <a:buChar char="Ø"/>
            </a:pPr>
            <a:endParaRPr lang="en-GB"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dirty="0">
                <a:solidFill>
                  <a:schemeClr val="tx2"/>
                </a:solidFill>
                <a:latin typeface="Century Gothic" panose="020B0502020202020204" pitchFamily="34" charset="0"/>
              </a:rPr>
              <a:t>Three studies investigated whether metalinguistic ability can be improved by learning Esperanto</a:t>
            </a:r>
          </a:p>
          <a:p>
            <a:pPr marL="342900" indent="-342900">
              <a:spcAft>
                <a:spcPts val="1200"/>
              </a:spcAft>
              <a:buFont typeface="Wingdings" panose="05000000000000000000" pitchFamily="2" charset="2"/>
              <a:buChar char="Ø"/>
            </a:pPr>
            <a:endParaRPr lang="en-GB"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b="1" dirty="0">
                <a:solidFill>
                  <a:schemeClr val="tx2"/>
                </a:solidFill>
                <a:latin typeface="Century Gothic" panose="020B0502020202020204" pitchFamily="34" charset="0"/>
              </a:rPr>
              <a:t>Form-focused activities improved metalinguistic ability</a:t>
            </a:r>
            <a:r>
              <a:rPr lang="en-GB" dirty="0">
                <a:solidFill>
                  <a:schemeClr val="tx2"/>
                </a:solidFill>
                <a:latin typeface="Century Gothic" panose="020B0502020202020204" pitchFamily="34" charset="0"/>
              </a:rPr>
              <a:t>, regardless of  language (real language or Esperanto)</a:t>
            </a:r>
          </a:p>
          <a:p>
            <a:pPr marL="342900" indent="-342900">
              <a:buFont typeface="Wingdings" panose="05000000000000000000" pitchFamily="2" charset="2"/>
              <a:buChar char="Ø"/>
            </a:pPr>
            <a:r>
              <a:rPr lang="en-GB" dirty="0">
                <a:solidFill>
                  <a:schemeClr val="tx2"/>
                </a:solidFill>
                <a:latin typeface="Century Gothic" panose="020B0502020202020204" pitchFamily="34" charset="0"/>
              </a:rPr>
              <a:t>Learning Esperanto did not confer special benefits for metalinguistic ability or language proficiency</a:t>
            </a:r>
          </a:p>
          <a:p>
            <a:r>
              <a:rPr lang="en-GB" dirty="0">
                <a:solidFill>
                  <a:schemeClr val="tx2"/>
                </a:solidFill>
                <a:latin typeface="Century Gothic" panose="020B0502020202020204" pitchFamily="34" charset="0"/>
              </a:rPr>
              <a:t>BUT</a:t>
            </a:r>
          </a:p>
          <a:p>
            <a:pPr marL="342900" indent="-342900">
              <a:buFont typeface="Wingdings" panose="05000000000000000000" pitchFamily="2" charset="2"/>
              <a:buChar char="Ø"/>
            </a:pPr>
            <a:r>
              <a:rPr lang="en-GB" dirty="0">
                <a:solidFill>
                  <a:schemeClr val="tx2"/>
                </a:solidFill>
                <a:latin typeface="Century Gothic" panose="020B0502020202020204" pitchFamily="34" charset="0"/>
              </a:rPr>
              <a:t>Across all three studies there was </a:t>
            </a:r>
            <a:r>
              <a:rPr lang="en-GB" b="1" dirty="0">
                <a:solidFill>
                  <a:schemeClr val="tx2"/>
                </a:solidFill>
                <a:latin typeface="Century Gothic" panose="020B0502020202020204" pitchFamily="34" charset="0"/>
              </a:rPr>
              <a:t>less variation </a:t>
            </a:r>
            <a:r>
              <a:rPr lang="en-GB" dirty="0">
                <a:solidFill>
                  <a:schemeClr val="tx2"/>
                </a:solidFill>
                <a:latin typeface="Century Gothic" panose="020B0502020202020204" pitchFamily="34" charset="0"/>
              </a:rPr>
              <a:t>in </a:t>
            </a:r>
            <a:r>
              <a:rPr lang="en-GB" b="1" dirty="0">
                <a:solidFill>
                  <a:schemeClr val="tx2"/>
                </a:solidFill>
                <a:latin typeface="Century Gothic" panose="020B0502020202020204" pitchFamily="34" charset="0"/>
              </a:rPr>
              <a:t>L2 performance </a:t>
            </a:r>
            <a:r>
              <a:rPr lang="en-GB" dirty="0">
                <a:solidFill>
                  <a:schemeClr val="tx2"/>
                </a:solidFill>
                <a:latin typeface="Century Gothic" panose="020B0502020202020204" pitchFamily="34" charset="0"/>
              </a:rPr>
              <a:t>among children who learnt Esperanto </a:t>
            </a:r>
          </a:p>
          <a:p>
            <a:pPr marL="800100" lvl="1" indent="-342900">
              <a:buFont typeface="Wingdings" panose="05000000000000000000" pitchFamily="2" charset="2"/>
              <a:buChar char="Ø"/>
            </a:pPr>
            <a:r>
              <a:rPr lang="en-GB" dirty="0">
                <a:solidFill>
                  <a:schemeClr val="tx2"/>
                </a:solidFill>
                <a:latin typeface="Century Gothic" panose="020B0502020202020204" pitchFamily="34" charset="0"/>
              </a:rPr>
              <a:t>Fewer learners did poorly</a:t>
            </a:r>
          </a:p>
        </p:txBody>
      </p:sp>
      <p:sp>
        <p:nvSpPr>
          <p:cNvPr id="4" name="Rounded Rectangular Callout 3"/>
          <p:cNvSpPr/>
          <p:nvPr/>
        </p:nvSpPr>
        <p:spPr>
          <a:xfrm>
            <a:off x="3648551" y="3444764"/>
            <a:ext cx="4000014" cy="486074"/>
          </a:xfrm>
          <a:prstGeom prst="wedgeRoundRectCallout">
            <a:avLst>
              <a:gd name="adj1" fmla="val -58236"/>
              <a:gd name="adj2" fmla="val -343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latin typeface="Century Gothic" panose="020B0502020202020204" pitchFamily="34" charset="0"/>
              </a:rPr>
              <a:t>Artificial language governed by transparent, systematic, unambiguous rules</a:t>
            </a:r>
          </a:p>
        </p:txBody>
      </p:sp>
      <p:pic>
        <p:nvPicPr>
          <p:cNvPr id="8" name="Picture 7" descr="esperanto at a glance phoentic and accents chart "/>
          <p:cNvPicPr>
            <a:picLocks noChangeAspect="1"/>
          </p:cNvPicPr>
          <p:nvPr/>
        </p:nvPicPr>
        <p:blipFill>
          <a:blip r:embed="rId4"/>
          <a:stretch>
            <a:fillRect/>
          </a:stretch>
        </p:blipFill>
        <p:spPr>
          <a:xfrm>
            <a:off x="9306305" y="2654300"/>
            <a:ext cx="2747461" cy="3622252"/>
          </a:xfrm>
          <a:prstGeom prst="rect">
            <a:avLst/>
          </a:prstGeom>
        </p:spPr>
      </p:pic>
      <p:sp>
        <p:nvSpPr>
          <p:cNvPr id="10" name="TextBox 9"/>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543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Engaging in language analysis</a:t>
            </a:r>
          </a:p>
        </p:txBody>
      </p:sp>
      <p:sp>
        <p:nvSpPr>
          <p:cNvPr id="7" name="TextBox 6"/>
          <p:cNvSpPr txBox="1"/>
          <p:nvPr/>
        </p:nvSpPr>
        <p:spPr>
          <a:xfrm>
            <a:off x="606565" y="1316803"/>
            <a:ext cx="10710363" cy="4924425"/>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 can facilitate a deeper understanding of language by encouraging learners to    </a:t>
            </a:r>
          </a:p>
          <a:p>
            <a:r>
              <a:rPr lang="en-GB" sz="2000" dirty="0">
                <a:solidFill>
                  <a:schemeClr val="tx2"/>
                </a:solidFill>
                <a:latin typeface="Century Gothic" panose="020B0502020202020204" pitchFamily="34" charset="0"/>
              </a:rPr>
              <a:t>    “spot patterns in language and to identify variables”</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 can include any and all languages, </a:t>
            </a:r>
          </a:p>
          <a:p>
            <a:r>
              <a:rPr lang="en-GB" sz="2000" dirty="0">
                <a:solidFill>
                  <a:schemeClr val="tx2"/>
                </a:solidFill>
                <a:latin typeface="Century Gothic" panose="020B0502020202020204" pitchFamily="34" charset="0"/>
              </a:rPr>
              <a:t>     i.e. first language, home language(s), foreign language(s)</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 can develop learners’ understanding of both language and culture </a:t>
            </a:r>
          </a:p>
          <a:p>
            <a:r>
              <a:rPr lang="en-GB" sz="2000" dirty="0">
                <a:solidFill>
                  <a:schemeClr val="tx2"/>
                </a:solidFill>
                <a:latin typeface="Century Gothic" panose="020B0502020202020204" pitchFamily="34" charset="0"/>
              </a:rPr>
              <a:t>    (how languages are used in similar and different ways to convey meaning)</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 is in line with the move towards more explicit and direct teaching of language</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 can lead to greater interest and enjoyment in language study</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 can prepare learners for further language learning later in life </a:t>
            </a:r>
          </a:p>
          <a:p>
            <a:r>
              <a:rPr lang="en-GB" sz="2000" dirty="0">
                <a:solidFill>
                  <a:schemeClr val="tx2"/>
                </a:solidFill>
                <a:latin typeface="Century Gothic" panose="020B0502020202020204" pitchFamily="34" charset="0"/>
              </a:rPr>
              <a:t>    </a:t>
            </a:r>
            <a:r>
              <a:rPr lang="en-GB" sz="2000" i="1" dirty="0">
                <a:solidFill>
                  <a:schemeClr val="tx2"/>
                </a:solidFill>
                <a:latin typeface="Century Gothic" panose="020B0502020202020204" pitchFamily="34" charset="0"/>
              </a:rPr>
              <a:t>(Eric Hawkins’ “language apprenticeship”)</a:t>
            </a:r>
            <a:endParaRPr lang="en-GB" sz="1400" dirty="0">
              <a:solidFill>
                <a:schemeClr val="tx2"/>
              </a:solidFill>
              <a:latin typeface="Century Gothic" panose="020B0502020202020204" pitchFamily="34" charset="0"/>
            </a:endParaRPr>
          </a:p>
          <a:p>
            <a:pPr algn="r"/>
            <a:r>
              <a:rPr lang="en-GB" sz="1400" dirty="0">
                <a:solidFill>
                  <a:schemeClr val="tx2"/>
                </a:solidFill>
                <a:latin typeface="Century Gothic" panose="020B0502020202020204" pitchFamily="34" charset="0"/>
              </a:rPr>
              <a:t>(</a:t>
            </a:r>
            <a:r>
              <a:rPr lang="en-GB" sz="1400" dirty="0" err="1">
                <a:solidFill>
                  <a:schemeClr val="tx2"/>
                </a:solidFill>
                <a:latin typeface="Century Gothic" panose="020B0502020202020204" pitchFamily="34" charset="0"/>
              </a:rPr>
              <a:t>CLiE</a:t>
            </a:r>
            <a:r>
              <a:rPr lang="en-GB" sz="1400" dirty="0">
                <a:solidFill>
                  <a:schemeClr val="tx2"/>
                </a:solidFill>
                <a:latin typeface="Century Gothic" panose="020B0502020202020204" pitchFamily="34" charset="0"/>
              </a:rPr>
              <a:t> Manifesto </a:t>
            </a:r>
            <a:r>
              <a:rPr lang="en-GB" sz="1400" dirty="0">
                <a:solidFill>
                  <a:schemeClr val="tx2"/>
                </a:solidFill>
                <a:latin typeface="Century Gothic" panose="020B0502020202020204" pitchFamily="34" charset="0"/>
                <a:hlinkClick r:id="rId4"/>
              </a:rPr>
              <a:t>https://clie.org.uk/laser/#manifesto</a:t>
            </a:r>
            <a:r>
              <a:rPr lang="en-GB" sz="1400" dirty="0">
                <a:solidFill>
                  <a:schemeClr val="tx2"/>
                </a:solidFill>
                <a:latin typeface="Century Gothic" panose="020B0502020202020204" pitchFamily="34" charset="0"/>
              </a:rPr>
              <a:t>)</a:t>
            </a:r>
          </a:p>
        </p:txBody>
      </p:sp>
      <p:pic>
        <p:nvPicPr>
          <p:cNvPr id="10" name="Picture 9" descr="magnifying g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5703" y="1737560"/>
            <a:ext cx="2200602" cy="1742143"/>
          </a:xfrm>
          <a:prstGeom prst="rect">
            <a:avLst/>
          </a:prstGeom>
        </p:spPr>
      </p:pic>
      <p:sp>
        <p:nvSpPr>
          <p:cNvPr id="6" name="TextBox 5"/>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126778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background rectangle"/>
          <p:cNvSpPr/>
          <p:nvPr/>
        </p:nvSpPr>
        <p:spPr>
          <a:xfrm>
            <a:off x="4062549" y="4297680"/>
            <a:ext cx="8129451" cy="256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in language analysis</a:t>
            </a:r>
          </a:p>
        </p:txBody>
      </p:sp>
      <p:sp>
        <p:nvSpPr>
          <p:cNvPr id="41" name="TextBox 40"/>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 / UKLO</a:t>
            </a:r>
          </a:p>
        </p:txBody>
      </p:sp>
      <p:grpSp>
        <p:nvGrpSpPr>
          <p:cNvPr id="7" name="Group 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12" name="Isosceles Triangle 11"/>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9" name="Isosceles Triangle 8"/>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Rectangle 10"/>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4" name="TextBox 13"/>
          <p:cNvSpPr txBox="1"/>
          <p:nvPr/>
        </p:nvSpPr>
        <p:spPr>
          <a:xfrm>
            <a:off x="395111" y="2105561"/>
            <a:ext cx="6886222" cy="707886"/>
          </a:xfrm>
          <a:prstGeom prst="rect">
            <a:avLst/>
          </a:prstGeom>
          <a:noFill/>
        </p:spPr>
        <p:txBody>
          <a:bodyPr wrap="square" rtlCol="0">
            <a:spAutoFit/>
          </a:bodyPr>
          <a:lstStyle/>
          <a:p>
            <a:r>
              <a:rPr lang="en-GB" sz="4000" b="1" dirty="0" err="1">
                <a:solidFill>
                  <a:prstClr val="white"/>
                </a:solidFill>
                <a:latin typeface="Century Gothic" panose="020B0502020202020204" pitchFamily="34" charset="0"/>
              </a:rPr>
              <a:t>Yodaspeak</a:t>
            </a:r>
            <a:endParaRPr lang="en-GB" sz="4000" b="1" dirty="0">
              <a:solidFill>
                <a:prstClr val="white"/>
              </a:solidFill>
              <a:latin typeface="Century Gothic" panose="020B0502020202020204" pitchFamily="34" charset="0"/>
            </a:endParaRPr>
          </a:p>
        </p:txBody>
      </p:sp>
      <p:sp>
        <p:nvSpPr>
          <p:cNvPr id="15" name="Title 3"/>
          <p:cNvSpPr txBox="1">
            <a:spLocks/>
          </p:cNvSpPr>
          <p:nvPr/>
        </p:nvSpPr>
        <p:spPr>
          <a:xfrm>
            <a:off x="395111" y="2737679"/>
            <a:ext cx="5320595" cy="1311807"/>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Activity</a:t>
            </a:r>
          </a:p>
          <a:p>
            <a:r>
              <a:rPr lang="en-GB" sz="3200" i="1" dirty="0">
                <a:solidFill>
                  <a:prstClr val="white"/>
                </a:solidFill>
                <a:latin typeface="Century Gothic" panose="020B0502020202020204" pitchFamily="34" charset="0"/>
              </a:rPr>
              <a:t>Exploring word order</a:t>
            </a:r>
          </a:p>
        </p:txBody>
      </p:sp>
      <p:pic>
        <p:nvPicPr>
          <p:cNvPr id="16" name="Picture 15"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3730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descr="background rectangle"/>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3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language analysis</a:t>
            </a:r>
          </a:p>
        </p:txBody>
      </p:sp>
      <p:sp>
        <p:nvSpPr>
          <p:cNvPr id="34" name="Rectangle 33"/>
          <p:cNvSpPr/>
          <p:nvPr/>
        </p:nvSpPr>
        <p:spPr>
          <a:xfrm>
            <a:off x="352697" y="1316803"/>
            <a:ext cx="11116492" cy="3785652"/>
          </a:xfrm>
          <a:prstGeom prst="rect">
            <a:avLst/>
          </a:prstGeom>
        </p:spPr>
        <p:txBody>
          <a:bodyPr wrap="square">
            <a:spAutoFit/>
          </a:bodyPr>
          <a:lstStyle/>
          <a:p>
            <a:r>
              <a:rPr lang="en-GB" sz="2400" dirty="0">
                <a:solidFill>
                  <a:schemeClr val="tx2"/>
                </a:solidFill>
                <a:latin typeface="Century Gothic" panose="020B0502020202020204" pitchFamily="34" charset="0"/>
              </a:rPr>
              <a:t>Example: </a:t>
            </a:r>
          </a:p>
          <a:p>
            <a:endParaRPr lang="en-GB" sz="2400" dirty="0">
              <a:solidFill>
                <a:schemeClr val="tx2"/>
              </a:solidFill>
              <a:latin typeface="Century Gothic" panose="020B0502020202020204" pitchFamily="34" charset="0"/>
            </a:endParaRPr>
          </a:p>
          <a:p>
            <a:r>
              <a:rPr lang="en-GB" sz="2400" b="1" dirty="0" err="1">
                <a:solidFill>
                  <a:schemeClr val="tx2"/>
                </a:solidFill>
                <a:latin typeface="Century Gothic" panose="020B0502020202020204" pitchFamily="34" charset="0"/>
              </a:rPr>
              <a:t>Yodaspeak</a:t>
            </a:r>
            <a:r>
              <a:rPr lang="en-GB" sz="2400" b="1" dirty="0">
                <a:solidFill>
                  <a:schemeClr val="tx2"/>
                </a:solidFill>
                <a:latin typeface="Century Gothic" panose="020B0502020202020204" pitchFamily="34" charset="0"/>
              </a:rPr>
              <a:t> activity</a:t>
            </a:r>
          </a:p>
          <a:p>
            <a:pPr marL="342900" indent="-342900">
              <a:buFont typeface="Wingdings" panose="05000000000000000000" pitchFamily="2" charset="2"/>
              <a:buChar char="Ø"/>
            </a:pPr>
            <a:endParaRPr lang="en-GB" sz="2400"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Practise identifying subject / verb / object in English sentences to consolidate understanding of these terms</a:t>
            </a: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Practise identifying and describing word order patterns</a:t>
            </a: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Practise manipulating word order in English sentences</a:t>
            </a:r>
          </a:p>
          <a:p>
            <a:pPr marL="342900" indent="-342900">
              <a:buFont typeface="Wingdings" panose="05000000000000000000" pitchFamily="2" charset="2"/>
              <a:buChar char="Ø"/>
            </a:pPr>
            <a:endParaRPr lang="en-GB" sz="2400" dirty="0">
              <a:solidFill>
                <a:schemeClr val="tx2"/>
              </a:solidFill>
              <a:latin typeface="Century Gothic" panose="020B0502020202020204" pitchFamily="34" charset="0"/>
            </a:endParaRPr>
          </a:p>
          <a:p>
            <a:r>
              <a:rPr lang="en-GB" sz="2400" i="1" dirty="0">
                <a:solidFill>
                  <a:schemeClr val="tx2"/>
                </a:solidFill>
                <a:latin typeface="Century Gothic" panose="020B0502020202020204" pitchFamily="34" charset="0"/>
              </a:rPr>
              <a:t>Precursor to introduction of word order changes in German </a:t>
            </a:r>
          </a:p>
        </p:txBody>
      </p:sp>
      <p:sp>
        <p:nvSpPr>
          <p:cNvPr id="2" name="Rounded Rectangular Callout 1"/>
          <p:cNvSpPr/>
          <p:nvPr/>
        </p:nvSpPr>
        <p:spPr>
          <a:xfrm>
            <a:off x="8432800" y="465903"/>
            <a:ext cx="3390900" cy="850900"/>
          </a:xfrm>
          <a:prstGeom prst="wedgeRoundRectCallout">
            <a:avLst>
              <a:gd name="adj1" fmla="val -58140"/>
              <a:gd name="adj2" fmla="val 330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Adapted from UKLO activity</a:t>
            </a:r>
          </a:p>
          <a:p>
            <a:pPr algn="ctr"/>
            <a:r>
              <a:rPr lang="en-GB" dirty="0">
                <a:solidFill>
                  <a:schemeClr val="tx2"/>
                </a:solidFill>
              </a:rPr>
              <a:t>(see Slide 24)</a:t>
            </a:r>
          </a:p>
        </p:txBody>
      </p:sp>
      <p:sp>
        <p:nvSpPr>
          <p:cNvPr id="41" name="TextBox 40"/>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 / UKLO</a:t>
            </a:r>
          </a:p>
        </p:txBody>
      </p:sp>
    </p:spTree>
    <p:extLst>
      <p:ext uri="{BB962C8B-B14F-4D97-AF65-F5344CB8AC3E}">
        <p14:creationId xmlns:p14="http://schemas.microsoft.com/office/powerpoint/2010/main" val="2362316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3"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language analysis: Example</a:t>
            </a:r>
          </a:p>
        </p:txBody>
      </p:sp>
      <p:sp>
        <p:nvSpPr>
          <p:cNvPr id="7" name="Rectangle 6"/>
          <p:cNvSpPr/>
          <p:nvPr/>
        </p:nvSpPr>
        <p:spPr>
          <a:xfrm>
            <a:off x="352697" y="1342928"/>
            <a:ext cx="11116492" cy="4154984"/>
          </a:xfrm>
          <a:prstGeom prst="rect">
            <a:avLst/>
          </a:prstGeom>
        </p:spPr>
        <p:txBody>
          <a:bodyPr wrap="square">
            <a:spAutoFit/>
          </a:bodyPr>
          <a:lstStyle/>
          <a:p>
            <a:r>
              <a:rPr lang="en-GB" sz="2400" b="1" dirty="0" err="1">
                <a:solidFill>
                  <a:schemeClr val="tx2"/>
                </a:solidFill>
                <a:latin typeface="Century Gothic" panose="020B0502020202020204" pitchFamily="34" charset="0"/>
              </a:rPr>
              <a:t>Yodaspeak</a:t>
            </a:r>
            <a:endParaRPr lang="en-GB" sz="2400" b="1" dirty="0">
              <a:solidFill>
                <a:schemeClr val="tx2"/>
              </a:solidFill>
              <a:latin typeface="Century Gothic" panose="020B0502020202020204" pitchFamily="34" charset="0"/>
            </a:endParaRPr>
          </a:p>
          <a:p>
            <a:r>
              <a:rPr lang="en-GB" sz="2400" dirty="0">
                <a:solidFill>
                  <a:schemeClr val="tx2"/>
                </a:solidFill>
                <a:latin typeface="Century Gothic" panose="020B0502020202020204" pitchFamily="34" charset="0"/>
              </a:rPr>
              <a:t>In the Star Wars movies, the character Yoda was heard to speak English with a distinctive word order, apparently a deliberate device to make him seem different and special. </a:t>
            </a:r>
          </a:p>
          <a:p>
            <a:r>
              <a:rPr lang="en-GB" sz="2400" dirty="0">
                <a:solidFill>
                  <a:schemeClr val="tx2"/>
                </a:solidFill>
                <a:latin typeface="Century Gothic" panose="020B0502020202020204" pitchFamily="34" charset="0"/>
              </a:rPr>
              <a:t>We are going to look at some examples of Yoda’s English, all genuine examples from the Star Wars movies.</a:t>
            </a:r>
          </a:p>
          <a:p>
            <a:endParaRPr lang="en-GB" sz="2400" dirty="0">
              <a:solidFill>
                <a:schemeClr val="tx2"/>
              </a:solidFill>
              <a:latin typeface="Century Gothic" panose="020B0502020202020204" pitchFamily="34" charset="0"/>
            </a:endParaRPr>
          </a:p>
          <a:p>
            <a:r>
              <a:rPr lang="en-GB" sz="2400" dirty="0">
                <a:solidFill>
                  <a:schemeClr val="tx2"/>
                </a:solidFill>
                <a:latin typeface="Century Gothic" panose="020B0502020202020204" pitchFamily="34" charset="0"/>
                <a:cs typeface="Arial" panose="020B0604020202020204" pitchFamily="34" charset="0"/>
              </a:rPr>
              <a:t>In the examples: </a:t>
            </a:r>
          </a:p>
          <a:p>
            <a:endParaRPr lang="en-GB" sz="2400" b="1" dirty="0">
              <a:solidFill>
                <a:schemeClr val="tx2"/>
              </a:solidFill>
              <a:latin typeface="Century Gothic" panose="020B0502020202020204" pitchFamily="34" charset="0"/>
              <a:cs typeface="Arial" panose="020B0604020202020204" pitchFamily="34" charset="0"/>
            </a:endParaRPr>
          </a:p>
          <a:p>
            <a:r>
              <a:rPr lang="en-GB" sz="2400" b="1" dirty="0">
                <a:solidFill>
                  <a:schemeClr val="tx2"/>
                </a:solidFill>
                <a:latin typeface="Century Gothic" panose="020B0502020202020204" pitchFamily="34" charset="0"/>
                <a:cs typeface="Arial" panose="020B0604020202020204" pitchFamily="34" charset="0"/>
              </a:rPr>
              <a:t>Circle </a:t>
            </a:r>
            <a:r>
              <a:rPr lang="en-GB" sz="2400" dirty="0">
                <a:solidFill>
                  <a:schemeClr val="tx2"/>
                </a:solidFill>
                <a:latin typeface="Century Gothic" panose="020B0502020202020204" pitchFamily="34" charset="0"/>
                <a:cs typeface="Arial" panose="020B0604020202020204" pitchFamily="34" charset="0"/>
              </a:rPr>
              <a:t>the verbs, </a:t>
            </a:r>
            <a:r>
              <a:rPr lang="en-GB" sz="2400" b="1" dirty="0">
                <a:solidFill>
                  <a:schemeClr val="tx2"/>
                </a:solidFill>
                <a:latin typeface="Century Gothic" panose="020B0502020202020204" pitchFamily="34" charset="0"/>
                <a:cs typeface="Arial" panose="020B0604020202020204" pitchFamily="34" charset="0"/>
              </a:rPr>
              <a:t>box</a:t>
            </a:r>
            <a:r>
              <a:rPr lang="en-GB" sz="2400" dirty="0">
                <a:solidFill>
                  <a:schemeClr val="tx2"/>
                </a:solidFill>
                <a:latin typeface="Century Gothic" panose="020B0502020202020204" pitchFamily="34" charset="0"/>
                <a:cs typeface="Arial" panose="020B0604020202020204" pitchFamily="34" charset="0"/>
              </a:rPr>
              <a:t> the subjects, and </a:t>
            </a:r>
            <a:r>
              <a:rPr lang="en-GB" sz="2400" b="1" u="sng" dirty="0">
                <a:solidFill>
                  <a:schemeClr val="tx2"/>
                </a:solidFill>
                <a:latin typeface="Century Gothic" panose="020B0502020202020204" pitchFamily="34" charset="0"/>
                <a:cs typeface="Arial" panose="020B0604020202020204" pitchFamily="34" charset="0"/>
              </a:rPr>
              <a:t>underline</a:t>
            </a:r>
            <a:r>
              <a:rPr lang="en-GB" sz="2400" dirty="0">
                <a:solidFill>
                  <a:schemeClr val="tx2"/>
                </a:solidFill>
                <a:latin typeface="Century Gothic" panose="020B0502020202020204" pitchFamily="34" charset="0"/>
                <a:cs typeface="Arial" panose="020B0604020202020204" pitchFamily="34" charset="0"/>
              </a:rPr>
              <a:t> the objects.</a:t>
            </a:r>
          </a:p>
          <a:p>
            <a:endParaRPr lang="en-GB" sz="2400" dirty="0">
              <a:solidFill>
                <a:schemeClr val="tx2"/>
              </a:solidFill>
              <a:latin typeface="Century Gothic" panose="020B0502020202020204" pitchFamily="34" charset="0"/>
            </a:endParaRPr>
          </a:p>
        </p:txBody>
      </p:sp>
      <p:sp>
        <p:nvSpPr>
          <p:cNvPr id="9" name="Oval 8" descr="oval over the word circle"/>
          <p:cNvSpPr/>
          <p:nvPr/>
        </p:nvSpPr>
        <p:spPr>
          <a:xfrm>
            <a:off x="300038" y="4572003"/>
            <a:ext cx="1110751" cy="64008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descr="square box around the word box"/>
          <p:cNvSpPr/>
          <p:nvPr/>
        </p:nvSpPr>
        <p:spPr>
          <a:xfrm>
            <a:off x="2873829" y="4624255"/>
            <a:ext cx="666205" cy="4702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descr="straight line under the word line"/>
          <p:cNvCxnSpPr/>
          <p:nvPr/>
        </p:nvCxnSpPr>
        <p:spPr>
          <a:xfrm>
            <a:off x="6211380" y="5012187"/>
            <a:ext cx="1391194" cy="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2" descr="ICT geeks in my school, by @GripWeed1 | @TeacherTool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4446" y="3300797"/>
            <a:ext cx="2474616" cy="32334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 / UKLO</a:t>
            </a:r>
          </a:p>
        </p:txBody>
      </p:sp>
    </p:spTree>
    <p:extLst>
      <p:ext uri="{BB962C8B-B14F-4D97-AF65-F5344CB8AC3E}">
        <p14:creationId xmlns:p14="http://schemas.microsoft.com/office/powerpoint/2010/main" val="1633319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Aims of the session</a:t>
            </a:r>
          </a:p>
        </p:txBody>
      </p:sp>
      <p:sp>
        <p:nvSpPr>
          <p:cNvPr id="3" name="TextBox 2"/>
          <p:cNvSpPr txBox="1"/>
          <p:nvPr/>
        </p:nvSpPr>
        <p:spPr>
          <a:xfrm>
            <a:off x="530243" y="1209656"/>
            <a:ext cx="11317627" cy="6001643"/>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Explore KS2 grammar teaching in terms of:</a:t>
            </a:r>
          </a:p>
          <a:p>
            <a:r>
              <a:rPr lang="en-GB" sz="2400" dirty="0">
                <a:solidFill>
                  <a:schemeClr val="tx2"/>
                </a:solidFill>
                <a:latin typeface="Century Gothic" panose="020B0502020202020204" pitchFamily="34" charset="0"/>
              </a:rPr>
              <a:t>	a) the foreign language curriculum</a:t>
            </a:r>
          </a:p>
          <a:p>
            <a:r>
              <a:rPr lang="en-GB" sz="2400" dirty="0">
                <a:solidFill>
                  <a:schemeClr val="tx2"/>
                </a:solidFill>
                <a:latin typeface="Century Gothic" panose="020B0502020202020204" pitchFamily="34" charset="0"/>
              </a:rPr>
              <a:t>	b) the English curriculum</a:t>
            </a:r>
          </a:p>
          <a:p>
            <a:pPr marL="342900" indent="-342900">
              <a:buFont typeface="Wingdings" panose="05000000000000000000" pitchFamily="2" charset="2"/>
              <a:buChar char="Ø"/>
            </a:pPr>
            <a:endParaRPr lang="en-GB" sz="2400"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Consider the role of metalanguage and terminology we can build on from KS2</a:t>
            </a:r>
          </a:p>
          <a:p>
            <a:pPr marL="342900" indent="-342900">
              <a:buFont typeface="Wingdings" panose="05000000000000000000" pitchFamily="2" charset="2"/>
              <a:buChar char="Ø"/>
            </a:pPr>
            <a:endParaRPr lang="en-GB" sz="2400"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Discuss the benefits of developing learners’ </a:t>
            </a:r>
            <a:r>
              <a:rPr lang="en-GB" sz="2400" b="1" i="1" dirty="0">
                <a:solidFill>
                  <a:schemeClr val="tx2"/>
                </a:solidFill>
                <a:latin typeface="Century Gothic" panose="020B0502020202020204" pitchFamily="34" charset="0"/>
              </a:rPr>
              <a:t>knowledge about language</a:t>
            </a:r>
            <a:endParaRPr lang="en-GB" sz="2400" dirty="0">
              <a:solidFill>
                <a:schemeClr val="tx2"/>
              </a:solidFill>
              <a:latin typeface="Century Gothic" panose="020B0502020202020204" pitchFamily="34" charset="0"/>
            </a:endParaRPr>
          </a:p>
          <a:p>
            <a:pPr marL="342900" indent="-342900">
              <a:buFont typeface="Wingdings" panose="05000000000000000000" pitchFamily="2" charset="2"/>
              <a:buChar char="Ø"/>
            </a:pPr>
            <a:endParaRPr lang="en-GB" sz="2400"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Explore the role of language analysis and cross-linguistic analysis in L2 learning</a:t>
            </a:r>
          </a:p>
          <a:p>
            <a:pPr marL="342900" indent="-342900">
              <a:buFont typeface="Wingdings" panose="05000000000000000000" pitchFamily="2" charset="2"/>
              <a:buChar char="Ø"/>
            </a:pPr>
            <a:endParaRPr lang="en-GB" sz="2400"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Introduce some examples of activities to promote cross-linguistic comparisons</a:t>
            </a:r>
          </a:p>
          <a:p>
            <a:pPr marL="342900" indent="-342900">
              <a:buFont typeface="Wingdings" panose="05000000000000000000" pitchFamily="2" charset="2"/>
              <a:buChar char="Ø"/>
            </a:pPr>
            <a:endParaRPr lang="en-GB" sz="2400" dirty="0">
              <a:solidFill>
                <a:schemeClr val="tx2"/>
              </a:solidFill>
              <a:latin typeface="Century Gothic" panose="020B0502020202020204" pitchFamily="34" charset="0"/>
            </a:endParaRPr>
          </a:p>
          <a:p>
            <a:pPr marL="342900" indent="-342900">
              <a:buFont typeface="Wingdings" panose="05000000000000000000" pitchFamily="2" charset="2"/>
              <a:buChar char="Ø"/>
            </a:pPr>
            <a:endParaRPr lang="en-GB" sz="2400" dirty="0">
              <a:solidFill>
                <a:schemeClr val="tx2"/>
              </a:solidFill>
              <a:latin typeface="Century Gothic" panose="020B0502020202020204" pitchFamily="34" charset="0"/>
            </a:endParaRPr>
          </a:p>
        </p:txBody>
      </p:sp>
      <p:sp>
        <p:nvSpPr>
          <p:cNvPr id="7" name="TextBox 6"/>
          <p:cNvSpPr txBox="1"/>
          <p:nvPr/>
        </p:nvSpPr>
        <p:spPr>
          <a:xfrm>
            <a:off x="7115415" y="6494075"/>
            <a:ext cx="3112320"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1409726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descr="title"/>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14" name="Rectangle 13"/>
          <p:cNvSpPr/>
          <p:nvPr/>
        </p:nvSpPr>
        <p:spPr>
          <a:xfrm>
            <a:off x="300038" y="1209130"/>
            <a:ext cx="11430000" cy="5170646"/>
          </a:xfrm>
          <a:prstGeom prst="rect">
            <a:avLst/>
          </a:prstGeom>
        </p:spPr>
        <p:txBody>
          <a:bodyPr wrap="square">
            <a:spAutoFit/>
          </a:bodyPr>
          <a:lstStyle/>
          <a:p>
            <a:pPr>
              <a:spcBef>
                <a:spcPts val="1200"/>
              </a:spcBef>
            </a:pPr>
            <a:r>
              <a:rPr lang="en-GB" sz="2400" dirty="0">
                <a:solidFill>
                  <a:schemeClr val="tx2"/>
                </a:solidFill>
                <a:latin typeface="Century Gothic" panose="020B0502020202020204" pitchFamily="34" charset="0"/>
              </a:rPr>
              <a:t>1. Take you to him I will.</a:t>
            </a:r>
          </a:p>
          <a:p>
            <a:pPr>
              <a:spcBef>
                <a:spcPts val="1200"/>
              </a:spcBef>
            </a:pPr>
            <a:r>
              <a:rPr lang="en-GB" sz="2400" dirty="0">
                <a:solidFill>
                  <a:schemeClr val="tx2"/>
                </a:solidFill>
                <a:latin typeface="Century Gothic" panose="020B0502020202020204" pitchFamily="34" charset="0"/>
              </a:rPr>
              <a:t>2. A domain of evil it is.</a:t>
            </a:r>
          </a:p>
          <a:p>
            <a:pPr>
              <a:spcBef>
                <a:spcPts val="1200"/>
              </a:spcBef>
            </a:pPr>
            <a:r>
              <a:rPr lang="en-GB" sz="2400" dirty="0">
                <a:solidFill>
                  <a:schemeClr val="tx2"/>
                </a:solidFill>
                <a:latin typeface="Century Gothic" panose="020B0502020202020204" pitchFamily="34" charset="0"/>
              </a:rPr>
              <a:t>3. Help them you could.</a:t>
            </a:r>
          </a:p>
          <a:p>
            <a:pPr>
              <a:spcBef>
                <a:spcPts val="1200"/>
              </a:spcBef>
            </a:pPr>
            <a:r>
              <a:rPr lang="en-GB" sz="2400" dirty="0">
                <a:solidFill>
                  <a:schemeClr val="tx2"/>
                </a:solidFill>
                <a:latin typeface="Century Gothic" panose="020B0502020202020204" pitchFamily="34" charset="0"/>
              </a:rPr>
              <a:t>4. Chewbacca and </a:t>
            </a:r>
            <a:r>
              <a:rPr lang="en-GB" sz="2400" dirty="0" err="1">
                <a:solidFill>
                  <a:schemeClr val="tx2"/>
                </a:solidFill>
                <a:latin typeface="Century Gothic" panose="020B0502020202020204" pitchFamily="34" charset="0"/>
              </a:rPr>
              <a:t>Tarfful</a:t>
            </a:r>
            <a:r>
              <a:rPr lang="en-GB" sz="2400" dirty="0">
                <a:solidFill>
                  <a:schemeClr val="tx2"/>
                </a:solidFill>
                <a:latin typeface="Century Gothic" panose="020B0502020202020204" pitchFamily="34" charset="0"/>
              </a:rPr>
              <a:t>, miss you I will.</a:t>
            </a:r>
          </a:p>
          <a:p>
            <a:pPr>
              <a:spcBef>
                <a:spcPts val="1200"/>
              </a:spcBef>
            </a:pPr>
            <a:r>
              <a:rPr lang="en-GB" sz="2400" dirty="0">
                <a:solidFill>
                  <a:schemeClr val="tx2"/>
                </a:solidFill>
                <a:latin typeface="Century Gothic" panose="020B0502020202020204" pitchFamily="34" charset="0"/>
              </a:rPr>
              <a:t>5. Truly wonderful the mind of a child is.</a:t>
            </a:r>
          </a:p>
          <a:p>
            <a:pPr>
              <a:spcBef>
                <a:spcPts val="1200"/>
              </a:spcBef>
            </a:pPr>
            <a:r>
              <a:rPr lang="en-GB" sz="2400" dirty="0">
                <a:solidFill>
                  <a:schemeClr val="tx2"/>
                </a:solidFill>
                <a:latin typeface="Century Gothic" panose="020B0502020202020204" pitchFamily="34" charset="0"/>
              </a:rPr>
              <a:t>6. Much to learn you still have.</a:t>
            </a:r>
          </a:p>
          <a:p>
            <a:pPr>
              <a:spcBef>
                <a:spcPts val="1200"/>
              </a:spcBef>
            </a:pPr>
            <a:r>
              <a:rPr lang="en-GB" sz="2400" dirty="0">
                <a:solidFill>
                  <a:schemeClr val="tx2"/>
                </a:solidFill>
                <a:latin typeface="Century Gothic" panose="020B0502020202020204" pitchFamily="34" charset="0"/>
              </a:rPr>
              <a:t>7. When nine hundred years old you reach, look as good you will  not.</a:t>
            </a:r>
          </a:p>
          <a:p>
            <a:pPr>
              <a:spcBef>
                <a:spcPts val="1200"/>
              </a:spcBef>
            </a:pPr>
            <a:r>
              <a:rPr lang="en-GB" sz="2400" dirty="0">
                <a:solidFill>
                  <a:schemeClr val="tx2"/>
                </a:solidFill>
                <a:latin typeface="Century Gothic" panose="020B0502020202020204" pitchFamily="34" charset="0"/>
              </a:rPr>
              <a:t>8. Lost a planet Master Obi-Wan has.</a:t>
            </a:r>
          </a:p>
          <a:p>
            <a:pPr>
              <a:spcBef>
                <a:spcPts val="1200"/>
              </a:spcBef>
            </a:pPr>
            <a:r>
              <a:rPr lang="en-GB" sz="2400" dirty="0">
                <a:solidFill>
                  <a:schemeClr val="tx2"/>
                </a:solidFill>
                <a:latin typeface="Century Gothic" panose="020B0502020202020204" pitchFamily="34" charset="0"/>
              </a:rPr>
              <a:t>9. Begun the Clone Wars have.</a:t>
            </a:r>
          </a:p>
          <a:p>
            <a:pPr>
              <a:spcBef>
                <a:spcPts val="1200"/>
              </a:spcBef>
            </a:pPr>
            <a:r>
              <a:rPr lang="en-GB" sz="2400" dirty="0">
                <a:solidFill>
                  <a:schemeClr val="tx2"/>
                </a:solidFill>
                <a:latin typeface="Century Gothic" panose="020B0502020202020204" pitchFamily="34" charset="0"/>
              </a:rPr>
              <a:t>10. Your father he is.</a:t>
            </a:r>
          </a:p>
        </p:txBody>
      </p:sp>
      <p:grpSp>
        <p:nvGrpSpPr>
          <p:cNvPr id="15" name="Group 14" descr="group of circle square and line around words (cricle, box, and underline)"/>
          <p:cNvGrpSpPr/>
          <p:nvPr/>
        </p:nvGrpSpPr>
        <p:grpSpPr>
          <a:xfrm>
            <a:off x="415386" y="452502"/>
            <a:ext cx="11776614" cy="1189152"/>
            <a:chOff x="529586" y="423196"/>
            <a:chExt cx="11776614" cy="1189152"/>
          </a:xfrm>
        </p:grpSpPr>
        <p:sp>
          <p:nvSpPr>
            <p:cNvPr id="16" name="TextBox 15"/>
            <p:cNvSpPr txBox="1"/>
            <p:nvPr/>
          </p:nvSpPr>
          <p:spPr>
            <a:xfrm>
              <a:off x="529586" y="442797"/>
              <a:ext cx="11776614" cy="1169551"/>
            </a:xfrm>
            <a:prstGeom prst="rect">
              <a:avLst/>
            </a:prstGeom>
            <a:noFill/>
            <a:ln>
              <a:solidFill>
                <a:schemeClr val="bg1"/>
              </a:solidFill>
            </a:ln>
          </p:spPr>
          <p:txBody>
            <a:bodyPr wrap="square" rtlCol="0">
              <a:spAutoFit/>
            </a:bodyPr>
            <a:lstStyle/>
            <a:p>
              <a:r>
                <a:rPr lang="en-GB" sz="2200" dirty="0">
                  <a:solidFill>
                    <a:schemeClr val="tx2"/>
                  </a:solidFill>
                  <a:latin typeface="Century Gothic" panose="020B0502020202020204" pitchFamily="34" charset="0"/>
                  <a:cs typeface="Arial" panose="020B0604020202020204" pitchFamily="34" charset="0"/>
                </a:rPr>
                <a:t>Look at the examples. </a:t>
              </a:r>
              <a:r>
                <a:rPr lang="en-GB" sz="2200" b="1" dirty="0">
                  <a:solidFill>
                    <a:schemeClr val="tx2"/>
                  </a:solidFill>
                  <a:latin typeface="Century Gothic" panose="020B0502020202020204" pitchFamily="34" charset="0"/>
                  <a:cs typeface="Arial" panose="020B0604020202020204" pitchFamily="34" charset="0"/>
                </a:rPr>
                <a:t>Circle </a:t>
              </a:r>
              <a:r>
                <a:rPr lang="en-GB" sz="2200" dirty="0">
                  <a:solidFill>
                    <a:schemeClr val="tx2"/>
                  </a:solidFill>
                  <a:latin typeface="Century Gothic" panose="020B0502020202020204" pitchFamily="34" charset="0"/>
                  <a:cs typeface="Arial" panose="020B0604020202020204" pitchFamily="34" charset="0"/>
                </a:rPr>
                <a:t>the verbs, </a:t>
              </a:r>
              <a:r>
                <a:rPr lang="en-GB" sz="2200" b="1" dirty="0">
                  <a:solidFill>
                    <a:schemeClr val="tx2"/>
                  </a:solidFill>
                  <a:latin typeface="Century Gothic" panose="020B0502020202020204" pitchFamily="34" charset="0"/>
                  <a:cs typeface="Arial" panose="020B0604020202020204" pitchFamily="34" charset="0"/>
                </a:rPr>
                <a:t>box</a:t>
              </a:r>
              <a:r>
                <a:rPr lang="en-GB" sz="2200" dirty="0">
                  <a:solidFill>
                    <a:schemeClr val="tx2"/>
                  </a:solidFill>
                  <a:latin typeface="Century Gothic" panose="020B0502020202020204" pitchFamily="34" charset="0"/>
                  <a:cs typeface="Arial" panose="020B0604020202020204" pitchFamily="34" charset="0"/>
                </a:rPr>
                <a:t> the subjects, and </a:t>
              </a:r>
              <a:r>
                <a:rPr lang="en-GB" sz="2200" b="1" u="sng" dirty="0">
                  <a:solidFill>
                    <a:schemeClr val="tx2"/>
                  </a:solidFill>
                  <a:latin typeface="Century Gothic" panose="020B0502020202020204" pitchFamily="34" charset="0"/>
                  <a:cs typeface="Arial" panose="020B0604020202020204" pitchFamily="34" charset="0"/>
                </a:rPr>
                <a:t>underline</a:t>
              </a:r>
              <a:r>
                <a:rPr lang="en-GB" sz="2200" dirty="0">
                  <a:solidFill>
                    <a:schemeClr val="tx2"/>
                  </a:solidFill>
                  <a:latin typeface="Century Gothic" panose="020B0502020202020204" pitchFamily="34" charset="0"/>
                  <a:cs typeface="Arial" panose="020B0604020202020204" pitchFamily="34" charset="0"/>
                </a:rPr>
                <a:t> the objects.</a:t>
              </a:r>
            </a:p>
            <a:p>
              <a:endParaRPr lang="en-GB" sz="2400" dirty="0">
                <a:solidFill>
                  <a:schemeClr val="tx2"/>
                </a:solidFill>
                <a:latin typeface="Century Gothic" panose="020B0502020202020204" pitchFamily="34" charset="0"/>
                <a:cs typeface="Arial" panose="020B0604020202020204" pitchFamily="34" charset="0"/>
              </a:endParaRPr>
            </a:p>
            <a:p>
              <a:endParaRPr lang="en-GB" sz="2400" dirty="0">
                <a:solidFill>
                  <a:schemeClr val="tx2"/>
                </a:solidFill>
                <a:latin typeface="Century Gothic" panose="020B0502020202020204" pitchFamily="34" charset="0"/>
                <a:cs typeface="Arial" panose="020B0604020202020204" pitchFamily="34" charset="0"/>
              </a:endParaRPr>
            </a:p>
          </p:txBody>
        </p:sp>
        <p:sp>
          <p:nvSpPr>
            <p:cNvPr id="17" name="Rectangle 16"/>
            <p:cNvSpPr/>
            <p:nvPr/>
          </p:nvSpPr>
          <p:spPr>
            <a:xfrm>
              <a:off x="5893260" y="496326"/>
              <a:ext cx="629360" cy="36517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cxnSp>
          <p:nvCxnSpPr>
            <p:cNvPr id="18" name="Straight Connector 17"/>
            <p:cNvCxnSpPr/>
            <p:nvPr/>
          </p:nvCxnSpPr>
          <p:spPr>
            <a:xfrm>
              <a:off x="8896113" y="808840"/>
              <a:ext cx="1391194" cy="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582983" y="423196"/>
              <a:ext cx="998918" cy="46703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grpSp>
      <p:sp>
        <p:nvSpPr>
          <p:cNvPr id="41" name="TextBox 40"/>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 / UKLO</a:t>
            </a:r>
          </a:p>
        </p:txBody>
      </p:sp>
      <p:sp>
        <p:nvSpPr>
          <p:cNvPr id="2" name="Title 1" hidden="1">
            <a:extLst>
              <a:ext uri="{FF2B5EF4-FFF2-40B4-BE49-F238E27FC236}">
                <a16:creationId xmlns:a16="http://schemas.microsoft.com/office/drawing/2014/main" id="{E0C5A436-10C1-084E-B7EE-BDB270C133C9}"/>
              </a:ext>
            </a:extLst>
          </p:cNvPr>
          <p:cNvSpPr>
            <a:spLocks noGrp="1"/>
          </p:cNvSpPr>
          <p:nvPr>
            <p:ph type="title"/>
          </p:nvPr>
        </p:nvSpPr>
        <p:spPr/>
        <p:txBody>
          <a:bodyPr/>
          <a:lstStyle/>
          <a:p>
            <a:r>
              <a:rPr lang="en-US" dirty="0"/>
              <a:t>Examples of questions</a:t>
            </a:r>
          </a:p>
        </p:txBody>
      </p:sp>
    </p:spTree>
    <p:extLst>
      <p:ext uri="{BB962C8B-B14F-4D97-AF65-F5344CB8AC3E}">
        <p14:creationId xmlns:p14="http://schemas.microsoft.com/office/powerpoint/2010/main" val="66738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descr="title"/>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3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in language analysis</a:t>
            </a:r>
          </a:p>
        </p:txBody>
      </p:sp>
      <p:grpSp>
        <p:nvGrpSpPr>
          <p:cNvPr id="35" name="Group 34" descr="box around the title "/>
          <p:cNvGrpSpPr/>
          <p:nvPr/>
        </p:nvGrpSpPr>
        <p:grpSpPr>
          <a:xfrm>
            <a:off x="415386" y="452502"/>
            <a:ext cx="11776614" cy="1189152"/>
            <a:chOff x="529586" y="423196"/>
            <a:chExt cx="11776614" cy="1189152"/>
          </a:xfrm>
        </p:grpSpPr>
        <p:sp>
          <p:nvSpPr>
            <p:cNvPr id="36" name="TextBox 35"/>
            <p:cNvSpPr txBox="1"/>
            <p:nvPr/>
          </p:nvSpPr>
          <p:spPr>
            <a:xfrm>
              <a:off x="529586" y="442797"/>
              <a:ext cx="11776614" cy="1169551"/>
            </a:xfrm>
            <a:prstGeom prst="rect">
              <a:avLst/>
            </a:prstGeom>
            <a:noFill/>
            <a:ln>
              <a:solidFill>
                <a:schemeClr val="bg1"/>
              </a:solidFill>
            </a:ln>
          </p:spPr>
          <p:txBody>
            <a:bodyPr wrap="square" rtlCol="0">
              <a:spAutoFit/>
            </a:bodyPr>
            <a:lstStyle/>
            <a:p>
              <a:r>
                <a:rPr lang="en-GB" sz="2200" dirty="0">
                  <a:solidFill>
                    <a:schemeClr val="tx2"/>
                  </a:solidFill>
                  <a:latin typeface="Century Gothic" panose="020B0502020202020204" pitchFamily="34" charset="0"/>
                  <a:cs typeface="Arial" panose="020B0604020202020204" pitchFamily="34" charset="0"/>
                </a:rPr>
                <a:t>Look at the examples. </a:t>
              </a:r>
              <a:r>
                <a:rPr lang="en-GB" sz="2200" b="1" dirty="0">
                  <a:solidFill>
                    <a:schemeClr val="tx2"/>
                  </a:solidFill>
                  <a:latin typeface="Century Gothic" panose="020B0502020202020204" pitchFamily="34" charset="0"/>
                  <a:cs typeface="Arial" panose="020B0604020202020204" pitchFamily="34" charset="0"/>
                </a:rPr>
                <a:t>Circle </a:t>
              </a:r>
              <a:r>
                <a:rPr lang="en-GB" sz="2200" dirty="0">
                  <a:solidFill>
                    <a:schemeClr val="tx2"/>
                  </a:solidFill>
                  <a:latin typeface="Century Gothic" panose="020B0502020202020204" pitchFamily="34" charset="0"/>
                  <a:cs typeface="Arial" panose="020B0604020202020204" pitchFamily="34" charset="0"/>
                </a:rPr>
                <a:t>the verbs, </a:t>
              </a:r>
              <a:r>
                <a:rPr lang="en-GB" sz="2200" b="1" dirty="0">
                  <a:solidFill>
                    <a:schemeClr val="tx2"/>
                  </a:solidFill>
                  <a:latin typeface="Century Gothic" panose="020B0502020202020204" pitchFamily="34" charset="0"/>
                  <a:cs typeface="Arial" panose="020B0604020202020204" pitchFamily="34" charset="0"/>
                </a:rPr>
                <a:t>box</a:t>
              </a:r>
              <a:r>
                <a:rPr lang="en-GB" sz="2200" dirty="0">
                  <a:solidFill>
                    <a:schemeClr val="tx2"/>
                  </a:solidFill>
                  <a:latin typeface="Century Gothic" panose="020B0502020202020204" pitchFamily="34" charset="0"/>
                  <a:cs typeface="Arial" panose="020B0604020202020204" pitchFamily="34" charset="0"/>
                </a:rPr>
                <a:t> the subjects, and </a:t>
              </a:r>
              <a:r>
                <a:rPr lang="en-GB" sz="2200" b="1" u="sng" dirty="0">
                  <a:solidFill>
                    <a:schemeClr val="tx2"/>
                  </a:solidFill>
                  <a:latin typeface="Century Gothic" panose="020B0502020202020204" pitchFamily="34" charset="0"/>
                  <a:cs typeface="Arial" panose="020B0604020202020204" pitchFamily="34" charset="0"/>
                </a:rPr>
                <a:t>underline</a:t>
              </a:r>
              <a:r>
                <a:rPr lang="en-GB" sz="2200" dirty="0">
                  <a:solidFill>
                    <a:schemeClr val="tx2"/>
                  </a:solidFill>
                  <a:latin typeface="Century Gothic" panose="020B0502020202020204" pitchFamily="34" charset="0"/>
                  <a:cs typeface="Arial" panose="020B0604020202020204" pitchFamily="34" charset="0"/>
                </a:rPr>
                <a:t> the objects.</a:t>
              </a:r>
            </a:p>
            <a:p>
              <a:endParaRPr lang="en-GB" sz="2400" dirty="0">
                <a:solidFill>
                  <a:schemeClr val="tx2"/>
                </a:solidFill>
                <a:latin typeface="Century Gothic" panose="020B0502020202020204" pitchFamily="34" charset="0"/>
                <a:cs typeface="Arial" panose="020B0604020202020204" pitchFamily="34" charset="0"/>
              </a:endParaRPr>
            </a:p>
            <a:p>
              <a:endParaRPr lang="en-GB" sz="2400" dirty="0">
                <a:solidFill>
                  <a:schemeClr val="tx2"/>
                </a:solidFill>
                <a:latin typeface="Century Gothic" panose="020B0502020202020204" pitchFamily="34" charset="0"/>
                <a:cs typeface="Arial" panose="020B0604020202020204" pitchFamily="34" charset="0"/>
              </a:endParaRPr>
            </a:p>
          </p:txBody>
        </p:sp>
        <p:sp>
          <p:nvSpPr>
            <p:cNvPr id="37" name="Rectangle 36"/>
            <p:cNvSpPr/>
            <p:nvPr/>
          </p:nvSpPr>
          <p:spPr>
            <a:xfrm>
              <a:off x="5893260" y="496326"/>
              <a:ext cx="629360" cy="36517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cxnSp>
          <p:nvCxnSpPr>
            <p:cNvPr id="38" name="Straight Connector 37"/>
            <p:cNvCxnSpPr/>
            <p:nvPr/>
          </p:nvCxnSpPr>
          <p:spPr>
            <a:xfrm>
              <a:off x="8896113" y="808840"/>
              <a:ext cx="1391194" cy="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582983" y="423196"/>
              <a:ext cx="998918" cy="46703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grpSp>
      <p:sp>
        <p:nvSpPr>
          <p:cNvPr id="6" name="Rectangle 5"/>
          <p:cNvSpPr/>
          <p:nvPr/>
        </p:nvSpPr>
        <p:spPr>
          <a:xfrm>
            <a:off x="300038" y="1209130"/>
            <a:ext cx="11430000" cy="5170646"/>
          </a:xfrm>
          <a:prstGeom prst="rect">
            <a:avLst/>
          </a:prstGeom>
        </p:spPr>
        <p:txBody>
          <a:bodyPr wrap="square">
            <a:spAutoFit/>
          </a:bodyPr>
          <a:lstStyle/>
          <a:p>
            <a:pPr>
              <a:spcBef>
                <a:spcPts val="1200"/>
              </a:spcBef>
            </a:pPr>
            <a:r>
              <a:rPr lang="en-GB" sz="2400" dirty="0">
                <a:solidFill>
                  <a:schemeClr val="tx2"/>
                </a:solidFill>
                <a:latin typeface="Century Gothic" panose="020B0502020202020204" pitchFamily="34" charset="0"/>
              </a:rPr>
              <a:t>1. Take  you to him  I   will.</a:t>
            </a:r>
          </a:p>
          <a:p>
            <a:pPr>
              <a:spcBef>
                <a:spcPts val="1200"/>
              </a:spcBef>
            </a:pPr>
            <a:r>
              <a:rPr lang="en-GB" sz="2400" dirty="0">
                <a:solidFill>
                  <a:schemeClr val="tx2"/>
                </a:solidFill>
                <a:latin typeface="Century Gothic" panose="020B0502020202020204" pitchFamily="34" charset="0"/>
              </a:rPr>
              <a:t>2. A domain of evil  it   is.</a:t>
            </a:r>
          </a:p>
          <a:p>
            <a:pPr>
              <a:spcBef>
                <a:spcPts val="1200"/>
              </a:spcBef>
            </a:pPr>
            <a:r>
              <a:rPr lang="en-GB" sz="2400" dirty="0">
                <a:solidFill>
                  <a:schemeClr val="tx2"/>
                </a:solidFill>
                <a:latin typeface="Century Gothic" panose="020B0502020202020204" pitchFamily="34" charset="0"/>
              </a:rPr>
              <a:t>3. Help  them  you   could.</a:t>
            </a:r>
          </a:p>
          <a:p>
            <a:pPr>
              <a:spcBef>
                <a:spcPts val="1200"/>
              </a:spcBef>
            </a:pPr>
            <a:r>
              <a:rPr lang="en-GB" sz="2400" dirty="0">
                <a:solidFill>
                  <a:schemeClr val="tx2"/>
                </a:solidFill>
                <a:latin typeface="Century Gothic" panose="020B0502020202020204" pitchFamily="34" charset="0"/>
              </a:rPr>
              <a:t>4. Chewbacca and </a:t>
            </a:r>
            <a:r>
              <a:rPr lang="en-GB" sz="2400" dirty="0" err="1">
                <a:solidFill>
                  <a:schemeClr val="tx2"/>
                </a:solidFill>
                <a:latin typeface="Century Gothic" panose="020B0502020202020204" pitchFamily="34" charset="0"/>
              </a:rPr>
              <a:t>Tarfful</a:t>
            </a:r>
            <a:r>
              <a:rPr lang="en-GB" sz="2400" dirty="0">
                <a:solidFill>
                  <a:schemeClr val="tx2"/>
                </a:solidFill>
                <a:latin typeface="Century Gothic" panose="020B0502020202020204" pitchFamily="34" charset="0"/>
              </a:rPr>
              <a:t>,  miss  you  I  will .</a:t>
            </a:r>
          </a:p>
          <a:p>
            <a:pPr>
              <a:spcBef>
                <a:spcPts val="1200"/>
              </a:spcBef>
            </a:pPr>
            <a:r>
              <a:rPr lang="en-GB" sz="2400" dirty="0">
                <a:solidFill>
                  <a:schemeClr val="tx2"/>
                </a:solidFill>
                <a:latin typeface="Century Gothic" panose="020B0502020202020204" pitchFamily="34" charset="0"/>
              </a:rPr>
              <a:t>5. Truly wonderful the mind of a child   is.</a:t>
            </a:r>
          </a:p>
          <a:p>
            <a:pPr>
              <a:spcBef>
                <a:spcPts val="1200"/>
              </a:spcBef>
            </a:pPr>
            <a:r>
              <a:rPr lang="en-GB" sz="2400" dirty="0">
                <a:solidFill>
                  <a:schemeClr val="tx2"/>
                </a:solidFill>
                <a:latin typeface="Century Gothic" panose="020B0502020202020204" pitchFamily="34" charset="0"/>
              </a:rPr>
              <a:t>6. Much  to learn   you  still  have .</a:t>
            </a:r>
          </a:p>
          <a:p>
            <a:pPr>
              <a:spcBef>
                <a:spcPts val="1200"/>
              </a:spcBef>
            </a:pPr>
            <a:r>
              <a:rPr lang="en-GB" sz="2400" dirty="0">
                <a:solidFill>
                  <a:schemeClr val="tx2"/>
                </a:solidFill>
                <a:latin typeface="Century Gothic" panose="020B0502020202020204" pitchFamily="34" charset="0"/>
              </a:rPr>
              <a:t>7. When nine hundred years old  you  reach ,  look  as good  you  will  not.</a:t>
            </a:r>
          </a:p>
          <a:p>
            <a:pPr>
              <a:spcBef>
                <a:spcPts val="1200"/>
              </a:spcBef>
            </a:pPr>
            <a:r>
              <a:rPr lang="en-GB" sz="2400" dirty="0">
                <a:solidFill>
                  <a:schemeClr val="tx2"/>
                </a:solidFill>
                <a:latin typeface="Century Gothic" panose="020B0502020202020204" pitchFamily="34" charset="0"/>
              </a:rPr>
              <a:t>8. Lost  a planet  Master Obi-Wan   has .</a:t>
            </a:r>
          </a:p>
          <a:p>
            <a:pPr>
              <a:spcBef>
                <a:spcPts val="1200"/>
              </a:spcBef>
            </a:pPr>
            <a:r>
              <a:rPr lang="en-GB" sz="2400" dirty="0">
                <a:solidFill>
                  <a:schemeClr val="tx2"/>
                </a:solidFill>
                <a:latin typeface="Century Gothic" panose="020B0502020202020204" pitchFamily="34" charset="0"/>
              </a:rPr>
              <a:t>9. Begun  the Clone Wars   have .</a:t>
            </a:r>
          </a:p>
          <a:p>
            <a:pPr>
              <a:spcBef>
                <a:spcPts val="1200"/>
              </a:spcBef>
            </a:pPr>
            <a:r>
              <a:rPr lang="en-GB" sz="2400" dirty="0">
                <a:solidFill>
                  <a:schemeClr val="tx2"/>
                </a:solidFill>
                <a:latin typeface="Century Gothic" panose="020B0502020202020204" pitchFamily="34" charset="0"/>
              </a:rPr>
              <a:t>10. Your father   he   is  .</a:t>
            </a:r>
          </a:p>
        </p:txBody>
      </p:sp>
      <p:sp>
        <p:nvSpPr>
          <p:cNvPr id="7" name="Oval 6" descr="oval around the word 'take'"/>
          <p:cNvSpPr/>
          <p:nvPr/>
        </p:nvSpPr>
        <p:spPr>
          <a:xfrm>
            <a:off x="705394" y="1209130"/>
            <a:ext cx="862149" cy="44668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descr="underline under the word 'you'"/>
          <p:cNvCxnSpPr/>
          <p:nvPr/>
        </p:nvCxnSpPr>
        <p:spPr>
          <a:xfrm flipV="1">
            <a:off x="1600608" y="1616624"/>
            <a:ext cx="437606" cy="475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descr="underline the word 'him'"/>
          <p:cNvCxnSpPr/>
          <p:nvPr/>
        </p:nvCxnSpPr>
        <p:spPr>
          <a:xfrm flipV="1">
            <a:off x="2647266" y="1587706"/>
            <a:ext cx="437606" cy="475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descr="rectnagle around the word 'I'"/>
          <p:cNvSpPr/>
          <p:nvPr/>
        </p:nvSpPr>
        <p:spPr>
          <a:xfrm>
            <a:off x="3255516" y="1241991"/>
            <a:ext cx="219206" cy="3746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descr="oval around the word 'will'"/>
          <p:cNvSpPr/>
          <p:nvPr/>
        </p:nvSpPr>
        <p:spPr>
          <a:xfrm>
            <a:off x="3581677" y="1223728"/>
            <a:ext cx="653144" cy="44191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descr="rectangle around the word 'it'"/>
          <p:cNvSpPr/>
          <p:nvPr/>
        </p:nvSpPr>
        <p:spPr>
          <a:xfrm>
            <a:off x="3277286" y="1760155"/>
            <a:ext cx="219206" cy="3746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descr="oval around the word 'is'"/>
          <p:cNvSpPr/>
          <p:nvPr/>
        </p:nvSpPr>
        <p:spPr>
          <a:xfrm>
            <a:off x="3554996" y="1773217"/>
            <a:ext cx="568510" cy="40385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descr="oval around the word 'help'"/>
          <p:cNvSpPr/>
          <p:nvPr/>
        </p:nvSpPr>
        <p:spPr>
          <a:xfrm>
            <a:off x="638851" y="2283022"/>
            <a:ext cx="824189" cy="3996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descr="underline the word 'them'"/>
          <p:cNvCxnSpPr/>
          <p:nvPr/>
        </p:nvCxnSpPr>
        <p:spPr>
          <a:xfrm>
            <a:off x="1583050" y="2653578"/>
            <a:ext cx="729076" cy="16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descr="rectangle around the word 'you'"/>
          <p:cNvSpPr/>
          <p:nvPr/>
        </p:nvSpPr>
        <p:spPr>
          <a:xfrm>
            <a:off x="2448339" y="2325151"/>
            <a:ext cx="697839" cy="34444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descr="oval around the word 'could'"/>
          <p:cNvSpPr/>
          <p:nvPr/>
        </p:nvSpPr>
        <p:spPr>
          <a:xfrm>
            <a:off x="3211494" y="2298453"/>
            <a:ext cx="1114768" cy="38420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descr="oval around the word 'miss'"/>
          <p:cNvSpPr/>
          <p:nvPr/>
        </p:nvSpPr>
        <p:spPr>
          <a:xfrm>
            <a:off x="4495410" y="2787389"/>
            <a:ext cx="653144" cy="44191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8" name="Straight Connector 47" descr="underline the word 'you'"/>
          <p:cNvCxnSpPr/>
          <p:nvPr/>
        </p:nvCxnSpPr>
        <p:spPr>
          <a:xfrm flipV="1">
            <a:off x="5299888" y="3153776"/>
            <a:ext cx="437606" cy="475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Rectangle 46" descr="rectangle around the word 'I'"/>
          <p:cNvSpPr/>
          <p:nvPr/>
        </p:nvSpPr>
        <p:spPr>
          <a:xfrm>
            <a:off x="5894213" y="2799221"/>
            <a:ext cx="219206" cy="3746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descr="oval around the word 'will'"/>
          <p:cNvSpPr/>
          <p:nvPr/>
        </p:nvSpPr>
        <p:spPr>
          <a:xfrm>
            <a:off x="6183641" y="2801659"/>
            <a:ext cx="568510" cy="40385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descr="rectangle around the word 'the mind of a child'"/>
          <p:cNvSpPr/>
          <p:nvPr/>
        </p:nvSpPr>
        <p:spPr>
          <a:xfrm>
            <a:off x="2988721" y="3322388"/>
            <a:ext cx="2837313" cy="37121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descr="oval around the word 'is'"/>
          <p:cNvSpPr/>
          <p:nvPr/>
        </p:nvSpPr>
        <p:spPr>
          <a:xfrm>
            <a:off x="5899386" y="3306069"/>
            <a:ext cx="568510" cy="40385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descr="oval around the words 'to learn'"/>
          <p:cNvSpPr/>
          <p:nvPr/>
        </p:nvSpPr>
        <p:spPr>
          <a:xfrm>
            <a:off x="1655315" y="3803143"/>
            <a:ext cx="1333406" cy="49099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descr="rectangle around the word 'you'"/>
          <p:cNvSpPr/>
          <p:nvPr/>
        </p:nvSpPr>
        <p:spPr>
          <a:xfrm>
            <a:off x="3057942" y="3862215"/>
            <a:ext cx="697839" cy="34444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descr="oval around the word 'have'"/>
          <p:cNvSpPr/>
          <p:nvPr/>
        </p:nvSpPr>
        <p:spPr>
          <a:xfrm>
            <a:off x="4325859" y="3808492"/>
            <a:ext cx="951534" cy="45952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descr="rectangle around the word 'you'"/>
          <p:cNvSpPr/>
          <p:nvPr/>
        </p:nvSpPr>
        <p:spPr>
          <a:xfrm>
            <a:off x="5169772" y="4393439"/>
            <a:ext cx="697839" cy="34444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descr="oval around the word 'reach'"/>
          <p:cNvSpPr/>
          <p:nvPr/>
        </p:nvSpPr>
        <p:spPr>
          <a:xfrm>
            <a:off x="5915101" y="4348983"/>
            <a:ext cx="984138" cy="40940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descr="oval around the word 'look'"/>
          <p:cNvSpPr/>
          <p:nvPr/>
        </p:nvSpPr>
        <p:spPr>
          <a:xfrm>
            <a:off x="7051643" y="4328606"/>
            <a:ext cx="799135" cy="44923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descr="rectangle around the word 'you'"/>
          <p:cNvSpPr/>
          <p:nvPr/>
        </p:nvSpPr>
        <p:spPr>
          <a:xfrm>
            <a:off x="9232315" y="4380999"/>
            <a:ext cx="697839" cy="34444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descr="oval around the word 'will'"/>
          <p:cNvSpPr/>
          <p:nvPr/>
        </p:nvSpPr>
        <p:spPr>
          <a:xfrm>
            <a:off x="9966478" y="4335920"/>
            <a:ext cx="653144" cy="44191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descr="oval around the word 'lost'"/>
          <p:cNvSpPr/>
          <p:nvPr/>
        </p:nvSpPr>
        <p:spPr>
          <a:xfrm>
            <a:off x="618453" y="4865587"/>
            <a:ext cx="802541" cy="43039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descr="underline the word 'planet'"/>
          <p:cNvCxnSpPr/>
          <p:nvPr/>
        </p:nvCxnSpPr>
        <p:spPr>
          <a:xfrm>
            <a:off x="1434057" y="5253263"/>
            <a:ext cx="1252398" cy="5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descr="rectangle around the words 'Master Obi-Wan'"/>
          <p:cNvSpPr/>
          <p:nvPr/>
        </p:nvSpPr>
        <p:spPr>
          <a:xfrm>
            <a:off x="2824037" y="4865587"/>
            <a:ext cx="2544797" cy="4012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descr="oval around the word 'has'"/>
          <p:cNvSpPr/>
          <p:nvPr/>
        </p:nvSpPr>
        <p:spPr>
          <a:xfrm>
            <a:off x="5460275" y="4838441"/>
            <a:ext cx="653144" cy="44191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descr="oval around the word 'begun'"/>
          <p:cNvSpPr/>
          <p:nvPr/>
        </p:nvSpPr>
        <p:spPr>
          <a:xfrm>
            <a:off x="697780" y="5349312"/>
            <a:ext cx="1052643" cy="50353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descr="rectangle around the word 'The Clone Wars'"/>
          <p:cNvSpPr/>
          <p:nvPr/>
        </p:nvSpPr>
        <p:spPr>
          <a:xfrm>
            <a:off x="1858227" y="5383388"/>
            <a:ext cx="2265280" cy="41260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descr="oval around the word 'have'"/>
          <p:cNvSpPr/>
          <p:nvPr/>
        </p:nvSpPr>
        <p:spPr>
          <a:xfrm>
            <a:off x="4245103" y="5359926"/>
            <a:ext cx="951534" cy="45952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5" name="Straight Connector 44" descr="underline the words 'your father'"/>
          <p:cNvCxnSpPr/>
          <p:nvPr/>
        </p:nvCxnSpPr>
        <p:spPr>
          <a:xfrm>
            <a:off x="894119" y="6254749"/>
            <a:ext cx="1554220" cy="34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descr="rectangle around the word 'he'"/>
          <p:cNvSpPr/>
          <p:nvPr/>
        </p:nvSpPr>
        <p:spPr>
          <a:xfrm>
            <a:off x="2698162" y="5896740"/>
            <a:ext cx="513332" cy="40796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descr="oval around the word 'is'"/>
          <p:cNvSpPr/>
          <p:nvPr/>
        </p:nvSpPr>
        <p:spPr>
          <a:xfrm>
            <a:off x="3269323" y="5900858"/>
            <a:ext cx="568510" cy="40385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 / UKLO</a:t>
            </a:r>
          </a:p>
        </p:txBody>
      </p:sp>
    </p:spTree>
    <p:extLst>
      <p:ext uri="{BB962C8B-B14F-4D97-AF65-F5344CB8AC3E}">
        <p14:creationId xmlns:p14="http://schemas.microsoft.com/office/powerpoint/2010/main" val="3126060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5429" y="526151"/>
            <a:ext cx="11347268" cy="5754268"/>
          </a:xfrm>
          <a:prstGeom prst="rect">
            <a:avLst/>
          </a:prstGeom>
        </p:spPr>
        <p:txBody>
          <a:bodyPr wrap="square">
            <a:spAutoFit/>
          </a:bodyPr>
          <a:lstStyle/>
          <a:p>
            <a:pPr>
              <a:lnSpc>
                <a:spcPct val="107000"/>
              </a:lnSpc>
              <a:spcAft>
                <a:spcPts val="800"/>
              </a:spcAft>
            </a:pPr>
            <a:r>
              <a:rPr lang="en-GB" sz="2400" dirty="0">
                <a:solidFill>
                  <a:schemeClr val="tx2"/>
                </a:solidFill>
                <a:latin typeface="Century Gothic" panose="020B0502020202020204" pitchFamily="34" charset="0"/>
                <a:ea typeface="SimSun" panose="02010600030101010101" pitchFamily="2" charset="-122"/>
                <a:cs typeface="Times New Roman" panose="02020603050405020304" pitchFamily="18" charset="0"/>
              </a:rPr>
              <a:t>Q. What does the position of the subject and verb tell us about how Yoda forms his sentences?</a:t>
            </a:r>
          </a:p>
          <a:p>
            <a:pPr>
              <a:lnSpc>
                <a:spcPct val="107000"/>
              </a:lnSpc>
              <a:spcAft>
                <a:spcPts val="800"/>
              </a:spcAft>
            </a:pPr>
            <a:endParaRPr lang="en-GB" sz="2200" dirty="0">
              <a:solidFill>
                <a:schemeClr val="tx2"/>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n-GB" sz="2200" dirty="0">
                <a:solidFill>
                  <a:schemeClr val="tx2"/>
                </a:solidFill>
                <a:latin typeface="Century Gothic" panose="020B0502020202020204" pitchFamily="34" charset="0"/>
                <a:ea typeface="SimSun" panose="02010600030101010101" pitchFamily="2" charset="-122"/>
                <a:cs typeface="Times New Roman" panose="02020603050405020304" pitchFamily="18" charset="0"/>
              </a:rPr>
              <a:t>The subject moves to the end of the sentence just before the verb.</a:t>
            </a:r>
          </a:p>
          <a:p>
            <a:pPr marL="342900" indent="-342900">
              <a:lnSpc>
                <a:spcPct val="107000"/>
              </a:lnSpc>
              <a:spcAft>
                <a:spcPts val="800"/>
              </a:spcAft>
              <a:buFont typeface="Wingdings" panose="05000000000000000000" pitchFamily="2" charset="2"/>
              <a:buChar char="Ø"/>
            </a:pPr>
            <a:r>
              <a:rPr lang="en-GB" sz="2200" dirty="0">
                <a:solidFill>
                  <a:schemeClr val="tx2"/>
                </a:solidFill>
                <a:latin typeface="Century Gothic" panose="020B0502020202020204" pitchFamily="34" charset="0"/>
                <a:ea typeface="SimSun" panose="02010600030101010101" pitchFamily="2" charset="-122"/>
                <a:cs typeface="Times New Roman" panose="02020603050405020304" pitchFamily="18" charset="0"/>
              </a:rPr>
              <a:t>VERBS move! </a:t>
            </a:r>
          </a:p>
          <a:p>
            <a:pPr marL="800100" lvl="1" indent="-342900">
              <a:lnSpc>
                <a:spcPct val="107000"/>
              </a:lnSpc>
              <a:spcAft>
                <a:spcPts val="800"/>
              </a:spcAft>
              <a:buFont typeface="Wingdings" panose="05000000000000000000" pitchFamily="2" charset="2"/>
              <a:buChar char="Ø"/>
            </a:pPr>
            <a:r>
              <a:rPr lang="en-GB" sz="2200" dirty="0">
                <a:solidFill>
                  <a:schemeClr val="tx2"/>
                </a:solidFill>
                <a:latin typeface="Century Gothic" panose="020B0502020202020204" pitchFamily="34" charset="0"/>
                <a:ea typeface="SimSun" panose="02010600030101010101" pitchFamily="2" charset="-122"/>
                <a:cs typeface="Times New Roman" panose="02020603050405020304" pitchFamily="18" charset="0"/>
              </a:rPr>
              <a:t>If there is just one main verb, it moves to the end of the sentence. </a:t>
            </a:r>
          </a:p>
          <a:p>
            <a:pPr marL="800100" lvl="1" indent="-342900">
              <a:lnSpc>
                <a:spcPct val="107000"/>
              </a:lnSpc>
              <a:spcAft>
                <a:spcPts val="800"/>
              </a:spcAft>
              <a:buFont typeface="Wingdings" panose="05000000000000000000" pitchFamily="2" charset="2"/>
              <a:buChar char="Ø"/>
            </a:pPr>
            <a:r>
              <a:rPr lang="en-GB" sz="2200" dirty="0">
                <a:solidFill>
                  <a:schemeClr val="tx2"/>
                </a:solidFill>
                <a:latin typeface="Century Gothic" panose="020B0502020202020204" pitchFamily="34" charset="0"/>
                <a:ea typeface="SimSun" panose="02010600030101010101" pitchFamily="2" charset="-122"/>
                <a:cs typeface="Times New Roman" panose="02020603050405020304" pitchFamily="18" charset="0"/>
              </a:rPr>
              <a:t>If there are two verbs (e.g. modal verb + main verb), the modal verb moves to the end of the sentence and the main verb moves to the start of the sentence.</a:t>
            </a:r>
          </a:p>
          <a:p>
            <a:pPr marL="342900" indent="-342900">
              <a:lnSpc>
                <a:spcPct val="107000"/>
              </a:lnSpc>
              <a:spcAft>
                <a:spcPts val="800"/>
              </a:spcAft>
              <a:buFont typeface="Wingdings" panose="05000000000000000000" pitchFamily="2" charset="2"/>
              <a:buChar char="Ø"/>
            </a:pPr>
            <a:r>
              <a:rPr lang="en-GB" sz="2200" dirty="0">
                <a:solidFill>
                  <a:schemeClr val="tx2"/>
                </a:solidFill>
                <a:latin typeface="Century Gothic" panose="020B0502020202020204" pitchFamily="34" charset="0"/>
                <a:ea typeface="SimSun" panose="02010600030101010101" pitchFamily="2" charset="-122"/>
                <a:cs typeface="Times New Roman" panose="02020603050405020304" pitchFamily="18" charset="0"/>
              </a:rPr>
              <a:t>If there is an object, it moves to the start of the sentence. If there are two verbs, the object comes just after the main verb at the start of the sentence.</a:t>
            </a:r>
          </a:p>
          <a:p>
            <a:pPr marL="342900" indent="-342900">
              <a:lnSpc>
                <a:spcPct val="107000"/>
              </a:lnSpc>
              <a:spcAft>
                <a:spcPts val="800"/>
              </a:spcAft>
              <a:buFont typeface="Wingdings" panose="05000000000000000000" pitchFamily="2" charset="2"/>
              <a:buChar char="Ø"/>
            </a:pPr>
            <a:endParaRPr lang="en-GB" sz="2400" dirty="0">
              <a:solidFill>
                <a:schemeClr val="tx2"/>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400" dirty="0">
                <a:solidFill>
                  <a:schemeClr val="tx2"/>
                </a:solidFill>
                <a:latin typeface="Century Gothic" panose="020B0502020202020204" pitchFamily="34" charset="0"/>
                <a:ea typeface="SimSun" panose="02010600030101010101" pitchFamily="2" charset="-122"/>
                <a:cs typeface="Times New Roman" panose="02020603050405020304" pitchFamily="18" charset="0"/>
              </a:rPr>
              <a:t>Q. How are Yoda’s sentences different from regular English sentences?</a:t>
            </a:r>
            <a:endParaRPr lang="en-GB" sz="2400" dirty="0">
              <a:solidFill>
                <a:schemeClr val="tx2"/>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41" name="TextBox 40"/>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 / UKLO</a:t>
            </a:r>
          </a:p>
        </p:txBody>
      </p:sp>
      <p:sp>
        <p:nvSpPr>
          <p:cNvPr id="2" name="Title 1" hidden="1">
            <a:extLst>
              <a:ext uri="{FF2B5EF4-FFF2-40B4-BE49-F238E27FC236}">
                <a16:creationId xmlns:a16="http://schemas.microsoft.com/office/drawing/2014/main" id="{B4CA4632-4CE4-3C4A-BF1E-44E13B39F744}"/>
              </a:ext>
            </a:extLst>
          </p:cNvPr>
          <p:cNvSpPr>
            <a:spLocks noGrp="1"/>
          </p:cNvSpPr>
          <p:nvPr>
            <p:ph type="title"/>
          </p:nvPr>
        </p:nvSpPr>
        <p:spPr/>
        <p:txBody>
          <a:bodyPr/>
          <a:lstStyle/>
          <a:p>
            <a:r>
              <a:rPr lang="en-US" dirty="0"/>
              <a:t>Yoda’s sentences</a:t>
            </a:r>
          </a:p>
        </p:txBody>
      </p:sp>
    </p:spTree>
    <p:extLst>
      <p:ext uri="{BB962C8B-B14F-4D97-AF65-F5344CB8AC3E}">
        <p14:creationId xmlns:p14="http://schemas.microsoft.com/office/powerpoint/2010/main" val="383575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descr="title"/>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3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in language analysis</a:t>
            </a:r>
          </a:p>
        </p:txBody>
      </p:sp>
      <p:sp>
        <p:nvSpPr>
          <p:cNvPr id="7" name="Rectangle 6"/>
          <p:cNvSpPr/>
          <p:nvPr/>
        </p:nvSpPr>
        <p:spPr>
          <a:xfrm>
            <a:off x="332508" y="265283"/>
            <a:ext cx="11526983" cy="936218"/>
          </a:xfrm>
          <a:prstGeom prst="rect">
            <a:avLst/>
          </a:prstGeom>
        </p:spPr>
        <p:txBody>
          <a:bodyPr wrap="square">
            <a:spAutoFit/>
          </a:bodyPr>
          <a:lstStyle/>
          <a:p>
            <a:pPr>
              <a:lnSpc>
                <a:spcPct val="120000"/>
              </a:lnSpc>
            </a:pPr>
            <a:r>
              <a:rPr lang="en-GB" sz="2400" dirty="0">
                <a:solidFill>
                  <a:schemeClr val="tx2"/>
                </a:solidFill>
                <a:latin typeface="Century Gothic" panose="020B0502020202020204" pitchFamily="34" charset="0"/>
                <a:cs typeface="Arial" panose="020B0604020202020204" pitchFamily="34" charset="0"/>
              </a:rPr>
              <a:t>Now, take the following genuine but ‘incorrect’ examples (a-j) and rewrite them in ‘pure’ Yoda-speak. </a:t>
            </a:r>
          </a:p>
        </p:txBody>
      </p:sp>
      <p:graphicFrame>
        <p:nvGraphicFramePr>
          <p:cNvPr id="8" name="Table 7" descr="table to rewrite sentences into Yodaspeak"/>
          <p:cNvGraphicFramePr>
            <a:graphicFrameLocks noGrp="1"/>
          </p:cNvGraphicFramePr>
          <p:nvPr>
            <p:extLst>
              <p:ext uri="{D42A27DB-BD31-4B8C-83A1-F6EECF244321}">
                <p14:modId xmlns:p14="http://schemas.microsoft.com/office/powerpoint/2010/main" val="422857039"/>
              </p:ext>
            </p:extLst>
          </p:nvPr>
        </p:nvGraphicFramePr>
        <p:xfrm>
          <a:off x="332509" y="1571745"/>
          <a:ext cx="11526982" cy="3684694"/>
        </p:xfrm>
        <a:graphic>
          <a:graphicData uri="http://schemas.openxmlformats.org/drawingml/2006/table">
            <a:tbl>
              <a:tblPr firstRow="1" bandRow="1">
                <a:tableStyleId>{5C22544A-7EE6-4342-B048-85BDC9FD1C3A}</a:tableStyleId>
              </a:tblPr>
              <a:tblGrid>
                <a:gridCol w="5763491">
                  <a:extLst>
                    <a:ext uri="{9D8B030D-6E8A-4147-A177-3AD203B41FA5}">
                      <a16:colId xmlns:a16="http://schemas.microsoft.com/office/drawing/2014/main" val="830981528"/>
                    </a:ext>
                  </a:extLst>
                </a:gridCol>
                <a:gridCol w="5763491">
                  <a:extLst>
                    <a:ext uri="{9D8B030D-6E8A-4147-A177-3AD203B41FA5}">
                      <a16:colId xmlns:a16="http://schemas.microsoft.com/office/drawing/2014/main" val="479505304"/>
                    </a:ext>
                  </a:extLst>
                </a:gridCol>
              </a:tblGrid>
              <a:tr h="370840">
                <a:tc>
                  <a:txBody>
                    <a:bodyPr/>
                    <a:lstStyle/>
                    <a:p>
                      <a:r>
                        <a:rPr lang="en-GB" dirty="0">
                          <a:solidFill>
                            <a:schemeClr val="tx2"/>
                          </a:solidFill>
                          <a:latin typeface="Century Gothic" panose="020B0502020202020204" pitchFamily="34" charset="0"/>
                        </a:rPr>
                        <a:t>Incorrect sentences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Correct ‘</a:t>
                      </a:r>
                      <a:r>
                        <a:rPr lang="en-GB" dirty="0" err="1">
                          <a:solidFill>
                            <a:schemeClr val="tx2"/>
                          </a:solidFill>
                          <a:latin typeface="Century Gothic" panose="020B0502020202020204" pitchFamily="34" charset="0"/>
                        </a:rPr>
                        <a:t>Yodaspeak</a:t>
                      </a:r>
                      <a:r>
                        <a:rPr lang="en-GB" dirty="0">
                          <a:solidFill>
                            <a:schemeClr val="tx2"/>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6001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The boy has no patience.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No patience the boy</a:t>
                      </a:r>
                      <a:r>
                        <a:rPr lang="en-GB" baseline="0" dirty="0">
                          <a:solidFill>
                            <a:schemeClr val="tx2"/>
                          </a:solidFill>
                          <a:latin typeface="Century Gothic" panose="020B0502020202020204" pitchFamily="34" charset="0"/>
                        </a:rPr>
                        <a:t> has.</a:t>
                      </a:r>
                      <a:endParaRPr lang="en-GB"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2064167"/>
                  </a:ext>
                </a:extLst>
              </a:tr>
              <a:tr h="367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I cannot teach him.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Teach him I cannot.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202288"/>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A Jedi’s strength flows from the Force.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From the force a</a:t>
                      </a:r>
                      <a:r>
                        <a:rPr lang="en-GB" baseline="0" dirty="0">
                          <a:solidFill>
                            <a:schemeClr val="tx2"/>
                          </a:solidFill>
                          <a:latin typeface="Century Gothic" panose="020B0502020202020204" pitchFamily="34" charset="0"/>
                        </a:rPr>
                        <a:t> Jedi’s strength flows.</a:t>
                      </a:r>
                      <a:endParaRPr lang="en-GB"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2508320"/>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The fear of loss is a path to the dark 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A path to the dark side the fear of loss 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732598"/>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Great care we must take.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Take great</a:t>
                      </a:r>
                      <a:r>
                        <a:rPr lang="en-GB" baseline="0" dirty="0">
                          <a:solidFill>
                            <a:schemeClr val="tx2"/>
                          </a:solidFill>
                          <a:latin typeface="Century Gothic" panose="020B0502020202020204" pitchFamily="34" charset="0"/>
                        </a:rPr>
                        <a:t> care we must.</a:t>
                      </a:r>
                      <a:endParaRPr lang="en-GB"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864858"/>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Disturbing is this move by Chancellor </a:t>
                      </a:r>
                      <a:r>
                        <a:rPr lang="en-GB" sz="1800" dirty="0" err="1">
                          <a:solidFill>
                            <a:schemeClr val="tx2"/>
                          </a:solidFill>
                          <a:latin typeface="Century Gothic" panose="020B0502020202020204" pitchFamily="34" charset="0"/>
                          <a:cs typeface="Arial" panose="020B0604020202020204" pitchFamily="34" charset="0"/>
                        </a:rPr>
                        <a:t>Palpatine</a:t>
                      </a:r>
                      <a:r>
                        <a:rPr lang="en-GB" sz="1800" dirty="0">
                          <a:solidFill>
                            <a:schemeClr val="tx2"/>
                          </a:solidFill>
                          <a:latin typeface="Century Gothic" panose="020B0502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Disturbing this move by Chancellor </a:t>
                      </a:r>
                      <a:r>
                        <a:rPr lang="en-GB" sz="1800" dirty="0" err="1">
                          <a:solidFill>
                            <a:schemeClr val="tx2"/>
                          </a:solidFill>
                          <a:latin typeface="Century Gothic" panose="020B0502020202020204" pitchFamily="34" charset="0"/>
                          <a:cs typeface="Arial" panose="020B0604020202020204" pitchFamily="34" charset="0"/>
                        </a:rPr>
                        <a:t>Palpatine</a:t>
                      </a:r>
                      <a:r>
                        <a:rPr lang="en-GB" sz="1800" dirty="0">
                          <a:solidFill>
                            <a:schemeClr val="tx2"/>
                          </a:solidFill>
                          <a:latin typeface="Century Gothic" panose="020B0502020202020204" pitchFamily="34" charset="0"/>
                          <a:cs typeface="Arial" panose="020B0604020202020204" pitchFamily="34" charset="0"/>
                        </a:rPr>
                        <a:t> 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2335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The capture of General Grievous will end this war.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End this war the</a:t>
                      </a:r>
                      <a:r>
                        <a:rPr lang="en-GB" baseline="0" dirty="0">
                          <a:solidFill>
                            <a:schemeClr val="tx2"/>
                          </a:solidFill>
                          <a:latin typeface="Century Gothic" panose="020B0502020202020204" pitchFamily="34" charset="0"/>
                        </a:rPr>
                        <a:t> </a:t>
                      </a:r>
                      <a:r>
                        <a:rPr lang="en-GB" sz="1800" dirty="0">
                          <a:solidFill>
                            <a:schemeClr val="tx2"/>
                          </a:solidFill>
                          <a:latin typeface="Century Gothic" panose="020B0502020202020204" pitchFamily="34" charset="0"/>
                          <a:cs typeface="Arial" panose="020B0604020202020204" pitchFamily="34" charset="0"/>
                        </a:rPr>
                        <a:t>capture of General Grievous will.</a:t>
                      </a:r>
                      <a:endParaRPr lang="en-GB"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5279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A little more knowledge might light our 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Light our way</a:t>
                      </a:r>
                      <a:r>
                        <a:rPr lang="en-GB" baseline="0" dirty="0">
                          <a:solidFill>
                            <a:schemeClr val="tx2"/>
                          </a:solidFill>
                          <a:latin typeface="Century Gothic" panose="020B0502020202020204" pitchFamily="34" charset="0"/>
                        </a:rPr>
                        <a:t> a little more knowledge might.</a:t>
                      </a:r>
                      <a:endParaRPr lang="en-GB"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4147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2"/>
                          </a:solidFill>
                          <a:latin typeface="Century Gothic" panose="020B0502020202020204" pitchFamily="34" charset="0"/>
                          <a:cs typeface="Arial" panose="020B0604020202020204" pitchFamily="34" charset="0"/>
                        </a:rPr>
                        <a:t>Sick have I become.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2"/>
                          </a:solidFill>
                          <a:latin typeface="Century Gothic" panose="020B0502020202020204" pitchFamily="34" charset="0"/>
                        </a:rPr>
                        <a:t>Become sick I have.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3884645"/>
                  </a:ext>
                </a:extLst>
              </a:tr>
            </a:tbl>
          </a:graphicData>
        </a:graphic>
      </p:graphicFrame>
      <p:sp>
        <p:nvSpPr>
          <p:cNvPr id="2" name="Rectangle 1" descr="text box in table "/>
          <p:cNvSpPr/>
          <p:nvPr/>
        </p:nvSpPr>
        <p:spPr>
          <a:xfrm>
            <a:off x="6144452" y="1972491"/>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descr="text box in table "/>
          <p:cNvSpPr/>
          <p:nvPr/>
        </p:nvSpPr>
        <p:spPr>
          <a:xfrm>
            <a:off x="6144452" y="2341854"/>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descr="text box in table "/>
          <p:cNvSpPr/>
          <p:nvPr/>
        </p:nvSpPr>
        <p:spPr>
          <a:xfrm>
            <a:off x="6109317" y="3080580"/>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descr="text box in table "/>
          <p:cNvSpPr/>
          <p:nvPr/>
        </p:nvSpPr>
        <p:spPr>
          <a:xfrm>
            <a:off x="6144452" y="2711217"/>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descr="text box in table "/>
          <p:cNvSpPr/>
          <p:nvPr/>
        </p:nvSpPr>
        <p:spPr>
          <a:xfrm>
            <a:off x="6109317" y="3451745"/>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descr="text box in table "/>
          <p:cNvSpPr/>
          <p:nvPr/>
        </p:nvSpPr>
        <p:spPr>
          <a:xfrm>
            <a:off x="6109317" y="3806244"/>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descr="text box in table "/>
          <p:cNvSpPr/>
          <p:nvPr/>
        </p:nvSpPr>
        <p:spPr>
          <a:xfrm>
            <a:off x="6109062" y="4175606"/>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descr="text box in table "/>
          <p:cNvSpPr/>
          <p:nvPr/>
        </p:nvSpPr>
        <p:spPr>
          <a:xfrm>
            <a:off x="6135188" y="4541366"/>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descr="text box in table "/>
          <p:cNvSpPr/>
          <p:nvPr/>
        </p:nvSpPr>
        <p:spPr>
          <a:xfrm>
            <a:off x="6122125" y="4920189"/>
            <a:ext cx="5612119" cy="3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 / UKLO</a:t>
            </a:r>
          </a:p>
        </p:txBody>
      </p:sp>
    </p:spTree>
    <p:extLst>
      <p:ext uri="{BB962C8B-B14F-4D97-AF65-F5344CB8AC3E}">
        <p14:creationId xmlns:p14="http://schemas.microsoft.com/office/powerpoint/2010/main" val="20546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language analysis</a:t>
            </a:r>
          </a:p>
        </p:txBody>
      </p:sp>
      <p:sp>
        <p:nvSpPr>
          <p:cNvPr id="8" name="TextBox 7"/>
          <p:cNvSpPr txBox="1"/>
          <p:nvPr/>
        </p:nvSpPr>
        <p:spPr>
          <a:xfrm>
            <a:off x="464526" y="1622426"/>
            <a:ext cx="11516608" cy="3108543"/>
          </a:xfrm>
          <a:prstGeom prst="rect">
            <a:avLst/>
          </a:prstGeom>
          <a:noFill/>
        </p:spPr>
        <p:txBody>
          <a:bodyPr wrap="square" rtlCol="0">
            <a:spAutoFit/>
          </a:bodyPr>
          <a:lstStyle/>
          <a:p>
            <a:r>
              <a:rPr lang="en-GB" sz="2800" dirty="0">
                <a:solidFill>
                  <a:schemeClr val="tx2"/>
                </a:solidFill>
                <a:latin typeface="Century Gothic" panose="020B0502020202020204" pitchFamily="34" charset="0"/>
                <a:hlinkClick r:id="rId4"/>
              </a:rPr>
              <a:t>UK Linguistics Olympiad</a:t>
            </a:r>
            <a:endParaRPr lang="en-GB" sz="2400" dirty="0">
              <a:solidFill>
                <a:schemeClr val="tx2"/>
              </a:solidFill>
            </a:endParaRPr>
          </a:p>
          <a:p>
            <a:endParaRPr lang="en-GB" sz="2400" dirty="0">
              <a:solidFill>
                <a:schemeClr val="tx2"/>
              </a:solidFill>
              <a:latin typeface="Century Gothic" panose="020B0502020202020204" pitchFamily="34" charset="0"/>
            </a:endParaRPr>
          </a:p>
          <a:p>
            <a:r>
              <a:rPr lang="en-GB" sz="2400" dirty="0">
                <a:solidFill>
                  <a:schemeClr val="tx2"/>
                </a:solidFill>
                <a:latin typeface="Century Gothic" panose="020B0502020202020204" pitchFamily="34" charset="0"/>
              </a:rPr>
              <a:t>Aim to develop learners’ understanding of language</a:t>
            </a:r>
          </a:p>
          <a:p>
            <a:endParaRPr lang="en-GB" sz="2400" dirty="0">
              <a:solidFill>
                <a:schemeClr val="tx2"/>
              </a:solidFill>
              <a:latin typeface="Century Gothic" panose="020B0502020202020204" pitchFamily="34" charset="0"/>
            </a:endParaRP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Lots of example problem sets available via the website</a:t>
            </a: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Wide range of languages (including Fr / Ge / </a:t>
            </a:r>
            <a:r>
              <a:rPr lang="en-GB" sz="2400" dirty="0" err="1">
                <a:solidFill>
                  <a:schemeClr val="tx2"/>
                </a:solidFill>
                <a:latin typeface="Century Gothic" panose="020B0502020202020204" pitchFamily="34" charset="0"/>
              </a:rPr>
              <a:t>Sp</a:t>
            </a:r>
            <a:r>
              <a:rPr lang="en-GB" sz="2400" dirty="0">
                <a:solidFill>
                  <a:schemeClr val="tx2"/>
                </a:solidFill>
                <a:latin typeface="Century Gothic" panose="020B0502020202020204" pitchFamily="34" charset="0"/>
              </a:rPr>
              <a:t>)</a:t>
            </a:r>
          </a:p>
          <a:p>
            <a:pPr marL="342900" indent="-342900">
              <a:buFont typeface="Wingdings" panose="05000000000000000000" pitchFamily="2" charset="2"/>
              <a:buChar char="Ø"/>
            </a:pPr>
            <a:r>
              <a:rPr lang="en-GB" sz="2400" dirty="0">
                <a:solidFill>
                  <a:schemeClr val="tx2"/>
                </a:solidFill>
                <a:latin typeface="Century Gothic" panose="020B0502020202020204" pitchFamily="34" charset="0"/>
              </a:rPr>
              <a:t>Wide range of language features / structures / patterns explored</a:t>
            </a:r>
          </a:p>
          <a:p>
            <a:endParaRPr lang="en-GB" sz="2400" b="1" dirty="0">
              <a:solidFill>
                <a:schemeClr val="tx2"/>
              </a:solidFill>
              <a:latin typeface="Century Gothic" panose="020B0502020202020204" pitchFamily="34" charset="0"/>
            </a:endParaRPr>
          </a:p>
        </p:txBody>
      </p:sp>
      <p:sp>
        <p:nvSpPr>
          <p:cNvPr id="7" name="TextBox 6"/>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326350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Comparing different languages</a:t>
            </a:r>
          </a:p>
        </p:txBody>
      </p:sp>
      <p:sp>
        <p:nvSpPr>
          <p:cNvPr id="7" name="TextBox 6"/>
          <p:cNvSpPr txBox="1"/>
          <p:nvPr/>
        </p:nvSpPr>
        <p:spPr>
          <a:xfrm>
            <a:off x="380425" y="1316803"/>
            <a:ext cx="11516608" cy="4985980"/>
          </a:xfrm>
          <a:prstGeom prst="rect">
            <a:avLst/>
          </a:prstGeom>
          <a:noFill/>
        </p:spPr>
        <p:txBody>
          <a:bodyPr wrap="square" rtlCol="0">
            <a:spAutoFit/>
          </a:bodyPr>
          <a:lstStyle/>
          <a:p>
            <a:r>
              <a:rPr lang="en-GB" sz="1900" dirty="0">
                <a:solidFill>
                  <a:schemeClr val="tx2"/>
                </a:solidFill>
                <a:latin typeface="Century Gothic" panose="020B0502020202020204" pitchFamily="34" charset="0"/>
              </a:rPr>
              <a:t>Although there is often a concern about using the L1 in the foreign language classroom, </a:t>
            </a:r>
            <a:r>
              <a:rPr lang="en-GB" sz="1900" b="1" dirty="0">
                <a:solidFill>
                  <a:schemeClr val="accent2"/>
                </a:solidFill>
                <a:latin typeface="Century Gothic" panose="020B0502020202020204" pitchFamily="34" charset="0"/>
              </a:rPr>
              <a:t>strategic</a:t>
            </a:r>
            <a:r>
              <a:rPr lang="en-GB" sz="1900" dirty="0">
                <a:solidFill>
                  <a:schemeClr val="tx2"/>
                </a:solidFill>
                <a:latin typeface="Century Gothic" panose="020B0502020202020204" pitchFamily="34" charset="0"/>
              </a:rPr>
              <a:t>, </a:t>
            </a:r>
            <a:r>
              <a:rPr lang="en-GB" sz="1900" b="1" dirty="0">
                <a:solidFill>
                  <a:schemeClr val="accent2"/>
                </a:solidFill>
                <a:latin typeface="Century Gothic" panose="020B0502020202020204" pitchFamily="34" charset="0"/>
              </a:rPr>
              <a:t>systematic</a:t>
            </a:r>
            <a:r>
              <a:rPr lang="en-GB" sz="1900" dirty="0">
                <a:solidFill>
                  <a:schemeClr val="tx2"/>
                </a:solidFill>
                <a:latin typeface="Century Gothic" panose="020B0502020202020204" pitchFamily="34" charset="0"/>
              </a:rPr>
              <a:t> use and discussion of the L1 (and other languages) and comparison with the L2 can have distinct benefits for both L1 and L2 learning.</a:t>
            </a:r>
          </a:p>
          <a:p>
            <a:pPr algn="r"/>
            <a:r>
              <a:rPr lang="en-GB" sz="1400" dirty="0">
                <a:solidFill>
                  <a:schemeClr val="tx2"/>
                </a:solidFill>
                <a:latin typeface="Century Gothic" panose="020B0502020202020204" pitchFamily="34" charset="0"/>
              </a:rPr>
              <a:t>(Cook, 2001; Horst, White, Bell, 2010; </a:t>
            </a:r>
            <a:r>
              <a:rPr lang="en-GB" sz="1400" dirty="0" err="1">
                <a:solidFill>
                  <a:schemeClr val="tx2"/>
                </a:solidFill>
                <a:latin typeface="Century Gothic" panose="020B0502020202020204" pitchFamily="34" charset="0"/>
              </a:rPr>
              <a:t>Macaro</a:t>
            </a:r>
            <a:r>
              <a:rPr lang="en-GB" sz="1400" dirty="0">
                <a:solidFill>
                  <a:schemeClr val="tx2"/>
                </a:solidFill>
                <a:latin typeface="Century Gothic" panose="020B0502020202020204" pitchFamily="34" charset="0"/>
              </a:rPr>
              <a:t>, 2002; Turnbull, 2001)</a:t>
            </a:r>
          </a:p>
          <a:p>
            <a:pPr algn="r"/>
            <a:endParaRPr lang="en-GB" sz="1900" dirty="0">
              <a:solidFill>
                <a:schemeClr val="tx2"/>
              </a:solidFill>
              <a:latin typeface="Century Gothic" panose="020B0502020202020204" pitchFamily="34" charset="0"/>
            </a:endParaRPr>
          </a:p>
          <a:p>
            <a:endParaRPr lang="en-GB" sz="1900" dirty="0">
              <a:solidFill>
                <a:schemeClr val="tx2"/>
              </a:solidFill>
              <a:latin typeface="Century Gothic" panose="020B0502020202020204" pitchFamily="34" charset="0"/>
            </a:endParaRPr>
          </a:p>
          <a:p>
            <a:endParaRPr lang="en-GB" sz="1900" dirty="0">
              <a:solidFill>
                <a:schemeClr val="tx2"/>
              </a:solidFill>
              <a:latin typeface="Century Gothic" panose="020B0502020202020204" pitchFamily="34" charset="0"/>
            </a:endParaRPr>
          </a:p>
          <a:p>
            <a:endParaRPr lang="en-GB" sz="1900" dirty="0">
              <a:solidFill>
                <a:schemeClr val="tx2"/>
              </a:solidFill>
              <a:latin typeface="Century Gothic" panose="020B0502020202020204" pitchFamily="34" charset="0"/>
            </a:endParaRPr>
          </a:p>
          <a:p>
            <a:r>
              <a:rPr lang="en-GB" sz="1900" dirty="0">
                <a:solidFill>
                  <a:schemeClr val="tx2"/>
                </a:solidFill>
                <a:latin typeface="Century Gothic" panose="020B0502020202020204" pitchFamily="34" charset="0"/>
              </a:rPr>
              <a:t>Making L1/L2 comparisons can have a positive effect on L2 learning. Some evidence…</a:t>
            </a:r>
          </a:p>
          <a:p>
            <a:pPr marL="800100" lvl="1" indent="-342900">
              <a:buFont typeface="Wingdings" panose="05000000000000000000" pitchFamily="2" charset="2"/>
              <a:buChar char="Ø"/>
            </a:pPr>
            <a:r>
              <a:rPr lang="en-GB" sz="1900" dirty="0">
                <a:solidFill>
                  <a:schemeClr val="tx2"/>
                </a:solidFill>
                <a:latin typeface="Century Gothic" panose="020B0502020202020204" pitchFamily="34" charset="0"/>
              </a:rPr>
              <a:t>Earlier study by White &amp; </a:t>
            </a:r>
            <a:r>
              <a:rPr lang="en-GB" sz="1900" dirty="0" err="1">
                <a:solidFill>
                  <a:schemeClr val="tx2"/>
                </a:solidFill>
                <a:latin typeface="Century Gothic" panose="020B0502020202020204" pitchFamily="34" charset="0"/>
              </a:rPr>
              <a:t>Ranta</a:t>
            </a:r>
            <a:r>
              <a:rPr lang="en-GB" sz="1900" dirty="0">
                <a:solidFill>
                  <a:schemeClr val="tx2"/>
                </a:solidFill>
                <a:latin typeface="Century Gothic" panose="020B0502020202020204" pitchFamily="34" charset="0"/>
              </a:rPr>
              <a:t> (2002)</a:t>
            </a:r>
          </a:p>
          <a:p>
            <a:pPr marL="800100" lvl="1" indent="-342900">
              <a:buFont typeface="Wingdings" panose="05000000000000000000" pitchFamily="2" charset="2"/>
              <a:buChar char="Ø"/>
            </a:pPr>
            <a:endParaRPr lang="en-GB" sz="1900" dirty="0">
              <a:solidFill>
                <a:schemeClr val="tx2"/>
              </a:solidFill>
              <a:latin typeface="Century Gothic" panose="020B0502020202020204" pitchFamily="34" charset="0"/>
            </a:endParaRPr>
          </a:p>
          <a:p>
            <a:pPr marL="800100" lvl="1" indent="-342900">
              <a:buFont typeface="Wingdings" panose="05000000000000000000" pitchFamily="2" charset="2"/>
              <a:buChar char="Ø"/>
            </a:pPr>
            <a:r>
              <a:rPr lang="en-GB" sz="1900" dirty="0">
                <a:solidFill>
                  <a:schemeClr val="tx2"/>
                </a:solidFill>
                <a:latin typeface="Century Gothic" panose="020B0502020202020204" pitchFamily="34" charset="0"/>
              </a:rPr>
              <a:t>Study by Ammar, </a:t>
            </a:r>
            <a:r>
              <a:rPr lang="en-GB" sz="1900" dirty="0" err="1">
                <a:solidFill>
                  <a:schemeClr val="tx2"/>
                </a:solidFill>
                <a:latin typeface="Century Gothic" panose="020B0502020202020204" pitchFamily="34" charset="0"/>
              </a:rPr>
              <a:t>Lightbown</a:t>
            </a:r>
            <a:r>
              <a:rPr lang="en-GB" sz="1900" dirty="0">
                <a:solidFill>
                  <a:schemeClr val="tx2"/>
                </a:solidFill>
                <a:latin typeface="Century Gothic" panose="020B0502020202020204" pitchFamily="34" charset="0"/>
              </a:rPr>
              <a:t>, </a:t>
            </a:r>
            <a:r>
              <a:rPr lang="en-GB" sz="1900" dirty="0" err="1">
                <a:solidFill>
                  <a:schemeClr val="tx2"/>
                </a:solidFill>
                <a:latin typeface="Century Gothic" panose="020B0502020202020204" pitchFamily="34" charset="0"/>
              </a:rPr>
              <a:t>Spada</a:t>
            </a:r>
            <a:r>
              <a:rPr lang="en-GB" sz="1900" dirty="0">
                <a:solidFill>
                  <a:schemeClr val="tx2"/>
                </a:solidFill>
                <a:latin typeface="Century Gothic" panose="020B0502020202020204" pitchFamily="34" charset="0"/>
              </a:rPr>
              <a:t> (2010): positive relationship between learners’ awareness of L1-L2 differences and ability to accurately form questions</a:t>
            </a:r>
          </a:p>
          <a:p>
            <a:pPr marL="800100" lvl="1" indent="-342900">
              <a:buFont typeface="Wingdings" panose="05000000000000000000" pitchFamily="2" charset="2"/>
              <a:buChar char="Ø"/>
            </a:pPr>
            <a:endParaRPr lang="en-GB" sz="1900" dirty="0">
              <a:solidFill>
                <a:schemeClr val="tx2"/>
              </a:solidFill>
              <a:latin typeface="Century Gothic" panose="020B0502020202020204" pitchFamily="34" charset="0"/>
            </a:endParaRPr>
          </a:p>
          <a:p>
            <a:pPr marL="800100" lvl="1" indent="-342900">
              <a:buFont typeface="Wingdings" panose="05000000000000000000" pitchFamily="2" charset="2"/>
              <a:buChar char="Ø"/>
            </a:pPr>
            <a:r>
              <a:rPr lang="en-GB" sz="1900" dirty="0">
                <a:solidFill>
                  <a:schemeClr val="tx2"/>
                </a:solidFill>
                <a:latin typeface="Century Gothic" panose="020B0502020202020204" pitchFamily="34" charset="0"/>
              </a:rPr>
              <a:t>Series of studies by McManus &amp; Marsden demonstrating the benefit of L1 grammar explanation and practice on L2 learning </a:t>
            </a:r>
            <a:r>
              <a:rPr lang="en-GB" sz="1600" dirty="0">
                <a:solidFill>
                  <a:schemeClr val="tx2"/>
                </a:solidFill>
                <a:latin typeface="Century Gothic" panose="020B0502020202020204" pitchFamily="34" charset="0"/>
              </a:rPr>
              <a:t>(see summaries from Grammar &amp; Meaningful Practice)</a:t>
            </a:r>
            <a:endParaRPr lang="en-GB" sz="1900" dirty="0">
              <a:solidFill>
                <a:schemeClr val="tx2"/>
              </a:solidFill>
              <a:latin typeface="Century Gothic" panose="020B0502020202020204" pitchFamily="34" charset="0"/>
            </a:endParaRPr>
          </a:p>
          <a:p>
            <a:endParaRPr lang="en-GB" sz="1900" b="1" dirty="0">
              <a:solidFill>
                <a:schemeClr val="tx2"/>
              </a:solidFill>
              <a:latin typeface="Century Gothic" panose="020B0502020202020204" pitchFamily="34" charset="0"/>
            </a:endParaRPr>
          </a:p>
        </p:txBody>
      </p:sp>
      <p:sp>
        <p:nvSpPr>
          <p:cNvPr id="4" name="Rounded Rectangular Callout 3"/>
          <p:cNvSpPr/>
          <p:nvPr/>
        </p:nvSpPr>
        <p:spPr>
          <a:xfrm>
            <a:off x="599769" y="2605549"/>
            <a:ext cx="8141109" cy="717755"/>
          </a:xfrm>
          <a:prstGeom prst="wedgeRoundRectCallout">
            <a:avLst>
              <a:gd name="adj1" fmla="val -22759"/>
              <a:gd name="adj2" fmla="val -92294"/>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2"/>
                </a:solidFill>
                <a:latin typeface="Century Gothic" panose="020B0502020202020204" pitchFamily="34" charset="0"/>
              </a:rPr>
              <a:t>Cross-linguistic awareness (awareness of the similarities and differences between languages) is part of a learners’ metalinguistic awareness</a:t>
            </a:r>
          </a:p>
        </p:txBody>
      </p:sp>
      <p:sp>
        <p:nvSpPr>
          <p:cNvPr id="8" name="TextBox 7"/>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40540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Comparing different languages</a:t>
            </a:r>
          </a:p>
        </p:txBody>
      </p:sp>
      <p:sp>
        <p:nvSpPr>
          <p:cNvPr id="7" name="TextBox 6"/>
          <p:cNvSpPr txBox="1"/>
          <p:nvPr/>
        </p:nvSpPr>
        <p:spPr>
          <a:xfrm>
            <a:off x="429585" y="1316803"/>
            <a:ext cx="11310330" cy="4924425"/>
          </a:xfrm>
          <a:prstGeom prst="rect">
            <a:avLst/>
          </a:prstGeom>
          <a:noFill/>
        </p:spPr>
        <p:txBody>
          <a:bodyPr wrap="square" rtlCol="0">
            <a:spAutoFit/>
          </a:bodyPr>
          <a:lstStyle/>
          <a:p>
            <a:endParaRPr lang="en-GB" sz="1900" dirty="0">
              <a:solidFill>
                <a:schemeClr val="tx2"/>
              </a:solidFill>
              <a:latin typeface="Century Gothic" panose="020B0502020202020204" pitchFamily="34" charset="0"/>
            </a:endParaRPr>
          </a:p>
          <a:p>
            <a:pPr algn="ctr"/>
            <a:r>
              <a:rPr lang="en-GB" sz="2000" dirty="0">
                <a:solidFill>
                  <a:schemeClr val="tx2"/>
                </a:solidFill>
                <a:latin typeface="Century Gothic" panose="020B0502020202020204" pitchFamily="34" charset="0"/>
              </a:rPr>
              <a:t>“regardless of the extent to which the language teacher avoids using the L1 in class, </a:t>
            </a:r>
          </a:p>
          <a:p>
            <a:pPr algn="ctr"/>
            <a:r>
              <a:rPr lang="en-GB" sz="2000" dirty="0">
                <a:solidFill>
                  <a:schemeClr val="tx2"/>
                </a:solidFill>
                <a:latin typeface="Century Gothic" panose="020B0502020202020204" pitchFamily="34" charset="0"/>
              </a:rPr>
              <a:t>it is still always there in the minds of the learner” </a:t>
            </a:r>
          </a:p>
          <a:p>
            <a:pPr algn="r"/>
            <a:r>
              <a:rPr lang="en-GB" sz="1400" dirty="0">
                <a:solidFill>
                  <a:schemeClr val="tx2"/>
                </a:solidFill>
                <a:latin typeface="Century Gothic" panose="020B0502020202020204" pitchFamily="34" charset="0"/>
              </a:rPr>
              <a:t>(Horst et al., 2010, p. 333)</a:t>
            </a:r>
          </a:p>
          <a:p>
            <a:endParaRPr lang="en-GB" sz="1900" dirty="0">
              <a:solidFill>
                <a:schemeClr val="tx2"/>
              </a:solidFill>
              <a:latin typeface="Century Gothic" panose="020B0502020202020204" pitchFamily="34" charset="0"/>
            </a:endParaRPr>
          </a:p>
          <a:p>
            <a:r>
              <a:rPr lang="en-GB" sz="1900" dirty="0">
                <a:solidFill>
                  <a:schemeClr val="tx2"/>
                </a:solidFill>
                <a:latin typeface="Century Gothic" panose="020B0502020202020204" pitchFamily="34" charset="0"/>
              </a:rPr>
              <a:t>We know that the L1 can positively and negatively influence L2 learning</a:t>
            </a:r>
          </a:p>
          <a:p>
            <a:pPr marL="800100" lvl="1" indent="-342900">
              <a:buFont typeface="Wingdings" panose="05000000000000000000" pitchFamily="2" charset="2"/>
              <a:buChar char="Ø"/>
            </a:pPr>
            <a:endParaRPr lang="en-GB" sz="1900" dirty="0">
              <a:solidFill>
                <a:schemeClr val="tx2"/>
              </a:solidFill>
              <a:latin typeface="Century Gothic" panose="020B0502020202020204" pitchFamily="34" charset="0"/>
            </a:endParaRPr>
          </a:p>
          <a:p>
            <a:pPr marL="800100" lvl="1" indent="-342900">
              <a:buFont typeface="Wingdings" panose="05000000000000000000" pitchFamily="2" charset="2"/>
              <a:buChar char="Ø"/>
            </a:pPr>
            <a:r>
              <a:rPr lang="en-GB" sz="1900" dirty="0">
                <a:solidFill>
                  <a:schemeClr val="tx2"/>
                </a:solidFill>
                <a:latin typeface="Century Gothic" panose="020B0502020202020204" pitchFamily="34" charset="0"/>
              </a:rPr>
              <a:t>Learners try to apply patterns from their L1 when interpreting and using the L2</a:t>
            </a:r>
          </a:p>
          <a:p>
            <a:pPr marL="800100" lvl="1" indent="-342900">
              <a:buFont typeface="Wingdings" panose="05000000000000000000" pitchFamily="2" charset="2"/>
              <a:buChar char="Ø"/>
            </a:pPr>
            <a:endParaRPr lang="en-GB" sz="1900" dirty="0">
              <a:solidFill>
                <a:schemeClr val="tx2"/>
              </a:solidFill>
              <a:latin typeface="Century Gothic" panose="020B0502020202020204" pitchFamily="34" charset="0"/>
            </a:endParaRPr>
          </a:p>
          <a:p>
            <a:pPr marL="800100" lvl="1" indent="-342900">
              <a:buFont typeface="Wingdings" panose="05000000000000000000" pitchFamily="2" charset="2"/>
              <a:buChar char="Ø"/>
            </a:pPr>
            <a:r>
              <a:rPr lang="en-GB" sz="1900" dirty="0">
                <a:solidFill>
                  <a:schemeClr val="tx2"/>
                </a:solidFill>
                <a:latin typeface="Century Gothic" panose="020B0502020202020204" pitchFamily="34" charset="0"/>
              </a:rPr>
              <a:t>Learners view the L2 through the “lens” of their L1, especially in earlier stages of learning (and across all areas of language learning, including phonics, vocabulary &amp; grammar)</a:t>
            </a:r>
          </a:p>
          <a:p>
            <a:pPr lvl="1" algn="r"/>
            <a:r>
              <a:rPr lang="en-GB" sz="1400" dirty="0">
                <a:solidFill>
                  <a:schemeClr val="tx2"/>
                </a:solidFill>
                <a:latin typeface="Century Gothic" panose="020B0502020202020204" pitchFamily="34" charset="0"/>
              </a:rPr>
              <a:t>(N. Ellis, 2006)</a:t>
            </a:r>
          </a:p>
          <a:p>
            <a:endParaRPr lang="en-GB" sz="14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Cross-linguistic comparisons can help to reinforce correct L2 form-meaning connections</a:t>
            </a:r>
          </a:p>
          <a:p>
            <a:r>
              <a:rPr lang="en-GB" sz="2000" b="1" dirty="0">
                <a:solidFill>
                  <a:schemeClr val="tx2"/>
                </a:solidFill>
                <a:latin typeface="Century Gothic" panose="020B0502020202020204" pitchFamily="34" charset="0"/>
              </a:rPr>
              <a:t>particularly for features which behave differently in the L1 versus the L2</a:t>
            </a:r>
          </a:p>
          <a:p>
            <a:endParaRPr lang="en-GB" sz="2000" dirty="0">
              <a:solidFill>
                <a:schemeClr val="tx2"/>
              </a:solidFill>
              <a:latin typeface="Century Gothic" panose="020B0502020202020204" pitchFamily="34" charset="0"/>
            </a:endParaRPr>
          </a:p>
        </p:txBody>
      </p:sp>
      <p:sp>
        <p:nvSpPr>
          <p:cNvPr id="8" name="TextBox 7"/>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90369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Comparing different languages</a:t>
            </a:r>
          </a:p>
        </p:txBody>
      </p:sp>
      <p:sp>
        <p:nvSpPr>
          <p:cNvPr id="7" name="TextBox 6"/>
          <p:cNvSpPr txBox="1"/>
          <p:nvPr/>
        </p:nvSpPr>
        <p:spPr>
          <a:xfrm>
            <a:off x="429585" y="1316803"/>
            <a:ext cx="6219571" cy="3231654"/>
          </a:xfrm>
          <a:prstGeom prst="rect">
            <a:avLst/>
          </a:prstGeom>
          <a:noFill/>
        </p:spPr>
        <p:txBody>
          <a:bodyPr wrap="square" rtlCol="0">
            <a:spAutoFit/>
          </a:bodyPr>
          <a:lstStyle/>
          <a:p>
            <a:r>
              <a:rPr lang="en-GB" sz="2000" b="1" dirty="0">
                <a:solidFill>
                  <a:schemeClr val="tx2"/>
                </a:solidFill>
                <a:latin typeface="Century Gothic" panose="020B0502020202020204" pitchFamily="34" charset="0"/>
              </a:rPr>
              <a:t>Handout 6: Summary of Horst, White &amp; Bell (2010)</a:t>
            </a:r>
          </a:p>
          <a:p>
            <a:pPr marL="342900" indent="-342900">
              <a:buFont typeface="Wingdings" panose="05000000000000000000" pitchFamily="2" charset="2"/>
              <a:buChar char="Ø"/>
            </a:pPr>
            <a:r>
              <a:rPr lang="en-GB" dirty="0">
                <a:solidFill>
                  <a:schemeClr val="tx2"/>
                </a:solidFill>
                <a:latin typeface="Century Gothic" panose="020B0502020202020204" pitchFamily="34" charset="0"/>
              </a:rPr>
              <a:t>In both the L1 and L2 classroom, observed minimal, sporadic comparisons with the other language.</a:t>
            </a:r>
          </a:p>
          <a:p>
            <a:pPr marL="342900" indent="-342900">
              <a:buFont typeface="Wingdings" panose="05000000000000000000" pitchFamily="2" charset="2"/>
              <a:buChar char="Ø"/>
            </a:pPr>
            <a:r>
              <a:rPr lang="en-GB" dirty="0">
                <a:solidFill>
                  <a:schemeClr val="tx2"/>
                </a:solidFill>
                <a:latin typeface="Century Gothic" panose="020B0502020202020204" pitchFamily="34" charset="0"/>
              </a:rPr>
              <a:t>Developed cross-linguistic awareness activities for L1 French learners of English.</a:t>
            </a:r>
          </a:p>
          <a:p>
            <a:pPr marL="342900" indent="-342900">
              <a:buFont typeface="Wingdings" panose="05000000000000000000" pitchFamily="2" charset="2"/>
              <a:buChar char="Ø"/>
            </a:pPr>
            <a:r>
              <a:rPr lang="en-GB" dirty="0">
                <a:solidFill>
                  <a:schemeClr val="tx2"/>
                </a:solidFill>
                <a:latin typeface="Century Gothic" panose="020B0502020202020204" pitchFamily="34" charset="0"/>
              </a:rPr>
              <a:t>Learners able to clearly compare the languages and note useful points of similarity and difference.</a:t>
            </a:r>
          </a:p>
          <a:p>
            <a:pPr marL="342900" indent="-342900">
              <a:buFont typeface="Wingdings" panose="05000000000000000000" pitchFamily="2" charset="2"/>
              <a:buChar char="Ø"/>
            </a:pPr>
            <a:endParaRPr lang="en-GB" dirty="0">
              <a:solidFill>
                <a:schemeClr val="tx2"/>
              </a:solidFill>
              <a:latin typeface="Century Gothic" panose="020B0502020202020204" pitchFamily="34" charset="0"/>
            </a:endParaRPr>
          </a:p>
          <a:p>
            <a:endParaRPr lang="en-GB"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p:txBody>
      </p:sp>
      <p:pic>
        <p:nvPicPr>
          <p:cNvPr id="3" name="Picture 2" descr="background rectangle "/>
          <p:cNvPicPr>
            <a:picLocks noChangeAspect="1"/>
          </p:cNvPicPr>
          <p:nvPr/>
        </p:nvPicPr>
        <p:blipFill>
          <a:blip r:embed="rId4"/>
          <a:stretch>
            <a:fillRect/>
          </a:stretch>
        </p:blipFill>
        <p:spPr>
          <a:xfrm>
            <a:off x="6907520" y="1316803"/>
            <a:ext cx="5045688" cy="2202483"/>
          </a:xfrm>
          <a:prstGeom prst="rect">
            <a:avLst/>
          </a:prstGeom>
          <a:ln w="38100">
            <a:solidFill>
              <a:srgbClr val="7030A0"/>
            </a:solidFill>
          </a:ln>
        </p:spPr>
      </p:pic>
      <p:sp>
        <p:nvSpPr>
          <p:cNvPr id="4" name="TextBox 3"/>
          <p:cNvSpPr txBox="1"/>
          <p:nvPr/>
        </p:nvSpPr>
        <p:spPr>
          <a:xfrm>
            <a:off x="7492181" y="685969"/>
            <a:ext cx="4461027" cy="584775"/>
          </a:xfrm>
          <a:prstGeom prst="rect">
            <a:avLst/>
          </a:prstGeom>
          <a:noFill/>
        </p:spPr>
        <p:txBody>
          <a:bodyPr wrap="square" rtlCol="0">
            <a:spAutoFit/>
          </a:bodyPr>
          <a:lstStyle/>
          <a:p>
            <a:pPr algn="r"/>
            <a:r>
              <a:rPr lang="en-GB" sz="1600" i="1" dirty="0">
                <a:solidFill>
                  <a:schemeClr val="tx2"/>
                </a:solidFill>
                <a:latin typeface="Century Gothic" panose="020B0502020202020204" pitchFamily="34" charset="0"/>
              </a:rPr>
              <a:t>Features Horst et al (2010) identified for the (L1 French) learners of English in their study</a:t>
            </a:r>
          </a:p>
        </p:txBody>
      </p:sp>
      <p:sp>
        <p:nvSpPr>
          <p:cNvPr id="8" name="Rectangle 7"/>
          <p:cNvSpPr/>
          <p:nvPr/>
        </p:nvSpPr>
        <p:spPr>
          <a:xfrm>
            <a:off x="1682321" y="4138780"/>
            <a:ext cx="8216421" cy="1631216"/>
          </a:xfrm>
          <a:prstGeom prst="rect">
            <a:avLst/>
          </a:prstGeom>
        </p:spPr>
        <p:txBody>
          <a:bodyPr wrap="square">
            <a:spAutoFit/>
          </a:bodyPr>
          <a:lstStyle/>
          <a:p>
            <a:pPr algn="ctr"/>
            <a:r>
              <a:rPr lang="en-GB" sz="2000" b="1" dirty="0">
                <a:solidFill>
                  <a:schemeClr val="tx2"/>
                </a:solidFill>
                <a:latin typeface="Century Gothic" panose="020B0502020202020204" pitchFamily="34" charset="0"/>
              </a:rPr>
              <a:t>In your own teaching, where do you think it might be useful to draw comparisons between English and the target language?</a:t>
            </a:r>
          </a:p>
          <a:p>
            <a:pPr algn="ctr"/>
            <a:endParaRPr lang="en-GB" sz="2000" b="1" dirty="0">
              <a:solidFill>
                <a:schemeClr val="tx2"/>
              </a:solidFill>
              <a:latin typeface="Century Gothic" panose="020B0502020202020204" pitchFamily="34" charset="0"/>
            </a:endParaRPr>
          </a:p>
          <a:p>
            <a:pPr algn="ctr"/>
            <a:r>
              <a:rPr lang="en-GB" sz="2000" b="1" dirty="0">
                <a:solidFill>
                  <a:schemeClr val="tx2"/>
                </a:solidFill>
                <a:latin typeface="Century Gothic" panose="020B0502020202020204" pitchFamily="34" charset="0"/>
              </a:rPr>
              <a:t>Are there particular language structures that it would be useful to explore with your pupils?</a:t>
            </a:r>
          </a:p>
        </p:txBody>
      </p:sp>
      <p:sp>
        <p:nvSpPr>
          <p:cNvPr id="9" name="TextBox 8"/>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160572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background rectangle "/>
          <p:cNvSpPr/>
          <p:nvPr/>
        </p:nvSpPr>
        <p:spPr>
          <a:xfrm>
            <a:off x="4062549" y="4545874"/>
            <a:ext cx="8129451" cy="256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itle 1"/>
          <p:cNvSpPr>
            <a:spLocks noGrp="1"/>
          </p:cNvSpPr>
          <p:nvPr>
            <p:ph type="title"/>
          </p:nvPr>
        </p:nvSpPr>
        <p:spPr>
          <a:xfrm>
            <a:off x="300038" y="-8760"/>
            <a:ext cx="5922792" cy="1325563"/>
          </a:xfrm>
        </p:spPr>
        <p:txBody>
          <a:bodyPr>
            <a:normAutofit/>
          </a:bodyPr>
          <a:lstStyle/>
          <a:p>
            <a:r>
              <a:rPr lang="en-GB" sz="2700" b="1" dirty="0">
                <a:solidFill>
                  <a:schemeClr val="bg1"/>
                </a:solidFill>
              </a:rPr>
              <a:t>Practising in language analysis</a:t>
            </a:r>
          </a:p>
        </p:txBody>
      </p:sp>
      <p:sp>
        <p:nvSpPr>
          <p:cNvPr id="41" name="TextBox 40"/>
          <p:cNvSpPr txBox="1"/>
          <p:nvPr/>
        </p:nvSpPr>
        <p:spPr>
          <a:xfrm>
            <a:off x="7158446" y="6494075"/>
            <a:ext cx="3069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 / UKLO</a:t>
            </a:r>
          </a:p>
        </p:txBody>
      </p:sp>
      <p:grpSp>
        <p:nvGrpSpPr>
          <p:cNvPr id="7" name="Group 6" descr="background rectangles"/>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12" name="Isosceles Triangle 11"/>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9" name="Isosceles Triangle 8"/>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4" name="TextBox 13"/>
          <p:cNvSpPr txBox="1"/>
          <p:nvPr/>
        </p:nvSpPr>
        <p:spPr>
          <a:xfrm>
            <a:off x="395111" y="2105561"/>
            <a:ext cx="68862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Asking questions</a:t>
            </a:r>
          </a:p>
        </p:txBody>
      </p:sp>
      <p:sp>
        <p:nvSpPr>
          <p:cNvPr id="15" name="Title 3"/>
          <p:cNvSpPr txBox="1">
            <a:spLocks/>
          </p:cNvSpPr>
          <p:nvPr/>
        </p:nvSpPr>
        <p:spPr>
          <a:xfrm>
            <a:off x="395111" y="2737679"/>
            <a:ext cx="5320595" cy="1311807"/>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Explanation and activity</a:t>
            </a:r>
            <a:endParaRPr kumimoji="0" lang="en-GB" sz="3200" b="0" i="1"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2139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04424"/>
            <a:ext cx="5795962" cy="707849"/>
          </a:xfrm>
        </p:spPr>
        <p:txBody>
          <a:bodyPr>
            <a:normAutofit/>
          </a:bodyPr>
          <a:lstStyle/>
          <a:p>
            <a:r>
              <a:rPr lang="en-GB" sz="3600" b="1" dirty="0">
                <a:solidFill>
                  <a:schemeClr val="bg1"/>
                </a:solidFill>
              </a:rPr>
              <a:t>Asking questions</a:t>
            </a:r>
          </a:p>
        </p:txBody>
      </p:sp>
      <p:sp>
        <p:nvSpPr>
          <p:cNvPr id="10" name="Title 3" descr="title"/>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170110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Word order</a:t>
            </a:r>
          </a:p>
        </p:txBody>
      </p:sp>
      <p:sp>
        <p:nvSpPr>
          <p:cNvPr id="9" name="TextBox 8">
            <a:extLst>
              <a:ext uri="{FF2B5EF4-FFF2-40B4-BE49-F238E27FC236}">
                <a16:creationId xmlns:a16="http://schemas.microsoft.com/office/drawing/2014/main" id="{7F59C740-3069-4547-ADA3-3A2A411447BC}"/>
              </a:ext>
            </a:extLst>
          </p:cNvPr>
          <p:cNvSpPr txBox="1"/>
          <p:nvPr/>
        </p:nvSpPr>
        <p:spPr>
          <a:xfrm>
            <a:off x="225743" y="1906568"/>
            <a:ext cx="116400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To ask a ‘yes/no’ question in English, ‘do you..’ is followed by a verb. </a:t>
            </a:r>
            <a:endParaRPr kumimoji="0" lang="en-US" sz="22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 name="TextBox 1"/>
          <p:cNvSpPr txBox="1"/>
          <p:nvPr/>
        </p:nvSpPr>
        <p:spPr>
          <a:xfrm>
            <a:off x="332913" y="2476512"/>
            <a:ext cx="144074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Statement</a:t>
            </a:r>
          </a:p>
        </p:txBody>
      </p:sp>
      <p:graphicFrame>
        <p:nvGraphicFramePr>
          <p:cNvPr id="29" name="Table 28" descr="table with German sentence ">
            <a:extLst>
              <a:ext uri="{FF2B5EF4-FFF2-40B4-BE49-F238E27FC236}">
                <a16:creationId xmlns:a16="http://schemas.microsoft.com/office/drawing/2014/main" id="{52826FF5-474C-4C0A-8649-55BB68444750}"/>
              </a:ext>
            </a:extLst>
          </p:cNvPr>
          <p:cNvGraphicFramePr>
            <a:graphicFrameLocks noGrp="1"/>
          </p:cNvGraphicFramePr>
          <p:nvPr>
            <p:extLst>
              <p:ext uri="{D42A27DB-BD31-4B8C-83A1-F6EECF244321}">
                <p14:modId xmlns:p14="http://schemas.microsoft.com/office/powerpoint/2010/main" val="2369393551"/>
              </p:ext>
            </p:extLst>
          </p:nvPr>
        </p:nvGraphicFramePr>
        <p:xfrm>
          <a:off x="2465136" y="2533141"/>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9" name="TextBox 18"/>
          <p:cNvSpPr txBox="1"/>
          <p:nvPr/>
        </p:nvSpPr>
        <p:spPr>
          <a:xfrm>
            <a:off x="332913" y="3045957"/>
            <a:ext cx="142837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a:t>
            </a:r>
          </a:p>
        </p:txBody>
      </p:sp>
      <p:graphicFrame>
        <p:nvGraphicFramePr>
          <p:cNvPr id="30" name="Table 29" descr="table with German sentence ">
            <a:extLst>
              <a:ext uri="{FF2B5EF4-FFF2-40B4-BE49-F238E27FC236}">
                <a16:creationId xmlns:a16="http://schemas.microsoft.com/office/drawing/2014/main" id="{2C0D36A0-D8A7-4129-B389-5AB25B4FA087}"/>
              </a:ext>
            </a:extLst>
          </p:cNvPr>
          <p:cNvGraphicFramePr>
            <a:graphicFrameLocks noGrp="1"/>
          </p:cNvGraphicFramePr>
          <p:nvPr>
            <p:extLst>
              <p:ext uri="{D42A27DB-BD31-4B8C-83A1-F6EECF244321}">
                <p14:modId xmlns:p14="http://schemas.microsoft.com/office/powerpoint/2010/main" val="3396900374"/>
              </p:ext>
            </p:extLst>
          </p:nvPr>
        </p:nvGraphicFramePr>
        <p:xfrm>
          <a:off x="2465135" y="3080032"/>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2" name="TextBox 21">
            <a:extLst>
              <a:ext uri="{FF2B5EF4-FFF2-40B4-BE49-F238E27FC236}">
                <a16:creationId xmlns:a16="http://schemas.microsoft.com/office/drawing/2014/main" id="{7837C97D-F6F6-427A-A2FC-CE5CB72C1511}"/>
              </a:ext>
            </a:extLst>
          </p:cNvPr>
          <p:cNvSpPr txBox="1"/>
          <p:nvPr/>
        </p:nvSpPr>
        <p:spPr>
          <a:xfrm>
            <a:off x="300038" y="3520411"/>
            <a:ext cx="11719875" cy="1107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In German, just swap the verb and subject (e.g. ‘du’ (you), like this: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31" name="TextBox 30"/>
          <p:cNvSpPr txBox="1"/>
          <p:nvPr/>
        </p:nvSpPr>
        <p:spPr>
          <a:xfrm>
            <a:off x="343846" y="4230106"/>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Statement</a:t>
            </a:r>
          </a:p>
        </p:txBody>
      </p:sp>
      <p:graphicFrame>
        <p:nvGraphicFramePr>
          <p:cNvPr id="17" name="Table 16" descr="table with German sentence ">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1746282124"/>
              </p:ext>
            </p:extLst>
          </p:nvPr>
        </p:nvGraphicFramePr>
        <p:xfrm>
          <a:off x="2465135" y="4262988"/>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2" name="TextBox 31"/>
          <p:cNvSpPr txBox="1"/>
          <p:nvPr/>
        </p:nvSpPr>
        <p:spPr>
          <a:xfrm>
            <a:off x="332913" y="4815843"/>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a:t>
            </a:r>
          </a:p>
        </p:txBody>
      </p:sp>
      <p:graphicFrame>
        <p:nvGraphicFramePr>
          <p:cNvPr id="14" name="Table 13" descr="table with German sentence ">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4166967583"/>
              </p:ext>
            </p:extLst>
          </p:nvPr>
        </p:nvGraphicFramePr>
        <p:xfrm>
          <a:off x="2465135" y="48598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26" name="Table 25" descr="table with German sentence ">
            <a:extLst>
              <a:ext uri="{FF2B5EF4-FFF2-40B4-BE49-F238E27FC236}">
                <a16:creationId xmlns:a16="http://schemas.microsoft.com/office/drawing/2014/main" id="{DBAA2806-4CB4-45DA-B0CE-5904D8713A88}"/>
              </a:ext>
            </a:extLst>
          </p:cNvPr>
          <p:cNvGraphicFramePr>
            <a:graphicFrameLocks noGrp="1"/>
          </p:cNvGraphicFramePr>
          <p:nvPr>
            <p:extLst>
              <p:ext uri="{D42A27DB-BD31-4B8C-83A1-F6EECF244321}">
                <p14:modId xmlns:p14="http://schemas.microsoft.com/office/powerpoint/2010/main" val="46725163"/>
              </p:ext>
            </p:extLst>
          </p:nvPr>
        </p:nvGraphicFramePr>
        <p:xfrm>
          <a:off x="343846" y="5730740"/>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bottle?</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6" name="TextBox 5"/>
          <p:cNvSpPr txBox="1"/>
          <p:nvPr/>
        </p:nvSpPr>
        <p:spPr>
          <a:xfrm>
            <a:off x="4557152" y="5561605"/>
            <a:ext cx="13495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endPar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aphicFrame>
        <p:nvGraphicFramePr>
          <p:cNvPr id="25" name="Table 24" descr="table with German sentence ">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2438277064"/>
              </p:ext>
            </p:extLst>
          </p:nvPr>
        </p:nvGraphicFramePr>
        <p:xfrm>
          <a:off x="5941848" y="5730740"/>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pic>
        <p:nvPicPr>
          <p:cNvPr id="16" name="Picture 15" descr="football">
            <a:extLst>
              <a:ext uri="{FF2B5EF4-FFF2-40B4-BE49-F238E27FC236}">
                <a16:creationId xmlns:a16="http://schemas.microsoft.com/office/drawing/2014/main" id="{5061A712-A2C9-4406-8631-37EB3CB51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9270" y="2744592"/>
            <a:ext cx="770121" cy="774010"/>
          </a:xfrm>
          <a:prstGeom prst="rect">
            <a:avLst/>
          </a:prstGeom>
        </p:spPr>
      </p:pic>
      <p:sp>
        <p:nvSpPr>
          <p:cNvPr id="5" name="Rounded Rectangular Callout 4"/>
          <p:cNvSpPr/>
          <p:nvPr/>
        </p:nvSpPr>
        <p:spPr>
          <a:xfrm>
            <a:off x="7861473" y="1995934"/>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Rounded Rectangle 20">
            <a:extLst>
              <a:ext uri="{FF2B5EF4-FFF2-40B4-BE49-F238E27FC236}">
                <a16:creationId xmlns:a16="http://schemas.microsoft.com/office/drawing/2014/main" id="{C296FE08-43E2-6E45-A27E-234EC6D29B89}"/>
              </a:ext>
            </a:extLst>
          </p:cNvPr>
          <p:cNvSpPr/>
          <p:nvPr/>
        </p:nvSpPr>
        <p:spPr>
          <a:xfrm>
            <a:off x="8899071" y="291230"/>
            <a:ext cx="2992891"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grammar explanation</a:t>
            </a:r>
          </a:p>
        </p:txBody>
      </p:sp>
    </p:spTree>
    <p:extLst>
      <p:ext uri="{BB962C8B-B14F-4D97-AF65-F5344CB8AC3E}">
        <p14:creationId xmlns:p14="http://schemas.microsoft.com/office/powerpoint/2010/main" val="21287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P spid="19" grpId="0" animBg="1"/>
      <p:bldP spid="22" grpId="0"/>
      <p:bldP spid="31" grpId="0" animBg="1"/>
      <p:bldP spid="32" grpId="0" animBg="1"/>
      <p:bldP spid="6"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MFL Pedagogy Review</a:t>
            </a:r>
          </a:p>
        </p:txBody>
      </p:sp>
      <p:pic>
        <p:nvPicPr>
          <p:cNvPr id="3" name="Picture 2" descr="text box"/>
          <p:cNvPicPr>
            <a:picLocks noChangeAspect="1"/>
          </p:cNvPicPr>
          <p:nvPr/>
        </p:nvPicPr>
        <p:blipFill>
          <a:blip r:embed="rId4"/>
          <a:stretch>
            <a:fillRect/>
          </a:stretch>
        </p:blipFill>
        <p:spPr>
          <a:xfrm>
            <a:off x="585436" y="1726752"/>
            <a:ext cx="10828648" cy="1826519"/>
          </a:xfrm>
          <a:prstGeom prst="rect">
            <a:avLst/>
          </a:prstGeom>
          <a:ln w="28575">
            <a:solidFill>
              <a:schemeClr val="accent2"/>
            </a:solidFill>
          </a:ln>
        </p:spPr>
      </p:pic>
      <p:sp>
        <p:nvSpPr>
          <p:cNvPr id="7" name="TextBox 6"/>
          <p:cNvSpPr txBox="1"/>
          <p:nvPr/>
        </p:nvSpPr>
        <p:spPr>
          <a:xfrm>
            <a:off x="1024864" y="4042742"/>
            <a:ext cx="10481847" cy="1631216"/>
          </a:xfrm>
          <a:prstGeom prst="rect">
            <a:avLst/>
          </a:prstGeom>
          <a:noFill/>
        </p:spPr>
        <p:txBody>
          <a:bodyPr wrap="square" rtlCol="0">
            <a:spAutoFit/>
          </a:bodyPr>
          <a:lstStyle/>
          <a:p>
            <a:r>
              <a:rPr lang="en-GB" sz="2000" b="1" dirty="0">
                <a:solidFill>
                  <a:schemeClr val="tx2"/>
                </a:solidFill>
                <a:latin typeface="Century Gothic" panose="020B0502020202020204" pitchFamily="34" charset="0"/>
              </a:rPr>
              <a:t>When new starters arrive in Year 7, what information do you have in terms of:</a:t>
            </a:r>
          </a:p>
          <a:p>
            <a:endParaRPr lang="en-GB" sz="2000" b="1" dirty="0">
              <a:solidFill>
                <a:schemeClr val="tx2"/>
              </a:solidFill>
              <a:latin typeface="Century Gothic" panose="020B0502020202020204" pitchFamily="34" charset="0"/>
            </a:endParaRPr>
          </a:p>
          <a:p>
            <a:pPr marL="742950" lvl="1" indent="-285750">
              <a:buFont typeface="Arial" panose="020B0604020202020204" pitchFamily="34" charset="0"/>
              <a:buChar char="•"/>
            </a:pPr>
            <a:r>
              <a:rPr lang="en-GB" sz="2000" b="1" dirty="0">
                <a:solidFill>
                  <a:schemeClr val="tx2"/>
                </a:solidFill>
                <a:latin typeface="Century Gothic" panose="020B0502020202020204" pitchFamily="34" charset="0"/>
              </a:rPr>
              <a:t>What the children have learnt so far about grammar in English? </a:t>
            </a:r>
          </a:p>
          <a:p>
            <a:pPr marL="285750" indent="-285750">
              <a:buFont typeface="Arial" panose="020B0604020202020204" pitchFamily="34" charset="0"/>
              <a:buChar char="•"/>
            </a:pPr>
            <a:endParaRPr lang="en-GB" sz="2000" b="1" dirty="0">
              <a:solidFill>
                <a:schemeClr val="tx2"/>
              </a:solidFill>
              <a:latin typeface="Century Gothic" panose="020B0502020202020204" pitchFamily="34" charset="0"/>
            </a:endParaRPr>
          </a:p>
          <a:p>
            <a:pPr marL="742950" lvl="1" indent="-285750">
              <a:buFont typeface="Arial" panose="020B0604020202020204" pitchFamily="34" charset="0"/>
              <a:buChar char="•"/>
            </a:pPr>
            <a:r>
              <a:rPr lang="en-GB" sz="2000" b="1" dirty="0">
                <a:solidFill>
                  <a:schemeClr val="tx2"/>
                </a:solidFill>
                <a:latin typeface="Century Gothic" panose="020B0502020202020204" pitchFamily="34" charset="0"/>
              </a:rPr>
              <a:t>What the children have learnt so far about other languages? </a:t>
            </a:r>
          </a:p>
        </p:txBody>
      </p:sp>
      <p:sp>
        <p:nvSpPr>
          <p:cNvPr id="6" name="TextBox 5"/>
          <p:cNvSpPr txBox="1"/>
          <p:nvPr/>
        </p:nvSpPr>
        <p:spPr>
          <a:xfrm>
            <a:off x="7084679" y="6494075"/>
            <a:ext cx="3143056"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365530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4224" y="338225"/>
            <a:ext cx="5368070" cy="707849"/>
          </a:xfrm>
        </p:spPr>
        <p:txBody>
          <a:bodyPr>
            <a:normAutofit/>
          </a:bodyPr>
          <a:lstStyle/>
          <a:p>
            <a:r>
              <a:rPr lang="en-GB" sz="3600" b="1" dirty="0" err="1">
                <a:solidFill>
                  <a:schemeClr val="bg1"/>
                </a:solidFill>
              </a:rPr>
              <a:t>Ist</a:t>
            </a:r>
            <a:r>
              <a:rPr lang="en-GB" sz="3600" b="1" dirty="0">
                <a:solidFill>
                  <a:schemeClr val="bg1"/>
                </a:solidFill>
              </a:rPr>
              <a:t> das </a:t>
            </a:r>
            <a:r>
              <a:rPr lang="en-GB" sz="3600" b="1" dirty="0" err="1">
                <a:solidFill>
                  <a:schemeClr val="bg1"/>
                </a:solidFill>
              </a:rPr>
              <a:t>eine</a:t>
            </a:r>
            <a:r>
              <a:rPr lang="en-GB" sz="3600" b="1" dirty="0">
                <a:solidFill>
                  <a:schemeClr val="bg1"/>
                </a:solidFill>
              </a:rPr>
              <a:t> </a:t>
            </a:r>
            <a:r>
              <a:rPr lang="en-GB" sz="3600" b="1" dirty="0" err="1">
                <a:solidFill>
                  <a:schemeClr val="bg1"/>
                </a:solidFill>
              </a:rPr>
              <a:t>Frage</a:t>
            </a:r>
            <a:r>
              <a:rPr lang="en-GB" sz="3600" b="1" dirty="0">
                <a:solidFill>
                  <a:schemeClr val="bg1"/>
                </a:solidFill>
              </a:rPr>
              <a:t>?</a:t>
            </a:r>
          </a:p>
        </p:txBody>
      </p:sp>
      <p:sp>
        <p:nvSpPr>
          <p:cNvPr id="10" name="Title 3" descr="title"/>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722148" y="291230"/>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Frau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texting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to plan the shopping.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 is confused as there is no punctuation!</a:t>
            </a:r>
          </a:p>
        </p:txBody>
      </p:sp>
      <p:sp>
        <p:nvSpPr>
          <p:cNvPr id="8" name="TextBox 7">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Help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Write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questions and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statements.</a:t>
            </a:r>
          </a:p>
        </p:txBody>
      </p:sp>
      <p:pic>
        <p:nvPicPr>
          <p:cNvPr id="5" name="Picture 4" descr="girl">
            <a:extLst>
              <a:ext uri="{FF2B5EF4-FFF2-40B4-BE49-F238E27FC236}">
                <a16:creationId xmlns:a16="http://schemas.microsoft.com/office/drawing/2014/main" id="{69EFE1DF-E138-4C62-BEF9-AA10315758ED}"/>
              </a:ext>
            </a:extLst>
          </p:cNvPr>
          <p:cNvPicPr>
            <a:picLocks noChangeAspect="1"/>
          </p:cNvPicPr>
          <p:nvPr/>
        </p:nvPicPr>
        <p:blipFill>
          <a:blip r:embed="rId4"/>
          <a:stretch>
            <a:fillRect/>
          </a:stretch>
        </p:blipFill>
        <p:spPr>
          <a:xfrm>
            <a:off x="726247" y="4007045"/>
            <a:ext cx="1645255" cy="2120293"/>
          </a:xfrm>
          <a:prstGeom prst="rect">
            <a:avLst/>
          </a:prstGeom>
        </p:spPr>
      </p:pic>
      <p:pic>
        <p:nvPicPr>
          <p:cNvPr id="39" name="Picture 38" descr="boy ">
            <a:extLst>
              <a:ext uri="{FF2B5EF4-FFF2-40B4-BE49-F238E27FC236}">
                <a16:creationId xmlns:a16="http://schemas.microsoft.com/office/drawing/2014/main" id="{5F094FFE-9FAB-4E61-B008-6D745DB14A9A}"/>
              </a:ext>
            </a:extLst>
          </p:cNvPr>
          <p:cNvPicPr>
            <a:picLocks noChangeAspect="1"/>
          </p:cNvPicPr>
          <p:nvPr/>
        </p:nvPicPr>
        <p:blipFill>
          <a:blip r:embed="rId5"/>
          <a:stretch>
            <a:fillRect/>
          </a:stretch>
        </p:blipFill>
        <p:spPr>
          <a:xfrm>
            <a:off x="2516344" y="3905406"/>
            <a:ext cx="1755067" cy="2221932"/>
          </a:xfrm>
          <a:prstGeom prst="rect">
            <a:avLst/>
          </a:prstGeom>
        </p:spPr>
      </p:pic>
      <p:grpSp>
        <p:nvGrpSpPr>
          <p:cNvPr id="111" name="Group 110" descr="Phone with three messages in German showing up on the screen ">
            <a:extLst>
              <a:ext uri="{FF2B5EF4-FFF2-40B4-BE49-F238E27FC236}">
                <a16:creationId xmlns:a16="http://schemas.microsoft.com/office/drawing/2014/main" id="{2FEFC783-E291-40D4-BFFA-FD5F906D3B31}"/>
              </a:ext>
            </a:extLst>
          </p:cNvPr>
          <p:cNvGrpSpPr/>
          <p:nvPr/>
        </p:nvGrpSpPr>
        <p:grpSpPr>
          <a:xfrm>
            <a:off x="4719331" y="2191837"/>
            <a:ext cx="2314515" cy="4003200"/>
            <a:chOff x="4719331" y="2191837"/>
            <a:chExt cx="2314515" cy="4003200"/>
          </a:xfrm>
        </p:grpSpPr>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80" name="Oval 79">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Cola __</a:t>
                </a: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8"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Fußball</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99" name="TextBox 98">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Hast du ein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Buch</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grpSp>
        <p:nvGrpSpPr>
          <p:cNvPr id="112" name="Group 111" descr="Phone with three messages in German showing up on the screen ">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113" name="Group 11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18" name="Group 11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20" name="Group 11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22" name="Group 12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24"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Rectangle 124">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3" name="Oval 12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19" name="TextBox 118">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Hast du ein Heft __</a:t>
                </a:r>
              </a:p>
            </p:txBody>
          </p:sp>
        </p:grpSp>
        <p:sp>
          <p:nvSpPr>
            <p:cNvPr id="11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Wasserflasche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117" name="TextBox 116">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Tisch __</a:t>
              </a:r>
            </a:p>
          </p:txBody>
        </p:sp>
      </p:grpSp>
      <p:grpSp>
        <p:nvGrpSpPr>
          <p:cNvPr id="126" name="Group 125" descr="Phone with three messages in German showing up on the screen ">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27" name="Group 126">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32" name="Group 131">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34" name="Group 133">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36" name="Group 135">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38"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Rectangle 138">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7" name="Oval 136">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5"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33" name="TextBox 132">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7. Du hast ein Lied __</a:t>
                </a:r>
              </a:p>
            </p:txBody>
          </p:sp>
        </p:grpSp>
        <p:sp>
          <p:nvSpPr>
            <p:cNvPr id="128"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29"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30" name="TextBox 129">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Film __</a:t>
              </a:r>
            </a:p>
          </p:txBody>
        </p:sp>
        <p:sp>
          <p:nvSpPr>
            <p:cNvPr id="131" name="TextBox 130">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9.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Frage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spTree>
    <p:extLst>
      <p:ext uri="{BB962C8B-B14F-4D97-AF65-F5344CB8AC3E}">
        <p14:creationId xmlns:p14="http://schemas.microsoft.com/office/powerpoint/2010/main" val="1145071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2527" y="294718"/>
            <a:ext cx="5368070" cy="707849"/>
          </a:xfrm>
        </p:spPr>
        <p:txBody>
          <a:bodyPr>
            <a:normAutofit/>
          </a:bodyPr>
          <a:lstStyle/>
          <a:p>
            <a:r>
              <a:rPr lang="en-GB" sz="3600" b="1" dirty="0" err="1">
                <a:solidFill>
                  <a:schemeClr val="bg1"/>
                </a:solidFill>
              </a:rPr>
              <a:t>Ist</a:t>
            </a:r>
            <a:r>
              <a:rPr lang="en-GB" sz="3600" b="1" dirty="0">
                <a:solidFill>
                  <a:schemeClr val="bg1"/>
                </a:solidFill>
              </a:rPr>
              <a:t> das </a:t>
            </a:r>
            <a:r>
              <a:rPr lang="en-GB" sz="3600" b="1" dirty="0" err="1">
                <a:solidFill>
                  <a:schemeClr val="bg1"/>
                </a:solidFill>
              </a:rPr>
              <a:t>eine</a:t>
            </a:r>
            <a:r>
              <a:rPr lang="en-GB" sz="3600" b="1" dirty="0">
                <a:solidFill>
                  <a:schemeClr val="bg1"/>
                </a:solidFill>
              </a:rPr>
              <a:t> </a:t>
            </a:r>
            <a:r>
              <a:rPr lang="en-GB" sz="3600" b="1" dirty="0" err="1">
                <a:solidFill>
                  <a:schemeClr val="bg1"/>
                </a:solidFill>
              </a:rPr>
              <a:t>Frage</a:t>
            </a:r>
            <a:r>
              <a:rPr lang="en-GB" sz="3600" b="1" dirty="0">
                <a:solidFill>
                  <a:schemeClr val="bg1"/>
                </a:solidFill>
              </a:rPr>
              <a:t>?</a:t>
            </a:r>
          </a:p>
        </p:txBody>
      </p:sp>
      <p:sp>
        <p:nvSpPr>
          <p:cNvPr id="10" name="Title 3" descr="title "/>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227735" y="291230"/>
            <a:ext cx="1664227"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ANTWORTEN</a:t>
            </a:r>
          </a:p>
        </p:txBody>
      </p:sp>
      <p:pic>
        <p:nvPicPr>
          <p:cNvPr id="39" name="Picture 38" descr="boy">
            <a:extLst>
              <a:ext uri="{FF2B5EF4-FFF2-40B4-BE49-F238E27FC236}">
                <a16:creationId xmlns:a16="http://schemas.microsoft.com/office/drawing/2014/main" id="{5F094FFE-9FAB-4E61-B008-6D745DB14A9A}"/>
              </a:ext>
            </a:extLst>
          </p:cNvPr>
          <p:cNvPicPr>
            <a:picLocks noChangeAspect="1"/>
          </p:cNvPicPr>
          <p:nvPr/>
        </p:nvPicPr>
        <p:blipFill>
          <a:blip r:embed="rId4"/>
          <a:stretch>
            <a:fillRect/>
          </a:stretch>
        </p:blipFill>
        <p:spPr>
          <a:xfrm>
            <a:off x="2516344" y="3905406"/>
            <a:ext cx="1755067" cy="2221932"/>
          </a:xfrm>
          <a:prstGeom prst="rect">
            <a:avLst/>
          </a:prstGeom>
        </p:spPr>
      </p:pic>
      <p:pic>
        <p:nvPicPr>
          <p:cNvPr id="5" name="Picture 4" descr="woman">
            <a:extLst>
              <a:ext uri="{FF2B5EF4-FFF2-40B4-BE49-F238E27FC236}">
                <a16:creationId xmlns:a16="http://schemas.microsoft.com/office/drawing/2014/main" id="{69EFE1DF-E138-4C62-BEF9-AA10315758ED}"/>
              </a:ext>
            </a:extLst>
          </p:cNvPr>
          <p:cNvPicPr>
            <a:picLocks noChangeAspect="1"/>
          </p:cNvPicPr>
          <p:nvPr/>
        </p:nvPicPr>
        <p:blipFill>
          <a:blip r:embed="rId5"/>
          <a:stretch>
            <a:fillRect/>
          </a:stretch>
        </p:blipFill>
        <p:spPr>
          <a:xfrm>
            <a:off x="726247" y="4007045"/>
            <a:ext cx="1645255" cy="2120293"/>
          </a:xfrm>
          <a:prstGeom prst="rect">
            <a:avLst/>
          </a:prstGeom>
        </p:spPr>
      </p:pic>
      <p:grpSp>
        <p:nvGrpSpPr>
          <p:cNvPr id="90" name="Group 89">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76" name="Group 7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77" name="Group 76">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79" name="Group 78">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81"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80" name="Oval 79">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78"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Cola __</a:t>
              </a:r>
            </a:p>
          </p:txBody>
        </p:sp>
      </p:grpSp>
      <p:sp>
        <p:nvSpPr>
          <p:cNvPr id="96"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8"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Fußball</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99" name="TextBox 98">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Buch</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nvGrpSpPr>
          <p:cNvPr id="112" name="Group 111" descr="Phone with three German messages on the screen ">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113" name="Group 11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18" name="Group 11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20" name="Group 11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22" name="Group 12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24"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Rectangle 124">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3" name="Oval 12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2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19" name="TextBox 118">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Hast du ein Heft __</a:t>
                </a:r>
              </a:p>
            </p:txBody>
          </p:sp>
        </p:grpSp>
        <p:sp>
          <p:nvSpPr>
            <p:cNvPr id="11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Wasserflasche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sp>
          <p:nvSpPr>
            <p:cNvPr id="117" name="TextBox 116">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Du hast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Tisch  __</a:t>
              </a:r>
            </a:p>
          </p:txBody>
        </p:sp>
      </p:grpSp>
      <p:grpSp>
        <p:nvGrpSpPr>
          <p:cNvPr id="126" name="Group 125" descr="Phone with three German messages on the screen ">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27" name="Group 126">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32" name="Group 131">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34" name="Group 133">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36" name="Group 135">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38"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Rectangle 138">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7" name="Oval 136">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35"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33" name="TextBox 132">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7. Du hast ein Lied __</a:t>
                </a:r>
              </a:p>
            </p:txBody>
          </p:sp>
        </p:grpSp>
        <p:sp>
          <p:nvSpPr>
            <p:cNvPr id="128"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29"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30" name="TextBox 129">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Film __</a:t>
              </a:r>
            </a:p>
          </p:txBody>
        </p:sp>
        <p:sp>
          <p:nvSpPr>
            <p:cNvPr id="131" name="TextBox 130">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9. Hast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Frage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a:t>
              </a:r>
            </a:p>
          </p:txBody>
        </p:sp>
      </p:grpSp>
      <p:sp>
        <p:nvSpPr>
          <p:cNvPr id="53" name="TextBox 52">
            <a:extLst>
              <a:ext uri="{FF2B5EF4-FFF2-40B4-BE49-F238E27FC236}">
                <a16:creationId xmlns:a16="http://schemas.microsoft.com/office/drawing/2014/main" id="{44F94EED-80B2-4640-BA41-72DDDA7289A7}"/>
              </a:ext>
            </a:extLst>
          </p:cNvPr>
          <p:cNvSpPr txBox="1"/>
          <p:nvPr/>
        </p:nvSpPr>
        <p:spPr>
          <a:xfrm>
            <a:off x="6371425" y="286420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6" name="TextBox 55">
            <a:extLst>
              <a:ext uri="{FF2B5EF4-FFF2-40B4-BE49-F238E27FC236}">
                <a16:creationId xmlns:a16="http://schemas.microsoft.com/office/drawing/2014/main" id="{44F94EED-80B2-4640-BA41-72DDDA7289A7}"/>
              </a:ext>
            </a:extLst>
          </p:cNvPr>
          <p:cNvSpPr txBox="1"/>
          <p:nvPr/>
        </p:nvSpPr>
        <p:spPr>
          <a:xfrm>
            <a:off x="7907960" y="2883812"/>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7" name="TextBox 56">
            <a:extLst>
              <a:ext uri="{FF2B5EF4-FFF2-40B4-BE49-F238E27FC236}">
                <a16:creationId xmlns:a16="http://schemas.microsoft.com/office/drawing/2014/main" id="{44F94EED-80B2-4640-BA41-72DDDA7289A7}"/>
              </a:ext>
            </a:extLst>
          </p:cNvPr>
          <p:cNvSpPr txBox="1"/>
          <p:nvPr/>
        </p:nvSpPr>
        <p:spPr>
          <a:xfrm>
            <a:off x="10594986" y="5079105"/>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8" name="TextBox 57">
            <a:extLst>
              <a:ext uri="{FF2B5EF4-FFF2-40B4-BE49-F238E27FC236}">
                <a16:creationId xmlns:a16="http://schemas.microsoft.com/office/drawing/2014/main" id="{44F94EED-80B2-4640-BA41-72DDDA7289A7}"/>
              </a:ext>
            </a:extLst>
          </p:cNvPr>
          <p:cNvSpPr txBox="1"/>
          <p:nvPr/>
        </p:nvSpPr>
        <p:spPr>
          <a:xfrm>
            <a:off x="10319065" y="401002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9" name="TextBox 58">
            <a:extLst>
              <a:ext uri="{FF2B5EF4-FFF2-40B4-BE49-F238E27FC236}">
                <a16:creationId xmlns:a16="http://schemas.microsoft.com/office/drawing/2014/main" id="{852100A0-C0B9-4817-9011-444058E3A3F1}"/>
              </a:ext>
            </a:extLst>
          </p:cNvPr>
          <p:cNvSpPr txBox="1"/>
          <p:nvPr/>
        </p:nvSpPr>
        <p:spPr>
          <a:xfrm>
            <a:off x="5569513" y="5086689"/>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1" name="TextBox 60">
            <a:extLst>
              <a:ext uri="{FF2B5EF4-FFF2-40B4-BE49-F238E27FC236}">
                <a16:creationId xmlns:a16="http://schemas.microsoft.com/office/drawing/2014/main" id="{8E460F4F-F7AE-475B-B44D-FF00110C4A20}"/>
              </a:ext>
            </a:extLst>
          </p:cNvPr>
          <p:cNvSpPr txBox="1"/>
          <p:nvPr/>
        </p:nvSpPr>
        <p:spPr>
          <a:xfrm>
            <a:off x="5750313" y="4003131"/>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2" name="TextBox 61">
            <a:extLst>
              <a:ext uri="{FF2B5EF4-FFF2-40B4-BE49-F238E27FC236}">
                <a16:creationId xmlns:a16="http://schemas.microsoft.com/office/drawing/2014/main" id="{CD737682-824D-4267-9F45-E5EA0F0450D5}"/>
              </a:ext>
            </a:extLst>
          </p:cNvPr>
          <p:cNvSpPr txBox="1"/>
          <p:nvPr/>
        </p:nvSpPr>
        <p:spPr>
          <a:xfrm>
            <a:off x="8983223" y="401002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3" name="TextBox 62">
            <a:extLst>
              <a:ext uri="{FF2B5EF4-FFF2-40B4-BE49-F238E27FC236}">
                <a16:creationId xmlns:a16="http://schemas.microsoft.com/office/drawing/2014/main" id="{1ACCABBF-CA9E-4FC4-8DC3-0CF4F7617DBE}"/>
              </a:ext>
            </a:extLst>
          </p:cNvPr>
          <p:cNvSpPr txBox="1"/>
          <p:nvPr/>
        </p:nvSpPr>
        <p:spPr>
          <a:xfrm>
            <a:off x="10430532" y="2858846"/>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5" name="TextBox 64">
            <a:extLst>
              <a:ext uri="{FF2B5EF4-FFF2-40B4-BE49-F238E27FC236}">
                <a16:creationId xmlns:a16="http://schemas.microsoft.com/office/drawing/2014/main" id="{F698DB22-1647-432A-B257-3E7F5119C8C2}"/>
              </a:ext>
            </a:extLst>
          </p:cNvPr>
          <p:cNvSpPr txBox="1"/>
          <p:nvPr/>
        </p:nvSpPr>
        <p:spPr>
          <a:xfrm>
            <a:off x="8115053" y="5082043"/>
            <a:ext cx="36084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17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4" name="TextBox 63">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Frau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is texting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to plan the shopping.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 is confused as there is no punctuation!</a:t>
            </a:r>
          </a:p>
        </p:txBody>
      </p:sp>
      <p:sp>
        <p:nvSpPr>
          <p:cNvPr id="66" name="TextBox 65">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Help Herr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b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Write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questions and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after statements.</a:t>
            </a:r>
          </a:p>
        </p:txBody>
      </p:sp>
    </p:spTree>
    <p:extLst>
      <p:ext uri="{BB962C8B-B14F-4D97-AF65-F5344CB8AC3E}">
        <p14:creationId xmlns:p14="http://schemas.microsoft.com/office/powerpoint/2010/main" val="117434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57" grpId="0"/>
      <p:bldP spid="58" grpId="0"/>
      <p:bldP spid="59" grpId="0"/>
      <p:bldP spid="61" grpId="0"/>
      <p:bldP spid="62" grpId="0"/>
      <p:bldP spid="63" grpId="0"/>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55930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F0302020204030204"/>
                <a:ea typeface="+mn-ea"/>
                <a:cs typeface="+mn-cs"/>
              </a:rPr>
              <a:t>Closed (yes/no) questions</a:t>
            </a:r>
          </a:p>
        </p:txBody>
      </p:sp>
      <p:sp>
        <p:nvSpPr>
          <p:cNvPr id="22" name="TextBox 21">
            <a:extLst>
              <a:ext uri="{FF2B5EF4-FFF2-40B4-BE49-F238E27FC236}">
                <a16:creationId xmlns:a16="http://schemas.microsoft.com/office/drawing/2014/main" id="{7837C97D-F6F6-427A-A2FC-CE5CB72C1511}"/>
              </a:ext>
            </a:extLst>
          </p:cNvPr>
          <p:cNvSpPr txBox="1"/>
          <p:nvPr/>
        </p:nvSpPr>
        <p:spPr>
          <a:xfrm>
            <a:off x="236062" y="1820637"/>
            <a:ext cx="11719875"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As you know,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closed</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questions are formed by swapping the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verb</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and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subject</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a:t>
            </a:r>
          </a:p>
        </p:txBody>
      </p:sp>
      <p:sp>
        <p:nvSpPr>
          <p:cNvPr id="19" name="TextBox 18"/>
          <p:cNvSpPr txBox="1"/>
          <p:nvPr/>
        </p:nvSpPr>
        <p:spPr>
          <a:xfrm>
            <a:off x="370602" y="2804345"/>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Statement</a:t>
            </a:r>
          </a:p>
        </p:txBody>
      </p:sp>
      <p:graphicFrame>
        <p:nvGraphicFramePr>
          <p:cNvPr id="18" name="Table 17" descr="table with German sentence">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3828070611"/>
              </p:ext>
            </p:extLst>
          </p:nvPr>
        </p:nvGraphicFramePr>
        <p:xfrm>
          <a:off x="2263289" y="2804345"/>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a:t>
                      </a:r>
                      <a:r>
                        <a:rPr lang="en-US" sz="22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0" name="TextBox 19"/>
          <p:cNvSpPr txBox="1"/>
          <p:nvPr/>
        </p:nvSpPr>
        <p:spPr>
          <a:xfrm>
            <a:off x="359669" y="3390082"/>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Question</a:t>
            </a:r>
          </a:p>
        </p:txBody>
      </p:sp>
      <p:graphicFrame>
        <p:nvGraphicFramePr>
          <p:cNvPr id="16" name="Table 15" descr="table with German sentence">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1877268003"/>
              </p:ext>
            </p:extLst>
          </p:nvPr>
        </p:nvGraphicFramePr>
        <p:xfrm>
          <a:off x="2263289" y="3357059"/>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 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1" name="TextBox 30"/>
          <p:cNvSpPr txBox="1"/>
          <p:nvPr/>
        </p:nvSpPr>
        <p:spPr>
          <a:xfrm>
            <a:off x="359669" y="4130935"/>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Statement</a:t>
            </a:r>
          </a:p>
        </p:txBody>
      </p:sp>
      <p:graphicFrame>
        <p:nvGraphicFramePr>
          <p:cNvPr id="17" name="Table 16" descr="table with German sentence">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2860148169"/>
              </p:ext>
            </p:extLst>
          </p:nvPr>
        </p:nvGraphicFramePr>
        <p:xfrm>
          <a:off x="2252356" y="4186466"/>
          <a:ext cx="5023803" cy="331026"/>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2" name="TextBox 31"/>
          <p:cNvSpPr txBox="1"/>
          <p:nvPr/>
        </p:nvSpPr>
        <p:spPr>
          <a:xfrm>
            <a:off x="348736" y="4716672"/>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Question</a:t>
            </a:r>
          </a:p>
        </p:txBody>
      </p:sp>
      <p:graphicFrame>
        <p:nvGraphicFramePr>
          <p:cNvPr id="14" name="Table 13" descr="table with German sentence">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1410780570"/>
              </p:ext>
            </p:extLst>
          </p:nvPr>
        </p:nvGraphicFramePr>
        <p:xfrm>
          <a:off x="2252356" y="4739180"/>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2" name="TextBox 1"/>
          <p:cNvSpPr txBox="1"/>
          <p:nvPr/>
        </p:nvSpPr>
        <p:spPr>
          <a:xfrm>
            <a:off x="6845107" y="4170561"/>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You are writing a book.</a:t>
            </a:r>
          </a:p>
        </p:txBody>
      </p:sp>
      <p:sp>
        <p:nvSpPr>
          <p:cNvPr id="26" name="TextBox 25"/>
          <p:cNvSpPr txBox="1"/>
          <p:nvPr/>
        </p:nvSpPr>
        <p:spPr>
          <a:xfrm>
            <a:off x="6820410" y="4704387"/>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115076"/>
                </a:solidFill>
                <a:effectLst/>
                <a:uLnTx/>
                <a:uFillTx/>
                <a:latin typeface="Century Gothic" panose="020F0302020204030204"/>
                <a:ea typeface="+mn-ea"/>
                <a:cs typeface="+mn-cs"/>
              </a:rPr>
              <a:t>Are</a:t>
            </a: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 you writing a book?</a:t>
            </a:r>
          </a:p>
        </p:txBody>
      </p:sp>
      <p:sp>
        <p:nvSpPr>
          <p:cNvPr id="21" name="TextBox 20"/>
          <p:cNvSpPr txBox="1"/>
          <p:nvPr/>
        </p:nvSpPr>
        <p:spPr>
          <a:xfrm>
            <a:off x="6845107" y="2763841"/>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You often play Tennis.</a:t>
            </a:r>
          </a:p>
        </p:txBody>
      </p:sp>
      <p:sp>
        <p:nvSpPr>
          <p:cNvPr id="24" name="TextBox 23"/>
          <p:cNvSpPr txBox="1"/>
          <p:nvPr/>
        </p:nvSpPr>
        <p:spPr>
          <a:xfrm>
            <a:off x="6845106" y="3297667"/>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115076"/>
                </a:solidFill>
                <a:effectLst/>
                <a:uLnTx/>
                <a:uFillTx/>
                <a:latin typeface="Century Gothic" panose="020F0302020204030204"/>
                <a:ea typeface="+mn-ea"/>
                <a:cs typeface="+mn-cs"/>
              </a:rPr>
              <a:t>Do</a:t>
            </a: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 you often play Tennis?</a:t>
            </a:r>
          </a:p>
        </p:txBody>
      </p:sp>
      <p:sp>
        <p:nvSpPr>
          <p:cNvPr id="25" name="TextBox 24">
            <a:extLst>
              <a:ext uri="{FF2B5EF4-FFF2-40B4-BE49-F238E27FC236}">
                <a16:creationId xmlns:a16="http://schemas.microsoft.com/office/drawing/2014/main" id="{7837C97D-F6F6-427A-A2FC-CE5CB72C1511}"/>
              </a:ext>
            </a:extLst>
          </p:cNvPr>
          <p:cNvSpPr txBox="1"/>
          <p:nvPr/>
        </p:nvSpPr>
        <p:spPr>
          <a:xfrm>
            <a:off x="300038" y="5329213"/>
            <a:ext cx="11719875"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This is how you ask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do</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or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are</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questions in German. </a:t>
            </a:r>
          </a:p>
        </p:txBody>
      </p:sp>
      <p:sp>
        <p:nvSpPr>
          <p:cNvPr id="41" name="Rounded Rectangular Callout 4">
            <a:extLst>
              <a:ext uri="{FF2B5EF4-FFF2-40B4-BE49-F238E27FC236}">
                <a16:creationId xmlns:a16="http://schemas.microsoft.com/office/drawing/2014/main" id="{3149910C-FA48-4F11-A59C-BFC470189BD2}"/>
              </a:ext>
            </a:extLst>
          </p:cNvPr>
          <p:cNvSpPr/>
          <p:nvPr/>
        </p:nvSpPr>
        <p:spPr>
          <a:xfrm>
            <a:off x="6807200" y="2585156"/>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Tree>
    <p:extLst>
      <p:ext uri="{BB962C8B-B14F-4D97-AF65-F5344CB8AC3E}">
        <p14:creationId xmlns:p14="http://schemas.microsoft.com/office/powerpoint/2010/main" val="386702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19" grpId="0" animBg="1"/>
      <p:bldP spid="20" grpId="0" animBg="1"/>
      <p:bldP spid="31" grpId="0" animBg="1"/>
      <p:bldP spid="32" grpId="0" animBg="1"/>
      <p:bldP spid="2" grpId="0"/>
      <p:bldP spid="26" grpId="0"/>
      <p:bldP spid="21" grpId="0"/>
      <p:bldP spid="24" grpId="0"/>
      <p:bldP spid="25" grpId="0"/>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is making observations about Wolfgang. He can produce a lot of words, but lacks intonation (and manners!)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Is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asking a question or making a statement? Write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or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7" name="Picture 6" descr="Zorg the robot">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grpSp>
        <p:nvGrpSpPr>
          <p:cNvPr id="2" name="Group 1">
            <a:extLst>
              <a:ext uri="{FF2B5EF4-FFF2-40B4-BE49-F238E27FC236}">
                <a16:creationId xmlns:a16="http://schemas.microsoft.com/office/drawing/2014/main" id="{35605D46-D6F2-B549-BAA3-7D9653F83105}"/>
              </a:ext>
            </a:extLst>
          </p:cNvPr>
          <p:cNvGrpSpPr/>
          <p:nvPr/>
        </p:nvGrpSpPr>
        <p:grpSpPr>
          <a:xfrm>
            <a:off x="3205794" y="3299735"/>
            <a:ext cx="5968997" cy="2407540"/>
            <a:chOff x="3205794" y="3299735"/>
            <a:chExt cx="5968997" cy="2407540"/>
          </a:xfrm>
        </p:grpSpPr>
        <p:sp>
          <p:nvSpPr>
            <p:cNvPr id="30" name="TextBox 29" descr="A">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8" name="TextBox 37">
              <a:hlinkClick r:id="" action="ppaction://noaction" highlightClick="1">
                <a:snd r:embed="rId5"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A</a:t>
              </a:r>
            </a:p>
          </p:txBody>
        </p:sp>
        <p:cxnSp>
          <p:nvCxnSpPr>
            <p:cNvPr id="19" name="Straight Connector 18">
              <a:extLst>
                <a:ext uri="{FF2B5EF4-FFF2-40B4-BE49-F238E27FC236}">
                  <a16:creationId xmlns:a16="http://schemas.microsoft.com/office/drawing/2014/main" id="{98269C0C-7148-43B1-92E5-3678CFDCF42E}"/>
                </a:ext>
              </a:extLst>
            </p:cNvPr>
            <p:cNvCxnSpPr/>
            <p:nvPr/>
          </p:nvCxnSpPr>
          <p:spPr>
            <a:xfrm>
              <a:off x="3898447" y="3980632"/>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8A877AE0-1160-410A-89CD-4DE645672706}"/>
                </a:ext>
              </a:extLst>
            </p:cNvPr>
            <p:cNvSpPr txBox="1"/>
            <p:nvPr/>
          </p:nvSpPr>
          <p:spPr>
            <a:xfrm>
              <a:off x="5247850"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9" name="TextBox 38">
              <a:hlinkClick r:id="" action="ppaction://noaction" highlightClick="1">
                <a:snd r:embed="rId6"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B</a:t>
              </a:r>
            </a:p>
          </p:txBody>
        </p:sp>
        <p:cxnSp>
          <p:nvCxnSpPr>
            <p:cNvPr id="22" name="Straight Connector 21">
              <a:extLst>
                <a:ext uri="{FF2B5EF4-FFF2-40B4-BE49-F238E27FC236}">
                  <a16:creationId xmlns:a16="http://schemas.microsoft.com/office/drawing/2014/main" id="{2D3666A3-2039-4FBE-83D2-0DF789B8C19F}"/>
                </a:ext>
              </a:extLst>
            </p:cNvPr>
            <p:cNvCxnSpPr/>
            <p:nvPr/>
          </p:nvCxnSpPr>
          <p:spPr>
            <a:xfrm>
              <a:off x="5896072" y="396433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371121FC-F894-41F6-B22F-6A3D97F42645}"/>
                </a:ext>
              </a:extLst>
            </p:cNvPr>
            <p:cNvSpPr txBox="1"/>
            <p:nvPr/>
          </p:nvSpPr>
          <p:spPr>
            <a:xfrm>
              <a:off x="7254520" y="345126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1" name="TextBox 30">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C</a:t>
              </a:r>
            </a:p>
          </p:txBody>
        </p:sp>
        <p:cxnSp>
          <p:nvCxnSpPr>
            <p:cNvPr id="25" name="Straight Connector 24">
              <a:extLst>
                <a:ext uri="{FF2B5EF4-FFF2-40B4-BE49-F238E27FC236}">
                  <a16:creationId xmlns:a16="http://schemas.microsoft.com/office/drawing/2014/main" id="{5CD8F8F3-A19C-4092-B4CD-E27F295EAD1F}"/>
                </a:ext>
              </a:extLst>
            </p:cNvPr>
            <p:cNvCxnSpPr/>
            <p:nvPr/>
          </p:nvCxnSpPr>
          <p:spPr>
            <a:xfrm>
              <a:off x="7987122" y="39742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17297BC-397F-4842-8B7E-6DA0C386608E}"/>
                </a:ext>
              </a:extLst>
            </p:cNvPr>
            <p:cNvSpPr txBox="1"/>
            <p:nvPr/>
          </p:nvSpPr>
          <p:spPr>
            <a:xfrm>
              <a:off x="3205794" y="433075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2" name="TextBox 31">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D</a:t>
              </a:r>
            </a:p>
          </p:txBody>
        </p:sp>
        <p:cxnSp>
          <p:nvCxnSpPr>
            <p:cNvPr id="20" name="Straight Connector 19">
              <a:extLst>
                <a:ext uri="{FF2B5EF4-FFF2-40B4-BE49-F238E27FC236}">
                  <a16:creationId xmlns:a16="http://schemas.microsoft.com/office/drawing/2014/main" id="{21164F85-5B04-41E2-9CDC-7727B3DF3810}"/>
                </a:ext>
              </a:extLst>
            </p:cNvPr>
            <p:cNvCxnSpPr/>
            <p:nvPr/>
          </p:nvCxnSpPr>
          <p:spPr>
            <a:xfrm>
              <a:off x="3898446" y="4824842"/>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BB8F95D-37F8-4A0E-ABB1-0ACC7EEB95F5}"/>
                </a:ext>
              </a:extLst>
            </p:cNvPr>
            <p:cNvSpPr txBox="1"/>
            <p:nvPr/>
          </p:nvSpPr>
          <p:spPr>
            <a:xfrm>
              <a:off x="5247849" y="433075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3" name="TextBox 32">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a:t>
              </a:r>
            </a:p>
          </p:txBody>
        </p:sp>
        <p:cxnSp>
          <p:nvCxnSpPr>
            <p:cNvPr id="23" name="Straight Connector 22">
              <a:extLst>
                <a:ext uri="{FF2B5EF4-FFF2-40B4-BE49-F238E27FC236}">
                  <a16:creationId xmlns:a16="http://schemas.microsoft.com/office/drawing/2014/main" id="{4756B6BD-4E54-4EBF-8201-5AEBD6EB836B}"/>
                </a:ext>
              </a:extLst>
            </p:cNvPr>
            <p:cNvCxnSpPr/>
            <p:nvPr/>
          </p:nvCxnSpPr>
          <p:spPr>
            <a:xfrm>
              <a:off x="5896071" y="480854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2E69DD-C315-4014-8A91-CD106F8014BC}"/>
                </a:ext>
              </a:extLst>
            </p:cNvPr>
            <p:cNvSpPr txBox="1"/>
            <p:nvPr/>
          </p:nvSpPr>
          <p:spPr>
            <a:xfrm>
              <a:off x="7253045" y="435054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4" name="TextBox 33">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p>
          </p:txBody>
        </p:sp>
        <p:cxnSp>
          <p:nvCxnSpPr>
            <p:cNvPr id="26" name="Straight Connector 25">
              <a:extLst>
                <a:ext uri="{FF2B5EF4-FFF2-40B4-BE49-F238E27FC236}">
                  <a16:creationId xmlns:a16="http://schemas.microsoft.com/office/drawing/2014/main" id="{60088B09-D211-4BA6-AE02-84AC933A5470}"/>
                </a:ext>
              </a:extLst>
            </p:cNvPr>
            <p:cNvCxnSpPr/>
            <p:nvPr/>
          </p:nvCxnSpPr>
          <p:spPr>
            <a:xfrm>
              <a:off x="7987121" y="48184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CFF7AD-803F-4237-9BAA-10EF5361C810}"/>
                </a:ext>
              </a:extLst>
            </p:cNvPr>
            <p:cNvSpPr txBox="1"/>
            <p:nvPr/>
          </p:nvSpPr>
          <p:spPr>
            <a:xfrm>
              <a:off x="3205794" y="522290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5" name="TextBox 34">
              <a:extLst>
                <a:ext uri="{FF2B5EF4-FFF2-40B4-BE49-F238E27FC236}">
                  <a16:creationId xmlns:a16="http://schemas.microsoft.com/office/drawing/2014/main" id="{21D844FC-6346-4905-ADCB-2F8AF9542F85}"/>
                </a:ext>
              </a:extLst>
            </p:cNvPr>
            <p:cNvSpPr txBox="1"/>
            <p:nvPr/>
          </p:nvSpPr>
          <p:spPr>
            <a:xfrm>
              <a:off x="3255682"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G</a:t>
              </a:r>
            </a:p>
          </p:txBody>
        </p:sp>
        <p:cxnSp>
          <p:nvCxnSpPr>
            <p:cNvPr id="21" name="Straight Connector 20">
              <a:extLst>
                <a:ext uri="{FF2B5EF4-FFF2-40B4-BE49-F238E27FC236}">
                  <a16:creationId xmlns:a16="http://schemas.microsoft.com/office/drawing/2014/main" id="{734B1298-B8DA-4F40-817F-094E5222F920}"/>
                </a:ext>
              </a:extLst>
            </p:cNvPr>
            <p:cNvCxnSpPr/>
            <p:nvPr/>
          </p:nvCxnSpPr>
          <p:spPr>
            <a:xfrm>
              <a:off x="3898445" y="570727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CB3C472-B3CF-4689-B231-5013FE1EAFEA}"/>
                </a:ext>
              </a:extLst>
            </p:cNvPr>
            <p:cNvSpPr txBox="1"/>
            <p:nvPr/>
          </p:nvSpPr>
          <p:spPr>
            <a:xfrm>
              <a:off x="5247849" y="522290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6" name="TextBox 35">
              <a:extLst>
                <a:ext uri="{FF2B5EF4-FFF2-40B4-BE49-F238E27FC236}">
                  <a16:creationId xmlns:a16="http://schemas.microsoft.com/office/drawing/2014/main" id="{341446A5-8E27-4C25-9824-A7F452F11BE9}"/>
                </a:ext>
              </a:extLst>
            </p:cNvPr>
            <p:cNvSpPr txBox="1"/>
            <p:nvPr/>
          </p:nvSpPr>
          <p:spPr>
            <a:xfrm>
              <a:off x="5310764"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H</a:t>
              </a:r>
            </a:p>
          </p:txBody>
        </p:sp>
        <p:cxnSp>
          <p:nvCxnSpPr>
            <p:cNvPr id="24" name="Straight Connector 23">
              <a:extLst>
                <a:ext uri="{FF2B5EF4-FFF2-40B4-BE49-F238E27FC236}">
                  <a16:creationId xmlns:a16="http://schemas.microsoft.com/office/drawing/2014/main" id="{121D4A62-CD84-47C5-B33C-991801DEA561}"/>
                </a:ext>
              </a:extLst>
            </p:cNvPr>
            <p:cNvCxnSpPr/>
            <p:nvPr/>
          </p:nvCxnSpPr>
          <p:spPr>
            <a:xfrm>
              <a:off x="5896070" y="5690978"/>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6" name="TextBox 15">
              <a:hlinkClick r:id="" action="ppaction://noaction">
                <a:snd r:embed="rId7" name="9. Können sie fliegen_no pitch_dupl.wav"/>
              </a:hlinkClick>
              <a:extLst>
                <a:ext uri="{FF2B5EF4-FFF2-40B4-BE49-F238E27FC236}">
                  <a16:creationId xmlns:a16="http://schemas.microsoft.com/office/drawing/2014/main" id="{34377128-94E5-4DB2-9DF5-258E3DB55FDC}"/>
                </a:ext>
              </a:extLst>
            </p:cNvPr>
            <p:cNvSpPr txBox="1"/>
            <p:nvPr/>
          </p:nvSpPr>
          <p:spPr>
            <a:xfrm>
              <a:off x="7253044" y="521952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7" name="TextBox 36">
              <a:extLst>
                <a:ext uri="{FF2B5EF4-FFF2-40B4-BE49-F238E27FC236}">
                  <a16:creationId xmlns:a16="http://schemas.microsoft.com/office/drawing/2014/main" id="{D5D45D11-3C8A-42F2-8CE5-D490C2571A7E}"/>
                </a:ext>
              </a:extLst>
            </p:cNvPr>
            <p:cNvSpPr txBox="1"/>
            <p:nvPr/>
          </p:nvSpPr>
          <p:spPr>
            <a:xfrm>
              <a:off x="7395193" y="519717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I</a:t>
              </a:r>
            </a:p>
          </p:txBody>
        </p:sp>
        <p:cxnSp>
          <p:nvCxnSpPr>
            <p:cNvPr id="27" name="Straight Connector 26">
              <a:extLst>
                <a:ext uri="{FF2B5EF4-FFF2-40B4-BE49-F238E27FC236}">
                  <a16:creationId xmlns:a16="http://schemas.microsoft.com/office/drawing/2014/main" id="{2C86510F-4E3F-49B2-A072-8E75046D82DC}"/>
                </a:ext>
              </a:extLst>
            </p:cNvPr>
            <p:cNvCxnSpPr/>
            <p:nvPr/>
          </p:nvCxnSpPr>
          <p:spPr>
            <a:xfrm>
              <a:off x="7987120" y="57008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pic>
        <p:nvPicPr>
          <p:cNvPr id="41" name="Picture 40" descr="boy's face">
            <a:extLst>
              <a:ext uri="{FF2B5EF4-FFF2-40B4-BE49-F238E27FC236}">
                <a16:creationId xmlns:a16="http://schemas.microsoft.com/office/drawing/2014/main" id="{72BC4323-F2C7-417C-8739-694A925B1985}"/>
              </a:ext>
            </a:extLst>
          </p:cNvPr>
          <p:cNvPicPr>
            <a:picLocks noChangeAspect="1"/>
          </p:cNvPicPr>
          <p:nvPr/>
        </p:nvPicPr>
        <p:blipFill>
          <a:blip r:embed="rId8"/>
          <a:stretch>
            <a:fillRect/>
          </a:stretch>
        </p:blipFill>
        <p:spPr>
          <a:xfrm>
            <a:off x="10053158" y="4041799"/>
            <a:ext cx="1648929" cy="1791750"/>
          </a:xfrm>
          <a:prstGeom prst="rect">
            <a:avLst/>
          </a:prstGeom>
        </p:spPr>
      </p:pic>
    </p:spTree>
    <p:extLst>
      <p:ext uri="{BB962C8B-B14F-4D97-AF65-F5344CB8AC3E}">
        <p14:creationId xmlns:p14="http://schemas.microsoft.com/office/powerpoint/2010/main" val="1400354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12990"/>
            <a:ext cx="5706319" cy="707849"/>
          </a:xfrm>
        </p:spPr>
        <p:txBody>
          <a:bodyPr>
            <a:normAutofit/>
          </a:bodyPr>
          <a:lstStyle/>
          <a:p>
            <a:r>
              <a:rPr lang="en-GB" sz="3600" b="1" dirty="0" err="1">
                <a:solidFill>
                  <a:schemeClr val="bg1"/>
                </a:solidFill>
              </a:rPr>
              <a:t>Frage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Satz</a:t>
            </a:r>
            <a:r>
              <a:rPr lang="en-GB" sz="3600" b="1" dirty="0">
                <a:solidFill>
                  <a:schemeClr val="bg1"/>
                </a:solidFill>
              </a:rPr>
              <a:t>?</a:t>
            </a:r>
          </a:p>
        </p:txBody>
      </p:sp>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is making observations about Wolfgang. He can produce a lot of words, but lacks intonation (and manners!)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Is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Zorg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asking a question or making a statement? Write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or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7" name="Picture 6" descr="Zorg the robot">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grpSp>
        <p:nvGrpSpPr>
          <p:cNvPr id="2" name="Group 1">
            <a:extLst>
              <a:ext uri="{FF2B5EF4-FFF2-40B4-BE49-F238E27FC236}">
                <a16:creationId xmlns:a16="http://schemas.microsoft.com/office/drawing/2014/main" id="{205325B1-71C8-8344-B6A5-10F71B55B7A0}"/>
              </a:ext>
            </a:extLst>
          </p:cNvPr>
          <p:cNvGrpSpPr/>
          <p:nvPr/>
        </p:nvGrpSpPr>
        <p:grpSpPr>
          <a:xfrm>
            <a:off x="3205794" y="3299735"/>
            <a:ext cx="5968997" cy="2488578"/>
            <a:chOff x="3205794" y="3299735"/>
            <a:chExt cx="5968997" cy="2488578"/>
          </a:xfrm>
        </p:grpSpPr>
        <p:sp>
          <p:nvSpPr>
            <p:cNvPr id="49" name="TextBox 48" descr="A">
              <a:extLst>
                <a:ext uri="{FF2B5EF4-FFF2-40B4-BE49-F238E27FC236}">
                  <a16:creationId xmlns:a16="http://schemas.microsoft.com/office/drawing/2014/main" id="{33A32CF9-F42C-6241-8072-3EB4C1DC220D}"/>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50" name="TextBox 49">
              <a:hlinkClick r:id="" action="ppaction://noaction" highlightClick="1">
                <a:snd r:embed="rId5" name="L2-A.wav"/>
              </a:hlinkClick>
              <a:extLst>
                <a:ext uri="{FF2B5EF4-FFF2-40B4-BE49-F238E27FC236}">
                  <a16:creationId xmlns:a16="http://schemas.microsoft.com/office/drawing/2014/main" id="{353921DF-D7FE-3F4D-B601-7F032B733E7E}"/>
                </a:ext>
              </a:extLst>
            </p:cNvPr>
            <p:cNvSpPr txBox="1"/>
            <p:nvPr/>
          </p:nvSpPr>
          <p:spPr>
            <a:xfrm>
              <a:off x="3268369" y="344611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A</a:t>
              </a:r>
            </a:p>
          </p:txBody>
        </p:sp>
        <p:cxnSp>
          <p:nvCxnSpPr>
            <p:cNvPr id="51" name="Straight Connector 50">
              <a:extLst>
                <a:ext uri="{FF2B5EF4-FFF2-40B4-BE49-F238E27FC236}">
                  <a16:creationId xmlns:a16="http://schemas.microsoft.com/office/drawing/2014/main" id="{37208551-4977-3740-B75D-EFDC5B108890}"/>
                </a:ext>
              </a:extLst>
            </p:cNvPr>
            <p:cNvCxnSpPr/>
            <p:nvPr/>
          </p:nvCxnSpPr>
          <p:spPr>
            <a:xfrm>
              <a:off x="3898447" y="3980632"/>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E02C812-AF77-374C-85FB-BED8C89B9B06}"/>
                </a:ext>
              </a:extLst>
            </p:cNvPr>
            <p:cNvSpPr txBox="1"/>
            <p:nvPr/>
          </p:nvSpPr>
          <p:spPr>
            <a:xfrm>
              <a:off x="4204026" y="332179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2A651388-0ECA-D949-A3D6-3ABC801B90BF}"/>
                </a:ext>
              </a:extLst>
            </p:cNvPr>
            <p:cNvSpPr txBox="1"/>
            <p:nvPr/>
          </p:nvSpPr>
          <p:spPr>
            <a:xfrm>
              <a:off x="5247850"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54" name="TextBox 53">
              <a:hlinkClick r:id="" action="ppaction://noaction" highlightClick="1">
                <a:snd r:embed="rId6" name="L2-B.wav"/>
              </a:hlinkClick>
              <a:extLst>
                <a:ext uri="{FF2B5EF4-FFF2-40B4-BE49-F238E27FC236}">
                  <a16:creationId xmlns:a16="http://schemas.microsoft.com/office/drawing/2014/main" id="{A8716877-A2BC-9146-B7D5-F18F7C1ADDAE}"/>
                </a:ext>
              </a:extLst>
            </p:cNvPr>
            <p:cNvSpPr txBox="1"/>
            <p:nvPr/>
          </p:nvSpPr>
          <p:spPr>
            <a:xfrm>
              <a:off x="5346862" y="344623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B</a:t>
              </a:r>
            </a:p>
          </p:txBody>
        </p:sp>
        <p:cxnSp>
          <p:nvCxnSpPr>
            <p:cNvPr id="55" name="Straight Connector 54">
              <a:extLst>
                <a:ext uri="{FF2B5EF4-FFF2-40B4-BE49-F238E27FC236}">
                  <a16:creationId xmlns:a16="http://schemas.microsoft.com/office/drawing/2014/main" id="{923373DA-4C60-4F4E-8BDC-CC41EBFD4D36}"/>
                </a:ext>
              </a:extLst>
            </p:cNvPr>
            <p:cNvCxnSpPr/>
            <p:nvPr/>
          </p:nvCxnSpPr>
          <p:spPr>
            <a:xfrm>
              <a:off x="5896072" y="396433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05775D8-B814-2D47-8A7A-4FB00237231B}"/>
                </a:ext>
              </a:extLst>
            </p:cNvPr>
            <p:cNvSpPr txBox="1"/>
            <p:nvPr/>
          </p:nvSpPr>
          <p:spPr>
            <a:xfrm>
              <a:off x="6201651" y="3299735"/>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57" name="TextBox 56">
              <a:extLst>
                <a:ext uri="{FF2B5EF4-FFF2-40B4-BE49-F238E27FC236}">
                  <a16:creationId xmlns:a16="http://schemas.microsoft.com/office/drawing/2014/main" id="{D1B3F1CD-BD51-024A-BC1E-45E28AD0031B}"/>
                </a:ext>
              </a:extLst>
            </p:cNvPr>
            <p:cNvSpPr txBox="1"/>
            <p:nvPr/>
          </p:nvSpPr>
          <p:spPr>
            <a:xfrm>
              <a:off x="7254520" y="345126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58" name="TextBox 57">
              <a:extLst>
                <a:ext uri="{FF2B5EF4-FFF2-40B4-BE49-F238E27FC236}">
                  <a16:creationId xmlns:a16="http://schemas.microsoft.com/office/drawing/2014/main" id="{028F388A-77D8-F14F-8E52-8A67011C3996}"/>
                </a:ext>
              </a:extLst>
            </p:cNvPr>
            <p:cNvSpPr txBox="1"/>
            <p:nvPr/>
          </p:nvSpPr>
          <p:spPr>
            <a:xfrm>
              <a:off x="7315959" y="343297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C</a:t>
              </a:r>
            </a:p>
          </p:txBody>
        </p:sp>
        <p:cxnSp>
          <p:nvCxnSpPr>
            <p:cNvPr id="59" name="Straight Connector 58">
              <a:extLst>
                <a:ext uri="{FF2B5EF4-FFF2-40B4-BE49-F238E27FC236}">
                  <a16:creationId xmlns:a16="http://schemas.microsoft.com/office/drawing/2014/main" id="{D0A1054E-3164-5A41-B6C8-3A1A92F0AF52}"/>
                </a:ext>
              </a:extLst>
            </p:cNvPr>
            <p:cNvCxnSpPr/>
            <p:nvPr/>
          </p:nvCxnSpPr>
          <p:spPr>
            <a:xfrm>
              <a:off x="7987122" y="39742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9A6C292-A032-4B63-92A5-4FC130AB70FF}"/>
                </a:ext>
              </a:extLst>
            </p:cNvPr>
            <p:cNvSpPr txBox="1"/>
            <p:nvPr/>
          </p:nvSpPr>
          <p:spPr>
            <a:xfrm>
              <a:off x="8321761" y="332179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5A9DEC27-8C05-5B46-841E-63CEFE3556B5}"/>
                </a:ext>
              </a:extLst>
            </p:cNvPr>
            <p:cNvSpPr txBox="1"/>
            <p:nvPr/>
          </p:nvSpPr>
          <p:spPr>
            <a:xfrm>
              <a:off x="3205794" y="433075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1" name="TextBox 60">
              <a:extLst>
                <a:ext uri="{FF2B5EF4-FFF2-40B4-BE49-F238E27FC236}">
                  <a16:creationId xmlns:a16="http://schemas.microsoft.com/office/drawing/2014/main" id="{6671237D-1BA5-4B4A-A8E1-4104904DAA34}"/>
                </a:ext>
              </a:extLst>
            </p:cNvPr>
            <p:cNvSpPr txBox="1"/>
            <p:nvPr/>
          </p:nvSpPr>
          <p:spPr>
            <a:xfrm>
              <a:off x="3280709"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D</a:t>
              </a:r>
            </a:p>
          </p:txBody>
        </p:sp>
        <p:cxnSp>
          <p:nvCxnSpPr>
            <p:cNvPr id="62" name="Straight Connector 61">
              <a:extLst>
                <a:ext uri="{FF2B5EF4-FFF2-40B4-BE49-F238E27FC236}">
                  <a16:creationId xmlns:a16="http://schemas.microsoft.com/office/drawing/2014/main" id="{75654413-5435-654D-BF50-390616BEAF6D}"/>
                </a:ext>
              </a:extLst>
            </p:cNvPr>
            <p:cNvCxnSpPr/>
            <p:nvPr/>
          </p:nvCxnSpPr>
          <p:spPr>
            <a:xfrm>
              <a:off x="3898446" y="4824842"/>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F09CC9C-A8CE-4AF0-BE94-E46B1EBBA862}"/>
                </a:ext>
              </a:extLst>
            </p:cNvPr>
            <p:cNvSpPr txBox="1"/>
            <p:nvPr/>
          </p:nvSpPr>
          <p:spPr>
            <a:xfrm>
              <a:off x="4124072" y="4166241"/>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1427A2BA-8EEE-0C4D-B7FE-517E23523145}"/>
                </a:ext>
              </a:extLst>
            </p:cNvPr>
            <p:cNvSpPr txBox="1"/>
            <p:nvPr/>
          </p:nvSpPr>
          <p:spPr>
            <a:xfrm>
              <a:off x="5247849" y="433075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4" name="TextBox 63">
              <a:extLst>
                <a:ext uri="{FF2B5EF4-FFF2-40B4-BE49-F238E27FC236}">
                  <a16:creationId xmlns:a16="http://schemas.microsoft.com/office/drawing/2014/main" id="{E08897A6-6743-2B45-8377-8814BFFA8772}"/>
                </a:ext>
              </a:extLst>
            </p:cNvPr>
            <p:cNvSpPr txBox="1"/>
            <p:nvPr/>
          </p:nvSpPr>
          <p:spPr>
            <a:xfrm>
              <a:off x="5346862" y="4320348"/>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a:t>
              </a:r>
            </a:p>
          </p:txBody>
        </p:sp>
        <p:cxnSp>
          <p:nvCxnSpPr>
            <p:cNvPr id="65" name="Straight Connector 64">
              <a:extLst>
                <a:ext uri="{FF2B5EF4-FFF2-40B4-BE49-F238E27FC236}">
                  <a16:creationId xmlns:a16="http://schemas.microsoft.com/office/drawing/2014/main" id="{326AEE05-9236-474D-A2BA-DCB1115E5691}"/>
                </a:ext>
              </a:extLst>
            </p:cNvPr>
            <p:cNvCxnSpPr/>
            <p:nvPr/>
          </p:nvCxnSpPr>
          <p:spPr>
            <a:xfrm>
              <a:off x="5896071" y="480854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063189A-AA5F-445A-BC9D-F382A0B3F47A}"/>
                </a:ext>
              </a:extLst>
            </p:cNvPr>
            <p:cNvSpPr txBox="1"/>
            <p:nvPr/>
          </p:nvSpPr>
          <p:spPr>
            <a:xfrm>
              <a:off x="6216344" y="4193309"/>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6DB9CD44-EC26-1248-AE62-6C352E493D25}"/>
                </a:ext>
              </a:extLst>
            </p:cNvPr>
            <p:cNvSpPr txBox="1"/>
            <p:nvPr/>
          </p:nvSpPr>
          <p:spPr>
            <a:xfrm>
              <a:off x="7253045" y="435054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7" name="TextBox 66">
              <a:extLst>
                <a:ext uri="{FF2B5EF4-FFF2-40B4-BE49-F238E27FC236}">
                  <a16:creationId xmlns:a16="http://schemas.microsoft.com/office/drawing/2014/main" id="{3CD64209-B0BA-0A44-8A31-8E33A5C44EEE}"/>
                </a:ext>
              </a:extLst>
            </p:cNvPr>
            <p:cNvSpPr txBox="1"/>
            <p:nvPr/>
          </p:nvSpPr>
          <p:spPr>
            <a:xfrm>
              <a:off x="7350247" y="4328199"/>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p>
          </p:txBody>
        </p:sp>
        <p:cxnSp>
          <p:nvCxnSpPr>
            <p:cNvPr id="68" name="Straight Connector 67">
              <a:extLst>
                <a:ext uri="{FF2B5EF4-FFF2-40B4-BE49-F238E27FC236}">
                  <a16:creationId xmlns:a16="http://schemas.microsoft.com/office/drawing/2014/main" id="{C11D4F77-F339-2241-BD00-4346BE86BD56}"/>
                </a:ext>
              </a:extLst>
            </p:cNvPr>
            <p:cNvCxnSpPr/>
            <p:nvPr/>
          </p:nvCxnSpPr>
          <p:spPr>
            <a:xfrm>
              <a:off x="7987121" y="48184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A5DDF59-AF5C-421C-8043-74FCCC807A43}"/>
                </a:ext>
              </a:extLst>
            </p:cNvPr>
            <p:cNvSpPr txBox="1"/>
            <p:nvPr/>
          </p:nvSpPr>
          <p:spPr>
            <a:xfrm>
              <a:off x="8297425" y="420251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A7122608-9A47-8A45-9E40-FBE314883AF5}"/>
                </a:ext>
              </a:extLst>
            </p:cNvPr>
            <p:cNvSpPr txBox="1"/>
            <p:nvPr/>
          </p:nvSpPr>
          <p:spPr>
            <a:xfrm>
              <a:off x="3205794" y="522290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70" name="TextBox 69">
              <a:extLst>
                <a:ext uri="{FF2B5EF4-FFF2-40B4-BE49-F238E27FC236}">
                  <a16:creationId xmlns:a16="http://schemas.microsoft.com/office/drawing/2014/main" id="{22CE5279-2520-9D4B-AB66-33611ECECD03}"/>
                </a:ext>
              </a:extLst>
            </p:cNvPr>
            <p:cNvSpPr txBox="1"/>
            <p:nvPr/>
          </p:nvSpPr>
          <p:spPr>
            <a:xfrm>
              <a:off x="3255682"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G</a:t>
              </a:r>
            </a:p>
          </p:txBody>
        </p:sp>
        <p:cxnSp>
          <p:nvCxnSpPr>
            <p:cNvPr id="71" name="Straight Connector 70">
              <a:extLst>
                <a:ext uri="{FF2B5EF4-FFF2-40B4-BE49-F238E27FC236}">
                  <a16:creationId xmlns:a16="http://schemas.microsoft.com/office/drawing/2014/main" id="{009E0B53-C500-CC4F-AC7E-3841DEA7038D}"/>
                </a:ext>
              </a:extLst>
            </p:cNvPr>
            <p:cNvCxnSpPr/>
            <p:nvPr/>
          </p:nvCxnSpPr>
          <p:spPr>
            <a:xfrm>
              <a:off x="3898445" y="5707275"/>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5B82059-2A85-4723-9857-CCDAC94B3EAE}"/>
                </a:ext>
              </a:extLst>
            </p:cNvPr>
            <p:cNvSpPr txBox="1"/>
            <p:nvPr/>
          </p:nvSpPr>
          <p:spPr>
            <a:xfrm>
              <a:off x="4132994" y="5074060"/>
              <a:ext cx="576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72" name="TextBox 71">
              <a:extLst>
                <a:ext uri="{FF2B5EF4-FFF2-40B4-BE49-F238E27FC236}">
                  <a16:creationId xmlns:a16="http://schemas.microsoft.com/office/drawing/2014/main" id="{CE46C3CE-AF46-094E-9A1B-8080622B4782}"/>
                </a:ext>
              </a:extLst>
            </p:cNvPr>
            <p:cNvSpPr txBox="1"/>
            <p:nvPr/>
          </p:nvSpPr>
          <p:spPr>
            <a:xfrm>
              <a:off x="5247849" y="520461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73" name="TextBox 72">
              <a:extLst>
                <a:ext uri="{FF2B5EF4-FFF2-40B4-BE49-F238E27FC236}">
                  <a16:creationId xmlns:a16="http://schemas.microsoft.com/office/drawing/2014/main" id="{9E81BD85-BA9C-D34C-9FA8-FA146BBB70ED}"/>
                </a:ext>
              </a:extLst>
            </p:cNvPr>
            <p:cNvSpPr txBox="1"/>
            <p:nvPr/>
          </p:nvSpPr>
          <p:spPr>
            <a:xfrm>
              <a:off x="5310764" y="5212500"/>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H</a:t>
              </a:r>
            </a:p>
          </p:txBody>
        </p:sp>
        <p:cxnSp>
          <p:nvCxnSpPr>
            <p:cNvPr id="74" name="Straight Connector 73">
              <a:extLst>
                <a:ext uri="{FF2B5EF4-FFF2-40B4-BE49-F238E27FC236}">
                  <a16:creationId xmlns:a16="http://schemas.microsoft.com/office/drawing/2014/main" id="{D7B04856-BAFD-C742-B34D-3450975046EA}"/>
                </a:ext>
              </a:extLst>
            </p:cNvPr>
            <p:cNvCxnSpPr/>
            <p:nvPr/>
          </p:nvCxnSpPr>
          <p:spPr>
            <a:xfrm>
              <a:off x="5896070" y="5690978"/>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A2A1ED1-FACB-4C37-A6E7-257B6B8A4F21}"/>
                </a:ext>
              </a:extLst>
            </p:cNvPr>
            <p:cNvSpPr txBox="1"/>
            <p:nvPr/>
          </p:nvSpPr>
          <p:spPr>
            <a:xfrm>
              <a:off x="6272141" y="5074060"/>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75" name="TextBox 74">
              <a:hlinkClick r:id="" action="ppaction://noaction">
                <a:snd r:embed="rId7" name="9. Können sie fliegen_no pitch_dupl.wav"/>
              </a:hlinkClick>
              <a:extLst>
                <a:ext uri="{FF2B5EF4-FFF2-40B4-BE49-F238E27FC236}">
                  <a16:creationId xmlns:a16="http://schemas.microsoft.com/office/drawing/2014/main" id="{04A0FF4F-2409-A14C-A9EF-BFF0D512D89A}"/>
                </a:ext>
              </a:extLst>
            </p:cNvPr>
            <p:cNvSpPr txBox="1"/>
            <p:nvPr/>
          </p:nvSpPr>
          <p:spPr>
            <a:xfrm>
              <a:off x="7253044" y="521952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76" name="TextBox 75">
              <a:extLst>
                <a:ext uri="{FF2B5EF4-FFF2-40B4-BE49-F238E27FC236}">
                  <a16:creationId xmlns:a16="http://schemas.microsoft.com/office/drawing/2014/main" id="{F219BCB2-63B8-A642-B2B2-EC26FE5BEAD0}"/>
                </a:ext>
              </a:extLst>
            </p:cNvPr>
            <p:cNvSpPr txBox="1"/>
            <p:nvPr/>
          </p:nvSpPr>
          <p:spPr>
            <a:xfrm>
              <a:off x="7395193" y="5197171"/>
              <a:ext cx="4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I</a:t>
              </a:r>
            </a:p>
          </p:txBody>
        </p:sp>
        <p:cxnSp>
          <p:nvCxnSpPr>
            <p:cNvPr id="77" name="Straight Connector 76">
              <a:extLst>
                <a:ext uri="{FF2B5EF4-FFF2-40B4-BE49-F238E27FC236}">
                  <a16:creationId xmlns:a16="http://schemas.microsoft.com/office/drawing/2014/main" id="{CA3A1A62-95C8-B045-9E4F-3BD7A7B69D8A}"/>
                </a:ext>
              </a:extLst>
            </p:cNvPr>
            <p:cNvCxnSpPr/>
            <p:nvPr/>
          </p:nvCxnSpPr>
          <p:spPr>
            <a:xfrm>
              <a:off x="7987120" y="57008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DC696C7-6464-4C40-B1A1-D4E993E480F3}"/>
                </a:ext>
              </a:extLst>
            </p:cNvPr>
            <p:cNvSpPr txBox="1"/>
            <p:nvPr/>
          </p:nvSpPr>
          <p:spPr>
            <a:xfrm>
              <a:off x="8321761" y="508042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grpSp>
      <p:pic>
        <p:nvPicPr>
          <p:cNvPr id="41" name="Picture 40" descr="boy's face">
            <a:extLst>
              <a:ext uri="{FF2B5EF4-FFF2-40B4-BE49-F238E27FC236}">
                <a16:creationId xmlns:a16="http://schemas.microsoft.com/office/drawing/2014/main" id="{72BC4323-F2C7-417C-8739-694A925B1985}"/>
              </a:ext>
            </a:extLst>
          </p:cNvPr>
          <p:cNvPicPr>
            <a:picLocks noChangeAspect="1"/>
          </p:cNvPicPr>
          <p:nvPr/>
        </p:nvPicPr>
        <p:blipFill>
          <a:blip r:embed="rId8"/>
          <a:stretch>
            <a:fillRect/>
          </a:stretch>
        </p:blipFill>
        <p:spPr>
          <a:xfrm>
            <a:off x="10053158" y="4041799"/>
            <a:ext cx="1648929" cy="1791750"/>
          </a:xfrm>
          <a:prstGeom prst="rect">
            <a:avLst/>
          </a:prstGeom>
        </p:spPr>
      </p:pic>
    </p:spTree>
    <p:extLst>
      <p:ext uri="{BB962C8B-B14F-4D97-AF65-F5344CB8AC3E}">
        <p14:creationId xmlns:p14="http://schemas.microsoft.com/office/powerpoint/2010/main" val="1592865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Open (</a:t>
            </a:r>
            <a:r>
              <a:rPr lang="en-GB" sz="3600" b="1" dirty="0" err="1">
                <a:solidFill>
                  <a:schemeClr val="bg1"/>
                </a:solidFill>
              </a:rPr>
              <a:t>wh</a:t>
            </a:r>
            <a:r>
              <a:rPr lang="en-GB" sz="3600" b="1" dirty="0">
                <a:solidFill>
                  <a:schemeClr val="bg1"/>
                </a:solidFill>
              </a:rPr>
              <a:t>-) questions</a:t>
            </a:r>
          </a:p>
        </p:txBody>
      </p:sp>
      <p:sp>
        <p:nvSpPr>
          <p:cNvPr id="28" name="TextBox 27">
            <a:extLst>
              <a:ext uri="{FF2B5EF4-FFF2-40B4-BE49-F238E27FC236}">
                <a16:creationId xmlns:a16="http://schemas.microsoft.com/office/drawing/2014/main" id="{B96E0241-B531-4E1B-8853-361288F12C1E}"/>
              </a:ext>
            </a:extLst>
          </p:cNvPr>
          <p:cNvSpPr txBox="1"/>
          <p:nvPr/>
        </p:nvSpPr>
        <p:spPr>
          <a:xfrm>
            <a:off x="198405" y="1402023"/>
            <a:ext cx="55930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F0302020204030204"/>
                <a:ea typeface="+mn-ea"/>
                <a:cs typeface="+mn-cs"/>
              </a:rPr>
              <a:t>Open (</a:t>
            </a:r>
            <a:r>
              <a:rPr kumimoji="0" lang="en-US"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wh</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mn-ea"/>
                <a:cs typeface="+mn-cs"/>
              </a:rPr>
              <a:t>-) questions</a:t>
            </a:r>
          </a:p>
        </p:txBody>
      </p:sp>
      <p:sp>
        <p:nvSpPr>
          <p:cNvPr id="37" name="TextBox 36">
            <a:extLst>
              <a:ext uri="{FF2B5EF4-FFF2-40B4-BE49-F238E27FC236}">
                <a16:creationId xmlns:a16="http://schemas.microsoft.com/office/drawing/2014/main" id="{DE4BA3E8-B515-4C81-ADBD-E68E0910B723}"/>
              </a:ext>
            </a:extLst>
          </p:cNvPr>
          <p:cNvSpPr txBox="1"/>
          <p:nvPr/>
        </p:nvSpPr>
        <p:spPr>
          <a:xfrm>
            <a:off x="198224" y="1823363"/>
            <a:ext cx="11719875"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To ask an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open question</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 place a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question word </a:t>
            </a:r>
            <a:r>
              <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directly in front of the </a:t>
            </a:r>
            <a:r>
              <a:rPr kumimoji="0" lang="en-US" sz="2200" b="1"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rPr>
              <a:t>verb:</a:t>
            </a:r>
            <a:endParaRPr kumimoji="0" lang="en-US" sz="2200" b="0" i="0" u="none" strike="noStrike" kern="1200" cap="none" spc="0" normalizeH="0" baseline="0" noProof="0" dirty="0">
              <a:ln>
                <a:noFill/>
              </a:ln>
              <a:solidFill>
                <a:srgbClr val="115076"/>
              </a:solidFill>
              <a:effectLst/>
              <a:uLnTx/>
              <a:uFillTx/>
              <a:latin typeface="Century Gothic" panose="020F0302020204030204"/>
              <a:ea typeface="SimSun" panose="02010600030101010101" pitchFamily="2" charset="-122"/>
              <a:cs typeface="Times New Roman" panose="02020603050405020304" pitchFamily="18" charset="0"/>
            </a:endParaRPr>
          </a:p>
        </p:txBody>
      </p:sp>
      <p:sp>
        <p:nvSpPr>
          <p:cNvPr id="35" name="TextBox 34">
            <a:extLst>
              <a:ext uri="{FF2B5EF4-FFF2-40B4-BE49-F238E27FC236}">
                <a16:creationId xmlns:a16="http://schemas.microsoft.com/office/drawing/2014/main" id="{5003DA7D-FD3B-45BD-BA5B-EEB8620A0E68}"/>
              </a:ext>
            </a:extLst>
          </p:cNvPr>
          <p:cNvSpPr txBox="1"/>
          <p:nvPr/>
        </p:nvSpPr>
        <p:spPr>
          <a:xfrm>
            <a:off x="270381" y="2555483"/>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Closed</a:t>
            </a:r>
          </a:p>
        </p:txBody>
      </p:sp>
      <p:sp>
        <p:nvSpPr>
          <p:cNvPr id="29" name="TextBox 28"/>
          <p:cNvSpPr txBox="1"/>
          <p:nvPr/>
        </p:nvSpPr>
        <p:spPr>
          <a:xfrm>
            <a:off x="7941172" y="2558532"/>
            <a:ext cx="36028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Are you writing a book?</a:t>
            </a:r>
          </a:p>
        </p:txBody>
      </p:sp>
      <p:graphicFrame>
        <p:nvGraphicFramePr>
          <p:cNvPr id="33" name="Table 32" descr="table with German sentence in it">
            <a:extLst>
              <a:ext uri="{FF2B5EF4-FFF2-40B4-BE49-F238E27FC236}">
                <a16:creationId xmlns:a16="http://schemas.microsoft.com/office/drawing/2014/main" id="{D2683C6C-4365-4B8A-B139-13919CF84949}"/>
              </a:ext>
            </a:extLst>
          </p:cNvPr>
          <p:cNvGraphicFramePr>
            <a:graphicFrameLocks noGrp="1"/>
          </p:cNvGraphicFramePr>
          <p:nvPr>
            <p:extLst>
              <p:ext uri="{D42A27DB-BD31-4B8C-83A1-F6EECF244321}">
                <p14:modId xmlns:p14="http://schemas.microsoft.com/office/powerpoint/2010/main" val="1919385776"/>
              </p:ext>
            </p:extLst>
          </p:nvPr>
        </p:nvGraphicFramePr>
        <p:xfrm>
          <a:off x="3403600" y="26123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6" name="TextBox 35">
            <a:extLst>
              <a:ext uri="{FF2B5EF4-FFF2-40B4-BE49-F238E27FC236}">
                <a16:creationId xmlns:a16="http://schemas.microsoft.com/office/drawing/2014/main" id="{1C6FCAF0-414F-491A-B0A2-18AD12530E46}"/>
              </a:ext>
            </a:extLst>
          </p:cNvPr>
          <p:cNvSpPr txBox="1"/>
          <p:nvPr/>
        </p:nvSpPr>
        <p:spPr>
          <a:xfrm>
            <a:off x="282751" y="3120915"/>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Open</a:t>
            </a:r>
          </a:p>
        </p:txBody>
      </p:sp>
      <p:graphicFrame>
        <p:nvGraphicFramePr>
          <p:cNvPr id="38" name="Table 37" descr="table with German sentence in it">
            <a:extLst>
              <a:ext uri="{FF2B5EF4-FFF2-40B4-BE49-F238E27FC236}">
                <a16:creationId xmlns:a16="http://schemas.microsoft.com/office/drawing/2014/main" id="{E86B9578-C21B-4D55-9177-FA8E5DD42BA3}"/>
              </a:ext>
            </a:extLst>
          </p:cNvPr>
          <p:cNvGraphicFramePr>
            <a:graphicFrameLocks noGrp="1"/>
          </p:cNvGraphicFramePr>
          <p:nvPr>
            <p:extLst>
              <p:ext uri="{D42A27DB-BD31-4B8C-83A1-F6EECF244321}">
                <p14:modId xmlns:p14="http://schemas.microsoft.com/office/powerpoint/2010/main" val="2501236080"/>
              </p:ext>
            </p:extLst>
          </p:nvPr>
        </p:nvGraphicFramePr>
        <p:xfrm>
          <a:off x="3468171" y="3159943"/>
          <a:ext cx="5023804"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6">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2" name="TextBox 11">
            <a:extLst>
              <a:ext uri="{FF2B5EF4-FFF2-40B4-BE49-F238E27FC236}">
                <a16:creationId xmlns:a16="http://schemas.microsoft.com/office/drawing/2014/main" id="{7B5EF191-E832-4753-9498-D5489CEC63C6}"/>
              </a:ext>
            </a:extLst>
          </p:cNvPr>
          <p:cNvSpPr txBox="1"/>
          <p:nvPr/>
        </p:nvSpPr>
        <p:spPr>
          <a:xfrm>
            <a:off x="2320418" y="3129105"/>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graphicFrame>
        <p:nvGraphicFramePr>
          <p:cNvPr id="39" name="Table 38" descr="table with German sentence in it">
            <a:extLst>
              <a:ext uri="{FF2B5EF4-FFF2-40B4-BE49-F238E27FC236}">
                <a16:creationId xmlns:a16="http://schemas.microsoft.com/office/drawing/2014/main" id="{ECD2BEA4-6B66-4DA0-ABFD-D7B96368C4C2}"/>
              </a:ext>
            </a:extLst>
          </p:cNvPr>
          <p:cNvGraphicFramePr>
            <a:graphicFrameLocks noGrp="1"/>
          </p:cNvGraphicFramePr>
          <p:nvPr>
            <p:extLst>
              <p:ext uri="{D42A27DB-BD31-4B8C-83A1-F6EECF244321}">
                <p14:modId xmlns:p14="http://schemas.microsoft.com/office/powerpoint/2010/main" val="260660981"/>
              </p:ext>
            </p:extLst>
          </p:nvPr>
        </p:nvGraphicFramePr>
        <p:xfrm>
          <a:off x="2994933" y="3170534"/>
          <a:ext cx="5604653" cy="361302"/>
        </p:xfrm>
        <a:graphic>
          <a:graphicData uri="http://schemas.openxmlformats.org/drawingml/2006/table">
            <a:tbl>
              <a:tblPr firstRow="1" firstCol="1" bandRow="1"/>
              <a:tblGrid>
                <a:gridCol w="1599444">
                  <a:extLst>
                    <a:ext uri="{9D8B030D-6E8A-4147-A177-3AD203B41FA5}">
                      <a16:colId xmlns:a16="http://schemas.microsoft.com/office/drawing/2014/main" val="1349661642"/>
                    </a:ext>
                  </a:extLst>
                </a:gridCol>
                <a:gridCol w="1598499">
                  <a:extLst>
                    <a:ext uri="{9D8B030D-6E8A-4147-A177-3AD203B41FA5}">
                      <a16:colId xmlns:a16="http://schemas.microsoft.com/office/drawing/2014/main" val="1476335593"/>
                    </a:ext>
                  </a:extLst>
                </a:gridCol>
                <a:gridCol w="2406710">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50227387"/>
                  </a:ext>
                </a:extLst>
              </a:tr>
            </a:tbl>
          </a:graphicData>
        </a:graphic>
      </p:graphicFrame>
      <p:sp>
        <p:nvSpPr>
          <p:cNvPr id="42" name="TextBox 41" descr="text book with Wer">
            <a:extLst>
              <a:ext uri="{FF2B5EF4-FFF2-40B4-BE49-F238E27FC236}">
                <a16:creationId xmlns:a16="http://schemas.microsoft.com/office/drawing/2014/main" id="{7528A14B-FABF-4B35-966C-E8B5D97A7B1A}"/>
              </a:ext>
            </a:extLst>
          </p:cNvPr>
          <p:cNvSpPr txBox="1"/>
          <p:nvPr/>
        </p:nvSpPr>
        <p:spPr>
          <a:xfrm>
            <a:off x="2350552" y="3192710"/>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59FA2E8-3BCC-4BFE-BD46-98AFA7CE5361}"/>
              </a:ext>
            </a:extLst>
          </p:cNvPr>
          <p:cNvSpPr txBox="1"/>
          <p:nvPr/>
        </p:nvSpPr>
        <p:spPr>
          <a:xfrm>
            <a:off x="2402727" y="3126463"/>
            <a:ext cx="998497"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Wer</a:t>
            </a:r>
          </a:p>
        </p:txBody>
      </p:sp>
      <p:sp>
        <p:nvSpPr>
          <p:cNvPr id="30" name="TextBox 29"/>
          <p:cNvSpPr txBox="1"/>
          <p:nvPr/>
        </p:nvSpPr>
        <p:spPr>
          <a:xfrm>
            <a:off x="7902846" y="3132845"/>
            <a:ext cx="428915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1" u="none" strike="noStrike" kern="1200" cap="none" spc="0" normalizeH="0" baseline="0" noProof="0" dirty="0">
                <a:ln>
                  <a:noFill/>
                </a:ln>
                <a:solidFill>
                  <a:srgbClr val="115076"/>
                </a:solidFill>
                <a:effectLst/>
                <a:uLnTx/>
                <a:uFillTx/>
                <a:latin typeface="Century Gothic" panose="020F0302020204030204"/>
                <a:ea typeface="+mn-ea"/>
                <a:cs typeface="+mn-cs"/>
              </a:rPr>
              <a:t>Where are you writing a book?</a:t>
            </a:r>
          </a:p>
        </p:txBody>
      </p:sp>
      <p:sp>
        <p:nvSpPr>
          <p:cNvPr id="4" name="TextBox 3"/>
          <p:cNvSpPr txBox="1"/>
          <p:nvPr/>
        </p:nvSpPr>
        <p:spPr>
          <a:xfrm>
            <a:off x="176719" y="3906406"/>
            <a:ext cx="15795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Beispiel</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3" name="TextBox 42"/>
          <p:cNvSpPr txBox="1"/>
          <p:nvPr/>
        </p:nvSpPr>
        <p:spPr>
          <a:xfrm>
            <a:off x="1756281" y="3911777"/>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srgbClr val="115076"/>
                </a:solidFill>
                <a:effectLst/>
                <a:uLnTx/>
                <a:uFillTx/>
                <a:latin typeface="Century Gothic" panose="020F0302020204030204"/>
                <a:ea typeface="+mn-ea"/>
                <a:cs typeface="+mn-cs"/>
              </a:rPr>
              <a:t>Was</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hast du am Montag?</a:t>
            </a:r>
          </a:p>
        </p:txBody>
      </p:sp>
      <p:sp>
        <p:nvSpPr>
          <p:cNvPr id="44" name="TextBox 43"/>
          <p:cNvSpPr txBox="1"/>
          <p:nvPr/>
        </p:nvSpPr>
        <p:spPr>
          <a:xfrm>
            <a:off x="6379081" y="3911777"/>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What do you have on Monday?</a:t>
            </a:r>
          </a:p>
        </p:txBody>
      </p:sp>
      <p:sp>
        <p:nvSpPr>
          <p:cNvPr id="45" name="TextBox 44"/>
          <p:cNvSpPr txBox="1"/>
          <p:nvPr/>
        </p:nvSpPr>
        <p:spPr>
          <a:xfrm>
            <a:off x="1756281" y="4439098"/>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a:ln>
                  <a:noFill/>
                </a:ln>
                <a:solidFill>
                  <a:srgbClr val="115076"/>
                </a:solidFill>
                <a:effectLst/>
                <a:uLnTx/>
                <a:uFillTx/>
                <a:latin typeface="Century Gothic" panose="020F0302020204030204"/>
                <a:ea typeface="+mn-ea"/>
                <a:cs typeface="+mn-cs"/>
              </a:rPr>
              <a:t>Wo</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spielst</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du Tennis?</a:t>
            </a:r>
          </a:p>
        </p:txBody>
      </p:sp>
      <p:sp>
        <p:nvSpPr>
          <p:cNvPr id="46" name="TextBox 45"/>
          <p:cNvSpPr txBox="1"/>
          <p:nvPr/>
        </p:nvSpPr>
        <p:spPr>
          <a:xfrm>
            <a:off x="6379081" y="4468251"/>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Where do you play tennis?</a:t>
            </a:r>
          </a:p>
        </p:txBody>
      </p:sp>
      <p:sp>
        <p:nvSpPr>
          <p:cNvPr id="47" name="TextBox 46"/>
          <p:cNvSpPr txBox="1"/>
          <p:nvPr/>
        </p:nvSpPr>
        <p:spPr>
          <a:xfrm>
            <a:off x="1756281" y="5030116"/>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err="1">
                <a:ln>
                  <a:noFill/>
                </a:ln>
                <a:solidFill>
                  <a:srgbClr val="115076"/>
                </a:solidFill>
                <a:effectLst/>
                <a:uLnTx/>
                <a:uFillTx/>
                <a:latin typeface="Century Gothic" panose="020F0302020204030204"/>
                <a:ea typeface="+mn-ea"/>
                <a:cs typeface="+mn-cs"/>
              </a:rPr>
              <a:t>Wie</a:t>
            </a:r>
            <a:r>
              <a:rPr kumimoji="0" lang="en-GB" sz="2200" b="1" i="0" u="sng" strike="noStrike" kern="1200" cap="none" spc="0" normalizeH="0" baseline="0" noProof="0" dirty="0">
                <a:ln>
                  <a:noFill/>
                </a:ln>
                <a:solidFill>
                  <a:srgbClr val="115076"/>
                </a:solidFill>
                <a:effectLst/>
                <a:uLnTx/>
                <a:uFillTx/>
                <a:latin typeface="Century Gothic" panose="020F0302020204030204"/>
                <a:ea typeface="+mn-ea"/>
                <a:cs typeface="+mn-cs"/>
              </a:rPr>
              <a:t> oft</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putzt</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du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dein</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Zimmer?</a:t>
            </a:r>
          </a:p>
        </p:txBody>
      </p:sp>
      <p:sp>
        <p:nvSpPr>
          <p:cNvPr id="48" name="TextBox 47"/>
          <p:cNvSpPr txBox="1"/>
          <p:nvPr/>
        </p:nvSpPr>
        <p:spPr>
          <a:xfrm>
            <a:off x="6401807" y="4977197"/>
            <a:ext cx="58043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How often do you clean your room?</a:t>
            </a:r>
          </a:p>
        </p:txBody>
      </p:sp>
      <p:sp>
        <p:nvSpPr>
          <p:cNvPr id="49" name="TextBox 48"/>
          <p:cNvSpPr txBox="1"/>
          <p:nvPr/>
        </p:nvSpPr>
        <p:spPr>
          <a:xfrm>
            <a:off x="1756281" y="5567335"/>
            <a:ext cx="5346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dirty="0" err="1">
                <a:ln>
                  <a:noFill/>
                </a:ln>
                <a:solidFill>
                  <a:srgbClr val="115076"/>
                </a:solidFill>
                <a:effectLst/>
                <a:uLnTx/>
                <a:uFillTx/>
                <a:latin typeface="Century Gothic" panose="020F0302020204030204"/>
                <a:ea typeface="+mn-ea"/>
                <a:cs typeface="+mn-cs"/>
              </a:rPr>
              <a:t>Wer</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dein</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115076"/>
                </a:solidFill>
                <a:effectLst/>
                <a:uLnTx/>
                <a:uFillTx/>
                <a:latin typeface="Century Gothic" panose="020F0302020204030204"/>
                <a:ea typeface="+mn-ea"/>
                <a:cs typeface="+mn-cs"/>
              </a:rPr>
              <a:t>Lieblingslehrer</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0" name="TextBox 49"/>
          <p:cNvSpPr txBox="1"/>
          <p:nvPr/>
        </p:nvSpPr>
        <p:spPr>
          <a:xfrm>
            <a:off x="6401807" y="5544089"/>
            <a:ext cx="58043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Who is your favourite (male) teacher?</a:t>
            </a:r>
          </a:p>
        </p:txBody>
      </p:sp>
      <p:sp>
        <p:nvSpPr>
          <p:cNvPr id="31" name="TextBox 30"/>
          <p:cNvSpPr txBox="1"/>
          <p:nvPr/>
        </p:nvSpPr>
        <p:spPr>
          <a:xfrm>
            <a:off x="7902846" y="3129104"/>
            <a:ext cx="4097095"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rPr>
              <a:t>Who is writing a book?</a:t>
            </a:r>
          </a:p>
        </p:txBody>
      </p:sp>
    </p:spTree>
    <p:extLst>
      <p:ext uri="{BB962C8B-B14F-4D97-AF65-F5344CB8AC3E}">
        <p14:creationId xmlns:p14="http://schemas.microsoft.com/office/powerpoint/2010/main" val="42157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7" grpId="0"/>
      <p:bldP spid="35" grpId="0" animBg="1"/>
      <p:bldP spid="29" grpId="0"/>
      <p:bldP spid="36" grpId="0" animBg="1"/>
      <p:bldP spid="12" grpId="0"/>
      <p:bldP spid="42" grpId="0" animBg="1"/>
      <p:bldP spid="40" grpId="0" animBg="1"/>
      <p:bldP spid="30" grpId="0"/>
      <p:bldP spid="30" grpId="1"/>
      <p:bldP spid="4" grpId="0"/>
      <p:bldP spid="43" grpId="0"/>
      <p:bldP spid="44" grpId="0"/>
      <p:bldP spid="45" grpId="0"/>
      <p:bldP spid="46" grpId="0"/>
      <p:bldP spid="47" grpId="0"/>
      <p:bldP spid="48" grpId="0"/>
      <p:bldP spid="49" grpId="0"/>
      <p:bldP spid="50" grpId="0"/>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57047" cy="707849"/>
          </a:xfrm>
        </p:spPr>
        <p:txBody>
          <a:bodyPr>
            <a:normAutofit fontScale="90000"/>
          </a:bodyPr>
          <a:lstStyle/>
          <a:p>
            <a:r>
              <a:rPr lang="en-GB" sz="3600" b="1" dirty="0">
                <a:solidFill>
                  <a:schemeClr val="bg1"/>
                </a:solidFill>
              </a:rPr>
              <a:t>Order of words in a question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54235" y="247046"/>
            <a:ext cx="1603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2" name="TextBox 1"/>
          <p:cNvSpPr txBox="1"/>
          <p:nvPr/>
        </p:nvSpPr>
        <p:spPr>
          <a:xfrm>
            <a:off x="215153" y="1260298"/>
            <a:ext cx="11742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Sentences are turned into questions by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swapping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 name="TextBox 5"/>
          <p:cNvSpPr txBox="1"/>
          <p:nvPr/>
        </p:nvSpPr>
        <p:spPr>
          <a:xfrm>
            <a:off x="226859" y="1906900"/>
            <a:ext cx="39130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spielst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7" name="TextBox 66"/>
          <p:cNvSpPr txBox="1"/>
          <p:nvPr/>
        </p:nvSpPr>
        <p:spPr>
          <a:xfrm>
            <a:off x="5145026" y="1906900"/>
            <a:ext cx="39130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Spielst</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81" name="TextBox 80"/>
          <p:cNvSpPr txBox="1"/>
          <p:nvPr/>
        </p:nvSpPr>
        <p:spPr>
          <a:xfrm>
            <a:off x="226859" y="2514590"/>
            <a:ext cx="48271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You play/are playing guitar at home.</a:t>
            </a:r>
          </a:p>
        </p:txBody>
      </p:sp>
      <p:sp>
        <p:nvSpPr>
          <p:cNvPr id="83" name="TextBox 82"/>
          <p:cNvSpPr txBox="1"/>
          <p:nvPr/>
        </p:nvSpPr>
        <p:spPr>
          <a:xfrm>
            <a:off x="5145026" y="2509364"/>
            <a:ext cx="6812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Do you play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Are you playing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guitar at home?</a:t>
            </a:r>
          </a:p>
        </p:txBody>
      </p:sp>
      <p:sp>
        <p:nvSpPr>
          <p:cNvPr id="28" name="TextBox 27"/>
          <p:cNvSpPr txBox="1"/>
          <p:nvPr/>
        </p:nvSpPr>
        <p:spPr>
          <a:xfrm>
            <a:off x="215152" y="3164418"/>
            <a:ext cx="11742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ask an open question, place 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question word in front of the verb.</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p:cNvSpPr txBox="1"/>
          <p:nvPr/>
        </p:nvSpPr>
        <p:spPr>
          <a:xfrm>
            <a:off x="5145027" y="3809384"/>
            <a:ext cx="5209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Wann</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spielst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2" name="TextBox 31"/>
          <p:cNvSpPr txBox="1"/>
          <p:nvPr/>
        </p:nvSpPr>
        <p:spPr>
          <a:xfrm>
            <a:off x="5145027" y="4493539"/>
            <a:ext cx="6812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When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 you play / are you playing guitar at home?</a:t>
            </a:r>
          </a:p>
        </p:txBody>
      </p:sp>
      <p:sp>
        <p:nvSpPr>
          <p:cNvPr id="36" name="TextBox 35"/>
          <p:cNvSpPr txBox="1"/>
          <p:nvPr/>
        </p:nvSpPr>
        <p:spPr>
          <a:xfrm>
            <a:off x="5145027" y="5099316"/>
            <a:ext cx="5209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Wer</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7" name="TextBox 36"/>
          <p:cNvSpPr txBox="1"/>
          <p:nvPr/>
        </p:nvSpPr>
        <p:spPr>
          <a:xfrm>
            <a:off x="5145026" y="5744279"/>
            <a:ext cx="6279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Who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plays / is playing guitar at home?</a:t>
            </a:r>
          </a:p>
        </p:txBody>
      </p:sp>
      <p:sp>
        <p:nvSpPr>
          <p:cNvPr id="35" name="Rounded Rectangular Callout 34"/>
          <p:cNvSpPr/>
          <p:nvPr/>
        </p:nvSpPr>
        <p:spPr>
          <a:xfrm>
            <a:off x="470645" y="3819472"/>
            <a:ext cx="3402106" cy="1922457"/>
          </a:xfrm>
          <a:prstGeom prst="wedgeRoundRectCallout">
            <a:avLst>
              <a:gd name="adj1" fmla="val 64687"/>
              <a:gd name="adj2" fmla="val 479"/>
              <a:gd name="adj3" fmla="val 16667"/>
            </a:avLst>
          </a:prstGeom>
          <a:solidFill>
            <a:schemeClr val="accent1">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Only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verb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swap places.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adverb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noun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stay in the same position.</a:t>
            </a:r>
          </a:p>
        </p:txBody>
      </p:sp>
    </p:spTree>
    <p:extLst>
      <p:ext uri="{BB962C8B-B14F-4D97-AF65-F5344CB8AC3E}">
        <p14:creationId xmlns:p14="http://schemas.microsoft.com/office/powerpoint/2010/main" val="389569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7" grpId="0"/>
      <p:bldP spid="81" grpId="0"/>
      <p:bldP spid="83" grpId="0"/>
      <p:bldP spid="28" grpId="0"/>
      <p:bldP spid="30" grpId="0"/>
      <p:bldP spid="32" grpId="0"/>
      <p:bldP spid="36" grpId="0"/>
      <p:bldP spid="37" grpId="0"/>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6" name="Title 5">
            <a:extLst>
              <a:ext uri="{FF2B5EF4-FFF2-40B4-BE49-F238E27FC236}">
                <a16:creationId xmlns:a16="http://schemas.microsoft.com/office/drawing/2014/main" id="{2D1FB96C-8CED-124A-9B42-C92076C9EBC0}"/>
              </a:ext>
            </a:extLst>
          </p:cNvPr>
          <p:cNvSpPr>
            <a:spLocks noGrp="1"/>
          </p:cNvSpPr>
          <p:nvPr>
            <p:ph type="title"/>
          </p:nvPr>
        </p:nvSpPr>
        <p:spPr>
          <a:xfrm>
            <a:off x="178969" y="1804448"/>
            <a:ext cx="6774724" cy="1325563"/>
          </a:xfrm>
        </p:spPr>
        <p:txBody>
          <a:bodyPr>
            <a:normAutofit/>
          </a:bodyPr>
          <a:lstStyle/>
          <a:p>
            <a:r>
              <a:rPr lang="en-GB" sz="4000" b="1" dirty="0">
                <a:solidFill>
                  <a:prstClr val="white"/>
                </a:solidFill>
              </a:rPr>
              <a:t>Saying what people do [1]</a:t>
            </a:r>
            <a:endParaRPr lang="en-US" sz="4000" dirty="0"/>
          </a:p>
        </p:txBody>
      </p:sp>
      <p:sp>
        <p:nvSpPr>
          <p:cNvPr id="14" name="Title 3"/>
          <p:cNvSpPr txBox="1">
            <a:spLocks/>
          </p:cNvSpPr>
          <p:nvPr/>
        </p:nvSpPr>
        <p:spPr>
          <a:xfrm>
            <a:off x="185383" y="2813447"/>
            <a:ext cx="6587983"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defRPr/>
            </a:pPr>
            <a:r>
              <a:rPr lang="en-GB" sz="3200" dirty="0">
                <a:solidFill>
                  <a:prstClr val="white"/>
                </a:solidFill>
                <a:latin typeface="Century Gothic" panose="020B0502020202020204" pitchFamily="34" charset="0"/>
              </a:rPr>
              <a:t>Present simple and continuous</a:t>
            </a:r>
          </a:p>
        </p:txBody>
      </p:sp>
      <p:grpSp>
        <p:nvGrpSpPr>
          <p:cNvPr id="3" name="Group 2" descr="subtitles">
            <a:extLst>
              <a:ext uri="{FF2B5EF4-FFF2-40B4-BE49-F238E27FC236}">
                <a16:creationId xmlns:a16="http://schemas.microsoft.com/office/drawing/2014/main" id="{67C98102-8B67-464D-9A7A-7FBF0D46B95E}"/>
              </a:ext>
            </a:extLst>
          </p:cNvPr>
          <p:cNvGrpSpPr/>
          <p:nvPr/>
        </p:nvGrpSpPr>
        <p:grpSpPr>
          <a:xfrm>
            <a:off x="178969" y="4974109"/>
            <a:ext cx="5791386" cy="1883889"/>
            <a:chOff x="-204" y="5828736"/>
            <a:chExt cx="5791386" cy="1267778"/>
          </a:xfrm>
        </p:grpSpPr>
        <p:sp>
          <p:nvSpPr>
            <p:cNvPr id="16" name="Title 3">
              <a:extLst>
                <a:ext uri="{FF2B5EF4-FFF2-40B4-BE49-F238E27FC236}">
                  <a16:creationId xmlns:a16="http://schemas.microsoft.com/office/drawing/2014/main" id="{7B424077-B2D5-46AA-BDA8-6FF15DA500E8}"/>
                </a:ext>
              </a:extLst>
            </p:cNvPr>
            <p:cNvSpPr txBox="1">
              <a:spLocks/>
            </p:cNvSpPr>
            <p:nvPr/>
          </p:nvSpPr>
          <p:spPr>
            <a:xfrm>
              <a:off x="6210" y="582873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200" b="1" dirty="0">
                  <a:solidFill>
                    <a:prstClr val="white"/>
                  </a:solidFill>
                  <a:latin typeface="Century Gothic" panose="020B0502020202020204" pitchFamily="34" charset="0"/>
                </a:rPr>
                <a:t>Year 7 French </a:t>
              </a:r>
            </a:p>
            <a:p>
              <a:r>
                <a:rPr lang="en-GB" sz="2200" dirty="0">
                  <a:solidFill>
                    <a:prstClr val="white"/>
                  </a:solidFill>
                  <a:latin typeface="Century Gothic" panose="020B0502020202020204" pitchFamily="34" charset="0"/>
                </a:rPr>
                <a:t>Term 1.2 - Week 3 - Lesson 19</a:t>
              </a:r>
            </a:p>
            <a:p>
              <a:endParaRPr lang="en-GB" sz="1600" dirty="0">
                <a:solidFill>
                  <a:prstClr val="white"/>
                </a:solidFill>
                <a:latin typeface="Century Gothic" panose="020B0502020202020204" pitchFamily="34" charset="0"/>
              </a:endParaRPr>
            </a:p>
            <a:p>
              <a:endParaRPr lang="en-GB" sz="2200" dirty="0">
                <a:solidFill>
                  <a:prstClr val="white"/>
                </a:solidFill>
                <a:latin typeface="Century Gothic" panose="020B0502020202020204" pitchFamily="34" charset="0"/>
              </a:endParaRPr>
            </a:p>
          </p:txBody>
        </p:sp>
        <p:sp>
          <p:nvSpPr>
            <p:cNvPr id="17" name="Title 3">
              <a:extLst>
                <a:ext uri="{FF2B5EF4-FFF2-40B4-BE49-F238E27FC236}">
                  <a16:creationId xmlns:a16="http://schemas.microsoft.com/office/drawing/2014/main" id="{C0508B9B-5891-4D3C-9F6E-ECDA43B43AC2}"/>
                </a:ext>
              </a:extLst>
            </p:cNvPr>
            <p:cNvSpPr txBox="1">
              <a:spLocks/>
            </p:cNvSpPr>
            <p:nvPr/>
          </p:nvSpPr>
          <p:spPr>
            <a:xfrm>
              <a:off x="-204" y="6247201"/>
              <a:ext cx="578497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600" dirty="0">
                  <a:solidFill>
                    <a:prstClr val="white"/>
                  </a:solidFill>
                  <a:latin typeface="Century Gothic" panose="020B0502020202020204" pitchFamily="34" charset="0"/>
                </a:rPr>
                <a:t>Natalie Finlayson / Emma Marsden /</a:t>
              </a:r>
            </a:p>
            <a:p>
              <a:r>
                <a:rPr lang="en-GB" sz="1600" dirty="0">
                  <a:solidFill>
                    <a:prstClr val="white"/>
                  </a:solidFill>
                  <a:latin typeface="Century Gothic" panose="020B0502020202020204" pitchFamily="34" charset="0"/>
                </a:rPr>
                <a:t>Stephen Owen</a:t>
              </a: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609408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296FE08-43E2-6E45-A27E-234EC6D29B89}"/>
              </a:ext>
            </a:extLst>
          </p:cNvPr>
          <p:cNvSpPr/>
          <p:nvPr/>
        </p:nvSpPr>
        <p:spPr>
          <a:xfrm>
            <a:off x="10254492" y="99321"/>
            <a:ext cx="1821839" cy="51482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grammaire</a:t>
            </a:r>
            <a:endParaRPr lang="en-GB" b="1" dirty="0">
              <a:solidFill>
                <a:prstClr val="white"/>
              </a:solidFill>
              <a:latin typeface="Century Gothic" panose="020B0502020202020204" pitchFamily="34" charset="0"/>
            </a:endParaRPr>
          </a:p>
        </p:txBody>
      </p:sp>
      <p:pic>
        <p:nvPicPr>
          <p:cNvPr id="5" name="Picture 4"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3" name="Title 2">
            <a:extLst>
              <a:ext uri="{FF2B5EF4-FFF2-40B4-BE49-F238E27FC236}">
                <a16:creationId xmlns:a16="http://schemas.microsoft.com/office/drawing/2014/main" id="{19FC43F2-9D8F-014A-BF19-9DCB097B0440}"/>
              </a:ext>
            </a:extLst>
          </p:cNvPr>
          <p:cNvSpPr>
            <a:spLocks noGrp="1"/>
          </p:cNvSpPr>
          <p:nvPr>
            <p:ph type="title"/>
          </p:nvPr>
        </p:nvSpPr>
        <p:spPr>
          <a:xfrm>
            <a:off x="115669" y="99322"/>
            <a:ext cx="2308554" cy="787488"/>
          </a:xfrm>
        </p:spPr>
        <p:txBody>
          <a:bodyPr>
            <a:normAutofit/>
          </a:bodyPr>
          <a:lstStyle/>
          <a:p>
            <a:r>
              <a:rPr lang="en-GB" sz="3600" b="1" dirty="0">
                <a:solidFill>
                  <a:prstClr val="white"/>
                </a:solidFill>
              </a:rPr>
              <a:t>Le </a:t>
            </a:r>
            <a:r>
              <a:rPr lang="en-GB" sz="3600" b="1" dirty="0" err="1">
                <a:solidFill>
                  <a:prstClr val="white"/>
                </a:solidFill>
              </a:rPr>
              <a:t>verbe</a:t>
            </a:r>
            <a:endParaRPr lang="en-US" sz="3600" dirty="0"/>
          </a:p>
        </p:txBody>
      </p:sp>
      <p:sp>
        <p:nvSpPr>
          <p:cNvPr id="7" name="TextBox 6"/>
          <p:cNvSpPr txBox="1"/>
          <p:nvPr/>
        </p:nvSpPr>
        <p:spPr>
          <a:xfrm>
            <a:off x="247284" y="1201057"/>
            <a:ext cx="11944716" cy="4493538"/>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Verbs tell you how two nouns relate to each other.</a:t>
            </a: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Verbs are not just action words! They can mean things that we can’t see or hear:</a:t>
            </a:r>
          </a:p>
          <a:p>
            <a:endParaRPr lang="en-GB" sz="2200" dirty="0">
              <a:solidFill>
                <a:srgbClr val="105076"/>
              </a:solidFill>
              <a:latin typeface="Century Gothic" panose="020B0502020202020204" pitchFamily="34" charset="0"/>
            </a:endParaRPr>
          </a:p>
          <a:p>
            <a:pPr algn="ctr"/>
            <a:endParaRPr lang="en-GB" sz="2200" dirty="0">
              <a:solidFill>
                <a:srgbClr val="105076"/>
              </a:solidFill>
              <a:latin typeface="Century Gothic" panose="020B0502020202020204" pitchFamily="34" charset="0"/>
            </a:endParaRPr>
          </a:p>
          <a:p>
            <a:pPr algn="ctr"/>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In English, you can add ‘-</a:t>
            </a:r>
            <a:r>
              <a:rPr lang="en-GB" sz="2200" dirty="0" err="1">
                <a:solidFill>
                  <a:srgbClr val="105076"/>
                </a:solidFill>
                <a:latin typeface="Century Gothic" panose="020B0502020202020204" pitchFamily="34" charset="0"/>
              </a:rPr>
              <a:t>ed</a:t>
            </a:r>
            <a:r>
              <a:rPr lang="en-GB" sz="2200" dirty="0">
                <a:solidFill>
                  <a:srgbClr val="105076"/>
                </a:solidFill>
                <a:latin typeface="Century Gothic" panose="020B0502020202020204" pitchFamily="34" charset="0"/>
              </a:rPr>
              <a:t>’ or ‘-</a:t>
            </a:r>
            <a:r>
              <a:rPr lang="en-GB" sz="2200" dirty="0" err="1">
                <a:solidFill>
                  <a:srgbClr val="105076"/>
                </a:solidFill>
                <a:latin typeface="Century Gothic" panose="020B0502020202020204" pitchFamily="34" charset="0"/>
              </a:rPr>
              <a:t>ing</a:t>
            </a:r>
            <a:r>
              <a:rPr lang="en-GB" sz="2200" dirty="0">
                <a:solidFill>
                  <a:srgbClr val="105076"/>
                </a:solidFill>
                <a:latin typeface="Century Gothic" panose="020B0502020202020204" pitchFamily="34" charset="0"/>
              </a:rPr>
              <a:t>’ to the end of verbs and put ‘to’ in front of them. </a:t>
            </a: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Verbs can have other verbs in front of them, like ‘do’, ‘was’, ‘is’, or ‘has’.</a:t>
            </a:r>
          </a:p>
        </p:txBody>
      </p:sp>
      <p:sp>
        <p:nvSpPr>
          <p:cNvPr id="17" name="TextBox 16">
            <a:extLst>
              <a:ext uri="{FF2B5EF4-FFF2-40B4-BE49-F238E27FC236}">
                <a16:creationId xmlns:a16="http://schemas.microsoft.com/office/drawing/2014/main" id="{37E60037-0105-4942-8E73-FC9C18DABF19}"/>
              </a:ext>
            </a:extLst>
          </p:cNvPr>
          <p:cNvSpPr txBox="1"/>
          <p:nvPr/>
        </p:nvSpPr>
        <p:spPr>
          <a:xfrm>
            <a:off x="2839688" y="2000892"/>
            <a:ext cx="1146278" cy="430887"/>
          </a:xfrm>
          <a:prstGeom prst="rect">
            <a:avLst/>
          </a:prstGeom>
          <a:noFill/>
        </p:spPr>
        <p:txBody>
          <a:bodyPr wrap="square" rtlCol="0">
            <a:spAutoFit/>
          </a:bodyPr>
          <a:lstStyle/>
          <a:p>
            <a:r>
              <a:rPr lang="en-GB" sz="2200" b="1" dirty="0">
                <a:solidFill>
                  <a:srgbClr val="00B0F0"/>
                </a:solidFill>
                <a:latin typeface="Century Gothic" panose="020B0502020202020204" pitchFamily="34" charset="0"/>
              </a:rPr>
              <a:t>studies</a:t>
            </a:r>
          </a:p>
        </p:txBody>
      </p:sp>
      <p:sp>
        <p:nvSpPr>
          <p:cNvPr id="18" name="TextBox 17">
            <a:extLst>
              <a:ext uri="{FF2B5EF4-FFF2-40B4-BE49-F238E27FC236}">
                <a16:creationId xmlns:a16="http://schemas.microsoft.com/office/drawing/2014/main" id="{BCE5E3FD-431D-44F0-9614-459B7047CA88}"/>
              </a:ext>
            </a:extLst>
          </p:cNvPr>
          <p:cNvSpPr txBox="1"/>
          <p:nvPr/>
        </p:nvSpPr>
        <p:spPr>
          <a:xfrm>
            <a:off x="3985966" y="2000893"/>
            <a:ext cx="958148" cy="430887"/>
          </a:xfrm>
          <a:prstGeom prst="rect">
            <a:avLst/>
          </a:prstGeom>
          <a:noFill/>
        </p:spPr>
        <p:txBody>
          <a:bodyPr wrap="square" rtlCol="0">
            <a:spAutoFit/>
          </a:bodyPr>
          <a:lstStyle/>
          <a:p>
            <a:r>
              <a:rPr lang="en-GB" sz="2200" b="1" dirty="0">
                <a:solidFill>
                  <a:srgbClr val="00B050"/>
                </a:solidFill>
                <a:latin typeface="Century Gothic" panose="020B0502020202020204" pitchFamily="34" charset="0"/>
              </a:rPr>
              <a:t>hates</a:t>
            </a:r>
          </a:p>
        </p:txBody>
      </p:sp>
      <p:sp>
        <p:nvSpPr>
          <p:cNvPr id="22" name="TextBox 21">
            <a:extLst>
              <a:ext uri="{FF2B5EF4-FFF2-40B4-BE49-F238E27FC236}">
                <a16:creationId xmlns:a16="http://schemas.microsoft.com/office/drawing/2014/main" id="{3EC4BD8D-99F2-4F4F-8066-8ED5FB167270}"/>
              </a:ext>
            </a:extLst>
          </p:cNvPr>
          <p:cNvSpPr txBox="1"/>
          <p:nvPr/>
        </p:nvSpPr>
        <p:spPr>
          <a:xfrm>
            <a:off x="5023163" y="2000894"/>
            <a:ext cx="2793788" cy="430887"/>
          </a:xfrm>
          <a:prstGeom prst="rect">
            <a:avLst/>
          </a:prstGeom>
          <a:noFill/>
        </p:spPr>
        <p:txBody>
          <a:bodyPr wrap="square" rtlCol="0">
            <a:spAutoFit/>
          </a:bodyPr>
          <a:lstStyle/>
          <a:p>
            <a:pPr algn="ctr"/>
            <a:r>
              <a:rPr lang="en-GB" sz="2200" dirty="0">
                <a:solidFill>
                  <a:srgbClr val="5B9BD5">
                    <a:lumMod val="50000"/>
                  </a:srgbClr>
                </a:solidFill>
                <a:latin typeface="Century Gothic" panose="020B0502020202020204" pitchFamily="34" charset="0"/>
              </a:rPr>
              <a:t>The girl ??? French. </a:t>
            </a:r>
          </a:p>
        </p:txBody>
      </p:sp>
      <p:sp>
        <p:nvSpPr>
          <p:cNvPr id="16" name="TextBox 15">
            <a:extLst>
              <a:ext uri="{FF2B5EF4-FFF2-40B4-BE49-F238E27FC236}">
                <a16:creationId xmlns:a16="http://schemas.microsoft.com/office/drawing/2014/main" id="{F052688E-1319-455B-80B7-36B43AF99647}"/>
              </a:ext>
            </a:extLst>
          </p:cNvPr>
          <p:cNvSpPr txBox="1"/>
          <p:nvPr/>
        </p:nvSpPr>
        <p:spPr>
          <a:xfrm>
            <a:off x="7896000" y="2000893"/>
            <a:ext cx="1009134" cy="430887"/>
          </a:xfrm>
          <a:prstGeom prst="rect">
            <a:avLst/>
          </a:prstGeom>
          <a:noFill/>
        </p:spPr>
        <p:txBody>
          <a:bodyPr wrap="square" rtlCol="0">
            <a:spAutoFit/>
          </a:bodyPr>
          <a:lstStyle/>
          <a:p>
            <a:r>
              <a:rPr lang="en-GB" sz="2200" b="1" dirty="0">
                <a:solidFill>
                  <a:srgbClr val="FF66FF"/>
                </a:solidFill>
                <a:latin typeface="Century Gothic" panose="020B0502020202020204" pitchFamily="34" charset="0"/>
              </a:rPr>
              <a:t>loves</a:t>
            </a:r>
          </a:p>
        </p:txBody>
      </p:sp>
      <p:sp>
        <p:nvSpPr>
          <p:cNvPr id="19" name="TextBox 18">
            <a:extLst>
              <a:ext uri="{FF2B5EF4-FFF2-40B4-BE49-F238E27FC236}">
                <a16:creationId xmlns:a16="http://schemas.microsoft.com/office/drawing/2014/main" id="{5E74F11F-AA69-4649-B2BA-87CB80E293EB}"/>
              </a:ext>
            </a:extLst>
          </p:cNvPr>
          <p:cNvSpPr txBox="1"/>
          <p:nvPr/>
        </p:nvSpPr>
        <p:spPr>
          <a:xfrm>
            <a:off x="8905134" y="2000893"/>
            <a:ext cx="1169670" cy="430887"/>
          </a:xfrm>
          <a:prstGeom prst="rect">
            <a:avLst/>
          </a:prstGeom>
          <a:noFill/>
        </p:spPr>
        <p:txBody>
          <a:bodyPr wrap="square" rtlCol="0">
            <a:spAutoFit/>
          </a:bodyPr>
          <a:lstStyle/>
          <a:p>
            <a:r>
              <a:rPr lang="en-GB" sz="2200" b="1" dirty="0">
                <a:solidFill>
                  <a:srgbClr val="FFC000"/>
                </a:solidFill>
                <a:latin typeface="Century Gothic" panose="020B0502020202020204" pitchFamily="34" charset="0"/>
              </a:rPr>
              <a:t>speaks</a:t>
            </a:r>
          </a:p>
        </p:txBody>
      </p:sp>
      <p:sp>
        <p:nvSpPr>
          <p:cNvPr id="25" name="TextBox 24">
            <a:extLst>
              <a:ext uri="{FF2B5EF4-FFF2-40B4-BE49-F238E27FC236}">
                <a16:creationId xmlns:a16="http://schemas.microsoft.com/office/drawing/2014/main" id="{41FFA6E2-B79D-46C4-A2F7-0BEC3A397B68}"/>
              </a:ext>
            </a:extLst>
          </p:cNvPr>
          <p:cNvSpPr txBox="1"/>
          <p:nvPr/>
        </p:nvSpPr>
        <p:spPr>
          <a:xfrm>
            <a:off x="3312452" y="3654432"/>
            <a:ext cx="642551" cy="430887"/>
          </a:xfrm>
          <a:prstGeom prst="rect">
            <a:avLst/>
          </a:prstGeom>
          <a:noFill/>
        </p:spPr>
        <p:txBody>
          <a:bodyPr wrap="square" rtlCol="0">
            <a:spAutoFit/>
          </a:bodyPr>
          <a:lstStyle/>
          <a:p>
            <a:r>
              <a:rPr lang="en-GB" sz="2200" b="1" dirty="0">
                <a:solidFill>
                  <a:srgbClr val="7030A0"/>
                </a:solidFill>
                <a:latin typeface="Century Gothic" panose="020B0502020202020204" pitchFamily="34" charset="0"/>
              </a:rPr>
              <a:t>be</a:t>
            </a:r>
          </a:p>
        </p:txBody>
      </p:sp>
      <p:sp>
        <p:nvSpPr>
          <p:cNvPr id="26" name="TextBox 25">
            <a:extLst>
              <a:ext uri="{FF2B5EF4-FFF2-40B4-BE49-F238E27FC236}">
                <a16:creationId xmlns:a16="http://schemas.microsoft.com/office/drawing/2014/main" id="{2A4FC66E-7455-419F-BC03-BE75964DF03D}"/>
              </a:ext>
            </a:extLst>
          </p:cNvPr>
          <p:cNvSpPr txBox="1"/>
          <p:nvPr/>
        </p:nvSpPr>
        <p:spPr>
          <a:xfrm>
            <a:off x="4027084" y="3654431"/>
            <a:ext cx="1009135" cy="430887"/>
          </a:xfrm>
          <a:prstGeom prst="rect">
            <a:avLst/>
          </a:prstGeom>
          <a:noFill/>
        </p:spPr>
        <p:txBody>
          <a:bodyPr wrap="square" rtlCol="0">
            <a:spAutoFit/>
          </a:bodyPr>
          <a:lstStyle/>
          <a:p>
            <a:r>
              <a:rPr lang="en-GB" sz="2200" b="1" dirty="0">
                <a:solidFill>
                  <a:srgbClr val="FF66FF"/>
                </a:solidFill>
                <a:latin typeface="Century Gothic" panose="020B0502020202020204" pitchFamily="34" charset="0"/>
              </a:rPr>
              <a:t>have</a:t>
            </a:r>
          </a:p>
        </p:txBody>
      </p:sp>
      <p:sp>
        <p:nvSpPr>
          <p:cNvPr id="27" name="TextBox 26">
            <a:extLst>
              <a:ext uri="{FF2B5EF4-FFF2-40B4-BE49-F238E27FC236}">
                <a16:creationId xmlns:a16="http://schemas.microsoft.com/office/drawing/2014/main" id="{7FD9A9B5-6041-4BFE-B0AB-FFAF9A812FEC}"/>
              </a:ext>
            </a:extLst>
          </p:cNvPr>
          <p:cNvSpPr txBox="1"/>
          <p:nvPr/>
        </p:nvSpPr>
        <p:spPr>
          <a:xfrm>
            <a:off x="5036219" y="3654427"/>
            <a:ext cx="1009135" cy="430887"/>
          </a:xfrm>
          <a:prstGeom prst="rect">
            <a:avLst/>
          </a:prstGeom>
          <a:noFill/>
        </p:spPr>
        <p:txBody>
          <a:bodyPr wrap="square" rtlCol="0">
            <a:spAutoFit/>
          </a:bodyPr>
          <a:lstStyle/>
          <a:p>
            <a:r>
              <a:rPr lang="en-GB" sz="2200" b="1" dirty="0">
                <a:solidFill>
                  <a:srgbClr val="FFC000"/>
                </a:solidFill>
                <a:latin typeface="Century Gothic" panose="020B0502020202020204" pitchFamily="34" charset="0"/>
              </a:rPr>
              <a:t>want</a:t>
            </a:r>
          </a:p>
        </p:txBody>
      </p:sp>
      <p:sp>
        <p:nvSpPr>
          <p:cNvPr id="28" name="TextBox 27">
            <a:extLst>
              <a:ext uri="{FF2B5EF4-FFF2-40B4-BE49-F238E27FC236}">
                <a16:creationId xmlns:a16="http://schemas.microsoft.com/office/drawing/2014/main" id="{037A8D72-1E61-46E1-B811-D183BA78DE11}"/>
              </a:ext>
            </a:extLst>
          </p:cNvPr>
          <p:cNvSpPr txBox="1"/>
          <p:nvPr/>
        </p:nvSpPr>
        <p:spPr>
          <a:xfrm>
            <a:off x="6049473" y="3654428"/>
            <a:ext cx="650790" cy="430887"/>
          </a:xfrm>
          <a:prstGeom prst="rect">
            <a:avLst/>
          </a:prstGeom>
          <a:noFill/>
        </p:spPr>
        <p:txBody>
          <a:bodyPr wrap="square" rtlCol="0">
            <a:spAutoFit/>
          </a:bodyPr>
          <a:lstStyle/>
          <a:p>
            <a:r>
              <a:rPr lang="en-GB" sz="2200" b="1" dirty="0">
                <a:solidFill>
                  <a:srgbClr val="FF0000"/>
                </a:solidFill>
                <a:latin typeface="Century Gothic" panose="020B0502020202020204" pitchFamily="34" charset="0"/>
              </a:rPr>
              <a:t>get</a:t>
            </a:r>
          </a:p>
        </p:txBody>
      </p:sp>
      <p:sp>
        <p:nvSpPr>
          <p:cNvPr id="29" name="TextBox 28">
            <a:extLst>
              <a:ext uri="{FF2B5EF4-FFF2-40B4-BE49-F238E27FC236}">
                <a16:creationId xmlns:a16="http://schemas.microsoft.com/office/drawing/2014/main" id="{9D14255D-56A6-44C1-A8F0-D9D54BF3F230}"/>
              </a:ext>
            </a:extLst>
          </p:cNvPr>
          <p:cNvSpPr txBox="1"/>
          <p:nvPr/>
        </p:nvSpPr>
        <p:spPr>
          <a:xfrm>
            <a:off x="6842367" y="3654428"/>
            <a:ext cx="1379836" cy="430887"/>
          </a:xfrm>
          <a:prstGeom prst="rect">
            <a:avLst/>
          </a:prstGeom>
          <a:noFill/>
        </p:spPr>
        <p:txBody>
          <a:bodyPr wrap="square" rtlCol="0">
            <a:spAutoFit/>
          </a:bodyPr>
          <a:lstStyle/>
          <a:p>
            <a:r>
              <a:rPr lang="en-GB" sz="2200" b="1" dirty="0">
                <a:solidFill>
                  <a:srgbClr val="00B050"/>
                </a:solidFill>
                <a:latin typeface="Century Gothic" panose="020B0502020202020204" pitchFamily="34" charset="0"/>
              </a:rPr>
              <a:t>become</a:t>
            </a:r>
          </a:p>
        </p:txBody>
      </p:sp>
      <p:sp>
        <p:nvSpPr>
          <p:cNvPr id="30" name="TextBox 29">
            <a:extLst>
              <a:ext uri="{FF2B5EF4-FFF2-40B4-BE49-F238E27FC236}">
                <a16:creationId xmlns:a16="http://schemas.microsoft.com/office/drawing/2014/main" id="{E03518E7-5508-440E-96DF-5E66C84F3C05}"/>
              </a:ext>
            </a:extLst>
          </p:cNvPr>
          <p:cNvSpPr txBox="1"/>
          <p:nvPr/>
        </p:nvSpPr>
        <p:spPr>
          <a:xfrm>
            <a:off x="8222203" y="3654427"/>
            <a:ext cx="1379836" cy="430887"/>
          </a:xfrm>
          <a:prstGeom prst="rect">
            <a:avLst/>
          </a:prstGeom>
          <a:noFill/>
        </p:spPr>
        <p:txBody>
          <a:bodyPr wrap="square" rtlCol="0">
            <a:spAutoFit/>
          </a:bodyPr>
          <a:lstStyle/>
          <a:p>
            <a:r>
              <a:rPr lang="en-GB" sz="2200" b="1" dirty="0">
                <a:solidFill>
                  <a:srgbClr val="00B0F0"/>
                </a:solidFill>
                <a:latin typeface="Century Gothic" panose="020B0502020202020204" pitchFamily="34" charset="0"/>
              </a:rPr>
              <a:t>happen</a:t>
            </a:r>
          </a:p>
        </p:txBody>
      </p:sp>
    </p:spTree>
    <p:extLst>
      <p:ext uri="{BB962C8B-B14F-4D97-AF65-F5344CB8AC3E}">
        <p14:creationId xmlns:p14="http://schemas.microsoft.com/office/powerpoint/2010/main" val="282980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16" grpId="0"/>
      <p:bldP spid="19" grpId="0"/>
      <p:bldP spid="25" grpId="0"/>
      <p:bldP spid="26" grpId="0"/>
      <p:bldP spid="27" grpId="0"/>
      <p:bldP spid="28" grpId="0"/>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296FE08-43E2-6E45-A27E-234EC6D29B89}"/>
              </a:ext>
            </a:extLst>
          </p:cNvPr>
          <p:cNvSpPr/>
          <p:nvPr/>
        </p:nvSpPr>
        <p:spPr>
          <a:xfrm>
            <a:off x="10254492" y="99321"/>
            <a:ext cx="1821839" cy="51482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grammaire</a:t>
            </a:r>
            <a:endParaRPr lang="en-GB" b="1" dirty="0">
              <a:solidFill>
                <a:prstClr val="white"/>
              </a:solidFill>
              <a:latin typeface="Century Gothic" panose="020B0502020202020204" pitchFamily="34" charset="0"/>
            </a:endParaRPr>
          </a:p>
        </p:txBody>
      </p:sp>
      <p:pic>
        <p:nvPicPr>
          <p:cNvPr id="5" name="Picture 4"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3" name="Title 2">
            <a:extLst>
              <a:ext uri="{FF2B5EF4-FFF2-40B4-BE49-F238E27FC236}">
                <a16:creationId xmlns:a16="http://schemas.microsoft.com/office/drawing/2014/main" id="{5A0C1E97-E3DF-7C42-8B49-AEFBC8305AC9}"/>
              </a:ext>
            </a:extLst>
          </p:cNvPr>
          <p:cNvSpPr>
            <a:spLocks noGrp="1"/>
          </p:cNvSpPr>
          <p:nvPr>
            <p:ph type="title"/>
          </p:nvPr>
        </p:nvSpPr>
        <p:spPr>
          <a:xfrm>
            <a:off x="115662" y="72048"/>
            <a:ext cx="2308561" cy="843056"/>
          </a:xfrm>
        </p:spPr>
        <p:txBody>
          <a:bodyPr>
            <a:normAutofit/>
          </a:bodyPr>
          <a:lstStyle/>
          <a:p>
            <a:r>
              <a:rPr lang="en-GB" sz="3600" b="1" dirty="0">
                <a:solidFill>
                  <a:prstClr val="white"/>
                </a:solidFill>
              </a:rPr>
              <a:t>Le </a:t>
            </a:r>
            <a:r>
              <a:rPr lang="en-GB" sz="3600" b="1" dirty="0" err="1">
                <a:solidFill>
                  <a:prstClr val="white"/>
                </a:solidFill>
              </a:rPr>
              <a:t>verbe</a:t>
            </a:r>
            <a:endParaRPr lang="en-US" sz="3600" dirty="0"/>
          </a:p>
        </p:txBody>
      </p:sp>
      <p:sp>
        <p:nvSpPr>
          <p:cNvPr id="7" name="TextBox 6"/>
          <p:cNvSpPr txBox="1"/>
          <p:nvPr/>
        </p:nvSpPr>
        <p:spPr>
          <a:xfrm>
            <a:off x="115669" y="979307"/>
            <a:ext cx="11697432" cy="5386090"/>
          </a:xfrm>
          <a:prstGeom prst="rect">
            <a:avLst/>
          </a:prstGeom>
          <a:noFill/>
        </p:spPr>
        <p:txBody>
          <a:bodyPr wrap="square" rtlCol="0">
            <a:spAutoFit/>
          </a:bodyPr>
          <a:lstStyle/>
          <a:p>
            <a:r>
              <a:rPr lang="en-GB" sz="2100" dirty="0">
                <a:solidFill>
                  <a:srgbClr val="105076"/>
                </a:solidFill>
                <a:latin typeface="Century Gothic" panose="020B0502020202020204" pitchFamily="34" charset="0"/>
              </a:rPr>
              <a:t>Circle the verb/verbs in the following sentences.</a:t>
            </a:r>
          </a:p>
          <a:p>
            <a:endParaRPr lang="en-GB" sz="800" dirty="0">
              <a:solidFill>
                <a:srgbClr val="105076"/>
              </a:solidFill>
              <a:latin typeface="Century Gothic" panose="020B0502020202020204" pitchFamily="34" charset="0"/>
            </a:endParaRPr>
          </a:p>
          <a:p>
            <a:pPr>
              <a:lnSpc>
                <a:spcPct val="150000"/>
              </a:lnSpc>
            </a:pPr>
            <a:r>
              <a:rPr lang="en-GB" sz="2100" dirty="0">
                <a:solidFill>
                  <a:srgbClr val="105076"/>
                </a:solidFill>
                <a:latin typeface="Century Gothic" panose="020B0502020202020204" pitchFamily="34" charset="0"/>
              </a:rPr>
              <a:t>1. George plays computer games for three hours every day.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2. Helen loves detective stories.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3. Everyone thinks that it is great.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4. He never really liked fizzy drinks.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5. The climate is getting warmer.</a:t>
            </a:r>
          </a:p>
          <a:p>
            <a:pPr>
              <a:lnSpc>
                <a:spcPct val="150000"/>
              </a:lnSpc>
            </a:pPr>
            <a:r>
              <a:rPr lang="en-GB" sz="2100" dirty="0">
                <a:solidFill>
                  <a:srgbClr val="105076"/>
                </a:solidFill>
                <a:latin typeface="Century Gothic" panose="020B0502020202020204" pitchFamily="34" charset="0"/>
              </a:rPr>
              <a:t>6. If the match had been more exciting, the players would have been happier.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7. Are you becoming a bore?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8. What kind of taste do you detect?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9. The fish was eaten by the shark. </a:t>
            </a:r>
            <a:br>
              <a:rPr lang="en-GB" sz="2100" dirty="0">
                <a:solidFill>
                  <a:srgbClr val="105076"/>
                </a:solidFill>
                <a:latin typeface="Century Gothic" panose="020B0502020202020204" pitchFamily="34" charset="0"/>
              </a:rPr>
            </a:br>
            <a:r>
              <a:rPr lang="en-GB" sz="2100" dirty="0">
                <a:solidFill>
                  <a:srgbClr val="105076"/>
                </a:solidFill>
                <a:latin typeface="Century Gothic" panose="020B0502020202020204" pitchFamily="34" charset="0"/>
              </a:rPr>
              <a:t>10. Making myself do sport is my ambition this year! </a:t>
            </a:r>
          </a:p>
        </p:txBody>
      </p:sp>
      <p:pic>
        <p:nvPicPr>
          <p:cNvPr id="1026" name="Picture 2" descr="School, Pencil, Pen, Write, Sketch, Draw, Author">
            <a:extLst>
              <a:ext uri="{FF2B5EF4-FFF2-40B4-BE49-F238E27FC236}">
                <a16:creationId xmlns:a16="http://schemas.microsoft.com/office/drawing/2014/main" id="{FFFDF23F-C64A-40A1-9D39-F9F1C93151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63573">
            <a:off x="4819034" y="-507082"/>
            <a:ext cx="2659436" cy="13297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15669" y="1533657"/>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1. George </a:t>
            </a:r>
            <a:r>
              <a:rPr lang="en-GB" sz="2100" b="1" dirty="0">
                <a:solidFill>
                  <a:srgbClr val="105076"/>
                </a:solidFill>
                <a:latin typeface="Century Gothic" panose="020B0502020202020204" pitchFamily="34" charset="0"/>
              </a:rPr>
              <a:t>plays</a:t>
            </a:r>
            <a:r>
              <a:rPr lang="en-GB" sz="2100" dirty="0">
                <a:solidFill>
                  <a:srgbClr val="105076"/>
                </a:solidFill>
                <a:latin typeface="Century Gothic" panose="020B0502020202020204" pitchFamily="34" charset="0"/>
              </a:rPr>
              <a:t> computer games for three hours every day. </a:t>
            </a:r>
            <a:r>
              <a:rPr lang="en-GB" sz="2100" b="1" dirty="0">
                <a:solidFill>
                  <a:srgbClr val="105076"/>
                </a:solidFill>
                <a:latin typeface="Century Gothic" panose="020B0502020202020204" pitchFamily="34" charset="0"/>
              </a:rPr>
              <a:t>[to play]</a:t>
            </a:r>
            <a:endParaRPr lang="en-GB" sz="2100" b="1" dirty="0">
              <a:solidFill>
                <a:prstClr val="black"/>
              </a:solidFill>
            </a:endParaRPr>
          </a:p>
        </p:txBody>
      </p:sp>
      <p:sp>
        <p:nvSpPr>
          <p:cNvPr id="47" name="TextBox 46"/>
          <p:cNvSpPr txBox="1"/>
          <p:nvPr/>
        </p:nvSpPr>
        <p:spPr>
          <a:xfrm>
            <a:off x="115668" y="2011492"/>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2. Helen </a:t>
            </a:r>
            <a:r>
              <a:rPr lang="en-GB" sz="2100" b="1" dirty="0">
                <a:solidFill>
                  <a:srgbClr val="105076"/>
                </a:solidFill>
                <a:latin typeface="Century Gothic" panose="020B0502020202020204" pitchFamily="34" charset="0"/>
              </a:rPr>
              <a:t>loves</a:t>
            </a:r>
            <a:r>
              <a:rPr lang="en-GB" sz="2100" dirty="0">
                <a:solidFill>
                  <a:srgbClr val="105076"/>
                </a:solidFill>
                <a:latin typeface="Century Gothic" panose="020B0502020202020204" pitchFamily="34" charset="0"/>
              </a:rPr>
              <a:t> detective stories. </a:t>
            </a:r>
            <a:r>
              <a:rPr lang="en-GB" sz="2100" b="1" dirty="0">
                <a:solidFill>
                  <a:srgbClr val="105076"/>
                </a:solidFill>
                <a:latin typeface="Century Gothic" panose="020B0502020202020204" pitchFamily="34" charset="0"/>
              </a:rPr>
              <a:t>[to love]</a:t>
            </a:r>
            <a:endParaRPr lang="en-GB" sz="2100" b="1" dirty="0">
              <a:solidFill>
                <a:prstClr val="black"/>
              </a:solidFill>
            </a:endParaRPr>
          </a:p>
        </p:txBody>
      </p:sp>
      <p:sp>
        <p:nvSpPr>
          <p:cNvPr id="66" name="TextBox 65"/>
          <p:cNvSpPr txBox="1"/>
          <p:nvPr/>
        </p:nvSpPr>
        <p:spPr>
          <a:xfrm>
            <a:off x="115667" y="2491194"/>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3. Everyone </a:t>
            </a:r>
            <a:r>
              <a:rPr lang="en-GB" sz="2100" b="1" dirty="0">
                <a:solidFill>
                  <a:srgbClr val="105076"/>
                </a:solidFill>
                <a:latin typeface="Century Gothic" panose="020B0502020202020204" pitchFamily="34" charset="0"/>
              </a:rPr>
              <a:t>thinks </a:t>
            </a:r>
            <a:r>
              <a:rPr lang="en-GB" sz="2100" dirty="0">
                <a:solidFill>
                  <a:srgbClr val="105076"/>
                </a:solidFill>
                <a:latin typeface="Century Gothic" panose="020B0502020202020204" pitchFamily="34" charset="0"/>
              </a:rPr>
              <a:t>that it </a:t>
            </a:r>
            <a:r>
              <a:rPr lang="en-GB" sz="2100" b="1" dirty="0">
                <a:solidFill>
                  <a:srgbClr val="105076"/>
                </a:solidFill>
                <a:latin typeface="Century Gothic" panose="020B0502020202020204" pitchFamily="34" charset="0"/>
              </a:rPr>
              <a:t>is</a:t>
            </a:r>
            <a:r>
              <a:rPr lang="en-GB" sz="2100" dirty="0">
                <a:solidFill>
                  <a:srgbClr val="105076"/>
                </a:solidFill>
                <a:latin typeface="Century Gothic" panose="020B0502020202020204" pitchFamily="34" charset="0"/>
              </a:rPr>
              <a:t> great. </a:t>
            </a:r>
            <a:r>
              <a:rPr lang="en-GB" sz="2100" b="1" dirty="0">
                <a:solidFill>
                  <a:srgbClr val="105076"/>
                </a:solidFill>
                <a:latin typeface="Century Gothic" panose="020B0502020202020204" pitchFamily="34" charset="0"/>
              </a:rPr>
              <a:t>[to think, to be]</a:t>
            </a:r>
            <a:endParaRPr lang="en-GB" sz="2100" b="1" dirty="0">
              <a:solidFill>
                <a:prstClr val="black"/>
              </a:solidFill>
            </a:endParaRPr>
          </a:p>
        </p:txBody>
      </p:sp>
      <p:sp>
        <p:nvSpPr>
          <p:cNvPr id="69" name="TextBox 68"/>
          <p:cNvSpPr txBox="1"/>
          <p:nvPr/>
        </p:nvSpPr>
        <p:spPr>
          <a:xfrm>
            <a:off x="115666" y="2969029"/>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4. He never really </a:t>
            </a:r>
            <a:r>
              <a:rPr lang="en-GB" sz="2100" b="1" dirty="0">
                <a:solidFill>
                  <a:srgbClr val="105076"/>
                </a:solidFill>
                <a:latin typeface="Century Gothic" panose="020B0502020202020204" pitchFamily="34" charset="0"/>
              </a:rPr>
              <a:t>liked </a:t>
            </a:r>
            <a:r>
              <a:rPr lang="en-GB" sz="2100" dirty="0">
                <a:solidFill>
                  <a:srgbClr val="105076"/>
                </a:solidFill>
                <a:latin typeface="Century Gothic" panose="020B0502020202020204" pitchFamily="34" charset="0"/>
              </a:rPr>
              <a:t>fizzy drinks. </a:t>
            </a:r>
            <a:r>
              <a:rPr lang="en-GB" sz="2100" b="1" dirty="0">
                <a:solidFill>
                  <a:srgbClr val="105076"/>
                </a:solidFill>
                <a:latin typeface="Century Gothic" panose="020B0502020202020204" pitchFamily="34" charset="0"/>
              </a:rPr>
              <a:t>[to like]</a:t>
            </a:r>
            <a:endParaRPr lang="en-GB" sz="2100" b="1" dirty="0">
              <a:solidFill>
                <a:prstClr val="black"/>
              </a:solidFill>
            </a:endParaRPr>
          </a:p>
        </p:txBody>
      </p:sp>
      <p:sp>
        <p:nvSpPr>
          <p:cNvPr id="75" name="TextBox 74"/>
          <p:cNvSpPr txBox="1"/>
          <p:nvPr/>
        </p:nvSpPr>
        <p:spPr>
          <a:xfrm>
            <a:off x="115665" y="3445296"/>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5. The climate is </a:t>
            </a:r>
            <a:r>
              <a:rPr lang="en-GB" sz="2100" b="1" dirty="0">
                <a:solidFill>
                  <a:srgbClr val="105076"/>
                </a:solidFill>
                <a:latin typeface="Century Gothic" panose="020B0502020202020204" pitchFamily="34" charset="0"/>
              </a:rPr>
              <a:t>getting</a:t>
            </a:r>
            <a:r>
              <a:rPr lang="en-GB" sz="2100" dirty="0">
                <a:solidFill>
                  <a:srgbClr val="105076"/>
                </a:solidFill>
                <a:latin typeface="Century Gothic" panose="020B0502020202020204" pitchFamily="34" charset="0"/>
              </a:rPr>
              <a:t> warmer. </a:t>
            </a:r>
            <a:r>
              <a:rPr lang="en-GB" sz="2100" b="1" dirty="0">
                <a:solidFill>
                  <a:srgbClr val="105076"/>
                </a:solidFill>
                <a:latin typeface="Century Gothic" panose="020B0502020202020204" pitchFamily="34" charset="0"/>
              </a:rPr>
              <a:t>[to get]</a:t>
            </a:r>
            <a:endParaRPr lang="en-GB" sz="2100" dirty="0">
              <a:solidFill>
                <a:srgbClr val="105076"/>
              </a:solidFill>
              <a:latin typeface="Century Gothic" panose="020B0502020202020204" pitchFamily="34" charset="0"/>
            </a:endParaRPr>
          </a:p>
        </p:txBody>
      </p:sp>
      <p:sp>
        <p:nvSpPr>
          <p:cNvPr id="76" name="TextBox 75"/>
          <p:cNvSpPr txBox="1"/>
          <p:nvPr/>
        </p:nvSpPr>
        <p:spPr>
          <a:xfrm>
            <a:off x="115664" y="3938940"/>
            <a:ext cx="12076336"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6. If the match </a:t>
            </a:r>
            <a:r>
              <a:rPr lang="en-GB" sz="2100" b="1" dirty="0">
                <a:solidFill>
                  <a:srgbClr val="105076"/>
                </a:solidFill>
                <a:latin typeface="Century Gothic" panose="020B0502020202020204" pitchFamily="34" charset="0"/>
              </a:rPr>
              <a:t>had been </a:t>
            </a:r>
            <a:r>
              <a:rPr lang="en-GB" sz="2100" dirty="0">
                <a:solidFill>
                  <a:srgbClr val="105076"/>
                </a:solidFill>
                <a:latin typeface="Century Gothic" panose="020B0502020202020204" pitchFamily="34" charset="0"/>
              </a:rPr>
              <a:t>more exciting, the players would </a:t>
            </a:r>
            <a:r>
              <a:rPr lang="en-GB" sz="2100" b="1" dirty="0">
                <a:solidFill>
                  <a:srgbClr val="105076"/>
                </a:solidFill>
                <a:latin typeface="Century Gothic" panose="020B0502020202020204" pitchFamily="34" charset="0"/>
              </a:rPr>
              <a:t>have been </a:t>
            </a:r>
            <a:r>
              <a:rPr lang="en-GB" sz="2100" dirty="0">
                <a:solidFill>
                  <a:srgbClr val="105076"/>
                </a:solidFill>
                <a:latin typeface="Century Gothic" panose="020B0502020202020204" pitchFamily="34" charset="0"/>
              </a:rPr>
              <a:t>happier. </a:t>
            </a:r>
            <a:r>
              <a:rPr lang="en-GB" sz="2100" b="1" dirty="0">
                <a:solidFill>
                  <a:srgbClr val="105076"/>
                </a:solidFill>
                <a:latin typeface="Century Gothic" panose="020B0502020202020204" pitchFamily="34" charset="0"/>
              </a:rPr>
              <a:t>[to be, to be]</a:t>
            </a:r>
            <a:endParaRPr lang="en-GB" sz="2100" dirty="0">
              <a:solidFill>
                <a:srgbClr val="105076"/>
              </a:solidFill>
              <a:latin typeface="Century Gothic" panose="020B0502020202020204" pitchFamily="34" charset="0"/>
            </a:endParaRPr>
          </a:p>
        </p:txBody>
      </p:sp>
      <p:sp>
        <p:nvSpPr>
          <p:cNvPr id="77" name="TextBox 76"/>
          <p:cNvSpPr txBox="1"/>
          <p:nvPr/>
        </p:nvSpPr>
        <p:spPr>
          <a:xfrm>
            <a:off x="115664" y="4399398"/>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7. Are you </a:t>
            </a:r>
            <a:r>
              <a:rPr lang="en-GB" sz="2100" b="1" dirty="0">
                <a:solidFill>
                  <a:srgbClr val="105076"/>
                </a:solidFill>
                <a:latin typeface="Century Gothic" panose="020B0502020202020204" pitchFamily="34" charset="0"/>
              </a:rPr>
              <a:t>becoming </a:t>
            </a:r>
            <a:r>
              <a:rPr lang="en-GB" sz="2100" dirty="0">
                <a:solidFill>
                  <a:srgbClr val="105076"/>
                </a:solidFill>
                <a:latin typeface="Century Gothic" panose="020B0502020202020204" pitchFamily="34" charset="0"/>
              </a:rPr>
              <a:t>a bore? </a:t>
            </a:r>
            <a:r>
              <a:rPr lang="en-GB" sz="2100" b="1" dirty="0">
                <a:solidFill>
                  <a:srgbClr val="105076"/>
                </a:solidFill>
                <a:latin typeface="Century Gothic" panose="020B0502020202020204" pitchFamily="34" charset="0"/>
              </a:rPr>
              <a:t>[to become]</a:t>
            </a:r>
            <a:endParaRPr lang="en-GB" sz="2100" dirty="0">
              <a:solidFill>
                <a:srgbClr val="105076"/>
              </a:solidFill>
              <a:latin typeface="Century Gothic" panose="020B0502020202020204" pitchFamily="34" charset="0"/>
            </a:endParaRPr>
          </a:p>
        </p:txBody>
      </p:sp>
      <p:sp>
        <p:nvSpPr>
          <p:cNvPr id="78" name="TextBox 77"/>
          <p:cNvSpPr txBox="1"/>
          <p:nvPr/>
        </p:nvSpPr>
        <p:spPr>
          <a:xfrm>
            <a:off x="115664" y="4859856"/>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8. What kind of taste </a:t>
            </a:r>
            <a:r>
              <a:rPr lang="en-GB" sz="2100" b="1" dirty="0">
                <a:solidFill>
                  <a:srgbClr val="105076"/>
                </a:solidFill>
                <a:latin typeface="Century Gothic" panose="020B0502020202020204" pitchFamily="34" charset="0"/>
              </a:rPr>
              <a:t>do</a:t>
            </a:r>
            <a:r>
              <a:rPr lang="en-GB" sz="2100" dirty="0">
                <a:solidFill>
                  <a:srgbClr val="105076"/>
                </a:solidFill>
                <a:latin typeface="Century Gothic" panose="020B0502020202020204" pitchFamily="34" charset="0"/>
              </a:rPr>
              <a:t> you </a:t>
            </a:r>
            <a:r>
              <a:rPr lang="en-GB" sz="2100" b="1" dirty="0">
                <a:solidFill>
                  <a:srgbClr val="105076"/>
                </a:solidFill>
                <a:latin typeface="Century Gothic" panose="020B0502020202020204" pitchFamily="34" charset="0"/>
              </a:rPr>
              <a:t>detect</a:t>
            </a:r>
            <a:r>
              <a:rPr lang="en-GB" sz="2100" dirty="0">
                <a:solidFill>
                  <a:srgbClr val="105076"/>
                </a:solidFill>
                <a:latin typeface="Century Gothic" panose="020B0502020202020204" pitchFamily="34" charset="0"/>
              </a:rPr>
              <a:t>? </a:t>
            </a:r>
            <a:r>
              <a:rPr lang="en-GB" sz="2100" b="1" dirty="0">
                <a:solidFill>
                  <a:srgbClr val="105076"/>
                </a:solidFill>
                <a:latin typeface="Century Gothic" panose="020B0502020202020204" pitchFamily="34" charset="0"/>
              </a:rPr>
              <a:t>[to do, to detect]</a:t>
            </a:r>
            <a:endParaRPr lang="en-GB" sz="2100" dirty="0">
              <a:solidFill>
                <a:srgbClr val="105076"/>
              </a:solidFill>
              <a:latin typeface="Century Gothic" panose="020B0502020202020204" pitchFamily="34" charset="0"/>
            </a:endParaRPr>
          </a:p>
        </p:txBody>
      </p:sp>
      <p:sp>
        <p:nvSpPr>
          <p:cNvPr id="79" name="TextBox 78"/>
          <p:cNvSpPr txBox="1"/>
          <p:nvPr/>
        </p:nvSpPr>
        <p:spPr>
          <a:xfrm>
            <a:off x="115663" y="5355590"/>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9. The fish </a:t>
            </a:r>
            <a:r>
              <a:rPr lang="en-GB" sz="2100" b="1" dirty="0">
                <a:solidFill>
                  <a:srgbClr val="105076"/>
                </a:solidFill>
                <a:latin typeface="Century Gothic" panose="020B0502020202020204" pitchFamily="34" charset="0"/>
              </a:rPr>
              <a:t>was eaten </a:t>
            </a:r>
            <a:r>
              <a:rPr lang="en-GB" sz="2100" dirty="0">
                <a:solidFill>
                  <a:srgbClr val="105076"/>
                </a:solidFill>
                <a:latin typeface="Century Gothic" panose="020B0502020202020204" pitchFamily="34" charset="0"/>
              </a:rPr>
              <a:t>by the shark. </a:t>
            </a:r>
            <a:r>
              <a:rPr lang="en-GB" sz="2100" b="1" dirty="0">
                <a:solidFill>
                  <a:srgbClr val="105076"/>
                </a:solidFill>
                <a:latin typeface="Century Gothic" panose="020B0502020202020204" pitchFamily="34" charset="0"/>
              </a:rPr>
              <a:t>[to eat]</a:t>
            </a:r>
            <a:endParaRPr lang="en-GB" sz="2100" dirty="0">
              <a:solidFill>
                <a:srgbClr val="105076"/>
              </a:solidFill>
              <a:latin typeface="Century Gothic" panose="020B0502020202020204" pitchFamily="34" charset="0"/>
            </a:endParaRPr>
          </a:p>
        </p:txBody>
      </p:sp>
      <p:sp>
        <p:nvSpPr>
          <p:cNvPr id="81" name="TextBox 80"/>
          <p:cNvSpPr txBox="1"/>
          <p:nvPr/>
        </p:nvSpPr>
        <p:spPr>
          <a:xfrm>
            <a:off x="115662" y="5816048"/>
            <a:ext cx="11604095" cy="415498"/>
          </a:xfrm>
          <a:prstGeom prst="rect">
            <a:avLst/>
          </a:prstGeom>
          <a:solidFill>
            <a:schemeClr val="bg1"/>
          </a:solidFill>
        </p:spPr>
        <p:txBody>
          <a:bodyPr wrap="square" rtlCol="0">
            <a:spAutoFit/>
          </a:bodyPr>
          <a:lstStyle/>
          <a:p>
            <a:r>
              <a:rPr lang="en-GB" sz="2100" dirty="0">
                <a:solidFill>
                  <a:srgbClr val="105076"/>
                </a:solidFill>
                <a:latin typeface="Century Gothic" panose="020B0502020202020204" pitchFamily="34" charset="0"/>
              </a:rPr>
              <a:t>10. </a:t>
            </a:r>
            <a:r>
              <a:rPr lang="en-GB" sz="2100" b="1" dirty="0">
                <a:solidFill>
                  <a:srgbClr val="105076"/>
                </a:solidFill>
                <a:latin typeface="Century Gothic" panose="020B0502020202020204" pitchFamily="34" charset="0"/>
              </a:rPr>
              <a:t>Making</a:t>
            </a:r>
            <a:r>
              <a:rPr lang="en-GB" sz="2100" dirty="0">
                <a:solidFill>
                  <a:srgbClr val="105076"/>
                </a:solidFill>
                <a:latin typeface="Century Gothic" panose="020B0502020202020204" pitchFamily="34" charset="0"/>
              </a:rPr>
              <a:t> myself </a:t>
            </a:r>
            <a:r>
              <a:rPr lang="en-GB" sz="2100" b="1" dirty="0">
                <a:solidFill>
                  <a:srgbClr val="105076"/>
                </a:solidFill>
                <a:latin typeface="Century Gothic" panose="020B0502020202020204" pitchFamily="34" charset="0"/>
              </a:rPr>
              <a:t>do</a:t>
            </a:r>
            <a:r>
              <a:rPr lang="en-GB" sz="2100" dirty="0">
                <a:solidFill>
                  <a:srgbClr val="105076"/>
                </a:solidFill>
                <a:latin typeface="Century Gothic" panose="020B0502020202020204" pitchFamily="34" charset="0"/>
              </a:rPr>
              <a:t> sport</a:t>
            </a:r>
            <a:r>
              <a:rPr lang="en-GB" sz="2100" b="1" dirty="0">
                <a:solidFill>
                  <a:srgbClr val="105076"/>
                </a:solidFill>
                <a:latin typeface="Century Gothic" panose="020B0502020202020204" pitchFamily="34" charset="0"/>
              </a:rPr>
              <a:t> is </a:t>
            </a:r>
            <a:r>
              <a:rPr lang="en-GB" sz="2100" dirty="0">
                <a:solidFill>
                  <a:srgbClr val="105076"/>
                </a:solidFill>
                <a:latin typeface="Century Gothic" panose="020B0502020202020204" pitchFamily="34" charset="0"/>
              </a:rPr>
              <a:t>my ambition this year! </a:t>
            </a:r>
            <a:r>
              <a:rPr lang="en-GB" sz="2100" b="1" dirty="0">
                <a:solidFill>
                  <a:srgbClr val="105076"/>
                </a:solidFill>
                <a:latin typeface="Century Gothic" panose="020B0502020202020204" pitchFamily="34" charset="0"/>
              </a:rPr>
              <a:t>[to make, to do, to be]</a:t>
            </a:r>
            <a:endParaRPr lang="en-GB" sz="2100" dirty="0">
              <a:solidFill>
                <a:srgbClr val="105076"/>
              </a:solidFill>
              <a:latin typeface="Century Gothic" panose="020B0502020202020204" pitchFamily="34" charset="0"/>
            </a:endParaRPr>
          </a:p>
        </p:txBody>
      </p:sp>
    </p:spTree>
    <p:extLst>
      <p:ext uri="{BB962C8B-B14F-4D97-AF65-F5344CB8AC3E}">
        <p14:creationId xmlns:p14="http://schemas.microsoft.com/office/powerpoint/2010/main" val="110144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7" grpId="0" animBg="1"/>
      <p:bldP spid="66" grpId="0" animBg="1"/>
      <p:bldP spid="69" grpId="0" animBg="1"/>
      <p:bldP spid="75" grpId="0" animBg="1"/>
      <p:bldP spid="76" grpId="0" animBg="1"/>
      <p:bldP spid="77" grpId="0" animBg="1"/>
      <p:bldP spid="78" grpId="0" animBg="1"/>
      <p:bldP spid="79" grpId="0" animBg="1"/>
      <p:bldP spid="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Grammar teaching in KS2</a:t>
            </a:r>
          </a:p>
        </p:txBody>
      </p:sp>
      <p:sp>
        <p:nvSpPr>
          <p:cNvPr id="3" name="Rectangle 2"/>
          <p:cNvSpPr/>
          <p:nvPr/>
        </p:nvSpPr>
        <p:spPr>
          <a:xfrm>
            <a:off x="678178" y="2060657"/>
            <a:ext cx="10933251" cy="1538883"/>
          </a:xfrm>
          <a:prstGeom prst="rect">
            <a:avLst/>
          </a:prstGeom>
        </p:spPr>
        <p:txBody>
          <a:bodyPr wrap="square">
            <a:spAutoFit/>
          </a:bodyPr>
          <a:lstStyle/>
          <a:p>
            <a:pPr algn="ctr"/>
            <a:r>
              <a:rPr lang="en-GB" sz="2000" dirty="0">
                <a:solidFill>
                  <a:schemeClr val="tx2"/>
                </a:solidFill>
                <a:latin typeface="Century Gothic" panose="020B0502020202020204" pitchFamily="34" charset="0"/>
                <a:ea typeface="Calibri"/>
                <a:cs typeface="Calibri"/>
                <a:sym typeface="Calibri"/>
              </a:rPr>
              <a:t>“</a:t>
            </a:r>
            <a:r>
              <a:rPr lang="en-GB" sz="2000" b="1" dirty="0">
                <a:solidFill>
                  <a:schemeClr val="tx2"/>
                </a:solidFill>
                <a:latin typeface="Century Gothic" panose="020B0502020202020204" pitchFamily="34" charset="0"/>
                <a:ea typeface="Calibri"/>
                <a:cs typeface="Calibri"/>
                <a:sym typeface="Calibri"/>
              </a:rPr>
              <a:t>understand basic grammar</a:t>
            </a:r>
            <a:r>
              <a:rPr lang="en-GB" sz="2000" dirty="0">
                <a:solidFill>
                  <a:schemeClr val="tx2"/>
                </a:solidFill>
                <a:latin typeface="Century Gothic" panose="020B0502020202020204" pitchFamily="34" charset="0"/>
                <a:ea typeface="Calibri"/>
                <a:cs typeface="Calibri"/>
                <a:sym typeface="Calibri"/>
              </a:rPr>
              <a:t> relevant to the language being studied, including (where relevant): feminine, masculine and neuter forms and the conjugation of high-frequency verbs; key features and patterns of the language; </a:t>
            </a:r>
            <a:r>
              <a:rPr lang="en-GB" sz="2000" b="1" dirty="0">
                <a:solidFill>
                  <a:schemeClr val="tx2"/>
                </a:solidFill>
                <a:latin typeface="Century Gothic" panose="020B0502020202020204" pitchFamily="34" charset="0"/>
                <a:ea typeface="Calibri"/>
                <a:cs typeface="Calibri"/>
                <a:sym typeface="Calibri"/>
              </a:rPr>
              <a:t>how to apply these</a:t>
            </a:r>
            <a:r>
              <a:rPr lang="en-GB" sz="2000" dirty="0">
                <a:solidFill>
                  <a:schemeClr val="tx2"/>
                </a:solidFill>
                <a:latin typeface="Century Gothic" panose="020B0502020202020204" pitchFamily="34" charset="0"/>
                <a:ea typeface="Calibri"/>
                <a:cs typeface="Calibri"/>
                <a:sym typeface="Calibri"/>
              </a:rPr>
              <a:t>, for instance to build sentences; and </a:t>
            </a:r>
            <a:r>
              <a:rPr lang="en-GB" sz="2000" b="1" dirty="0">
                <a:solidFill>
                  <a:schemeClr val="tx2"/>
                </a:solidFill>
                <a:latin typeface="Century Gothic" panose="020B0502020202020204" pitchFamily="34" charset="0"/>
                <a:ea typeface="Calibri"/>
                <a:cs typeface="Calibri"/>
                <a:sym typeface="Calibri"/>
              </a:rPr>
              <a:t>how these differ from or are similar to English</a:t>
            </a:r>
            <a:r>
              <a:rPr lang="en-GB" sz="2000" dirty="0">
                <a:solidFill>
                  <a:schemeClr val="tx2"/>
                </a:solidFill>
                <a:latin typeface="Century Gothic" panose="020B0502020202020204" pitchFamily="34" charset="0"/>
                <a:ea typeface="Calibri"/>
                <a:cs typeface="Calibri"/>
                <a:sym typeface="Calibri"/>
              </a:rPr>
              <a:t>”</a:t>
            </a:r>
          </a:p>
          <a:p>
            <a:pPr algn="r"/>
            <a:r>
              <a:rPr lang="en-GB" sz="1400" dirty="0">
                <a:solidFill>
                  <a:schemeClr val="tx2"/>
                </a:solidFill>
                <a:latin typeface="Century Gothic" panose="020B0502020202020204" pitchFamily="34" charset="0"/>
                <a:ea typeface="Calibri"/>
                <a:cs typeface="Calibri"/>
                <a:sym typeface="Calibri"/>
              </a:rPr>
              <a:t>(</a:t>
            </a:r>
            <a:r>
              <a:rPr lang="en-GB" sz="1400" dirty="0" err="1">
                <a:solidFill>
                  <a:schemeClr val="tx2"/>
                </a:solidFill>
                <a:latin typeface="Century Gothic" panose="020B0502020202020204" pitchFamily="34" charset="0"/>
                <a:ea typeface="Calibri"/>
                <a:cs typeface="Calibri"/>
                <a:sym typeface="Calibri"/>
              </a:rPr>
              <a:t>DfE</a:t>
            </a:r>
            <a:r>
              <a:rPr lang="en-GB" sz="1400" dirty="0">
                <a:solidFill>
                  <a:schemeClr val="tx2"/>
                </a:solidFill>
                <a:latin typeface="Century Gothic" panose="020B0502020202020204" pitchFamily="34" charset="0"/>
                <a:ea typeface="Calibri"/>
                <a:cs typeface="Calibri"/>
                <a:sym typeface="Calibri"/>
              </a:rPr>
              <a:t>, 2013a)</a:t>
            </a:r>
          </a:p>
        </p:txBody>
      </p:sp>
      <p:sp>
        <p:nvSpPr>
          <p:cNvPr id="7" name="TextBox 6"/>
          <p:cNvSpPr txBox="1"/>
          <p:nvPr/>
        </p:nvSpPr>
        <p:spPr>
          <a:xfrm>
            <a:off x="521747" y="1491270"/>
            <a:ext cx="11089682" cy="4770537"/>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In the foreign language curriculum…</a:t>
            </a: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pPr algn="r"/>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Also the (archived) KS2 framework for languages…</a:t>
            </a:r>
          </a:p>
          <a:p>
            <a:r>
              <a:rPr lang="en-GB" sz="2000" dirty="0">
                <a:solidFill>
                  <a:schemeClr val="tx2"/>
                </a:solidFill>
                <a:latin typeface="Century Gothic" panose="020B0502020202020204" pitchFamily="34" charset="0"/>
              </a:rPr>
              <a:t>Focus on developing learners’ </a:t>
            </a:r>
            <a:r>
              <a:rPr lang="en-GB" sz="2000" b="1" dirty="0">
                <a:solidFill>
                  <a:schemeClr val="tx2"/>
                </a:solidFill>
                <a:latin typeface="Century Gothic" panose="020B0502020202020204" pitchFamily="34" charset="0"/>
              </a:rPr>
              <a:t>knowledge about language</a:t>
            </a:r>
          </a:p>
          <a:p>
            <a:endParaRPr lang="en-GB" sz="2000" b="1" dirty="0">
              <a:solidFill>
                <a:schemeClr val="tx2"/>
              </a:solidFill>
              <a:latin typeface="Century Gothic" panose="020B0502020202020204" pitchFamily="34" charset="0"/>
            </a:endParaRPr>
          </a:p>
          <a:p>
            <a:pPr algn="ctr"/>
            <a:r>
              <a:rPr lang="en-GB" sz="2400" b="1" dirty="0">
                <a:solidFill>
                  <a:schemeClr val="tx2"/>
                </a:solidFill>
                <a:latin typeface="Century Gothic" panose="020B0502020202020204" pitchFamily="34" charset="0"/>
              </a:rPr>
              <a:t>“</a:t>
            </a:r>
            <a:r>
              <a:rPr lang="en-GB" sz="2000" dirty="0">
                <a:solidFill>
                  <a:schemeClr val="tx2"/>
                </a:solidFill>
                <a:latin typeface="Century Gothic" panose="020B0502020202020204" pitchFamily="34" charset="0"/>
              </a:rPr>
              <a:t>When learning a new language, children reinforce and reinterpret knowledge and</a:t>
            </a:r>
          </a:p>
          <a:p>
            <a:pPr algn="ctr"/>
            <a:r>
              <a:rPr lang="en-GB" sz="2000" dirty="0">
                <a:solidFill>
                  <a:schemeClr val="tx2"/>
                </a:solidFill>
                <a:latin typeface="Century Gothic" panose="020B0502020202020204" pitchFamily="34" charset="0"/>
              </a:rPr>
              <a:t>understanding gained in learning their first language(s). […] They compare the new language with English or another language […] They become aware of rules or patterns in language and begin to apply their knowledge when creating new language.”</a:t>
            </a:r>
            <a:endParaRPr lang="en-GB" sz="2400" b="1" dirty="0">
              <a:solidFill>
                <a:schemeClr val="tx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p:txBody>
      </p:sp>
      <p:sp>
        <p:nvSpPr>
          <p:cNvPr id="8" name="TextBox 7"/>
          <p:cNvSpPr txBox="1"/>
          <p:nvPr/>
        </p:nvSpPr>
        <p:spPr>
          <a:xfrm>
            <a:off x="7115415" y="6494075"/>
            <a:ext cx="3112320"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2350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8" name="Title 7">
            <a:extLst>
              <a:ext uri="{FF2B5EF4-FFF2-40B4-BE49-F238E27FC236}">
                <a16:creationId xmlns:a16="http://schemas.microsoft.com/office/drawing/2014/main" id="{1BFD9D4C-D02E-0F43-A157-C13494D32E6A}"/>
              </a:ext>
            </a:extLst>
          </p:cNvPr>
          <p:cNvSpPr>
            <a:spLocks noGrp="1"/>
          </p:cNvSpPr>
          <p:nvPr>
            <p:ph type="title"/>
          </p:nvPr>
        </p:nvSpPr>
        <p:spPr>
          <a:xfrm>
            <a:off x="98382" y="99321"/>
            <a:ext cx="5327677" cy="677367"/>
          </a:xfrm>
        </p:spPr>
        <p:txBody>
          <a:bodyPr>
            <a:normAutofit/>
          </a:bodyPr>
          <a:lstStyle/>
          <a:p>
            <a:r>
              <a:rPr lang="en-GB" sz="2800" b="1" dirty="0">
                <a:solidFill>
                  <a:prstClr val="white"/>
                </a:solidFill>
              </a:rPr>
              <a:t>Present simple or continuous?</a:t>
            </a:r>
            <a:endParaRPr lang="en-US" sz="2800" dirty="0"/>
          </a:p>
        </p:txBody>
      </p:sp>
      <p:sp>
        <p:nvSpPr>
          <p:cNvPr id="2" name="Rounded Rectangle 1">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grammaire</a:t>
            </a:r>
            <a:endParaRPr lang="en-GB" b="1" dirty="0">
              <a:solidFill>
                <a:prstClr val="white"/>
              </a:solidFill>
              <a:latin typeface="Century Gothic" panose="020B0502020202020204" pitchFamily="34" charset="0"/>
            </a:endParaRPr>
          </a:p>
        </p:txBody>
      </p:sp>
      <p:sp>
        <p:nvSpPr>
          <p:cNvPr id="7" name="TextBox 6"/>
          <p:cNvSpPr txBox="1"/>
          <p:nvPr/>
        </p:nvSpPr>
        <p:spPr>
          <a:xfrm>
            <a:off x="300037" y="1425855"/>
            <a:ext cx="11697432" cy="4154984"/>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English has </a:t>
            </a:r>
            <a:r>
              <a:rPr lang="en-GB" sz="2200" b="1" dirty="0">
                <a:solidFill>
                  <a:srgbClr val="105076"/>
                </a:solidFill>
                <a:latin typeface="Century Gothic" panose="020B0502020202020204" pitchFamily="34" charset="0"/>
              </a:rPr>
              <a:t>two present tense forms. </a:t>
            </a:r>
          </a:p>
          <a:p>
            <a:endParaRPr lang="en-GB" sz="2200" b="1"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I </a:t>
            </a:r>
            <a:r>
              <a:rPr lang="en-GB" sz="2200" b="1" dirty="0">
                <a:solidFill>
                  <a:srgbClr val="105076"/>
                </a:solidFill>
                <a:latin typeface="Century Gothic" panose="020B0502020202020204" pitchFamily="34" charset="0"/>
              </a:rPr>
              <a:t>make </a:t>
            </a:r>
            <a:r>
              <a:rPr lang="en-GB" sz="2200" dirty="0">
                <a:solidFill>
                  <a:srgbClr val="105076"/>
                </a:solidFill>
                <a:latin typeface="Century Gothic" panose="020B0502020202020204" pitchFamily="34" charset="0"/>
              </a:rPr>
              <a:t>the bed every week.	     I</a:t>
            </a:r>
            <a:r>
              <a:rPr lang="en-GB" sz="2200" b="1" dirty="0">
                <a:solidFill>
                  <a:srgbClr val="105076"/>
                </a:solidFill>
                <a:latin typeface="Century Gothic" panose="020B0502020202020204" pitchFamily="34" charset="0"/>
              </a:rPr>
              <a:t> am</a:t>
            </a:r>
            <a:r>
              <a:rPr lang="en-GB" sz="2200" dirty="0">
                <a:solidFill>
                  <a:srgbClr val="105076"/>
                </a:solidFill>
                <a:latin typeface="Century Gothic" panose="020B0502020202020204" pitchFamily="34" charset="0"/>
              </a:rPr>
              <a:t> </a:t>
            </a:r>
            <a:r>
              <a:rPr lang="en-GB" sz="2200" b="1" dirty="0">
                <a:solidFill>
                  <a:srgbClr val="105076"/>
                </a:solidFill>
                <a:latin typeface="Century Gothic" panose="020B0502020202020204" pitchFamily="34" charset="0"/>
              </a:rPr>
              <a:t>making</a:t>
            </a:r>
            <a:r>
              <a:rPr lang="en-GB" sz="2200" dirty="0">
                <a:solidFill>
                  <a:srgbClr val="105076"/>
                </a:solidFill>
                <a:latin typeface="Century Gothic" panose="020B0502020202020204" pitchFamily="34" charset="0"/>
              </a:rPr>
              <a:t> the bed at the moment.</a:t>
            </a: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endParaRPr lang="en-GB" sz="2200" dirty="0">
              <a:solidFill>
                <a:srgbClr val="105076"/>
              </a:solidFill>
              <a:latin typeface="Century Gothic" panose="020B0502020202020204" pitchFamily="34" charset="0"/>
            </a:endParaRPr>
          </a:p>
          <a:p>
            <a:endParaRPr lang="en-GB" sz="2200" b="1" dirty="0">
              <a:solidFill>
                <a:srgbClr val="105076"/>
              </a:solidFill>
              <a:latin typeface="Century Gothic" panose="020B0502020202020204" pitchFamily="34" charset="0"/>
            </a:endParaRPr>
          </a:p>
          <a:p>
            <a:endParaRPr lang="en-GB" sz="2200" b="1"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French has </a:t>
            </a:r>
            <a:r>
              <a:rPr lang="en-GB" sz="2200" b="1" dirty="0">
                <a:solidFill>
                  <a:srgbClr val="105076"/>
                </a:solidFill>
                <a:latin typeface="Century Gothic" panose="020B0502020202020204" pitchFamily="34" charset="0"/>
              </a:rPr>
              <a:t>one present tense </a:t>
            </a:r>
            <a:r>
              <a:rPr lang="en-GB" sz="2200" dirty="0">
                <a:solidFill>
                  <a:srgbClr val="105076"/>
                </a:solidFill>
                <a:latin typeface="Century Gothic" panose="020B0502020202020204" pitchFamily="34" charset="0"/>
              </a:rPr>
              <a:t>only. The BE + -</a:t>
            </a:r>
            <a:r>
              <a:rPr lang="en-GB" sz="2200" dirty="0" err="1">
                <a:solidFill>
                  <a:srgbClr val="105076"/>
                </a:solidFill>
                <a:latin typeface="Century Gothic" panose="020B0502020202020204" pitchFamily="34" charset="0"/>
              </a:rPr>
              <a:t>ing</a:t>
            </a:r>
            <a:r>
              <a:rPr lang="en-GB" sz="2200" dirty="0">
                <a:solidFill>
                  <a:srgbClr val="105076"/>
                </a:solidFill>
                <a:latin typeface="Century Gothic" panose="020B0502020202020204" pitchFamily="34" charset="0"/>
              </a:rPr>
              <a:t> form does not exist.</a:t>
            </a: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Je </a:t>
            </a:r>
            <a:r>
              <a:rPr lang="en-GB" sz="2200" b="1" dirty="0" err="1">
                <a:solidFill>
                  <a:srgbClr val="105076"/>
                </a:solidFill>
                <a:latin typeface="Century Gothic" panose="020B0502020202020204" pitchFamily="34" charset="0"/>
              </a:rPr>
              <a:t>fais</a:t>
            </a:r>
            <a:r>
              <a:rPr lang="en-GB" sz="2200" b="1" dirty="0">
                <a:solidFill>
                  <a:srgbClr val="105076"/>
                </a:solidFill>
                <a:latin typeface="Century Gothic" panose="020B0502020202020204" pitchFamily="34" charset="0"/>
              </a:rPr>
              <a:t> </a:t>
            </a:r>
            <a:r>
              <a:rPr lang="en-GB" sz="2200" dirty="0">
                <a:solidFill>
                  <a:srgbClr val="105076"/>
                </a:solidFill>
                <a:latin typeface="Century Gothic" panose="020B0502020202020204" pitchFamily="34" charset="0"/>
              </a:rPr>
              <a:t>le lit </a:t>
            </a:r>
            <a:r>
              <a:rPr lang="en-GB" sz="2200" dirty="0" err="1">
                <a:solidFill>
                  <a:srgbClr val="105076"/>
                </a:solidFill>
                <a:latin typeface="Century Gothic" panose="020B0502020202020204" pitchFamily="34" charset="0"/>
              </a:rPr>
              <a:t>chaque</a:t>
            </a:r>
            <a:r>
              <a:rPr lang="en-GB" sz="2200" dirty="0">
                <a:solidFill>
                  <a:srgbClr val="105076"/>
                </a:solidFill>
                <a:latin typeface="Century Gothic" panose="020B0502020202020204" pitchFamily="34" charset="0"/>
              </a:rPr>
              <a:t> </a:t>
            </a:r>
            <a:r>
              <a:rPr lang="en-GB" sz="2200" dirty="0" err="1">
                <a:solidFill>
                  <a:srgbClr val="105076"/>
                </a:solidFill>
                <a:latin typeface="Century Gothic" panose="020B0502020202020204" pitchFamily="34" charset="0"/>
              </a:rPr>
              <a:t>semaine</a:t>
            </a:r>
            <a:r>
              <a:rPr lang="en-GB" sz="2200" dirty="0">
                <a:solidFill>
                  <a:srgbClr val="105076"/>
                </a:solidFill>
                <a:latin typeface="Century Gothic" panose="020B0502020202020204" pitchFamily="34" charset="0"/>
              </a:rPr>
              <a:t>.		Je </a:t>
            </a:r>
            <a:r>
              <a:rPr lang="en-GB" sz="2200" b="1" dirty="0" err="1">
                <a:solidFill>
                  <a:srgbClr val="105076"/>
                </a:solidFill>
                <a:latin typeface="Century Gothic" panose="020B0502020202020204" pitchFamily="34" charset="0"/>
              </a:rPr>
              <a:t>fais</a:t>
            </a:r>
            <a:r>
              <a:rPr lang="en-GB" sz="2200" dirty="0">
                <a:solidFill>
                  <a:srgbClr val="105076"/>
                </a:solidFill>
                <a:latin typeface="Century Gothic" panose="020B0502020202020204" pitchFamily="34" charset="0"/>
              </a:rPr>
              <a:t> le lit </a:t>
            </a:r>
            <a:r>
              <a:rPr lang="en-GB" sz="2200" dirty="0" err="1">
                <a:solidFill>
                  <a:srgbClr val="105076"/>
                </a:solidFill>
                <a:latin typeface="Century Gothic" panose="020B0502020202020204" pitchFamily="34" charset="0"/>
              </a:rPr>
              <a:t>en</a:t>
            </a:r>
            <a:r>
              <a:rPr lang="en-GB" sz="2200" dirty="0">
                <a:solidFill>
                  <a:srgbClr val="105076"/>
                </a:solidFill>
                <a:latin typeface="Century Gothic" panose="020B0502020202020204" pitchFamily="34" charset="0"/>
              </a:rPr>
              <a:t> </a:t>
            </a:r>
            <a:r>
              <a:rPr lang="en-GB" sz="2200" dirty="0" err="1">
                <a:solidFill>
                  <a:srgbClr val="105076"/>
                </a:solidFill>
                <a:latin typeface="Century Gothic" panose="020B0502020202020204" pitchFamily="34" charset="0"/>
              </a:rPr>
              <a:t>ce</a:t>
            </a:r>
            <a:r>
              <a:rPr lang="en-GB" sz="2200" dirty="0">
                <a:solidFill>
                  <a:srgbClr val="105076"/>
                </a:solidFill>
                <a:latin typeface="Century Gothic" panose="020B0502020202020204" pitchFamily="34" charset="0"/>
              </a:rPr>
              <a:t> moment.</a:t>
            </a:r>
          </a:p>
          <a:p>
            <a:endParaRPr lang="en-GB" sz="2200" dirty="0">
              <a:solidFill>
                <a:srgbClr val="105076"/>
              </a:solidFill>
              <a:latin typeface="Century Gothic" panose="020B0502020202020204" pitchFamily="34" charset="0"/>
            </a:endParaRPr>
          </a:p>
        </p:txBody>
      </p:sp>
      <p:sp>
        <p:nvSpPr>
          <p:cNvPr id="27" name="Rectangle: Rounded Corners 26" descr="rectangle around the words 'every week'">
            <a:extLst>
              <a:ext uri="{FF2B5EF4-FFF2-40B4-BE49-F238E27FC236}">
                <a16:creationId xmlns:a16="http://schemas.microsoft.com/office/drawing/2014/main" id="{7D53378A-F5F9-49CE-9F92-9BE986A39A2B}"/>
              </a:ext>
            </a:extLst>
          </p:cNvPr>
          <p:cNvSpPr/>
          <p:nvPr/>
        </p:nvSpPr>
        <p:spPr>
          <a:xfrm>
            <a:off x="2520177" y="2120025"/>
            <a:ext cx="1722922"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Rounded Corners 27" descr="rectangle around the words 'at the moment' ">
            <a:extLst>
              <a:ext uri="{FF2B5EF4-FFF2-40B4-BE49-F238E27FC236}">
                <a16:creationId xmlns:a16="http://schemas.microsoft.com/office/drawing/2014/main" id="{CFBE04AD-4D0E-421C-BA59-44E0E923C7AA}"/>
              </a:ext>
            </a:extLst>
          </p:cNvPr>
          <p:cNvSpPr/>
          <p:nvPr/>
        </p:nvSpPr>
        <p:spPr>
          <a:xfrm>
            <a:off x="8256833" y="2103310"/>
            <a:ext cx="2176913"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300037" y="2733051"/>
            <a:ext cx="4924369" cy="430887"/>
          </a:xfrm>
          <a:prstGeom prst="rect">
            <a:avLst/>
          </a:prstGeom>
          <a:noFill/>
        </p:spPr>
        <p:txBody>
          <a:bodyPr wrap="square" rtlCol="0">
            <a:spAutoFit/>
          </a:bodyPr>
          <a:lstStyle/>
          <a:p>
            <a:r>
              <a:rPr lang="en-GB" sz="2200" b="1" dirty="0">
                <a:solidFill>
                  <a:srgbClr val="105076"/>
                </a:solidFill>
                <a:latin typeface="Century Gothic" panose="020B0502020202020204" pitchFamily="34" charset="0"/>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5224406" y="2757298"/>
            <a:ext cx="7242139" cy="430887"/>
          </a:xfrm>
          <a:prstGeom prst="rect">
            <a:avLst/>
          </a:prstGeom>
          <a:noFill/>
        </p:spPr>
        <p:txBody>
          <a:bodyPr wrap="square" rtlCol="0">
            <a:spAutoFit/>
          </a:bodyPr>
          <a:lstStyle/>
          <a:p>
            <a:r>
              <a:rPr lang="en-GB" sz="2200" b="1" dirty="0">
                <a:solidFill>
                  <a:srgbClr val="105076"/>
                </a:solidFill>
                <a:latin typeface="Century Gothic" panose="020B0502020202020204" pitchFamily="34" charset="0"/>
              </a:rPr>
              <a:t>Present continuous </a:t>
            </a:r>
            <a:r>
              <a:rPr lang="en-GB" sz="2200" dirty="0">
                <a:solidFill>
                  <a:srgbClr val="105076"/>
                </a:solidFill>
                <a:latin typeface="Century Gothic" panose="020B0502020202020204" pitchFamily="34" charset="0"/>
              </a:rPr>
              <a:t>(BE + -</a:t>
            </a:r>
            <a:r>
              <a:rPr lang="en-GB" sz="2200" dirty="0" err="1">
                <a:solidFill>
                  <a:srgbClr val="105076"/>
                </a:solidFill>
                <a:latin typeface="Century Gothic" panose="020B0502020202020204" pitchFamily="34" charset="0"/>
              </a:rPr>
              <a:t>ing</a:t>
            </a:r>
            <a:r>
              <a:rPr lang="en-GB" sz="2200" dirty="0">
                <a:solidFill>
                  <a:srgbClr val="105076"/>
                </a:solidFill>
                <a:latin typeface="Century Gothic" panose="020B0502020202020204" pitchFamily="34" charset="0"/>
              </a:rPr>
              <a:t>) </a:t>
            </a:r>
            <a:r>
              <a:rPr lang="en-GB" sz="2200" b="1" dirty="0">
                <a:solidFill>
                  <a:srgbClr val="105076"/>
                </a:solidFill>
                <a:latin typeface="Century Gothic" panose="020B0502020202020204" pitchFamily="34" charset="0"/>
              </a:rPr>
              <a:t>-</a:t>
            </a:r>
            <a:r>
              <a:rPr lang="en-GB" sz="2200" dirty="0">
                <a:solidFill>
                  <a:srgbClr val="105076"/>
                </a:solidFill>
                <a:latin typeface="Century Gothic" panose="020B0502020202020204" pitchFamily="34" charset="0"/>
              </a:rPr>
              <a:t> </a:t>
            </a:r>
            <a:r>
              <a:rPr lang="en-GB" sz="2200" b="1" dirty="0">
                <a:solidFill>
                  <a:srgbClr val="105076"/>
                </a:solidFill>
                <a:latin typeface="Century Gothic" panose="020B0502020202020204" pitchFamily="34" charset="0"/>
              </a:rPr>
              <a:t>ongoing; current</a:t>
            </a:r>
          </a:p>
        </p:txBody>
      </p:sp>
      <p:sp>
        <p:nvSpPr>
          <p:cNvPr id="23" name="TextBox 22">
            <a:extLst>
              <a:ext uri="{FF2B5EF4-FFF2-40B4-BE49-F238E27FC236}">
                <a16:creationId xmlns:a16="http://schemas.microsoft.com/office/drawing/2014/main" id="{D9181EAB-E740-4113-B9CB-8FE2B1A333AD}"/>
              </a:ext>
            </a:extLst>
          </p:cNvPr>
          <p:cNvSpPr txBox="1"/>
          <p:nvPr/>
        </p:nvSpPr>
        <p:spPr>
          <a:xfrm>
            <a:off x="300036" y="3434753"/>
            <a:ext cx="9140703" cy="430887"/>
          </a:xfrm>
          <a:prstGeom prst="rect">
            <a:avLst/>
          </a:prstGeom>
          <a:noFill/>
        </p:spPr>
        <p:txBody>
          <a:bodyPr wrap="square" rtlCol="0">
            <a:spAutoFit/>
          </a:bodyPr>
          <a:lstStyle/>
          <a:p>
            <a:r>
              <a:rPr lang="en-GB" sz="2200" b="1" dirty="0">
                <a:solidFill>
                  <a:srgbClr val="ED7D31"/>
                </a:solidFill>
                <a:latin typeface="Century Gothic" panose="020B0502020202020204" pitchFamily="34" charset="0"/>
              </a:rPr>
              <a:t>Adverbs of time</a:t>
            </a:r>
            <a:r>
              <a:rPr lang="en-GB" sz="2200" dirty="0">
                <a:solidFill>
                  <a:srgbClr val="ED7D31"/>
                </a:solidFill>
                <a:latin typeface="Century Gothic" panose="020B0502020202020204" pitchFamily="34" charset="0"/>
              </a:rPr>
              <a:t> </a:t>
            </a:r>
            <a:r>
              <a:rPr lang="en-GB" sz="2200" dirty="0">
                <a:solidFill>
                  <a:srgbClr val="105076"/>
                </a:solidFill>
                <a:latin typeface="Century Gothic" panose="020B0502020202020204" pitchFamily="34" charset="0"/>
              </a:rPr>
              <a:t>tell us which English tense to choose.</a:t>
            </a:r>
          </a:p>
        </p:txBody>
      </p:sp>
      <p:sp>
        <p:nvSpPr>
          <p:cNvPr id="29" name="Rectangle: Rounded Corners 28" descr="rectangle around the words 'chaque semaine' ">
            <a:extLst>
              <a:ext uri="{FF2B5EF4-FFF2-40B4-BE49-F238E27FC236}">
                <a16:creationId xmlns:a16="http://schemas.microsoft.com/office/drawing/2014/main" id="{32C334C3-A4CE-4D48-978E-A2C2404C7845}"/>
              </a:ext>
            </a:extLst>
          </p:cNvPr>
          <p:cNvSpPr/>
          <p:nvPr/>
        </p:nvSpPr>
        <p:spPr>
          <a:xfrm>
            <a:off x="1873679" y="4798578"/>
            <a:ext cx="2456047"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ectangle: Rounded Corners 29" descr="rectangle around the words 'en ce moment' ">
            <a:extLst>
              <a:ext uri="{FF2B5EF4-FFF2-40B4-BE49-F238E27FC236}">
                <a16:creationId xmlns:a16="http://schemas.microsoft.com/office/drawing/2014/main" id="{A72189A7-C050-4CE1-B026-F4F7223B3659}"/>
              </a:ext>
            </a:extLst>
          </p:cNvPr>
          <p:cNvSpPr/>
          <p:nvPr/>
        </p:nvSpPr>
        <p:spPr>
          <a:xfrm>
            <a:off x="7352302" y="4796537"/>
            <a:ext cx="2180863"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Explosion: 8 Points 20">
            <a:extLst>
              <a:ext uri="{FF2B5EF4-FFF2-40B4-BE49-F238E27FC236}">
                <a16:creationId xmlns:a16="http://schemas.microsoft.com/office/drawing/2014/main" id="{608D6088-26AE-4412-A13D-48C65CA9A46B}"/>
              </a:ext>
            </a:extLst>
          </p:cNvPr>
          <p:cNvSpPr/>
          <p:nvPr/>
        </p:nvSpPr>
        <p:spPr>
          <a:xfrm>
            <a:off x="7896678" y="2730236"/>
            <a:ext cx="4100791" cy="3496955"/>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i="1" dirty="0">
                <a:solidFill>
                  <a:srgbClr val="105076"/>
                </a:solidFill>
                <a:latin typeface="Century Gothic" panose="020B0502020202020204" pitchFamily="34" charset="0"/>
              </a:rPr>
              <a:t>Je </a:t>
            </a:r>
            <a:r>
              <a:rPr lang="en-GB" sz="2200" i="1" dirty="0" err="1">
                <a:solidFill>
                  <a:srgbClr val="105076"/>
                </a:solidFill>
                <a:latin typeface="Century Gothic" panose="020B0502020202020204" pitchFamily="34" charset="0"/>
              </a:rPr>
              <a:t>fais</a:t>
            </a:r>
            <a:r>
              <a:rPr lang="en-GB" sz="2200" i="1" dirty="0">
                <a:solidFill>
                  <a:srgbClr val="105076"/>
                </a:solidFill>
                <a:latin typeface="Century Gothic" panose="020B0502020202020204" pitchFamily="34" charset="0"/>
              </a:rPr>
              <a:t> </a:t>
            </a:r>
            <a:r>
              <a:rPr lang="en-GB" sz="2200" dirty="0">
                <a:solidFill>
                  <a:srgbClr val="105076"/>
                </a:solidFill>
                <a:latin typeface="Century Gothic" panose="020B0502020202020204" pitchFamily="34" charset="0"/>
              </a:rPr>
              <a:t>= I make AND </a:t>
            </a:r>
          </a:p>
          <a:p>
            <a:pPr algn="ctr"/>
            <a:r>
              <a:rPr lang="en-GB" sz="2200" dirty="0">
                <a:solidFill>
                  <a:srgbClr val="105076"/>
                </a:solidFill>
                <a:latin typeface="Century Gothic" panose="020B0502020202020204" pitchFamily="34" charset="0"/>
              </a:rPr>
              <a:t>I’m making</a:t>
            </a:r>
          </a:p>
        </p:txBody>
      </p:sp>
      <p:sp>
        <p:nvSpPr>
          <p:cNvPr id="24" name="TextBox 23">
            <a:extLst>
              <a:ext uri="{FF2B5EF4-FFF2-40B4-BE49-F238E27FC236}">
                <a16:creationId xmlns:a16="http://schemas.microsoft.com/office/drawing/2014/main" id="{9772736D-C1C0-4F4F-A65C-AEB778AD4D28}"/>
              </a:ext>
            </a:extLst>
          </p:cNvPr>
          <p:cNvSpPr txBox="1"/>
          <p:nvPr/>
        </p:nvSpPr>
        <p:spPr>
          <a:xfrm>
            <a:off x="300036" y="5465114"/>
            <a:ext cx="9140703" cy="430887"/>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In French, the </a:t>
            </a:r>
            <a:r>
              <a:rPr lang="en-GB" sz="2200" b="1" dirty="0">
                <a:solidFill>
                  <a:srgbClr val="105076"/>
                </a:solidFill>
                <a:latin typeface="Century Gothic" panose="020B0502020202020204" pitchFamily="34" charset="0"/>
              </a:rPr>
              <a:t>present</a:t>
            </a:r>
            <a:r>
              <a:rPr lang="en-GB" sz="2200" dirty="0">
                <a:solidFill>
                  <a:srgbClr val="105076"/>
                </a:solidFill>
                <a:latin typeface="Century Gothic" panose="020B0502020202020204" pitchFamily="34" charset="0"/>
              </a:rPr>
              <a:t> </a:t>
            </a:r>
            <a:r>
              <a:rPr lang="en-GB" sz="2200" b="1" dirty="0">
                <a:solidFill>
                  <a:srgbClr val="105076"/>
                </a:solidFill>
                <a:latin typeface="Century Gothic" panose="020B0502020202020204" pitchFamily="34" charset="0"/>
              </a:rPr>
              <a:t>simple </a:t>
            </a:r>
            <a:r>
              <a:rPr lang="en-GB" sz="2200" dirty="0">
                <a:solidFill>
                  <a:srgbClr val="105076"/>
                </a:solidFill>
                <a:latin typeface="Century Gothic" panose="020B0502020202020204" pitchFamily="34" charset="0"/>
              </a:rPr>
              <a:t>is used with </a:t>
            </a:r>
            <a:r>
              <a:rPr lang="en-GB" sz="2200" b="1" dirty="0">
                <a:solidFill>
                  <a:srgbClr val="ED7D31"/>
                </a:solidFill>
                <a:latin typeface="Century Gothic" panose="020B0502020202020204" pitchFamily="34" charset="0"/>
              </a:rPr>
              <a:t>all adverbs</a:t>
            </a:r>
            <a:r>
              <a:rPr lang="en-GB" sz="2200" dirty="0">
                <a:solidFill>
                  <a:srgbClr val="105076"/>
                </a:solidFill>
                <a:latin typeface="Century Gothic" panose="020B0502020202020204" pitchFamily="34" charset="0"/>
              </a:rPr>
              <a:t>.</a:t>
            </a:r>
          </a:p>
        </p:txBody>
      </p:sp>
    </p:spTree>
    <p:extLst>
      <p:ext uri="{BB962C8B-B14F-4D97-AF65-F5344CB8AC3E}">
        <p14:creationId xmlns:p14="http://schemas.microsoft.com/office/powerpoint/2010/main" val="41652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 grpId="0"/>
      <p:bldP spid="10" grpId="0"/>
      <p:bldP spid="23" grpId="0"/>
      <p:bldP spid="29" grpId="0" animBg="1"/>
      <p:bldP spid="30" grpId="0" animBg="1"/>
      <p:bldP spid="21"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
            <a:extLst>
              <a:ext uri="{FF2B5EF4-FFF2-40B4-BE49-F238E27FC236}">
                <a16:creationId xmlns:a16="http://schemas.microsoft.com/office/drawing/2014/main" id="{8187B3EA-FAA5-4984-9FED-144FA4B7A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2" name="Title 1">
            <a:extLst>
              <a:ext uri="{FF2B5EF4-FFF2-40B4-BE49-F238E27FC236}">
                <a16:creationId xmlns:a16="http://schemas.microsoft.com/office/drawing/2014/main" id="{3573ED3F-D558-E148-A607-E8D0056C183B}"/>
              </a:ext>
            </a:extLst>
          </p:cNvPr>
          <p:cNvSpPr>
            <a:spLocks noGrp="1"/>
          </p:cNvSpPr>
          <p:nvPr>
            <p:ph type="title"/>
          </p:nvPr>
        </p:nvSpPr>
        <p:spPr>
          <a:xfrm>
            <a:off x="115669" y="-194366"/>
            <a:ext cx="3903438" cy="1325563"/>
          </a:xfrm>
        </p:spPr>
        <p:txBody>
          <a:bodyPr>
            <a:normAutofit/>
          </a:bodyPr>
          <a:lstStyle/>
          <a:p>
            <a:r>
              <a:rPr lang="en-GB" sz="3600" b="1" dirty="0">
                <a:solidFill>
                  <a:prstClr val="white"/>
                </a:solidFill>
              </a:rPr>
              <a:t>Adverbs of time</a:t>
            </a:r>
            <a:endParaRPr lang="en-US" sz="3600" dirty="0"/>
          </a:p>
        </p:txBody>
      </p:sp>
      <p:sp>
        <p:nvSpPr>
          <p:cNvPr id="3" name="TextBox 2">
            <a:extLst>
              <a:ext uri="{FF2B5EF4-FFF2-40B4-BE49-F238E27FC236}">
                <a16:creationId xmlns:a16="http://schemas.microsoft.com/office/drawing/2014/main" id="{6ACA71FC-D9BB-44BE-9FE7-818BD5ED425A}"/>
              </a:ext>
            </a:extLst>
          </p:cNvPr>
          <p:cNvSpPr txBox="1"/>
          <p:nvPr/>
        </p:nvSpPr>
        <p:spPr>
          <a:xfrm>
            <a:off x="3348389" y="2239003"/>
            <a:ext cx="5495218" cy="1077218"/>
          </a:xfrm>
          <a:prstGeom prst="rect">
            <a:avLst/>
          </a:prstGeom>
          <a:noFill/>
        </p:spPr>
        <p:txBody>
          <a:bodyPr wrap="square" rtlCol="0">
            <a:spAutoFit/>
          </a:bodyPr>
          <a:lstStyle/>
          <a:p>
            <a:pPr algn="ctr"/>
            <a:r>
              <a:rPr lang="en-GB" sz="6400" dirty="0">
                <a:solidFill>
                  <a:srgbClr val="1F4E79"/>
                </a:solidFill>
                <a:latin typeface="Century Gothic" panose="020B0502020202020204" pitchFamily="34" charset="0"/>
              </a:rPr>
              <a:t>[every week]</a:t>
            </a:r>
          </a:p>
        </p:txBody>
      </p:sp>
      <p:sp>
        <p:nvSpPr>
          <p:cNvPr id="53" name="TextBox 52">
            <a:extLst>
              <a:ext uri="{FF2B5EF4-FFF2-40B4-BE49-F238E27FC236}">
                <a16:creationId xmlns:a16="http://schemas.microsoft.com/office/drawing/2014/main" id="{F204D7E1-CAF7-4C39-9F98-74EFF26FA7DF}"/>
              </a:ext>
            </a:extLst>
          </p:cNvPr>
          <p:cNvSpPr txBox="1"/>
          <p:nvPr/>
        </p:nvSpPr>
        <p:spPr>
          <a:xfrm>
            <a:off x="2567623" y="2239003"/>
            <a:ext cx="7056751" cy="1077218"/>
          </a:xfrm>
          <a:prstGeom prst="rect">
            <a:avLst/>
          </a:prstGeom>
          <a:solidFill>
            <a:schemeClr val="bg1"/>
          </a:solidFill>
        </p:spPr>
        <p:txBody>
          <a:bodyPr wrap="square" rtlCol="0">
            <a:spAutoFit/>
          </a:bodyPr>
          <a:lstStyle/>
          <a:p>
            <a:pPr algn="ctr"/>
            <a:r>
              <a:rPr lang="en-GB" sz="6400" dirty="0" err="1">
                <a:solidFill>
                  <a:srgbClr val="1F4E79"/>
                </a:solidFill>
                <a:latin typeface="Century Gothic" panose="020B0502020202020204" pitchFamily="34" charset="0"/>
              </a:rPr>
              <a:t>chaque</a:t>
            </a:r>
            <a:r>
              <a:rPr lang="en-GB" sz="6400" dirty="0">
                <a:solidFill>
                  <a:srgbClr val="1F4E79"/>
                </a:solidFill>
                <a:latin typeface="Century Gothic" panose="020B0502020202020204" pitchFamily="34" charset="0"/>
              </a:rPr>
              <a:t> </a:t>
            </a:r>
            <a:r>
              <a:rPr lang="en-GB" sz="6400" dirty="0" err="1">
                <a:solidFill>
                  <a:srgbClr val="1F4E79"/>
                </a:solidFill>
                <a:latin typeface="Century Gothic" panose="020B0502020202020204" pitchFamily="34" charset="0"/>
              </a:rPr>
              <a:t>semaine</a:t>
            </a:r>
            <a:endParaRPr lang="en-GB" sz="6400"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2B11FDBC-174C-4704-AE66-535D3C4B320B}"/>
              </a:ext>
            </a:extLst>
          </p:cNvPr>
          <p:cNvSpPr txBox="1"/>
          <p:nvPr/>
        </p:nvSpPr>
        <p:spPr>
          <a:xfrm>
            <a:off x="2779507" y="4206271"/>
            <a:ext cx="7056751" cy="1077218"/>
          </a:xfrm>
          <a:prstGeom prst="rect">
            <a:avLst/>
          </a:prstGeom>
          <a:noFill/>
        </p:spPr>
        <p:txBody>
          <a:bodyPr wrap="square" rtlCol="0">
            <a:spAutoFit/>
          </a:bodyPr>
          <a:lstStyle/>
          <a:p>
            <a:pPr algn="ctr"/>
            <a:r>
              <a:rPr lang="en-GB" sz="6400" dirty="0">
                <a:solidFill>
                  <a:srgbClr val="1F4E79"/>
                </a:solidFill>
                <a:latin typeface="Century Gothic" panose="020B0502020202020204" pitchFamily="34" charset="0"/>
              </a:rPr>
              <a:t>[at the moment]</a:t>
            </a:r>
          </a:p>
        </p:txBody>
      </p:sp>
      <p:sp>
        <p:nvSpPr>
          <p:cNvPr id="9" name="TextBox 8">
            <a:extLst>
              <a:ext uri="{FF2B5EF4-FFF2-40B4-BE49-F238E27FC236}">
                <a16:creationId xmlns:a16="http://schemas.microsoft.com/office/drawing/2014/main" id="{39787EE5-D9E2-48A3-B1DF-61AAF09847ED}"/>
              </a:ext>
            </a:extLst>
          </p:cNvPr>
          <p:cNvSpPr txBox="1"/>
          <p:nvPr/>
        </p:nvSpPr>
        <p:spPr>
          <a:xfrm>
            <a:off x="2567623" y="4363984"/>
            <a:ext cx="7056751" cy="1077218"/>
          </a:xfrm>
          <a:prstGeom prst="rect">
            <a:avLst/>
          </a:prstGeom>
          <a:solidFill>
            <a:schemeClr val="bg1"/>
          </a:solidFill>
        </p:spPr>
        <p:txBody>
          <a:bodyPr wrap="square" rtlCol="0">
            <a:spAutoFit/>
          </a:bodyPr>
          <a:lstStyle/>
          <a:p>
            <a:pPr algn="ctr"/>
            <a:r>
              <a:rPr lang="en-GB" sz="6400" dirty="0" err="1">
                <a:solidFill>
                  <a:srgbClr val="1F4E79"/>
                </a:solidFill>
                <a:latin typeface="Century Gothic" panose="020B0502020202020204" pitchFamily="34" charset="0"/>
              </a:rPr>
              <a:t>en</a:t>
            </a:r>
            <a:r>
              <a:rPr lang="en-GB" sz="6400" dirty="0">
                <a:solidFill>
                  <a:srgbClr val="1F4E79"/>
                </a:solidFill>
                <a:latin typeface="Century Gothic" panose="020B0502020202020204" pitchFamily="34" charset="0"/>
              </a:rPr>
              <a:t> </a:t>
            </a:r>
            <a:r>
              <a:rPr lang="en-GB" sz="6400" dirty="0" err="1">
                <a:solidFill>
                  <a:srgbClr val="1F4E79"/>
                </a:solidFill>
                <a:latin typeface="Century Gothic" panose="020B0502020202020204" pitchFamily="34" charset="0"/>
              </a:rPr>
              <a:t>ce</a:t>
            </a:r>
            <a:r>
              <a:rPr lang="en-GB" sz="6400" dirty="0">
                <a:solidFill>
                  <a:srgbClr val="1F4E79"/>
                </a:solidFill>
                <a:latin typeface="Century Gothic" panose="020B0502020202020204" pitchFamily="34" charset="0"/>
              </a:rPr>
              <a:t> moment</a:t>
            </a:r>
          </a:p>
        </p:txBody>
      </p:sp>
    </p:spTree>
    <p:extLst>
      <p:ext uri="{BB962C8B-B14F-4D97-AF65-F5344CB8AC3E}">
        <p14:creationId xmlns:p14="http://schemas.microsoft.com/office/powerpoint/2010/main" val="16331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8" name="Title 7">
            <a:extLst>
              <a:ext uri="{FF2B5EF4-FFF2-40B4-BE49-F238E27FC236}">
                <a16:creationId xmlns:a16="http://schemas.microsoft.com/office/drawing/2014/main" id="{AFE5198B-B18A-5545-96B5-865718F9E9D7}"/>
              </a:ext>
            </a:extLst>
          </p:cNvPr>
          <p:cNvSpPr>
            <a:spLocks noGrp="1"/>
          </p:cNvSpPr>
          <p:nvPr>
            <p:ph type="title"/>
          </p:nvPr>
        </p:nvSpPr>
        <p:spPr>
          <a:xfrm>
            <a:off x="57577" y="154270"/>
            <a:ext cx="5357878" cy="604059"/>
          </a:xfrm>
        </p:spPr>
        <p:txBody>
          <a:bodyPr>
            <a:normAutofit/>
          </a:bodyPr>
          <a:lstStyle/>
          <a:p>
            <a:r>
              <a:rPr lang="en-GB" sz="2800" b="1" dirty="0">
                <a:solidFill>
                  <a:prstClr val="white"/>
                </a:solidFill>
              </a:rPr>
              <a:t>Present simple or continuous?</a:t>
            </a:r>
            <a:endParaRPr lang="en-US" sz="2800" dirty="0"/>
          </a:p>
        </p:txBody>
      </p:sp>
      <p:sp>
        <p:nvSpPr>
          <p:cNvPr id="6" name="Rounded Rectangle 5">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 (1/2)</a:t>
            </a:r>
          </a:p>
        </p:txBody>
      </p:sp>
      <p:sp>
        <p:nvSpPr>
          <p:cNvPr id="7" name="TextBox 6"/>
          <p:cNvSpPr txBox="1"/>
          <p:nvPr/>
        </p:nvSpPr>
        <p:spPr>
          <a:xfrm>
            <a:off x="300037" y="1212566"/>
            <a:ext cx="11697432" cy="1446550"/>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Nick is babysitting for the Petit family. He makes notes about the children, </a:t>
            </a:r>
            <a:r>
              <a:rPr lang="en-GB" sz="2200" dirty="0" err="1">
                <a:solidFill>
                  <a:srgbClr val="105076"/>
                </a:solidFill>
                <a:latin typeface="Century Gothic" panose="020B0502020202020204" pitchFamily="34" charset="0"/>
              </a:rPr>
              <a:t>Jaques</a:t>
            </a:r>
            <a:r>
              <a:rPr lang="en-GB" sz="2200" dirty="0">
                <a:solidFill>
                  <a:srgbClr val="105076"/>
                </a:solidFill>
                <a:latin typeface="Century Gothic" panose="020B0502020202020204" pitchFamily="34" charset="0"/>
              </a:rPr>
              <a:t> and </a:t>
            </a:r>
            <a:r>
              <a:rPr lang="en-GB" sz="2200" dirty="0" err="1">
                <a:solidFill>
                  <a:srgbClr val="105076"/>
                </a:solidFill>
                <a:latin typeface="Century Gothic" panose="020B0502020202020204" pitchFamily="34" charset="0"/>
              </a:rPr>
              <a:t>Géraldine</a:t>
            </a:r>
            <a:r>
              <a:rPr lang="en-GB" sz="2200" dirty="0">
                <a:solidFill>
                  <a:srgbClr val="105076"/>
                </a:solidFill>
                <a:latin typeface="Century Gothic" panose="020B0502020202020204" pitchFamily="34" charset="0"/>
              </a:rPr>
              <a:t>.</a:t>
            </a:r>
          </a:p>
          <a:p>
            <a:endParaRPr lang="en-GB" sz="2200" b="1"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1.1 Choose the </a:t>
            </a:r>
            <a:r>
              <a:rPr lang="en-GB" sz="2200" b="1" dirty="0">
                <a:solidFill>
                  <a:srgbClr val="105076"/>
                </a:solidFill>
                <a:latin typeface="Century Gothic" panose="020B0502020202020204" pitchFamily="34" charset="0"/>
              </a:rPr>
              <a:t>correct adverb</a:t>
            </a:r>
            <a:r>
              <a:rPr lang="en-GB" sz="2200" dirty="0">
                <a:solidFill>
                  <a:srgbClr val="105076"/>
                </a:solidFill>
                <a:latin typeface="Century Gothic" panose="020B0502020202020204" pitchFamily="34" charset="0"/>
              </a:rPr>
              <a:t>.</a:t>
            </a:r>
          </a:p>
        </p:txBody>
      </p:sp>
      <p:sp>
        <p:nvSpPr>
          <p:cNvPr id="9" name="Action Button: Custom 8">
            <a:hlinkClick r:id="" action="ppaction://noaction" highlightClick="1"/>
          </p:cNvPr>
          <p:cNvSpPr/>
          <p:nvPr/>
        </p:nvSpPr>
        <p:spPr>
          <a:xfrm>
            <a:off x="787402" y="3173120"/>
            <a:ext cx="549030"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A</a:t>
            </a:r>
          </a:p>
        </p:txBody>
      </p:sp>
      <p:sp>
        <p:nvSpPr>
          <p:cNvPr id="22" name="TextBox 21"/>
          <p:cNvSpPr txBox="1"/>
          <p:nvPr/>
        </p:nvSpPr>
        <p:spPr>
          <a:xfrm>
            <a:off x="1507875" y="3204752"/>
            <a:ext cx="7366489" cy="400110"/>
          </a:xfrm>
          <a:prstGeom prst="rect">
            <a:avLst/>
          </a:prstGeom>
          <a:noFill/>
        </p:spPr>
        <p:txBody>
          <a:bodyPr wrap="square" rtlCol="0">
            <a:spAutoFit/>
          </a:bodyPr>
          <a:lstStyle/>
          <a:p>
            <a:pPr>
              <a:defRPr/>
            </a:pPr>
            <a:r>
              <a:rPr lang="en-GB" sz="20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000" dirty="0">
                <a:solidFill>
                  <a:srgbClr val="5B9BD5">
                    <a:lumMod val="50000"/>
                  </a:srgbClr>
                </a:solidFill>
                <a:latin typeface="Century Gothic" panose="020B0502020202020204" pitchFamily="34" charset="0"/>
              </a:rPr>
              <a:t> is playing tennis at the moment/every week.</a:t>
            </a:r>
            <a:endParaRPr lang="en-GB" dirty="0">
              <a:solidFill>
                <a:srgbClr val="5B9BD5">
                  <a:lumMod val="50000"/>
                </a:srgbClr>
              </a:solidFill>
              <a:latin typeface="Lucida Handwriting" panose="03010101010101010101" pitchFamily="66" charset="0"/>
            </a:endParaRPr>
          </a:p>
        </p:txBody>
      </p:sp>
      <p:cxnSp>
        <p:nvCxnSpPr>
          <p:cNvPr id="28" name="Straight Connector 27" descr="straight line "/>
          <p:cNvCxnSpPr>
            <a:cxnSpLocks/>
          </p:cNvCxnSpPr>
          <p:nvPr/>
        </p:nvCxnSpPr>
        <p:spPr>
          <a:xfrm flipV="1">
            <a:off x="6498190" y="3412516"/>
            <a:ext cx="1395220" cy="322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10" name="Action Button: Custom 9">
            <a:hlinkClick r:id="" action="ppaction://noaction" highlightClick="1">
              <a:snd r:embed="rId4" name="Fr_6.wav"/>
            </a:hlinkClick>
          </p:cNvPr>
          <p:cNvSpPr/>
          <p:nvPr/>
        </p:nvSpPr>
        <p:spPr>
          <a:xfrm>
            <a:off x="787402" y="3692298"/>
            <a:ext cx="549030"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B</a:t>
            </a:r>
          </a:p>
        </p:txBody>
      </p:sp>
      <p:sp>
        <p:nvSpPr>
          <p:cNvPr id="23" name="TextBox 22"/>
          <p:cNvSpPr txBox="1"/>
          <p:nvPr/>
        </p:nvSpPr>
        <p:spPr>
          <a:xfrm>
            <a:off x="1507872" y="3726751"/>
            <a:ext cx="7366489" cy="400110"/>
          </a:xfrm>
          <a:prstGeom prst="rect">
            <a:avLst/>
          </a:prstGeom>
          <a:noFill/>
        </p:spPr>
        <p:txBody>
          <a:bodyPr wrap="square" rtlCol="0">
            <a:spAutoFit/>
          </a:bodyPr>
          <a:lstStyle/>
          <a:p>
            <a:pPr>
              <a:defRPr/>
            </a:pPr>
            <a:r>
              <a:rPr lang="en-GB" sz="20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2000" dirty="0">
                <a:solidFill>
                  <a:srgbClr val="5B9BD5">
                    <a:lumMod val="50000"/>
                  </a:srgbClr>
                </a:solidFill>
                <a:latin typeface="Century Gothic" panose="020B0502020202020204" pitchFamily="34" charset="0"/>
              </a:rPr>
              <a:t> wears a uniform at the moment/every week.</a:t>
            </a:r>
            <a:endParaRPr lang="en-GB" dirty="0">
              <a:solidFill>
                <a:srgbClr val="5B9BD5">
                  <a:lumMod val="50000"/>
                </a:srgbClr>
              </a:solidFill>
              <a:latin typeface="Lucida Handwriting" panose="03010101010101010101" pitchFamily="66" charset="0"/>
            </a:endParaRPr>
          </a:p>
        </p:txBody>
      </p:sp>
      <p:cxnSp>
        <p:nvCxnSpPr>
          <p:cNvPr id="21" name="Straight Connector 20" descr="straight line "/>
          <p:cNvCxnSpPr/>
          <p:nvPr/>
        </p:nvCxnSpPr>
        <p:spPr>
          <a:xfrm>
            <a:off x="4988856" y="3926806"/>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11" name="Action Button: Custom 10">
            <a:hlinkClick r:id="" action="ppaction://noaction" highlightClick="1"/>
          </p:cNvPr>
          <p:cNvSpPr/>
          <p:nvPr/>
        </p:nvSpPr>
        <p:spPr>
          <a:xfrm>
            <a:off x="787402" y="4211475"/>
            <a:ext cx="549030"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C</a:t>
            </a:r>
          </a:p>
        </p:txBody>
      </p:sp>
      <p:sp>
        <p:nvSpPr>
          <p:cNvPr id="24" name="TextBox 23"/>
          <p:cNvSpPr txBox="1"/>
          <p:nvPr/>
        </p:nvSpPr>
        <p:spPr>
          <a:xfrm>
            <a:off x="1507873" y="4230113"/>
            <a:ext cx="736649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Géraldine</a:t>
            </a:r>
            <a:r>
              <a:rPr lang="en-GB" sz="2000" dirty="0">
                <a:solidFill>
                  <a:srgbClr val="5B9BD5">
                    <a:lumMod val="50000"/>
                  </a:srgbClr>
                </a:solidFill>
                <a:latin typeface="Century Gothic" panose="020B0502020202020204" pitchFamily="34" charset="0"/>
              </a:rPr>
              <a:t> is having lunch at the moment/every week.</a:t>
            </a:r>
            <a:endParaRPr lang="en-GB" dirty="0">
              <a:solidFill>
                <a:srgbClr val="5B9BD5">
                  <a:lumMod val="50000"/>
                </a:srgbClr>
              </a:solidFill>
              <a:latin typeface="Lucida Handwriting" panose="03010101010101010101" pitchFamily="66" charset="0"/>
            </a:endParaRPr>
          </a:p>
        </p:txBody>
      </p:sp>
      <p:cxnSp>
        <p:nvCxnSpPr>
          <p:cNvPr id="26" name="Straight Connector 25" descr="straight line "/>
          <p:cNvCxnSpPr/>
          <p:nvPr/>
        </p:nvCxnSpPr>
        <p:spPr>
          <a:xfrm>
            <a:off x="6806722" y="4434864"/>
            <a:ext cx="1394409" cy="19938"/>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12" name="Action Button: Custom 11">
            <a:hlinkClick r:id="" action="ppaction://noaction" highlightClick="1"/>
          </p:cNvPr>
          <p:cNvSpPr/>
          <p:nvPr/>
        </p:nvSpPr>
        <p:spPr>
          <a:xfrm>
            <a:off x="787402" y="4730653"/>
            <a:ext cx="549030"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D</a:t>
            </a:r>
          </a:p>
        </p:txBody>
      </p:sp>
      <p:sp>
        <p:nvSpPr>
          <p:cNvPr id="18" name="TextBox 17"/>
          <p:cNvSpPr txBox="1"/>
          <p:nvPr/>
        </p:nvSpPr>
        <p:spPr>
          <a:xfrm>
            <a:off x="1507873" y="4752112"/>
            <a:ext cx="736649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Jaques</a:t>
            </a:r>
            <a:r>
              <a:rPr lang="en-GB" sz="2000" dirty="0">
                <a:solidFill>
                  <a:srgbClr val="5B9BD5">
                    <a:lumMod val="50000"/>
                  </a:srgbClr>
                </a:solidFill>
                <a:latin typeface="Century Gothic" panose="020B0502020202020204" pitchFamily="34" charset="0"/>
              </a:rPr>
              <a:t> is doing his homework at the moment/every week.</a:t>
            </a:r>
            <a:endParaRPr lang="en-GB" dirty="0">
              <a:solidFill>
                <a:srgbClr val="5B9BD5">
                  <a:lumMod val="50000"/>
                </a:srgbClr>
              </a:solidFill>
              <a:latin typeface="Lucida Handwriting" panose="03010101010101010101" pitchFamily="66" charset="0"/>
            </a:endParaRPr>
          </a:p>
        </p:txBody>
      </p:sp>
      <p:cxnSp>
        <p:nvCxnSpPr>
          <p:cNvPr id="27" name="Straight Connector 26" descr="straight line "/>
          <p:cNvCxnSpPr>
            <a:cxnSpLocks/>
          </p:cNvCxnSpPr>
          <p:nvPr/>
        </p:nvCxnSpPr>
        <p:spPr>
          <a:xfrm>
            <a:off x="7315200" y="4966462"/>
            <a:ext cx="1316334"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13" name="Action Button: Custom 12">
            <a:hlinkClick r:id="" action="ppaction://noaction" highlightClick="1"/>
          </p:cNvPr>
          <p:cNvSpPr/>
          <p:nvPr/>
        </p:nvSpPr>
        <p:spPr>
          <a:xfrm>
            <a:off x="787402" y="5217446"/>
            <a:ext cx="549030"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E</a:t>
            </a:r>
          </a:p>
        </p:txBody>
      </p:sp>
      <p:sp>
        <p:nvSpPr>
          <p:cNvPr id="19" name="TextBox 18"/>
          <p:cNvSpPr txBox="1"/>
          <p:nvPr/>
        </p:nvSpPr>
        <p:spPr>
          <a:xfrm>
            <a:off x="1507872" y="5244924"/>
            <a:ext cx="736649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Jaques</a:t>
            </a:r>
            <a:r>
              <a:rPr lang="en-GB" sz="2000" dirty="0">
                <a:solidFill>
                  <a:srgbClr val="5B9BD5">
                    <a:lumMod val="50000"/>
                  </a:srgbClr>
                </a:solidFill>
                <a:latin typeface="Century Gothic" panose="020B0502020202020204" pitchFamily="34" charset="0"/>
              </a:rPr>
              <a:t> goes for a walk at the moment/every week.</a:t>
            </a:r>
            <a:endParaRPr lang="en-GB" dirty="0">
              <a:solidFill>
                <a:srgbClr val="5B9BD5">
                  <a:lumMod val="50000"/>
                </a:srgbClr>
              </a:solidFill>
              <a:latin typeface="Lucida Handwriting" panose="03010101010101010101" pitchFamily="66" charset="0"/>
            </a:endParaRPr>
          </a:p>
        </p:txBody>
      </p:sp>
      <p:cxnSp>
        <p:nvCxnSpPr>
          <p:cNvPr id="25" name="Straight Connector 24" descr="straight line ">
            <a:extLst>
              <a:ext uri="{FF2B5EF4-FFF2-40B4-BE49-F238E27FC236}">
                <a16:creationId xmlns:a16="http://schemas.microsoft.com/office/drawing/2014/main" id="{4DD69F3E-51F7-4B09-AC55-B4FDAB63C6C3}"/>
              </a:ext>
            </a:extLst>
          </p:cNvPr>
          <p:cNvCxnSpPr/>
          <p:nvPr/>
        </p:nvCxnSpPr>
        <p:spPr>
          <a:xfrm>
            <a:off x="4517996" y="5460621"/>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1026" name="Picture 2" descr="Boy Face Cartoon Clip Art">
            <a:extLst>
              <a:ext uri="{FF2B5EF4-FFF2-40B4-BE49-F238E27FC236}">
                <a16:creationId xmlns:a16="http://schemas.microsoft.com/office/drawing/2014/main" id="{A3C75EF2-8A23-4E21-9DBB-155D95BB7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9953" y="3657254"/>
            <a:ext cx="2110897" cy="2146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4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2" name="Title 1">
            <a:extLst>
              <a:ext uri="{FF2B5EF4-FFF2-40B4-BE49-F238E27FC236}">
                <a16:creationId xmlns:a16="http://schemas.microsoft.com/office/drawing/2014/main" id="{027D915B-18A3-5249-8A8C-84A2B59EB64D}"/>
              </a:ext>
            </a:extLst>
          </p:cNvPr>
          <p:cNvSpPr>
            <a:spLocks noGrp="1"/>
          </p:cNvSpPr>
          <p:nvPr>
            <p:ph type="title"/>
          </p:nvPr>
        </p:nvSpPr>
        <p:spPr>
          <a:xfrm>
            <a:off x="106941" y="11020"/>
            <a:ext cx="5288459" cy="867128"/>
          </a:xfrm>
        </p:spPr>
        <p:txBody>
          <a:bodyPr>
            <a:normAutofit/>
          </a:bodyPr>
          <a:lstStyle/>
          <a:p>
            <a:r>
              <a:rPr lang="en-GB" sz="2800" b="1" dirty="0">
                <a:solidFill>
                  <a:prstClr val="white"/>
                </a:solidFill>
              </a:rPr>
              <a:t>Present simple or continuous?</a:t>
            </a:r>
            <a:endParaRPr lang="en-US" sz="2800" dirty="0"/>
          </a:p>
        </p:txBody>
      </p:sp>
      <p:sp>
        <p:nvSpPr>
          <p:cNvPr id="6" name="Rounded Rectangle 5">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 (2/2)</a:t>
            </a:r>
          </a:p>
        </p:txBody>
      </p:sp>
      <p:sp>
        <p:nvSpPr>
          <p:cNvPr id="7" name="TextBox 6"/>
          <p:cNvSpPr txBox="1"/>
          <p:nvPr/>
        </p:nvSpPr>
        <p:spPr>
          <a:xfrm>
            <a:off x="300037" y="1212566"/>
            <a:ext cx="11697432" cy="1446550"/>
          </a:xfrm>
          <a:prstGeom prst="rect">
            <a:avLst/>
          </a:prstGeom>
          <a:noFill/>
        </p:spPr>
        <p:txBody>
          <a:bodyPr wrap="square" rtlCol="0">
            <a:spAutoFit/>
          </a:bodyPr>
          <a:lstStyle/>
          <a:p>
            <a:r>
              <a:rPr lang="en-GB" sz="2200" dirty="0">
                <a:solidFill>
                  <a:srgbClr val="105076"/>
                </a:solidFill>
                <a:latin typeface="Century Gothic" panose="020B0502020202020204" pitchFamily="34" charset="0"/>
              </a:rPr>
              <a:t>Nick is babysitting for the Petit family. She makes notes about the children, </a:t>
            </a:r>
            <a:r>
              <a:rPr lang="en-GB" sz="2200" dirty="0" err="1">
                <a:solidFill>
                  <a:srgbClr val="105076"/>
                </a:solidFill>
                <a:latin typeface="Century Gothic" panose="020B0502020202020204" pitchFamily="34" charset="0"/>
              </a:rPr>
              <a:t>Jaques</a:t>
            </a:r>
            <a:r>
              <a:rPr lang="en-GB" sz="2200" dirty="0">
                <a:solidFill>
                  <a:srgbClr val="105076"/>
                </a:solidFill>
                <a:latin typeface="Century Gothic" panose="020B0502020202020204" pitchFamily="34" charset="0"/>
              </a:rPr>
              <a:t> and </a:t>
            </a:r>
            <a:r>
              <a:rPr lang="en-GB" sz="2200" dirty="0" err="1">
                <a:solidFill>
                  <a:srgbClr val="105076"/>
                </a:solidFill>
                <a:latin typeface="Century Gothic" panose="020B0502020202020204" pitchFamily="34" charset="0"/>
              </a:rPr>
              <a:t>Géraldine</a:t>
            </a:r>
            <a:r>
              <a:rPr lang="en-GB" sz="2200" dirty="0">
                <a:solidFill>
                  <a:srgbClr val="105076"/>
                </a:solidFill>
                <a:latin typeface="Century Gothic" panose="020B0502020202020204" pitchFamily="34" charset="0"/>
              </a:rPr>
              <a:t>.</a:t>
            </a:r>
          </a:p>
          <a:p>
            <a:endParaRPr lang="en-GB" sz="2200" dirty="0">
              <a:solidFill>
                <a:srgbClr val="105076"/>
              </a:solidFill>
              <a:latin typeface="Century Gothic" panose="020B0502020202020204" pitchFamily="34" charset="0"/>
            </a:endParaRPr>
          </a:p>
          <a:p>
            <a:r>
              <a:rPr lang="en-GB" sz="2200" dirty="0">
                <a:solidFill>
                  <a:srgbClr val="105076"/>
                </a:solidFill>
                <a:latin typeface="Century Gothic" panose="020B0502020202020204" pitchFamily="34" charset="0"/>
              </a:rPr>
              <a:t>1.2 Choose present </a:t>
            </a:r>
            <a:r>
              <a:rPr lang="en-GB" sz="2200" b="1" dirty="0">
                <a:solidFill>
                  <a:srgbClr val="105076"/>
                </a:solidFill>
                <a:latin typeface="Century Gothic" panose="020B0502020202020204" pitchFamily="34" charset="0"/>
              </a:rPr>
              <a:t>simple (normally; routine)</a:t>
            </a:r>
            <a:r>
              <a:rPr lang="en-GB" sz="2200" dirty="0">
                <a:solidFill>
                  <a:srgbClr val="105076"/>
                </a:solidFill>
                <a:latin typeface="Century Gothic" panose="020B0502020202020204" pitchFamily="34" charset="0"/>
              </a:rPr>
              <a:t> or </a:t>
            </a:r>
            <a:r>
              <a:rPr lang="en-GB" sz="2200" b="1" dirty="0">
                <a:solidFill>
                  <a:srgbClr val="105076"/>
                </a:solidFill>
                <a:latin typeface="Century Gothic" panose="020B0502020202020204" pitchFamily="34" charset="0"/>
              </a:rPr>
              <a:t>continuous (ongoing; current)</a:t>
            </a:r>
            <a:r>
              <a:rPr lang="en-GB" sz="2200" dirty="0">
                <a:solidFill>
                  <a:srgbClr val="105076"/>
                </a:solidFill>
                <a:latin typeface="Century Gothic" panose="020B0502020202020204" pitchFamily="34" charset="0"/>
              </a:rPr>
              <a:t>.</a:t>
            </a:r>
          </a:p>
        </p:txBody>
      </p:sp>
      <p:grpSp>
        <p:nvGrpSpPr>
          <p:cNvPr id="3" name="Group 2">
            <a:extLst>
              <a:ext uri="{FF2B5EF4-FFF2-40B4-BE49-F238E27FC236}">
                <a16:creationId xmlns:a16="http://schemas.microsoft.com/office/drawing/2014/main" id="{B15ECAE0-098B-8A4D-A116-EC00D1196B04}"/>
              </a:ext>
            </a:extLst>
          </p:cNvPr>
          <p:cNvGrpSpPr/>
          <p:nvPr/>
        </p:nvGrpSpPr>
        <p:grpSpPr>
          <a:xfrm>
            <a:off x="787402" y="3173120"/>
            <a:ext cx="8462106" cy="2476068"/>
            <a:chOff x="787402" y="3173120"/>
            <a:chExt cx="8462106" cy="2476068"/>
          </a:xfrm>
        </p:grpSpPr>
        <p:sp>
          <p:nvSpPr>
            <p:cNvPr id="32" name="Action Button: Custom 31">
              <a:hlinkClick r:id="" action="ppaction://noaction" highlightClick="1"/>
            </p:cNvPr>
            <p:cNvSpPr/>
            <p:nvPr/>
          </p:nvSpPr>
          <p:spPr>
            <a:xfrm>
              <a:off x="787402" y="3173120"/>
              <a:ext cx="574499"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F</a:t>
              </a:r>
            </a:p>
          </p:txBody>
        </p:sp>
        <p:sp>
          <p:nvSpPr>
            <p:cNvPr id="27" name="TextBox 26"/>
            <p:cNvSpPr txBox="1"/>
            <p:nvPr/>
          </p:nvSpPr>
          <p:spPr>
            <a:xfrm>
              <a:off x="1541298" y="3204752"/>
              <a:ext cx="6371123" cy="400110"/>
            </a:xfrm>
            <a:prstGeom prst="rect">
              <a:avLst/>
            </a:prstGeom>
            <a:noFill/>
          </p:spPr>
          <p:txBody>
            <a:bodyPr wrap="square" rtlCol="0">
              <a:spAutoFit/>
            </a:bodyPr>
            <a:lstStyle/>
            <a:p>
              <a:pPr>
                <a:defRPr/>
              </a:pPr>
              <a:r>
                <a:rPr lang="en-GB" sz="20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000" dirty="0">
                  <a:solidFill>
                    <a:srgbClr val="5B9BD5">
                      <a:lumMod val="50000"/>
                    </a:srgbClr>
                  </a:solidFill>
                  <a:latin typeface="Century Gothic" panose="020B0502020202020204" pitchFamily="34" charset="0"/>
                </a:rPr>
                <a:t> washes/is washing up at the moment.</a:t>
              </a:r>
              <a:endParaRPr lang="en-GB" dirty="0">
                <a:solidFill>
                  <a:srgbClr val="5B9BD5">
                    <a:lumMod val="50000"/>
                  </a:srgbClr>
                </a:solidFill>
                <a:latin typeface="Lucida Handwriting" panose="03010101010101010101" pitchFamily="66" charset="0"/>
              </a:endParaRPr>
            </a:p>
          </p:txBody>
        </p:sp>
        <p:cxnSp>
          <p:nvCxnSpPr>
            <p:cNvPr id="37" name="Straight Connector 36" descr="straight line"/>
            <p:cNvCxnSpPr/>
            <p:nvPr/>
          </p:nvCxnSpPr>
          <p:spPr>
            <a:xfrm>
              <a:off x="2639770" y="3408674"/>
              <a:ext cx="801064" cy="545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33" name="Action Button: Custom 32">
              <a:hlinkClick r:id="" action="ppaction://noaction" highlightClick="1"/>
            </p:cNvPr>
            <p:cNvSpPr/>
            <p:nvPr/>
          </p:nvSpPr>
          <p:spPr>
            <a:xfrm>
              <a:off x="787402" y="3692298"/>
              <a:ext cx="574499"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G</a:t>
              </a:r>
            </a:p>
          </p:txBody>
        </p:sp>
        <p:sp>
          <p:nvSpPr>
            <p:cNvPr id="28" name="TextBox 27"/>
            <p:cNvSpPr txBox="1"/>
            <p:nvPr/>
          </p:nvSpPr>
          <p:spPr>
            <a:xfrm>
              <a:off x="1541295" y="3726751"/>
              <a:ext cx="637112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Géraldine</a:t>
              </a:r>
              <a:r>
                <a:rPr lang="en-GB" sz="2000" dirty="0">
                  <a:solidFill>
                    <a:srgbClr val="5B9BD5">
                      <a:lumMod val="50000"/>
                    </a:srgbClr>
                  </a:solidFill>
                  <a:latin typeface="Century Gothic" panose="020B0502020202020204" pitchFamily="34" charset="0"/>
                </a:rPr>
                <a:t> learns/is learning English every week.</a:t>
              </a:r>
              <a:endParaRPr lang="en-GB" dirty="0">
                <a:solidFill>
                  <a:srgbClr val="5B9BD5">
                    <a:lumMod val="50000"/>
                  </a:srgbClr>
                </a:solidFill>
                <a:latin typeface="Lucida Handwriting" panose="03010101010101010101" pitchFamily="66" charset="0"/>
              </a:endParaRPr>
            </a:p>
          </p:txBody>
        </p:sp>
        <p:cxnSp>
          <p:nvCxnSpPr>
            <p:cNvPr id="40" name="Straight Connector 39" descr="straight line"/>
            <p:cNvCxnSpPr>
              <a:cxnSpLocks/>
            </p:cNvCxnSpPr>
            <p:nvPr/>
          </p:nvCxnSpPr>
          <p:spPr>
            <a:xfrm>
              <a:off x="3798277" y="3926351"/>
              <a:ext cx="1216248"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34" name="Action Button: Custom 33">
              <a:hlinkClick r:id="" action="ppaction://noaction" highlightClick="1"/>
            </p:cNvPr>
            <p:cNvSpPr/>
            <p:nvPr/>
          </p:nvSpPr>
          <p:spPr>
            <a:xfrm>
              <a:off x="787402" y="4211475"/>
              <a:ext cx="574499"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H</a:t>
              </a:r>
            </a:p>
          </p:txBody>
        </p:sp>
        <p:sp>
          <p:nvSpPr>
            <p:cNvPr id="29" name="TextBox 28"/>
            <p:cNvSpPr txBox="1"/>
            <p:nvPr/>
          </p:nvSpPr>
          <p:spPr>
            <a:xfrm>
              <a:off x="1541295" y="4230113"/>
              <a:ext cx="770821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Géraldine</a:t>
              </a:r>
              <a:r>
                <a:rPr lang="en-GB" sz="2000" dirty="0">
                  <a:solidFill>
                    <a:srgbClr val="5B9BD5">
                      <a:lumMod val="50000"/>
                    </a:srgbClr>
                  </a:solidFill>
                  <a:latin typeface="Century Gothic" panose="020B0502020202020204" pitchFamily="34" charset="0"/>
                </a:rPr>
                <a:t> plays/is playing with her friends at the moment.</a:t>
              </a:r>
              <a:endParaRPr lang="en-GB" dirty="0">
                <a:solidFill>
                  <a:srgbClr val="5B9BD5">
                    <a:lumMod val="50000"/>
                  </a:srgbClr>
                </a:solidFill>
                <a:latin typeface="Lucida Handwriting" panose="03010101010101010101" pitchFamily="66" charset="0"/>
              </a:endParaRPr>
            </a:p>
          </p:txBody>
        </p:sp>
        <p:cxnSp>
          <p:nvCxnSpPr>
            <p:cNvPr id="42" name="Straight Connector 41" descr="straight line"/>
            <p:cNvCxnSpPr>
              <a:cxnSpLocks/>
            </p:cNvCxnSpPr>
            <p:nvPr/>
          </p:nvCxnSpPr>
          <p:spPr>
            <a:xfrm>
              <a:off x="2942492" y="4442183"/>
              <a:ext cx="63412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35" name="Action Button: Custom 34">
              <a:hlinkClick r:id="" action="ppaction://noaction" highlightClick="1"/>
            </p:cNvPr>
            <p:cNvSpPr/>
            <p:nvPr/>
          </p:nvSpPr>
          <p:spPr>
            <a:xfrm>
              <a:off x="787402" y="4730653"/>
              <a:ext cx="574499"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I</a:t>
              </a:r>
            </a:p>
          </p:txBody>
        </p:sp>
        <p:sp>
          <p:nvSpPr>
            <p:cNvPr id="30" name="TextBox 29"/>
            <p:cNvSpPr txBox="1"/>
            <p:nvPr/>
          </p:nvSpPr>
          <p:spPr>
            <a:xfrm>
              <a:off x="1541295" y="4752112"/>
              <a:ext cx="7708213" cy="400110"/>
            </a:xfrm>
            <a:prstGeom prst="rect">
              <a:avLst/>
            </a:prstGeom>
            <a:noFill/>
          </p:spPr>
          <p:txBody>
            <a:bodyPr wrap="square" rtlCol="0">
              <a:spAutoFit/>
            </a:bodyPr>
            <a:lstStyle/>
            <a:p>
              <a:pPr>
                <a:defRPr/>
              </a:pPr>
              <a:r>
                <a:rPr lang="en-GB" sz="20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000" dirty="0">
                  <a:solidFill>
                    <a:srgbClr val="5B9BD5">
                      <a:lumMod val="50000"/>
                    </a:srgbClr>
                  </a:solidFill>
                  <a:latin typeface="Century Gothic" panose="020B0502020202020204" pitchFamily="34" charset="0"/>
                </a:rPr>
                <a:t> reads/is reading a book at the moment.</a:t>
              </a:r>
              <a:endParaRPr lang="en-GB" dirty="0">
                <a:solidFill>
                  <a:srgbClr val="5B9BD5">
                    <a:lumMod val="50000"/>
                  </a:srgbClr>
                </a:solidFill>
                <a:latin typeface="Lucida Handwriting" panose="03010101010101010101" pitchFamily="66" charset="0"/>
              </a:endParaRPr>
            </a:p>
          </p:txBody>
        </p:sp>
        <p:cxnSp>
          <p:nvCxnSpPr>
            <p:cNvPr id="44" name="Straight Connector 43" descr="straight line"/>
            <p:cNvCxnSpPr/>
            <p:nvPr/>
          </p:nvCxnSpPr>
          <p:spPr>
            <a:xfrm flipV="1">
              <a:off x="2575627" y="4971549"/>
              <a:ext cx="65299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36" name="Action Button: Custom 35">
              <a:hlinkClick r:id="" action="ppaction://noaction" highlightClick="1"/>
            </p:cNvPr>
            <p:cNvSpPr/>
            <p:nvPr/>
          </p:nvSpPr>
          <p:spPr>
            <a:xfrm>
              <a:off x="787402" y="5217446"/>
              <a:ext cx="574499" cy="43174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Century Gothic" panose="020B0502020202020204" pitchFamily="34" charset="0"/>
                </a:rPr>
                <a:t>J</a:t>
              </a:r>
            </a:p>
          </p:txBody>
        </p:sp>
        <p:sp>
          <p:nvSpPr>
            <p:cNvPr id="31" name="TextBox 30"/>
            <p:cNvSpPr txBox="1"/>
            <p:nvPr/>
          </p:nvSpPr>
          <p:spPr>
            <a:xfrm>
              <a:off x="1541294" y="5244924"/>
              <a:ext cx="7708213" cy="400110"/>
            </a:xfrm>
            <a:prstGeom prst="rect">
              <a:avLst/>
            </a:prstGeom>
            <a:noFill/>
          </p:spPr>
          <p:txBody>
            <a:bodyPr wrap="square" rtlCol="0">
              <a:spAutoFit/>
            </a:bodyPr>
            <a:lstStyle/>
            <a:p>
              <a:pPr>
                <a:defRPr/>
              </a:pPr>
              <a:r>
                <a:rPr lang="en-GB" sz="2000" dirty="0" err="1">
                  <a:solidFill>
                    <a:srgbClr val="105076"/>
                  </a:solidFill>
                  <a:latin typeface="Century Gothic" panose="020B0502020202020204" pitchFamily="34" charset="0"/>
                </a:rPr>
                <a:t>Géraldine</a:t>
              </a:r>
              <a:r>
                <a:rPr lang="en-GB" sz="2000" dirty="0">
                  <a:solidFill>
                    <a:srgbClr val="5B9BD5">
                      <a:lumMod val="50000"/>
                    </a:srgbClr>
                  </a:solidFill>
                  <a:latin typeface="Century Gothic" panose="020B0502020202020204" pitchFamily="34" charset="0"/>
                </a:rPr>
                <a:t> sings/is singing every week.</a:t>
              </a:r>
              <a:endParaRPr lang="en-GB" dirty="0">
                <a:solidFill>
                  <a:srgbClr val="5B9BD5">
                    <a:lumMod val="50000"/>
                  </a:srgbClr>
                </a:solidFill>
                <a:latin typeface="Lucida Handwriting" panose="03010101010101010101" pitchFamily="66" charset="0"/>
              </a:endParaRPr>
            </a:p>
          </p:txBody>
        </p:sp>
        <p:cxnSp>
          <p:nvCxnSpPr>
            <p:cNvPr id="46" name="Straight Connector 45" descr="straight line"/>
            <p:cNvCxnSpPr>
              <a:cxnSpLocks/>
            </p:cNvCxnSpPr>
            <p:nvPr/>
          </p:nvCxnSpPr>
          <p:spPr>
            <a:xfrm>
              <a:off x="3647551" y="5452186"/>
              <a:ext cx="1059208"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pic>
        <p:nvPicPr>
          <p:cNvPr id="38" name="Picture 2" descr="Boy Face Cartoon Clip Art">
            <a:extLst>
              <a:ext uri="{FF2B5EF4-FFF2-40B4-BE49-F238E27FC236}">
                <a16:creationId xmlns:a16="http://schemas.microsoft.com/office/drawing/2014/main" id="{C06191C2-30BE-42DC-A961-3D8E261C5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9953" y="3657254"/>
            <a:ext cx="2110897" cy="2146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36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3" name="Title 2">
            <a:extLst>
              <a:ext uri="{FF2B5EF4-FFF2-40B4-BE49-F238E27FC236}">
                <a16:creationId xmlns:a16="http://schemas.microsoft.com/office/drawing/2014/main" id="{33215C09-B7CD-B542-B4AC-235738884740}"/>
              </a:ext>
            </a:extLst>
          </p:cNvPr>
          <p:cNvSpPr>
            <a:spLocks noGrp="1"/>
          </p:cNvSpPr>
          <p:nvPr>
            <p:ph type="title"/>
          </p:nvPr>
        </p:nvSpPr>
        <p:spPr>
          <a:xfrm>
            <a:off x="98382" y="94407"/>
            <a:ext cx="5327677" cy="754969"/>
          </a:xfrm>
        </p:spPr>
        <p:txBody>
          <a:bodyPr>
            <a:normAutofit/>
          </a:bodyPr>
          <a:lstStyle/>
          <a:p>
            <a:r>
              <a:rPr lang="en-GB" sz="2800" b="1" dirty="0">
                <a:solidFill>
                  <a:prstClr val="white"/>
                </a:solidFill>
              </a:rPr>
              <a:t>Present simple or continuous?</a:t>
            </a:r>
            <a:endParaRPr lang="en-US" sz="2800" dirty="0"/>
          </a:p>
        </p:txBody>
      </p:sp>
      <p:sp>
        <p:nvSpPr>
          <p:cNvPr id="40" name="TextBox 39"/>
          <p:cNvSpPr txBox="1"/>
          <p:nvPr/>
        </p:nvSpPr>
        <p:spPr>
          <a:xfrm>
            <a:off x="300037" y="1237436"/>
            <a:ext cx="11458880" cy="1446550"/>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Madame Petit calls Nick with more information about her children. Help Nick take notes. Choose present</a:t>
            </a:r>
            <a:r>
              <a:rPr lang="en-GB" sz="2200" b="1" dirty="0">
                <a:solidFill>
                  <a:srgbClr val="5B9BD5">
                    <a:lumMod val="50000"/>
                  </a:srgbClr>
                </a:solidFill>
                <a:latin typeface="Century Gothic" panose="020B0502020202020204" pitchFamily="34" charset="0"/>
              </a:rPr>
              <a:t> simple</a:t>
            </a:r>
            <a:r>
              <a:rPr lang="en-GB" sz="2200" dirty="0">
                <a:solidFill>
                  <a:srgbClr val="5B9BD5">
                    <a:lumMod val="50000"/>
                  </a:srgbClr>
                </a:solidFill>
                <a:latin typeface="Century Gothic" panose="020B0502020202020204" pitchFamily="34" charset="0"/>
              </a:rPr>
              <a:t> or </a:t>
            </a:r>
            <a:r>
              <a:rPr lang="en-GB" sz="2200" b="1" dirty="0">
                <a:solidFill>
                  <a:srgbClr val="5B9BD5">
                    <a:lumMod val="50000"/>
                  </a:srgbClr>
                </a:solidFill>
                <a:latin typeface="Century Gothic" panose="020B0502020202020204" pitchFamily="34" charset="0"/>
              </a:rPr>
              <a:t>continuous</a:t>
            </a:r>
            <a:r>
              <a:rPr lang="en-GB" sz="2200" dirty="0">
                <a:solidFill>
                  <a:srgbClr val="5B9BD5">
                    <a:lumMod val="50000"/>
                  </a:srgbClr>
                </a:solidFill>
                <a:latin typeface="Century Gothic" panose="020B0502020202020204" pitchFamily="34" charset="0"/>
              </a:rPr>
              <a:t>.</a:t>
            </a:r>
          </a:p>
          <a:p>
            <a:endParaRPr lang="en-GB" sz="2200" b="1" dirty="0">
              <a:solidFill>
                <a:srgbClr val="5B9BD5">
                  <a:lumMod val="50000"/>
                </a:srgbClr>
              </a:solidFill>
              <a:latin typeface="Century Gothic" panose="020B0502020202020204" pitchFamily="34" charset="0"/>
            </a:endParaRPr>
          </a:p>
          <a:p>
            <a:endParaRPr lang="en-GB" sz="2200" b="1" dirty="0">
              <a:solidFill>
                <a:srgbClr val="5B9BD5">
                  <a:lumMod val="50000"/>
                </a:srgbClr>
              </a:solidFill>
              <a:latin typeface="Century Gothic" panose="020B0502020202020204" pitchFamily="34" charset="0"/>
            </a:endParaRPr>
          </a:p>
        </p:txBody>
      </p:sp>
      <p:sp>
        <p:nvSpPr>
          <p:cNvPr id="47" name="Rounded Rectangle 46">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écouter</a:t>
            </a:r>
            <a:endParaRPr lang="en-GB" b="1" dirty="0">
              <a:solidFill>
                <a:prstClr val="white"/>
              </a:solidFill>
              <a:latin typeface="Century Gothic" panose="020B0502020202020204" pitchFamily="34" charset="0"/>
            </a:endParaRPr>
          </a:p>
        </p:txBody>
      </p:sp>
      <p:sp>
        <p:nvSpPr>
          <p:cNvPr id="6" name="TextBox 5" descr="text box"/>
          <p:cNvSpPr txBox="1"/>
          <p:nvPr/>
        </p:nvSpPr>
        <p:spPr>
          <a:xfrm>
            <a:off x="510382" y="1985455"/>
            <a:ext cx="11231379" cy="369332"/>
          </a:xfrm>
          <a:prstGeom prst="rect">
            <a:avLst/>
          </a:prstGeom>
          <a:noFill/>
        </p:spPr>
        <p:txBody>
          <a:bodyPr wrap="square" rtlCol="0">
            <a:spAutoFit/>
          </a:bodyPr>
          <a:lstStyle/>
          <a:p>
            <a:pPr>
              <a:defRPr/>
            </a:pPr>
            <a:endParaRPr lang="en-GB" dirty="0">
              <a:solidFill>
                <a:srgbClr val="5B9BD5">
                  <a:lumMod val="50000"/>
                </a:srgbClr>
              </a:solidFill>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CE44EF9F-82C0-A240-8F9A-272CA7D9ABE5}"/>
              </a:ext>
            </a:extLst>
          </p:cNvPr>
          <p:cNvGrpSpPr/>
          <p:nvPr/>
        </p:nvGrpSpPr>
        <p:grpSpPr>
          <a:xfrm>
            <a:off x="510382" y="2345051"/>
            <a:ext cx="8573328" cy="3207841"/>
            <a:chOff x="510382" y="2345051"/>
            <a:chExt cx="8573328" cy="3207841"/>
          </a:xfrm>
        </p:grpSpPr>
        <p:sp>
          <p:nvSpPr>
            <p:cNvPr id="23" name="Action Button: Custom 12">
              <a:hlinkClick r:id="" action="ppaction://noaction" highlightClick="1">
                <a:snd r:embed="rId4" name="A. Jacques fait les devoirs en ce moment.wav"/>
              </a:hlinkClick>
              <a:extLst>
                <a:ext uri="{FF2B5EF4-FFF2-40B4-BE49-F238E27FC236}">
                  <a16:creationId xmlns:a16="http://schemas.microsoft.com/office/drawing/2014/main" id="{B29211D2-CC5A-4E66-A61B-CE162D488E4F}"/>
                </a:ext>
              </a:extLst>
            </p:cNvPr>
            <p:cNvSpPr/>
            <p:nvPr/>
          </p:nvSpPr>
          <p:spPr>
            <a:xfrm>
              <a:off x="510382" y="23450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387406" y="2383075"/>
              <a:ext cx="769630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does/is doing		his homework.		</a:t>
              </a:r>
            </a:p>
          </p:txBody>
        </p:sp>
        <p:sp>
          <p:nvSpPr>
            <p:cNvPr id="24" name="Action Button: Custom 13">
              <a:hlinkClick r:id="" action="ppaction://noaction" highlightClick="1">
                <a:snd r:embed="rId5" name="B. Jacques a une idée chaque semaine.wav"/>
              </a:hlinkClick>
              <a:extLst>
                <a:ext uri="{FF2B5EF4-FFF2-40B4-BE49-F238E27FC236}">
                  <a16:creationId xmlns:a16="http://schemas.microsoft.com/office/drawing/2014/main" id="{29864D55-6BBC-4E9E-9570-DC3C6613E64F}"/>
                </a:ext>
              </a:extLst>
            </p:cNvPr>
            <p:cNvSpPr/>
            <p:nvPr/>
          </p:nvSpPr>
          <p:spPr>
            <a:xfrm>
              <a:off x="510382" y="29546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B</a:t>
              </a:r>
            </a:p>
          </p:txBody>
        </p:sp>
        <p:sp>
          <p:nvSpPr>
            <p:cNvPr id="22" name="TextBox 21">
              <a:extLst>
                <a:ext uri="{FF2B5EF4-FFF2-40B4-BE49-F238E27FC236}">
                  <a16:creationId xmlns:a16="http://schemas.microsoft.com/office/drawing/2014/main" id="{E0401EEE-1B9D-47F2-A2C2-C0096761C80D}"/>
                </a:ext>
              </a:extLst>
            </p:cNvPr>
            <p:cNvSpPr txBox="1"/>
            <p:nvPr/>
          </p:nvSpPr>
          <p:spPr>
            <a:xfrm>
              <a:off x="1387406" y="2987995"/>
              <a:ext cx="7100614"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a:solidFill>
                    <a:srgbClr val="5B9BD5">
                      <a:lumMod val="50000"/>
                    </a:srgbClr>
                  </a:solidFill>
                  <a:latin typeface="Century Gothic" panose="020B0502020202020204" pitchFamily="34" charset="0"/>
                  <a:cs typeface="Times New Roman" panose="02020603050405020304" pitchFamily="18" charset="0"/>
                </a:rPr>
                <a:t>has/is having		an idea.	</a:t>
              </a:r>
              <a:endParaRPr lang="en-GB" sz="2200" dirty="0">
                <a:solidFill>
                  <a:srgbClr val="5B9BD5">
                    <a:lumMod val="50000"/>
                  </a:srgbClr>
                </a:solidFill>
                <a:latin typeface="Century Gothic" panose="020B0502020202020204" pitchFamily="34" charset="0"/>
              </a:endParaRPr>
            </a:p>
          </p:txBody>
        </p:sp>
        <p:sp>
          <p:nvSpPr>
            <p:cNvPr id="25" name="Action Button: Custom 14">
              <a:hlinkClick r:id="" action="ppaction://noaction" highlightClick="1">
                <a:snd r:embed="rId6" name="C. Geraldine fait le menage en ce moment.wav"/>
              </a:hlinkClick>
              <a:extLst>
                <a:ext uri="{FF2B5EF4-FFF2-40B4-BE49-F238E27FC236}">
                  <a16:creationId xmlns:a16="http://schemas.microsoft.com/office/drawing/2014/main" id="{F4800614-E40A-432A-9CD1-EB7569FF2F8C}"/>
                </a:ext>
              </a:extLst>
            </p:cNvPr>
            <p:cNvSpPr/>
            <p:nvPr/>
          </p:nvSpPr>
          <p:spPr>
            <a:xfrm>
              <a:off x="510382" y="35642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C</a:t>
              </a:r>
            </a:p>
          </p:txBody>
        </p:sp>
        <p:sp>
          <p:nvSpPr>
            <p:cNvPr id="21" name="TextBox 20">
              <a:extLst>
                <a:ext uri="{FF2B5EF4-FFF2-40B4-BE49-F238E27FC236}">
                  <a16:creationId xmlns:a16="http://schemas.microsoft.com/office/drawing/2014/main" id="{F35FFBB4-3CA2-4875-A3B1-62818E509869}"/>
                </a:ext>
              </a:extLst>
            </p:cNvPr>
            <p:cNvSpPr txBox="1"/>
            <p:nvPr/>
          </p:nvSpPr>
          <p:spPr>
            <a:xfrm>
              <a:off x="1387406" y="3602275"/>
              <a:ext cx="710061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cs typeface="Times New Roman" panose="02020603050405020304" pitchFamily="18" charset="0"/>
                </a:rPr>
                <a:t>	does/is doing		the housework.		</a:t>
              </a:r>
              <a:endParaRPr lang="en-GB" sz="2200" dirty="0">
                <a:solidFill>
                  <a:srgbClr val="5B9BD5">
                    <a:lumMod val="50000"/>
                  </a:srgbClr>
                </a:solidFill>
                <a:latin typeface="Century Gothic" panose="020B0502020202020204" pitchFamily="34" charset="0"/>
              </a:endParaRPr>
            </a:p>
          </p:txBody>
        </p:sp>
        <p:sp>
          <p:nvSpPr>
            <p:cNvPr id="26" name="Action Button: Custom 15">
              <a:hlinkClick r:id="" action="ppaction://noaction" highlightClick="1">
                <a:snd r:embed="rId7" name="D. Géraldine est mechante chaque semaine.wav"/>
              </a:hlinkClick>
              <a:extLst>
                <a:ext uri="{FF2B5EF4-FFF2-40B4-BE49-F238E27FC236}">
                  <a16:creationId xmlns:a16="http://schemas.microsoft.com/office/drawing/2014/main" id="{D07629F9-A1E2-48EF-8971-096F0887F8AC}"/>
                </a:ext>
              </a:extLst>
            </p:cNvPr>
            <p:cNvSpPr/>
            <p:nvPr/>
          </p:nvSpPr>
          <p:spPr>
            <a:xfrm>
              <a:off x="510382" y="41738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D</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387406" y="4211875"/>
              <a:ext cx="7100614"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cs typeface="Times New Roman" panose="02020603050405020304" pitchFamily="18" charset="0"/>
                </a:rPr>
                <a:t>	is/is being  		naughty.	</a:t>
              </a:r>
              <a:endParaRPr lang="en-GB" sz="2200" dirty="0">
                <a:solidFill>
                  <a:srgbClr val="5B9BD5">
                    <a:lumMod val="50000"/>
                  </a:srgbClr>
                </a:solidFill>
                <a:latin typeface="Century Gothic" panose="020B0502020202020204" pitchFamily="34" charset="0"/>
              </a:endParaRPr>
            </a:p>
          </p:txBody>
        </p:sp>
        <p:sp>
          <p:nvSpPr>
            <p:cNvPr id="28" name="Action Button: Custom 17">
              <a:hlinkClick r:id="" action="ppaction://noaction" highlightClick="1">
                <a:snd r:embed="rId8" name="F. Geraldine fait la cuisine chaque semaine.wav"/>
              </a:hlinkClick>
              <a:extLst>
                <a:ext uri="{FF2B5EF4-FFF2-40B4-BE49-F238E27FC236}">
                  <a16:creationId xmlns:a16="http://schemas.microsoft.com/office/drawing/2014/main" id="{BD78CE85-BF41-48BD-AD82-4D50FD3D8F06}"/>
                </a:ext>
              </a:extLst>
            </p:cNvPr>
            <p:cNvSpPr/>
            <p:nvPr/>
          </p:nvSpPr>
          <p:spPr>
            <a:xfrm>
              <a:off x="510382" y="47834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E</a:t>
              </a:r>
            </a:p>
          </p:txBody>
        </p:sp>
        <p:sp>
          <p:nvSpPr>
            <p:cNvPr id="18" name="TextBox 17">
              <a:extLst>
                <a:ext uri="{FF2B5EF4-FFF2-40B4-BE49-F238E27FC236}">
                  <a16:creationId xmlns:a16="http://schemas.microsoft.com/office/drawing/2014/main" id="{D151F8FD-2D68-4229-8CC9-B368BFEAAB8A}"/>
                </a:ext>
              </a:extLst>
            </p:cNvPr>
            <p:cNvSpPr txBox="1"/>
            <p:nvPr/>
          </p:nvSpPr>
          <p:spPr>
            <a:xfrm>
              <a:off x="1387405" y="4783451"/>
              <a:ext cx="710061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cooks/is cooking.				</a:t>
              </a:r>
            </a:p>
          </p:txBody>
        </p:sp>
      </p:grpSp>
      <p:pic>
        <p:nvPicPr>
          <p:cNvPr id="31" name="Picture 2" descr="Boy Face Cartoon Clip Art">
            <a:extLst>
              <a:ext uri="{FF2B5EF4-FFF2-40B4-BE49-F238E27FC236}">
                <a16:creationId xmlns:a16="http://schemas.microsoft.com/office/drawing/2014/main" id="{507C97A7-B706-4945-92DB-D4396EA50B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8699" y="4581411"/>
            <a:ext cx="1322413" cy="134490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woman with glasses and speech bubble">
            <a:extLst>
              <a:ext uri="{FF2B5EF4-FFF2-40B4-BE49-F238E27FC236}">
                <a16:creationId xmlns:a16="http://schemas.microsoft.com/office/drawing/2014/main" id="{20D970F0-CA6A-4DC3-89C2-D5B1B3D1812A}"/>
              </a:ext>
            </a:extLst>
          </p:cNvPr>
          <p:cNvGrpSpPr/>
          <p:nvPr/>
        </p:nvGrpSpPr>
        <p:grpSpPr>
          <a:xfrm>
            <a:off x="8746880" y="2345052"/>
            <a:ext cx="2784167" cy="2128676"/>
            <a:chOff x="8746880" y="2041531"/>
            <a:chExt cx="2857500" cy="2333758"/>
          </a:xfrm>
        </p:grpSpPr>
        <p:pic>
          <p:nvPicPr>
            <p:cNvPr id="1028" name="Picture 4" descr="Boy Face Cartoon 2 Clip Art">
              <a:extLst>
                <a:ext uri="{FF2B5EF4-FFF2-40B4-BE49-F238E27FC236}">
                  <a16:creationId xmlns:a16="http://schemas.microsoft.com/office/drawing/2014/main" id="{5A67AAB7-55B6-4CDA-B65E-33D193FB4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1016" y="2164759"/>
              <a:ext cx="1479414" cy="15045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ig Zag Clip Art">
              <a:extLst>
                <a:ext uri="{FF2B5EF4-FFF2-40B4-BE49-F238E27FC236}">
                  <a16:creationId xmlns:a16="http://schemas.microsoft.com/office/drawing/2014/main" id="{7D3FA29A-3A62-4779-BE74-5D1777A95C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103397">
              <a:off x="8746880" y="3832364"/>
              <a:ext cx="2857500" cy="5429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10454677" y="2041531"/>
              <a:ext cx="901243" cy="697312"/>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2763022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3" name="Title 2">
            <a:extLst>
              <a:ext uri="{FF2B5EF4-FFF2-40B4-BE49-F238E27FC236}">
                <a16:creationId xmlns:a16="http://schemas.microsoft.com/office/drawing/2014/main" id="{16C73E5B-A214-3541-BC21-8A39FA2A7A7D}"/>
              </a:ext>
            </a:extLst>
          </p:cNvPr>
          <p:cNvSpPr>
            <a:spLocks noGrp="1"/>
          </p:cNvSpPr>
          <p:nvPr>
            <p:ph type="title"/>
          </p:nvPr>
        </p:nvSpPr>
        <p:spPr>
          <a:xfrm>
            <a:off x="98382" y="-214662"/>
            <a:ext cx="5600669" cy="1325563"/>
          </a:xfrm>
        </p:spPr>
        <p:txBody>
          <a:bodyPr>
            <a:normAutofit/>
          </a:bodyPr>
          <a:lstStyle/>
          <a:p>
            <a:r>
              <a:rPr lang="en-GB" sz="2800" b="1" dirty="0">
                <a:solidFill>
                  <a:prstClr val="white"/>
                </a:solidFill>
              </a:rPr>
              <a:t>Present simple or continuous?</a:t>
            </a:r>
            <a:endParaRPr lang="en-US" sz="2800" dirty="0"/>
          </a:p>
        </p:txBody>
      </p:sp>
      <p:sp>
        <p:nvSpPr>
          <p:cNvPr id="40" name="TextBox 39"/>
          <p:cNvSpPr txBox="1"/>
          <p:nvPr/>
        </p:nvSpPr>
        <p:spPr>
          <a:xfrm>
            <a:off x="300037" y="1237436"/>
            <a:ext cx="11458880" cy="1107996"/>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Madame Petit calls Nick with more information about her children. Help Nick take notes. Choose present</a:t>
            </a:r>
            <a:r>
              <a:rPr lang="en-GB" sz="2200" b="1" dirty="0">
                <a:solidFill>
                  <a:srgbClr val="5B9BD5">
                    <a:lumMod val="50000"/>
                  </a:srgbClr>
                </a:solidFill>
                <a:latin typeface="Century Gothic" panose="020B0502020202020204" pitchFamily="34" charset="0"/>
              </a:rPr>
              <a:t> simple</a:t>
            </a:r>
            <a:r>
              <a:rPr lang="en-GB" sz="2200" dirty="0">
                <a:solidFill>
                  <a:srgbClr val="5B9BD5">
                    <a:lumMod val="50000"/>
                  </a:srgbClr>
                </a:solidFill>
                <a:latin typeface="Century Gothic" panose="020B0502020202020204" pitchFamily="34" charset="0"/>
              </a:rPr>
              <a:t> or </a:t>
            </a:r>
            <a:r>
              <a:rPr lang="en-GB" sz="2200" b="1" dirty="0">
                <a:solidFill>
                  <a:srgbClr val="5B9BD5">
                    <a:lumMod val="50000"/>
                  </a:srgbClr>
                </a:solidFill>
                <a:latin typeface="Century Gothic" panose="020B0502020202020204" pitchFamily="34" charset="0"/>
              </a:rPr>
              <a:t>continuous</a:t>
            </a:r>
            <a:r>
              <a:rPr lang="en-GB" sz="2200" dirty="0">
                <a:solidFill>
                  <a:srgbClr val="5B9BD5">
                    <a:lumMod val="50000"/>
                  </a:srgbClr>
                </a:solidFill>
                <a:latin typeface="Century Gothic" panose="020B0502020202020204" pitchFamily="34" charset="0"/>
              </a:rPr>
              <a:t>.</a:t>
            </a:r>
            <a:endParaRPr lang="en-GB" sz="2200" b="1" dirty="0">
              <a:solidFill>
                <a:srgbClr val="5B9BD5">
                  <a:lumMod val="50000"/>
                </a:srgbClr>
              </a:solidFill>
              <a:latin typeface="Century Gothic" panose="020B0502020202020204" pitchFamily="34" charset="0"/>
            </a:endParaRPr>
          </a:p>
          <a:p>
            <a:endParaRPr lang="en-GB" sz="2200" b="1" dirty="0">
              <a:solidFill>
                <a:srgbClr val="5B9BD5">
                  <a:lumMod val="50000"/>
                </a:srgbClr>
              </a:solidFill>
              <a:latin typeface="Century Gothic" panose="020B0502020202020204" pitchFamily="34" charset="0"/>
            </a:endParaRPr>
          </a:p>
        </p:txBody>
      </p:sp>
      <p:sp>
        <p:nvSpPr>
          <p:cNvPr id="47" name="Rounded Rectangle 46">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écouter</a:t>
            </a:r>
            <a:endParaRPr lang="en-GB" b="1" dirty="0">
              <a:solidFill>
                <a:prstClr val="white"/>
              </a:solidFill>
              <a:latin typeface="Century Gothic" panose="020B0502020202020204" pitchFamily="34" charset="0"/>
            </a:endParaRPr>
          </a:p>
        </p:txBody>
      </p:sp>
      <p:grpSp>
        <p:nvGrpSpPr>
          <p:cNvPr id="5" name="Group 4">
            <a:extLst>
              <a:ext uri="{FF2B5EF4-FFF2-40B4-BE49-F238E27FC236}">
                <a16:creationId xmlns:a16="http://schemas.microsoft.com/office/drawing/2014/main" id="{34F22850-9C30-3340-853B-CFCEEA850DCC}"/>
              </a:ext>
            </a:extLst>
          </p:cNvPr>
          <p:cNvGrpSpPr/>
          <p:nvPr/>
        </p:nvGrpSpPr>
        <p:grpSpPr>
          <a:xfrm>
            <a:off x="510382" y="2345051"/>
            <a:ext cx="11248535" cy="3207841"/>
            <a:chOff x="510382" y="2345051"/>
            <a:chExt cx="11248535" cy="3207841"/>
          </a:xfrm>
        </p:grpSpPr>
        <p:sp>
          <p:nvSpPr>
            <p:cNvPr id="6" name="TextBox 5" descr="text box"/>
            <p:cNvSpPr txBox="1"/>
            <p:nvPr/>
          </p:nvSpPr>
          <p:spPr>
            <a:xfrm>
              <a:off x="527538" y="2661490"/>
              <a:ext cx="11231379" cy="369332"/>
            </a:xfrm>
            <a:prstGeom prst="rect">
              <a:avLst/>
            </a:prstGeom>
            <a:noFill/>
          </p:spPr>
          <p:txBody>
            <a:bodyPr wrap="square" rtlCol="0">
              <a:spAutoFit/>
            </a:bodyPr>
            <a:lstStyle/>
            <a:p>
              <a:pPr>
                <a:defRPr/>
              </a:pPr>
              <a:endParaRPr lang="en-GB" dirty="0">
                <a:solidFill>
                  <a:srgbClr val="5B9BD5">
                    <a:lumMod val="50000"/>
                  </a:srgbClr>
                </a:solidFill>
                <a:latin typeface="Lucida Handwriting" panose="03010101010101010101" pitchFamily="66" charset="0"/>
                <a:ea typeface="Calibri" panose="020F0502020204030204" pitchFamily="34" charset="0"/>
                <a:cs typeface="Times New Roman" panose="02020603050405020304" pitchFamily="18" charset="0"/>
              </a:endParaRPr>
            </a:p>
          </p:txBody>
        </p:sp>
        <p:sp>
          <p:nvSpPr>
            <p:cNvPr id="23" name="Action Button: Custom 12">
              <a:hlinkClick r:id="" action="ppaction://noaction" highlightClick="1">
                <a:snd r:embed="rId4" name="A. Jacques fait les devoirs en ce moment.wav"/>
              </a:hlinkClick>
              <a:extLst>
                <a:ext uri="{FF2B5EF4-FFF2-40B4-BE49-F238E27FC236}">
                  <a16:creationId xmlns:a16="http://schemas.microsoft.com/office/drawing/2014/main" id="{B29211D2-CC5A-4E66-A61B-CE162D488E4F}"/>
                </a:ext>
              </a:extLst>
            </p:cNvPr>
            <p:cNvSpPr/>
            <p:nvPr/>
          </p:nvSpPr>
          <p:spPr>
            <a:xfrm>
              <a:off x="510382" y="23450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387407" y="2383075"/>
              <a:ext cx="7100613"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does/is doing		his homework.		</a:t>
              </a:r>
            </a:p>
          </p:txBody>
        </p:sp>
        <p:cxnSp>
          <p:nvCxnSpPr>
            <p:cNvPr id="29" name="Straight Connector 28" descr="straight line">
              <a:extLst>
                <a:ext uri="{FF2B5EF4-FFF2-40B4-BE49-F238E27FC236}">
                  <a16:creationId xmlns:a16="http://schemas.microsoft.com/office/drawing/2014/main" id="{567DC63D-2CFD-45B3-AA26-FFC919733BBD}"/>
                </a:ext>
              </a:extLst>
            </p:cNvPr>
            <p:cNvCxnSpPr>
              <a:cxnSpLocks/>
            </p:cNvCxnSpPr>
            <p:nvPr/>
          </p:nvCxnSpPr>
          <p:spPr>
            <a:xfrm>
              <a:off x="3315401" y="2624964"/>
              <a:ext cx="62348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24" name="Action Button: Custom 13">
              <a:hlinkClick r:id="" action="ppaction://noaction" highlightClick="1">
                <a:snd r:embed="rId5" name="B. Jacques a une idée chaque semaine.wav"/>
              </a:hlinkClick>
              <a:extLst>
                <a:ext uri="{FF2B5EF4-FFF2-40B4-BE49-F238E27FC236}">
                  <a16:creationId xmlns:a16="http://schemas.microsoft.com/office/drawing/2014/main" id="{29864D55-6BBC-4E9E-9570-DC3C6613E64F}"/>
                </a:ext>
              </a:extLst>
            </p:cNvPr>
            <p:cNvSpPr/>
            <p:nvPr/>
          </p:nvSpPr>
          <p:spPr>
            <a:xfrm>
              <a:off x="510382" y="29546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B</a:t>
              </a:r>
            </a:p>
          </p:txBody>
        </p:sp>
        <p:sp>
          <p:nvSpPr>
            <p:cNvPr id="22" name="TextBox 21">
              <a:extLst>
                <a:ext uri="{FF2B5EF4-FFF2-40B4-BE49-F238E27FC236}">
                  <a16:creationId xmlns:a16="http://schemas.microsoft.com/office/drawing/2014/main" id="{E0401EEE-1B9D-47F2-A2C2-C0096761C80D}"/>
                </a:ext>
              </a:extLst>
            </p:cNvPr>
            <p:cNvSpPr txBox="1"/>
            <p:nvPr/>
          </p:nvSpPr>
          <p:spPr>
            <a:xfrm>
              <a:off x="1387407" y="2987995"/>
              <a:ext cx="7100613"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a:solidFill>
                    <a:srgbClr val="5B9BD5">
                      <a:lumMod val="50000"/>
                    </a:srgbClr>
                  </a:solidFill>
                  <a:latin typeface="Century Gothic" panose="020B0502020202020204" pitchFamily="34" charset="0"/>
                  <a:cs typeface="Times New Roman" panose="02020603050405020304" pitchFamily="18" charset="0"/>
                </a:rPr>
                <a:t>has/is having		an idea.	</a:t>
              </a:r>
              <a:endParaRPr lang="en-GB" sz="2200" dirty="0">
                <a:solidFill>
                  <a:srgbClr val="5B9BD5">
                    <a:lumMod val="50000"/>
                  </a:srgbClr>
                </a:solidFill>
                <a:latin typeface="Century Gothic" panose="020B0502020202020204" pitchFamily="34" charset="0"/>
              </a:endParaRPr>
            </a:p>
          </p:txBody>
        </p:sp>
        <p:cxnSp>
          <p:nvCxnSpPr>
            <p:cNvPr id="31" name="Straight Connector 30" descr="straight line">
              <a:extLst>
                <a:ext uri="{FF2B5EF4-FFF2-40B4-BE49-F238E27FC236}">
                  <a16:creationId xmlns:a16="http://schemas.microsoft.com/office/drawing/2014/main" id="{FF99A4F3-4A73-44FE-AE28-9387579448DA}"/>
                </a:ext>
              </a:extLst>
            </p:cNvPr>
            <p:cNvCxnSpPr>
              <a:cxnSpLocks/>
            </p:cNvCxnSpPr>
            <p:nvPr/>
          </p:nvCxnSpPr>
          <p:spPr>
            <a:xfrm>
              <a:off x="3955458" y="3244729"/>
              <a:ext cx="1088988" cy="21543"/>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25" name="Action Button: Custom 14">
              <a:hlinkClick r:id="" action="ppaction://noaction" highlightClick="1">
                <a:snd r:embed="rId6" name="C. Geraldine fait le menage en ce moment.wav"/>
              </a:hlinkClick>
              <a:extLst>
                <a:ext uri="{FF2B5EF4-FFF2-40B4-BE49-F238E27FC236}">
                  <a16:creationId xmlns:a16="http://schemas.microsoft.com/office/drawing/2014/main" id="{F4800614-E40A-432A-9CD1-EB7569FF2F8C}"/>
                </a:ext>
              </a:extLst>
            </p:cNvPr>
            <p:cNvSpPr/>
            <p:nvPr/>
          </p:nvSpPr>
          <p:spPr>
            <a:xfrm>
              <a:off x="510382" y="35642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C</a:t>
              </a:r>
            </a:p>
          </p:txBody>
        </p:sp>
        <p:sp>
          <p:nvSpPr>
            <p:cNvPr id="21" name="TextBox 20">
              <a:extLst>
                <a:ext uri="{FF2B5EF4-FFF2-40B4-BE49-F238E27FC236}">
                  <a16:creationId xmlns:a16="http://schemas.microsoft.com/office/drawing/2014/main" id="{F35FFBB4-3CA2-4875-A3B1-62818E509869}"/>
                </a:ext>
              </a:extLst>
            </p:cNvPr>
            <p:cNvSpPr txBox="1"/>
            <p:nvPr/>
          </p:nvSpPr>
          <p:spPr>
            <a:xfrm>
              <a:off x="1387407" y="3602275"/>
              <a:ext cx="7100613"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cs typeface="Times New Roman" panose="02020603050405020304" pitchFamily="18" charset="0"/>
                </a:rPr>
                <a:t>	does/is doing		the housework		</a:t>
              </a:r>
              <a:endParaRPr lang="en-GB" sz="2200" dirty="0">
                <a:solidFill>
                  <a:srgbClr val="5B9BD5">
                    <a:lumMod val="50000"/>
                  </a:srgbClr>
                </a:solidFill>
                <a:latin typeface="Century Gothic" panose="020B0502020202020204" pitchFamily="34" charset="0"/>
              </a:endParaRPr>
            </a:p>
          </p:txBody>
        </p:sp>
        <p:cxnSp>
          <p:nvCxnSpPr>
            <p:cNvPr id="33" name="Straight Connector 32" descr="straight line">
              <a:extLst>
                <a:ext uri="{FF2B5EF4-FFF2-40B4-BE49-F238E27FC236}">
                  <a16:creationId xmlns:a16="http://schemas.microsoft.com/office/drawing/2014/main" id="{E0DD73C0-2A19-49B8-B8D3-024A05FB6E63}"/>
                </a:ext>
              </a:extLst>
            </p:cNvPr>
            <p:cNvCxnSpPr>
              <a:cxnSpLocks/>
            </p:cNvCxnSpPr>
            <p:nvPr/>
          </p:nvCxnSpPr>
          <p:spPr>
            <a:xfrm>
              <a:off x="3331972" y="3829809"/>
              <a:ext cx="62348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26" name="Action Button: Custom 15">
              <a:hlinkClick r:id="" action="ppaction://noaction" highlightClick="1">
                <a:snd r:embed="rId7" name="D. Géraldine est mechante chaque semaine.wav"/>
              </a:hlinkClick>
              <a:extLst>
                <a:ext uri="{FF2B5EF4-FFF2-40B4-BE49-F238E27FC236}">
                  <a16:creationId xmlns:a16="http://schemas.microsoft.com/office/drawing/2014/main" id="{D07629F9-A1E2-48EF-8971-096F0887F8AC}"/>
                </a:ext>
              </a:extLst>
            </p:cNvPr>
            <p:cNvSpPr/>
            <p:nvPr/>
          </p:nvSpPr>
          <p:spPr>
            <a:xfrm>
              <a:off x="510382" y="4173851"/>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D</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387407" y="4211875"/>
              <a:ext cx="7100613" cy="430887"/>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cs typeface="Times New Roman" panose="02020603050405020304" pitchFamily="18" charset="0"/>
                </a:rPr>
                <a:t>	is/is being  		naughty.	</a:t>
              </a:r>
              <a:endParaRPr lang="en-GB" sz="2200" dirty="0">
                <a:solidFill>
                  <a:srgbClr val="5B9BD5">
                    <a:lumMod val="50000"/>
                  </a:srgbClr>
                </a:solidFill>
                <a:latin typeface="Century Gothic" panose="020B0502020202020204" pitchFamily="34" charset="0"/>
              </a:endParaRPr>
            </a:p>
          </p:txBody>
        </p:sp>
        <p:cxnSp>
          <p:nvCxnSpPr>
            <p:cNvPr id="34" name="Straight Connector 33" descr="straight line">
              <a:extLst>
                <a:ext uri="{FF2B5EF4-FFF2-40B4-BE49-F238E27FC236}">
                  <a16:creationId xmlns:a16="http://schemas.microsoft.com/office/drawing/2014/main" id="{AF7F4B8B-25CC-4FF2-BD87-ED21E17F5644}"/>
                </a:ext>
              </a:extLst>
            </p:cNvPr>
            <p:cNvCxnSpPr>
              <a:cxnSpLocks/>
            </p:cNvCxnSpPr>
            <p:nvPr/>
          </p:nvCxnSpPr>
          <p:spPr>
            <a:xfrm>
              <a:off x="3627144" y="4430426"/>
              <a:ext cx="99224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28" name="Action Button: Custom 17">
              <a:hlinkClick r:id="" action="ppaction://noaction" highlightClick="1">
                <a:snd r:embed="rId8" name="F. Geraldine fait la cuisine chaque semaine.wav"/>
              </a:hlinkClick>
              <a:extLst>
                <a:ext uri="{FF2B5EF4-FFF2-40B4-BE49-F238E27FC236}">
                  <a16:creationId xmlns:a16="http://schemas.microsoft.com/office/drawing/2014/main" id="{BD78CE85-BF41-48BD-AD82-4D50FD3D8F06}"/>
                </a:ext>
              </a:extLst>
            </p:cNvPr>
            <p:cNvSpPr/>
            <p:nvPr/>
          </p:nvSpPr>
          <p:spPr>
            <a:xfrm>
              <a:off x="510382" y="4772179"/>
              <a:ext cx="660170" cy="50693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E</a:t>
              </a:r>
            </a:p>
          </p:txBody>
        </p:sp>
        <p:sp>
          <p:nvSpPr>
            <p:cNvPr id="39" name="TextBox 38">
              <a:extLst>
                <a:ext uri="{FF2B5EF4-FFF2-40B4-BE49-F238E27FC236}">
                  <a16:creationId xmlns:a16="http://schemas.microsoft.com/office/drawing/2014/main" id="{B95BBC4D-8FFB-4D80-8176-2F592AB2AD92}"/>
                </a:ext>
              </a:extLst>
            </p:cNvPr>
            <p:cNvSpPr txBox="1"/>
            <p:nvPr/>
          </p:nvSpPr>
          <p:spPr>
            <a:xfrm>
              <a:off x="1387405" y="4783451"/>
              <a:ext cx="710061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cooks/is cooking.				</a:t>
              </a:r>
            </a:p>
          </p:txBody>
        </p:sp>
        <p:cxnSp>
          <p:nvCxnSpPr>
            <p:cNvPr id="36" name="Straight Connector 35" descr="straight line">
              <a:extLst>
                <a:ext uri="{FF2B5EF4-FFF2-40B4-BE49-F238E27FC236}">
                  <a16:creationId xmlns:a16="http://schemas.microsoft.com/office/drawing/2014/main" id="{F76FD3A6-AF88-4A2D-AF08-DE7CDD339F7E}"/>
                </a:ext>
              </a:extLst>
            </p:cNvPr>
            <p:cNvCxnSpPr>
              <a:cxnSpLocks/>
            </p:cNvCxnSpPr>
            <p:nvPr/>
          </p:nvCxnSpPr>
          <p:spPr>
            <a:xfrm>
              <a:off x="4150977" y="5003641"/>
              <a:ext cx="1275082"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pic>
        <p:nvPicPr>
          <p:cNvPr id="38" name="Picture 2" descr="Boy Face Cartoon Clip Art">
            <a:extLst>
              <a:ext uri="{FF2B5EF4-FFF2-40B4-BE49-F238E27FC236}">
                <a16:creationId xmlns:a16="http://schemas.microsoft.com/office/drawing/2014/main" id="{7B0C0E25-E04D-4856-8BA9-F8ADA20804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8699" y="4581411"/>
            <a:ext cx="1322413" cy="134490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woman with glasses and speech bubble">
            <a:extLst>
              <a:ext uri="{FF2B5EF4-FFF2-40B4-BE49-F238E27FC236}">
                <a16:creationId xmlns:a16="http://schemas.microsoft.com/office/drawing/2014/main" id="{20D970F0-CA6A-4DC3-89C2-D5B1B3D1812A}"/>
              </a:ext>
            </a:extLst>
          </p:cNvPr>
          <p:cNvGrpSpPr/>
          <p:nvPr/>
        </p:nvGrpSpPr>
        <p:grpSpPr>
          <a:xfrm>
            <a:off x="8746880" y="2345052"/>
            <a:ext cx="2784167" cy="2128676"/>
            <a:chOff x="8746880" y="2041531"/>
            <a:chExt cx="2857500" cy="2333758"/>
          </a:xfrm>
        </p:grpSpPr>
        <p:pic>
          <p:nvPicPr>
            <p:cNvPr id="1028" name="Picture 4" descr="Boy Face Cartoon 2 Clip Art">
              <a:extLst>
                <a:ext uri="{FF2B5EF4-FFF2-40B4-BE49-F238E27FC236}">
                  <a16:creationId xmlns:a16="http://schemas.microsoft.com/office/drawing/2014/main" id="{5A67AAB7-55B6-4CDA-B65E-33D193FB4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1016" y="2164759"/>
              <a:ext cx="1479414" cy="15045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ig Zag Clip Art">
              <a:extLst>
                <a:ext uri="{FF2B5EF4-FFF2-40B4-BE49-F238E27FC236}">
                  <a16:creationId xmlns:a16="http://schemas.microsoft.com/office/drawing/2014/main" id="{7D3FA29A-3A62-4779-BE74-5D1777A95C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103397">
              <a:off x="8746880" y="3832364"/>
              <a:ext cx="2857500" cy="5429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10454677" y="2041531"/>
              <a:ext cx="901243" cy="697312"/>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729779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2" name="Title 1">
            <a:extLst>
              <a:ext uri="{FF2B5EF4-FFF2-40B4-BE49-F238E27FC236}">
                <a16:creationId xmlns:a16="http://schemas.microsoft.com/office/drawing/2014/main" id="{44AF45D6-5A95-F44B-8493-578B34E9AE25}"/>
              </a:ext>
            </a:extLst>
          </p:cNvPr>
          <p:cNvSpPr>
            <a:spLocks noGrp="1"/>
          </p:cNvSpPr>
          <p:nvPr>
            <p:ph type="title"/>
          </p:nvPr>
        </p:nvSpPr>
        <p:spPr>
          <a:xfrm>
            <a:off x="98382" y="141619"/>
            <a:ext cx="5327677" cy="659588"/>
          </a:xfrm>
        </p:spPr>
        <p:txBody>
          <a:bodyPr>
            <a:normAutofit/>
          </a:bodyPr>
          <a:lstStyle/>
          <a:p>
            <a:r>
              <a:rPr lang="en-GB" sz="2800" b="1" dirty="0">
                <a:solidFill>
                  <a:prstClr val="white"/>
                </a:solidFill>
              </a:rPr>
              <a:t>Present simple or continuous?</a:t>
            </a:r>
            <a:endParaRPr lang="en-US" sz="2800" dirty="0"/>
          </a:p>
        </p:txBody>
      </p:sp>
      <p:sp>
        <p:nvSpPr>
          <p:cNvPr id="40" name="TextBox 39"/>
          <p:cNvSpPr txBox="1"/>
          <p:nvPr/>
        </p:nvSpPr>
        <p:spPr>
          <a:xfrm>
            <a:off x="300038" y="1254102"/>
            <a:ext cx="11626921" cy="1107996"/>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Nick is talking about the Petit family in English. Decide whether to translate what he says with ‘</a:t>
            </a:r>
            <a:r>
              <a:rPr lang="en-GB" sz="2200" b="1" dirty="0" err="1">
                <a:solidFill>
                  <a:srgbClr val="5B9BD5">
                    <a:lumMod val="50000"/>
                  </a:srgbClr>
                </a:solidFill>
                <a:latin typeface="Century Gothic" panose="020B0502020202020204" pitchFamily="34" charset="0"/>
              </a:rPr>
              <a:t>en</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ce</a:t>
            </a:r>
            <a:r>
              <a:rPr lang="en-GB" sz="2200" b="1" dirty="0">
                <a:solidFill>
                  <a:srgbClr val="5B9BD5">
                    <a:lumMod val="50000"/>
                  </a:srgbClr>
                </a:solidFill>
                <a:latin typeface="Century Gothic" panose="020B0502020202020204" pitchFamily="34" charset="0"/>
              </a:rPr>
              <a:t> moment</a:t>
            </a:r>
            <a:r>
              <a:rPr lang="en-GB" sz="2200" dirty="0">
                <a:solidFill>
                  <a:srgbClr val="5B9BD5">
                    <a:lumMod val="50000"/>
                  </a:srgbClr>
                </a:solidFill>
                <a:latin typeface="Century Gothic" panose="020B0502020202020204" pitchFamily="34" charset="0"/>
              </a:rPr>
              <a:t>’ or ‘</a:t>
            </a:r>
            <a:r>
              <a:rPr lang="en-GB" sz="2200" b="1" dirty="0" err="1">
                <a:solidFill>
                  <a:srgbClr val="5B9BD5">
                    <a:lumMod val="50000"/>
                  </a:srgbClr>
                </a:solidFill>
                <a:latin typeface="Century Gothic" panose="020B0502020202020204" pitchFamily="34" charset="0"/>
              </a:rPr>
              <a:t>chaque</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semaine</a:t>
            </a:r>
            <a:r>
              <a:rPr lang="en-GB" sz="2200" dirty="0">
                <a:solidFill>
                  <a:srgbClr val="5B9BD5">
                    <a:lumMod val="50000"/>
                  </a:srgbClr>
                </a:solidFill>
                <a:latin typeface="Century Gothic" panose="020B0502020202020204" pitchFamily="34" charset="0"/>
              </a:rPr>
              <a:t>’.</a:t>
            </a:r>
          </a:p>
          <a:p>
            <a:endParaRPr lang="en-GB" sz="2200" b="1" dirty="0">
              <a:solidFill>
                <a:srgbClr val="5B9BD5">
                  <a:lumMod val="50000"/>
                </a:srgbClr>
              </a:solidFill>
              <a:latin typeface="Century Gothic" panose="020B0502020202020204" pitchFamily="34" charset="0"/>
            </a:endParaRPr>
          </a:p>
        </p:txBody>
      </p:sp>
      <p:sp>
        <p:nvSpPr>
          <p:cNvPr id="47" name="Rounded Rectangle 46">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a:t>
            </a:r>
          </a:p>
        </p:txBody>
      </p:sp>
      <p:sp>
        <p:nvSpPr>
          <p:cNvPr id="6" name="TextBox 5" descr="text box with French sentence where the right answer needs to be selected"/>
          <p:cNvSpPr txBox="1"/>
          <p:nvPr/>
        </p:nvSpPr>
        <p:spPr>
          <a:xfrm>
            <a:off x="527538" y="2661490"/>
            <a:ext cx="11231379" cy="369332"/>
          </a:xfrm>
          <a:prstGeom prst="rect">
            <a:avLst/>
          </a:prstGeom>
          <a:noFill/>
        </p:spPr>
        <p:txBody>
          <a:bodyPr wrap="square" rtlCol="0">
            <a:spAutoFit/>
          </a:bodyPr>
          <a:lstStyle/>
          <a:p>
            <a:pPr>
              <a:defRPr/>
            </a:pPr>
            <a:endParaRPr lang="en-GB" dirty="0">
              <a:solidFill>
                <a:srgbClr val="5B9BD5">
                  <a:lumMod val="50000"/>
                </a:srgbClr>
              </a:solidFill>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7" name="Group 6" descr="text box with French sentence where the right answer needs to be selected">
            <a:extLst>
              <a:ext uri="{FF2B5EF4-FFF2-40B4-BE49-F238E27FC236}">
                <a16:creationId xmlns:a16="http://schemas.microsoft.com/office/drawing/2014/main" id="{7A11266F-110D-443E-84E6-EE6491CE5D9C}"/>
              </a:ext>
            </a:extLst>
          </p:cNvPr>
          <p:cNvGrpSpPr/>
          <p:nvPr/>
        </p:nvGrpSpPr>
        <p:grpSpPr>
          <a:xfrm>
            <a:off x="510382" y="2308021"/>
            <a:ext cx="9398855" cy="769441"/>
            <a:chOff x="510382" y="2308021"/>
            <a:chExt cx="9583950" cy="769441"/>
          </a:xfrm>
        </p:grpSpPr>
        <p:sp>
          <p:nvSpPr>
            <p:cNvPr id="23" name="Action Button: Custom 12">
              <a:hlinkClick r:id="" action="ppaction://noaction" highlightClick="1">
                <a:snd r:embed="rId4" name="Question A.wav"/>
              </a:hlinkClick>
              <a:extLst>
                <a:ext uri="{FF2B5EF4-FFF2-40B4-BE49-F238E27FC236}">
                  <a16:creationId xmlns:a16="http://schemas.microsoft.com/office/drawing/2014/main" id="{B29211D2-CC5A-4E66-A61B-CE162D488E4F}"/>
                </a:ext>
              </a:extLst>
            </p:cNvPr>
            <p:cNvSpPr/>
            <p:nvPr/>
          </p:nvSpPr>
          <p:spPr>
            <a:xfrm>
              <a:off x="510382" y="2345050"/>
              <a:ext cx="626655"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235385" y="2308021"/>
              <a:ext cx="8858947" cy="769441"/>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Madame Petit fait le tour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elle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la cuisine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48" name="Group 47" descr="text box with French sentence where the right answer needs to be selected">
            <a:extLst>
              <a:ext uri="{FF2B5EF4-FFF2-40B4-BE49-F238E27FC236}">
                <a16:creationId xmlns:a16="http://schemas.microsoft.com/office/drawing/2014/main" id="{4C3ECC2C-FFAB-482A-A16C-7B0C54065402}"/>
              </a:ext>
            </a:extLst>
          </p:cNvPr>
          <p:cNvGrpSpPr/>
          <p:nvPr/>
        </p:nvGrpSpPr>
        <p:grpSpPr>
          <a:xfrm>
            <a:off x="510382" y="3279383"/>
            <a:ext cx="9069838" cy="769441"/>
            <a:chOff x="510382" y="2339804"/>
            <a:chExt cx="9197456" cy="769441"/>
          </a:xfrm>
        </p:grpSpPr>
        <p:sp>
          <p:nvSpPr>
            <p:cNvPr id="49" name="Action Button: Custom 12">
              <a:hlinkClick r:id="" action="ppaction://noaction" highlightClick="1">
                <a:snd r:embed="rId5" name="Question B.wav"/>
              </a:hlinkClick>
              <a:extLst>
                <a:ext uri="{FF2B5EF4-FFF2-40B4-BE49-F238E27FC236}">
                  <a16:creationId xmlns:a16="http://schemas.microsoft.com/office/drawing/2014/main" id="{1D44F11E-90D2-434A-A9E0-0009CF11B15F}"/>
                </a:ext>
              </a:extLst>
            </p:cNvPr>
            <p:cNvSpPr/>
            <p:nvPr/>
          </p:nvSpPr>
          <p:spPr>
            <a:xfrm>
              <a:off x="510382" y="2345050"/>
              <a:ext cx="626655"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B</a:t>
              </a:r>
            </a:p>
          </p:txBody>
        </p:sp>
        <p:sp>
          <p:nvSpPr>
            <p:cNvPr id="50" name="TextBox 49">
              <a:extLst>
                <a:ext uri="{FF2B5EF4-FFF2-40B4-BE49-F238E27FC236}">
                  <a16:creationId xmlns:a16="http://schemas.microsoft.com/office/drawing/2014/main" id="{C31EF478-F97D-44CA-AAD5-F67B319CC387}"/>
                </a:ext>
              </a:extLst>
            </p:cNvPr>
            <p:cNvSpPr txBox="1"/>
            <p:nvPr/>
          </p:nvSpPr>
          <p:spPr>
            <a:xfrm>
              <a:off x="1231387" y="2339804"/>
              <a:ext cx="8476451" cy="769441"/>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Monsieur Petit fait le lit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le m</a:t>
              </a:r>
              <a:r>
                <a:rPr lang="en-GB" sz="2200" dirty="0">
                  <a:solidFill>
                    <a:srgbClr val="5B9BD5">
                      <a:lumMod val="50000"/>
                    </a:srgbClr>
                  </a:solidFill>
                  <a:latin typeface="Century Gothic" panose="020B0502020202020204" pitchFamily="34" charset="0"/>
                  <a:cs typeface="Times New Roman" panose="02020603050405020304" pitchFamily="18" charset="0"/>
                </a:rPr>
                <a:t>énage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51" name="Group 50" descr="text box with French sentence where the right answer needs to be selected">
            <a:extLst>
              <a:ext uri="{FF2B5EF4-FFF2-40B4-BE49-F238E27FC236}">
                <a16:creationId xmlns:a16="http://schemas.microsoft.com/office/drawing/2014/main" id="{38E5EE03-86E9-4E81-8D84-778D85025786}"/>
              </a:ext>
            </a:extLst>
          </p:cNvPr>
          <p:cNvGrpSpPr/>
          <p:nvPr/>
        </p:nvGrpSpPr>
        <p:grpSpPr>
          <a:xfrm>
            <a:off x="527538" y="4189945"/>
            <a:ext cx="9167068" cy="769441"/>
            <a:chOff x="510382" y="2298415"/>
            <a:chExt cx="10831768" cy="769441"/>
          </a:xfrm>
        </p:grpSpPr>
        <p:sp>
          <p:nvSpPr>
            <p:cNvPr id="52" name="Action Button: Custom 12">
              <a:hlinkClick r:id="" action="ppaction://noaction" highlightClick="1">
                <a:snd r:embed="rId6" name="Question C.wav"/>
              </a:hlinkClick>
              <a:extLst>
                <a:ext uri="{FF2B5EF4-FFF2-40B4-BE49-F238E27FC236}">
                  <a16:creationId xmlns:a16="http://schemas.microsoft.com/office/drawing/2014/main" id="{CEF0722D-405F-46D8-B312-0D396084CE9C}"/>
                </a:ext>
              </a:extLst>
            </p:cNvPr>
            <p:cNvSpPr/>
            <p:nvPr/>
          </p:nvSpPr>
          <p:spPr>
            <a:xfrm>
              <a:off x="510382" y="2345050"/>
              <a:ext cx="705881"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C</a:t>
              </a:r>
            </a:p>
          </p:txBody>
        </p:sp>
        <p:sp>
          <p:nvSpPr>
            <p:cNvPr id="53" name="TextBox 52">
              <a:extLst>
                <a:ext uri="{FF2B5EF4-FFF2-40B4-BE49-F238E27FC236}">
                  <a16:creationId xmlns:a16="http://schemas.microsoft.com/office/drawing/2014/main" id="{2CB219FE-9C38-4565-9B2D-66F231DD7448}"/>
                </a:ext>
              </a:extLst>
            </p:cNvPr>
            <p:cNvSpPr txBox="1"/>
            <p:nvPr/>
          </p:nvSpPr>
          <p:spPr>
            <a:xfrm>
              <a:off x="1330226" y="2298415"/>
              <a:ext cx="1001192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modèle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promenade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grpSp>
        <p:nvGrpSpPr>
          <p:cNvPr id="54" name="Group 53" descr="text box with French sentence where the right answer needs to be selected">
            <a:extLst>
              <a:ext uri="{FF2B5EF4-FFF2-40B4-BE49-F238E27FC236}">
                <a16:creationId xmlns:a16="http://schemas.microsoft.com/office/drawing/2014/main" id="{805CB9FB-D030-4BCA-A73B-6FEE815AEDF7}"/>
              </a:ext>
            </a:extLst>
          </p:cNvPr>
          <p:cNvGrpSpPr/>
          <p:nvPr/>
        </p:nvGrpSpPr>
        <p:grpSpPr>
          <a:xfrm>
            <a:off x="527538" y="5141896"/>
            <a:ext cx="9167068" cy="769441"/>
            <a:chOff x="510382" y="2298415"/>
            <a:chExt cx="10831768" cy="769441"/>
          </a:xfrm>
        </p:grpSpPr>
        <p:sp>
          <p:nvSpPr>
            <p:cNvPr id="55" name="Action Button: Custom 12">
              <a:hlinkClick r:id="" action="ppaction://noaction" highlightClick="1">
                <a:snd r:embed="rId7" name="Question D.wav"/>
              </a:hlinkClick>
              <a:extLst>
                <a:ext uri="{FF2B5EF4-FFF2-40B4-BE49-F238E27FC236}">
                  <a16:creationId xmlns:a16="http://schemas.microsoft.com/office/drawing/2014/main" id="{1C810373-FB25-436C-AE3E-CD9AA8585C91}"/>
                </a:ext>
              </a:extLst>
            </p:cNvPr>
            <p:cNvSpPr/>
            <p:nvPr/>
          </p:nvSpPr>
          <p:spPr>
            <a:xfrm>
              <a:off x="510382" y="2345050"/>
              <a:ext cx="705881"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D</a:t>
              </a:r>
            </a:p>
          </p:txBody>
        </p:sp>
        <p:sp>
          <p:nvSpPr>
            <p:cNvPr id="56" name="TextBox 55">
              <a:extLst>
                <a:ext uri="{FF2B5EF4-FFF2-40B4-BE49-F238E27FC236}">
                  <a16:creationId xmlns:a16="http://schemas.microsoft.com/office/drawing/2014/main" id="{0F2A27BE-738A-44C8-8DA6-FB9C2E339258}"/>
                </a:ext>
              </a:extLst>
            </p:cNvPr>
            <p:cNvSpPr txBox="1"/>
            <p:nvPr/>
          </p:nvSpPr>
          <p:spPr>
            <a:xfrm>
              <a:off x="1330226" y="2298415"/>
              <a:ext cx="10011924"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est</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méchant</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il</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les devoirs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sp>
        <p:nvSpPr>
          <p:cNvPr id="37" name="Speech Bubble: Oval 1" descr="speech bubble ">
            <a:extLst>
              <a:ext uri="{FF2B5EF4-FFF2-40B4-BE49-F238E27FC236}">
                <a16:creationId xmlns:a16="http://schemas.microsoft.com/office/drawing/2014/main" id="{AEF796EC-1C0B-4861-B9BC-13559DEA4B9D}"/>
              </a:ext>
            </a:extLst>
          </p:cNvPr>
          <p:cNvSpPr/>
          <p:nvPr/>
        </p:nvSpPr>
        <p:spPr>
          <a:xfrm>
            <a:off x="11312277" y="3869333"/>
            <a:ext cx="639092" cy="480686"/>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29" name="Picture 2" descr="Boy Face Cartoon Clip Art">
            <a:extLst>
              <a:ext uri="{FF2B5EF4-FFF2-40B4-BE49-F238E27FC236}">
                <a16:creationId xmlns:a16="http://schemas.microsoft.com/office/drawing/2014/main" id="{A443940B-3D59-4391-B5FD-3E357B2B6A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9410" y="4574665"/>
            <a:ext cx="1322413" cy="134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62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1"/>
            <a:ext cx="6457246" cy="867128"/>
          </a:xfrm>
          <a:prstGeom prst="rect">
            <a:avLst/>
          </a:prstGeom>
        </p:spPr>
      </p:pic>
      <p:sp>
        <p:nvSpPr>
          <p:cNvPr id="2" name="Title 1">
            <a:extLst>
              <a:ext uri="{FF2B5EF4-FFF2-40B4-BE49-F238E27FC236}">
                <a16:creationId xmlns:a16="http://schemas.microsoft.com/office/drawing/2014/main" id="{0E36A8D2-9D50-894B-972A-834ABC21B587}"/>
              </a:ext>
            </a:extLst>
          </p:cNvPr>
          <p:cNvSpPr>
            <a:spLocks noGrp="1"/>
          </p:cNvSpPr>
          <p:nvPr>
            <p:ph type="title"/>
          </p:nvPr>
        </p:nvSpPr>
        <p:spPr>
          <a:xfrm>
            <a:off x="92302" y="48344"/>
            <a:ext cx="5327677" cy="813279"/>
          </a:xfrm>
        </p:spPr>
        <p:txBody>
          <a:bodyPr>
            <a:normAutofit/>
          </a:bodyPr>
          <a:lstStyle/>
          <a:p>
            <a:r>
              <a:rPr lang="en-GB" sz="2800" b="1" dirty="0">
                <a:solidFill>
                  <a:prstClr val="white"/>
                </a:solidFill>
              </a:rPr>
              <a:t>Present simple or continuous?</a:t>
            </a:r>
            <a:endParaRPr lang="en-US" sz="2800" dirty="0"/>
          </a:p>
        </p:txBody>
      </p:sp>
      <p:sp>
        <p:nvSpPr>
          <p:cNvPr id="40" name="TextBox 39"/>
          <p:cNvSpPr txBox="1"/>
          <p:nvPr/>
        </p:nvSpPr>
        <p:spPr>
          <a:xfrm>
            <a:off x="300038" y="1254102"/>
            <a:ext cx="11626921" cy="1107996"/>
          </a:xfrm>
          <a:prstGeom prst="rect">
            <a:avLst/>
          </a:prstGeom>
          <a:noFill/>
        </p:spPr>
        <p:txBody>
          <a:bodyPr wrap="square" rtlCol="0">
            <a:spAutoFit/>
          </a:bodyPr>
          <a:lstStyle/>
          <a:p>
            <a:r>
              <a:rPr lang="en-GB" sz="2200" dirty="0">
                <a:solidFill>
                  <a:srgbClr val="5B9BD5">
                    <a:lumMod val="50000"/>
                  </a:srgbClr>
                </a:solidFill>
                <a:latin typeface="Century Gothic" panose="020B0502020202020204" pitchFamily="34" charset="0"/>
              </a:rPr>
              <a:t>Nick is talking about the Petit family in English. Decide whether to translate what he says with ‘</a:t>
            </a:r>
            <a:r>
              <a:rPr lang="en-GB" sz="2200" b="1" dirty="0" err="1">
                <a:solidFill>
                  <a:srgbClr val="5B9BD5">
                    <a:lumMod val="50000"/>
                  </a:srgbClr>
                </a:solidFill>
                <a:latin typeface="Century Gothic" panose="020B0502020202020204" pitchFamily="34" charset="0"/>
              </a:rPr>
              <a:t>en</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ce</a:t>
            </a:r>
            <a:r>
              <a:rPr lang="en-GB" sz="2200" b="1" dirty="0">
                <a:solidFill>
                  <a:srgbClr val="5B9BD5">
                    <a:lumMod val="50000"/>
                  </a:srgbClr>
                </a:solidFill>
                <a:latin typeface="Century Gothic" panose="020B0502020202020204" pitchFamily="34" charset="0"/>
              </a:rPr>
              <a:t> moment</a:t>
            </a:r>
            <a:r>
              <a:rPr lang="en-GB" sz="2200" dirty="0">
                <a:solidFill>
                  <a:srgbClr val="5B9BD5">
                    <a:lumMod val="50000"/>
                  </a:srgbClr>
                </a:solidFill>
                <a:latin typeface="Century Gothic" panose="020B0502020202020204" pitchFamily="34" charset="0"/>
              </a:rPr>
              <a:t>’ or ‘</a:t>
            </a:r>
            <a:r>
              <a:rPr lang="en-GB" sz="2200" b="1" dirty="0" err="1">
                <a:solidFill>
                  <a:srgbClr val="5B9BD5">
                    <a:lumMod val="50000"/>
                  </a:srgbClr>
                </a:solidFill>
                <a:latin typeface="Century Gothic" panose="020B0502020202020204" pitchFamily="34" charset="0"/>
              </a:rPr>
              <a:t>chaque</a:t>
            </a:r>
            <a:r>
              <a:rPr lang="en-GB" sz="2200" b="1" dirty="0">
                <a:solidFill>
                  <a:srgbClr val="5B9BD5">
                    <a:lumMod val="50000"/>
                  </a:srgbClr>
                </a:solidFill>
                <a:latin typeface="Century Gothic" panose="020B0502020202020204" pitchFamily="34" charset="0"/>
              </a:rPr>
              <a:t> </a:t>
            </a:r>
            <a:r>
              <a:rPr lang="en-GB" sz="2200" b="1" dirty="0" err="1">
                <a:solidFill>
                  <a:srgbClr val="5B9BD5">
                    <a:lumMod val="50000"/>
                  </a:srgbClr>
                </a:solidFill>
                <a:latin typeface="Century Gothic" panose="020B0502020202020204" pitchFamily="34" charset="0"/>
              </a:rPr>
              <a:t>semaine</a:t>
            </a:r>
            <a:r>
              <a:rPr lang="en-GB" sz="2200" dirty="0">
                <a:solidFill>
                  <a:srgbClr val="5B9BD5">
                    <a:lumMod val="50000"/>
                  </a:srgbClr>
                </a:solidFill>
                <a:latin typeface="Century Gothic" panose="020B0502020202020204" pitchFamily="34" charset="0"/>
              </a:rPr>
              <a:t>’.</a:t>
            </a:r>
          </a:p>
          <a:p>
            <a:endParaRPr lang="en-GB" sz="2200" b="1" dirty="0">
              <a:solidFill>
                <a:srgbClr val="5B9BD5">
                  <a:lumMod val="50000"/>
                </a:srgbClr>
              </a:solidFill>
              <a:latin typeface="Century Gothic" panose="020B0502020202020204" pitchFamily="34" charset="0"/>
            </a:endParaRPr>
          </a:p>
        </p:txBody>
      </p:sp>
      <p:sp>
        <p:nvSpPr>
          <p:cNvPr id="47" name="Rounded Rectangle 46">
            <a:extLst>
              <a:ext uri="{FF2B5EF4-FFF2-40B4-BE49-F238E27FC236}">
                <a16:creationId xmlns:a16="http://schemas.microsoft.com/office/drawing/2014/main" id="{C296FE08-43E2-6E45-A27E-234EC6D29B89}"/>
              </a:ext>
            </a:extLst>
          </p:cNvPr>
          <p:cNvSpPr/>
          <p:nvPr/>
        </p:nvSpPr>
        <p:spPr>
          <a:xfrm>
            <a:off x="10175630" y="181905"/>
            <a:ext cx="1821839"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a:t>
            </a:r>
          </a:p>
        </p:txBody>
      </p:sp>
      <p:grpSp>
        <p:nvGrpSpPr>
          <p:cNvPr id="3" name="Group 2">
            <a:extLst>
              <a:ext uri="{FF2B5EF4-FFF2-40B4-BE49-F238E27FC236}">
                <a16:creationId xmlns:a16="http://schemas.microsoft.com/office/drawing/2014/main" id="{A67AE85E-D8D1-FF41-847A-9EB198AB7D37}"/>
              </a:ext>
            </a:extLst>
          </p:cNvPr>
          <p:cNvGrpSpPr/>
          <p:nvPr/>
        </p:nvGrpSpPr>
        <p:grpSpPr>
          <a:xfrm>
            <a:off x="510382" y="2308021"/>
            <a:ext cx="11248535" cy="3603316"/>
            <a:chOff x="510382" y="2308021"/>
            <a:chExt cx="11248535" cy="3603316"/>
          </a:xfrm>
        </p:grpSpPr>
        <p:sp>
          <p:nvSpPr>
            <p:cNvPr id="6" name="TextBox 5" descr="text box with French sentence where the wrong answer has been crossed out"/>
            <p:cNvSpPr txBox="1"/>
            <p:nvPr/>
          </p:nvSpPr>
          <p:spPr>
            <a:xfrm>
              <a:off x="527538" y="2661490"/>
              <a:ext cx="11231379" cy="369332"/>
            </a:xfrm>
            <a:prstGeom prst="rect">
              <a:avLst/>
            </a:prstGeom>
            <a:noFill/>
          </p:spPr>
          <p:txBody>
            <a:bodyPr wrap="square" rtlCol="0">
              <a:spAutoFit/>
            </a:bodyPr>
            <a:lstStyle/>
            <a:p>
              <a:pPr>
                <a:defRPr/>
              </a:pPr>
              <a:endParaRPr lang="en-GB" dirty="0">
                <a:solidFill>
                  <a:srgbClr val="5B9BD5">
                    <a:lumMod val="50000"/>
                  </a:srgbClr>
                </a:solidFill>
                <a:latin typeface="Lucida Handwriting" panose="03010101010101010101" pitchFamily="66" charset="0"/>
                <a:ea typeface="Calibri" panose="020F0502020204030204" pitchFamily="34" charset="0"/>
                <a:cs typeface="Times New Roman" panose="02020603050405020304" pitchFamily="18" charset="0"/>
              </a:endParaRPr>
            </a:p>
          </p:txBody>
        </p:sp>
        <p:sp>
          <p:nvSpPr>
            <p:cNvPr id="23" name="Action Button: Custom 12">
              <a:hlinkClick r:id="" action="ppaction://noaction" highlightClick="1">
                <a:snd r:embed="rId4" name="Answer A.wav"/>
              </a:hlinkClick>
              <a:extLst>
                <a:ext uri="{FF2B5EF4-FFF2-40B4-BE49-F238E27FC236}">
                  <a16:creationId xmlns:a16="http://schemas.microsoft.com/office/drawing/2014/main" id="{B29211D2-CC5A-4E66-A61B-CE162D488E4F}"/>
                </a:ext>
              </a:extLst>
            </p:cNvPr>
            <p:cNvSpPr/>
            <p:nvPr/>
          </p:nvSpPr>
          <p:spPr>
            <a:xfrm>
              <a:off x="510382" y="2345050"/>
              <a:ext cx="614552"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221383" y="2308021"/>
              <a:ext cx="8687854" cy="769441"/>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Madame Petit fait le tour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elle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la cuisine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cxnSp>
          <p:nvCxnSpPr>
            <p:cNvPr id="22" name="Straight Connector 21" descr="straight line">
              <a:extLst>
                <a:ext uri="{FF2B5EF4-FFF2-40B4-BE49-F238E27FC236}">
                  <a16:creationId xmlns:a16="http://schemas.microsoft.com/office/drawing/2014/main" id="{2B58FF9C-DD49-4D12-8DA5-1C537F52FE9B}"/>
                </a:ext>
              </a:extLst>
            </p:cNvPr>
            <p:cNvCxnSpPr>
              <a:cxnSpLocks/>
            </p:cNvCxnSpPr>
            <p:nvPr/>
          </p:nvCxnSpPr>
          <p:spPr>
            <a:xfrm>
              <a:off x="4856307" y="2533836"/>
              <a:ext cx="202575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4" name="Straight Connector 23" descr="straight line">
              <a:extLst>
                <a:ext uri="{FF2B5EF4-FFF2-40B4-BE49-F238E27FC236}">
                  <a16:creationId xmlns:a16="http://schemas.microsoft.com/office/drawing/2014/main" id="{AECD4BCA-0081-4900-B6EA-AB42D72588B5}"/>
                </a:ext>
              </a:extLst>
            </p:cNvPr>
            <p:cNvCxnSpPr>
              <a:cxnSpLocks/>
            </p:cNvCxnSpPr>
            <p:nvPr/>
          </p:nvCxnSpPr>
          <p:spPr>
            <a:xfrm>
              <a:off x="6882063" y="2873413"/>
              <a:ext cx="2261937"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49" name="Action Button: Custom 12">
              <a:hlinkClick r:id="" action="ppaction://noaction" highlightClick="1">
                <a:snd r:embed="rId5" name="Answer B.wav"/>
              </a:hlinkClick>
              <a:extLst>
                <a:ext uri="{FF2B5EF4-FFF2-40B4-BE49-F238E27FC236}">
                  <a16:creationId xmlns:a16="http://schemas.microsoft.com/office/drawing/2014/main" id="{1D44F11E-90D2-434A-A9E0-0009CF11B15F}"/>
                </a:ext>
              </a:extLst>
            </p:cNvPr>
            <p:cNvSpPr/>
            <p:nvPr/>
          </p:nvSpPr>
          <p:spPr>
            <a:xfrm>
              <a:off x="510382" y="3284629"/>
              <a:ext cx="617960"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B</a:t>
              </a:r>
            </a:p>
          </p:txBody>
        </p:sp>
        <p:sp>
          <p:nvSpPr>
            <p:cNvPr id="50" name="TextBox 49">
              <a:extLst>
                <a:ext uri="{FF2B5EF4-FFF2-40B4-BE49-F238E27FC236}">
                  <a16:creationId xmlns:a16="http://schemas.microsoft.com/office/drawing/2014/main" id="{C31EF478-F97D-44CA-AAD5-F67B319CC387}"/>
                </a:ext>
              </a:extLst>
            </p:cNvPr>
            <p:cNvSpPr txBox="1"/>
            <p:nvPr/>
          </p:nvSpPr>
          <p:spPr>
            <a:xfrm>
              <a:off x="1221383" y="3279383"/>
              <a:ext cx="8358837" cy="769441"/>
            </a:xfrm>
            <a:prstGeom prst="rect">
              <a:avLst/>
            </a:prstGeom>
            <a:noFill/>
          </p:spPr>
          <p:txBody>
            <a:bodyPr wrap="square" rtlCol="0">
              <a:spAutoFit/>
            </a:bodyPr>
            <a:lstStyle/>
            <a:p>
              <a:pPr>
                <a:defRPr/>
              </a:pP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Monsieur Petit fait le lit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le m</a:t>
              </a:r>
              <a:r>
                <a:rPr lang="en-GB" sz="2200" dirty="0">
                  <a:solidFill>
                    <a:srgbClr val="5B9BD5">
                      <a:lumMod val="50000"/>
                    </a:srgbClr>
                  </a:solidFill>
                  <a:latin typeface="Century Gothic" panose="020B0502020202020204" pitchFamily="34" charset="0"/>
                  <a:cs typeface="Times New Roman" panose="02020603050405020304" pitchFamily="18" charset="0"/>
                </a:rPr>
                <a:t>énage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cxnSp>
          <p:nvCxnSpPr>
            <p:cNvPr id="27" name="Straight Connector 26" descr="straight line">
              <a:extLst>
                <a:ext uri="{FF2B5EF4-FFF2-40B4-BE49-F238E27FC236}">
                  <a16:creationId xmlns:a16="http://schemas.microsoft.com/office/drawing/2014/main" id="{C1F3ED24-6117-4168-979B-E0574304DD89}"/>
                </a:ext>
              </a:extLst>
            </p:cNvPr>
            <p:cNvCxnSpPr>
              <a:cxnSpLocks/>
            </p:cNvCxnSpPr>
            <p:nvPr/>
          </p:nvCxnSpPr>
          <p:spPr>
            <a:xfrm>
              <a:off x="6782099" y="3537285"/>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descr="straight line">
              <a:extLst>
                <a:ext uri="{FF2B5EF4-FFF2-40B4-BE49-F238E27FC236}">
                  <a16:creationId xmlns:a16="http://schemas.microsoft.com/office/drawing/2014/main" id="{8478406D-EFF0-482B-9B55-2EA26E3CD68E}"/>
                </a:ext>
              </a:extLst>
            </p:cNvPr>
            <p:cNvCxnSpPr>
              <a:cxnSpLocks/>
            </p:cNvCxnSpPr>
            <p:nvPr/>
          </p:nvCxnSpPr>
          <p:spPr>
            <a:xfrm>
              <a:off x="3846899" y="3869333"/>
              <a:ext cx="2025756"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52" name="Action Button: Custom 12">
              <a:hlinkClick r:id="" action="ppaction://noaction" highlightClick="1">
                <a:snd r:embed="rId6" name="Answer C.wav"/>
              </a:hlinkClick>
              <a:extLst>
                <a:ext uri="{FF2B5EF4-FFF2-40B4-BE49-F238E27FC236}">
                  <a16:creationId xmlns:a16="http://schemas.microsoft.com/office/drawing/2014/main" id="{CEF0722D-405F-46D8-B312-0D396084CE9C}"/>
                </a:ext>
              </a:extLst>
            </p:cNvPr>
            <p:cNvSpPr/>
            <p:nvPr/>
          </p:nvSpPr>
          <p:spPr>
            <a:xfrm>
              <a:off x="527538" y="4236580"/>
              <a:ext cx="597396"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C</a:t>
              </a:r>
            </a:p>
          </p:txBody>
        </p:sp>
        <p:sp>
          <p:nvSpPr>
            <p:cNvPr id="53" name="TextBox 52">
              <a:extLst>
                <a:ext uri="{FF2B5EF4-FFF2-40B4-BE49-F238E27FC236}">
                  <a16:creationId xmlns:a16="http://schemas.microsoft.com/office/drawing/2014/main" id="{2CB219FE-9C38-4565-9B2D-66F231DD7448}"/>
                </a:ext>
              </a:extLst>
            </p:cNvPr>
            <p:cNvSpPr txBox="1"/>
            <p:nvPr/>
          </p:nvSpPr>
          <p:spPr>
            <a:xfrm>
              <a:off x="1221383" y="4189945"/>
              <a:ext cx="8473223"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modèle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promenade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cxnSp>
          <p:nvCxnSpPr>
            <p:cNvPr id="31" name="Straight Connector 30" descr="straight line">
              <a:extLst>
                <a:ext uri="{FF2B5EF4-FFF2-40B4-BE49-F238E27FC236}">
                  <a16:creationId xmlns:a16="http://schemas.microsoft.com/office/drawing/2014/main" id="{7162D812-8CBF-4BE3-A679-5170001D4CA8}"/>
                </a:ext>
              </a:extLst>
            </p:cNvPr>
            <p:cNvCxnSpPr>
              <a:cxnSpLocks/>
            </p:cNvCxnSpPr>
            <p:nvPr/>
          </p:nvCxnSpPr>
          <p:spPr>
            <a:xfrm>
              <a:off x="7163099" y="4447674"/>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2" name="Straight Connector 31" descr="straight line">
              <a:extLst>
                <a:ext uri="{FF2B5EF4-FFF2-40B4-BE49-F238E27FC236}">
                  <a16:creationId xmlns:a16="http://schemas.microsoft.com/office/drawing/2014/main" id="{06195353-F62B-4463-9A19-C714A885FB05}"/>
                </a:ext>
              </a:extLst>
            </p:cNvPr>
            <p:cNvCxnSpPr>
              <a:cxnSpLocks/>
            </p:cNvCxnSpPr>
            <p:nvPr/>
          </p:nvCxnSpPr>
          <p:spPr>
            <a:xfrm>
              <a:off x="4600671" y="4780548"/>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55" name="Action Button: Custom 12">
              <a:hlinkClick r:id="" action="ppaction://noaction" highlightClick="1">
                <a:snd r:embed="rId7" name="Answer D.wav"/>
              </a:hlinkClick>
              <a:extLst>
                <a:ext uri="{FF2B5EF4-FFF2-40B4-BE49-F238E27FC236}">
                  <a16:creationId xmlns:a16="http://schemas.microsoft.com/office/drawing/2014/main" id="{1C810373-FB25-436C-AE3E-CD9AA8585C91}"/>
                </a:ext>
              </a:extLst>
            </p:cNvPr>
            <p:cNvSpPr/>
            <p:nvPr/>
          </p:nvSpPr>
          <p:spPr>
            <a:xfrm>
              <a:off x="527538" y="5188531"/>
              <a:ext cx="597396" cy="67617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472C4">
                      <a:lumMod val="50000"/>
                    </a:srgbClr>
                  </a:solidFill>
                  <a:latin typeface="Century Gothic" panose="020B0502020202020204" pitchFamily="34" charset="0"/>
                </a:rPr>
                <a:t>D</a:t>
              </a:r>
            </a:p>
          </p:txBody>
        </p:sp>
        <p:sp>
          <p:nvSpPr>
            <p:cNvPr id="56" name="TextBox 55">
              <a:extLst>
                <a:ext uri="{FF2B5EF4-FFF2-40B4-BE49-F238E27FC236}">
                  <a16:creationId xmlns:a16="http://schemas.microsoft.com/office/drawing/2014/main" id="{0F2A27BE-738A-44C8-8DA6-FB9C2E339258}"/>
                </a:ext>
              </a:extLst>
            </p:cNvPr>
            <p:cNvSpPr txBox="1"/>
            <p:nvPr/>
          </p:nvSpPr>
          <p:spPr>
            <a:xfrm>
              <a:off x="1221383" y="5141896"/>
              <a:ext cx="8473223" cy="769441"/>
            </a:xfrm>
            <a:prstGeom prst="rect">
              <a:avLst/>
            </a:prstGeom>
            <a:noFill/>
          </p:spPr>
          <p:txBody>
            <a:bodyPr wrap="square" rtlCol="0">
              <a:spAutoFit/>
            </a:bodyPr>
            <a:lstStyle/>
            <a:p>
              <a:pPr>
                <a:defRPr/>
              </a:pPr>
              <a:r>
                <a:rPr lang="en-GB" sz="2200" dirty="0" err="1">
                  <a:solidFill>
                    <a:srgbClr val="5B9BD5">
                      <a:lumMod val="50000"/>
                    </a:srgbClr>
                  </a:solidFill>
                  <a:latin typeface="Century Gothic" panose="020B0502020202020204" pitchFamily="34" charset="0"/>
                  <a:cs typeface="Times New Roman" panose="02020603050405020304" pitchFamily="18" charset="0"/>
                </a:rPr>
                <a:t>Jaques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est</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méchant</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il</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les devoirs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22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cxnSp>
          <p:nvCxnSpPr>
            <p:cNvPr id="33" name="Straight Connector 32" descr="straight line">
              <a:extLst>
                <a:ext uri="{FF2B5EF4-FFF2-40B4-BE49-F238E27FC236}">
                  <a16:creationId xmlns:a16="http://schemas.microsoft.com/office/drawing/2014/main" id="{7BBCE742-F389-4870-ABDE-45DFFA4E713A}"/>
                </a:ext>
              </a:extLst>
            </p:cNvPr>
            <p:cNvCxnSpPr>
              <a:cxnSpLocks/>
            </p:cNvCxnSpPr>
            <p:nvPr/>
          </p:nvCxnSpPr>
          <p:spPr>
            <a:xfrm>
              <a:off x="6962572" y="5382127"/>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4" name="Straight Connector 33" descr="straight line">
              <a:extLst>
                <a:ext uri="{FF2B5EF4-FFF2-40B4-BE49-F238E27FC236}">
                  <a16:creationId xmlns:a16="http://schemas.microsoft.com/office/drawing/2014/main" id="{95BF3826-E936-4CE1-9EBA-1197BAC39E26}"/>
                </a:ext>
              </a:extLst>
            </p:cNvPr>
            <p:cNvCxnSpPr>
              <a:cxnSpLocks/>
            </p:cNvCxnSpPr>
            <p:nvPr/>
          </p:nvCxnSpPr>
          <p:spPr>
            <a:xfrm>
              <a:off x="4275818" y="5731043"/>
              <a:ext cx="218142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pic>
        <p:nvPicPr>
          <p:cNvPr id="29" name="Picture 2" descr="Boy Face Cartoon Clip Art">
            <a:extLst>
              <a:ext uri="{FF2B5EF4-FFF2-40B4-BE49-F238E27FC236}">
                <a16:creationId xmlns:a16="http://schemas.microsoft.com/office/drawing/2014/main" id="{A443940B-3D59-4391-B5FD-3E357B2B6A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9410" y="4574665"/>
            <a:ext cx="1322413" cy="1344904"/>
          </a:xfrm>
          <a:prstGeom prst="rect">
            <a:avLst/>
          </a:prstGeom>
          <a:noFill/>
          <a:extLst>
            <a:ext uri="{909E8E84-426E-40DD-AFC4-6F175D3DCCD1}">
              <a14:hiddenFill xmlns:a14="http://schemas.microsoft.com/office/drawing/2010/main">
                <a:solidFill>
                  <a:srgbClr val="FFFFFF"/>
                </a:solidFill>
              </a14:hiddenFill>
            </a:ext>
          </a:extLst>
        </p:spPr>
      </p:pic>
      <p:sp>
        <p:nvSpPr>
          <p:cNvPr id="37" name="Speech Bubble: Oval 1" descr="speech bubble">
            <a:extLst>
              <a:ext uri="{FF2B5EF4-FFF2-40B4-BE49-F238E27FC236}">
                <a16:creationId xmlns:a16="http://schemas.microsoft.com/office/drawing/2014/main" id="{AEF796EC-1C0B-4861-B9BC-13559DEA4B9D}"/>
              </a:ext>
            </a:extLst>
          </p:cNvPr>
          <p:cNvSpPr/>
          <p:nvPr/>
        </p:nvSpPr>
        <p:spPr>
          <a:xfrm>
            <a:off x="11312277" y="3869333"/>
            <a:ext cx="639092" cy="480686"/>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523025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638"/>
            <a:ext cx="6457246" cy="867128"/>
          </a:xfrm>
          <a:prstGeom prst="rect">
            <a:avLst/>
          </a:prstGeom>
        </p:spPr>
      </p:pic>
      <p:sp>
        <p:nvSpPr>
          <p:cNvPr id="4" name="Title 3"/>
          <p:cNvSpPr>
            <a:spLocks noGrp="1"/>
          </p:cNvSpPr>
          <p:nvPr>
            <p:ph type="title"/>
          </p:nvPr>
        </p:nvSpPr>
        <p:spPr>
          <a:xfrm>
            <a:off x="74592" y="215638"/>
            <a:ext cx="5915046" cy="707849"/>
          </a:xfrm>
        </p:spPr>
        <p:txBody>
          <a:bodyPr>
            <a:normAutofit fontScale="90000"/>
          </a:bodyPr>
          <a:lstStyle/>
          <a:p>
            <a:r>
              <a:rPr lang="en-GB" sz="3600" b="1" dirty="0">
                <a:solidFill>
                  <a:schemeClr val="bg1"/>
                </a:solidFill>
              </a:rPr>
              <a:t>Present simple / continuous</a:t>
            </a:r>
          </a:p>
        </p:txBody>
      </p:sp>
      <p:sp>
        <p:nvSpPr>
          <p:cNvPr id="2" name="TextBox 1"/>
          <p:cNvSpPr txBox="1"/>
          <p:nvPr/>
        </p:nvSpPr>
        <p:spPr>
          <a:xfrm>
            <a:off x="300038" y="1227990"/>
            <a:ext cx="11379200" cy="1077218"/>
          </a:xfrm>
          <a:prstGeom prst="rect">
            <a:avLst/>
          </a:prstGeom>
          <a:noFill/>
        </p:spPr>
        <p:txBody>
          <a:bodyPr wrap="square" rtlCol="0">
            <a:spAutoFit/>
          </a:bodyPr>
          <a:lstStyle/>
          <a:p>
            <a:pPr>
              <a:defRPr/>
            </a:pPr>
            <a:r>
              <a:rPr lang="en-GB" sz="3200" dirty="0">
                <a:solidFill>
                  <a:srgbClr val="5B9BD5">
                    <a:lumMod val="50000"/>
                  </a:srgbClr>
                </a:solidFill>
                <a:latin typeface="Century Gothic" panose="020B0502020202020204" pitchFamily="34" charset="0"/>
              </a:rPr>
              <a:t>We have already seen that the French </a:t>
            </a:r>
            <a:r>
              <a:rPr lang="en-GB" sz="3200" b="1" dirty="0">
                <a:solidFill>
                  <a:srgbClr val="5B9BD5">
                    <a:lumMod val="50000"/>
                  </a:srgbClr>
                </a:solidFill>
                <a:latin typeface="Century Gothic" panose="020B0502020202020204" pitchFamily="34" charset="0"/>
              </a:rPr>
              <a:t>present</a:t>
            </a:r>
            <a:r>
              <a:rPr lang="en-GB" sz="3200" dirty="0">
                <a:solidFill>
                  <a:srgbClr val="5B9BD5">
                    <a:lumMod val="50000"/>
                  </a:srgbClr>
                </a:solidFill>
                <a:latin typeface="Century Gothic" panose="020B0502020202020204" pitchFamily="34" charset="0"/>
              </a:rPr>
              <a:t> </a:t>
            </a:r>
            <a:r>
              <a:rPr lang="en-GB" sz="3200" b="1" dirty="0">
                <a:solidFill>
                  <a:srgbClr val="5B9BD5">
                    <a:lumMod val="50000"/>
                  </a:srgbClr>
                </a:solidFill>
                <a:latin typeface="Century Gothic" panose="020B0502020202020204" pitchFamily="34" charset="0"/>
              </a:rPr>
              <a:t>tense</a:t>
            </a:r>
            <a:r>
              <a:rPr lang="en-GB" sz="3200" dirty="0">
                <a:solidFill>
                  <a:srgbClr val="5B9BD5">
                    <a:lumMod val="50000"/>
                  </a:srgbClr>
                </a:solidFill>
                <a:latin typeface="Century Gothic" panose="020B0502020202020204" pitchFamily="34" charset="0"/>
              </a:rPr>
              <a:t> </a:t>
            </a:r>
          </a:p>
          <a:p>
            <a:pPr>
              <a:defRPr/>
            </a:pPr>
            <a:r>
              <a:rPr lang="en-GB" sz="3200" dirty="0">
                <a:solidFill>
                  <a:srgbClr val="5B9BD5">
                    <a:lumMod val="50000"/>
                  </a:srgbClr>
                </a:solidFill>
                <a:latin typeface="Century Gothic" panose="020B0502020202020204" pitchFamily="34" charset="0"/>
              </a:rPr>
              <a:t>has two English meanings:</a:t>
            </a:r>
          </a:p>
        </p:txBody>
      </p:sp>
      <p:sp>
        <p:nvSpPr>
          <p:cNvPr id="38" name="TextBox 37"/>
          <p:cNvSpPr txBox="1"/>
          <p:nvPr/>
        </p:nvSpPr>
        <p:spPr>
          <a:xfrm>
            <a:off x="2084027" y="2789470"/>
            <a:ext cx="8746435" cy="1015663"/>
          </a:xfrm>
          <a:prstGeom prst="rect">
            <a:avLst/>
          </a:prstGeom>
          <a:solidFill>
            <a:schemeClr val="bg1"/>
          </a:solidFill>
        </p:spPr>
        <p:txBody>
          <a:bodyPr wrap="square" rtlCol="0">
            <a:spAutoFit/>
          </a:bodyPr>
          <a:lstStyle/>
          <a:p>
            <a:r>
              <a:rPr lang="en-GB" sz="6000" b="1" dirty="0">
                <a:solidFill>
                  <a:srgbClr val="5B9BD5">
                    <a:lumMod val="50000"/>
                  </a:srgbClr>
                </a:solidFill>
                <a:latin typeface="Century Gothic" panose="020B0502020202020204" pitchFamily="34" charset="0"/>
              </a:rPr>
              <a:t>Elle </a:t>
            </a:r>
            <a:r>
              <a:rPr lang="en-GB" sz="6000" b="1" dirty="0" err="1">
                <a:solidFill>
                  <a:srgbClr val="FFC000">
                    <a:lumMod val="75000"/>
                  </a:srgbClr>
                </a:solidFill>
                <a:latin typeface="Century Gothic" panose="020B0502020202020204" pitchFamily="34" charset="0"/>
              </a:rPr>
              <a:t>porte</a:t>
            </a:r>
            <a:r>
              <a:rPr lang="en-GB" sz="6000" b="1" dirty="0">
                <a:solidFill>
                  <a:srgbClr val="5B9BD5">
                    <a:lumMod val="50000"/>
                  </a:srgbClr>
                </a:solidFill>
                <a:latin typeface="Century Gothic" panose="020B0502020202020204" pitchFamily="34" charset="0"/>
              </a:rPr>
              <a:t> un </a:t>
            </a:r>
            <a:r>
              <a:rPr lang="en-GB" sz="6000" b="1" dirty="0" err="1">
                <a:solidFill>
                  <a:srgbClr val="5B9BD5">
                    <a:lumMod val="50000"/>
                  </a:srgbClr>
                </a:solidFill>
                <a:latin typeface="Century Gothic" panose="020B0502020202020204" pitchFamily="34" charset="0"/>
              </a:rPr>
              <a:t>uniforme</a:t>
            </a:r>
            <a:r>
              <a:rPr lang="en-GB" sz="6000" b="1" dirty="0">
                <a:solidFill>
                  <a:srgbClr val="5B9BD5">
                    <a:lumMod val="50000"/>
                  </a:srgbClr>
                </a:solidFill>
                <a:latin typeface="Century Gothic" panose="020B0502020202020204" pitchFamily="34" charset="0"/>
              </a:rPr>
              <a:t> </a:t>
            </a:r>
          </a:p>
        </p:txBody>
      </p:sp>
      <p:sp>
        <p:nvSpPr>
          <p:cNvPr id="41" name="TextBox 40"/>
          <p:cNvSpPr txBox="1"/>
          <p:nvPr/>
        </p:nvSpPr>
        <p:spPr>
          <a:xfrm>
            <a:off x="2271602" y="4155982"/>
            <a:ext cx="7661239" cy="830997"/>
          </a:xfrm>
          <a:prstGeom prst="rect">
            <a:avLst/>
          </a:prstGeom>
          <a:solidFill>
            <a:schemeClr val="bg1"/>
          </a:solidFill>
        </p:spPr>
        <p:txBody>
          <a:bodyPr wrap="square" rtlCol="0">
            <a:spAutoFit/>
          </a:bodyPr>
          <a:lstStyle/>
          <a:p>
            <a:pPr marL="685800" indent="-685800">
              <a:buFont typeface="Arial" panose="020B0604020202020204" pitchFamily="34" charset="0"/>
              <a:buChar char="•"/>
            </a:pPr>
            <a:r>
              <a:rPr lang="en-GB" sz="4800" dirty="0">
                <a:solidFill>
                  <a:srgbClr val="5B9BD5">
                    <a:lumMod val="50000"/>
                  </a:srgbClr>
                </a:solidFill>
                <a:latin typeface="Century Gothic" panose="020B0502020202020204" pitchFamily="34" charset="0"/>
              </a:rPr>
              <a:t>She </a:t>
            </a:r>
            <a:r>
              <a:rPr lang="en-GB" sz="4800" b="1" dirty="0">
                <a:solidFill>
                  <a:srgbClr val="FFC000">
                    <a:lumMod val="75000"/>
                  </a:srgbClr>
                </a:solidFill>
                <a:latin typeface="Century Gothic" panose="020B0502020202020204" pitchFamily="34" charset="0"/>
              </a:rPr>
              <a:t>wears</a:t>
            </a:r>
            <a:r>
              <a:rPr lang="en-GB" sz="4800" dirty="0">
                <a:solidFill>
                  <a:srgbClr val="5B9BD5">
                    <a:lumMod val="50000"/>
                  </a:srgbClr>
                </a:solidFill>
                <a:latin typeface="Century Gothic" panose="020B0502020202020204" pitchFamily="34" charset="0"/>
              </a:rPr>
              <a:t> a uniform</a:t>
            </a:r>
          </a:p>
        </p:txBody>
      </p:sp>
      <p:sp>
        <p:nvSpPr>
          <p:cNvPr id="40" name="TextBox 39"/>
          <p:cNvSpPr txBox="1"/>
          <p:nvPr/>
        </p:nvSpPr>
        <p:spPr>
          <a:xfrm>
            <a:off x="2271602" y="5066740"/>
            <a:ext cx="8061395" cy="830997"/>
          </a:xfrm>
          <a:prstGeom prst="rect">
            <a:avLst/>
          </a:prstGeom>
          <a:solidFill>
            <a:schemeClr val="bg1"/>
          </a:solidFill>
        </p:spPr>
        <p:txBody>
          <a:bodyPr wrap="square" rtlCol="0">
            <a:spAutoFit/>
          </a:bodyPr>
          <a:lstStyle/>
          <a:p>
            <a:pPr marL="685800" indent="-685800">
              <a:buFont typeface="Arial" panose="020B0604020202020204" pitchFamily="34" charset="0"/>
              <a:buChar char="•"/>
            </a:pPr>
            <a:r>
              <a:rPr lang="en-GB" sz="4800" dirty="0">
                <a:solidFill>
                  <a:srgbClr val="5B9BD5">
                    <a:lumMod val="50000"/>
                  </a:srgbClr>
                </a:solidFill>
                <a:latin typeface="Century Gothic" panose="020B0502020202020204" pitchFamily="34" charset="0"/>
              </a:rPr>
              <a:t>She </a:t>
            </a:r>
            <a:r>
              <a:rPr lang="en-GB" sz="4800" b="1" dirty="0">
                <a:solidFill>
                  <a:srgbClr val="FFC000">
                    <a:lumMod val="75000"/>
                  </a:srgbClr>
                </a:solidFill>
                <a:latin typeface="Century Gothic" panose="020B0502020202020204" pitchFamily="34" charset="0"/>
              </a:rPr>
              <a:t>is wearing </a:t>
            </a:r>
            <a:r>
              <a:rPr lang="en-GB" sz="4800" dirty="0">
                <a:solidFill>
                  <a:srgbClr val="5B9BD5">
                    <a:lumMod val="50000"/>
                  </a:srgbClr>
                </a:solidFill>
                <a:latin typeface="Century Gothic" panose="020B0502020202020204" pitchFamily="34" charset="0"/>
              </a:rPr>
              <a:t>a uniform</a:t>
            </a:r>
          </a:p>
        </p:txBody>
      </p:sp>
    </p:spTree>
    <p:extLst>
      <p:ext uri="{BB962C8B-B14F-4D97-AF65-F5344CB8AC3E}">
        <p14:creationId xmlns:p14="http://schemas.microsoft.com/office/powerpoint/2010/main" val="8860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
            <a:extLst>
              <a:ext uri="{FF2B5EF4-FFF2-40B4-BE49-F238E27FC236}">
                <a16:creationId xmlns:a16="http://schemas.microsoft.com/office/drawing/2014/main" id="{E1A273F2-4E45-4EFD-89E0-4605263B1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638"/>
            <a:ext cx="6457246" cy="867128"/>
          </a:xfrm>
          <a:prstGeom prst="rect">
            <a:avLst/>
          </a:prstGeom>
        </p:spPr>
      </p:pic>
      <p:sp>
        <p:nvSpPr>
          <p:cNvPr id="17" name="Title 3">
            <a:extLst>
              <a:ext uri="{FF2B5EF4-FFF2-40B4-BE49-F238E27FC236}">
                <a16:creationId xmlns:a16="http://schemas.microsoft.com/office/drawing/2014/main" id="{513D45CB-4370-47B1-B10D-987E1AF0B80B}"/>
              </a:ext>
            </a:extLst>
          </p:cNvPr>
          <p:cNvSpPr txBox="1">
            <a:spLocks/>
          </p:cNvSpPr>
          <p:nvPr/>
        </p:nvSpPr>
        <p:spPr>
          <a:xfrm>
            <a:off x="74592" y="215638"/>
            <a:ext cx="591504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prstClr val="white"/>
                </a:solidFill>
              </a:rPr>
              <a:t>Present simple / continuous</a:t>
            </a:r>
            <a:endParaRPr lang="en-GB" sz="3600" b="1" dirty="0">
              <a:solidFill>
                <a:prstClr val="white"/>
              </a:solidFill>
            </a:endParaRPr>
          </a:p>
        </p:txBody>
      </p:sp>
      <p:sp>
        <p:nvSpPr>
          <p:cNvPr id="2" name="Title 1"/>
          <p:cNvSpPr>
            <a:spLocks noGrp="1"/>
          </p:cNvSpPr>
          <p:nvPr>
            <p:ph type="title"/>
          </p:nvPr>
        </p:nvSpPr>
        <p:spPr>
          <a:xfrm>
            <a:off x="189788" y="919757"/>
            <a:ext cx="12067309" cy="696615"/>
          </a:xfrm>
        </p:spPr>
        <p:txBody>
          <a:bodyPr>
            <a:noAutofit/>
          </a:bodyPr>
          <a:lstStyle/>
          <a:p>
            <a:r>
              <a:rPr lang="en-GB" sz="2200" dirty="0"/>
              <a:t>Circle the translations of the </a:t>
            </a:r>
            <a:r>
              <a:rPr lang="en-GB" sz="2200" b="1" dirty="0">
                <a:solidFill>
                  <a:schemeClr val="accent4">
                    <a:lumMod val="75000"/>
                  </a:schemeClr>
                </a:solidFill>
              </a:rPr>
              <a:t>verbs</a:t>
            </a:r>
            <a:r>
              <a:rPr lang="en-GB" sz="2200" dirty="0"/>
              <a:t> that sound best to you (the most likely meaning).</a:t>
            </a:r>
          </a:p>
        </p:txBody>
      </p:sp>
      <p:graphicFrame>
        <p:nvGraphicFramePr>
          <p:cNvPr id="8" name="Content Placeholder 7" descr="table with French sentences and the correct answer highlighted "/>
          <p:cNvGraphicFramePr>
            <a:graphicFrameLocks noGrp="1"/>
          </p:cNvGraphicFramePr>
          <p:nvPr>
            <p:ph idx="1"/>
            <p:extLst>
              <p:ext uri="{D42A27DB-BD31-4B8C-83A1-F6EECF244321}">
                <p14:modId xmlns:p14="http://schemas.microsoft.com/office/powerpoint/2010/main" val="1426234222"/>
              </p:ext>
            </p:extLst>
          </p:nvPr>
        </p:nvGraphicFramePr>
        <p:xfrm>
          <a:off x="442913" y="1786885"/>
          <a:ext cx="11247518" cy="4185611"/>
        </p:xfrm>
        <a:graphic>
          <a:graphicData uri="http://schemas.openxmlformats.org/drawingml/2006/table">
            <a:tbl>
              <a:tblPr firstRow="1" bandRow="1">
                <a:tableStyleId>{5C22544A-7EE6-4342-B048-85BDC9FD1C3A}</a:tableStyleId>
              </a:tblPr>
              <a:tblGrid>
                <a:gridCol w="701271">
                  <a:extLst>
                    <a:ext uri="{9D8B030D-6E8A-4147-A177-3AD203B41FA5}">
                      <a16:colId xmlns:a16="http://schemas.microsoft.com/office/drawing/2014/main" val="833296847"/>
                    </a:ext>
                  </a:extLst>
                </a:gridCol>
                <a:gridCol w="6809638">
                  <a:extLst>
                    <a:ext uri="{9D8B030D-6E8A-4147-A177-3AD203B41FA5}">
                      <a16:colId xmlns:a16="http://schemas.microsoft.com/office/drawing/2014/main" val="3258740986"/>
                    </a:ext>
                  </a:extLst>
                </a:gridCol>
                <a:gridCol w="1932524">
                  <a:extLst>
                    <a:ext uri="{9D8B030D-6E8A-4147-A177-3AD203B41FA5}">
                      <a16:colId xmlns:a16="http://schemas.microsoft.com/office/drawing/2014/main" val="2923172176"/>
                    </a:ext>
                  </a:extLst>
                </a:gridCol>
                <a:gridCol w="1804085">
                  <a:extLst>
                    <a:ext uri="{9D8B030D-6E8A-4147-A177-3AD203B41FA5}">
                      <a16:colId xmlns:a16="http://schemas.microsoft.com/office/drawing/2014/main" val="785371448"/>
                    </a:ext>
                  </a:extLst>
                </a:gridCol>
              </a:tblGrid>
              <a:tr h="376759">
                <a:tc>
                  <a:txBody>
                    <a:bodyPr/>
                    <a:lstStyle/>
                    <a:p>
                      <a:endParaRPr lang="en-GB" sz="1800" dirty="0">
                        <a:latin typeface="Century Gothic" panose="020B0502020202020204" pitchFamily="34" charset="0"/>
                      </a:endParaRPr>
                    </a:p>
                  </a:txBody>
                  <a:tcPr/>
                </a:tc>
                <a:tc>
                  <a:txBody>
                    <a:bodyPr/>
                    <a:lstStyle/>
                    <a:p>
                      <a:endParaRPr lang="en-GB" sz="1800" dirty="0">
                        <a:latin typeface="Century Gothic" panose="020B0502020202020204" pitchFamily="34" charset="0"/>
                      </a:endParaRPr>
                    </a:p>
                  </a:txBody>
                  <a:tcPr/>
                </a:tc>
                <a:tc>
                  <a:txBody>
                    <a:bodyPr/>
                    <a:lstStyle/>
                    <a:p>
                      <a:pPr algn="ctr"/>
                      <a:r>
                        <a:rPr lang="en-GB" sz="1800" dirty="0" err="1">
                          <a:latin typeface="Century Gothic" panose="020B0502020202020204" pitchFamily="34" charset="0"/>
                        </a:rPr>
                        <a:t>en</a:t>
                      </a:r>
                      <a:r>
                        <a:rPr lang="en-GB" sz="1800" dirty="0">
                          <a:latin typeface="Century Gothic" panose="020B0502020202020204" pitchFamily="34" charset="0"/>
                        </a:rPr>
                        <a:t> </a:t>
                      </a:r>
                      <a:r>
                        <a:rPr lang="en-GB" sz="1800" dirty="0" err="1">
                          <a:latin typeface="Century Gothic" panose="020B0502020202020204" pitchFamily="34" charset="0"/>
                        </a:rPr>
                        <a:t>ce</a:t>
                      </a:r>
                      <a:r>
                        <a:rPr lang="en-GB" sz="1800" dirty="0">
                          <a:latin typeface="Century Gothic" panose="020B0502020202020204" pitchFamily="34" charset="0"/>
                        </a:rPr>
                        <a:t> moment</a:t>
                      </a:r>
                    </a:p>
                  </a:txBody>
                  <a:tcPr/>
                </a:tc>
                <a:tc>
                  <a:txBody>
                    <a:bodyPr/>
                    <a:lstStyle/>
                    <a:p>
                      <a:pPr algn="ctr"/>
                      <a:r>
                        <a:rPr lang="en-GB" sz="1800" dirty="0" err="1">
                          <a:latin typeface="Century Gothic" panose="020B0502020202020204" pitchFamily="34" charset="0"/>
                        </a:rPr>
                        <a:t>normalement</a:t>
                      </a:r>
                      <a:endParaRPr lang="en-GB" sz="1800" dirty="0">
                        <a:latin typeface="Century Gothic" panose="020B0502020202020204" pitchFamily="34" charset="0"/>
                      </a:endParaRPr>
                    </a:p>
                  </a:txBody>
                  <a:tcPr/>
                </a:tc>
                <a:extLst>
                  <a:ext uri="{0D108BD9-81ED-4DB2-BD59-A6C34878D82A}">
                    <a16:rowId xmlns:a16="http://schemas.microsoft.com/office/drawing/2014/main" val="2944628723"/>
                  </a:ext>
                </a:extLst>
              </a:tr>
              <a:tr h="376759">
                <a:tc>
                  <a:txBody>
                    <a:bodyPr/>
                    <a:lstStyle/>
                    <a:p>
                      <a:pPr algn="ctr"/>
                      <a:r>
                        <a:rPr lang="en-GB" sz="1800" b="1" dirty="0">
                          <a:solidFill>
                            <a:srgbClr val="002060"/>
                          </a:solidFill>
                          <a:latin typeface="Century Gothic" panose="020B0502020202020204" pitchFamily="34" charset="0"/>
                        </a:rPr>
                        <a:t>1</a:t>
                      </a:r>
                    </a:p>
                  </a:txBody>
                  <a:tcPr/>
                </a:tc>
                <a:tc>
                  <a:txBody>
                    <a:bodyPr/>
                    <a:lstStyle/>
                    <a:p>
                      <a:pPr algn="l"/>
                      <a:r>
                        <a:rPr lang="fr-FR" sz="1800" noProof="0" dirty="0">
                          <a:solidFill>
                            <a:srgbClr val="002060"/>
                          </a:solidFill>
                          <a:latin typeface="Century Gothic" panose="020B0502020202020204" pitchFamily="34" charset="0"/>
                        </a:rPr>
                        <a:t>Claude</a:t>
                      </a:r>
                      <a:r>
                        <a:rPr lang="fr-FR" sz="1800" baseline="0" noProof="0" dirty="0">
                          <a:solidFill>
                            <a:srgbClr val="002060"/>
                          </a:solidFill>
                          <a:latin typeface="Century Gothic" panose="020B0502020202020204" pitchFamily="34" charset="0"/>
                        </a:rPr>
                        <a:t> </a:t>
                      </a:r>
                      <a:r>
                        <a:rPr lang="fr-FR" sz="1800" b="1" baseline="0" noProof="0" dirty="0">
                          <a:solidFill>
                            <a:schemeClr val="accent4">
                              <a:lumMod val="75000"/>
                            </a:schemeClr>
                          </a:solidFill>
                          <a:latin typeface="Century Gothic" panose="020B0502020202020204" pitchFamily="34" charset="0"/>
                        </a:rPr>
                        <a:t>aime</a:t>
                      </a:r>
                      <a:r>
                        <a:rPr lang="fr-FR" sz="1800" baseline="0" noProof="0" dirty="0">
                          <a:solidFill>
                            <a:srgbClr val="002060"/>
                          </a:solidFill>
                          <a:latin typeface="Century Gothic" panose="020B0502020202020204" pitchFamily="34" charset="0"/>
                        </a:rPr>
                        <a:t> le football.</a:t>
                      </a:r>
                      <a:endParaRPr lang="fr-FR" sz="1800" noProof="0" dirty="0">
                        <a:solidFill>
                          <a:srgbClr val="002060"/>
                        </a:solidFill>
                        <a:latin typeface="Century Gothic" panose="020B0502020202020204" pitchFamily="34" charset="0"/>
                      </a:endParaRPr>
                    </a:p>
                  </a:txBody>
                  <a:tcPr/>
                </a:tc>
                <a:tc>
                  <a:txBody>
                    <a:bodyPr/>
                    <a:lstStyle/>
                    <a:p>
                      <a:pPr algn="ctr"/>
                      <a:r>
                        <a:rPr lang="en-GB" sz="1800" dirty="0">
                          <a:solidFill>
                            <a:srgbClr val="002060"/>
                          </a:solidFill>
                          <a:latin typeface="Century Gothic" panose="020B0502020202020204" pitchFamily="34" charset="0"/>
                        </a:rPr>
                        <a:t>is liking</a:t>
                      </a:r>
                    </a:p>
                  </a:txBody>
                  <a:tcPr/>
                </a:tc>
                <a:tc>
                  <a:txBody>
                    <a:bodyPr/>
                    <a:lstStyle/>
                    <a:p>
                      <a:pPr algn="ctr"/>
                      <a:r>
                        <a:rPr lang="en-GB" sz="1800" dirty="0">
                          <a:solidFill>
                            <a:srgbClr val="002060"/>
                          </a:solidFill>
                          <a:latin typeface="Century Gothic" panose="020B0502020202020204" pitchFamily="34" charset="0"/>
                        </a:rPr>
                        <a:t>likes</a:t>
                      </a:r>
                    </a:p>
                  </a:txBody>
                  <a:tcPr/>
                </a:tc>
                <a:extLst>
                  <a:ext uri="{0D108BD9-81ED-4DB2-BD59-A6C34878D82A}">
                    <a16:rowId xmlns:a16="http://schemas.microsoft.com/office/drawing/2014/main" val="4195476296"/>
                  </a:ext>
                </a:extLst>
              </a:tr>
              <a:tr h="376759">
                <a:tc>
                  <a:txBody>
                    <a:bodyPr/>
                    <a:lstStyle/>
                    <a:p>
                      <a:pPr algn="ctr"/>
                      <a:r>
                        <a:rPr lang="en-GB" sz="1800" b="1" dirty="0">
                          <a:solidFill>
                            <a:srgbClr val="002060"/>
                          </a:solidFill>
                          <a:latin typeface="Century Gothic" panose="020B0502020202020204" pitchFamily="34" charset="0"/>
                        </a:rPr>
                        <a:t>2</a:t>
                      </a:r>
                    </a:p>
                  </a:txBody>
                  <a:tcPr/>
                </a:tc>
                <a:tc>
                  <a:txBody>
                    <a:bodyPr/>
                    <a:lstStyle/>
                    <a:p>
                      <a:pPr algn="l"/>
                      <a:r>
                        <a:rPr lang="fr-FR" sz="1800" noProof="0" dirty="0">
                          <a:solidFill>
                            <a:srgbClr val="002060"/>
                          </a:solidFill>
                          <a:latin typeface="Century Gothic" panose="020B0502020202020204" pitchFamily="34" charset="0"/>
                        </a:rPr>
                        <a:t>Michel </a:t>
                      </a:r>
                      <a:r>
                        <a:rPr lang="fr-FR" sz="1800" b="1" noProof="0" dirty="0">
                          <a:solidFill>
                            <a:schemeClr val="accent4">
                              <a:lumMod val="75000"/>
                            </a:schemeClr>
                          </a:solidFill>
                          <a:latin typeface="Century Gothic" panose="020B0502020202020204" pitchFamily="34" charset="0"/>
                        </a:rPr>
                        <a:t>passe</a:t>
                      </a:r>
                      <a:r>
                        <a:rPr lang="fr-FR" sz="1800" noProof="0" dirty="0">
                          <a:solidFill>
                            <a:srgbClr val="002060"/>
                          </a:solidFill>
                          <a:latin typeface="Century Gothic" panose="020B0502020202020204" pitchFamily="34" charset="0"/>
                        </a:rPr>
                        <a:t> une semaine à faire le ménage.</a:t>
                      </a:r>
                    </a:p>
                  </a:txBody>
                  <a:tcPr/>
                </a:tc>
                <a:tc>
                  <a:txBody>
                    <a:bodyPr/>
                    <a:lstStyle/>
                    <a:p>
                      <a:pPr algn="ctr"/>
                      <a:r>
                        <a:rPr lang="en-GB" sz="1800" dirty="0">
                          <a:solidFill>
                            <a:srgbClr val="002060"/>
                          </a:solidFill>
                          <a:latin typeface="Century Gothic" panose="020B0502020202020204" pitchFamily="34" charset="0"/>
                        </a:rPr>
                        <a:t>is spending</a:t>
                      </a:r>
                    </a:p>
                  </a:txBody>
                  <a:tcPr/>
                </a:tc>
                <a:tc>
                  <a:txBody>
                    <a:bodyPr/>
                    <a:lstStyle/>
                    <a:p>
                      <a:pPr algn="ctr"/>
                      <a:r>
                        <a:rPr lang="en-GB" sz="1800" dirty="0">
                          <a:solidFill>
                            <a:srgbClr val="002060"/>
                          </a:solidFill>
                          <a:latin typeface="Century Gothic" panose="020B0502020202020204" pitchFamily="34" charset="0"/>
                        </a:rPr>
                        <a:t>spends</a:t>
                      </a:r>
                    </a:p>
                  </a:txBody>
                  <a:tcPr/>
                </a:tc>
                <a:extLst>
                  <a:ext uri="{0D108BD9-81ED-4DB2-BD59-A6C34878D82A}">
                    <a16:rowId xmlns:a16="http://schemas.microsoft.com/office/drawing/2014/main" val="696222386"/>
                  </a:ext>
                </a:extLst>
              </a:tr>
              <a:tr h="376759">
                <a:tc>
                  <a:txBody>
                    <a:bodyPr/>
                    <a:lstStyle/>
                    <a:p>
                      <a:pPr algn="ctr"/>
                      <a:r>
                        <a:rPr lang="en-GB" sz="1800" b="1" dirty="0">
                          <a:solidFill>
                            <a:srgbClr val="002060"/>
                          </a:solidFill>
                          <a:latin typeface="Century Gothic" panose="020B0502020202020204" pitchFamily="34" charset="0"/>
                        </a:rPr>
                        <a:t>3</a:t>
                      </a:r>
                    </a:p>
                  </a:txBody>
                  <a:tcPr/>
                </a:tc>
                <a:tc>
                  <a:txBody>
                    <a:bodyPr/>
                    <a:lstStyle/>
                    <a:p>
                      <a:pPr algn="l"/>
                      <a:r>
                        <a:rPr lang="fr-FR" sz="1800" noProof="0" dirty="0">
                          <a:solidFill>
                            <a:srgbClr val="002060"/>
                          </a:solidFill>
                          <a:latin typeface="Century Gothic" panose="020B0502020202020204" pitchFamily="34" charset="0"/>
                        </a:rPr>
                        <a:t>Paul </a:t>
                      </a:r>
                      <a:r>
                        <a:rPr lang="fr-FR" sz="1800" b="1" noProof="0" dirty="0">
                          <a:solidFill>
                            <a:schemeClr val="accent4">
                              <a:lumMod val="75000"/>
                            </a:schemeClr>
                          </a:solidFill>
                          <a:latin typeface="Century Gothic" panose="020B0502020202020204" pitchFamily="34" charset="0"/>
                        </a:rPr>
                        <a:t>fait</a:t>
                      </a:r>
                      <a:r>
                        <a:rPr lang="fr-FR" sz="1800" noProof="0" dirty="0">
                          <a:solidFill>
                            <a:srgbClr val="002060"/>
                          </a:solidFill>
                          <a:latin typeface="Century Gothic" panose="020B0502020202020204" pitchFamily="34" charset="0"/>
                        </a:rPr>
                        <a:t> la cuisine chaque semaine.</a:t>
                      </a:r>
                    </a:p>
                  </a:txBody>
                  <a:tcPr/>
                </a:tc>
                <a:tc>
                  <a:txBody>
                    <a:bodyPr/>
                    <a:lstStyle/>
                    <a:p>
                      <a:pPr algn="ctr"/>
                      <a:r>
                        <a:rPr lang="en-GB" sz="1800" dirty="0">
                          <a:solidFill>
                            <a:srgbClr val="002060"/>
                          </a:solidFill>
                          <a:latin typeface="Century Gothic" panose="020B0502020202020204" pitchFamily="34" charset="0"/>
                        </a:rPr>
                        <a:t>is doing</a:t>
                      </a:r>
                    </a:p>
                  </a:txBody>
                  <a:tcPr/>
                </a:tc>
                <a:tc>
                  <a:txBody>
                    <a:bodyPr/>
                    <a:lstStyle/>
                    <a:p>
                      <a:pPr algn="ctr"/>
                      <a:r>
                        <a:rPr lang="en-GB" sz="1800" dirty="0">
                          <a:solidFill>
                            <a:srgbClr val="002060"/>
                          </a:solidFill>
                          <a:latin typeface="Century Gothic" panose="020B0502020202020204" pitchFamily="34" charset="0"/>
                        </a:rPr>
                        <a:t>does</a:t>
                      </a:r>
                    </a:p>
                  </a:txBody>
                  <a:tcPr/>
                </a:tc>
                <a:extLst>
                  <a:ext uri="{0D108BD9-81ED-4DB2-BD59-A6C34878D82A}">
                    <a16:rowId xmlns:a16="http://schemas.microsoft.com/office/drawing/2014/main" val="1997516272"/>
                  </a:ext>
                </a:extLst>
              </a:tr>
              <a:tr h="376759">
                <a:tc>
                  <a:txBody>
                    <a:bodyPr/>
                    <a:lstStyle/>
                    <a:p>
                      <a:pPr algn="ctr"/>
                      <a:r>
                        <a:rPr lang="en-GB" sz="1800" b="1" dirty="0">
                          <a:solidFill>
                            <a:srgbClr val="002060"/>
                          </a:solidFill>
                          <a:latin typeface="Century Gothic" panose="020B0502020202020204" pitchFamily="34" charset="0"/>
                        </a:rPr>
                        <a:t>4</a:t>
                      </a:r>
                    </a:p>
                  </a:txBody>
                  <a:tcPr/>
                </a:tc>
                <a:tc>
                  <a:txBody>
                    <a:bodyPr/>
                    <a:lstStyle/>
                    <a:p>
                      <a:pPr algn="l"/>
                      <a:r>
                        <a:rPr lang="fr-FR" sz="1800" noProof="0" dirty="0">
                          <a:solidFill>
                            <a:srgbClr val="002060"/>
                          </a:solidFill>
                          <a:latin typeface="Century Gothic" panose="020B0502020202020204" pitchFamily="34" charset="0"/>
                        </a:rPr>
                        <a:t>Natalie </a:t>
                      </a:r>
                      <a:r>
                        <a:rPr lang="fr-FR" sz="1800" b="1" noProof="0" dirty="0">
                          <a:solidFill>
                            <a:schemeClr val="accent4">
                              <a:lumMod val="75000"/>
                            </a:schemeClr>
                          </a:solidFill>
                          <a:latin typeface="Century Gothic" panose="020B0502020202020204" pitchFamily="34" charset="0"/>
                        </a:rPr>
                        <a:t>a</a:t>
                      </a:r>
                      <a:r>
                        <a:rPr lang="fr-FR" sz="1800" noProof="0" dirty="0">
                          <a:solidFill>
                            <a:srgbClr val="002060"/>
                          </a:solidFill>
                          <a:latin typeface="Century Gothic" panose="020B0502020202020204" pitchFamily="34" charset="0"/>
                        </a:rPr>
                        <a:t> une voiture moderne.</a:t>
                      </a:r>
                    </a:p>
                  </a:txBody>
                  <a:tcPr/>
                </a:tc>
                <a:tc>
                  <a:txBody>
                    <a:bodyPr/>
                    <a:lstStyle/>
                    <a:p>
                      <a:pPr algn="ctr"/>
                      <a:r>
                        <a:rPr lang="en-GB" sz="1800" dirty="0">
                          <a:solidFill>
                            <a:srgbClr val="002060"/>
                          </a:solidFill>
                          <a:latin typeface="Century Gothic" panose="020B0502020202020204" pitchFamily="34" charset="0"/>
                        </a:rPr>
                        <a:t>is having</a:t>
                      </a:r>
                    </a:p>
                  </a:txBody>
                  <a:tcPr/>
                </a:tc>
                <a:tc>
                  <a:txBody>
                    <a:bodyPr/>
                    <a:lstStyle/>
                    <a:p>
                      <a:pPr algn="ctr"/>
                      <a:r>
                        <a:rPr lang="en-GB" sz="1800" dirty="0">
                          <a:solidFill>
                            <a:srgbClr val="002060"/>
                          </a:solidFill>
                          <a:latin typeface="Century Gothic" panose="020B0502020202020204" pitchFamily="34" charset="0"/>
                        </a:rPr>
                        <a:t>has</a:t>
                      </a:r>
                    </a:p>
                  </a:txBody>
                  <a:tcPr/>
                </a:tc>
                <a:extLst>
                  <a:ext uri="{0D108BD9-81ED-4DB2-BD59-A6C34878D82A}">
                    <a16:rowId xmlns:a16="http://schemas.microsoft.com/office/drawing/2014/main" val="97709555"/>
                  </a:ext>
                </a:extLst>
              </a:tr>
              <a:tr h="376759">
                <a:tc>
                  <a:txBody>
                    <a:bodyPr/>
                    <a:lstStyle/>
                    <a:p>
                      <a:pPr algn="ctr"/>
                      <a:r>
                        <a:rPr lang="en-GB" sz="1800" b="1" dirty="0">
                          <a:solidFill>
                            <a:srgbClr val="002060"/>
                          </a:solidFill>
                          <a:latin typeface="Century Gothic" panose="020B0502020202020204" pitchFamily="34" charset="0"/>
                        </a:rPr>
                        <a:t>5</a:t>
                      </a:r>
                    </a:p>
                  </a:txBody>
                  <a:tcPr/>
                </a:tc>
                <a:tc>
                  <a:txBody>
                    <a:bodyPr/>
                    <a:lstStyle/>
                    <a:p>
                      <a:pPr algn="l"/>
                      <a:r>
                        <a:rPr lang="fr-FR" sz="1800" noProof="0" dirty="0">
                          <a:solidFill>
                            <a:srgbClr val="002060"/>
                          </a:solidFill>
                          <a:latin typeface="Century Gothic" panose="020B0502020202020204" pitchFamily="34" charset="0"/>
                        </a:rPr>
                        <a:t>Sarah </a:t>
                      </a:r>
                      <a:r>
                        <a:rPr lang="fr-FR" sz="1800" b="1" noProof="0" dirty="0">
                          <a:solidFill>
                            <a:schemeClr val="accent4">
                              <a:lumMod val="75000"/>
                            </a:schemeClr>
                          </a:solidFill>
                          <a:latin typeface="Century Gothic" panose="020B0502020202020204" pitchFamily="34" charset="0"/>
                        </a:rPr>
                        <a:t>est</a:t>
                      </a:r>
                      <a:r>
                        <a:rPr lang="fr-FR" sz="1800" noProof="0" dirty="0">
                          <a:solidFill>
                            <a:srgbClr val="002060"/>
                          </a:solidFill>
                          <a:latin typeface="Century Gothic" panose="020B0502020202020204" pitchFamily="34" charset="0"/>
                        </a:rPr>
                        <a:t> grande et intelligente.</a:t>
                      </a:r>
                    </a:p>
                  </a:txBody>
                  <a:tcPr/>
                </a:tc>
                <a:tc>
                  <a:txBody>
                    <a:bodyPr/>
                    <a:lstStyle/>
                    <a:p>
                      <a:pPr algn="ctr"/>
                      <a:r>
                        <a:rPr lang="en-GB" sz="1800" dirty="0">
                          <a:solidFill>
                            <a:srgbClr val="002060"/>
                          </a:solidFill>
                          <a:latin typeface="Century Gothic" panose="020B0502020202020204" pitchFamily="34" charset="0"/>
                        </a:rPr>
                        <a:t>is being</a:t>
                      </a:r>
                    </a:p>
                  </a:txBody>
                  <a:tcPr/>
                </a:tc>
                <a:tc>
                  <a:txBody>
                    <a:bodyPr/>
                    <a:lstStyle/>
                    <a:p>
                      <a:pPr algn="ctr"/>
                      <a:r>
                        <a:rPr lang="en-GB" sz="1800" dirty="0">
                          <a:solidFill>
                            <a:srgbClr val="002060"/>
                          </a:solidFill>
                          <a:latin typeface="Century Gothic" panose="020B0502020202020204" pitchFamily="34" charset="0"/>
                        </a:rPr>
                        <a:t>is</a:t>
                      </a:r>
                    </a:p>
                  </a:txBody>
                  <a:tcPr/>
                </a:tc>
                <a:extLst>
                  <a:ext uri="{0D108BD9-81ED-4DB2-BD59-A6C34878D82A}">
                    <a16:rowId xmlns:a16="http://schemas.microsoft.com/office/drawing/2014/main" val="149256546"/>
                  </a:ext>
                </a:extLst>
              </a:tr>
              <a:tr h="376759">
                <a:tc>
                  <a:txBody>
                    <a:bodyPr/>
                    <a:lstStyle/>
                    <a:p>
                      <a:pPr algn="ctr"/>
                      <a:r>
                        <a:rPr lang="en-GB" sz="1800" b="1" dirty="0">
                          <a:solidFill>
                            <a:srgbClr val="002060"/>
                          </a:solidFill>
                          <a:latin typeface="Century Gothic" panose="020B0502020202020204" pitchFamily="34" charset="0"/>
                        </a:rPr>
                        <a:t>6</a:t>
                      </a:r>
                    </a:p>
                  </a:txBody>
                  <a:tcPr/>
                </a:tc>
                <a:tc>
                  <a:txBody>
                    <a:bodyPr/>
                    <a:lstStyle/>
                    <a:p>
                      <a:pPr algn="l"/>
                      <a:r>
                        <a:rPr lang="fr-FR" sz="1800" noProof="0" dirty="0">
                          <a:solidFill>
                            <a:srgbClr val="002060"/>
                          </a:solidFill>
                          <a:latin typeface="Century Gothic" panose="020B0502020202020204" pitchFamily="34" charset="0"/>
                        </a:rPr>
                        <a:t>Zoë </a:t>
                      </a:r>
                      <a:r>
                        <a:rPr lang="fr-FR" sz="1800" b="1" noProof="0" dirty="0">
                          <a:solidFill>
                            <a:schemeClr val="accent4">
                              <a:lumMod val="75000"/>
                            </a:schemeClr>
                          </a:solidFill>
                          <a:latin typeface="Century Gothic" panose="020B0502020202020204" pitchFamily="34" charset="0"/>
                        </a:rPr>
                        <a:t>parle</a:t>
                      </a:r>
                      <a:r>
                        <a:rPr lang="fr-FR" sz="1800" noProof="0" dirty="0">
                          <a:solidFill>
                            <a:srgbClr val="002060"/>
                          </a:solidFill>
                          <a:latin typeface="Century Gothic" panose="020B0502020202020204" pitchFamily="34" charset="0"/>
                        </a:rPr>
                        <a:t> à une amie.</a:t>
                      </a:r>
                    </a:p>
                  </a:txBody>
                  <a:tcPr/>
                </a:tc>
                <a:tc>
                  <a:txBody>
                    <a:bodyPr/>
                    <a:lstStyle/>
                    <a:p>
                      <a:pPr algn="ctr"/>
                      <a:r>
                        <a:rPr lang="en-GB" sz="1800" dirty="0">
                          <a:solidFill>
                            <a:srgbClr val="002060"/>
                          </a:solidFill>
                          <a:latin typeface="Century Gothic" panose="020B0502020202020204" pitchFamily="34" charset="0"/>
                        </a:rPr>
                        <a:t>is talking</a:t>
                      </a:r>
                    </a:p>
                  </a:txBody>
                  <a:tcPr/>
                </a:tc>
                <a:tc>
                  <a:txBody>
                    <a:bodyPr/>
                    <a:lstStyle/>
                    <a:p>
                      <a:pPr algn="ctr"/>
                      <a:r>
                        <a:rPr lang="en-GB" sz="1800" dirty="0">
                          <a:solidFill>
                            <a:srgbClr val="002060"/>
                          </a:solidFill>
                          <a:latin typeface="Century Gothic" panose="020B0502020202020204" pitchFamily="34" charset="0"/>
                        </a:rPr>
                        <a:t>talks</a:t>
                      </a:r>
                    </a:p>
                  </a:txBody>
                  <a:tcPr/>
                </a:tc>
                <a:extLst>
                  <a:ext uri="{0D108BD9-81ED-4DB2-BD59-A6C34878D82A}">
                    <a16:rowId xmlns:a16="http://schemas.microsoft.com/office/drawing/2014/main" val="364607006"/>
                  </a:ext>
                </a:extLst>
              </a:tr>
              <a:tr h="418021">
                <a:tc>
                  <a:txBody>
                    <a:bodyPr/>
                    <a:lstStyle/>
                    <a:p>
                      <a:pPr algn="ctr"/>
                      <a:r>
                        <a:rPr lang="en-GB" sz="1800" b="1" dirty="0">
                          <a:solidFill>
                            <a:srgbClr val="002060"/>
                          </a:solidFill>
                          <a:latin typeface="Century Gothic" panose="020B0502020202020204" pitchFamily="34" charset="0"/>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noProof="0" dirty="0">
                          <a:solidFill>
                            <a:srgbClr val="002060"/>
                          </a:solidFill>
                          <a:latin typeface="Century Gothic" panose="020B0502020202020204" pitchFamily="34" charset="0"/>
                        </a:rPr>
                        <a:t>Jean </a:t>
                      </a:r>
                      <a:r>
                        <a:rPr lang="fr-FR" sz="1800" b="1" noProof="0" dirty="0">
                          <a:solidFill>
                            <a:schemeClr val="accent4">
                              <a:lumMod val="75000"/>
                            </a:schemeClr>
                          </a:solidFill>
                          <a:latin typeface="Century Gothic" panose="020B0502020202020204" pitchFamily="34" charset="0"/>
                        </a:rPr>
                        <a:t>donne</a:t>
                      </a:r>
                      <a:r>
                        <a:rPr lang="fr-FR" sz="1800" noProof="0" dirty="0">
                          <a:solidFill>
                            <a:srgbClr val="002060"/>
                          </a:solidFill>
                          <a:latin typeface="Century Gothic" panose="020B0502020202020204" pitchFamily="34" charset="0"/>
                        </a:rPr>
                        <a:t> un cadeau</a:t>
                      </a:r>
                      <a:r>
                        <a:rPr lang="fr-FR" sz="1800" baseline="0" noProof="0" dirty="0">
                          <a:solidFill>
                            <a:srgbClr val="002060"/>
                          </a:solidFill>
                          <a:latin typeface="Century Gothic" panose="020B0502020202020204" pitchFamily="34" charset="0"/>
                        </a:rPr>
                        <a:t> </a:t>
                      </a:r>
                      <a:r>
                        <a:rPr lang="fr-FR" sz="1800" noProof="0" dirty="0">
                          <a:solidFill>
                            <a:srgbClr val="002060"/>
                          </a:solidFill>
                          <a:latin typeface="Century Gothic" panose="020B0502020202020204" pitchFamily="34" charset="0"/>
                        </a:rPr>
                        <a:t>à un ami.</a:t>
                      </a:r>
                    </a:p>
                  </a:txBody>
                  <a:tcPr/>
                </a:tc>
                <a:tc>
                  <a:txBody>
                    <a:bodyPr/>
                    <a:lstStyle/>
                    <a:p>
                      <a:pPr algn="ctr"/>
                      <a:r>
                        <a:rPr lang="en-GB" sz="1800" dirty="0">
                          <a:solidFill>
                            <a:srgbClr val="002060"/>
                          </a:solidFill>
                          <a:latin typeface="Century Gothic" panose="020B0502020202020204" pitchFamily="34" charset="0"/>
                        </a:rPr>
                        <a:t>is giving</a:t>
                      </a:r>
                    </a:p>
                  </a:txBody>
                  <a:tcPr/>
                </a:tc>
                <a:tc>
                  <a:txBody>
                    <a:bodyPr/>
                    <a:lstStyle/>
                    <a:p>
                      <a:pPr algn="ctr"/>
                      <a:r>
                        <a:rPr lang="en-GB" sz="1800" dirty="0">
                          <a:solidFill>
                            <a:srgbClr val="002060"/>
                          </a:solidFill>
                          <a:latin typeface="Century Gothic" panose="020B0502020202020204" pitchFamily="34" charset="0"/>
                        </a:rPr>
                        <a:t>gives</a:t>
                      </a:r>
                    </a:p>
                  </a:txBody>
                  <a:tcPr/>
                </a:tc>
                <a:extLst>
                  <a:ext uri="{0D108BD9-81ED-4DB2-BD59-A6C34878D82A}">
                    <a16:rowId xmlns:a16="http://schemas.microsoft.com/office/drawing/2014/main" val="3920031475"/>
                  </a:ext>
                </a:extLst>
              </a:tr>
              <a:tr h="376759">
                <a:tc>
                  <a:txBody>
                    <a:bodyPr/>
                    <a:lstStyle/>
                    <a:p>
                      <a:pPr algn="ctr"/>
                      <a:r>
                        <a:rPr lang="en-GB" sz="1800" b="1" dirty="0">
                          <a:solidFill>
                            <a:srgbClr val="002060"/>
                          </a:solidFill>
                          <a:latin typeface="Century Gothic" panose="020B0502020202020204" pitchFamily="34" charset="0"/>
                        </a:rPr>
                        <a:t>8</a:t>
                      </a:r>
                    </a:p>
                  </a:txBody>
                  <a:tcPr/>
                </a:tc>
                <a:tc>
                  <a:txBody>
                    <a:bodyPr/>
                    <a:lstStyle/>
                    <a:p>
                      <a:pPr algn="l"/>
                      <a:r>
                        <a:rPr lang="fr-FR" sz="1800" noProof="0" dirty="0">
                          <a:solidFill>
                            <a:srgbClr val="002060"/>
                          </a:solidFill>
                          <a:latin typeface="Century Gothic" panose="020B0502020202020204" pitchFamily="34" charset="0"/>
                        </a:rPr>
                        <a:t>Gaëlle </a:t>
                      </a:r>
                      <a:r>
                        <a:rPr lang="fr-FR" sz="1800" b="1" noProof="0" dirty="0">
                          <a:solidFill>
                            <a:schemeClr val="accent4">
                              <a:lumMod val="75000"/>
                            </a:schemeClr>
                          </a:solidFill>
                          <a:latin typeface="Century Gothic" panose="020B0502020202020204" pitchFamily="34" charset="0"/>
                        </a:rPr>
                        <a:t>reste</a:t>
                      </a:r>
                      <a:r>
                        <a:rPr lang="fr-FR" sz="1800" noProof="0" dirty="0">
                          <a:solidFill>
                            <a:srgbClr val="002060"/>
                          </a:solidFill>
                          <a:latin typeface="Century Gothic" panose="020B0502020202020204" pitchFamily="34" charset="0"/>
                        </a:rPr>
                        <a:t> à l’école.</a:t>
                      </a:r>
                    </a:p>
                  </a:txBody>
                  <a:tcPr/>
                </a:tc>
                <a:tc>
                  <a:txBody>
                    <a:bodyPr/>
                    <a:lstStyle/>
                    <a:p>
                      <a:pPr algn="ctr"/>
                      <a:r>
                        <a:rPr lang="en-GB" sz="1800" dirty="0">
                          <a:solidFill>
                            <a:srgbClr val="002060"/>
                          </a:solidFill>
                          <a:latin typeface="Century Gothic" panose="020B0502020202020204" pitchFamily="34" charset="0"/>
                        </a:rPr>
                        <a:t>is staying</a:t>
                      </a:r>
                    </a:p>
                  </a:txBody>
                  <a:tcPr/>
                </a:tc>
                <a:tc>
                  <a:txBody>
                    <a:bodyPr/>
                    <a:lstStyle/>
                    <a:p>
                      <a:pPr algn="ctr"/>
                      <a:r>
                        <a:rPr lang="en-GB" sz="1800" dirty="0">
                          <a:solidFill>
                            <a:srgbClr val="002060"/>
                          </a:solidFill>
                          <a:latin typeface="Century Gothic" panose="020B0502020202020204" pitchFamily="34" charset="0"/>
                        </a:rPr>
                        <a:t>stays</a:t>
                      </a:r>
                    </a:p>
                  </a:txBody>
                  <a:tcPr/>
                </a:tc>
                <a:extLst>
                  <a:ext uri="{0D108BD9-81ED-4DB2-BD59-A6C34878D82A}">
                    <a16:rowId xmlns:a16="http://schemas.microsoft.com/office/drawing/2014/main" val="3556277631"/>
                  </a:ext>
                </a:extLst>
              </a:tr>
              <a:tr h="376759">
                <a:tc>
                  <a:txBody>
                    <a:bodyPr/>
                    <a:lstStyle/>
                    <a:p>
                      <a:pPr algn="ctr"/>
                      <a:r>
                        <a:rPr lang="en-GB" sz="1800" b="1" dirty="0">
                          <a:solidFill>
                            <a:srgbClr val="002060"/>
                          </a:solidFill>
                          <a:latin typeface="Century Gothic" panose="020B0502020202020204" pitchFamily="34" charset="0"/>
                        </a:rPr>
                        <a:t>9</a:t>
                      </a:r>
                    </a:p>
                  </a:txBody>
                  <a:tcPr/>
                </a:tc>
                <a:tc>
                  <a:txBody>
                    <a:bodyPr/>
                    <a:lstStyle/>
                    <a:p>
                      <a:pPr algn="l"/>
                      <a:r>
                        <a:rPr lang="fr-FR" sz="1800" noProof="0" dirty="0">
                          <a:solidFill>
                            <a:srgbClr val="002060"/>
                          </a:solidFill>
                          <a:latin typeface="Century Gothic" panose="020B0502020202020204" pitchFamily="34" charset="0"/>
                        </a:rPr>
                        <a:t>Philippe </a:t>
                      </a:r>
                      <a:r>
                        <a:rPr lang="fr-FR" sz="1800" b="1" noProof="0" dirty="0">
                          <a:solidFill>
                            <a:schemeClr val="accent4">
                              <a:lumMod val="75000"/>
                            </a:schemeClr>
                          </a:solidFill>
                          <a:latin typeface="Century Gothic" panose="020B0502020202020204" pitchFamily="34" charset="0"/>
                        </a:rPr>
                        <a:t>fait</a:t>
                      </a:r>
                      <a:r>
                        <a:rPr lang="fr-FR" sz="1800" noProof="0" dirty="0">
                          <a:solidFill>
                            <a:srgbClr val="002060"/>
                          </a:solidFill>
                          <a:latin typeface="Century Gothic" panose="020B0502020202020204" pitchFamily="34" charset="0"/>
                        </a:rPr>
                        <a:t> les devoirs chaque semaine.</a:t>
                      </a:r>
                    </a:p>
                  </a:txBody>
                  <a:tcPr/>
                </a:tc>
                <a:tc>
                  <a:txBody>
                    <a:bodyPr/>
                    <a:lstStyle/>
                    <a:p>
                      <a:pPr algn="ctr"/>
                      <a:r>
                        <a:rPr lang="en-GB" sz="1800" dirty="0">
                          <a:solidFill>
                            <a:srgbClr val="002060"/>
                          </a:solidFill>
                          <a:latin typeface="Century Gothic" panose="020B0502020202020204" pitchFamily="34" charset="0"/>
                        </a:rPr>
                        <a:t>is doing</a:t>
                      </a:r>
                    </a:p>
                  </a:txBody>
                  <a:tcPr/>
                </a:tc>
                <a:tc>
                  <a:txBody>
                    <a:bodyPr/>
                    <a:lstStyle/>
                    <a:p>
                      <a:pPr algn="ctr"/>
                      <a:r>
                        <a:rPr lang="en-GB" sz="1800" dirty="0">
                          <a:solidFill>
                            <a:srgbClr val="002060"/>
                          </a:solidFill>
                          <a:latin typeface="Century Gothic" panose="020B0502020202020204" pitchFamily="34" charset="0"/>
                        </a:rPr>
                        <a:t>does</a:t>
                      </a:r>
                    </a:p>
                  </a:txBody>
                  <a:tcPr/>
                </a:tc>
                <a:extLst>
                  <a:ext uri="{0D108BD9-81ED-4DB2-BD59-A6C34878D82A}">
                    <a16:rowId xmlns:a16="http://schemas.microsoft.com/office/drawing/2014/main" val="724899662"/>
                  </a:ext>
                </a:extLst>
              </a:tr>
              <a:tr h="376759">
                <a:tc>
                  <a:txBody>
                    <a:bodyPr/>
                    <a:lstStyle/>
                    <a:p>
                      <a:pPr algn="ctr"/>
                      <a:r>
                        <a:rPr lang="en-GB" sz="1800" b="1" dirty="0">
                          <a:solidFill>
                            <a:srgbClr val="002060"/>
                          </a:solidFill>
                          <a:latin typeface="Century Gothic" panose="020B0502020202020204" pitchFamily="34" charset="0"/>
                        </a:rPr>
                        <a:t>10</a:t>
                      </a:r>
                    </a:p>
                  </a:txBody>
                  <a:tcPr/>
                </a:tc>
                <a:tc>
                  <a:txBody>
                    <a:bodyPr/>
                    <a:lstStyle/>
                    <a:p>
                      <a:pPr algn="l"/>
                      <a:r>
                        <a:rPr lang="fr-FR" sz="1800" noProof="0" dirty="0">
                          <a:solidFill>
                            <a:srgbClr val="002060"/>
                          </a:solidFill>
                          <a:latin typeface="Century Gothic" panose="020B0502020202020204" pitchFamily="34" charset="0"/>
                        </a:rPr>
                        <a:t>Claire </a:t>
                      </a:r>
                      <a:r>
                        <a:rPr lang="fr-FR" sz="1800" b="1" noProof="0" dirty="0">
                          <a:solidFill>
                            <a:schemeClr val="accent4">
                              <a:lumMod val="75000"/>
                            </a:schemeClr>
                          </a:solidFill>
                          <a:latin typeface="Century Gothic" panose="020B0502020202020204" pitchFamily="34" charset="0"/>
                        </a:rPr>
                        <a:t>fait</a:t>
                      </a:r>
                      <a:r>
                        <a:rPr lang="fr-FR" sz="1800" noProof="0" dirty="0">
                          <a:solidFill>
                            <a:srgbClr val="002060"/>
                          </a:solidFill>
                          <a:latin typeface="Century Gothic" panose="020B0502020202020204" pitchFamily="34" charset="0"/>
                        </a:rPr>
                        <a:t> un voyage.</a:t>
                      </a:r>
                    </a:p>
                  </a:txBody>
                  <a:tcPr/>
                </a:tc>
                <a:tc>
                  <a:txBody>
                    <a:bodyPr/>
                    <a:lstStyle/>
                    <a:p>
                      <a:pPr algn="ctr"/>
                      <a:r>
                        <a:rPr lang="en-GB" sz="1800" dirty="0">
                          <a:solidFill>
                            <a:srgbClr val="002060"/>
                          </a:solidFill>
                          <a:latin typeface="Century Gothic" panose="020B0502020202020204" pitchFamily="34" charset="0"/>
                        </a:rPr>
                        <a:t>is going on</a:t>
                      </a:r>
                    </a:p>
                  </a:txBody>
                  <a:tcPr/>
                </a:tc>
                <a:tc>
                  <a:txBody>
                    <a:bodyPr/>
                    <a:lstStyle/>
                    <a:p>
                      <a:pPr algn="ctr"/>
                      <a:r>
                        <a:rPr lang="en-GB" sz="1800" dirty="0">
                          <a:solidFill>
                            <a:srgbClr val="002060"/>
                          </a:solidFill>
                          <a:latin typeface="Century Gothic" panose="020B0502020202020204" pitchFamily="34" charset="0"/>
                        </a:rPr>
                        <a:t>goes on</a:t>
                      </a:r>
                    </a:p>
                  </a:txBody>
                  <a:tcPr/>
                </a:tc>
                <a:extLst>
                  <a:ext uri="{0D108BD9-81ED-4DB2-BD59-A6C34878D82A}">
                    <a16:rowId xmlns:a16="http://schemas.microsoft.com/office/drawing/2014/main" val="1822822297"/>
                  </a:ext>
                </a:extLst>
              </a:tr>
            </a:tbl>
          </a:graphicData>
        </a:graphic>
      </p:graphicFrame>
      <p:sp>
        <p:nvSpPr>
          <p:cNvPr id="21" name="Oval 20" descr="red oval around the word 'likes'"/>
          <p:cNvSpPr/>
          <p:nvPr/>
        </p:nvSpPr>
        <p:spPr>
          <a:xfrm>
            <a:off x="10368648" y="2205196"/>
            <a:ext cx="868329" cy="29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Oval 21" descr="red oval around the words 'is spending'"/>
          <p:cNvSpPr/>
          <p:nvPr/>
        </p:nvSpPr>
        <p:spPr>
          <a:xfrm>
            <a:off x="8141231" y="2553540"/>
            <a:ext cx="1608961" cy="3695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Oval 22" descr="red oval around the word 'does'"/>
          <p:cNvSpPr/>
          <p:nvPr/>
        </p:nvSpPr>
        <p:spPr>
          <a:xfrm>
            <a:off x="10368649" y="2975798"/>
            <a:ext cx="868329" cy="29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Oval 23" descr="red oval around the word 'has'"/>
          <p:cNvSpPr/>
          <p:nvPr/>
        </p:nvSpPr>
        <p:spPr>
          <a:xfrm>
            <a:off x="10399262" y="3356189"/>
            <a:ext cx="868329" cy="29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Oval 33" descr="red oval around the word 'is'"/>
          <p:cNvSpPr/>
          <p:nvPr/>
        </p:nvSpPr>
        <p:spPr>
          <a:xfrm>
            <a:off x="10368650" y="3730070"/>
            <a:ext cx="868329" cy="29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Oval 24" descr="red oval around the word 'is talking'"/>
          <p:cNvSpPr/>
          <p:nvPr/>
        </p:nvSpPr>
        <p:spPr>
          <a:xfrm>
            <a:off x="8141231" y="4078421"/>
            <a:ext cx="1608961" cy="328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descr="red oval around the word 'talks'"/>
          <p:cNvSpPr/>
          <p:nvPr/>
        </p:nvSpPr>
        <p:spPr>
          <a:xfrm>
            <a:off x="10081470" y="4078421"/>
            <a:ext cx="1608961" cy="328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Oval 25" descr="red oval around the word 'is giving'"/>
          <p:cNvSpPr/>
          <p:nvPr/>
        </p:nvSpPr>
        <p:spPr>
          <a:xfrm>
            <a:off x="8141230" y="4449621"/>
            <a:ext cx="1608961" cy="340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Oval 26" descr="red oval around the word 'is staying'"/>
          <p:cNvSpPr/>
          <p:nvPr/>
        </p:nvSpPr>
        <p:spPr>
          <a:xfrm>
            <a:off x="8067146" y="4852568"/>
            <a:ext cx="1608961" cy="37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descr="red oval around the word 'stays'"/>
          <p:cNvSpPr/>
          <p:nvPr/>
        </p:nvSpPr>
        <p:spPr>
          <a:xfrm>
            <a:off x="10028945" y="4850156"/>
            <a:ext cx="1608961" cy="37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Oval 29" descr="red oval around the word 'does'"/>
          <p:cNvSpPr/>
          <p:nvPr/>
        </p:nvSpPr>
        <p:spPr>
          <a:xfrm>
            <a:off x="10338035" y="5248626"/>
            <a:ext cx="868329" cy="3705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Oval 32" descr="red oval around the word 'is going on'"/>
          <p:cNvSpPr/>
          <p:nvPr/>
        </p:nvSpPr>
        <p:spPr>
          <a:xfrm>
            <a:off x="8067145" y="5619223"/>
            <a:ext cx="1608961" cy="3695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ounded Rectangle 27"/>
          <p:cNvSpPr/>
          <p:nvPr/>
        </p:nvSpPr>
        <p:spPr>
          <a:xfrm>
            <a:off x="9720469" y="218661"/>
            <a:ext cx="2186609" cy="496957"/>
          </a:xfrm>
          <a:prstGeom prst="roundRect">
            <a:avLst/>
          </a:prstGeom>
          <a:solidFill>
            <a:schemeClr val="accent1">
              <a:lumMod val="5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lire</a:t>
            </a:r>
          </a:p>
        </p:txBody>
      </p:sp>
    </p:spTree>
    <p:extLst>
      <p:ext uri="{BB962C8B-B14F-4D97-AF65-F5344CB8AC3E}">
        <p14:creationId xmlns:p14="http://schemas.microsoft.com/office/powerpoint/2010/main" val="148601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4" grpId="0" animBg="1"/>
      <p:bldP spid="25" grpId="0" animBg="1"/>
      <p:bldP spid="18" grpId="0" animBg="1"/>
      <p:bldP spid="26" grpId="0" animBg="1"/>
      <p:bldP spid="27" grpId="0" animBg="1"/>
      <p:bldP spid="20"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Grammar teaching in KS2</a:t>
            </a:r>
          </a:p>
        </p:txBody>
      </p:sp>
      <p:sp>
        <p:nvSpPr>
          <p:cNvPr id="7" name="TextBox 6"/>
          <p:cNvSpPr txBox="1"/>
          <p:nvPr/>
        </p:nvSpPr>
        <p:spPr>
          <a:xfrm>
            <a:off x="570734" y="1333620"/>
            <a:ext cx="11432580" cy="4708981"/>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In the English curriculum…</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Driven by the Spelling Punctuation and Grammar (</a:t>
            </a:r>
            <a:r>
              <a:rPr lang="en-GB" sz="2000" dirty="0" err="1">
                <a:solidFill>
                  <a:schemeClr val="tx2"/>
                </a:solidFill>
                <a:latin typeface="Century Gothic" panose="020B0502020202020204" pitchFamily="34" charset="0"/>
              </a:rPr>
              <a:t>SPaG</a:t>
            </a:r>
            <a:r>
              <a:rPr lang="en-GB" sz="2000" dirty="0">
                <a:solidFill>
                  <a:schemeClr val="tx2"/>
                </a:solidFill>
                <a:latin typeface="Century Gothic" panose="020B0502020202020204" pitchFamily="34" charset="0"/>
              </a:rPr>
              <a:t>) component of the SATs tests</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Developing pupils’ explicit knowledge about English to enable “more conscious control and choice” in their language use (</a:t>
            </a:r>
            <a:r>
              <a:rPr lang="en-GB" sz="2000" dirty="0" err="1">
                <a:solidFill>
                  <a:schemeClr val="tx2"/>
                </a:solidFill>
                <a:latin typeface="Century Gothic" panose="020B0502020202020204" pitchFamily="34" charset="0"/>
              </a:rPr>
              <a:t>DfE</a:t>
            </a:r>
            <a:r>
              <a:rPr lang="en-GB" sz="2000" dirty="0">
                <a:solidFill>
                  <a:schemeClr val="tx2"/>
                </a:solidFill>
                <a:latin typeface="Century Gothic" panose="020B0502020202020204" pitchFamily="34" charset="0"/>
              </a:rPr>
              <a:t>, 2013a)</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In tandem with developing literacy skills: exploring how new grammatical concepts are used by others (e.g. in their reading) and how to apply these concepts (e.g. in their writing)</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Focus on:</a:t>
            </a:r>
          </a:p>
          <a:p>
            <a:pPr marL="1257300" lvl="2"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Small units of syntactic analysis</a:t>
            </a:r>
          </a:p>
          <a:p>
            <a:pPr marL="1257300" lvl="2"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Definitions of grammatical terms</a:t>
            </a:r>
          </a:p>
          <a:p>
            <a:pPr marL="1257300" lvl="2"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Functions of word classes</a:t>
            </a:r>
          </a:p>
          <a:p>
            <a:pPr marL="1257300" lvl="2"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Based on ‘Standard English’</a:t>
            </a:r>
          </a:p>
        </p:txBody>
      </p:sp>
      <p:sp>
        <p:nvSpPr>
          <p:cNvPr id="8" name="TextBox 7"/>
          <p:cNvSpPr txBox="1"/>
          <p:nvPr/>
        </p:nvSpPr>
        <p:spPr>
          <a:xfrm>
            <a:off x="7115415" y="6494075"/>
            <a:ext cx="3112320"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26061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 name="Title 2">
            <a:extLst>
              <a:ext uri="{FF2B5EF4-FFF2-40B4-BE49-F238E27FC236}">
                <a16:creationId xmlns:a16="http://schemas.microsoft.com/office/drawing/2014/main" id="{F0781274-A563-8542-BDB4-55189AC74D8F}"/>
              </a:ext>
            </a:extLst>
          </p:cNvPr>
          <p:cNvSpPr>
            <a:spLocks noGrp="1"/>
          </p:cNvSpPr>
          <p:nvPr>
            <p:ph type="title"/>
          </p:nvPr>
        </p:nvSpPr>
        <p:spPr>
          <a:xfrm>
            <a:off x="395111" y="1796722"/>
            <a:ext cx="10515600" cy="1325563"/>
          </a:xfrm>
        </p:spPr>
        <p:txBody>
          <a:bodyPr>
            <a:normAutofit/>
          </a:bodyPr>
          <a:lstStyle/>
          <a:p>
            <a:r>
              <a:rPr lang="en-GB" sz="4000" b="1" dirty="0">
                <a:solidFill>
                  <a:prstClr val="white"/>
                </a:solidFill>
              </a:rPr>
              <a:t>Possessive adjectives</a:t>
            </a:r>
            <a:endParaRPr lang="en-US" sz="4000"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44773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05"/>
            <a:ext cx="6457246" cy="867128"/>
          </a:xfrm>
          <a:prstGeom prst="rect">
            <a:avLst/>
          </a:prstGeom>
        </p:spPr>
      </p:pic>
      <p:sp>
        <p:nvSpPr>
          <p:cNvPr id="10" name="Title 3"/>
          <p:cNvSpPr>
            <a:spLocks noGrp="1"/>
          </p:cNvSpPr>
          <p:nvPr>
            <p:ph type="title"/>
          </p:nvPr>
        </p:nvSpPr>
        <p:spPr>
          <a:xfrm>
            <a:off x="51548" y="215134"/>
            <a:ext cx="6354150" cy="707849"/>
          </a:xfrm>
        </p:spPr>
        <p:txBody>
          <a:bodyPr>
            <a:noAutofit/>
          </a:bodyPr>
          <a:lstStyle/>
          <a:p>
            <a:r>
              <a:rPr lang="en-GB" sz="2800" b="1" dirty="0">
                <a:solidFill>
                  <a:schemeClr val="bg1"/>
                </a:solidFill>
              </a:rPr>
              <a:t>Possessive adjectives</a:t>
            </a:r>
            <a:endParaRPr lang="en-GB" sz="3200" b="1" i="1" dirty="0">
              <a:solidFill>
                <a:schemeClr val="bg1"/>
              </a:solidFill>
            </a:endParaRPr>
          </a:p>
        </p:txBody>
      </p:sp>
      <p:sp>
        <p:nvSpPr>
          <p:cNvPr id="13" name="TextBox 12"/>
          <p:cNvSpPr txBox="1"/>
          <p:nvPr/>
        </p:nvSpPr>
        <p:spPr>
          <a:xfrm>
            <a:off x="668594" y="1316803"/>
            <a:ext cx="10264877" cy="4031873"/>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Compare these French and English sentences.</a:t>
            </a:r>
          </a:p>
          <a:p>
            <a:r>
              <a:rPr lang="en-GB" sz="2000" dirty="0">
                <a:solidFill>
                  <a:schemeClr val="tx2"/>
                </a:solidFill>
                <a:latin typeface="Century Gothic" panose="020B0502020202020204" pitchFamily="34" charset="0"/>
              </a:rPr>
              <a:t>What do you notice about the </a:t>
            </a:r>
            <a:r>
              <a:rPr lang="en-GB" sz="2000" b="1" dirty="0">
                <a:solidFill>
                  <a:schemeClr val="tx2"/>
                </a:solidFill>
                <a:latin typeface="Century Gothic" panose="020B0502020202020204" pitchFamily="34" charset="0"/>
              </a:rPr>
              <a:t>possessive adjectives</a:t>
            </a:r>
            <a:r>
              <a:rPr lang="en-GB" sz="2000" dirty="0">
                <a:solidFill>
                  <a:schemeClr val="tx2"/>
                </a:solidFill>
                <a:latin typeface="Century Gothic" panose="020B0502020202020204" pitchFamily="34" charset="0"/>
              </a:rPr>
              <a:t>?</a:t>
            </a:r>
          </a:p>
          <a:p>
            <a:endParaRPr lang="en-GB" sz="24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Elle adore </a:t>
            </a:r>
            <a:r>
              <a:rPr lang="en-GB" sz="3200" b="1" dirty="0">
                <a:solidFill>
                  <a:schemeClr val="tx2"/>
                </a:solidFill>
                <a:latin typeface="Century Gothic" panose="020B0502020202020204" pitchFamily="34" charset="0"/>
              </a:rPr>
              <a:t>son</a:t>
            </a:r>
            <a:r>
              <a:rPr lang="en-GB" sz="3200" dirty="0">
                <a:solidFill>
                  <a:schemeClr val="tx2"/>
                </a:solidFill>
                <a:latin typeface="Century Gothic" panose="020B0502020202020204" pitchFamily="34" charset="0"/>
              </a:rPr>
              <a:t> livre.		</a:t>
            </a:r>
          </a:p>
          <a:p>
            <a:r>
              <a:rPr lang="en-GB" sz="3200" dirty="0">
                <a:solidFill>
                  <a:schemeClr val="tx2"/>
                </a:solidFill>
                <a:latin typeface="Century Gothic" panose="020B0502020202020204" pitchFamily="34" charset="0"/>
              </a:rPr>
              <a:t>She loves </a:t>
            </a:r>
            <a:r>
              <a:rPr lang="en-GB" sz="3200" b="1" dirty="0">
                <a:solidFill>
                  <a:schemeClr val="tx2"/>
                </a:solidFill>
                <a:latin typeface="Century Gothic" panose="020B0502020202020204" pitchFamily="34" charset="0"/>
              </a:rPr>
              <a:t>her </a:t>
            </a:r>
            <a:r>
              <a:rPr lang="en-GB" sz="3200" dirty="0">
                <a:solidFill>
                  <a:schemeClr val="tx2"/>
                </a:solidFill>
                <a:latin typeface="Century Gothic" panose="020B0502020202020204" pitchFamily="34" charset="0"/>
              </a:rPr>
              <a:t>book.</a:t>
            </a: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Il adore </a:t>
            </a:r>
            <a:r>
              <a:rPr lang="en-GB" sz="3200" b="1" dirty="0">
                <a:solidFill>
                  <a:schemeClr val="tx2"/>
                </a:solidFill>
                <a:latin typeface="Century Gothic" panose="020B0502020202020204" pitchFamily="34" charset="0"/>
              </a:rPr>
              <a:t>son</a:t>
            </a:r>
            <a:r>
              <a:rPr lang="en-GB" sz="3200" dirty="0">
                <a:solidFill>
                  <a:schemeClr val="tx2"/>
                </a:solidFill>
                <a:latin typeface="Century Gothic" panose="020B0502020202020204" pitchFamily="34" charset="0"/>
              </a:rPr>
              <a:t> livre.			</a:t>
            </a:r>
          </a:p>
          <a:p>
            <a:r>
              <a:rPr lang="en-GB" sz="3200" dirty="0">
                <a:solidFill>
                  <a:schemeClr val="tx2"/>
                </a:solidFill>
                <a:latin typeface="Century Gothic" panose="020B0502020202020204" pitchFamily="34" charset="0"/>
              </a:rPr>
              <a:t>He loves </a:t>
            </a:r>
            <a:r>
              <a:rPr lang="en-GB" sz="3200" b="1" dirty="0">
                <a:solidFill>
                  <a:schemeClr val="tx2"/>
                </a:solidFill>
                <a:latin typeface="Century Gothic" panose="020B0502020202020204" pitchFamily="34" charset="0"/>
              </a:rPr>
              <a:t>his</a:t>
            </a:r>
            <a:r>
              <a:rPr lang="en-GB" sz="3200" dirty="0">
                <a:solidFill>
                  <a:schemeClr val="tx2"/>
                </a:solidFill>
                <a:latin typeface="Century Gothic" panose="020B0502020202020204" pitchFamily="34" charset="0"/>
              </a:rPr>
              <a:t> book.</a:t>
            </a:r>
          </a:p>
        </p:txBody>
      </p:sp>
      <p:sp>
        <p:nvSpPr>
          <p:cNvPr id="15" name="Curved Down Arrow 14" descr="curved arrow"/>
          <p:cNvSpPr/>
          <p:nvPr/>
        </p:nvSpPr>
        <p:spPr>
          <a:xfrm>
            <a:off x="3116826" y="2118118"/>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Curved Down Arrow 19" descr="curved arrow"/>
          <p:cNvSpPr/>
          <p:nvPr/>
        </p:nvSpPr>
        <p:spPr>
          <a:xfrm rot="10800000">
            <a:off x="1214283" y="3304461"/>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Curved Down Arrow 15" descr="curved arrow"/>
          <p:cNvSpPr/>
          <p:nvPr/>
        </p:nvSpPr>
        <p:spPr>
          <a:xfrm>
            <a:off x="2630129" y="4027658"/>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urved Down Arrow 18" descr="curved arrow"/>
          <p:cNvSpPr/>
          <p:nvPr/>
        </p:nvSpPr>
        <p:spPr>
          <a:xfrm rot="10800000">
            <a:off x="1002890" y="5289610"/>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p:cNvSpPr/>
          <p:nvPr/>
        </p:nvSpPr>
        <p:spPr>
          <a:xfrm>
            <a:off x="6222829" y="2301688"/>
            <a:ext cx="5079198" cy="3046988"/>
          </a:xfrm>
          <a:prstGeom prst="rect">
            <a:avLst/>
          </a:prstGeom>
        </p:spPr>
        <p:txBody>
          <a:bodyPr wrap="square">
            <a:spAutoFit/>
          </a:bodyPr>
          <a:lstStyle/>
          <a:p>
            <a:r>
              <a:rPr lang="en-GB" sz="3200" dirty="0">
                <a:solidFill>
                  <a:schemeClr val="tx2"/>
                </a:solidFill>
                <a:latin typeface="Century Gothic" panose="020B0502020202020204" pitchFamily="34" charset="0"/>
              </a:rPr>
              <a:t>Elle adore </a:t>
            </a:r>
            <a:r>
              <a:rPr lang="en-GB" sz="3200" b="1" dirty="0" err="1">
                <a:solidFill>
                  <a:schemeClr val="tx2"/>
                </a:solidFill>
                <a:latin typeface="Century Gothic" panose="020B0502020202020204" pitchFamily="34" charset="0"/>
              </a:rPr>
              <a:t>sa</a:t>
            </a:r>
            <a:r>
              <a:rPr lang="en-GB" sz="3200" dirty="0">
                <a:solidFill>
                  <a:schemeClr val="tx2"/>
                </a:solidFill>
                <a:latin typeface="Century Gothic" panose="020B0502020202020204" pitchFamily="34" charset="0"/>
              </a:rPr>
              <a:t> </a:t>
            </a:r>
            <a:r>
              <a:rPr lang="en-GB" sz="3200" dirty="0" err="1">
                <a:solidFill>
                  <a:schemeClr val="tx2"/>
                </a:solidFill>
                <a:latin typeface="Century Gothic" panose="020B0502020202020204" pitchFamily="34" charset="0"/>
              </a:rPr>
              <a:t>voiture</a:t>
            </a:r>
            <a:r>
              <a:rPr lang="en-GB" sz="3200" dirty="0">
                <a:solidFill>
                  <a:schemeClr val="tx2"/>
                </a:solidFill>
                <a:latin typeface="Century Gothic" panose="020B0502020202020204" pitchFamily="34" charset="0"/>
              </a:rPr>
              <a:t>.</a:t>
            </a:r>
          </a:p>
          <a:p>
            <a:r>
              <a:rPr lang="en-GB" sz="3200" dirty="0">
                <a:solidFill>
                  <a:schemeClr val="tx2"/>
                </a:solidFill>
                <a:latin typeface="Century Gothic" panose="020B0502020202020204" pitchFamily="34" charset="0"/>
              </a:rPr>
              <a:t>She loves </a:t>
            </a:r>
            <a:r>
              <a:rPr lang="en-GB" sz="3200" b="1" dirty="0">
                <a:solidFill>
                  <a:schemeClr val="tx2"/>
                </a:solidFill>
                <a:latin typeface="Century Gothic" panose="020B0502020202020204" pitchFamily="34" charset="0"/>
              </a:rPr>
              <a:t>her</a:t>
            </a:r>
            <a:r>
              <a:rPr lang="en-GB" sz="3200" dirty="0">
                <a:solidFill>
                  <a:schemeClr val="tx2"/>
                </a:solidFill>
                <a:latin typeface="Century Gothic" panose="020B0502020202020204" pitchFamily="34" charset="0"/>
              </a:rPr>
              <a:t> car.</a:t>
            </a: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Il adore </a:t>
            </a:r>
            <a:r>
              <a:rPr lang="en-GB" sz="3200" b="1" dirty="0" err="1">
                <a:solidFill>
                  <a:schemeClr val="tx2"/>
                </a:solidFill>
                <a:latin typeface="Century Gothic" panose="020B0502020202020204" pitchFamily="34" charset="0"/>
              </a:rPr>
              <a:t>sa</a:t>
            </a:r>
            <a:r>
              <a:rPr lang="en-GB" sz="3200" dirty="0">
                <a:solidFill>
                  <a:schemeClr val="tx2"/>
                </a:solidFill>
                <a:latin typeface="Century Gothic" panose="020B0502020202020204" pitchFamily="34" charset="0"/>
              </a:rPr>
              <a:t> </a:t>
            </a:r>
            <a:r>
              <a:rPr lang="en-GB" sz="3200" dirty="0" err="1">
                <a:solidFill>
                  <a:schemeClr val="tx2"/>
                </a:solidFill>
                <a:latin typeface="Century Gothic" panose="020B0502020202020204" pitchFamily="34" charset="0"/>
              </a:rPr>
              <a:t>voiture</a:t>
            </a:r>
            <a:r>
              <a:rPr lang="en-GB" sz="3200" dirty="0">
                <a:solidFill>
                  <a:schemeClr val="tx2"/>
                </a:solidFill>
                <a:latin typeface="Century Gothic" panose="020B0502020202020204" pitchFamily="34" charset="0"/>
              </a:rPr>
              <a:t>.		</a:t>
            </a:r>
          </a:p>
          <a:p>
            <a:r>
              <a:rPr lang="en-GB" sz="3200" dirty="0">
                <a:solidFill>
                  <a:schemeClr val="tx2"/>
                </a:solidFill>
                <a:latin typeface="Century Gothic" panose="020B0502020202020204" pitchFamily="34" charset="0"/>
              </a:rPr>
              <a:t>He loves </a:t>
            </a:r>
            <a:r>
              <a:rPr lang="en-GB" sz="3200" b="1" dirty="0">
                <a:solidFill>
                  <a:schemeClr val="tx2"/>
                </a:solidFill>
                <a:latin typeface="Century Gothic" panose="020B0502020202020204" pitchFamily="34" charset="0"/>
              </a:rPr>
              <a:t>his</a:t>
            </a:r>
            <a:r>
              <a:rPr lang="en-GB" sz="3200" dirty="0">
                <a:solidFill>
                  <a:schemeClr val="tx2"/>
                </a:solidFill>
                <a:latin typeface="Century Gothic" panose="020B0502020202020204" pitchFamily="34" charset="0"/>
              </a:rPr>
              <a:t> car.</a:t>
            </a:r>
          </a:p>
        </p:txBody>
      </p:sp>
      <p:sp>
        <p:nvSpPr>
          <p:cNvPr id="17" name="Curved Down Arrow 16" descr="curved arrow"/>
          <p:cNvSpPr/>
          <p:nvPr/>
        </p:nvSpPr>
        <p:spPr>
          <a:xfrm>
            <a:off x="8646480" y="2063049"/>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urved Down Arrow 21" descr="curved arrow"/>
          <p:cNvSpPr/>
          <p:nvPr/>
        </p:nvSpPr>
        <p:spPr>
          <a:xfrm rot="10800000">
            <a:off x="6768518" y="3324391"/>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urved Down Arrow 17" descr="curved arrow"/>
          <p:cNvSpPr/>
          <p:nvPr/>
        </p:nvSpPr>
        <p:spPr>
          <a:xfrm>
            <a:off x="8159783" y="4027658"/>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Curved Down Arrow 20" descr="curved arrow"/>
          <p:cNvSpPr/>
          <p:nvPr/>
        </p:nvSpPr>
        <p:spPr>
          <a:xfrm rot="10800000">
            <a:off x="6520246" y="5231982"/>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p:cNvSpPr txBox="1"/>
          <p:nvPr/>
        </p:nvSpPr>
        <p:spPr>
          <a:xfrm>
            <a:off x="5617024" y="6474694"/>
            <a:ext cx="39992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383025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16" grpId="0" animBg="1"/>
      <p:bldP spid="19" grpId="0" animBg="1"/>
      <p:bldP spid="17" grpId="0" animBg="1"/>
      <p:bldP spid="22" grpId="0" animBg="1"/>
      <p:bldP spid="18"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05"/>
            <a:ext cx="6457246" cy="867128"/>
          </a:xfrm>
          <a:prstGeom prst="rect">
            <a:avLst/>
          </a:prstGeom>
        </p:spPr>
      </p:pic>
      <p:sp>
        <p:nvSpPr>
          <p:cNvPr id="10" name="Title 3"/>
          <p:cNvSpPr>
            <a:spLocks noGrp="1"/>
          </p:cNvSpPr>
          <p:nvPr>
            <p:ph type="title"/>
          </p:nvPr>
        </p:nvSpPr>
        <p:spPr>
          <a:xfrm>
            <a:off x="51548" y="215134"/>
            <a:ext cx="6354150" cy="707849"/>
          </a:xfrm>
        </p:spPr>
        <p:txBody>
          <a:bodyPr>
            <a:noAutofit/>
          </a:bodyPr>
          <a:lstStyle/>
          <a:p>
            <a:r>
              <a:rPr lang="en-GB" sz="2800" b="1" dirty="0">
                <a:solidFill>
                  <a:schemeClr val="bg1"/>
                </a:solidFill>
              </a:rPr>
              <a:t>Possessive adjectives</a:t>
            </a:r>
            <a:endParaRPr lang="en-GB" sz="3200" b="1" i="1" dirty="0">
              <a:solidFill>
                <a:schemeClr val="bg1"/>
              </a:solidFill>
            </a:endParaRPr>
          </a:p>
        </p:txBody>
      </p:sp>
      <p:sp>
        <p:nvSpPr>
          <p:cNvPr id="13" name="TextBox 12"/>
          <p:cNvSpPr txBox="1"/>
          <p:nvPr/>
        </p:nvSpPr>
        <p:spPr>
          <a:xfrm>
            <a:off x="454808" y="2174743"/>
            <a:ext cx="5460920" cy="5139869"/>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In English, the possessive adjective (his / her) has to agree with the </a:t>
            </a:r>
            <a:r>
              <a:rPr lang="en-GB" sz="2400" b="1" dirty="0">
                <a:solidFill>
                  <a:schemeClr val="tx2"/>
                </a:solidFill>
                <a:latin typeface="Century Gothic" panose="020B0502020202020204" pitchFamily="34" charset="0"/>
              </a:rPr>
              <a:t>subject of the sentence</a:t>
            </a:r>
            <a:endParaRPr lang="en-GB" sz="24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					</a:t>
            </a:r>
          </a:p>
          <a:p>
            <a:r>
              <a:rPr lang="en-GB" sz="3200" b="1" dirty="0">
                <a:solidFill>
                  <a:schemeClr val="tx2"/>
                </a:solidFill>
                <a:latin typeface="Century Gothic" panose="020B0502020202020204" pitchFamily="34" charset="0"/>
              </a:rPr>
              <a:t>She</a:t>
            </a:r>
            <a:r>
              <a:rPr lang="en-GB" sz="3200" dirty="0">
                <a:solidFill>
                  <a:schemeClr val="tx2"/>
                </a:solidFill>
                <a:latin typeface="Century Gothic" panose="020B0502020202020204" pitchFamily="34" charset="0"/>
              </a:rPr>
              <a:t> loves </a:t>
            </a:r>
            <a:r>
              <a:rPr lang="en-GB" sz="3200" b="1" dirty="0">
                <a:solidFill>
                  <a:schemeClr val="tx2"/>
                </a:solidFill>
                <a:latin typeface="Century Gothic" panose="020B0502020202020204" pitchFamily="34" charset="0"/>
              </a:rPr>
              <a:t>her </a:t>
            </a:r>
            <a:r>
              <a:rPr lang="en-GB" sz="3200" dirty="0">
                <a:solidFill>
                  <a:schemeClr val="tx2"/>
                </a:solidFill>
                <a:latin typeface="Century Gothic" panose="020B0502020202020204" pitchFamily="34" charset="0"/>
              </a:rPr>
              <a:t>book.				</a:t>
            </a:r>
          </a:p>
          <a:p>
            <a:endParaRPr lang="en-GB" sz="3200" dirty="0">
              <a:solidFill>
                <a:schemeClr val="tx2"/>
              </a:solidFill>
              <a:latin typeface="Century Gothic" panose="020B0502020202020204" pitchFamily="34" charset="0"/>
            </a:endParaRPr>
          </a:p>
          <a:p>
            <a:r>
              <a:rPr lang="en-GB" sz="3200" b="1" dirty="0">
                <a:solidFill>
                  <a:schemeClr val="tx2"/>
                </a:solidFill>
                <a:latin typeface="Century Gothic" panose="020B0502020202020204" pitchFamily="34" charset="0"/>
              </a:rPr>
              <a:t>He</a:t>
            </a:r>
            <a:r>
              <a:rPr lang="en-GB" sz="3200" dirty="0">
                <a:solidFill>
                  <a:schemeClr val="tx2"/>
                </a:solidFill>
                <a:latin typeface="Century Gothic" panose="020B0502020202020204" pitchFamily="34" charset="0"/>
              </a:rPr>
              <a:t> loves </a:t>
            </a:r>
            <a:r>
              <a:rPr lang="en-GB" sz="3200" b="1" dirty="0">
                <a:solidFill>
                  <a:schemeClr val="tx2"/>
                </a:solidFill>
                <a:latin typeface="Century Gothic" panose="020B0502020202020204" pitchFamily="34" charset="0"/>
              </a:rPr>
              <a:t>his</a:t>
            </a:r>
            <a:r>
              <a:rPr lang="en-GB" sz="3200" dirty="0">
                <a:solidFill>
                  <a:schemeClr val="tx2"/>
                </a:solidFill>
                <a:latin typeface="Century Gothic" panose="020B0502020202020204" pitchFamily="34" charset="0"/>
              </a:rPr>
              <a:t> car.						</a:t>
            </a: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p:txBody>
      </p:sp>
      <p:sp>
        <p:nvSpPr>
          <p:cNvPr id="24" name="Curved Down Arrow 23" descr="curved arrow"/>
          <p:cNvSpPr/>
          <p:nvPr/>
        </p:nvSpPr>
        <p:spPr>
          <a:xfrm rot="10800000">
            <a:off x="1083653" y="4312789"/>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Curved Down Arrow 22" descr="curved arrow"/>
          <p:cNvSpPr/>
          <p:nvPr/>
        </p:nvSpPr>
        <p:spPr>
          <a:xfrm rot="10800000">
            <a:off x="950637" y="5765527"/>
            <a:ext cx="1720645" cy="409980"/>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p:cNvSpPr txBox="1"/>
          <p:nvPr/>
        </p:nvSpPr>
        <p:spPr>
          <a:xfrm>
            <a:off x="6134204" y="2174743"/>
            <a:ext cx="5539636" cy="4647426"/>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In French, the possessive adjective (his / her) has to agree with the </a:t>
            </a:r>
            <a:r>
              <a:rPr lang="en-GB" sz="2400" b="1" dirty="0">
                <a:solidFill>
                  <a:schemeClr val="tx2"/>
                </a:solidFill>
                <a:latin typeface="Century Gothic" panose="020B0502020202020204" pitchFamily="34" charset="0"/>
              </a:rPr>
              <a:t>noun it belongs to.</a:t>
            </a:r>
            <a:endParaRPr lang="en-GB" sz="24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					</a:t>
            </a:r>
          </a:p>
          <a:p>
            <a:r>
              <a:rPr lang="en-GB" sz="3200" dirty="0">
                <a:solidFill>
                  <a:schemeClr val="tx2"/>
                </a:solidFill>
                <a:latin typeface="Century Gothic" panose="020B0502020202020204" pitchFamily="34" charset="0"/>
              </a:rPr>
              <a:t>Elle adore </a:t>
            </a:r>
            <a:r>
              <a:rPr lang="en-GB" sz="3200" b="1" dirty="0">
                <a:solidFill>
                  <a:schemeClr val="tx2"/>
                </a:solidFill>
                <a:latin typeface="Century Gothic" panose="020B0502020202020204" pitchFamily="34" charset="0"/>
              </a:rPr>
              <a:t>son</a:t>
            </a:r>
            <a:r>
              <a:rPr lang="en-GB" sz="3200" dirty="0">
                <a:solidFill>
                  <a:schemeClr val="tx2"/>
                </a:solidFill>
                <a:latin typeface="Century Gothic" panose="020B0502020202020204" pitchFamily="34" charset="0"/>
              </a:rPr>
              <a:t> </a:t>
            </a:r>
            <a:r>
              <a:rPr lang="en-GB" sz="3200" b="1" dirty="0">
                <a:solidFill>
                  <a:schemeClr val="tx2"/>
                </a:solidFill>
                <a:latin typeface="Century Gothic" panose="020B0502020202020204" pitchFamily="34" charset="0"/>
              </a:rPr>
              <a:t>livre</a:t>
            </a:r>
            <a:r>
              <a:rPr lang="en-GB" sz="3200" dirty="0">
                <a:solidFill>
                  <a:schemeClr val="tx2"/>
                </a:solidFill>
                <a:latin typeface="Century Gothic" panose="020B0502020202020204" pitchFamily="34" charset="0"/>
              </a:rPr>
              <a:t>.</a:t>
            </a: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a:p>
            <a:r>
              <a:rPr lang="en-GB" sz="3200" dirty="0">
                <a:solidFill>
                  <a:schemeClr val="tx2"/>
                </a:solidFill>
                <a:latin typeface="Century Gothic" panose="020B0502020202020204" pitchFamily="34" charset="0"/>
              </a:rPr>
              <a:t>Il adore </a:t>
            </a:r>
            <a:r>
              <a:rPr lang="en-GB" sz="3200" b="1" dirty="0" err="1">
                <a:solidFill>
                  <a:schemeClr val="tx2"/>
                </a:solidFill>
                <a:latin typeface="Century Gothic" panose="020B0502020202020204" pitchFamily="34" charset="0"/>
              </a:rPr>
              <a:t>sa</a:t>
            </a:r>
            <a:r>
              <a:rPr lang="en-GB" sz="3200" dirty="0">
                <a:solidFill>
                  <a:schemeClr val="tx2"/>
                </a:solidFill>
                <a:latin typeface="Century Gothic" panose="020B0502020202020204" pitchFamily="34" charset="0"/>
              </a:rPr>
              <a:t> </a:t>
            </a:r>
            <a:r>
              <a:rPr lang="en-GB" sz="3200" b="1" dirty="0" err="1">
                <a:solidFill>
                  <a:schemeClr val="tx2"/>
                </a:solidFill>
                <a:latin typeface="Century Gothic" panose="020B0502020202020204" pitchFamily="34" charset="0"/>
              </a:rPr>
              <a:t>voiture</a:t>
            </a:r>
            <a:r>
              <a:rPr lang="en-GB" sz="3200" dirty="0">
                <a:solidFill>
                  <a:schemeClr val="tx2"/>
                </a:solidFill>
                <a:latin typeface="Century Gothic" panose="020B0502020202020204" pitchFamily="34" charset="0"/>
              </a:rPr>
              <a:t>.</a:t>
            </a:r>
            <a:endParaRPr lang="en-GB" sz="3200" dirty="0">
              <a:solidFill>
                <a:schemeClr val="tx2"/>
              </a:solidFill>
            </a:endParaRPr>
          </a:p>
          <a:p>
            <a:endParaRPr lang="en-GB" sz="3200" dirty="0">
              <a:solidFill>
                <a:schemeClr val="tx2"/>
              </a:solidFill>
              <a:latin typeface="Century Gothic" panose="020B0502020202020204" pitchFamily="34" charset="0"/>
            </a:endParaRPr>
          </a:p>
          <a:p>
            <a:endParaRPr lang="en-GB" sz="3200" dirty="0">
              <a:solidFill>
                <a:schemeClr val="tx2"/>
              </a:solidFill>
              <a:latin typeface="Century Gothic" panose="020B0502020202020204" pitchFamily="34" charset="0"/>
            </a:endParaRPr>
          </a:p>
        </p:txBody>
      </p:sp>
      <p:sp>
        <p:nvSpPr>
          <p:cNvPr id="26" name="Curved Down Arrow 25" descr="curved arrow"/>
          <p:cNvSpPr/>
          <p:nvPr/>
        </p:nvSpPr>
        <p:spPr>
          <a:xfrm>
            <a:off x="8473058" y="3591409"/>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Curved Down Arrow 26" descr="curved arrow"/>
          <p:cNvSpPr/>
          <p:nvPr/>
        </p:nvSpPr>
        <p:spPr>
          <a:xfrm>
            <a:off x="8156178" y="4994316"/>
            <a:ext cx="973393" cy="324465"/>
          </a:xfrm>
          <a:prstGeom prst="curvedDownArrow">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Cloud Callout 5"/>
          <p:cNvSpPr/>
          <p:nvPr/>
        </p:nvSpPr>
        <p:spPr>
          <a:xfrm>
            <a:off x="6223104" y="257794"/>
            <a:ext cx="5235817" cy="1574477"/>
          </a:xfrm>
          <a:prstGeom prst="cloudCallout">
            <a:avLst>
              <a:gd name="adj1" fmla="val -30457"/>
              <a:gd name="adj2" fmla="val 757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“agree” means it needs to match the noun’s gender (masculine or feminine) and number (singular or plural)</a:t>
            </a:r>
          </a:p>
        </p:txBody>
      </p:sp>
      <p:sp>
        <p:nvSpPr>
          <p:cNvPr id="28" name="TextBox 27"/>
          <p:cNvSpPr txBox="1"/>
          <p:nvPr/>
        </p:nvSpPr>
        <p:spPr>
          <a:xfrm>
            <a:off x="5617024" y="6474694"/>
            <a:ext cx="39992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14683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5" grpId="0"/>
      <p:bldP spid="26" grpId="0" animBg="1"/>
      <p:bldP spid="27"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05"/>
            <a:ext cx="6457246" cy="867128"/>
          </a:xfrm>
          <a:prstGeom prst="rect">
            <a:avLst/>
          </a:prstGeom>
        </p:spPr>
      </p:pic>
      <p:sp>
        <p:nvSpPr>
          <p:cNvPr id="10" name="Title 3"/>
          <p:cNvSpPr>
            <a:spLocks noGrp="1"/>
          </p:cNvSpPr>
          <p:nvPr>
            <p:ph type="title"/>
          </p:nvPr>
        </p:nvSpPr>
        <p:spPr>
          <a:xfrm>
            <a:off x="51548" y="215134"/>
            <a:ext cx="6354150" cy="707849"/>
          </a:xfrm>
        </p:spPr>
        <p:txBody>
          <a:bodyPr>
            <a:noAutofit/>
          </a:bodyPr>
          <a:lstStyle/>
          <a:p>
            <a:r>
              <a:rPr lang="en-GB" sz="2800" b="1" dirty="0">
                <a:solidFill>
                  <a:schemeClr val="bg1"/>
                </a:solidFill>
              </a:rPr>
              <a:t>Possessive adjectives</a:t>
            </a:r>
            <a:endParaRPr lang="en-GB" sz="3200" b="1" i="1" dirty="0">
              <a:solidFill>
                <a:schemeClr val="bg1"/>
              </a:solidFill>
            </a:endParaRPr>
          </a:p>
        </p:txBody>
      </p:sp>
      <p:sp>
        <p:nvSpPr>
          <p:cNvPr id="3" name="TextBox 2"/>
          <p:cNvSpPr txBox="1"/>
          <p:nvPr/>
        </p:nvSpPr>
        <p:spPr>
          <a:xfrm>
            <a:off x="477518" y="1162731"/>
            <a:ext cx="10965544" cy="830997"/>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Choose which possessive adjective is needed to complete the French sentences. Don’t be tricked by the English sentences!</a:t>
            </a:r>
          </a:p>
        </p:txBody>
      </p:sp>
      <p:graphicFrame>
        <p:nvGraphicFramePr>
          <p:cNvPr id="2" name="Table 1" descr="table of English sentences with French translations"/>
          <p:cNvGraphicFramePr>
            <a:graphicFrameLocks noGrp="1"/>
          </p:cNvGraphicFramePr>
          <p:nvPr>
            <p:extLst>
              <p:ext uri="{D42A27DB-BD31-4B8C-83A1-F6EECF244321}">
                <p14:modId xmlns:p14="http://schemas.microsoft.com/office/powerpoint/2010/main" val="1785042800"/>
              </p:ext>
            </p:extLst>
          </p:nvPr>
        </p:nvGraphicFramePr>
        <p:xfrm>
          <a:off x="477518" y="2214844"/>
          <a:ext cx="10965544" cy="3817618"/>
        </p:xfrm>
        <a:graphic>
          <a:graphicData uri="http://schemas.openxmlformats.org/drawingml/2006/table">
            <a:tbl>
              <a:tblPr firstRow="1" bandRow="1">
                <a:tableStyleId>{5C22544A-7EE6-4342-B048-85BDC9FD1C3A}</a:tableStyleId>
              </a:tblPr>
              <a:tblGrid>
                <a:gridCol w="5361579">
                  <a:extLst>
                    <a:ext uri="{9D8B030D-6E8A-4147-A177-3AD203B41FA5}">
                      <a16:colId xmlns:a16="http://schemas.microsoft.com/office/drawing/2014/main" val="2445923825"/>
                    </a:ext>
                  </a:extLst>
                </a:gridCol>
                <a:gridCol w="5603965">
                  <a:extLst>
                    <a:ext uri="{9D8B030D-6E8A-4147-A177-3AD203B41FA5}">
                      <a16:colId xmlns:a16="http://schemas.microsoft.com/office/drawing/2014/main" val="3263907781"/>
                    </a:ext>
                  </a:extLst>
                </a:gridCol>
              </a:tblGrid>
              <a:tr h="545374">
                <a:tc>
                  <a:txBody>
                    <a:bodyPr/>
                    <a:lstStyle/>
                    <a:p>
                      <a:r>
                        <a:rPr lang="en-GB" sz="2400" dirty="0">
                          <a:solidFill>
                            <a:schemeClr val="tx2"/>
                          </a:solidFill>
                          <a:latin typeface="Century Gothic" panose="020B0502020202020204" pitchFamily="34" charset="0"/>
                        </a:rPr>
                        <a:t>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French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0427016"/>
                  </a:ext>
                </a:extLst>
              </a:tr>
              <a:tr h="545374">
                <a:tc>
                  <a:txBody>
                    <a:bodyPr/>
                    <a:lstStyle/>
                    <a:p>
                      <a:r>
                        <a:rPr lang="en-GB" sz="2400" dirty="0">
                          <a:solidFill>
                            <a:schemeClr val="tx2"/>
                          </a:solidFill>
                          <a:latin typeface="Century Gothic" panose="020B0502020202020204" pitchFamily="34" charset="0"/>
                        </a:rPr>
                        <a:t>She loves her brother.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Elle adore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b="0" i="0" u="none" strike="noStrike" kern="1200" dirty="0">
                          <a:solidFill>
                            <a:schemeClr val="tx2"/>
                          </a:solidFill>
                          <a:effectLst/>
                          <a:latin typeface="Century Gothic" panose="020B0502020202020204" pitchFamily="34" charset="0"/>
                          <a:ea typeface="+mn-ea"/>
                          <a:cs typeface="+mn-cs"/>
                        </a:rPr>
                        <a:t>frère.</a:t>
                      </a:r>
                      <a:endParaRPr lang="en-GB" sz="2400" b="1"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0705522"/>
                  </a:ext>
                </a:extLst>
              </a:tr>
              <a:tr h="545374">
                <a:tc>
                  <a:txBody>
                    <a:bodyPr/>
                    <a:lstStyle/>
                    <a:p>
                      <a:r>
                        <a:rPr lang="en-GB" sz="2400" dirty="0">
                          <a:solidFill>
                            <a:schemeClr val="tx2"/>
                          </a:solidFill>
                          <a:latin typeface="Century Gothic" panose="020B0502020202020204" pitchFamily="34" charset="0"/>
                        </a:rPr>
                        <a:t>He likes his sister.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Il </a:t>
                      </a:r>
                      <a:r>
                        <a:rPr lang="en-GB" sz="2400" dirty="0" err="1">
                          <a:solidFill>
                            <a:schemeClr val="tx2"/>
                          </a:solidFill>
                          <a:latin typeface="Century Gothic" panose="020B0502020202020204" pitchFamily="34" charset="0"/>
                        </a:rPr>
                        <a:t>aime</a:t>
                      </a:r>
                      <a:r>
                        <a:rPr lang="en-GB" sz="2400" dirty="0">
                          <a:solidFill>
                            <a:schemeClr val="tx2"/>
                          </a:solidFill>
                          <a:latin typeface="Century Gothic" panose="020B0502020202020204" pitchFamily="34" charset="0"/>
                        </a:rPr>
                        <a: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b="0" i="0" u="none" strike="noStrike" kern="1200" dirty="0">
                          <a:solidFill>
                            <a:schemeClr val="tx2"/>
                          </a:solidFill>
                          <a:effectLst/>
                          <a:latin typeface="Century Gothic" panose="020B0502020202020204" pitchFamily="34" charset="0"/>
                          <a:ea typeface="+mn-ea"/>
                          <a:cs typeface="+mn-cs"/>
                        </a:rPr>
                        <a:t>sœur.</a:t>
                      </a:r>
                      <a:endParaRPr lang="en-GB" sz="240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5426059"/>
                  </a:ext>
                </a:extLst>
              </a:tr>
              <a:tr h="545374">
                <a:tc>
                  <a:txBody>
                    <a:bodyPr/>
                    <a:lstStyle/>
                    <a:p>
                      <a:r>
                        <a:rPr lang="en-GB" sz="2400" dirty="0">
                          <a:solidFill>
                            <a:schemeClr val="tx2"/>
                          </a:solidFill>
                          <a:latin typeface="Century Gothic" panose="020B0502020202020204" pitchFamily="34" charset="0"/>
                        </a:rPr>
                        <a:t>He reads his book.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Il lit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dirty="0">
                          <a:solidFill>
                            <a:schemeClr val="tx2"/>
                          </a:solidFill>
                          <a:latin typeface="Century Gothic" panose="020B0502020202020204" pitchFamily="34" charset="0"/>
                        </a:rPr>
                        <a:t> livre.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879222"/>
                  </a:ext>
                </a:extLst>
              </a:tr>
              <a:tr h="545374">
                <a:tc>
                  <a:txBody>
                    <a:bodyPr/>
                    <a:lstStyle/>
                    <a:p>
                      <a:r>
                        <a:rPr lang="en-GB" sz="2400" dirty="0">
                          <a:solidFill>
                            <a:schemeClr val="tx2"/>
                          </a:solidFill>
                          <a:latin typeface="Century Gothic" panose="020B0502020202020204" pitchFamily="34" charset="0"/>
                        </a:rPr>
                        <a:t>She finds her mobile phone.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Elle</a:t>
                      </a:r>
                      <a:r>
                        <a:rPr lang="en-GB" sz="2400" baseline="0" dirty="0">
                          <a:solidFill>
                            <a:schemeClr val="tx2"/>
                          </a:solidFill>
                          <a:latin typeface="Century Gothic" panose="020B0502020202020204" pitchFamily="34" charset="0"/>
                        </a:rPr>
                        <a:t> </a:t>
                      </a:r>
                      <a:r>
                        <a:rPr lang="en-GB" sz="2400" baseline="0" dirty="0" err="1">
                          <a:solidFill>
                            <a:schemeClr val="tx2"/>
                          </a:solidFill>
                          <a:latin typeface="Century Gothic" panose="020B0502020202020204" pitchFamily="34" charset="0"/>
                        </a:rPr>
                        <a:t>trouve</a:t>
                      </a:r>
                      <a:r>
                        <a:rPr lang="en-GB" sz="2400" baseline="0" dirty="0">
                          <a:solidFill>
                            <a:schemeClr val="tx2"/>
                          </a:solidFill>
                          <a:latin typeface="Century Gothic" panose="020B0502020202020204" pitchFamily="34" charset="0"/>
                        </a:rPr>
                        <a: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b="0" dirty="0">
                          <a:solidFill>
                            <a:schemeClr val="tx2"/>
                          </a:solidFill>
                          <a:latin typeface="Century Gothic" panose="020B0502020202020204" pitchFamily="34" charset="0"/>
                        </a:rPr>
                        <a:t>portable.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3927263"/>
                  </a:ext>
                </a:extLst>
              </a:tr>
              <a:tr h="545374">
                <a:tc>
                  <a:txBody>
                    <a:bodyPr/>
                    <a:lstStyle/>
                    <a:p>
                      <a:r>
                        <a:rPr lang="en-GB" sz="2400" dirty="0">
                          <a:solidFill>
                            <a:schemeClr val="tx2"/>
                          </a:solidFill>
                          <a:latin typeface="Century Gothic" panose="020B0502020202020204" pitchFamily="34" charset="0"/>
                        </a:rPr>
                        <a:t>She writes her letter.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Elle </a:t>
                      </a:r>
                      <a:r>
                        <a:rPr lang="en-GB" sz="2400" dirty="0" err="1">
                          <a:solidFill>
                            <a:schemeClr val="tx2"/>
                          </a:solidFill>
                          <a:latin typeface="Century Gothic" panose="020B0502020202020204" pitchFamily="34" charset="0"/>
                        </a:rPr>
                        <a:t>écrit</a:t>
                      </a:r>
                      <a:r>
                        <a:rPr lang="en-GB" sz="2400" dirty="0">
                          <a:solidFill>
                            <a:schemeClr val="tx2"/>
                          </a:solidFill>
                          <a:latin typeface="Century Gothic" panose="020B0502020202020204" pitchFamily="34" charset="0"/>
                        </a:rPr>
                        <a: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b="0" dirty="0" err="1">
                          <a:solidFill>
                            <a:schemeClr val="tx2"/>
                          </a:solidFill>
                          <a:latin typeface="Century Gothic" panose="020B0502020202020204" pitchFamily="34" charset="0"/>
                        </a:rPr>
                        <a:t>lettre</a:t>
                      </a:r>
                      <a:r>
                        <a:rPr lang="en-GB" sz="2400" b="0" dirty="0">
                          <a:solidFill>
                            <a:schemeClr val="tx2"/>
                          </a:solidFill>
                          <a:latin typeface="Century Gothic" panose="020B0502020202020204" pitchFamily="34" charset="0"/>
                        </a:rPr>
                        <a:t>.</a:t>
                      </a:r>
                      <a:endParaRPr lang="en-GB" sz="240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0824194"/>
                  </a:ext>
                </a:extLst>
              </a:tr>
              <a:tr h="545374">
                <a:tc>
                  <a:txBody>
                    <a:bodyPr/>
                    <a:lstStyle/>
                    <a:p>
                      <a:r>
                        <a:rPr lang="en-GB" sz="2400" dirty="0">
                          <a:solidFill>
                            <a:schemeClr val="tx2"/>
                          </a:solidFill>
                          <a:latin typeface="Century Gothic" panose="020B0502020202020204" pitchFamily="34" charset="0"/>
                        </a:rPr>
                        <a:t>He wears his shirt.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2"/>
                          </a:solidFill>
                          <a:latin typeface="Century Gothic" panose="020B0502020202020204" pitchFamily="34" charset="0"/>
                        </a:rPr>
                        <a:t>Il </a:t>
                      </a:r>
                      <a:r>
                        <a:rPr lang="en-GB" sz="2400" dirty="0" err="1">
                          <a:solidFill>
                            <a:schemeClr val="tx2"/>
                          </a:solidFill>
                          <a:latin typeface="Century Gothic" panose="020B0502020202020204" pitchFamily="34" charset="0"/>
                        </a:rPr>
                        <a:t>porte</a:t>
                      </a:r>
                      <a:r>
                        <a:rPr lang="en-GB" sz="2400" dirty="0">
                          <a:solidFill>
                            <a:schemeClr val="tx2"/>
                          </a:solidFill>
                          <a:latin typeface="Century Gothic" panose="020B0502020202020204" pitchFamily="34" charset="0"/>
                        </a:rPr>
                        <a:t> </a:t>
                      </a:r>
                      <a:r>
                        <a:rPr lang="en-GB" sz="2400" b="1" dirty="0">
                          <a:solidFill>
                            <a:schemeClr val="tx2"/>
                          </a:solidFill>
                          <a:latin typeface="Century Gothic" panose="020B0502020202020204" pitchFamily="34" charset="0"/>
                        </a:rPr>
                        <a:t>son / </a:t>
                      </a:r>
                      <a:r>
                        <a:rPr lang="en-GB" sz="2400" b="1" dirty="0" err="1">
                          <a:solidFill>
                            <a:schemeClr val="tx2"/>
                          </a:solidFill>
                          <a:latin typeface="Century Gothic" panose="020B0502020202020204" pitchFamily="34" charset="0"/>
                        </a:rPr>
                        <a:t>sa</a:t>
                      </a:r>
                      <a:r>
                        <a:rPr lang="en-GB" sz="2400" b="1" dirty="0">
                          <a:solidFill>
                            <a:schemeClr val="tx2"/>
                          </a:solidFill>
                          <a:latin typeface="Century Gothic" panose="020B0502020202020204" pitchFamily="34" charset="0"/>
                        </a:rPr>
                        <a:t> </a:t>
                      </a:r>
                      <a:r>
                        <a:rPr lang="en-GB" sz="2400" dirty="0">
                          <a:solidFill>
                            <a:schemeClr val="tx2"/>
                          </a:solidFill>
                          <a:latin typeface="Century Gothic" panose="020B0502020202020204" pitchFamily="34" charset="0"/>
                        </a:rPr>
                        <a:t>chemise.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8299281"/>
                  </a:ext>
                </a:extLst>
              </a:tr>
            </a:tbl>
          </a:graphicData>
        </a:graphic>
      </p:graphicFrame>
      <p:sp>
        <p:nvSpPr>
          <p:cNvPr id="7" name="TextBox 6"/>
          <p:cNvSpPr txBox="1"/>
          <p:nvPr/>
        </p:nvSpPr>
        <p:spPr>
          <a:xfrm>
            <a:off x="5617024" y="6474694"/>
            <a:ext cx="39992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3807537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Summary</a:t>
            </a:r>
          </a:p>
        </p:txBody>
      </p:sp>
      <p:sp>
        <p:nvSpPr>
          <p:cNvPr id="3" name="TextBox 2"/>
          <p:cNvSpPr txBox="1"/>
          <p:nvPr/>
        </p:nvSpPr>
        <p:spPr>
          <a:xfrm>
            <a:off x="300038" y="1622426"/>
            <a:ext cx="11676062" cy="3785652"/>
          </a:xfrm>
          <a:prstGeom prst="rect">
            <a:avLst/>
          </a:prstGeom>
          <a:noFill/>
        </p:spPr>
        <p:txBody>
          <a:bodyPr wrap="square" rtlCol="0">
            <a:spAutoFit/>
          </a:bodyPr>
          <a:lstStyle/>
          <a:p>
            <a:r>
              <a:rPr lang="en-GB" sz="2400" dirty="0">
                <a:solidFill>
                  <a:schemeClr val="tx2"/>
                </a:solidFill>
                <a:latin typeface="Century Gothic" panose="020B0502020202020204" pitchFamily="34" charset="0"/>
              </a:rPr>
              <a:t>Students have encountered quite a wide range of grammatical metalanguage and concepts during KS2, through the English curriculum.</a:t>
            </a:r>
          </a:p>
          <a:p>
            <a:endParaRPr lang="en-GB" sz="2400" dirty="0">
              <a:solidFill>
                <a:schemeClr val="tx2"/>
              </a:solidFill>
              <a:latin typeface="Century Gothic" panose="020B0502020202020204" pitchFamily="34" charset="0"/>
            </a:endParaRPr>
          </a:p>
          <a:p>
            <a:r>
              <a:rPr lang="en-GB" sz="2400" dirty="0">
                <a:solidFill>
                  <a:schemeClr val="tx2"/>
                </a:solidFill>
                <a:latin typeface="Century Gothic" panose="020B0502020202020204" pitchFamily="34" charset="0"/>
              </a:rPr>
              <a:t>Use of metalanguage can provide clarity, boost students’ confidence, and enable students’ to talk about the language.</a:t>
            </a:r>
          </a:p>
          <a:p>
            <a:endParaRPr lang="en-GB" sz="2400" dirty="0">
              <a:solidFill>
                <a:schemeClr val="tx2"/>
              </a:solidFill>
              <a:latin typeface="Century Gothic" panose="020B0502020202020204" pitchFamily="34" charset="0"/>
            </a:endParaRPr>
          </a:p>
          <a:p>
            <a:r>
              <a:rPr lang="en-GB" sz="2400" dirty="0">
                <a:solidFill>
                  <a:schemeClr val="tx2"/>
                </a:solidFill>
                <a:latin typeface="Century Gothic" panose="020B0502020202020204" pitchFamily="34" charset="0"/>
              </a:rPr>
              <a:t>Developing learners’ language analytic ability can have a ‘levelling’ effect.</a:t>
            </a:r>
          </a:p>
          <a:p>
            <a:endParaRPr lang="en-GB" sz="2400" dirty="0">
              <a:solidFill>
                <a:schemeClr val="tx2"/>
              </a:solidFill>
              <a:latin typeface="Century Gothic" panose="020B0502020202020204" pitchFamily="34" charset="0"/>
            </a:endParaRPr>
          </a:p>
          <a:p>
            <a:r>
              <a:rPr lang="en-GB" sz="2400" dirty="0">
                <a:solidFill>
                  <a:schemeClr val="tx2"/>
                </a:solidFill>
                <a:latin typeface="Century Gothic" panose="020B0502020202020204" pitchFamily="34" charset="0"/>
              </a:rPr>
              <a:t>Activities which promote crosslinguistic comparison are useful, particularly for grammatical concepts which work differently in the L2 (compared to English).</a:t>
            </a:r>
          </a:p>
        </p:txBody>
      </p:sp>
      <p:sp>
        <p:nvSpPr>
          <p:cNvPr id="7" name="TextBox 6"/>
          <p:cNvSpPr txBox="1"/>
          <p:nvPr/>
        </p:nvSpPr>
        <p:spPr>
          <a:xfrm>
            <a:off x="7115415" y="6494075"/>
            <a:ext cx="3112320"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4077348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a:extLst>
              <a:ext uri="{FF2B5EF4-FFF2-40B4-BE49-F238E27FC236}">
                <a16:creationId xmlns:a16="http://schemas.microsoft.com/office/drawing/2014/main" id="{E2B13E36-C10E-F646-B889-3F29239DF2F0}"/>
              </a:ext>
            </a:extLst>
          </p:cNvPr>
          <p:cNvSpPr>
            <a:spLocks noGrp="1"/>
          </p:cNvSpPr>
          <p:nvPr>
            <p:ph type="title"/>
          </p:nvPr>
        </p:nvSpPr>
        <p:spPr>
          <a:xfrm>
            <a:off x="300038" y="0"/>
            <a:ext cx="10515600" cy="1325563"/>
          </a:xfrm>
        </p:spPr>
        <p:txBody>
          <a:bodyPr>
            <a:normAutofit/>
          </a:bodyPr>
          <a:lstStyle/>
          <a:p>
            <a:r>
              <a:rPr lang="en-GB" sz="2700" b="1" dirty="0">
                <a:solidFill>
                  <a:schemeClr val="bg1"/>
                </a:solidFill>
              </a:rPr>
              <a:t>References</a:t>
            </a:r>
            <a:endParaRPr lang="en-US" sz="2700" dirty="0"/>
          </a:p>
        </p:txBody>
      </p:sp>
      <p:sp>
        <p:nvSpPr>
          <p:cNvPr id="6" name="Content Placeholder 2"/>
          <p:cNvSpPr>
            <a:spLocks noGrp="1"/>
          </p:cNvSpPr>
          <p:nvPr>
            <p:ph idx="4294967295"/>
          </p:nvPr>
        </p:nvSpPr>
        <p:spPr>
          <a:xfrm>
            <a:off x="300038" y="1316038"/>
            <a:ext cx="11891962" cy="4995862"/>
          </a:xfrm>
        </p:spPr>
        <p:txBody>
          <a:bodyPr>
            <a:noAutofit/>
          </a:bodyPr>
          <a:lstStyle/>
          <a:p>
            <a:pPr marL="0" indent="0">
              <a:buNone/>
            </a:pPr>
            <a:r>
              <a:rPr lang="en-GB" sz="1300" dirty="0">
                <a:solidFill>
                  <a:schemeClr val="tx2"/>
                </a:solidFill>
                <a:ea typeface="Calibri"/>
                <a:cs typeface="Calibri"/>
                <a:sym typeface="Calibri"/>
              </a:rPr>
              <a:t>Ammar, A., </a:t>
            </a:r>
            <a:r>
              <a:rPr lang="en-GB" sz="1300" dirty="0" err="1">
                <a:solidFill>
                  <a:schemeClr val="tx2"/>
                </a:solidFill>
                <a:ea typeface="Calibri"/>
                <a:cs typeface="Calibri"/>
                <a:sym typeface="Calibri"/>
              </a:rPr>
              <a:t>Lightbown</a:t>
            </a:r>
            <a:r>
              <a:rPr lang="en-GB" sz="1300" dirty="0">
                <a:solidFill>
                  <a:schemeClr val="tx2"/>
                </a:solidFill>
                <a:ea typeface="Calibri"/>
                <a:cs typeface="Calibri"/>
                <a:sym typeface="Calibri"/>
              </a:rPr>
              <a:t>, P., &amp; </a:t>
            </a:r>
            <a:r>
              <a:rPr lang="en-GB" sz="1300" dirty="0" err="1">
                <a:solidFill>
                  <a:schemeClr val="tx2"/>
                </a:solidFill>
                <a:ea typeface="Calibri"/>
                <a:cs typeface="Calibri"/>
                <a:sym typeface="Calibri"/>
              </a:rPr>
              <a:t>Spada</a:t>
            </a:r>
            <a:r>
              <a:rPr lang="en-GB" sz="1300" dirty="0">
                <a:solidFill>
                  <a:schemeClr val="tx2"/>
                </a:solidFill>
                <a:ea typeface="Calibri"/>
                <a:cs typeface="Calibri"/>
                <a:sym typeface="Calibri"/>
              </a:rPr>
              <a:t>, N. (2010). Awareness of L1/L2 differences: Does it matter? </a:t>
            </a:r>
            <a:r>
              <a:rPr lang="en-GB" sz="1300" i="1" dirty="0">
                <a:solidFill>
                  <a:schemeClr val="tx2"/>
                </a:solidFill>
                <a:ea typeface="Calibri"/>
                <a:cs typeface="Calibri"/>
                <a:sym typeface="Calibri"/>
              </a:rPr>
              <a:t>Language Awareness 19(2), 129-146.</a:t>
            </a:r>
            <a:endParaRPr lang="en-GB" sz="1300" dirty="0">
              <a:solidFill>
                <a:schemeClr val="tx2"/>
              </a:solidFill>
              <a:ea typeface="Calibri"/>
              <a:cs typeface="Calibri"/>
              <a:sym typeface="Calibri"/>
            </a:endParaRPr>
          </a:p>
          <a:p>
            <a:pPr marL="0" indent="0">
              <a:buNone/>
            </a:pPr>
            <a:r>
              <a:rPr lang="en-GB" sz="1300" dirty="0" err="1">
                <a:solidFill>
                  <a:schemeClr val="tx2"/>
                </a:solidFill>
              </a:rPr>
              <a:t>DfE</a:t>
            </a:r>
            <a:r>
              <a:rPr lang="en-GB" sz="1300" dirty="0">
                <a:solidFill>
                  <a:schemeClr val="tx2"/>
                </a:solidFill>
              </a:rPr>
              <a:t> (2013a). </a:t>
            </a:r>
            <a:r>
              <a:rPr lang="en-GB" sz="1300" i="1" dirty="0">
                <a:solidFill>
                  <a:schemeClr val="tx2"/>
                </a:solidFill>
              </a:rPr>
              <a:t>English programmes of study: Key Stages 1 and 2. </a:t>
            </a:r>
            <a:r>
              <a:rPr lang="en-GB" sz="1300" dirty="0">
                <a:solidFill>
                  <a:schemeClr val="tx2"/>
                </a:solidFill>
              </a:rPr>
              <a:t>London: Crown Copyright.</a:t>
            </a:r>
          </a:p>
          <a:p>
            <a:pPr marL="0" indent="0">
              <a:buNone/>
            </a:pPr>
            <a:r>
              <a:rPr lang="en-GB" sz="1300" dirty="0" err="1">
                <a:solidFill>
                  <a:schemeClr val="tx2"/>
                </a:solidFill>
              </a:rPr>
              <a:t>DfE</a:t>
            </a:r>
            <a:r>
              <a:rPr lang="en-GB" sz="1300" dirty="0">
                <a:solidFill>
                  <a:schemeClr val="tx2"/>
                </a:solidFill>
              </a:rPr>
              <a:t> (2013b). </a:t>
            </a:r>
            <a:r>
              <a:rPr lang="en-GB" sz="1300" i="1" dirty="0">
                <a:solidFill>
                  <a:schemeClr val="tx2"/>
                </a:solidFill>
              </a:rPr>
              <a:t>Languages programme of study: Key Stage 2. </a:t>
            </a:r>
            <a:r>
              <a:rPr lang="en-GB" sz="1300" dirty="0">
                <a:solidFill>
                  <a:schemeClr val="tx2"/>
                </a:solidFill>
              </a:rPr>
              <a:t>London: Crown Copyright.</a:t>
            </a:r>
          </a:p>
          <a:p>
            <a:pPr marL="0" indent="0">
              <a:buNone/>
            </a:pPr>
            <a:r>
              <a:rPr lang="en-GB" sz="1300" dirty="0" err="1">
                <a:solidFill>
                  <a:schemeClr val="tx2"/>
                </a:solidFill>
              </a:rPr>
              <a:t>DfE</a:t>
            </a:r>
            <a:r>
              <a:rPr lang="en-GB" sz="1300" dirty="0">
                <a:solidFill>
                  <a:schemeClr val="tx2"/>
                </a:solidFill>
              </a:rPr>
              <a:t> (2019). </a:t>
            </a:r>
            <a:r>
              <a:rPr lang="en-GB" sz="1300" i="1" dirty="0">
                <a:solidFill>
                  <a:schemeClr val="tx2"/>
                </a:solidFill>
              </a:rPr>
              <a:t>National curriculum assessments at Key Stage 2 in England, 2019: Revised. </a:t>
            </a:r>
            <a:r>
              <a:rPr lang="en-GB" sz="1300" dirty="0">
                <a:solidFill>
                  <a:schemeClr val="tx2"/>
                </a:solidFill>
              </a:rPr>
              <a:t>London: Crown Copyright.</a:t>
            </a:r>
          </a:p>
          <a:p>
            <a:pPr marL="0" indent="0">
              <a:buNone/>
            </a:pPr>
            <a:r>
              <a:rPr lang="en-GB" sz="1300" dirty="0">
                <a:solidFill>
                  <a:schemeClr val="tx2"/>
                </a:solidFill>
              </a:rPr>
              <a:t>Ellis, N. (2006). Selective attention, and transfer phenomena in L2 acquisition: Contingency, cue competition, salience, interference, overshadowing, blocking, and perceptual learning. </a:t>
            </a:r>
            <a:r>
              <a:rPr lang="en-GB" sz="1300" i="1" dirty="0">
                <a:solidFill>
                  <a:schemeClr val="tx2"/>
                </a:solidFill>
              </a:rPr>
              <a:t>Applied Linguistics, 27</a:t>
            </a:r>
            <a:r>
              <a:rPr lang="en-GB" sz="1300" dirty="0">
                <a:solidFill>
                  <a:schemeClr val="tx2"/>
                </a:solidFill>
              </a:rPr>
              <a:t>(2), 164-194. </a:t>
            </a:r>
          </a:p>
          <a:p>
            <a:pPr marL="0" indent="0">
              <a:buNone/>
            </a:pPr>
            <a:r>
              <a:rPr lang="en-GB" sz="1300" dirty="0">
                <a:solidFill>
                  <a:schemeClr val="tx2"/>
                </a:solidFill>
              </a:rPr>
              <a:t>Han, Y. &amp; Ellis, R. (1998). Implicit knowledge, explicit knowledge and general language proficiency. </a:t>
            </a:r>
            <a:r>
              <a:rPr lang="en-GB" sz="1300" i="1" dirty="0">
                <a:solidFill>
                  <a:schemeClr val="tx2"/>
                </a:solidFill>
              </a:rPr>
              <a:t>Language Teaching Research, 2, </a:t>
            </a:r>
            <a:r>
              <a:rPr lang="en-GB" sz="1300" dirty="0">
                <a:solidFill>
                  <a:schemeClr val="tx2"/>
                </a:solidFill>
              </a:rPr>
              <a:t>1-23.</a:t>
            </a:r>
          </a:p>
          <a:p>
            <a:pPr marL="0" indent="0">
              <a:buNone/>
            </a:pPr>
            <a:r>
              <a:rPr lang="en-GB" sz="1300" dirty="0">
                <a:solidFill>
                  <a:schemeClr val="tx2"/>
                </a:solidFill>
              </a:rPr>
              <a:t>Horst, M., White, J., &amp; Bell, P. (2010). First and second language knowledge in the language classroom. </a:t>
            </a:r>
            <a:r>
              <a:rPr lang="en-GB" sz="1300" i="1" dirty="0">
                <a:solidFill>
                  <a:schemeClr val="tx2"/>
                </a:solidFill>
              </a:rPr>
              <a:t>International Journal of Bilingualism, 14</a:t>
            </a:r>
            <a:r>
              <a:rPr lang="en-GB" sz="1300" dirty="0">
                <a:solidFill>
                  <a:schemeClr val="tx2"/>
                </a:solidFill>
              </a:rPr>
              <a:t>(3), 331-349.</a:t>
            </a:r>
          </a:p>
          <a:p>
            <a:pPr marL="0" lvl="0" indent="0">
              <a:buClr>
                <a:schemeClr val="dk1"/>
              </a:buClr>
              <a:buSzPts val="1100"/>
              <a:buNone/>
            </a:pPr>
            <a:r>
              <a:rPr lang="en-GB" sz="1300" dirty="0">
                <a:solidFill>
                  <a:srgbClr val="104F75"/>
                </a:solidFill>
                <a:ea typeface="Calibri"/>
                <a:cs typeface="Calibri"/>
                <a:sym typeface="Calibri"/>
              </a:rPr>
              <a:t>McManus, K. &amp; Marsden, E. (2017). L1 explicit instruction can improve L2 online and offline comprehension. </a:t>
            </a:r>
            <a:r>
              <a:rPr lang="en-GB" sz="1300" i="1" dirty="0">
                <a:solidFill>
                  <a:srgbClr val="104F75"/>
                </a:solidFill>
                <a:ea typeface="Calibri"/>
                <a:cs typeface="Calibri"/>
                <a:sym typeface="Calibri"/>
              </a:rPr>
              <a:t>Studies in Second Language Acquisition, 39</a:t>
            </a:r>
            <a:r>
              <a:rPr lang="en-GB" sz="1300" dirty="0">
                <a:solidFill>
                  <a:srgbClr val="104F75"/>
                </a:solidFill>
                <a:ea typeface="Calibri"/>
                <a:cs typeface="Calibri"/>
                <a:sym typeface="Calibri"/>
              </a:rPr>
              <a:t>, 459-492.</a:t>
            </a:r>
            <a:endParaRPr lang="en-GB" sz="1300" dirty="0">
              <a:solidFill>
                <a:srgbClr val="104F75"/>
              </a:solidFill>
            </a:endParaRPr>
          </a:p>
          <a:p>
            <a:pPr marL="0" lvl="0" indent="0">
              <a:buClr>
                <a:schemeClr val="dk1"/>
              </a:buClr>
              <a:buSzPts val="1100"/>
              <a:buNone/>
            </a:pPr>
            <a:r>
              <a:rPr lang="en-GB" sz="1300" dirty="0">
                <a:solidFill>
                  <a:srgbClr val="104F75"/>
                </a:solidFill>
                <a:ea typeface="Calibri"/>
                <a:cs typeface="Calibri"/>
                <a:sym typeface="Calibri"/>
              </a:rPr>
              <a:t>McManus, K. &amp; Marsden, E. (2018). Online and offline effects of L1 practice in L2 grammar learning: A partial replication. </a:t>
            </a:r>
            <a:r>
              <a:rPr lang="en-GB" sz="1300" i="1" dirty="0">
                <a:solidFill>
                  <a:srgbClr val="104F75"/>
                </a:solidFill>
                <a:ea typeface="Calibri"/>
                <a:cs typeface="Calibri"/>
                <a:sym typeface="Calibri"/>
              </a:rPr>
              <a:t>Studies in Second Language Acquisition, 40, 459-</a:t>
            </a:r>
            <a:r>
              <a:rPr lang="en-GB" sz="1300" dirty="0">
                <a:solidFill>
                  <a:srgbClr val="104F75"/>
                </a:solidFill>
                <a:ea typeface="Calibri"/>
                <a:cs typeface="Calibri"/>
                <a:sym typeface="Calibri"/>
              </a:rPr>
              <a:t>475.</a:t>
            </a:r>
            <a:endParaRPr lang="en-GB" sz="1300" dirty="0">
              <a:solidFill>
                <a:srgbClr val="104F75"/>
              </a:solidFill>
            </a:endParaRPr>
          </a:p>
          <a:p>
            <a:pPr marL="0" indent="0">
              <a:buNone/>
            </a:pPr>
            <a:r>
              <a:rPr lang="en-GB" sz="1300" dirty="0" err="1">
                <a:solidFill>
                  <a:schemeClr val="tx2"/>
                </a:solidFill>
              </a:rPr>
              <a:t>Roehr-Brackin</a:t>
            </a:r>
            <a:r>
              <a:rPr lang="en-GB" sz="1300" dirty="0">
                <a:solidFill>
                  <a:schemeClr val="tx2"/>
                </a:solidFill>
              </a:rPr>
              <a:t>, K. &amp; Tellier, A. (2019). The role of language analytic ability in children’s instructed second language learning. </a:t>
            </a:r>
            <a:r>
              <a:rPr lang="en-GB" sz="1300" i="1" dirty="0">
                <a:solidFill>
                  <a:schemeClr val="tx2"/>
                </a:solidFill>
              </a:rPr>
              <a:t>Studies in Second Language Acquisition, 45</a:t>
            </a:r>
            <a:r>
              <a:rPr lang="en-GB" sz="1300" dirty="0">
                <a:solidFill>
                  <a:schemeClr val="tx2"/>
                </a:solidFill>
              </a:rPr>
              <a:t>(5), 1111-1131.</a:t>
            </a:r>
          </a:p>
          <a:p>
            <a:pPr marL="0" indent="0">
              <a:buNone/>
            </a:pPr>
            <a:r>
              <a:rPr lang="en-GB" sz="1300" dirty="0">
                <a:solidFill>
                  <a:schemeClr val="tx2"/>
                </a:solidFill>
              </a:rPr>
              <a:t>Safford, K. (2016). Teaching grammar and testing grammar in the English primary school: The impact on teachers and their teaching of the grammar element of the statutory test in spelling punctuation and grammar (</a:t>
            </a:r>
            <a:r>
              <a:rPr lang="en-GB" sz="1300" dirty="0" err="1">
                <a:solidFill>
                  <a:schemeClr val="tx2"/>
                </a:solidFill>
              </a:rPr>
              <a:t>SPaG</a:t>
            </a:r>
            <a:r>
              <a:rPr lang="en-GB" sz="1300" dirty="0">
                <a:solidFill>
                  <a:schemeClr val="tx2"/>
                </a:solidFill>
              </a:rPr>
              <a:t>). </a:t>
            </a:r>
            <a:r>
              <a:rPr lang="en-GB" sz="1300" i="1" dirty="0">
                <a:solidFill>
                  <a:schemeClr val="tx2"/>
                </a:solidFill>
              </a:rPr>
              <a:t>Changing English, 23</a:t>
            </a:r>
            <a:r>
              <a:rPr lang="en-GB" sz="1300" dirty="0">
                <a:solidFill>
                  <a:schemeClr val="tx2"/>
                </a:solidFill>
              </a:rPr>
              <a:t>(1), 3-21.</a:t>
            </a:r>
            <a:r>
              <a:rPr lang="en-GB" sz="1300" i="1" dirty="0">
                <a:solidFill>
                  <a:schemeClr val="tx2"/>
                </a:solidFill>
              </a:rPr>
              <a:t> </a:t>
            </a:r>
          </a:p>
          <a:p>
            <a:pPr marL="0" indent="0">
              <a:buNone/>
            </a:pPr>
            <a:r>
              <a:rPr lang="en-GB" sz="1300" dirty="0">
                <a:solidFill>
                  <a:schemeClr val="tx2"/>
                </a:solidFill>
              </a:rPr>
              <a:t>White, J. &amp; </a:t>
            </a:r>
            <a:r>
              <a:rPr lang="en-GB" sz="1300" dirty="0" err="1">
                <a:solidFill>
                  <a:schemeClr val="tx2"/>
                </a:solidFill>
              </a:rPr>
              <a:t>Ranta</a:t>
            </a:r>
            <a:r>
              <a:rPr lang="en-GB" sz="1300" dirty="0">
                <a:solidFill>
                  <a:schemeClr val="tx2"/>
                </a:solidFill>
              </a:rPr>
              <a:t>, L. (2002). Examining the interface between metalinguistic task performance and oral production in a second language. </a:t>
            </a:r>
            <a:r>
              <a:rPr lang="en-GB" sz="1300" i="1" dirty="0">
                <a:solidFill>
                  <a:schemeClr val="tx2"/>
                </a:solidFill>
              </a:rPr>
              <a:t>Language Awareness, 11</a:t>
            </a:r>
            <a:r>
              <a:rPr lang="en-GB" sz="1300" dirty="0">
                <a:solidFill>
                  <a:schemeClr val="tx2"/>
                </a:solidFill>
              </a:rPr>
              <a:t>(4), 259-290.</a:t>
            </a:r>
          </a:p>
          <a:p>
            <a:pPr marL="0" indent="0">
              <a:buNone/>
            </a:pPr>
            <a:endParaRPr lang="en-GB" sz="1300" dirty="0">
              <a:solidFill>
                <a:schemeClr val="tx2"/>
              </a:solidFill>
            </a:endParaRPr>
          </a:p>
        </p:txBody>
      </p:sp>
      <p:sp>
        <p:nvSpPr>
          <p:cNvPr id="7" name="TextBox 6"/>
          <p:cNvSpPr txBox="1"/>
          <p:nvPr/>
        </p:nvSpPr>
        <p:spPr>
          <a:xfrm>
            <a:off x="7115415" y="6494075"/>
            <a:ext cx="31123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1217808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a:extLst>
              <a:ext uri="{FF2B5EF4-FFF2-40B4-BE49-F238E27FC236}">
                <a16:creationId xmlns:a16="http://schemas.microsoft.com/office/drawing/2014/main" id="{30020DAC-3C5D-9F42-838A-CCD8A19CE435}"/>
              </a:ext>
            </a:extLst>
          </p:cNvPr>
          <p:cNvSpPr>
            <a:spLocks noGrp="1"/>
          </p:cNvSpPr>
          <p:nvPr>
            <p:ph type="title"/>
          </p:nvPr>
        </p:nvSpPr>
        <p:spPr>
          <a:xfrm>
            <a:off x="300038" y="-8761"/>
            <a:ext cx="10515600" cy="1325563"/>
          </a:xfrm>
        </p:spPr>
        <p:txBody>
          <a:bodyPr>
            <a:normAutofit/>
          </a:bodyPr>
          <a:lstStyle/>
          <a:p>
            <a:r>
              <a:rPr lang="en-GB" sz="2700" b="1" dirty="0">
                <a:solidFill>
                  <a:schemeClr val="bg1"/>
                </a:solidFill>
              </a:rPr>
              <a:t>Other resources</a:t>
            </a:r>
            <a:endParaRPr lang="en-US" sz="2700" dirty="0"/>
          </a:p>
        </p:txBody>
      </p:sp>
      <p:sp>
        <p:nvSpPr>
          <p:cNvPr id="9" name="Content Placeholder 2"/>
          <p:cNvSpPr txBox="1">
            <a:spLocks/>
          </p:cNvSpPr>
          <p:nvPr/>
        </p:nvSpPr>
        <p:spPr>
          <a:xfrm>
            <a:off x="622300" y="1622426"/>
            <a:ext cx="10744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dirty="0"/>
          </a:p>
          <a:p>
            <a:pPr marL="0" indent="0">
              <a:buFont typeface="Arial" panose="020B0604020202020204" pitchFamily="34" charset="0"/>
              <a:buNone/>
            </a:pPr>
            <a:r>
              <a:rPr lang="en-GB" sz="2400" dirty="0" err="1">
                <a:hlinkClick r:id="rId4"/>
              </a:rPr>
              <a:t>Englicious</a:t>
            </a:r>
            <a:r>
              <a:rPr lang="en-GB" sz="2400" dirty="0"/>
              <a:t>: a free online library of original English language teaching resources</a:t>
            </a:r>
          </a:p>
        </p:txBody>
      </p:sp>
      <p:sp>
        <p:nvSpPr>
          <p:cNvPr id="7" name="TextBox 6"/>
          <p:cNvSpPr txBox="1"/>
          <p:nvPr/>
        </p:nvSpPr>
        <p:spPr>
          <a:xfrm>
            <a:off x="7115415" y="6494075"/>
            <a:ext cx="31123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a:t>
            </a:r>
          </a:p>
        </p:txBody>
      </p:sp>
    </p:spTree>
    <p:extLst>
      <p:ext uri="{BB962C8B-B14F-4D97-AF65-F5344CB8AC3E}">
        <p14:creationId xmlns:p14="http://schemas.microsoft.com/office/powerpoint/2010/main" val="1132173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ackground rectangle "/>
          <p:cNvSpPr/>
          <p:nvPr/>
        </p:nvSpPr>
        <p:spPr>
          <a:xfrm>
            <a:off x="3252651" y="6113417"/>
            <a:ext cx="9039498" cy="10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 name="Group 1" descr="background rectangle "/>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B15DDF0A-7324-C84D-9AA4-20F7BE17A3AC}"/>
              </a:ext>
            </a:extLst>
          </p:cNvPr>
          <p:cNvSpPr>
            <a:spLocks noGrp="1"/>
          </p:cNvSpPr>
          <p:nvPr>
            <p:ph type="title"/>
          </p:nvPr>
        </p:nvSpPr>
        <p:spPr>
          <a:xfrm>
            <a:off x="178969" y="1796722"/>
            <a:ext cx="4657436" cy="1325563"/>
          </a:xfrm>
        </p:spPr>
        <p:txBody>
          <a:bodyPr>
            <a:normAutofit/>
          </a:bodyPr>
          <a:lstStyle/>
          <a:p>
            <a:r>
              <a:rPr lang="en-GB" sz="4000" b="1" dirty="0">
                <a:solidFill>
                  <a:prstClr val="white"/>
                </a:solidFill>
              </a:rPr>
              <a:t>Asking questions</a:t>
            </a:r>
            <a:endParaRPr lang="en-US" sz="4000" dirty="0"/>
          </a:p>
        </p:txBody>
      </p:sp>
      <p:sp>
        <p:nvSpPr>
          <p:cNvPr id="17" name="Title 3">
            <a:extLst>
              <a:ext uri="{FF2B5EF4-FFF2-40B4-BE49-F238E27FC236}">
                <a16:creationId xmlns:a16="http://schemas.microsoft.com/office/drawing/2014/main" id="{C0508B9B-5891-4D3C-9F6E-ECDA43B43AC2}"/>
              </a:ext>
            </a:extLst>
          </p:cNvPr>
          <p:cNvSpPr txBox="1">
            <a:spLocks/>
          </p:cNvSpPr>
          <p:nvPr/>
        </p:nvSpPr>
        <p:spPr>
          <a:xfrm>
            <a:off x="178969" y="5595941"/>
            <a:ext cx="5784972" cy="126206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Emma Marsden </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25235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29104" y="360589"/>
            <a:ext cx="6157207" cy="707849"/>
          </a:xfrm>
        </p:spPr>
        <p:txBody>
          <a:bodyPr>
            <a:normAutofit/>
          </a:bodyPr>
          <a:lstStyle/>
          <a:p>
            <a:r>
              <a:rPr lang="en-GB" sz="3600" b="1" dirty="0">
                <a:solidFill>
                  <a:schemeClr val="bg1"/>
                </a:solidFill>
              </a:rPr>
              <a:t>Asking questions</a:t>
            </a:r>
          </a:p>
        </p:txBody>
      </p:sp>
      <p:sp>
        <p:nvSpPr>
          <p:cNvPr id="2" name="TextBox 1"/>
          <p:cNvSpPr txBox="1"/>
          <p:nvPr/>
        </p:nvSpPr>
        <p:spPr>
          <a:xfrm>
            <a:off x="496711" y="1150134"/>
            <a:ext cx="11379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ask a question in French,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raise the pitch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your voice at the end of a sentence:</a:t>
            </a:r>
          </a:p>
        </p:txBody>
      </p:sp>
      <p:sp>
        <p:nvSpPr>
          <p:cNvPr id="3" name="TextBox 2"/>
          <p:cNvSpPr txBox="1"/>
          <p:nvPr/>
        </p:nvSpPr>
        <p:spPr>
          <a:xfrm>
            <a:off x="962342" y="1832194"/>
            <a:ext cx="1021644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as un animal.	You have a pet.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as un animal ?   Do you have a pet?</a:t>
            </a:r>
          </a:p>
        </p:txBody>
      </p:sp>
      <p:cxnSp>
        <p:nvCxnSpPr>
          <p:cNvPr id="11" name="Straight Arrow Connector 10" descr="straight line"/>
          <p:cNvCxnSpPr>
            <a:cxnSpLocks/>
          </p:cNvCxnSpPr>
          <p:nvPr/>
        </p:nvCxnSpPr>
        <p:spPr>
          <a:xfrm flipV="1">
            <a:off x="3726873" y="4829333"/>
            <a:ext cx="1330036" cy="421373"/>
          </a:xfrm>
          <a:prstGeom prst="straightConnector1">
            <a:avLst/>
          </a:prstGeom>
          <a:ln>
            <a:solidFill>
              <a:srgbClr val="115076"/>
            </a:solidFill>
            <a:tailEnd type="triangle"/>
          </a:ln>
        </p:spPr>
        <p:style>
          <a:lnRef idx="2">
            <a:schemeClr val="accent5"/>
          </a:lnRef>
          <a:fillRef idx="0">
            <a:schemeClr val="accent5"/>
          </a:fillRef>
          <a:effectRef idx="1">
            <a:schemeClr val="accent5"/>
          </a:effectRef>
          <a:fontRef idx="minor">
            <a:schemeClr val="tx1"/>
          </a:fontRef>
        </p:style>
      </p:cxnSp>
      <p:sp>
        <p:nvSpPr>
          <p:cNvPr id="9" name="Oval Callout 8">
            <a:extLst>
              <a:ext uri="{FF2B5EF4-FFF2-40B4-BE49-F238E27FC236}">
                <a16:creationId xmlns:a16="http://schemas.microsoft.com/office/drawing/2014/main" id="{80B8D0A0-D6AE-8A40-AFE2-7B5975AB8FF6}"/>
              </a:ext>
            </a:extLst>
          </p:cNvPr>
          <p:cNvSpPr/>
          <p:nvPr/>
        </p:nvSpPr>
        <p:spPr>
          <a:xfrm>
            <a:off x="7617070" y="2770750"/>
            <a:ext cx="4164113" cy="1455170"/>
          </a:xfrm>
          <a:prstGeom prst="wedgeEllipseCallout">
            <a:avLst>
              <a:gd name="adj1" fmla="val -164470"/>
              <a:gd name="adj2" fmla="val -47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Do not say the final ‘s’.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SILENT FINAL CONSONANT</a:t>
            </a:r>
          </a:p>
        </p:txBody>
      </p:sp>
      <p:sp>
        <p:nvSpPr>
          <p:cNvPr id="6" name="TextBox 5"/>
          <p:cNvSpPr txBox="1"/>
          <p:nvPr/>
        </p:nvSpPr>
        <p:spPr>
          <a:xfrm>
            <a:off x="6457245" y="6524431"/>
            <a:ext cx="28372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 &amp; Emma Marsden</a:t>
            </a:r>
          </a:p>
        </p:txBody>
      </p:sp>
    </p:spTree>
    <p:extLst>
      <p:ext uri="{BB962C8B-B14F-4D97-AF65-F5344CB8AC3E}">
        <p14:creationId xmlns:p14="http://schemas.microsoft.com/office/powerpoint/2010/main" val="99078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14">
            <a:extLst>
              <a:ext uri="{FF2B5EF4-FFF2-40B4-BE49-F238E27FC236}">
                <a16:creationId xmlns:a16="http://schemas.microsoft.com/office/drawing/2014/main" id="{2096ECEC-22C3-714B-90E6-77458F9D05A5}"/>
              </a:ext>
            </a:extLst>
          </p:cNvPr>
          <p:cNvSpPr>
            <a:spLocks noGrp="1"/>
          </p:cNvSpPr>
          <p:nvPr>
            <p:ph type="title"/>
          </p:nvPr>
        </p:nvSpPr>
        <p:spPr>
          <a:xfrm>
            <a:off x="290968" y="283556"/>
            <a:ext cx="4340743" cy="807283"/>
          </a:xfrm>
        </p:spPr>
        <p:txBody>
          <a:bodyPr>
            <a:normAutofit/>
          </a:bodyPr>
          <a:lstStyle/>
          <a:p>
            <a:r>
              <a:rPr lang="en-GB" sz="3600" b="1" kern="0" dirty="0">
                <a:solidFill>
                  <a:srgbClr val="FFFFFF"/>
                </a:solidFill>
                <a:latin typeface="Century Gothic"/>
                <a:sym typeface="Century Gothic"/>
              </a:rPr>
              <a:t>Questions with </a:t>
            </a:r>
            <a:r>
              <a:rPr lang="en-GB" sz="3600" b="1" i="1" kern="0" dirty="0" err="1">
                <a:solidFill>
                  <a:srgbClr val="FFFFFF"/>
                </a:solidFill>
                <a:latin typeface="Century Gothic"/>
                <a:sym typeface="Century Gothic"/>
              </a:rPr>
              <a:t>où</a:t>
            </a:r>
            <a:r>
              <a:rPr lang="en-GB" sz="3600" b="1" i="1" kern="0" dirty="0">
                <a:solidFill>
                  <a:srgbClr val="FFFFFF"/>
                </a:solidFill>
                <a:latin typeface="Century Gothic"/>
                <a:sym typeface="Century Gothic"/>
              </a:rPr>
              <a:t> </a:t>
            </a:r>
            <a:endParaRPr lang="en-US" sz="3600" dirty="0"/>
          </a:p>
        </p:txBody>
      </p:sp>
      <p:sp>
        <p:nvSpPr>
          <p:cNvPr id="4" name="Rectangle 3"/>
          <p:cNvSpPr/>
          <p:nvPr/>
        </p:nvSpPr>
        <p:spPr>
          <a:xfrm>
            <a:off x="290969" y="1224972"/>
            <a:ext cx="118064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in French we use intonation to form questions. </a:t>
            </a:r>
          </a:p>
        </p:txBody>
      </p:sp>
      <p:sp>
        <p:nvSpPr>
          <p:cNvPr id="5" name="TextBox 4"/>
          <p:cNvSpPr txBox="1"/>
          <p:nvPr/>
        </p:nvSpPr>
        <p:spPr>
          <a:xfrm>
            <a:off x="290970" y="1815320"/>
            <a:ext cx="6166276"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u as un animal ?</a:t>
            </a:r>
          </a:p>
        </p:txBody>
      </p:sp>
      <p:sp>
        <p:nvSpPr>
          <p:cNvPr id="6" name="TextBox 5"/>
          <p:cNvSpPr txBox="1"/>
          <p:nvPr/>
        </p:nvSpPr>
        <p:spPr>
          <a:xfrm>
            <a:off x="6333065" y="1943880"/>
            <a:ext cx="572432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Do you have a pet?</a:t>
            </a:r>
          </a:p>
        </p:txBody>
      </p:sp>
      <p:sp>
        <p:nvSpPr>
          <p:cNvPr id="9" name="TextBox 8"/>
          <p:cNvSpPr txBox="1"/>
          <p:nvPr/>
        </p:nvSpPr>
        <p:spPr>
          <a:xfrm>
            <a:off x="553436" y="2643921"/>
            <a:ext cx="551716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Literally: You have an animal?</a:t>
            </a:r>
          </a:p>
        </p:txBody>
      </p:sp>
      <p:sp>
        <p:nvSpPr>
          <p:cNvPr id="11" name="TextBox 10"/>
          <p:cNvSpPr txBox="1"/>
          <p:nvPr/>
        </p:nvSpPr>
        <p:spPr>
          <a:xfrm>
            <a:off x="6239595" y="2633218"/>
            <a:ext cx="591126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Arial"/>
                <a:sym typeface="Arial"/>
              </a:rPr>
              <a:t>“Do” is not used in French!</a:t>
            </a:r>
          </a:p>
        </p:txBody>
      </p:sp>
      <p:sp>
        <p:nvSpPr>
          <p:cNvPr id="14" name="Rectangle 13"/>
          <p:cNvSpPr/>
          <p:nvPr/>
        </p:nvSpPr>
        <p:spPr>
          <a:xfrm>
            <a:off x="1797155" y="3342024"/>
            <a:ext cx="9320180"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 can add the question word</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1" u="none" strike="noStrike" kern="0" cap="none" spc="0" normalizeH="0" baseline="0" noProof="0" dirty="0" err="1">
                <a:ln>
                  <a:noFill/>
                </a:ln>
                <a:solidFill>
                  <a:srgbClr val="4472C4">
                    <a:lumMod val="50000"/>
                  </a:srgbClr>
                </a:solidFill>
                <a:effectLst/>
                <a:uLnTx/>
                <a:uFillTx/>
                <a:latin typeface="Century Gothic"/>
                <a:ea typeface="+mn-ea"/>
                <a:cs typeface="Arial"/>
                <a:sym typeface="Century Gothic"/>
              </a:rPr>
              <a:t>où</a:t>
            </a: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 – where?</a:t>
            </a:r>
            <a:endParaRPr kumimoji="0" lang="en-GB" sz="3200" b="1"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 name="TextBox 6"/>
          <p:cNvSpPr txBox="1"/>
          <p:nvPr/>
        </p:nvSpPr>
        <p:spPr>
          <a:xfrm>
            <a:off x="132347" y="3891336"/>
            <a:ext cx="4499364" cy="92333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a:t>
            </a: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vais</a:t>
            </a:r>
            <a:r>
              <a:rPr kumimoji="0" lang="en-GB" sz="5400" b="1" i="1"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a:t>
            </a:r>
            <a:r>
              <a:rPr kumimoji="0" lang="en-GB" sz="5400" b="1" i="1" u="none" strike="noStrike" kern="0" cap="none" spc="0" normalizeH="0" baseline="0" noProof="0" dirty="0" err="1">
                <a:ln>
                  <a:noFill/>
                </a:ln>
                <a:solidFill>
                  <a:srgbClr val="4472C4">
                    <a:lumMod val="50000"/>
                  </a:srgbClr>
                </a:solidFill>
                <a:effectLst/>
                <a:uLnTx/>
                <a:uFillTx/>
                <a:latin typeface="Century Gothic"/>
                <a:ea typeface="+mn-ea"/>
                <a:cs typeface="Arial"/>
                <a:sym typeface="Century Gothic"/>
              </a:rPr>
              <a:t>où</a:t>
            </a:r>
            <a:r>
              <a:rPr kumimoji="0" lang="en-GB" sz="54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p>
        </p:txBody>
      </p:sp>
      <p:sp>
        <p:nvSpPr>
          <p:cNvPr id="13" name="TextBox 12"/>
          <p:cNvSpPr txBox="1"/>
          <p:nvPr/>
        </p:nvSpPr>
        <p:spPr>
          <a:xfrm>
            <a:off x="5103273" y="4045225"/>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Where</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am I going?</a:t>
            </a:r>
          </a:p>
        </p:txBody>
      </p:sp>
      <p:sp>
        <p:nvSpPr>
          <p:cNvPr id="10" name="Rectangle 9"/>
          <p:cNvSpPr/>
          <p:nvPr/>
        </p:nvSpPr>
        <p:spPr>
          <a:xfrm>
            <a:off x="744107" y="4727484"/>
            <a:ext cx="3887604" cy="92333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GB"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Tu</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vas </a:t>
            </a:r>
            <a:r>
              <a:rPr kumimoji="0" lang="en-GB" sz="5400" b="1" i="1" u="none" strike="noStrike" kern="0" cap="none" spc="0" normalizeH="0" baseline="0" noProof="0" dirty="0" err="1">
                <a:ln>
                  <a:noFill/>
                </a:ln>
                <a:solidFill>
                  <a:srgbClr val="4472C4">
                    <a:lumMod val="50000"/>
                  </a:srgbClr>
                </a:solidFill>
                <a:effectLst/>
                <a:uLnTx/>
                <a:uFillTx/>
                <a:latin typeface="Century Gothic"/>
                <a:ea typeface="+mn-ea"/>
                <a:cs typeface="Arial"/>
                <a:sym typeface="Century Gothic"/>
              </a:rPr>
              <a:t>où</a:t>
            </a:r>
            <a:r>
              <a:rPr kumimoji="0" lang="en-GB" sz="54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a:t>
            </a:r>
            <a:endPar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8" name="TextBox 7"/>
          <p:cNvSpPr txBox="1"/>
          <p:nvPr/>
        </p:nvSpPr>
        <p:spPr>
          <a:xfrm>
            <a:off x="5103273" y="4842351"/>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Wher</a:t>
            </a:r>
            <a:r>
              <a:rPr kumimoji="0" lang="en-GB" sz="44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are you going?</a:t>
            </a:r>
          </a:p>
        </p:txBody>
      </p:sp>
      <p:sp>
        <p:nvSpPr>
          <p:cNvPr id="12" name="Rectangle 11"/>
          <p:cNvSpPr/>
          <p:nvPr/>
        </p:nvSpPr>
        <p:spPr>
          <a:xfrm>
            <a:off x="271098" y="5703453"/>
            <a:ext cx="118263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question word</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goes to the </a:t>
            </a:r>
            <a:r>
              <a:rPr kumimoji="0" lang="en-GB" sz="3200" b="1" i="1"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end</a:t>
            </a:r>
            <a:r>
              <a:rPr kumimoji="0" lang="en-GB" sz="3200" b="0" i="0" u="none" strike="noStrike" kern="0" cap="none" spc="0" normalizeH="0" baseline="0" noProof="0" dirty="0">
                <a:ln>
                  <a:noFill/>
                </a:ln>
                <a:solidFill>
                  <a:srgbClr val="4472C4">
                    <a:lumMod val="50000"/>
                  </a:srgbClr>
                </a:solidFill>
                <a:effectLst/>
                <a:uLnTx/>
                <a:uFillTx/>
                <a:latin typeface="Century Gothic"/>
                <a:ea typeface="+mn-ea"/>
                <a:cs typeface="Arial"/>
                <a:sym typeface="Century Gothic"/>
              </a:rPr>
              <a:t> of the French sentence.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32290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4" grpId="0"/>
      <p:bldP spid="7" grpId="0" animBg="1"/>
      <p:bldP spid="13" grpId="0" animBg="1"/>
      <p:bldP spid="10" grpId="0"/>
      <p:bldP spid="8"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Grammar teaching in KS2</a:t>
            </a:r>
          </a:p>
        </p:txBody>
      </p:sp>
      <p:sp>
        <p:nvSpPr>
          <p:cNvPr id="7" name="TextBox 6"/>
          <p:cNvSpPr txBox="1"/>
          <p:nvPr/>
        </p:nvSpPr>
        <p:spPr>
          <a:xfrm>
            <a:off x="570734" y="1333620"/>
            <a:ext cx="10935978" cy="4862870"/>
          </a:xfrm>
          <a:prstGeom prst="rect">
            <a:avLst/>
          </a:prstGeom>
          <a:noFill/>
        </p:spPr>
        <p:txBody>
          <a:bodyPr wrap="square" rtlCol="0">
            <a:spAutoFit/>
          </a:bodyPr>
          <a:lstStyle/>
          <a:p>
            <a:pPr>
              <a:buClr>
                <a:schemeClr val="accent2"/>
              </a:buClr>
            </a:pPr>
            <a:r>
              <a:rPr lang="en-GB" sz="2000" dirty="0">
                <a:solidFill>
                  <a:schemeClr val="tx2"/>
                </a:solidFill>
                <a:latin typeface="Century Gothic" panose="020B0502020202020204" pitchFamily="34" charset="0"/>
              </a:rPr>
              <a:t>What does (English) grammar teaching look like in KS2?</a:t>
            </a:r>
          </a:p>
          <a:p>
            <a:pPr>
              <a:buClr>
                <a:schemeClr val="accent2"/>
              </a:buClr>
            </a:pPr>
            <a:endParaRPr lang="en-GB" sz="24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Explicit, decontextualized practice (e.g. prefix bingo)</a:t>
            </a: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Frequent repetition and revisiting (e.g. “grammar starter” to every literacy lesson)</a:t>
            </a: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Highlighting and discussing structures when they arise in guided reading, shared and guided writing, and in other subject work (e.g. history)</a:t>
            </a: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Repeated exposure to and reinforcement of metalanguage (in line with curriculum)</a:t>
            </a:r>
          </a:p>
          <a:p>
            <a:pPr>
              <a:buClr>
                <a:schemeClr val="accent2"/>
              </a:buClr>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Proof-reading own work, identifying errors, making improvements</a:t>
            </a:r>
          </a:p>
          <a:p>
            <a:pPr algn="r">
              <a:buClr>
                <a:schemeClr val="accent2"/>
              </a:buClr>
            </a:pPr>
            <a:r>
              <a:rPr lang="en-GB" dirty="0">
                <a:solidFill>
                  <a:schemeClr val="tx2"/>
                </a:solidFill>
                <a:latin typeface="Century Gothic" panose="020B0502020202020204" pitchFamily="34" charset="0"/>
              </a:rPr>
              <a:t>(Safford, 2016, pg. 10)</a:t>
            </a:r>
          </a:p>
        </p:txBody>
      </p:sp>
      <p:pic>
        <p:nvPicPr>
          <p:cNvPr id="8" name="Picture 7" descr="text box with quote"/>
          <p:cNvPicPr>
            <a:picLocks noChangeAspect="1"/>
          </p:cNvPicPr>
          <p:nvPr/>
        </p:nvPicPr>
        <p:blipFill>
          <a:blip r:embed="rId4"/>
          <a:stretch>
            <a:fillRect/>
          </a:stretch>
        </p:blipFill>
        <p:spPr>
          <a:xfrm>
            <a:off x="1375712" y="4030051"/>
            <a:ext cx="9388953" cy="636539"/>
          </a:xfrm>
          <a:prstGeom prst="rect">
            <a:avLst/>
          </a:prstGeom>
          <a:ln w="28575">
            <a:solidFill>
              <a:schemeClr val="accent4"/>
            </a:solidFill>
          </a:ln>
        </p:spPr>
      </p:pic>
      <p:pic>
        <p:nvPicPr>
          <p:cNvPr id="3" name="Picture 2" descr="picture of teaching slides"/>
          <p:cNvPicPr>
            <a:picLocks noChangeAspect="1"/>
          </p:cNvPicPr>
          <p:nvPr/>
        </p:nvPicPr>
        <p:blipFill rotWithShape="1">
          <a:blip r:embed="rId5"/>
          <a:srcRect b="12423"/>
          <a:stretch/>
        </p:blipFill>
        <p:spPr>
          <a:xfrm>
            <a:off x="8355164" y="97166"/>
            <a:ext cx="3737552" cy="2257152"/>
          </a:xfrm>
          <a:prstGeom prst="rect">
            <a:avLst/>
          </a:prstGeom>
          <a:ln w="28575">
            <a:solidFill>
              <a:srgbClr val="7030A0"/>
            </a:solidFill>
          </a:ln>
        </p:spPr>
      </p:pic>
      <p:pic>
        <p:nvPicPr>
          <p:cNvPr id="4" name="Picture 3" descr="Word Detective teaching exercise"/>
          <p:cNvPicPr>
            <a:picLocks noChangeAspect="1"/>
          </p:cNvPicPr>
          <p:nvPr/>
        </p:nvPicPr>
        <p:blipFill>
          <a:blip r:embed="rId6"/>
          <a:stretch>
            <a:fillRect/>
          </a:stretch>
        </p:blipFill>
        <p:spPr>
          <a:xfrm rot="841976">
            <a:off x="7729939" y="561522"/>
            <a:ext cx="3831199" cy="1790877"/>
          </a:xfrm>
          <a:prstGeom prst="rect">
            <a:avLst/>
          </a:prstGeom>
        </p:spPr>
      </p:pic>
      <p:sp>
        <p:nvSpPr>
          <p:cNvPr id="9" name="TextBox 8"/>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353688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NCELP logo"/>
          <p:cNvSpPr/>
          <p:nvPr/>
        </p:nvSpPr>
        <p:spPr>
          <a:xfrm>
            <a:off x="3252651" y="6113417"/>
            <a:ext cx="9039498" cy="10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 name="Group 1" descr="background rectangle "/>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Title 2">
            <a:extLst>
              <a:ext uri="{FF2B5EF4-FFF2-40B4-BE49-F238E27FC236}">
                <a16:creationId xmlns:a16="http://schemas.microsoft.com/office/drawing/2014/main" id="{B42912C6-1AAC-4F42-9A4C-6F285C009408}"/>
              </a:ext>
            </a:extLst>
          </p:cNvPr>
          <p:cNvSpPr>
            <a:spLocks noGrp="1"/>
          </p:cNvSpPr>
          <p:nvPr>
            <p:ph type="title"/>
          </p:nvPr>
        </p:nvSpPr>
        <p:spPr>
          <a:xfrm>
            <a:off x="185383" y="1796722"/>
            <a:ext cx="10515600" cy="1325563"/>
          </a:xfrm>
        </p:spPr>
        <p:txBody>
          <a:bodyPr>
            <a:normAutofit/>
          </a:bodyPr>
          <a:lstStyle/>
          <a:p>
            <a:r>
              <a:rPr lang="en-GB" sz="4000" b="1" dirty="0">
                <a:solidFill>
                  <a:prstClr val="white"/>
                </a:solidFill>
              </a:rPr>
              <a:t>Introducing verbs</a:t>
            </a:r>
            <a:endParaRPr lang="en-US" sz="4000" dirty="0"/>
          </a:p>
        </p:txBody>
      </p:sp>
    </p:spTree>
    <p:extLst>
      <p:ext uri="{BB962C8B-B14F-4D97-AF65-F5344CB8AC3E}">
        <p14:creationId xmlns:p14="http://schemas.microsoft.com/office/powerpoint/2010/main" val="1630047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686378" y="1034331"/>
            <a:ext cx="10515600" cy="28527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6000"/>
              <a:buNone/>
            </a:pPr>
            <a:r>
              <a:rPr lang="en-GB" sz="11500" b="1" dirty="0" err="1">
                <a:solidFill>
                  <a:schemeClr val="accent1">
                    <a:lumMod val="50000"/>
                  </a:schemeClr>
                </a:solidFill>
              </a:rPr>
              <a:t>aller</a:t>
            </a:r>
            <a:endParaRPr sz="11500" dirty="0">
              <a:solidFill>
                <a:schemeClr val="accent1">
                  <a:lumMod val="50000"/>
                </a:schemeClr>
              </a:solidFill>
            </a:endParaRPr>
          </a:p>
        </p:txBody>
      </p:sp>
      <p:sp>
        <p:nvSpPr>
          <p:cNvPr id="46" name="Google Shape;46;p10"/>
          <p:cNvSpPr txBox="1"/>
          <p:nvPr/>
        </p:nvSpPr>
        <p:spPr>
          <a:xfrm>
            <a:off x="1284280" y="3554559"/>
            <a:ext cx="9144000" cy="1655762"/>
          </a:xfrm>
          <a:prstGeom prst="rect">
            <a:avLst/>
          </a:prstGeom>
          <a:noFill/>
          <a:ln>
            <a:noFill/>
          </a:ln>
        </p:spPr>
        <p:txBody>
          <a:bodyPr spcFirstLastPara="1" wrap="square" lIns="91425" tIns="45700" rIns="91425" bIns="45700" anchor="t" anchorCtr="0">
            <a:noAutofit/>
          </a:bodyPr>
          <a:lstStyle/>
          <a:p>
            <a:pPr marL="457200" marR="0" lvl="0" indent="-228600" algn="ctr" defTabSz="914400" rtl="0" eaLnBrk="1" fontAlgn="auto" latinLnBrk="0" hangingPunct="1">
              <a:lnSpc>
                <a:spcPct val="90000"/>
              </a:lnSpc>
              <a:spcBef>
                <a:spcPts val="1000"/>
              </a:spcBef>
              <a:spcAft>
                <a:spcPts val="0"/>
              </a:spcAft>
              <a:buClr>
                <a:srgbClr val="1F3864"/>
              </a:buClr>
              <a:buSzPts val="2400"/>
              <a:buFont typeface="Arial"/>
              <a:buNone/>
              <a:tabLst/>
              <a:defRPr/>
            </a:pPr>
            <a:r>
              <a:rPr kumimoji="0" lang="en-GB" sz="3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to go </a:t>
            </a:r>
            <a:r>
              <a:rPr kumimoji="0" lang="en-GB" sz="30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going ]</a:t>
            </a:r>
            <a:endParaRPr kumimoji="0" sz="3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41138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 name="Title 1">
            <a:extLst>
              <a:ext uri="{FF2B5EF4-FFF2-40B4-BE49-F238E27FC236}">
                <a16:creationId xmlns:a16="http://schemas.microsoft.com/office/drawing/2014/main" id="{62788D82-6D00-1B48-B343-C36EF830C8EA}"/>
              </a:ext>
            </a:extLst>
          </p:cNvPr>
          <p:cNvSpPr>
            <a:spLocks noGrp="1"/>
          </p:cNvSpPr>
          <p:nvPr>
            <p:ph type="title"/>
          </p:nvPr>
        </p:nvSpPr>
        <p:spPr>
          <a:xfrm>
            <a:off x="3310762" y="1059843"/>
            <a:ext cx="5435009" cy="1343197"/>
          </a:xfrm>
        </p:spPr>
        <p:txBody>
          <a:bodyPr>
            <a:noAutofit/>
          </a:bodyPr>
          <a:lstStyle/>
          <a:p>
            <a:pPr algn="ctr"/>
            <a:r>
              <a:rPr lang="en-GB" sz="11500" b="1" dirty="0" err="1">
                <a:solidFill>
                  <a:srgbClr val="5B9BD5">
                    <a:lumMod val="50000"/>
                  </a:srgbClr>
                </a:solidFill>
                <a:cs typeface="Arial"/>
                <a:sym typeface="Arial"/>
              </a:rPr>
              <a:t>aller</a:t>
            </a:r>
            <a:endParaRPr lang="en-US" sz="11500" dirty="0"/>
          </a:p>
        </p:txBody>
      </p:sp>
      <p:sp>
        <p:nvSpPr>
          <p:cNvPr id="53" name="Google Shape;53;p11"/>
          <p:cNvSpPr txBox="1"/>
          <p:nvPr/>
        </p:nvSpPr>
        <p:spPr>
          <a:xfrm>
            <a:off x="-2" y="255792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to go | going]</a:t>
            </a:r>
          </a:p>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67733" y="333406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5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va</a:t>
            </a:r>
            <a:endPar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goes | is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0709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2" descr="question mark action button"/>
          <p:cNvSpPr/>
          <p:nvPr/>
        </p:nvSpPr>
        <p:spPr>
          <a:xfrm>
            <a:off x="2495652" y="222788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aller</a:t>
            </a:r>
            <a:br>
              <a:rPr lang="en-GB" sz="8640" b="1" dirty="0">
                <a:solidFill>
                  <a:srgbClr val="1E4E79"/>
                </a:solidFill>
              </a:rPr>
            </a:br>
            <a:endParaRPr sz="3959" dirty="0"/>
          </a:p>
        </p:txBody>
      </p:sp>
      <p:sp>
        <p:nvSpPr>
          <p:cNvPr id="64" name="Google Shape;64;p12"/>
          <p:cNvSpPr txBox="1"/>
          <p:nvPr/>
        </p:nvSpPr>
        <p:spPr>
          <a:xfrm>
            <a:off x="3167776" y="2390958"/>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58325"/>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3167776" y="5220373"/>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329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va</a:t>
            </a:r>
            <a:endParaRPr sz="11500" dirty="0"/>
          </a:p>
        </p:txBody>
      </p:sp>
      <p:sp>
        <p:nvSpPr>
          <p:cNvPr id="74" name="Google Shape;74;p13"/>
          <p:cNvSpPr txBox="1"/>
          <p:nvPr/>
        </p:nvSpPr>
        <p:spPr>
          <a:xfrm>
            <a:off x="0" y="2422083"/>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432"/>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va</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780632" y="5039817"/>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924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aller</a:t>
            </a:r>
            <a:br>
              <a:rPr lang="en-GB" sz="8640" b="1" dirty="0">
                <a:solidFill>
                  <a:srgbClr val="1E4E79"/>
                </a:solidFill>
              </a:rPr>
            </a:b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aller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2940915"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817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2495652" y="24384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va</a:t>
            </a:r>
            <a:endParaRPr sz="11500" dirty="0"/>
          </a:p>
        </p:txBody>
      </p:sp>
      <p:sp>
        <p:nvSpPr>
          <p:cNvPr id="93" name="Google Shape;93;p15"/>
          <p:cNvSpPr txBox="1"/>
          <p:nvPr/>
        </p:nvSpPr>
        <p:spPr>
          <a:xfrm>
            <a:off x="3176088" y="2438416"/>
            <a:ext cx="583982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p:cNvSpPr/>
          <p:nvPr/>
        </p:nvSpPr>
        <p:spPr>
          <a:xfrm>
            <a:off x="2495652" y="5252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2593327" y="4080570"/>
            <a:ext cx="718956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au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4658112" y="408056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va</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3314029" y="5252788"/>
            <a:ext cx="6711120" cy="107721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373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descr="question mark action button"/>
          <p:cNvSpPr/>
          <p:nvPr/>
        </p:nvSpPr>
        <p:spPr>
          <a:xfrm>
            <a:off x="2495652" y="277659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aller</a:t>
            </a:r>
            <a:endParaRPr sz="11500" dirty="0"/>
          </a:p>
        </p:txBody>
      </p:sp>
      <p:sp>
        <p:nvSpPr>
          <p:cNvPr id="105" name="Google Shape;105;p16"/>
          <p:cNvSpPr txBox="1"/>
          <p:nvPr/>
        </p:nvSpPr>
        <p:spPr>
          <a:xfrm>
            <a:off x="3284700" y="2700083"/>
            <a:ext cx="570681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6" name="Google Shape;106;p16" descr="question mark action button"/>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parc</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5551996" y="3991216"/>
            <a:ext cx="237116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aller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3324405" y="5053046"/>
            <a:ext cx="6072580"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354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background rectangle "/>
          <p:cNvSpPr/>
          <p:nvPr/>
        </p:nvSpPr>
        <p:spPr>
          <a:xfrm>
            <a:off x="4517136" y="5285232"/>
            <a:ext cx="7753750" cy="1572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7" name="Group 6" descr="background rectangle "/>
          <p:cNvGrpSpPr/>
          <p:nvPr/>
        </p:nvGrpSpPr>
        <p:grpSpPr>
          <a:xfrm>
            <a:off x="0" y="6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12" name="Isosceles Triangle 11"/>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9" name="Isosceles Triangle 8"/>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2" name="Title 1"/>
          <p:cNvSpPr>
            <a:spLocks noGrp="1"/>
          </p:cNvSpPr>
          <p:nvPr>
            <p:ph type="title"/>
          </p:nvPr>
        </p:nvSpPr>
        <p:spPr>
          <a:xfrm>
            <a:off x="457906" y="1758839"/>
            <a:ext cx="10515600" cy="1325563"/>
          </a:xfrm>
        </p:spPr>
        <p:txBody>
          <a:bodyPr>
            <a:normAutofit/>
          </a:bodyPr>
          <a:lstStyle/>
          <a:p>
            <a:pPr lvl="0">
              <a:lnSpc>
                <a:spcPct val="100000"/>
              </a:lnSpc>
              <a:spcBef>
                <a:spcPts val="0"/>
              </a:spcBef>
              <a:defRPr/>
            </a:pPr>
            <a:r>
              <a:rPr lang="en-GB" sz="4000" b="1" dirty="0">
                <a:solidFill>
                  <a:prstClr val="white"/>
                </a:solidFill>
                <a:ea typeface="+mn-ea"/>
                <a:cs typeface="+mn-cs"/>
              </a:rPr>
              <a:t>3</a:t>
            </a:r>
            <a:r>
              <a:rPr lang="en-GB" sz="4000" b="1" baseline="30000" dirty="0">
                <a:solidFill>
                  <a:prstClr val="white"/>
                </a:solidFill>
                <a:ea typeface="+mn-ea"/>
                <a:cs typeface="+mn-cs"/>
              </a:rPr>
              <a:t>rd</a:t>
            </a:r>
            <a:r>
              <a:rPr lang="en-GB" sz="4000" b="1" dirty="0">
                <a:solidFill>
                  <a:prstClr val="white"/>
                </a:solidFill>
                <a:ea typeface="+mn-ea"/>
                <a:cs typeface="+mn-cs"/>
              </a:rPr>
              <a:t> person singular</a:t>
            </a:r>
          </a:p>
        </p:txBody>
      </p:sp>
      <p:sp>
        <p:nvSpPr>
          <p:cNvPr id="15" name="Title 3"/>
          <p:cNvSpPr txBox="1">
            <a:spLocks/>
          </p:cNvSpPr>
          <p:nvPr/>
        </p:nvSpPr>
        <p:spPr>
          <a:xfrm>
            <a:off x="395111" y="2737679"/>
            <a:ext cx="5320595" cy="1311807"/>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Explanation and activity</a:t>
            </a:r>
            <a:endParaRPr kumimoji="0" lang="en-GB" sz="3200" b="0" i="1"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descr="background rectang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28950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2370756C-69CD-0E45-B88E-A60603B99178}"/>
              </a:ext>
            </a:extLst>
          </p:cNvPr>
          <p:cNvSpPr>
            <a:spLocks noGrp="1"/>
          </p:cNvSpPr>
          <p:nvPr>
            <p:ph type="title"/>
          </p:nvPr>
        </p:nvSpPr>
        <p:spPr>
          <a:xfrm>
            <a:off x="5045" y="66234"/>
            <a:ext cx="6268164" cy="1097757"/>
          </a:xfrm>
        </p:spPr>
        <p:txBody>
          <a:bodyPr>
            <a:normAutofit/>
          </a:bodyPr>
          <a:lstStyle/>
          <a:p>
            <a:r>
              <a:rPr lang="en-GB" sz="3100" b="1" dirty="0">
                <a:solidFill>
                  <a:prstClr val="white"/>
                </a:solidFill>
              </a:rPr>
              <a:t>Dictionary verb Vs he/she form</a:t>
            </a:r>
            <a:endParaRPr lang="en-US" sz="3100" dirty="0"/>
          </a:p>
        </p:txBody>
      </p:sp>
      <p:sp>
        <p:nvSpPr>
          <p:cNvPr id="3" name="Content Placeholder 2"/>
          <p:cNvSpPr>
            <a:spLocks noGrp="1"/>
          </p:cNvSpPr>
          <p:nvPr>
            <p:ph idx="4294967295"/>
          </p:nvPr>
        </p:nvSpPr>
        <p:spPr>
          <a:xfrm>
            <a:off x="0" y="1409700"/>
            <a:ext cx="10864850" cy="1235075"/>
          </a:xfrm>
        </p:spPr>
        <p:txBody>
          <a:bodyPr>
            <a:normAutofit/>
          </a:bodyPr>
          <a:lstStyle/>
          <a:p>
            <a:pPr marL="0" indent="0">
              <a:buNone/>
            </a:pPr>
            <a:r>
              <a:rPr lang="en-GB" dirty="0"/>
              <a:t>Only the infinitive form of a verb appears in the dictionary.</a:t>
            </a:r>
          </a:p>
          <a:p>
            <a:pPr marL="0" indent="0">
              <a:buNone/>
            </a:pPr>
            <a:r>
              <a:rPr lang="en-GB" dirty="0"/>
              <a:t>e.g. 	</a:t>
            </a:r>
            <a:r>
              <a:rPr lang="en-GB" dirty="0" err="1"/>
              <a:t>wohnen</a:t>
            </a:r>
            <a:r>
              <a:rPr lang="en-GB" dirty="0"/>
              <a:t> (</a:t>
            </a:r>
            <a:r>
              <a:rPr lang="en-GB" i="1" dirty="0"/>
              <a:t>to live / living</a:t>
            </a:r>
            <a:r>
              <a:rPr lang="en-GB" dirty="0"/>
              <a:t>), </a:t>
            </a:r>
            <a:r>
              <a:rPr lang="en-GB" dirty="0" err="1"/>
              <a:t>lernen</a:t>
            </a:r>
            <a:r>
              <a:rPr lang="en-GB" dirty="0"/>
              <a:t> (</a:t>
            </a:r>
            <a:r>
              <a:rPr lang="en-GB" i="1" dirty="0"/>
              <a:t>to learn / learning</a:t>
            </a:r>
            <a:r>
              <a:rPr lang="en-GB" dirty="0"/>
              <a:t>)</a:t>
            </a:r>
          </a:p>
          <a:p>
            <a:pPr marL="0" indent="0">
              <a:buNone/>
            </a:pPr>
            <a:endParaRPr lang="en-GB" dirty="0">
              <a:solidFill>
                <a:srgbClr val="DAA520"/>
              </a:solidFill>
            </a:endParaRPr>
          </a:p>
        </p:txBody>
      </p:sp>
      <p:sp>
        <p:nvSpPr>
          <p:cNvPr id="29" name="Content Placeholder 2">
            <a:extLst>
              <a:ext uri="{FF2B5EF4-FFF2-40B4-BE49-F238E27FC236}">
                <a16:creationId xmlns:a16="http://schemas.microsoft.com/office/drawing/2014/main" id="{4B10724D-6A27-2A4A-BD42-6F06B0351199}"/>
              </a:ext>
            </a:extLst>
          </p:cNvPr>
          <p:cNvSpPr txBox="1">
            <a:spLocks/>
          </p:cNvSpPr>
          <p:nvPr/>
        </p:nvSpPr>
        <p:spPr>
          <a:xfrm>
            <a:off x="365796" y="2768423"/>
            <a:ext cx="11313051" cy="1067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what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he/she does </a:t>
            </a:r>
            <a:r>
              <a:rPr kumimoji="0" lang="en-GB" sz="28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doing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change the ending from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to </a:t>
            </a:r>
            <a:r>
              <a:rPr kumimoji="0" lang="en-GB" sz="2800" b="1" i="0" u="none" strike="noStrike" kern="1200" cap="none" spc="0" normalizeH="0" baseline="0" noProof="0" dirty="0">
                <a:ln>
                  <a:noFill/>
                </a:ln>
                <a:solidFill>
                  <a:srgbClr val="FF3300"/>
                </a:solidFill>
                <a:effectLst/>
                <a:uLnTx/>
                <a:uFillTx/>
                <a:latin typeface="Century Gothic" panose="020B0502020202020204" pitchFamily="34" charset="0"/>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0" name="Content Placeholder 2">
            <a:extLst>
              <a:ext uri="{FF2B5EF4-FFF2-40B4-BE49-F238E27FC236}">
                <a16:creationId xmlns:a16="http://schemas.microsoft.com/office/drawing/2014/main" id="{B3E77626-7757-364E-822B-175523BAE4D5}"/>
              </a:ext>
            </a:extLst>
          </p:cNvPr>
          <p:cNvSpPr txBox="1">
            <a:spLocks/>
          </p:cNvSpPr>
          <p:nvPr/>
        </p:nvSpPr>
        <p:spPr>
          <a:xfrm>
            <a:off x="361501" y="4125433"/>
            <a:ext cx="7582350" cy="19816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wohnen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wohn</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Berlin.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lives</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Berlin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living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Berlin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lernen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FF3300"/>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lern</a:t>
            </a:r>
            <a:r>
              <a:rPr kumimoji="0" lang="en-GB" sz="2800" b="1" i="0" u="none" strike="noStrike" kern="1200" cap="none" spc="0" normalizeH="0" baseline="0" noProof="0" dirty="0" err="1">
                <a:ln>
                  <a:noFill/>
                </a:ln>
                <a:solidFill>
                  <a:srgbClr val="FF3300"/>
                </a:solidFill>
                <a:effectLst/>
                <a:uLnTx/>
                <a:uFillTx/>
                <a:latin typeface="Century Gothic" panose="020B0502020202020204" pitchFamily="34" charset="0"/>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Gitarre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learns</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guitar / She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learning</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guitar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098" name="Picture 2" descr="Image result for attention sign on road">
            <a:extLst>
              <a:ext uri="{FF2B5EF4-FFF2-40B4-BE49-F238E27FC236}">
                <a16:creationId xmlns:a16="http://schemas.microsoft.com/office/drawing/2014/main" id="{2D56253E-342A-45E6-98C2-9B4AD22CE8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9153" y="3981258"/>
            <a:ext cx="1781894" cy="156459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DED0D149-0692-439C-AD4B-993F5658C58A}"/>
              </a:ext>
            </a:extLst>
          </p:cNvPr>
          <p:cNvSpPr/>
          <p:nvPr/>
        </p:nvSpPr>
        <p:spPr>
          <a:xfrm>
            <a:off x="9362443" y="3959993"/>
            <a:ext cx="2316404" cy="1564590"/>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is only one present tense in German! </a:t>
            </a:r>
          </a:p>
        </p:txBody>
      </p:sp>
      <p:sp>
        <p:nvSpPr>
          <p:cNvPr id="24" name="Rectangle: Rounded Corners 23">
            <a:extLst>
              <a:ext uri="{FF2B5EF4-FFF2-40B4-BE49-F238E27FC236}">
                <a16:creationId xmlns:a16="http://schemas.microsoft.com/office/drawing/2014/main" id="{82950A27-9A5D-442E-88A7-F7975618EAC1}"/>
              </a:ext>
            </a:extLst>
          </p:cNvPr>
          <p:cNvSpPr/>
          <p:nvPr/>
        </p:nvSpPr>
        <p:spPr>
          <a:xfrm>
            <a:off x="8109153" y="5529013"/>
            <a:ext cx="3569694" cy="53998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many are there in English?</a:t>
            </a:r>
          </a:p>
        </p:txBody>
      </p:sp>
    </p:spTree>
    <p:extLst>
      <p:ext uri="{BB962C8B-B14F-4D97-AF65-F5344CB8AC3E}">
        <p14:creationId xmlns:p14="http://schemas.microsoft.com/office/powerpoint/2010/main" val="26673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9" grpId="0" build="p"/>
      <p:bldP spid="30" grpId="0" build="p"/>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Grammar teaching in KS2</a:t>
            </a:r>
          </a:p>
        </p:txBody>
      </p:sp>
      <p:sp>
        <p:nvSpPr>
          <p:cNvPr id="7" name="TextBox 6"/>
          <p:cNvSpPr txBox="1"/>
          <p:nvPr/>
        </p:nvSpPr>
        <p:spPr>
          <a:xfrm>
            <a:off x="570734" y="1333620"/>
            <a:ext cx="10935978" cy="400110"/>
          </a:xfrm>
          <a:prstGeom prst="rect">
            <a:avLst/>
          </a:prstGeom>
          <a:noFill/>
        </p:spPr>
        <p:txBody>
          <a:bodyPr wrap="square" rtlCol="0">
            <a:spAutoFit/>
          </a:bodyPr>
          <a:lstStyle/>
          <a:p>
            <a:pPr>
              <a:buClr>
                <a:schemeClr val="accent2"/>
              </a:buClr>
            </a:pPr>
            <a:r>
              <a:rPr lang="en-GB" sz="2000" dirty="0">
                <a:latin typeface="Century Gothic" panose="020B0502020202020204" pitchFamily="34" charset="0"/>
              </a:rPr>
              <a:t>What does (English) grammar assessment look like in KS2?</a:t>
            </a:r>
          </a:p>
        </p:txBody>
      </p:sp>
      <p:pic>
        <p:nvPicPr>
          <p:cNvPr id="8" name="Picture 7" descr="sample assessment question "/>
          <p:cNvPicPr>
            <a:picLocks noChangeAspect="1"/>
          </p:cNvPicPr>
          <p:nvPr/>
        </p:nvPicPr>
        <p:blipFill>
          <a:blip r:embed="rId4"/>
          <a:stretch>
            <a:fillRect/>
          </a:stretch>
        </p:blipFill>
        <p:spPr>
          <a:xfrm>
            <a:off x="281147" y="1724249"/>
            <a:ext cx="5088332" cy="2922353"/>
          </a:xfrm>
          <a:prstGeom prst="rect">
            <a:avLst/>
          </a:prstGeom>
        </p:spPr>
      </p:pic>
      <p:pic>
        <p:nvPicPr>
          <p:cNvPr id="11" name="Picture 10" descr="sample assessment question "/>
          <p:cNvPicPr>
            <a:picLocks noChangeAspect="1"/>
          </p:cNvPicPr>
          <p:nvPr/>
        </p:nvPicPr>
        <p:blipFill>
          <a:blip r:embed="rId5"/>
          <a:stretch>
            <a:fillRect/>
          </a:stretch>
        </p:blipFill>
        <p:spPr>
          <a:xfrm>
            <a:off x="5524759" y="1839762"/>
            <a:ext cx="6491456" cy="1487625"/>
          </a:xfrm>
          <a:prstGeom prst="rect">
            <a:avLst/>
          </a:prstGeom>
        </p:spPr>
      </p:pic>
      <p:pic>
        <p:nvPicPr>
          <p:cNvPr id="9" name="Picture 8" descr="sample assessment question "/>
          <p:cNvPicPr>
            <a:picLocks noChangeAspect="1"/>
          </p:cNvPicPr>
          <p:nvPr/>
        </p:nvPicPr>
        <p:blipFill>
          <a:blip r:embed="rId6"/>
          <a:stretch>
            <a:fillRect/>
          </a:stretch>
        </p:blipFill>
        <p:spPr>
          <a:xfrm>
            <a:off x="300038" y="4646602"/>
            <a:ext cx="6244187" cy="1710836"/>
          </a:xfrm>
          <a:prstGeom prst="rect">
            <a:avLst/>
          </a:prstGeom>
        </p:spPr>
      </p:pic>
      <p:pic>
        <p:nvPicPr>
          <p:cNvPr id="10" name="Picture 9" descr="sample assessment question "/>
          <p:cNvPicPr>
            <a:picLocks noChangeAspect="1"/>
          </p:cNvPicPr>
          <p:nvPr/>
        </p:nvPicPr>
        <p:blipFill>
          <a:blip r:embed="rId7"/>
          <a:stretch>
            <a:fillRect/>
          </a:stretch>
        </p:blipFill>
        <p:spPr>
          <a:xfrm>
            <a:off x="6326291" y="3495796"/>
            <a:ext cx="5689924" cy="2649311"/>
          </a:xfrm>
          <a:prstGeom prst="rect">
            <a:avLst/>
          </a:prstGeom>
        </p:spPr>
      </p:pic>
      <p:sp>
        <p:nvSpPr>
          <p:cNvPr id="3" name="TextBox 2"/>
          <p:cNvSpPr txBox="1"/>
          <p:nvPr/>
        </p:nvSpPr>
        <p:spPr>
          <a:xfrm>
            <a:off x="7641019" y="254823"/>
            <a:ext cx="4120055" cy="338554"/>
          </a:xfrm>
          <a:prstGeom prst="rect">
            <a:avLst/>
          </a:prstGeom>
          <a:noFill/>
        </p:spPr>
        <p:txBody>
          <a:bodyPr wrap="square" rtlCol="0">
            <a:spAutoFit/>
          </a:bodyPr>
          <a:lstStyle/>
          <a:p>
            <a:pPr algn="r"/>
            <a:r>
              <a:rPr lang="en-GB" sz="1600" dirty="0">
                <a:solidFill>
                  <a:schemeClr val="tx2"/>
                </a:solidFill>
                <a:latin typeface="Century Gothic" panose="020B0502020202020204" pitchFamily="34" charset="0"/>
              </a:rPr>
              <a:t>(Examples taken from 2019 test paper)</a:t>
            </a:r>
          </a:p>
        </p:txBody>
      </p:sp>
      <p:sp>
        <p:nvSpPr>
          <p:cNvPr id="12" name="TextBox 11"/>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1962060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a:extLst>
              <a:ext uri="{FF2B5EF4-FFF2-40B4-BE49-F238E27FC236}">
                <a16:creationId xmlns:a16="http://schemas.microsoft.com/office/drawing/2014/main" id="{96897BC4-E826-40C9-8C17-69CFBE6FF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857"/>
            <a:ext cx="6807200" cy="869950"/>
          </a:xfrm>
          <a:prstGeom prst="rect">
            <a:avLst/>
          </a:prstGeom>
        </p:spPr>
      </p:pic>
      <p:sp>
        <p:nvSpPr>
          <p:cNvPr id="29" name="Title 28">
            <a:extLst>
              <a:ext uri="{FF2B5EF4-FFF2-40B4-BE49-F238E27FC236}">
                <a16:creationId xmlns:a16="http://schemas.microsoft.com/office/drawing/2014/main" id="{2C574B5D-0036-1141-80C3-C39C277C03F2}"/>
              </a:ext>
            </a:extLst>
          </p:cNvPr>
          <p:cNvSpPr>
            <a:spLocks noGrp="1"/>
          </p:cNvSpPr>
          <p:nvPr>
            <p:ph type="title"/>
          </p:nvPr>
        </p:nvSpPr>
        <p:spPr>
          <a:xfrm>
            <a:off x="107024" y="-149084"/>
            <a:ext cx="5230520" cy="1325563"/>
          </a:xfrm>
        </p:spPr>
        <p:txBody>
          <a:bodyPr>
            <a:normAutofit/>
          </a:bodyPr>
          <a:lstStyle/>
          <a:p>
            <a:r>
              <a:rPr lang="en-GB" sz="2800" b="1" dirty="0" err="1">
                <a:solidFill>
                  <a:prstClr val="white"/>
                </a:solidFill>
              </a:rPr>
              <a:t>Hören</a:t>
            </a:r>
            <a:r>
              <a:rPr lang="en-GB" sz="2800" b="1" dirty="0">
                <a:solidFill>
                  <a:prstClr val="white"/>
                </a:solidFill>
              </a:rPr>
              <a:t>: </a:t>
            </a:r>
            <a:r>
              <a:rPr lang="en-GB" sz="2800" b="1" dirty="0" err="1">
                <a:solidFill>
                  <a:prstClr val="white"/>
                </a:solidFill>
              </a:rPr>
              <a:t>Infinitiv</a:t>
            </a:r>
            <a:r>
              <a:rPr lang="en-GB" sz="2800" b="1" dirty="0">
                <a:solidFill>
                  <a:prstClr val="white"/>
                </a:solidFill>
              </a:rPr>
              <a:t> </a:t>
            </a:r>
            <a:r>
              <a:rPr lang="en-GB" sz="2800" b="1" dirty="0" err="1">
                <a:solidFill>
                  <a:prstClr val="white"/>
                </a:solidFill>
              </a:rPr>
              <a:t>oder</a:t>
            </a:r>
            <a:r>
              <a:rPr lang="en-GB" sz="2800" b="1" dirty="0">
                <a:solidFill>
                  <a:prstClr val="white"/>
                </a:solidFill>
              </a:rPr>
              <a:t> </a:t>
            </a:r>
            <a:r>
              <a:rPr lang="en-GB" sz="2800" b="1" dirty="0" err="1">
                <a:solidFill>
                  <a:prstClr val="white"/>
                </a:solidFill>
              </a:rPr>
              <a:t>er</a:t>
            </a:r>
            <a:r>
              <a:rPr lang="en-GB" sz="2800" b="1" dirty="0">
                <a:solidFill>
                  <a:prstClr val="white"/>
                </a:solidFill>
              </a:rPr>
              <a:t>/</a:t>
            </a:r>
            <a:r>
              <a:rPr lang="en-GB" sz="2800" b="1" dirty="0" err="1">
                <a:solidFill>
                  <a:prstClr val="white"/>
                </a:solidFill>
              </a:rPr>
              <a:t>sie</a:t>
            </a:r>
            <a:r>
              <a:rPr lang="en-GB" sz="2800" b="1" dirty="0">
                <a:solidFill>
                  <a:prstClr val="white"/>
                </a:solidFill>
              </a:rPr>
              <a:t>?</a:t>
            </a:r>
            <a:endParaRPr lang="en-US" sz="2800" dirty="0"/>
          </a:p>
        </p:txBody>
      </p:sp>
      <p:pic>
        <p:nvPicPr>
          <p:cNvPr id="8" name="Picture 7" descr="book with a German flag&#10;&#10;">
            <a:extLst>
              <a:ext uri="{FF2B5EF4-FFF2-40B4-BE49-F238E27FC236}">
                <a16:creationId xmlns:a16="http://schemas.microsoft.com/office/drawing/2014/main" id="{8F87D1AF-7C31-42CC-B0F5-805BEDD4591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2987212" y="701470"/>
            <a:ext cx="845558" cy="845558"/>
          </a:xfrm>
          <a:prstGeom prst="rect">
            <a:avLst/>
          </a:prstGeom>
        </p:spPr>
      </p:pic>
      <p:graphicFrame>
        <p:nvGraphicFramePr>
          <p:cNvPr id="7" name="Table 6" descr="table with infinitive in German and whether it is 'er' or 'sie'"/>
          <p:cNvGraphicFramePr>
            <a:graphicFrameLocks noGrp="1"/>
          </p:cNvGraphicFramePr>
          <p:nvPr>
            <p:extLst>
              <p:ext uri="{D42A27DB-BD31-4B8C-83A1-F6EECF244321}">
                <p14:modId xmlns:p14="http://schemas.microsoft.com/office/powerpoint/2010/main" val="744109513"/>
              </p:ext>
            </p:extLst>
          </p:nvPr>
        </p:nvGraphicFramePr>
        <p:xfrm>
          <a:off x="2673441" y="1068282"/>
          <a:ext cx="6387918" cy="5281006"/>
        </p:xfrm>
        <a:graphic>
          <a:graphicData uri="http://schemas.openxmlformats.org/drawingml/2006/table">
            <a:tbl>
              <a:tblPr firstRow="1" bandRow="1">
                <a:tableStyleId>{5940675A-B579-460E-94D1-54222C63F5DA}</a:tableStyleId>
              </a:tblPr>
              <a:tblGrid>
                <a:gridCol w="3190397">
                  <a:extLst>
                    <a:ext uri="{9D8B030D-6E8A-4147-A177-3AD203B41FA5}">
                      <a16:colId xmlns:a16="http://schemas.microsoft.com/office/drawing/2014/main" val="20000"/>
                    </a:ext>
                  </a:extLst>
                </a:gridCol>
                <a:gridCol w="3197521">
                  <a:extLst>
                    <a:ext uri="{9D8B030D-6E8A-4147-A177-3AD203B41FA5}">
                      <a16:colId xmlns:a16="http://schemas.microsoft.com/office/drawing/2014/main" val="20001"/>
                    </a:ext>
                  </a:extLst>
                </a:gridCol>
              </a:tblGrid>
              <a:tr h="507876">
                <a:tc>
                  <a:txBody>
                    <a:bodyPr/>
                    <a:lstStyle/>
                    <a:p>
                      <a:pPr algn="ctr"/>
                      <a:r>
                        <a:rPr lang="en-GB" sz="2400" dirty="0" err="1">
                          <a:solidFill>
                            <a:srgbClr val="115076"/>
                          </a:solidFill>
                          <a:latin typeface="Century Gothic" panose="020B0502020202020204" pitchFamily="34" charset="0"/>
                        </a:rPr>
                        <a:t>Infinitiv</a:t>
                      </a:r>
                      <a:endParaRPr lang="en-GB" sz="24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/Sie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9"/>
                  </a:ext>
                </a:extLst>
              </a:tr>
              <a:tr h="47731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9" name="Picture 8"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134235" y="872969"/>
            <a:ext cx="1854248" cy="909103"/>
          </a:xfrm>
          <a:prstGeom prst="rect">
            <a:avLst/>
          </a:prstGeom>
        </p:spPr>
      </p:pic>
      <p:grpSp>
        <p:nvGrpSpPr>
          <p:cNvPr id="6" name="Group 5">
            <a:extLst>
              <a:ext uri="{FF2B5EF4-FFF2-40B4-BE49-F238E27FC236}">
                <a16:creationId xmlns:a16="http://schemas.microsoft.com/office/drawing/2014/main" id="{8135CFA0-33AD-9B46-85A6-8C08FEE8DDA5}"/>
              </a:ext>
            </a:extLst>
          </p:cNvPr>
          <p:cNvGrpSpPr/>
          <p:nvPr/>
        </p:nvGrpSpPr>
        <p:grpSpPr>
          <a:xfrm>
            <a:off x="2126095" y="1567015"/>
            <a:ext cx="6796983" cy="4766829"/>
            <a:chOff x="2126095" y="1567015"/>
            <a:chExt cx="6796983" cy="4766829"/>
          </a:xfrm>
        </p:grpSpPr>
        <p:sp>
          <p:nvSpPr>
            <p:cNvPr id="10" name="Action Button: Custom 9">
              <a:hlinkClick r:id="" action="ppaction://noaction" highlightClick="1">
                <a:snd r:embed="rId6" name="1.1.wav"/>
              </a:hlinkClick>
            </p:cNvPr>
            <p:cNvSpPr/>
            <p:nvPr/>
          </p:nvSpPr>
          <p:spPr>
            <a:xfrm>
              <a:off x="2137892" y="1567015"/>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 name="TextBox 3"/>
            <p:cNvSpPr txBox="1"/>
            <p:nvPr/>
          </p:nvSpPr>
          <p:spPr>
            <a:xfrm>
              <a:off x="2783097" y="1589063"/>
              <a:ext cx="32004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learn / learning</a:t>
              </a:r>
            </a:p>
          </p:txBody>
        </p:sp>
        <p:sp>
          <p:nvSpPr>
            <p:cNvPr id="11" name="Action Button: Custom 10">
              <a:hlinkClick r:id="" action="ppaction://noaction" highlightClick="1">
                <a:snd r:embed="rId7" name="1.2.wav"/>
              </a:hlinkClick>
            </p:cNvPr>
            <p:cNvSpPr/>
            <p:nvPr/>
          </p:nvSpPr>
          <p:spPr>
            <a:xfrm>
              <a:off x="2132527" y="2061524"/>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TextBox 19"/>
            <p:cNvSpPr txBox="1"/>
            <p:nvPr/>
          </p:nvSpPr>
          <p:spPr>
            <a:xfrm>
              <a:off x="6200168" y="2078078"/>
              <a:ext cx="2722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plays / is playing</a:t>
              </a:r>
            </a:p>
          </p:txBody>
        </p:sp>
        <p:sp>
          <p:nvSpPr>
            <p:cNvPr id="12" name="Action Button: Custom 11">
              <a:hlinkClick r:id="" action="ppaction://noaction" highlightClick="1">
                <a:snd r:embed="rId8" name="1.3.wav"/>
              </a:hlinkClick>
            </p:cNvPr>
            <p:cNvSpPr/>
            <p:nvPr/>
          </p:nvSpPr>
          <p:spPr>
            <a:xfrm>
              <a:off x="2132527" y="2535542"/>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TextBox 20"/>
            <p:cNvSpPr txBox="1"/>
            <p:nvPr/>
          </p:nvSpPr>
          <p:spPr>
            <a:xfrm>
              <a:off x="6439639" y="2556834"/>
              <a:ext cx="2247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has</a:t>
              </a:r>
            </a:p>
          </p:txBody>
        </p:sp>
        <p:sp>
          <p:nvSpPr>
            <p:cNvPr id="13" name="Action Button: Custom 12">
              <a:hlinkClick r:id="" action="ppaction://noaction" highlightClick="1">
                <a:snd r:embed="rId9" name="1.4.wav"/>
              </a:hlinkClick>
            </p:cNvPr>
            <p:cNvSpPr/>
            <p:nvPr/>
          </p:nvSpPr>
          <p:spPr>
            <a:xfrm>
              <a:off x="2132527" y="3016717"/>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extBox 21"/>
            <p:cNvSpPr txBox="1"/>
            <p:nvPr/>
          </p:nvSpPr>
          <p:spPr>
            <a:xfrm>
              <a:off x="3077519" y="3016093"/>
              <a:ext cx="24823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talk / talking</a:t>
              </a:r>
            </a:p>
          </p:txBody>
        </p:sp>
        <p:sp>
          <p:nvSpPr>
            <p:cNvPr id="14" name="Action Button: Custom 13">
              <a:hlinkClick r:id="" action="ppaction://noaction" highlightClick="1">
                <a:snd r:embed="rId10" name="1.5.wav"/>
              </a:hlinkClick>
            </p:cNvPr>
            <p:cNvSpPr/>
            <p:nvPr/>
          </p:nvSpPr>
          <p:spPr>
            <a:xfrm>
              <a:off x="2138974" y="3511578"/>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TextBox 22"/>
            <p:cNvSpPr txBox="1"/>
            <p:nvPr/>
          </p:nvSpPr>
          <p:spPr>
            <a:xfrm>
              <a:off x="2921450" y="3477758"/>
              <a:ext cx="27175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say / saying</a:t>
              </a:r>
            </a:p>
          </p:txBody>
        </p:sp>
        <p:sp>
          <p:nvSpPr>
            <p:cNvPr id="15" name="Action Button: Custom 14">
              <a:hlinkClick r:id="" action="ppaction://noaction" highlightClick="1">
                <a:snd r:embed="rId11" name="1.6.wav"/>
              </a:hlinkClick>
            </p:cNvPr>
            <p:cNvSpPr/>
            <p:nvPr/>
          </p:nvSpPr>
          <p:spPr>
            <a:xfrm>
              <a:off x="2132527" y="3988765"/>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p:cNvSpPr txBox="1"/>
            <p:nvPr/>
          </p:nvSpPr>
          <p:spPr>
            <a:xfrm>
              <a:off x="6437997" y="3957214"/>
              <a:ext cx="2247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lives / is living</a:t>
              </a:r>
            </a:p>
          </p:txBody>
        </p:sp>
        <p:sp>
          <p:nvSpPr>
            <p:cNvPr id="16" name="Action Button: Custom 15">
              <a:hlinkClick r:id="" action="ppaction://noaction" highlightClick="1">
                <a:snd r:embed="rId12" name="1.7.wav"/>
              </a:hlinkClick>
            </p:cNvPr>
            <p:cNvSpPr/>
            <p:nvPr/>
          </p:nvSpPr>
          <p:spPr>
            <a:xfrm>
              <a:off x="2132527" y="4465070"/>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TextBox 24"/>
            <p:cNvSpPr txBox="1"/>
            <p:nvPr/>
          </p:nvSpPr>
          <p:spPr>
            <a:xfrm>
              <a:off x="6105227" y="4453061"/>
              <a:ext cx="28178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learns / is learning</a:t>
              </a:r>
            </a:p>
          </p:txBody>
        </p:sp>
        <p:sp>
          <p:nvSpPr>
            <p:cNvPr id="17" name="Action Button: Custom 16">
              <a:hlinkClick r:id="" action="ppaction://noaction" highlightClick="1">
                <a:snd r:embed="rId13" name="1.8.wav"/>
              </a:hlinkClick>
            </p:cNvPr>
            <p:cNvSpPr/>
            <p:nvPr/>
          </p:nvSpPr>
          <p:spPr>
            <a:xfrm>
              <a:off x="2138974" y="4945426"/>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6" name="TextBox 25"/>
            <p:cNvSpPr txBox="1"/>
            <p:nvPr/>
          </p:nvSpPr>
          <p:spPr>
            <a:xfrm>
              <a:off x="3034889" y="4945426"/>
              <a:ext cx="2567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write / writing</a:t>
              </a:r>
            </a:p>
          </p:txBody>
        </p:sp>
        <p:sp>
          <p:nvSpPr>
            <p:cNvPr id="18" name="Action Button: Custom 17">
              <a:hlinkClick r:id="" action="ppaction://noaction" highlightClick="1">
                <a:snd r:embed="rId14" name="1.9.wav"/>
              </a:hlinkClick>
            </p:cNvPr>
            <p:cNvSpPr/>
            <p:nvPr/>
          </p:nvSpPr>
          <p:spPr>
            <a:xfrm>
              <a:off x="2126095" y="5419444"/>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7" name="TextBox 26"/>
            <p:cNvSpPr txBox="1"/>
            <p:nvPr/>
          </p:nvSpPr>
          <p:spPr>
            <a:xfrm>
              <a:off x="6417426" y="5432788"/>
              <a:ext cx="2247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does/makes</a:t>
              </a:r>
            </a:p>
          </p:txBody>
        </p:sp>
        <p:sp>
          <p:nvSpPr>
            <p:cNvPr id="19" name="Action Button: Custom 18">
              <a:hlinkClick r:id="" action="ppaction://noaction" highlightClick="1">
                <a:snd r:embed="rId15" name="1.10.wav"/>
              </a:hlinkClick>
            </p:cNvPr>
            <p:cNvSpPr/>
            <p:nvPr/>
          </p:nvSpPr>
          <p:spPr>
            <a:xfrm>
              <a:off x="2126095" y="5903730"/>
              <a:ext cx="437882" cy="430114"/>
            </a:xfrm>
            <a:prstGeom prst="actionButtonBlank">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8" name="TextBox 27"/>
            <p:cNvSpPr txBox="1"/>
            <p:nvPr/>
          </p:nvSpPr>
          <p:spPr>
            <a:xfrm>
              <a:off x="2673441" y="5870153"/>
              <a:ext cx="3290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come / coming</a:t>
              </a:r>
            </a:p>
          </p:txBody>
        </p:sp>
      </p:grpSp>
      <p:sp>
        <p:nvSpPr>
          <p:cNvPr id="3" name="Rounded Rectangular Callout 2"/>
          <p:cNvSpPr/>
          <p:nvPr/>
        </p:nvSpPr>
        <p:spPr>
          <a:xfrm>
            <a:off x="10168865" y="115857"/>
            <a:ext cx="1879706" cy="1545518"/>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einmal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bitte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 name="Picture 1" descr="re-load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48324" y="1510635"/>
            <a:ext cx="1100247" cy="1101778"/>
          </a:xfrm>
          <a:prstGeom prst="rect">
            <a:avLst/>
          </a:prstGeom>
        </p:spPr>
      </p:pic>
    </p:spTree>
    <p:extLst>
      <p:ext uri="{BB962C8B-B14F-4D97-AF65-F5344CB8AC3E}">
        <p14:creationId xmlns:p14="http://schemas.microsoft.com/office/powerpoint/2010/main" val="92647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Grammar teaching in KS2</a:t>
            </a:r>
          </a:p>
        </p:txBody>
      </p:sp>
      <p:sp>
        <p:nvSpPr>
          <p:cNvPr id="7" name="TextBox 6"/>
          <p:cNvSpPr txBox="1"/>
          <p:nvPr/>
        </p:nvSpPr>
        <p:spPr>
          <a:xfrm>
            <a:off x="570734" y="1333620"/>
            <a:ext cx="11301952" cy="4955203"/>
          </a:xfrm>
          <a:prstGeom prst="rect">
            <a:avLst/>
          </a:prstGeom>
          <a:noFill/>
        </p:spPr>
        <p:txBody>
          <a:bodyPr wrap="square" rtlCol="0">
            <a:spAutoFit/>
          </a:bodyPr>
          <a:lstStyle/>
          <a:p>
            <a:pPr>
              <a:buClr>
                <a:schemeClr val="accent2"/>
              </a:buClr>
            </a:pPr>
            <a:r>
              <a:rPr lang="en-GB" sz="2000" dirty="0">
                <a:solidFill>
                  <a:schemeClr val="tx2"/>
                </a:solidFill>
                <a:latin typeface="Century Gothic" panose="020B0502020202020204" pitchFamily="34" charset="0"/>
              </a:rPr>
              <a:t>Pupils’ perceptions of grammar teaching at KS2:</a:t>
            </a:r>
          </a:p>
          <a:p>
            <a:pPr>
              <a:buClr>
                <a:schemeClr val="accent2"/>
              </a:buClr>
            </a:pPr>
            <a:endParaRPr lang="en-GB" sz="2000" dirty="0">
              <a:solidFill>
                <a:schemeClr val="tx2"/>
              </a:solidFill>
              <a:latin typeface="Century Gothic" panose="020B0502020202020204" pitchFamily="34" charset="0"/>
            </a:endParaRPr>
          </a:p>
          <a:p>
            <a:pPr>
              <a:buClr>
                <a:schemeClr val="accent2"/>
              </a:buClr>
            </a:pPr>
            <a:r>
              <a:rPr lang="en-GB" sz="2000" i="1" dirty="0">
                <a:solidFill>
                  <a:schemeClr val="tx2"/>
                </a:solidFill>
                <a:latin typeface="Century Gothic" panose="020B0502020202020204" pitchFamily="34" charset="0"/>
              </a:rPr>
              <a:t>Often contrary to teachers’ view of grammar teaching…</a:t>
            </a:r>
          </a:p>
          <a:p>
            <a:pPr>
              <a:buClr>
                <a:schemeClr val="accent2"/>
              </a:buClr>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Viewed positively and enjoyed by pupils</a:t>
            </a: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Appreciate having a clearly defined set of rules (at least within context of </a:t>
            </a:r>
            <a:r>
              <a:rPr lang="en-GB" sz="2000" dirty="0" err="1">
                <a:solidFill>
                  <a:schemeClr val="tx2"/>
                </a:solidFill>
                <a:latin typeface="Century Gothic" panose="020B0502020202020204" pitchFamily="34" charset="0"/>
              </a:rPr>
              <a:t>SPaG</a:t>
            </a:r>
            <a:r>
              <a:rPr lang="en-GB" sz="2000" dirty="0">
                <a:solidFill>
                  <a:schemeClr val="tx2"/>
                </a:solidFill>
                <a:latin typeface="Century Gothic" panose="020B0502020202020204" pitchFamily="34" charset="0"/>
              </a:rPr>
              <a:t>)</a:t>
            </a: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Boosts confidence of weaker readers and writers</a:t>
            </a: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Embedding grammar practice in wider literacy work helps to deepen pupils’ understanding of the concepts (although this isn’t reflected in the content of the test)</a:t>
            </a:r>
          </a:p>
          <a:p>
            <a:pPr marL="342900" indent="-342900">
              <a:buClr>
                <a:schemeClr val="accent2"/>
              </a:buClr>
              <a:buFont typeface="Wingdings" panose="05000000000000000000" pitchFamily="2" charset="2"/>
              <a:buChar char="Ø"/>
            </a:pPr>
            <a:endParaRPr lang="en-GB" sz="2000" dirty="0">
              <a:solidFill>
                <a:schemeClr val="tx2"/>
              </a:solidFill>
              <a:latin typeface="Century Gothic" panose="020B0502020202020204" pitchFamily="34" charset="0"/>
            </a:endParaRP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Notably, </a:t>
            </a:r>
            <a:r>
              <a:rPr lang="en-GB" sz="2000" dirty="0" err="1">
                <a:solidFill>
                  <a:schemeClr val="tx2"/>
                </a:solidFill>
                <a:latin typeface="Century Gothic" panose="020B0502020202020204" pitchFamily="34" charset="0"/>
              </a:rPr>
              <a:t>SPaG</a:t>
            </a:r>
            <a:r>
              <a:rPr lang="en-GB" sz="2000" dirty="0">
                <a:solidFill>
                  <a:schemeClr val="tx2"/>
                </a:solidFill>
                <a:latin typeface="Century Gothic" panose="020B0502020202020204" pitchFamily="34" charset="0"/>
              </a:rPr>
              <a:t> is one area in which EAL learners perform at a similar level (or indeed outperform) L1 English learners </a:t>
            </a:r>
            <a:r>
              <a:rPr lang="en-GB" sz="1600" dirty="0">
                <a:solidFill>
                  <a:schemeClr val="tx2"/>
                </a:solidFill>
                <a:latin typeface="Century Gothic" panose="020B0502020202020204" pitchFamily="34" charset="0"/>
              </a:rPr>
              <a:t>(</a:t>
            </a:r>
            <a:r>
              <a:rPr lang="en-GB" sz="1600" dirty="0" err="1">
                <a:solidFill>
                  <a:schemeClr val="tx2"/>
                </a:solidFill>
                <a:latin typeface="Century Gothic" panose="020B0502020202020204" pitchFamily="34" charset="0"/>
              </a:rPr>
              <a:t>DfE</a:t>
            </a:r>
            <a:r>
              <a:rPr lang="en-GB" sz="1600" dirty="0">
                <a:solidFill>
                  <a:schemeClr val="tx2"/>
                </a:solidFill>
                <a:latin typeface="Century Gothic" panose="020B0502020202020204" pitchFamily="34" charset="0"/>
              </a:rPr>
              <a:t>, 2019)</a:t>
            </a:r>
          </a:p>
          <a:p>
            <a:pPr algn="r">
              <a:buClr>
                <a:schemeClr val="accent2"/>
              </a:buClr>
            </a:pPr>
            <a:r>
              <a:rPr lang="en-GB" sz="1600" dirty="0">
                <a:solidFill>
                  <a:schemeClr val="tx2"/>
                </a:solidFill>
                <a:latin typeface="Century Gothic" panose="020B0502020202020204" pitchFamily="34" charset="0"/>
              </a:rPr>
              <a:t>(Safford, 2016)</a:t>
            </a:r>
          </a:p>
        </p:txBody>
      </p:sp>
      <p:sp>
        <p:nvSpPr>
          <p:cNvPr id="8" name="TextBox 7"/>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228298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Using metalanguage</a:t>
            </a:r>
          </a:p>
        </p:txBody>
      </p:sp>
      <p:sp>
        <p:nvSpPr>
          <p:cNvPr id="7" name="TextBox 6"/>
          <p:cNvSpPr txBox="1"/>
          <p:nvPr/>
        </p:nvSpPr>
        <p:spPr>
          <a:xfrm>
            <a:off x="412136" y="1204056"/>
            <a:ext cx="11475065" cy="5170646"/>
          </a:xfrm>
          <a:prstGeom prst="rect">
            <a:avLst/>
          </a:prstGeom>
          <a:noFill/>
        </p:spPr>
        <p:txBody>
          <a:bodyPr wrap="square" rtlCol="0">
            <a:spAutoFit/>
          </a:bodyPr>
          <a:lstStyle/>
          <a:p>
            <a:r>
              <a:rPr lang="en-GB" sz="2000" dirty="0">
                <a:solidFill>
                  <a:schemeClr val="tx2"/>
                </a:solidFill>
                <a:latin typeface="Century Gothic" panose="020B0502020202020204" pitchFamily="34" charset="0"/>
              </a:rPr>
              <a:t>MFL Pedagogy Review recommends making use of </a:t>
            </a:r>
            <a:r>
              <a:rPr lang="en-GB" sz="2000" b="1" dirty="0">
                <a:solidFill>
                  <a:schemeClr val="accent2"/>
                </a:solidFill>
                <a:latin typeface="Century Gothic" panose="020B0502020202020204" pitchFamily="34" charset="0"/>
              </a:rPr>
              <a:t>standard grammatical terminology</a:t>
            </a:r>
            <a:endParaRPr lang="en-GB" sz="2000" dirty="0">
              <a:solidFill>
                <a:schemeClr val="accent2"/>
              </a:solidFill>
              <a:latin typeface="Century Gothic" panose="020B0502020202020204" pitchFamily="34" charset="0"/>
            </a:endParaRP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The KS1 and KS2 (English) curriculums also require children to recognise and use grammatical terminology.</a:t>
            </a:r>
          </a:p>
          <a:p>
            <a:endParaRPr lang="en-GB" sz="2000" dirty="0">
              <a:solidFill>
                <a:schemeClr val="tx2"/>
              </a:solidFill>
              <a:latin typeface="Century Gothic" panose="020B0502020202020204" pitchFamily="34" charset="0"/>
            </a:endParaRPr>
          </a:p>
          <a:p>
            <a:r>
              <a:rPr lang="en-GB" sz="2000" dirty="0">
                <a:solidFill>
                  <a:schemeClr val="tx2"/>
                </a:solidFill>
                <a:latin typeface="Century Gothic" panose="020B0502020202020204" pitchFamily="34" charset="0"/>
              </a:rPr>
              <a:t>This knowledge is tested in the </a:t>
            </a:r>
            <a:r>
              <a:rPr lang="en-GB" sz="2000" dirty="0" err="1">
                <a:solidFill>
                  <a:schemeClr val="tx2"/>
                </a:solidFill>
                <a:latin typeface="Century Gothic" panose="020B0502020202020204" pitchFamily="34" charset="0"/>
              </a:rPr>
              <a:t>SPaG</a:t>
            </a:r>
            <a:r>
              <a:rPr lang="en-GB" sz="2000" dirty="0">
                <a:solidFill>
                  <a:schemeClr val="tx2"/>
                </a:solidFill>
                <a:latin typeface="Century Gothic" panose="020B0502020202020204" pitchFamily="34" charset="0"/>
              </a:rPr>
              <a:t> (</a:t>
            </a:r>
            <a:r>
              <a:rPr lang="en-GB" sz="2000" i="1" dirty="0">
                <a:solidFill>
                  <a:schemeClr val="tx2"/>
                </a:solidFill>
                <a:latin typeface="Century Gothic" panose="020B0502020202020204" pitchFamily="34" charset="0"/>
              </a:rPr>
              <a:t>Spelling Punctuation and Grammar</a:t>
            </a:r>
            <a:r>
              <a:rPr lang="en-GB" sz="2000" dirty="0">
                <a:solidFill>
                  <a:schemeClr val="tx2"/>
                </a:solidFill>
                <a:latin typeface="Century Gothic" panose="020B0502020202020204" pitchFamily="34" charset="0"/>
              </a:rPr>
              <a:t>) test at the end of KS2.</a:t>
            </a:r>
          </a:p>
          <a:p>
            <a:endParaRPr lang="en-GB" sz="2000" dirty="0">
              <a:solidFill>
                <a:schemeClr val="tx2"/>
              </a:solidFill>
              <a:latin typeface="Century Gothic" panose="020B0502020202020204" pitchFamily="34" charset="0"/>
            </a:endParaRPr>
          </a:p>
          <a:p>
            <a:r>
              <a:rPr lang="en-GB" sz="2000" i="1" u="sng" dirty="0">
                <a:solidFill>
                  <a:schemeClr val="tx2"/>
                </a:solidFill>
                <a:latin typeface="Century Gothic" panose="020B0502020202020204" pitchFamily="34" charset="0"/>
              </a:rPr>
              <a:t>Why is this useful?</a:t>
            </a:r>
          </a:p>
          <a:p>
            <a:pPr marL="342900" indent="-342900">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Equips children with language they can use to talk about their knowledge and learning</a:t>
            </a:r>
          </a:p>
          <a:p>
            <a:pPr marL="342900" indent="-342900">
              <a:spcBef>
                <a:spcPts val="1200"/>
              </a:spcBef>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Provides clarity through shared understanding of a clearly defined set of terms and definitions</a:t>
            </a:r>
          </a:p>
          <a:p>
            <a:pPr marL="342900" indent="-342900">
              <a:spcBef>
                <a:spcPts val="1200"/>
              </a:spcBef>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Boosts children’s confidence, including lower ability learners</a:t>
            </a:r>
          </a:p>
          <a:p>
            <a:pPr marL="342900" indent="-342900">
              <a:spcBef>
                <a:spcPts val="1200"/>
              </a:spcBef>
              <a:buClr>
                <a:schemeClr val="accent2"/>
              </a:buClr>
              <a:buFont typeface="Wingdings" panose="05000000000000000000" pitchFamily="2" charset="2"/>
              <a:buChar char="Ø"/>
            </a:pPr>
            <a:r>
              <a:rPr lang="en-GB" sz="2000" dirty="0">
                <a:solidFill>
                  <a:schemeClr val="tx2"/>
                </a:solidFill>
                <a:latin typeface="Century Gothic" panose="020B0502020202020204" pitchFamily="34" charset="0"/>
              </a:rPr>
              <a:t>To some extent, facilitates application of these concepts to different contexts and languages									</a:t>
            </a:r>
            <a:r>
              <a:rPr lang="en-GB" sz="1400" dirty="0">
                <a:solidFill>
                  <a:schemeClr val="tx2"/>
                </a:solidFill>
                <a:latin typeface="Century Gothic" panose="020B0502020202020204" pitchFamily="34" charset="0"/>
              </a:rPr>
              <a:t>(Safford, 2016; TSC, 2016)</a:t>
            </a:r>
            <a:endParaRPr lang="en-GB" sz="2000" dirty="0">
              <a:solidFill>
                <a:schemeClr val="tx2"/>
              </a:solidFill>
              <a:latin typeface="Century Gothic" panose="020B0502020202020204" pitchFamily="34" charset="0"/>
            </a:endParaRPr>
          </a:p>
        </p:txBody>
      </p:sp>
      <p:sp>
        <p:nvSpPr>
          <p:cNvPr id="8" name="TextBox 7"/>
          <p:cNvSpPr txBox="1"/>
          <p:nvPr/>
        </p:nvSpPr>
        <p:spPr>
          <a:xfrm>
            <a:off x="7158446" y="6494075"/>
            <a:ext cx="306928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Rowena Kasprowicz</a:t>
            </a:r>
          </a:p>
        </p:txBody>
      </p:sp>
    </p:spTree>
    <p:extLst>
      <p:ext uri="{BB962C8B-B14F-4D97-AF65-F5344CB8AC3E}">
        <p14:creationId xmlns:p14="http://schemas.microsoft.com/office/powerpoint/2010/main" val="89811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A901516E60EB44A62E43187FB77164" ma:contentTypeVersion="13" ma:contentTypeDescription="Create a new document." ma:contentTypeScope="" ma:versionID="d5916819ca5a71e76b99028877215d9c">
  <xsd:schema xmlns:xsd="http://www.w3.org/2001/XMLSchema" xmlns:xs="http://www.w3.org/2001/XMLSchema" xmlns:p="http://schemas.microsoft.com/office/2006/metadata/properties" xmlns:ns3="78a4bef1-4619-421c-8d53-915879e4d4f7" xmlns:ns4="c8f9ce02-ea57-4ec0-9475-ee420f787bd4" targetNamespace="http://schemas.microsoft.com/office/2006/metadata/properties" ma:root="true" ma:fieldsID="fb2cf239a7347c20afb4211da9785574" ns3:_="" ns4:_="">
    <xsd:import namespace="78a4bef1-4619-421c-8d53-915879e4d4f7"/>
    <xsd:import namespace="c8f9ce02-ea57-4ec0-9475-ee420f787bd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a4bef1-4619-421c-8d53-915879e4d4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f9ce02-ea57-4ec0-9475-ee420f787bd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EE4791-7E0A-44AA-8317-021E24D3248E}">
  <ds:schemaRefs>
    <ds:schemaRef ds:uri="c8f9ce02-ea57-4ec0-9475-ee420f787bd4"/>
    <ds:schemaRef ds:uri="http://purl.org/dc/dcmitype/"/>
    <ds:schemaRef ds:uri="http://schemas.microsoft.com/office/2006/documentManagement/types"/>
    <ds:schemaRef ds:uri="78a4bef1-4619-421c-8d53-915879e4d4f7"/>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318824E-C9D7-4685-9F90-8AE88ACB7C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a4bef1-4619-421c-8d53-915879e4d4f7"/>
    <ds:schemaRef ds:uri="c8f9ce02-ea57-4ec0-9475-ee420f787b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2BA6C0-DFDB-4BB6-975A-C521D296E2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4412</TotalTime>
  <Words>12067</Words>
  <Application>Microsoft Macintosh PowerPoint</Application>
  <PresentationFormat>Widescreen</PresentationFormat>
  <Paragraphs>1412</Paragraphs>
  <Slides>70</Slides>
  <Notes>70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70</vt:i4>
      </vt:variant>
    </vt:vector>
  </HeadingPairs>
  <TitlesOfParts>
    <vt:vector size="85" baseType="lpstr">
      <vt:lpstr>SimSun</vt:lpstr>
      <vt:lpstr>Arial</vt:lpstr>
      <vt:lpstr>Arial</vt:lpstr>
      <vt:lpstr>Calibri</vt:lpstr>
      <vt:lpstr>Century Gothic</vt:lpstr>
      <vt:lpstr>Lucida Handwriting</vt:lpstr>
      <vt:lpstr>Times New Roman</vt:lpstr>
      <vt:lpstr>Tw Cen MT</vt:lpstr>
      <vt:lpstr>Wingdings</vt:lpstr>
      <vt:lpstr>1_Office Theme</vt:lpstr>
      <vt:lpstr>2_Office Theme</vt:lpstr>
      <vt:lpstr>4_Office Theme</vt:lpstr>
      <vt:lpstr>6_Office Theme</vt:lpstr>
      <vt:lpstr>7_Office Theme</vt:lpstr>
      <vt:lpstr>5_Office Theme</vt:lpstr>
      <vt:lpstr>KS2 Grammar knowledge</vt:lpstr>
      <vt:lpstr>Aims of the session</vt:lpstr>
      <vt:lpstr>MFL Pedagogy Review</vt:lpstr>
      <vt:lpstr>Grammar teaching in KS2</vt:lpstr>
      <vt:lpstr>Grammar teaching in KS2</vt:lpstr>
      <vt:lpstr>Grammar teaching in KS2</vt:lpstr>
      <vt:lpstr>Grammar teaching in KS2</vt:lpstr>
      <vt:lpstr>Grammar teaching in KS2</vt:lpstr>
      <vt:lpstr>Using metalanguage</vt:lpstr>
      <vt:lpstr>Using metalanguage</vt:lpstr>
      <vt:lpstr>Using metalanguage – English first</vt:lpstr>
      <vt:lpstr>Developing learners’ knowledge about language</vt:lpstr>
      <vt:lpstr>Developing learners’ knowledge about language</vt:lpstr>
      <vt:lpstr>Developing learners’ knowledge about language</vt:lpstr>
      <vt:lpstr>Developing learners’ knowledge about language</vt:lpstr>
      <vt:lpstr>Engaging in language analysis</vt:lpstr>
      <vt:lpstr>Practising in language analysis</vt:lpstr>
      <vt:lpstr>Practising language analysis</vt:lpstr>
      <vt:lpstr>Practising language analysis: Example</vt:lpstr>
      <vt:lpstr>Examples of questions</vt:lpstr>
      <vt:lpstr>Practising in language analysis</vt:lpstr>
      <vt:lpstr>Yoda’s sentences</vt:lpstr>
      <vt:lpstr>Practising in language analysis</vt:lpstr>
      <vt:lpstr>Practising language analysis</vt:lpstr>
      <vt:lpstr>Comparing different languages</vt:lpstr>
      <vt:lpstr>Comparing different languages</vt:lpstr>
      <vt:lpstr>Comparing different languages</vt:lpstr>
      <vt:lpstr>Practising in language analysis</vt:lpstr>
      <vt:lpstr>Asking questions</vt:lpstr>
      <vt:lpstr>Ist das eine Frage?</vt:lpstr>
      <vt:lpstr>Ist das eine Frage?</vt:lpstr>
      <vt:lpstr>Frage oder Satz?</vt:lpstr>
      <vt:lpstr>Frage oder Satz?</vt:lpstr>
      <vt:lpstr>Frage oder Satz?</vt:lpstr>
      <vt:lpstr>Open (wh-) questions</vt:lpstr>
      <vt:lpstr>Order of words in a question</vt:lpstr>
      <vt:lpstr>Saying what people do [1]</vt:lpstr>
      <vt:lpstr>Le verbe</vt:lpstr>
      <vt:lpstr>Le verbe</vt:lpstr>
      <vt:lpstr>Present simple or continuous?</vt:lpstr>
      <vt:lpstr>Adverbs of time</vt:lpstr>
      <vt:lpstr>Present simple or continuous?</vt:lpstr>
      <vt:lpstr>Present simple or continuous?</vt:lpstr>
      <vt:lpstr>Present simple or continuous?</vt:lpstr>
      <vt:lpstr>Present simple or continuous?</vt:lpstr>
      <vt:lpstr>Present simple or continuous?</vt:lpstr>
      <vt:lpstr>Present simple or continuous?</vt:lpstr>
      <vt:lpstr>Present simple / continuous</vt:lpstr>
      <vt:lpstr>Circle the translations of the verbs that sound best to you (the most likely meaning).</vt:lpstr>
      <vt:lpstr>Possessive adjectives</vt:lpstr>
      <vt:lpstr>Possessive adjectives</vt:lpstr>
      <vt:lpstr>Possessive adjectives</vt:lpstr>
      <vt:lpstr>Possessive adjectives</vt:lpstr>
      <vt:lpstr>Summary</vt:lpstr>
      <vt:lpstr>References</vt:lpstr>
      <vt:lpstr>Other resources</vt:lpstr>
      <vt:lpstr>Asking questions</vt:lpstr>
      <vt:lpstr>Asking questions</vt:lpstr>
      <vt:lpstr>Questions with où </vt:lpstr>
      <vt:lpstr>Introducing verbs</vt:lpstr>
      <vt:lpstr>aller</vt:lpstr>
      <vt:lpstr>aller</vt:lpstr>
      <vt:lpstr>aller </vt:lpstr>
      <vt:lpstr>va</vt:lpstr>
      <vt:lpstr>aller </vt:lpstr>
      <vt:lpstr>va</vt:lpstr>
      <vt:lpstr>aller</vt:lpstr>
      <vt:lpstr>3rd person singular</vt:lpstr>
      <vt:lpstr>Dictionary verb Vs he/she form</vt:lpstr>
      <vt:lpstr>Hören: Infinitiv oder er/sie?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Helen Thomas</cp:lastModifiedBy>
  <cp:revision>511</cp:revision>
  <dcterms:created xsi:type="dcterms:W3CDTF">2019-03-27T07:30:03Z</dcterms:created>
  <dcterms:modified xsi:type="dcterms:W3CDTF">2020-03-02T13:06:44Z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0x010100EAA901516E60EB44A62E43187FB77164</vt:lpwstr>
  </property>
</Properties>
</file>