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78145" autoAdjust="0"/>
  </p:normalViewPr>
  <p:slideViewPr>
    <p:cSldViewPr snapToGrid="0">
      <p:cViewPr varScale="1">
        <p:scale>
          <a:sx n="62" d="100"/>
          <a:sy n="62" d="100"/>
        </p:scale>
        <p:origin x="7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B29B-9B01-4564-AA19-2F6D45FAB3EA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5C15A-4754-4CD1-B6A2-776A6AF84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8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31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64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26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191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</a:t>
            </a:r>
            <a:r>
              <a:rPr lang="en-GB" dirty="0" smtClean="0"/>
              <a:t>writing</a:t>
            </a:r>
            <a:r>
              <a:rPr lang="en-GB" baseline="0" dirty="0" smtClean="0"/>
              <a:t> </a:t>
            </a:r>
            <a:r>
              <a:rPr lang="en-GB" dirty="0" smtClean="0"/>
              <a:t>activity practises</a:t>
            </a:r>
            <a:r>
              <a:rPr lang="en-GB" baseline="0" dirty="0" smtClean="0"/>
              <a:t> </a:t>
            </a:r>
            <a:r>
              <a:rPr lang="en-GB" i="0" baseline="0" dirty="0" smtClean="0"/>
              <a:t>both</a:t>
            </a:r>
            <a:r>
              <a:rPr lang="en-GB" i="1" baseline="0" dirty="0" smtClean="0"/>
              <a:t> </a:t>
            </a:r>
            <a:r>
              <a:rPr lang="en-GB" i="0" baseline="0" dirty="0" smtClean="0"/>
              <a:t>the vocabulary and grammar for Week 1.</a:t>
            </a:r>
          </a:p>
          <a:p>
            <a:endParaRPr lang="en-GB" i="0" baseline="0" dirty="0" smtClean="0"/>
          </a:p>
          <a:p>
            <a:r>
              <a:rPr lang="en-GB" b="1" i="0" baseline="0" dirty="0" smtClean="0"/>
              <a:t>NB Since </a:t>
            </a:r>
            <a:r>
              <a:rPr lang="en-GB" b="1" i="0" baseline="0" dirty="0" err="1" smtClean="0"/>
              <a:t>estoy</a:t>
            </a:r>
            <a:r>
              <a:rPr lang="en-GB" b="1" i="0" baseline="0" dirty="0" smtClean="0"/>
              <a:t>, </a:t>
            </a:r>
            <a:r>
              <a:rPr lang="en-GB" b="1" i="0" baseline="0" dirty="0" err="1" smtClean="0"/>
              <a:t>estás</a:t>
            </a:r>
            <a:r>
              <a:rPr lang="en-GB" b="1" i="0" baseline="0" dirty="0" smtClean="0"/>
              <a:t> and </a:t>
            </a:r>
            <a:r>
              <a:rPr lang="en-GB" b="1" i="0" baseline="0" dirty="0" err="1" smtClean="0"/>
              <a:t>está</a:t>
            </a:r>
            <a:r>
              <a:rPr lang="en-GB" b="1" i="0" baseline="0" dirty="0" smtClean="0"/>
              <a:t> appear </a:t>
            </a:r>
            <a:r>
              <a:rPr lang="en-GB" b="1" i="0" baseline="0" dirty="0" smtClean="0"/>
              <a:t>in the same </a:t>
            </a:r>
            <a:r>
              <a:rPr lang="en-GB" b="1" i="0" baseline="0" dirty="0" smtClean="0"/>
              <a:t>activity, this </a:t>
            </a:r>
            <a:r>
              <a:rPr lang="en-GB" b="1" i="0" baseline="0" dirty="0" smtClean="0"/>
              <a:t>is intended </a:t>
            </a:r>
            <a:r>
              <a:rPr lang="en-GB" b="1" i="0" baseline="0" dirty="0" smtClean="0"/>
              <a:t>for </a:t>
            </a:r>
            <a:r>
              <a:rPr lang="en-GB" b="1" i="0" baseline="0" dirty="0" smtClean="0"/>
              <a:t>use </a:t>
            </a:r>
            <a:r>
              <a:rPr lang="en-GB" b="1" i="0" baseline="0" dirty="0" smtClean="0"/>
              <a:t>once students have already done plenty of practice of these forms </a:t>
            </a:r>
            <a:r>
              <a:rPr lang="en-GB" b="1" i="1" baseline="0" dirty="0" smtClean="0"/>
              <a:t>in pairs</a:t>
            </a:r>
            <a:r>
              <a:rPr lang="en-GB" b="1" i="0" baseline="0" dirty="0" smtClean="0"/>
              <a:t> (see the full </a:t>
            </a:r>
            <a:r>
              <a:rPr lang="en-GB" b="1" i="0" baseline="0" dirty="0" smtClean="0"/>
              <a:t>weekly lesson </a:t>
            </a:r>
            <a:r>
              <a:rPr lang="en-GB" b="1" i="0" baseline="0" dirty="0" smtClean="0"/>
              <a:t>resource).</a:t>
            </a:r>
          </a:p>
          <a:p>
            <a:endParaRPr lang="en-GB" dirty="0" smtClean="0"/>
          </a:p>
          <a:p>
            <a:r>
              <a:rPr lang="en-GB" dirty="0" smtClean="0"/>
              <a:t>Students</a:t>
            </a:r>
            <a:r>
              <a:rPr lang="en-GB" baseline="0" dirty="0" smtClean="0"/>
              <a:t> use mini whiteboards to write the sentences generated by the images.</a:t>
            </a:r>
          </a:p>
          <a:p>
            <a:endParaRPr lang="en-GB" baseline="0" dirty="0" smtClean="0"/>
          </a:p>
          <a:p>
            <a:r>
              <a:rPr lang="es-ES" b="0" dirty="0" err="1" smtClean="0"/>
              <a:t>Vocabulary</a:t>
            </a:r>
            <a:r>
              <a:rPr lang="es-ES" b="0" dirty="0" smtClean="0"/>
              <a:t>: dónde [161]; estar [21]; estoy; estás; está; en [5]; Inglaterra [</a:t>
            </a:r>
            <a:r>
              <a:rPr lang="es-ES" b="0" dirty="0" err="1" smtClean="0"/>
              <a:t>proper</a:t>
            </a:r>
            <a:r>
              <a:rPr lang="es-ES" b="0" dirty="0" smtClean="0"/>
              <a:t> </a:t>
            </a:r>
            <a:r>
              <a:rPr lang="es-ES" b="0" dirty="0" err="1" smtClean="0"/>
              <a:t>noun</a:t>
            </a:r>
            <a:r>
              <a:rPr lang="es-ES" b="0" dirty="0" smtClean="0"/>
              <a:t> - N/A]; España [</a:t>
            </a:r>
            <a:r>
              <a:rPr lang="es-ES" b="0" dirty="0" err="1" smtClean="0"/>
              <a:t>proper</a:t>
            </a:r>
            <a:r>
              <a:rPr lang="es-ES" b="0" dirty="0" smtClean="0"/>
              <a:t> </a:t>
            </a:r>
            <a:r>
              <a:rPr lang="es-ES" b="0" dirty="0" err="1" smtClean="0"/>
              <a:t>noun</a:t>
            </a:r>
            <a:r>
              <a:rPr lang="es-ES" b="0" dirty="0" smtClean="0"/>
              <a:t> - N/A]; norte [624]; sur [661]</a:t>
            </a:r>
          </a:p>
          <a:p>
            <a:r>
              <a:rPr lang="de-DE" sz="1200" b="0" i="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/>
            </a:r>
            <a:br>
              <a:rPr lang="de-DE" sz="1200" b="0" i="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</a:br>
            <a:r>
              <a:rPr lang="de-DE" sz="1200" b="0" i="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Source: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Davies, M.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 &amp; Davies, K</a:t>
            </a:r>
            <a:r>
              <a:rPr lang="en-GB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.  (2018).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A Frequency Dictionary of Spanish: Core vocabulary for learners </a:t>
            </a:r>
            <a:r>
              <a:rPr lang="en-GB" sz="1200" i="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(2</a:t>
            </a:r>
            <a:r>
              <a:rPr lang="en-GB" sz="1200" i="0" kern="1200" baseline="300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nd</a:t>
            </a:r>
            <a:r>
              <a:rPr lang="en-GB" sz="1200" i="0" kern="1200" baseline="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 ed.) </a:t>
            </a:r>
            <a:r>
              <a:rPr lang="en-GB" sz="1200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London: Routledge.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47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use mini whiteboards to write the sentences generated by the images.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01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write the sentences generated by the images in exercise books/mini-whiteboards.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28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use mini whiteboards to write the sentences generated by the images.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22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use mini whiteboards to write the sentences generated by the images.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188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use mini whiteboards to write the sentences generated by the images.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8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In this series </a:t>
            </a:r>
            <a:r>
              <a:rPr lang="en-GB" baseline="0" dirty="0" smtClean="0"/>
              <a:t>of slides we e</a:t>
            </a:r>
            <a:r>
              <a:rPr lang="en-GB" dirty="0" smtClean="0"/>
              <a:t>xtend </a:t>
            </a:r>
            <a:r>
              <a:rPr lang="en-GB" dirty="0" smtClean="0"/>
              <a:t>practice of phonics </a:t>
            </a:r>
            <a:r>
              <a:rPr lang="en-GB" dirty="0" smtClean="0"/>
              <a:t>to names of cities (with lots of 'a' and not too many other tricky SSCs) - and ask ¿</a:t>
            </a:r>
            <a:r>
              <a:rPr lang="en-GB" dirty="0" err="1" smtClean="0"/>
              <a:t>Dónde</a:t>
            </a:r>
            <a:r>
              <a:rPr lang="en-GB" dirty="0" smtClean="0"/>
              <a:t> </a:t>
            </a:r>
            <a:r>
              <a:rPr lang="en-GB" dirty="0" err="1" smtClean="0"/>
              <a:t>está</a:t>
            </a:r>
            <a:r>
              <a:rPr lang="en-GB" dirty="0" smtClean="0"/>
              <a:t>? - answers will be </a:t>
            </a:r>
            <a:r>
              <a:rPr lang="en-GB" dirty="0" err="1" smtClean="0"/>
              <a:t>Inglaterra</a:t>
            </a:r>
            <a:r>
              <a:rPr lang="en-GB" dirty="0" smtClean="0"/>
              <a:t> / </a:t>
            </a:r>
            <a:r>
              <a:rPr lang="en-GB" dirty="0" err="1" smtClean="0"/>
              <a:t>España</a:t>
            </a:r>
            <a:r>
              <a:rPr lang="en-GB" dirty="0" smtClean="0"/>
              <a:t>. </a:t>
            </a:r>
            <a:r>
              <a:rPr lang="en-GB" dirty="0" smtClean="0"/>
              <a:t> Ask </a:t>
            </a:r>
            <a:r>
              <a:rPr lang="en-GB" dirty="0" smtClean="0"/>
              <a:t>students to pronounce the English towns in a Spanish way - see what they come up with (a good way to assess some prior knowledge of phonics/Spanish).</a:t>
            </a:r>
          </a:p>
          <a:p>
            <a:endParaRPr lang="en-GB" dirty="0" smtClean="0"/>
          </a:p>
          <a:p>
            <a:r>
              <a:rPr lang="en-GB" b="1" dirty="0" smtClean="0"/>
              <a:t>We need to deal explicitly with the fact that '</a:t>
            </a:r>
            <a:r>
              <a:rPr lang="en-GB" b="1" dirty="0" err="1" smtClean="0"/>
              <a:t>está</a:t>
            </a:r>
            <a:r>
              <a:rPr lang="en-GB" b="1" dirty="0" smtClean="0"/>
              <a:t>' stands for two words in English, here - it and is.  </a:t>
            </a:r>
          </a:p>
          <a:p>
            <a:r>
              <a:rPr lang="en-GB" b="1" dirty="0" smtClean="0"/>
              <a:t>In the verb slides, we translate '</a:t>
            </a:r>
            <a:r>
              <a:rPr lang="en-GB" b="1" dirty="0" err="1" smtClean="0"/>
              <a:t>está</a:t>
            </a:r>
            <a:r>
              <a:rPr lang="en-GB" b="1" dirty="0" smtClean="0"/>
              <a:t>' as 'is' and then show it with subjects Madrid and Pablo.  Here we see it for the first time meaning 'it is'</a:t>
            </a:r>
          </a:p>
          <a:p>
            <a:endParaRPr lang="en-GB" dirty="0" smtClean="0"/>
          </a:p>
          <a:p>
            <a:r>
              <a:rPr lang="en-GB" b="1" dirty="0" smtClean="0"/>
              <a:t>As </a:t>
            </a:r>
            <a:r>
              <a:rPr lang="en-GB" b="1" dirty="0" err="1" smtClean="0"/>
              <a:t>Inglaterra</a:t>
            </a:r>
            <a:r>
              <a:rPr lang="en-GB" b="1" dirty="0" smtClean="0"/>
              <a:t> and </a:t>
            </a:r>
            <a:r>
              <a:rPr lang="en-GB" b="1" dirty="0" err="1" smtClean="0"/>
              <a:t>España</a:t>
            </a:r>
            <a:r>
              <a:rPr lang="en-GB" b="1" dirty="0" smtClean="0"/>
              <a:t> are key vocabulary from week 1, these slides at this point ask about the location of different cities (which are either in England or Spain) - just a few but to practise chorally - teacher-fronted.</a:t>
            </a:r>
            <a:r>
              <a:rPr lang="en-GB" dirty="0" smtClean="0"/>
              <a:t>  This will provide another useful practice opportunity for both </a:t>
            </a:r>
            <a:r>
              <a:rPr lang="en-GB" dirty="0" err="1" smtClean="0"/>
              <a:t>está</a:t>
            </a:r>
            <a:r>
              <a:rPr lang="en-GB" dirty="0" smtClean="0"/>
              <a:t> and the two countries.  A couple of the places aren't obvious, so there is genuinely new/surprising info added in here. 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Note that ‘</a:t>
            </a:r>
            <a:r>
              <a:rPr lang="en-GB" dirty="0" err="1" smtClean="0"/>
              <a:t>rr</a:t>
            </a:r>
            <a:r>
              <a:rPr lang="en-GB" dirty="0" smtClean="0"/>
              <a:t>’ and ‘ñ’ are new SSC. Some brief attention will need to be given to RR in </a:t>
            </a:r>
            <a:r>
              <a:rPr lang="en-GB" dirty="0" err="1" smtClean="0"/>
              <a:t>Inglaterra</a:t>
            </a:r>
            <a:r>
              <a:rPr lang="en-GB" dirty="0" smtClean="0"/>
              <a:t> and Ñ in </a:t>
            </a:r>
            <a:r>
              <a:rPr lang="en-GB" dirty="0" err="1" smtClean="0"/>
              <a:t>España</a:t>
            </a:r>
            <a:r>
              <a:rPr lang="en-GB" dirty="0" smtClean="0"/>
              <a:t>, before they are more formally introduced and practised. It can be quite fun for students to practise rolling the RR! And if</a:t>
            </a:r>
            <a:r>
              <a:rPr lang="en-GB" baseline="0" dirty="0" smtClean="0"/>
              <a:t> students can say ‘lasagne’ they can say ‘</a:t>
            </a:r>
            <a:r>
              <a:rPr lang="en-GB" baseline="0" dirty="0" err="1" smtClean="0"/>
              <a:t>España</a:t>
            </a:r>
            <a:r>
              <a:rPr lang="en-GB" baseline="0" dirty="0" smtClean="0"/>
              <a:t>’.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19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write the sentences generated by the images in exercise books/mini-whiteboards.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01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6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After</a:t>
            </a:r>
            <a:r>
              <a:rPr lang="en-GB" baseline="0" dirty="0" smtClean="0"/>
              <a:t> revealing the answer, a</a:t>
            </a:r>
            <a:r>
              <a:rPr lang="en-GB" dirty="0" smtClean="0"/>
              <a:t>sk students to pronounce Camborne</a:t>
            </a:r>
            <a:r>
              <a:rPr lang="en-GB" baseline="0" dirty="0" smtClean="0"/>
              <a:t> </a:t>
            </a:r>
            <a:r>
              <a:rPr lang="en-GB" dirty="0" smtClean="0"/>
              <a:t>in a Spanish way - see what they come up with (a good way to assess some prior knowledge of phonics/Spanish).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144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76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1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7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70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2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4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9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70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0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6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61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21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1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4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8" y="2173557"/>
            <a:ext cx="5379089" cy="879475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prstClr val="white"/>
                </a:solidFill>
              </a:rPr>
              <a:t>Vocabulary</a:t>
            </a:r>
            <a:endParaRPr lang="en-US" sz="4000" dirty="0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66807" y="6147055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Author name(s):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Victoria Hobson,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Rachel Hawkes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10.01.2020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92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0784"/>
              <a:gd name="adj2" fmla="val 87520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Soria?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59" y="3780157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0" y="1741944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250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3026"/>
              <a:gd name="adj2" fmla="val 84397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Cantabria?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60" y="3818191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0" y="1818012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627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sp>
        <p:nvSpPr>
          <p:cNvPr id="5" name="Rectangle 4" descr="background rectangle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8" y="2173557"/>
            <a:ext cx="5379089" cy="879475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prstClr val="white"/>
                </a:solidFill>
              </a:rPr>
              <a:t>Vocabulary [2]</a:t>
            </a:r>
            <a:endParaRPr lang="en-US" sz="4000" dirty="0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AB3692F8-CE33-C34E-B376-364FE77401E4}"/>
              </a:ext>
            </a:extLst>
          </p:cNvPr>
          <p:cNvSpPr txBox="1">
            <a:spLocks/>
          </p:cNvSpPr>
          <p:nvPr/>
        </p:nvSpPr>
        <p:spPr>
          <a:xfrm>
            <a:off x="266807" y="6147055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Author name(s):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Victoria Hobson, Rachel Hawkes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Date updated: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10.01.2020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0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¡A </a:t>
            </a:r>
            <a:r>
              <a:rPr lang="en-GB" sz="3600" b="1" dirty="0" err="1">
                <a:solidFill>
                  <a:schemeClr val="bg1"/>
                </a:solidFill>
              </a:rPr>
              <a:t>escribir</a:t>
            </a:r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641" y="4572178"/>
            <a:ext cx="8975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Estás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España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8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3" descr="C:\Users\wdj\Google Drive\Primary\Y5 SoW\From Tracy\Pronouns\yo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417" y="1438929"/>
            <a:ext cx="3025825" cy="26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67" y="296863"/>
            <a:ext cx="4039832" cy="43911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776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¡A </a:t>
            </a:r>
            <a:r>
              <a:rPr lang="en-GB" sz="3600" b="1" dirty="0" err="1">
                <a:solidFill>
                  <a:schemeClr val="bg1"/>
                </a:solidFill>
              </a:rPr>
              <a:t>escribir</a:t>
            </a:r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641" y="4572178"/>
            <a:ext cx="8975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Estás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el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norte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8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3" descr="C:\Users\wdj\Google Drive\Primary\Y5 SoW\From Tracy\Pronouns\yo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417" y="1438929"/>
            <a:ext cx="3025825" cy="26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20" y="1163991"/>
            <a:ext cx="2922269" cy="34672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9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İA </a:t>
            </a:r>
            <a:r>
              <a:rPr lang="en-GB" sz="3600" b="1" dirty="0" err="1" smtClean="0">
                <a:solidFill>
                  <a:schemeClr val="bg1"/>
                </a:solidFill>
              </a:rPr>
              <a:t>escribir</a:t>
            </a:r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0357" y="4747292"/>
            <a:ext cx="9685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Estoy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8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2" descr="C:\Users\wdj\Google Drive\Primary\Y5 SoW\From Tracy\Pronouns\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895" y="1172375"/>
            <a:ext cx="1528440" cy="357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53354" y="1438929"/>
            <a:ext cx="2004691" cy="3248884"/>
            <a:chOff x="5853354" y="1438929"/>
            <a:chExt cx="2004691" cy="324888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3354" y="1438929"/>
              <a:ext cx="1978536" cy="3077189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90230">
              <a:off x="6037988" y="2534491"/>
              <a:ext cx="1820057" cy="2153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5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-2129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¡A </a:t>
            </a:r>
            <a:r>
              <a:rPr lang="en-GB" sz="3600" b="1" dirty="0" err="1" smtClean="0">
                <a:solidFill>
                  <a:schemeClr val="bg1"/>
                </a:solidFill>
              </a:rPr>
              <a:t>escribir</a:t>
            </a:r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2" descr="C:\Users\wdj\Google Drive\Primary\Y5 SoW\From Tracy\Pronouns\sh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164" y="1694851"/>
            <a:ext cx="3314331" cy="252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199495" y="2404060"/>
            <a:ext cx="44198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</a:rPr>
              <a:t>Madrid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641" y="4572178"/>
            <a:ext cx="8975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stá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Madrid.</a:t>
            </a:r>
            <a:endParaRPr lang="en-GB" sz="8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710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¡A </a:t>
            </a:r>
            <a:r>
              <a:rPr lang="en-GB" sz="3600" b="1" dirty="0" err="1">
                <a:solidFill>
                  <a:schemeClr val="bg1"/>
                </a:solidFill>
              </a:rPr>
              <a:t>escribir</a:t>
            </a:r>
            <a:r>
              <a:rPr lang="en-GB" sz="36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641" y="4572178"/>
            <a:ext cx="8975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Estoy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el sur.</a:t>
            </a:r>
            <a:endParaRPr lang="en-GB" sz="8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2" descr="C:\Users\wdj\Google Drive\Primary\Y5 SoW\From Tracy\Pronouns\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50" y="1347488"/>
            <a:ext cx="1218760" cy="285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96544" y="1347488"/>
            <a:ext cx="2594154" cy="3066288"/>
          </a:xfrm>
          <a:prstGeom prst="rect">
            <a:avLst/>
          </a:prstGeom>
        </p:spPr>
      </p:pic>
      <p:sp>
        <p:nvSpPr>
          <p:cNvPr id="12" name="Text Box 5"/>
          <p:cNvSpPr txBox="1"/>
          <p:nvPr/>
        </p:nvSpPr>
        <p:spPr>
          <a:xfrm>
            <a:off x="7238993" y="3710132"/>
            <a:ext cx="909256" cy="1077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GB" sz="6000" b="1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FFFFFF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  <a:endParaRPr lang="en-GB" sz="6000" dirty="0">
              <a:solidFill>
                <a:prstClr val="black"/>
              </a:solidFill>
              <a:latin typeface="Century Gothic" panose="020B0502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79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¡A </a:t>
            </a:r>
            <a:r>
              <a:rPr lang="en-GB" sz="3600" b="1" dirty="0" err="1">
                <a:solidFill>
                  <a:schemeClr val="bg1"/>
                </a:solidFill>
              </a:rPr>
              <a:t>escribir</a:t>
            </a:r>
            <a:r>
              <a:rPr lang="en-GB" sz="36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078" y="4705769"/>
            <a:ext cx="1239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Estoy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Granada.</a:t>
            </a:r>
            <a:endParaRPr lang="en-GB" sz="8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2" descr="C:\Users\wdj\Google Drive\Primary\Y5 SoW\From Tracy\Pronouns\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50" y="1347488"/>
            <a:ext cx="1218760" cy="285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002780" y="2259685"/>
            <a:ext cx="56028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latin typeface="Century Gothic" panose="020B0502020202020204" pitchFamily="34" charset="0"/>
              </a:rPr>
              <a:t>Granada</a:t>
            </a:r>
            <a:endParaRPr lang="en-US" sz="9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12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¡A </a:t>
            </a:r>
            <a:r>
              <a:rPr lang="en-GB" sz="3600" b="1" dirty="0" err="1">
                <a:solidFill>
                  <a:schemeClr val="bg1"/>
                </a:solidFill>
              </a:rPr>
              <a:t>escribir</a:t>
            </a:r>
            <a:r>
              <a:rPr lang="en-GB" sz="36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640" y="4572178"/>
            <a:ext cx="9807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Estás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8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8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3" descr="C:\Users\wdj\Google Drive\Primary\Y5 SoW\From Tracy\Pronouns\yo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662" y="1613629"/>
            <a:ext cx="3025825" cy="26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53354" y="1438929"/>
            <a:ext cx="2004691" cy="3248884"/>
            <a:chOff x="5853354" y="1438929"/>
            <a:chExt cx="2004691" cy="324888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3354" y="1438929"/>
              <a:ext cx="1978536" cy="307718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90230">
              <a:off x="6037988" y="2534491"/>
              <a:ext cx="1820057" cy="21533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899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400443" y="2411142"/>
            <a:ext cx="4078705" cy="1756611"/>
          </a:xfrm>
          <a:prstGeom prst="wedgeRoundRectCallout">
            <a:avLst>
              <a:gd name="adj1" fmla="val -25181"/>
              <a:gd name="adj2" fmla="val 90643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Granada?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5436" y="3783033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5436" y="1848631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763" y="3474159"/>
            <a:ext cx="1277369" cy="138718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60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21925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¡A </a:t>
            </a:r>
            <a:r>
              <a:rPr lang="en-GB" sz="3600" b="1" dirty="0" err="1" smtClean="0">
                <a:solidFill>
                  <a:schemeClr val="bg1"/>
                </a:solidFill>
              </a:rPr>
              <a:t>escribir</a:t>
            </a:r>
            <a:r>
              <a:rPr lang="en-GB" sz="3600" b="1" dirty="0" smtClean="0">
                <a:solidFill>
                  <a:schemeClr val="bg1"/>
                </a:solidFill>
              </a:rPr>
              <a:t>!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Victoria Hobson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8641" y="4572178"/>
            <a:ext cx="8975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stá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80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80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80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2" descr="C:\Users\wdj\Google Drive\Primary\Y5 SoW\From Tracy\Pronouns\h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432" y="1691267"/>
            <a:ext cx="3428707" cy="2537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30031" y="2008645"/>
            <a:ext cx="112402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</a:t>
            </a:r>
            <a:endParaRPr lang="en-US" sz="13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67" y="296863"/>
            <a:ext cx="4039832" cy="439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461911" y="1926335"/>
            <a:ext cx="4078705" cy="1756611"/>
          </a:xfrm>
          <a:prstGeom prst="wedgeRoundRectCallout">
            <a:avLst>
              <a:gd name="adj1" fmla="val -23923"/>
              <a:gd name="adj2" fmla="val 89602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Córdoba?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59" y="3805138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0" y="1791905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94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3923"/>
              <a:gd name="adj2" fmla="val 88561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Camborne?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62" y="3713874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2" y="1892185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284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3923"/>
              <a:gd name="adj2" fmla="val 89602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Pamplona?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59" y="3762049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0" y="1895710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263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3923"/>
              <a:gd name="adj2" fmla="val 86479"/>
              <a:gd name="adj3" fmla="val 16667"/>
            </a:avLst>
          </a:prstGeom>
          <a:solidFill>
            <a:srgbClr val="1150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Kendal?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63" y="3790063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3" y="1761755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47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0336"/>
              <a:gd name="adj2" fmla="val 88561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Salamanca?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58" y="3707185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59" y="1895710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3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1233"/>
              <a:gd name="adj2" fmla="val 97931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Aspatria</a:t>
            </a:r>
            <a:r>
              <a:rPr lang="en-GB" sz="4400" b="1" dirty="0" smtClean="0">
                <a:latin typeface="Century Gothic" panose="020B0502020202020204" pitchFamily="34" charset="0"/>
              </a:rPr>
              <a:t>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16627" y="3780919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16628" y="1743467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511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7943" y="2280431"/>
            <a:ext cx="4078705" cy="1756611"/>
          </a:xfrm>
          <a:prstGeom prst="wedgeRoundRectCallout">
            <a:avLst>
              <a:gd name="adj1" fmla="val -24371"/>
              <a:gd name="adj2" fmla="val 89602"/>
              <a:gd name="adj3" fmla="val 16667"/>
            </a:avLst>
          </a:prstGeom>
          <a:solidFill>
            <a:srgbClr val="11507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latin typeface="Century Gothic" panose="020B0502020202020204" pitchFamily="34" charset="0"/>
              </a:rPr>
              <a:t>¿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Dónde</a:t>
            </a:r>
            <a:r>
              <a:rPr lang="en-GB" sz="4400" b="1" dirty="0" smtClean="0">
                <a:latin typeface="Century Gothic" panose="020B0502020202020204" pitchFamily="34" charset="0"/>
              </a:rPr>
              <a:t> </a:t>
            </a:r>
            <a:r>
              <a:rPr lang="en-GB" sz="4400" b="1" dirty="0" err="1" smtClean="0">
                <a:latin typeface="Century Gothic" panose="020B0502020202020204" pitchFamily="34" charset="0"/>
              </a:rPr>
              <a:t>está</a:t>
            </a:r>
            <a:r>
              <a:rPr lang="en-GB" sz="4400" b="1" dirty="0" smtClean="0">
                <a:latin typeface="Century Gothic" panose="020B0502020202020204" pitchFamily="34" charset="0"/>
              </a:rPr>
              <a:t> Maldon?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5561" y="3857040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España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5562" y="1895710"/>
            <a:ext cx="5213087" cy="76944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Está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4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Inglaterra</a:t>
            </a:r>
            <a:r>
              <a:rPr lang="en-GB" sz="4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4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910401" y="5818371"/>
            <a:ext cx="1785731" cy="400919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entury Gothic" panose="020B0502020202020204" pitchFamily="34" charset="0"/>
              </a:rPr>
              <a:t>hablar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203" y="3496265"/>
            <a:ext cx="1277369" cy="138718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0430594" y="1054100"/>
            <a:ext cx="1360245" cy="2182698"/>
            <a:chOff x="-3257549" y="351247"/>
            <a:chExt cx="2891629" cy="46400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257549" y="351247"/>
              <a:ext cx="2813062" cy="437511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86307">
              <a:off x="-3010690" y="1820813"/>
              <a:ext cx="2644770" cy="3170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284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B18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39AC979-EDA1-49DA-99D4-95A74E22A10C}" vid="{61683DBD-0424-47F3-AB63-E89A4B368B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704</Words>
  <Application>Microsoft Office PowerPoint</Application>
  <PresentationFormat>Widescreen</PresentationFormat>
  <Paragraphs>126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SimSun</vt:lpstr>
      <vt:lpstr>Arial</vt:lpstr>
      <vt:lpstr>Calibri</vt:lpstr>
      <vt:lpstr>Century Gothic</vt:lpstr>
      <vt:lpstr>Times New Roman</vt:lpstr>
      <vt:lpstr>1_Office Theme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Vocabulary [2]</vt:lpstr>
      <vt:lpstr>¡A escribir!</vt:lpstr>
      <vt:lpstr>¡A escribir!</vt:lpstr>
      <vt:lpstr>İA escribir!</vt:lpstr>
      <vt:lpstr>¡A escribir!</vt:lpstr>
      <vt:lpstr>¡A escribir!</vt:lpstr>
      <vt:lpstr>¡A escribir!</vt:lpstr>
      <vt:lpstr>¡A escribir!</vt:lpstr>
      <vt:lpstr>¡A escribir!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Nicholas Avery</dc:creator>
  <cp:lastModifiedBy>Nicholas Avery</cp:lastModifiedBy>
  <cp:revision>8</cp:revision>
  <dcterms:created xsi:type="dcterms:W3CDTF">2020-01-10T09:46:12Z</dcterms:created>
  <dcterms:modified xsi:type="dcterms:W3CDTF">2020-01-10T10:16:32Z</dcterms:modified>
</cp:coreProperties>
</file>