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03" r:id="rId2"/>
    <p:sldId id="304" r:id="rId3"/>
    <p:sldId id="305" r:id="rId4"/>
    <p:sldId id="306" r:id="rId5"/>
    <p:sldId id="307" r:id="rId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2"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50"/>
    <a:srgbClr val="FFF6D4"/>
    <a:srgbClr val="8AE103"/>
    <a:srgbClr val="FFCC00"/>
    <a:srgbClr val="FFEEAB"/>
    <a:srgbClr val="3D3C3C"/>
    <a:srgbClr val="AC8300"/>
    <a:srgbClr val="DAA520"/>
    <a:srgbClr val="FBF0D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47604" autoAdjust="0"/>
  </p:normalViewPr>
  <p:slideViewPr>
    <p:cSldViewPr snapToGrid="0">
      <p:cViewPr varScale="1">
        <p:scale>
          <a:sx n="47" d="100"/>
          <a:sy n="47" d="100"/>
        </p:scale>
        <p:origin x="3080" y="200"/>
      </p:cViewPr>
      <p:guideLst>
        <p:guide orient="horz" pos="2160"/>
        <p:guide pos="3840"/>
      </p:guideLst>
    </p:cSldViewPr>
  </p:slideViewPr>
  <p:outlineViewPr>
    <p:cViewPr>
      <p:scale>
        <a:sx n="33" d="100"/>
        <a:sy n="33" d="100"/>
      </p:scale>
      <p:origin x="0" y="-390"/>
    </p:cViewPr>
  </p:outlineViewPr>
  <p:notesTextViewPr>
    <p:cViewPr>
      <p:scale>
        <a:sx n="100" d="100"/>
        <a:sy n="100" d="100"/>
      </p:scale>
      <p:origin x="0" y="0"/>
    </p:cViewPr>
  </p:notesTextViewPr>
  <p:sorterViewPr>
    <p:cViewPr varScale="1">
      <p:scale>
        <a:sx n="1" d="1"/>
        <a:sy n="1" d="1"/>
      </p:scale>
      <p:origin x="0" y="-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F79BAE9C-ACF2-4362-814B-1AB50972AD2E}" type="datetimeFigureOut">
              <a:rPr lang="en-GB" smtClean="0"/>
              <a:t>28/02/2023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Note: </a:t>
            </a:r>
            <a:r>
              <a:rPr lang="en-GB" b="0" i="0" u="sng" dirty="0"/>
              <a:t>Weak nouns are a Higher GCSE feature. Furthermore, they are </a:t>
            </a:r>
            <a:r>
              <a:rPr lang="en-GB" b="1" i="0" u="sng" dirty="0"/>
              <a:t>not</a:t>
            </a:r>
            <a:r>
              <a:rPr lang="en-GB" b="0" i="0" u="sng" dirty="0"/>
              <a:t> credit-bearing</a:t>
            </a:r>
            <a:r>
              <a:rPr lang="en-GB" b="0" dirty="0"/>
              <a:t>. We provide a short practice activity for this feature and the revisit of the preposition ‘</a:t>
            </a:r>
            <a:r>
              <a:rPr lang="en-GB" b="0" dirty="0" err="1"/>
              <a:t>seit</a:t>
            </a:r>
            <a:r>
              <a:rPr lang="en-GB" b="0" dirty="0"/>
              <a:t>’ for Higher tier students. Total teaching time 15 minutes. For mixed F/H classes, we provide a 15-minute set of activities on inclusive language, which those students can complete independently. However, teachers may choose to teach and practise this knowledge with all students, particularly at this stage in the course, to retain flexibility regarding the most appropriate tier of entry.</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GB" b="1" dirty="0"/>
              <a:t>Timing</a:t>
            </a:r>
            <a:r>
              <a:rPr lang="en-GB" dirty="0"/>
              <a:t>: 2 minutes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Aim</a:t>
            </a:r>
            <a:r>
              <a:rPr lang="en-GB" dirty="0"/>
              <a:t>: to introduce new knowledge about weak nouns in German.</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Procedure</a:t>
            </a:r>
            <a:r>
              <a:rPr lang="en-GB" dirty="0"/>
              <a:t>:</a:t>
            </a:r>
            <a:br>
              <a:rPr lang="en-GB" dirty="0"/>
            </a:br>
            <a:r>
              <a:rPr lang="en-GB" dirty="0"/>
              <a:t>1. Click to present the information step by step.</a:t>
            </a:r>
            <a:endParaRPr dirty="0"/>
          </a:p>
          <a:p>
            <a:pPr marL="0" lvl="0" indent="0" algn="l" rtl="0">
              <a:lnSpc>
                <a:spcPct val="100000"/>
              </a:lnSpc>
              <a:spcBef>
                <a:spcPts val="0"/>
              </a:spcBef>
              <a:spcAft>
                <a:spcPts val="0"/>
              </a:spcAft>
              <a:buSzPts val="1400"/>
              <a:buNone/>
            </a:pPr>
            <a:r>
              <a:rPr lang="en-GB" dirty="0"/>
              <a:t>2. Elicit the English translations for the German examples given.</a:t>
            </a:r>
            <a:endParaRPr dirty="0"/>
          </a:p>
        </p:txBody>
      </p:sp>
      <p:sp>
        <p:nvSpPr>
          <p:cNvPr id="411" name="Google Shape;4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Timing</a:t>
            </a:r>
            <a:r>
              <a:rPr lang="en-GB" dirty="0"/>
              <a:t>: 4 minutes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Aim</a:t>
            </a:r>
            <a:r>
              <a:rPr lang="en-GB" dirty="0"/>
              <a:t>: to practise aural recognition of the meaning and function of weak nouns.</a:t>
            </a:r>
            <a:br>
              <a:rPr lang="en-GB" dirty="0"/>
            </a:br>
            <a:endParaRPr b="1" dirty="0"/>
          </a:p>
          <a:p>
            <a:pPr marL="0" lvl="0" indent="0" algn="l" rtl="0">
              <a:lnSpc>
                <a:spcPct val="100000"/>
              </a:lnSpc>
              <a:spcBef>
                <a:spcPts val="0"/>
              </a:spcBef>
              <a:spcAft>
                <a:spcPts val="0"/>
              </a:spcAft>
              <a:buSzPts val="1400"/>
              <a:buNone/>
            </a:pPr>
            <a:r>
              <a:rPr lang="en-GB" b="1" dirty="0"/>
              <a:t>Procedure</a:t>
            </a:r>
            <a:r>
              <a:rPr lang="en-GB" dirty="0"/>
              <a:t>:</a:t>
            </a:r>
            <a:br>
              <a:rPr lang="en-GB" dirty="0"/>
            </a:br>
            <a:r>
              <a:rPr lang="en-GB" dirty="0"/>
              <a:t>1. Click to listen. </a:t>
            </a:r>
            <a:endParaRPr dirty="0"/>
          </a:p>
          <a:p>
            <a:pPr marL="0" lvl="0" indent="0" algn="l" rtl="0">
              <a:lnSpc>
                <a:spcPct val="100000"/>
              </a:lnSpc>
              <a:spcBef>
                <a:spcPts val="0"/>
              </a:spcBef>
              <a:spcAft>
                <a:spcPts val="0"/>
              </a:spcAft>
              <a:buSzPts val="1400"/>
              <a:buNone/>
            </a:pPr>
            <a:r>
              <a:rPr lang="en-GB" dirty="0"/>
              <a:t>2. Students select the correct word to finish each sentence/fill the gap.</a:t>
            </a:r>
            <a:endParaRPr dirty="0"/>
          </a:p>
          <a:p>
            <a:pPr marL="0" lvl="0" indent="0" algn="l" rtl="0">
              <a:lnSpc>
                <a:spcPct val="100000"/>
              </a:lnSpc>
              <a:spcBef>
                <a:spcPts val="0"/>
              </a:spcBef>
              <a:spcAft>
                <a:spcPts val="0"/>
              </a:spcAft>
              <a:buSzPts val="1400"/>
              <a:buNone/>
            </a:pPr>
            <a:r>
              <a:rPr lang="en-GB" dirty="0"/>
              <a:t>3. They then decide for each item (1-8) whether the noun is weak or not.</a:t>
            </a:r>
            <a:endParaRPr dirty="0"/>
          </a:p>
          <a:p>
            <a:pPr marL="0" lvl="0" indent="0" algn="l" rtl="0">
              <a:lnSpc>
                <a:spcPct val="100000"/>
              </a:lnSpc>
              <a:spcBef>
                <a:spcPts val="0"/>
              </a:spcBef>
              <a:spcAft>
                <a:spcPts val="0"/>
              </a:spcAft>
              <a:buSzPts val="1400"/>
              <a:buNone/>
            </a:pPr>
            <a:r>
              <a:rPr lang="en-GB" dirty="0"/>
              <a:t>4. Elicit answers and check understanding of each sentence orally, if time. Note that all this vocabulary was previously taught and practised at KS3.</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br>
              <a:rPr lang="en-GB" dirty="0"/>
            </a:br>
            <a:r>
              <a:rPr lang="en-GB" sz="1800" dirty="0">
                <a:latin typeface="Calibri"/>
                <a:ea typeface="Calibri"/>
                <a:cs typeface="Calibri"/>
                <a:sym typeface="Calibri"/>
              </a:rPr>
              <a:t>1.  Hallo! Ich </a:t>
            </a:r>
            <a:r>
              <a:rPr lang="en-GB" sz="1800" dirty="0" err="1">
                <a:latin typeface="Calibri"/>
                <a:ea typeface="Calibri"/>
                <a:cs typeface="Calibri"/>
                <a:sym typeface="Calibri"/>
              </a:rPr>
              <a:t>heiße</a:t>
            </a:r>
            <a:r>
              <a:rPr lang="en-GB" sz="1800" dirty="0">
                <a:latin typeface="Calibri"/>
                <a:ea typeface="Calibri"/>
                <a:cs typeface="Calibri"/>
                <a:sym typeface="Calibri"/>
              </a:rPr>
              <a:t> Mehmet. Mein </a:t>
            </a:r>
            <a:r>
              <a:rPr lang="en-GB" sz="1800" dirty="0" err="1">
                <a:latin typeface="Calibri"/>
                <a:ea typeface="Calibri"/>
                <a:cs typeface="Calibri"/>
                <a:sym typeface="Calibri"/>
              </a:rPr>
              <a:t>Bruder</a:t>
            </a:r>
            <a:r>
              <a:rPr lang="en-GB" sz="1800" dirty="0">
                <a:latin typeface="Calibri"/>
                <a:ea typeface="Calibri"/>
                <a:cs typeface="Calibri"/>
                <a:sym typeface="Calibri"/>
              </a:rPr>
              <a:t> </a:t>
            </a:r>
            <a:r>
              <a:rPr lang="en-GB" sz="1800" dirty="0" err="1">
                <a:latin typeface="Calibri"/>
                <a:ea typeface="Calibri"/>
                <a:cs typeface="Calibri"/>
                <a:sym typeface="Calibri"/>
              </a:rPr>
              <a:t>ist</a:t>
            </a:r>
            <a:r>
              <a:rPr lang="en-GB" sz="1800" dirty="0">
                <a:latin typeface="Calibri"/>
                <a:ea typeface="Calibri"/>
                <a:cs typeface="Calibri"/>
                <a:sym typeface="Calibri"/>
              </a:rPr>
              <a:t> </a:t>
            </a:r>
            <a:r>
              <a:rPr lang="en-GB" sz="1800" b="1" dirty="0">
                <a:latin typeface="Calibri"/>
                <a:ea typeface="Calibri"/>
                <a:cs typeface="Calibri"/>
                <a:sym typeface="Calibri"/>
              </a:rPr>
              <a:t>Student</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2.  </a:t>
            </a:r>
            <a:r>
              <a:rPr lang="en-GB" sz="1800" dirty="0" err="1">
                <a:latin typeface="Calibri"/>
                <a:ea typeface="Calibri"/>
                <a:cs typeface="Calibri"/>
                <a:sym typeface="Calibri"/>
              </a:rPr>
              <a:t>Meine</a:t>
            </a:r>
            <a:r>
              <a:rPr lang="en-GB" sz="1800" dirty="0">
                <a:latin typeface="Calibri"/>
                <a:ea typeface="Calibri"/>
                <a:cs typeface="Calibri"/>
                <a:sym typeface="Calibri"/>
              </a:rPr>
              <a:t> </a:t>
            </a:r>
            <a:r>
              <a:rPr lang="en-GB" sz="1800" dirty="0" err="1">
                <a:latin typeface="Calibri"/>
                <a:ea typeface="Calibri"/>
                <a:cs typeface="Calibri"/>
                <a:sym typeface="Calibri"/>
              </a:rPr>
              <a:t>Freundin</a:t>
            </a:r>
            <a:r>
              <a:rPr lang="en-GB" sz="1800" dirty="0">
                <a:latin typeface="Calibri"/>
                <a:ea typeface="Calibri"/>
                <a:cs typeface="Calibri"/>
                <a:sym typeface="Calibri"/>
              </a:rPr>
              <a:t> Mia </a:t>
            </a:r>
            <a:r>
              <a:rPr lang="en-GB" sz="1800" dirty="0" err="1">
                <a:latin typeface="Calibri"/>
                <a:ea typeface="Calibri"/>
                <a:cs typeface="Calibri"/>
                <a:sym typeface="Calibri"/>
              </a:rPr>
              <a:t>ist</a:t>
            </a:r>
            <a:r>
              <a:rPr lang="en-GB" sz="1800" dirty="0">
                <a:latin typeface="Calibri"/>
                <a:ea typeface="Calibri"/>
                <a:cs typeface="Calibri"/>
                <a:sym typeface="Calibri"/>
              </a:rPr>
              <a:t> </a:t>
            </a:r>
            <a:r>
              <a:rPr lang="en-GB" sz="1800" dirty="0" err="1">
                <a:latin typeface="Calibri"/>
                <a:ea typeface="Calibri"/>
                <a:cs typeface="Calibri"/>
                <a:sym typeface="Calibri"/>
              </a:rPr>
              <a:t>eine</a:t>
            </a:r>
            <a:r>
              <a:rPr lang="en-GB" sz="1800" dirty="0">
                <a:latin typeface="Calibri"/>
                <a:ea typeface="Calibri"/>
                <a:cs typeface="Calibri"/>
                <a:sym typeface="Calibri"/>
              </a:rPr>
              <a:t> </a:t>
            </a:r>
            <a:r>
              <a:rPr lang="en-GB" sz="1800" dirty="0" err="1">
                <a:latin typeface="Calibri"/>
                <a:ea typeface="Calibri"/>
                <a:cs typeface="Calibri"/>
                <a:sym typeface="Calibri"/>
              </a:rPr>
              <a:t>gute</a:t>
            </a:r>
            <a:r>
              <a:rPr lang="en-GB" sz="1800" dirty="0">
                <a:latin typeface="Calibri"/>
                <a:ea typeface="Calibri"/>
                <a:cs typeface="Calibri"/>
                <a:sym typeface="Calibri"/>
              </a:rPr>
              <a:t> </a:t>
            </a:r>
            <a:r>
              <a:rPr lang="en-GB" sz="1800" b="1" dirty="0" err="1">
                <a:latin typeface="Calibri"/>
                <a:ea typeface="Calibri"/>
                <a:cs typeface="Calibri"/>
                <a:sym typeface="Calibri"/>
              </a:rPr>
              <a:t>Schülerin</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3.  Ich </a:t>
            </a:r>
            <a:r>
              <a:rPr lang="en-GB" sz="1800" dirty="0" err="1">
                <a:latin typeface="Calibri"/>
                <a:ea typeface="Calibri"/>
                <a:cs typeface="Calibri"/>
                <a:sym typeface="Calibri"/>
              </a:rPr>
              <a:t>sehe</a:t>
            </a:r>
            <a:r>
              <a:rPr lang="en-GB" sz="1800" dirty="0">
                <a:latin typeface="Calibri"/>
                <a:ea typeface="Calibri"/>
                <a:cs typeface="Calibri"/>
                <a:sym typeface="Calibri"/>
              </a:rPr>
              <a:t> </a:t>
            </a:r>
            <a:r>
              <a:rPr lang="en-GB" sz="1800" dirty="0" err="1">
                <a:latin typeface="Calibri"/>
                <a:ea typeface="Calibri"/>
                <a:cs typeface="Calibri"/>
                <a:sym typeface="Calibri"/>
              </a:rPr>
              <a:t>meinen</a:t>
            </a:r>
            <a:r>
              <a:rPr lang="en-GB" sz="1800" dirty="0">
                <a:latin typeface="Calibri"/>
                <a:ea typeface="Calibri"/>
                <a:cs typeface="Calibri"/>
                <a:sym typeface="Calibri"/>
              </a:rPr>
              <a:t> </a:t>
            </a:r>
            <a:r>
              <a:rPr lang="en-GB" sz="1800" b="1" dirty="0" err="1">
                <a:latin typeface="Calibri"/>
                <a:ea typeface="Calibri"/>
                <a:cs typeface="Calibri"/>
                <a:sym typeface="Calibri"/>
              </a:rPr>
              <a:t>Nachbarn</a:t>
            </a:r>
            <a:r>
              <a:rPr lang="en-GB" sz="1800" dirty="0">
                <a:latin typeface="Calibri"/>
                <a:ea typeface="Calibri"/>
                <a:cs typeface="Calibri"/>
                <a:sym typeface="Calibri"/>
              </a:rPr>
              <a:t> </a:t>
            </a:r>
            <a:r>
              <a:rPr lang="en-GB" sz="1800" dirty="0" err="1">
                <a:latin typeface="Calibri"/>
                <a:ea typeface="Calibri"/>
                <a:cs typeface="Calibri"/>
                <a:sym typeface="Calibri"/>
              </a:rPr>
              <a:t>nicht</a:t>
            </a:r>
            <a:r>
              <a:rPr lang="en-GB" sz="1800" dirty="0">
                <a:latin typeface="Calibri"/>
                <a:ea typeface="Calibri"/>
                <a:cs typeface="Calibri"/>
                <a:sym typeface="Calibri"/>
              </a:rPr>
              <a:t> </a:t>
            </a:r>
            <a:r>
              <a:rPr lang="en-GB" sz="1800" dirty="0" err="1">
                <a:latin typeface="Calibri"/>
                <a:ea typeface="Calibri"/>
                <a:cs typeface="Calibri"/>
                <a:sym typeface="Calibri"/>
              </a:rPr>
              <a:t>sehr</a:t>
            </a:r>
            <a:r>
              <a:rPr lang="en-GB" sz="1800" dirty="0">
                <a:latin typeface="Calibri"/>
                <a:ea typeface="Calibri"/>
                <a:cs typeface="Calibri"/>
                <a:sym typeface="Calibri"/>
              </a:rPr>
              <a:t> oft.</a:t>
            </a:r>
            <a:br>
              <a:rPr lang="en-GB" sz="1800" dirty="0">
                <a:latin typeface="Calibri"/>
                <a:ea typeface="Calibri"/>
                <a:cs typeface="Calibri"/>
                <a:sym typeface="Calibri"/>
              </a:rPr>
            </a:br>
            <a:r>
              <a:rPr lang="en-GB" sz="1800" dirty="0">
                <a:latin typeface="Calibri"/>
                <a:ea typeface="Calibri"/>
                <a:cs typeface="Calibri"/>
                <a:sym typeface="Calibri"/>
              </a:rPr>
              <a:t>4.  Er </a:t>
            </a:r>
            <a:r>
              <a:rPr lang="en-GB" sz="1800" dirty="0" err="1">
                <a:latin typeface="Calibri"/>
                <a:ea typeface="Calibri"/>
                <a:cs typeface="Calibri"/>
                <a:sym typeface="Calibri"/>
              </a:rPr>
              <a:t>heißt</a:t>
            </a:r>
            <a:r>
              <a:rPr lang="en-GB" sz="1800" dirty="0">
                <a:latin typeface="Calibri"/>
                <a:ea typeface="Calibri"/>
                <a:cs typeface="Calibri"/>
                <a:sym typeface="Calibri"/>
              </a:rPr>
              <a:t> </a:t>
            </a:r>
            <a:r>
              <a:rPr lang="en-GB" sz="1800" b="1" dirty="0">
                <a:latin typeface="Calibri"/>
                <a:ea typeface="Calibri"/>
                <a:cs typeface="Calibri"/>
                <a:sym typeface="Calibri"/>
              </a:rPr>
              <a:t>Herr</a:t>
            </a:r>
            <a:r>
              <a:rPr lang="en-GB" sz="1800" dirty="0">
                <a:latin typeface="Calibri"/>
                <a:ea typeface="Calibri"/>
                <a:cs typeface="Calibri"/>
                <a:sym typeface="Calibri"/>
              </a:rPr>
              <a:t> Müller.</a:t>
            </a:r>
            <a:br>
              <a:rPr lang="en-GB" sz="1800" dirty="0">
                <a:latin typeface="Calibri"/>
                <a:ea typeface="Calibri"/>
                <a:cs typeface="Calibri"/>
                <a:sym typeface="Calibri"/>
              </a:rPr>
            </a:br>
            <a:r>
              <a:rPr lang="en-GB" sz="1800" dirty="0">
                <a:latin typeface="Calibri"/>
                <a:ea typeface="Calibri"/>
                <a:cs typeface="Calibri"/>
                <a:sym typeface="Calibri"/>
              </a:rPr>
              <a:t>5. Ich </a:t>
            </a:r>
            <a:r>
              <a:rPr lang="en-GB" sz="1800" dirty="0" err="1">
                <a:latin typeface="Calibri"/>
                <a:ea typeface="Calibri"/>
                <a:cs typeface="Calibri"/>
                <a:sym typeface="Calibri"/>
              </a:rPr>
              <a:t>frage</a:t>
            </a:r>
            <a:r>
              <a:rPr lang="en-GB" sz="1800" dirty="0">
                <a:latin typeface="Calibri"/>
                <a:ea typeface="Calibri"/>
                <a:cs typeface="Calibri"/>
                <a:sym typeface="Calibri"/>
              </a:rPr>
              <a:t> </a:t>
            </a:r>
            <a:r>
              <a:rPr lang="en-GB" sz="1800" dirty="0" err="1">
                <a:latin typeface="Calibri"/>
                <a:ea typeface="Calibri"/>
                <a:cs typeface="Calibri"/>
                <a:sym typeface="Calibri"/>
              </a:rPr>
              <a:t>ihn</a:t>
            </a:r>
            <a:r>
              <a:rPr lang="en-GB" sz="1800" dirty="0">
                <a:latin typeface="Calibri"/>
                <a:ea typeface="Calibri"/>
                <a:cs typeface="Calibri"/>
                <a:sym typeface="Calibri"/>
              </a:rPr>
              <a:t>: </a:t>
            </a:r>
            <a:r>
              <a:rPr lang="en-GB" sz="1800" dirty="0" err="1">
                <a:latin typeface="Calibri"/>
                <a:ea typeface="Calibri"/>
                <a:cs typeface="Calibri"/>
                <a:sym typeface="Calibri"/>
              </a:rPr>
              <a:t>Haben</a:t>
            </a:r>
            <a:r>
              <a:rPr lang="en-GB" sz="1800" dirty="0">
                <a:latin typeface="Calibri"/>
                <a:ea typeface="Calibri"/>
                <a:cs typeface="Calibri"/>
                <a:sym typeface="Calibri"/>
              </a:rPr>
              <a:t> Sie </a:t>
            </a:r>
            <a:r>
              <a:rPr lang="en-GB" sz="1800" dirty="0" err="1">
                <a:latin typeface="Calibri"/>
                <a:ea typeface="Calibri"/>
                <a:cs typeface="Calibri"/>
                <a:sym typeface="Calibri"/>
              </a:rPr>
              <a:t>meinen</a:t>
            </a:r>
            <a:r>
              <a:rPr lang="en-GB" sz="1800" dirty="0">
                <a:latin typeface="Calibri"/>
                <a:ea typeface="Calibri"/>
                <a:cs typeface="Calibri"/>
                <a:sym typeface="Calibri"/>
              </a:rPr>
              <a:t> </a:t>
            </a:r>
            <a:r>
              <a:rPr lang="en-GB" sz="1800" b="1" dirty="0" err="1">
                <a:latin typeface="Calibri"/>
                <a:ea typeface="Calibri"/>
                <a:cs typeface="Calibri"/>
                <a:sym typeface="Calibri"/>
              </a:rPr>
              <a:t>Namen</a:t>
            </a:r>
            <a:r>
              <a:rPr lang="en-GB" sz="1800" dirty="0">
                <a:latin typeface="Calibri"/>
                <a:ea typeface="Calibri"/>
                <a:cs typeface="Calibri"/>
                <a:sym typeface="Calibri"/>
              </a:rPr>
              <a:t> </a:t>
            </a:r>
            <a:r>
              <a:rPr lang="en-GB" sz="1800" dirty="0" err="1">
                <a:latin typeface="Calibri"/>
                <a:ea typeface="Calibri"/>
                <a:cs typeface="Calibri"/>
                <a:sym typeface="Calibri"/>
              </a:rPr>
              <a:t>vergessen</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6. Er </a:t>
            </a:r>
            <a:r>
              <a:rPr lang="en-GB" sz="1800" dirty="0" err="1">
                <a:latin typeface="Calibri"/>
                <a:ea typeface="Calibri"/>
                <a:cs typeface="Calibri"/>
                <a:sym typeface="Calibri"/>
              </a:rPr>
              <a:t>sagt</a:t>
            </a:r>
            <a:r>
              <a:rPr lang="en-GB" sz="1800" dirty="0">
                <a:latin typeface="Calibri"/>
                <a:ea typeface="Calibri"/>
                <a:cs typeface="Calibri"/>
                <a:sym typeface="Calibri"/>
              </a:rPr>
              <a:t>: Wie </a:t>
            </a:r>
            <a:r>
              <a:rPr lang="en-GB" sz="1800" dirty="0" err="1">
                <a:latin typeface="Calibri"/>
                <a:ea typeface="Calibri"/>
                <a:cs typeface="Calibri"/>
                <a:sym typeface="Calibri"/>
              </a:rPr>
              <a:t>ist</a:t>
            </a:r>
            <a:r>
              <a:rPr lang="en-GB" sz="1800" dirty="0">
                <a:latin typeface="Calibri"/>
                <a:ea typeface="Calibri"/>
                <a:cs typeface="Calibri"/>
                <a:sym typeface="Calibri"/>
              </a:rPr>
              <a:t> </a:t>
            </a:r>
            <a:r>
              <a:rPr lang="en-GB" sz="1800" dirty="0" err="1">
                <a:latin typeface="Calibri"/>
                <a:ea typeface="Calibri"/>
                <a:cs typeface="Calibri"/>
                <a:sym typeface="Calibri"/>
              </a:rPr>
              <a:t>dein</a:t>
            </a:r>
            <a:r>
              <a:rPr lang="en-GB" sz="1800" dirty="0">
                <a:latin typeface="Calibri"/>
                <a:ea typeface="Calibri"/>
                <a:cs typeface="Calibri"/>
                <a:sym typeface="Calibri"/>
              </a:rPr>
              <a:t> </a:t>
            </a:r>
            <a:r>
              <a:rPr lang="en-GB" sz="1800" b="1" dirty="0">
                <a:latin typeface="Calibri"/>
                <a:ea typeface="Calibri"/>
                <a:cs typeface="Calibri"/>
                <a:sym typeface="Calibri"/>
              </a:rPr>
              <a:t>Name</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7.  Er </a:t>
            </a:r>
            <a:r>
              <a:rPr lang="en-GB" sz="1800" dirty="0" err="1">
                <a:latin typeface="Calibri"/>
                <a:ea typeface="Calibri"/>
                <a:cs typeface="Calibri"/>
                <a:sym typeface="Calibri"/>
              </a:rPr>
              <a:t>ist</a:t>
            </a:r>
            <a:r>
              <a:rPr lang="en-GB" sz="1800" dirty="0">
                <a:latin typeface="Calibri"/>
                <a:ea typeface="Calibri"/>
                <a:cs typeface="Calibri"/>
                <a:sym typeface="Calibri"/>
              </a:rPr>
              <a:t> </a:t>
            </a:r>
            <a:r>
              <a:rPr lang="en-GB" sz="1800" dirty="0" err="1">
                <a:latin typeface="Calibri"/>
                <a:ea typeface="Calibri"/>
                <a:cs typeface="Calibri"/>
                <a:sym typeface="Calibri"/>
              </a:rPr>
              <a:t>eine</a:t>
            </a:r>
            <a:r>
              <a:rPr lang="en-GB" sz="1800" dirty="0">
                <a:latin typeface="Calibri"/>
                <a:ea typeface="Calibri"/>
                <a:cs typeface="Calibri"/>
                <a:sym typeface="Calibri"/>
              </a:rPr>
              <a:t> </a:t>
            </a:r>
            <a:r>
              <a:rPr lang="en-GB" sz="1800" dirty="0" err="1">
                <a:latin typeface="Calibri"/>
                <a:ea typeface="Calibri"/>
                <a:cs typeface="Calibri"/>
                <a:sym typeface="Calibri"/>
              </a:rPr>
              <a:t>freundliche</a:t>
            </a:r>
            <a:r>
              <a:rPr lang="en-GB" sz="1800" dirty="0">
                <a:latin typeface="Calibri"/>
                <a:ea typeface="Calibri"/>
                <a:cs typeface="Calibri"/>
                <a:sym typeface="Calibri"/>
              </a:rPr>
              <a:t> </a:t>
            </a:r>
            <a:r>
              <a:rPr lang="en-GB" sz="1800" b="1" dirty="0">
                <a:latin typeface="Calibri"/>
                <a:ea typeface="Calibri"/>
                <a:cs typeface="Calibri"/>
                <a:sym typeface="Calibri"/>
              </a:rPr>
              <a:t>Person</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8.  Er </a:t>
            </a:r>
            <a:r>
              <a:rPr lang="en-GB" sz="1800" dirty="0" err="1">
                <a:latin typeface="Calibri"/>
                <a:ea typeface="Calibri"/>
                <a:cs typeface="Calibri"/>
                <a:sym typeface="Calibri"/>
              </a:rPr>
              <a:t>wohnt</a:t>
            </a:r>
            <a:r>
              <a:rPr lang="en-GB" sz="1800" dirty="0">
                <a:latin typeface="Calibri"/>
                <a:ea typeface="Calibri"/>
                <a:cs typeface="Calibri"/>
                <a:sym typeface="Calibri"/>
              </a:rPr>
              <a:t> </a:t>
            </a:r>
            <a:r>
              <a:rPr lang="en-GB" sz="1800" dirty="0" err="1">
                <a:latin typeface="Calibri"/>
                <a:ea typeface="Calibri"/>
                <a:cs typeface="Calibri"/>
                <a:sym typeface="Calibri"/>
              </a:rPr>
              <a:t>zusammen</a:t>
            </a:r>
            <a:r>
              <a:rPr lang="en-GB" sz="1800" dirty="0">
                <a:latin typeface="Calibri"/>
                <a:ea typeface="Calibri"/>
                <a:cs typeface="Calibri"/>
                <a:sym typeface="Calibri"/>
              </a:rPr>
              <a:t> </a:t>
            </a:r>
            <a:r>
              <a:rPr lang="en-GB" sz="1800" dirty="0" err="1">
                <a:latin typeface="Calibri"/>
                <a:ea typeface="Calibri"/>
                <a:cs typeface="Calibri"/>
                <a:sym typeface="Calibri"/>
              </a:rPr>
              <a:t>mit</a:t>
            </a:r>
            <a:r>
              <a:rPr lang="en-GB" sz="1800" dirty="0">
                <a:latin typeface="Calibri"/>
                <a:ea typeface="Calibri"/>
                <a:cs typeface="Calibri"/>
                <a:sym typeface="Calibri"/>
              </a:rPr>
              <a:t> </a:t>
            </a:r>
            <a:r>
              <a:rPr lang="en-GB" sz="1800" dirty="0" err="1">
                <a:latin typeface="Calibri"/>
                <a:ea typeface="Calibri"/>
                <a:cs typeface="Calibri"/>
                <a:sym typeface="Calibri"/>
              </a:rPr>
              <a:t>seinem</a:t>
            </a:r>
            <a:r>
              <a:rPr lang="en-GB" sz="1800" dirty="0">
                <a:latin typeface="Calibri"/>
                <a:ea typeface="Calibri"/>
                <a:cs typeface="Calibri"/>
                <a:sym typeface="Calibri"/>
              </a:rPr>
              <a:t> </a:t>
            </a:r>
            <a:r>
              <a:rPr lang="en-GB" sz="1800" b="1" dirty="0">
                <a:latin typeface="Calibri"/>
                <a:ea typeface="Calibri"/>
                <a:cs typeface="Calibri"/>
                <a:sym typeface="Calibri"/>
              </a:rPr>
              <a:t>Partner</a:t>
            </a:r>
            <a:r>
              <a:rPr lang="en-GB" sz="1800" dirty="0">
                <a:latin typeface="Calibri"/>
                <a:ea typeface="Calibri"/>
                <a:cs typeface="Calibri"/>
                <a:sym typeface="Calibri"/>
              </a:rPr>
              <a:t>.</a:t>
            </a:r>
            <a:br>
              <a:rPr lang="en-GB" sz="1800" dirty="0">
                <a:latin typeface="Calibri"/>
                <a:ea typeface="Calibri"/>
                <a:cs typeface="Calibri"/>
                <a:sym typeface="Calibri"/>
              </a:rPr>
            </a:br>
            <a:r>
              <a:rPr lang="en-GB" sz="1800" dirty="0">
                <a:latin typeface="Calibri"/>
                <a:ea typeface="Calibri"/>
                <a:cs typeface="Calibri"/>
                <a:sym typeface="Calibri"/>
              </a:rPr>
              <a:t>9.  Sie </a:t>
            </a:r>
            <a:r>
              <a:rPr lang="en-GB" sz="1800" dirty="0" err="1">
                <a:latin typeface="Calibri"/>
                <a:ea typeface="Calibri"/>
                <a:cs typeface="Calibri"/>
                <a:sym typeface="Calibri"/>
              </a:rPr>
              <a:t>sind</a:t>
            </a:r>
            <a:r>
              <a:rPr lang="en-GB" sz="1800" dirty="0">
                <a:latin typeface="Calibri"/>
                <a:ea typeface="Calibri"/>
                <a:cs typeface="Calibri"/>
                <a:sym typeface="Calibri"/>
              </a:rPr>
              <a:t> </a:t>
            </a:r>
            <a:r>
              <a:rPr lang="en-GB" sz="1800" dirty="0" err="1">
                <a:latin typeface="Calibri"/>
                <a:ea typeface="Calibri"/>
                <a:cs typeface="Calibri"/>
                <a:sym typeface="Calibri"/>
              </a:rPr>
              <a:t>beide</a:t>
            </a:r>
            <a:r>
              <a:rPr lang="en-GB" sz="1800" dirty="0">
                <a:latin typeface="Calibri"/>
                <a:ea typeface="Calibri"/>
                <a:cs typeface="Calibri"/>
                <a:sym typeface="Calibri"/>
              </a:rPr>
              <a:t> </a:t>
            </a:r>
            <a:r>
              <a:rPr lang="en-GB" sz="1800" dirty="0" err="1">
                <a:latin typeface="Calibri"/>
                <a:ea typeface="Calibri"/>
                <a:cs typeface="Calibri"/>
                <a:sym typeface="Calibri"/>
              </a:rPr>
              <a:t>sehr</a:t>
            </a:r>
            <a:r>
              <a:rPr lang="en-GB" sz="1800" dirty="0">
                <a:latin typeface="Calibri"/>
                <a:ea typeface="Calibri"/>
                <a:cs typeface="Calibri"/>
                <a:sym typeface="Calibri"/>
              </a:rPr>
              <a:t> </a:t>
            </a:r>
            <a:r>
              <a:rPr lang="en-GB" sz="1800" dirty="0" err="1">
                <a:latin typeface="Calibri"/>
                <a:ea typeface="Calibri"/>
                <a:cs typeface="Calibri"/>
                <a:sym typeface="Calibri"/>
              </a:rPr>
              <a:t>nette</a:t>
            </a:r>
            <a:r>
              <a:rPr lang="en-GB" sz="1800" dirty="0">
                <a:latin typeface="Calibri"/>
                <a:ea typeface="Calibri"/>
                <a:cs typeface="Calibri"/>
                <a:sym typeface="Calibri"/>
              </a:rPr>
              <a:t> </a:t>
            </a:r>
            <a:r>
              <a:rPr lang="en-GB" sz="1800" b="1" dirty="0">
                <a:latin typeface="Calibri"/>
                <a:ea typeface="Calibri"/>
                <a:cs typeface="Calibri"/>
                <a:sym typeface="Calibri"/>
              </a:rPr>
              <a:t>Menschen</a:t>
            </a:r>
            <a:r>
              <a:rPr lang="en-GB" sz="1800" dirty="0">
                <a:latin typeface="Calibri"/>
                <a:ea typeface="Calibri"/>
                <a:cs typeface="Calibri"/>
                <a:sym typeface="Calibri"/>
              </a:rPr>
              <a:t>.</a:t>
            </a:r>
            <a:endParaRPr dirty="0"/>
          </a:p>
          <a:p>
            <a:pPr marL="0" lvl="0" indent="0" algn="l" rtl="0">
              <a:lnSpc>
                <a:spcPct val="100000"/>
              </a:lnSpc>
              <a:spcBef>
                <a:spcPts val="0"/>
              </a:spcBef>
              <a:spcAft>
                <a:spcPts val="0"/>
              </a:spcAft>
              <a:buSzPts val="1400"/>
              <a:buNone/>
            </a:pPr>
            <a:endParaRPr dirty="0"/>
          </a:p>
        </p:txBody>
      </p:sp>
      <p:sp>
        <p:nvSpPr>
          <p:cNvPr id="447" name="Google Shape;4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Note: </a:t>
            </a:r>
            <a:r>
              <a:rPr lang="en-GB" b="0" i="0" u="sng" dirty="0"/>
              <a:t>Use of </a:t>
            </a:r>
            <a:r>
              <a:rPr lang="en-GB" b="1" i="1" u="sng" dirty="0" err="1"/>
              <a:t>seit</a:t>
            </a:r>
            <a:r>
              <a:rPr lang="en-GB" b="1" i="1" u="sng" dirty="0"/>
              <a:t> </a:t>
            </a:r>
            <a:r>
              <a:rPr lang="en-GB" b="0" i="0" u="sng" dirty="0"/>
              <a:t>is a Higher GCSE feature. However, for any schools who use the NCELP KS3 SOW, it was introduced half-way through Y8</a:t>
            </a:r>
            <a:r>
              <a:rPr lang="en-GB" b="0" dirty="0"/>
              <a:t>. Teachers can decide whether to include it for all or just some students. In this lesson, we provide a short practice activity for this feature. There is an alternative activity on inclusive language, if preferred. However, teachers may choose to teach and practise this knowledge with all students, particularly at this stage in the course, to retain flexibility regarding the most appropriate tier of entry.</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Timing</a:t>
            </a:r>
            <a:r>
              <a:rPr lang="en-GB" dirty="0"/>
              <a:t>: 3 minutes (two slides)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Aim</a:t>
            </a:r>
            <a:r>
              <a:rPr lang="en-GB" dirty="0"/>
              <a:t>: to revisit meanings and use of </a:t>
            </a:r>
            <a:r>
              <a:rPr lang="en-GB" i="1" dirty="0" err="1"/>
              <a:t>seit</a:t>
            </a:r>
            <a:r>
              <a:rPr lang="en-GB" i="1" dirty="0"/>
              <a:t>.</a:t>
            </a:r>
            <a:br>
              <a:rPr lang="en-GB" i="1" dirty="0"/>
            </a:br>
            <a:endParaRPr b="1" i="1" dirty="0"/>
          </a:p>
          <a:p>
            <a:pPr marL="0" lvl="0" indent="0" algn="l" rtl="0">
              <a:lnSpc>
                <a:spcPct val="100000"/>
              </a:lnSpc>
              <a:spcBef>
                <a:spcPts val="0"/>
              </a:spcBef>
              <a:spcAft>
                <a:spcPts val="0"/>
              </a:spcAft>
              <a:buSzPts val="1400"/>
              <a:buNone/>
            </a:pPr>
            <a:r>
              <a:rPr lang="en-GB" b="1" dirty="0"/>
              <a:t>Procedure</a:t>
            </a:r>
            <a:r>
              <a:rPr lang="en-GB" dirty="0"/>
              <a:t>:</a:t>
            </a:r>
            <a:br>
              <a:rPr lang="en-GB" dirty="0"/>
            </a:br>
            <a:r>
              <a:rPr lang="en-GB" dirty="0"/>
              <a:t>1. Click to present the information step by step.</a:t>
            </a:r>
            <a:endParaRPr dirty="0"/>
          </a:p>
          <a:p>
            <a:pPr marL="0" lvl="0" indent="0" algn="l" rtl="0">
              <a:lnSpc>
                <a:spcPct val="100000"/>
              </a:lnSpc>
              <a:spcBef>
                <a:spcPts val="0"/>
              </a:spcBef>
              <a:spcAft>
                <a:spcPts val="0"/>
              </a:spcAft>
              <a:buSzPts val="1400"/>
              <a:buNone/>
            </a:pPr>
            <a:r>
              <a:rPr lang="en-GB" dirty="0"/>
              <a:t>2. Elicit the English translations for the German examples given.</a:t>
            </a:r>
            <a:endParaRPr dirty="0"/>
          </a:p>
        </p:txBody>
      </p:sp>
      <p:sp>
        <p:nvSpPr>
          <p:cNvPr id="498" name="Google Shape;4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Aim</a:t>
            </a:r>
            <a:r>
              <a:rPr lang="en-GB"/>
              <a:t>: to revisit meanings and use of </a:t>
            </a:r>
            <a:r>
              <a:rPr lang="en-GB" i="1"/>
              <a:t>seit.</a:t>
            </a:r>
            <a:br>
              <a:rPr lang="en-GB" i="1"/>
            </a:br>
            <a:endParaRPr b="1" i="1"/>
          </a:p>
          <a:p>
            <a:pPr marL="0" lvl="0" indent="0" algn="l" rtl="0">
              <a:lnSpc>
                <a:spcPct val="100000"/>
              </a:lnSpc>
              <a:spcBef>
                <a:spcPts val="0"/>
              </a:spcBef>
              <a:spcAft>
                <a:spcPts val="0"/>
              </a:spcAft>
              <a:buSzPts val="1400"/>
              <a:buNone/>
            </a:pPr>
            <a:r>
              <a:rPr lang="en-GB" b="1"/>
              <a:t>Procedure</a:t>
            </a:r>
            <a:r>
              <a:rPr lang="en-GB"/>
              <a:t>:</a:t>
            </a:r>
            <a:br>
              <a:rPr lang="en-GB"/>
            </a:br>
            <a:r>
              <a:rPr lang="en-GB"/>
              <a:t>1. Click to present the information step by step.</a:t>
            </a:r>
            <a:endParaRPr/>
          </a:p>
          <a:p>
            <a:pPr marL="0" lvl="0" indent="0" algn="l" rtl="0">
              <a:lnSpc>
                <a:spcPct val="100000"/>
              </a:lnSpc>
              <a:spcBef>
                <a:spcPts val="0"/>
              </a:spcBef>
              <a:spcAft>
                <a:spcPts val="0"/>
              </a:spcAft>
              <a:buSzPts val="1400"/>
              <a:buNone/>
            </a:pPr>
            <a:r>
              <a:rPr lang="en-GB"/>
              <a:t>2. Elicit the English translations for the German examples given.</a:t>
            </a:r>
            <a:endParaRPr/>
          </a:p>
        </p:txBody>
      </p:sp>
      <p:sp>
        <p:nvSpPr>
          <p:cNvPr id="526" name="Google Shape;5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4</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Timing: 5 minutes</a:t>
            </a:r>
            <a:br>
              <a:rPr lang="en-GB" dirty="0"/>
            </a:br>
            <a:br>
              <a:rPr lang="en-GB" b="1" dirty="0"/>
            </a:br>
            <a:r>
              <a:rPr lang="en-GB" b="1" dirty="0"/>
              <a:t>Aim: </a:t>
            </a:r>
            <a:r>
              <a:rPr lang="en-GB" b="0" dirty="0"/>
              <a:t>to process the different meanings of </a:t>
            </a:r>
            <a:r>
              <a:rPr lang="en-GB" b="1" i="1" dirty="0" err="1"/>
              <a:t>seit</a:t>
            </a:r>
            <a:r>
              <a:rPr lang="en-GB" b="0" dirty="0"/>
              <a:t> </a:t>
            </a:r>
            <a:r>
              <a:rPr lang="en-GB" sz="1200" dirty="0">
                <a:solidFill>
                  <a:schemeClr val="dk1"/>
                </a:solidFill>
                <a:latin typeface="Calibri"/>
                <a:ea typeface="Calibri"/>
                <a:cs typeface="Calibri"/>
                <a:sym typeface="Calibri"/>
              </a:rPr>
              <a:t>by differentiating between point in time (</a:t>
            </a:r>
            <a:r>
              <a:rPr lang="en-GB" sz="1200" i="1" dirty="0">
                <a:solidFill>
                  <a:schemeClr val="dk1"/>
                </a:solidFill>
                <a:latin typeface="Calibri"/>
                <a:ea typeface="Calibri"/>
                <a:cs typeface="Calibri"/>
                <a:sym typeface="Calibri"/>
              </a:rPr>
              <a:t>since</a:t>
            </a:r>
            <a:r>
              <a:rPr lang="en-GB" sz="1200" dirty="0">
                <a:solidFill>
                  <a:schemeClr val="dk1"/>
                </a:solidFill>
                <a:latin typeface="Calibri"/>
                <a:ea typeface="Calibri"/>
                <a:cs typeface="Calibri"/>
                <a:sym typeface="Calibri"/>
              </a:rPr>
              <a:t>) and duration (</a:t>
            </a:r>
            <a:r>
              <a:rPr lang="en-GB" sz="1200" i="1" dirty="0">
                <a:solidFill>
                  <a:schemeClr val="dk1"/>
                </a:solidFill>
                <a:latin typeface="Calibri"/>
                <a:ea typeface="Calibri"/>
                <a:cs typeface="Calibri"/>
                <a:sym typeface="Calibri"/>
              </a:rPr>
              <a:t>for</a:t>
            </a:r>
            <a:r>
              <a:rPr lang="en-GB" sz="1200" dirty="0">
                <a:solidFill>
                  <a:schemeClr val="dk1"/>
                </a:solidFill>
                <a:latin typeface="Calibri"/>
                <a:ea typeface="Calibri"/>
                <a:cs typeface="Calibri"/>
                <a:sym typeface="Calibri"/>
              </a:rPr>
              <a:t>).</a:t>
            </a:r>
            <a:br>
              <a:rPr lang="en-GB" sz="1200" dirty="0">
                <a:solidFill>
                  <a:schemeClr val="dk1"/>
                </a:solidFill>
                <a:latin typeface="Calibri"/>
                <a:ea typeface="Calibri"/>
                <a:cs typeface="Calibri"/>
                <a:sym typeface="Calibri"/>
              </a:rPr>
            </a:br>
            <a:br>
              <a:rPr lang="en-GB" dirty="0"/>
            </a:br>
            <a:r>
              <a:rPr lang="en-GB" b="1" dirty="0"/>
              <a:t>Procedure:</a:t>
            </a:r>
            <a:br>
              <a:rPr lang="en-GB" dirty="0"/>
            </a:br>
            <a:r>
              <a:rPr lang="en-GB" dirty="0"/>
              <a:t>1. Students read the expressions with </a:t>
            </a:r>
            <a:r>
              <a:rPr lang="en-GB" i="1" dirty="0" err="1"/>
              <a:t>seit</a:t>
            </a:r>
            <a:r>
              <a:rPr lang="en-GB" i="1" dirty="0"/>
              <a:t> </a:t>
            </a:r>
            <a:r>
              <a:rPr lang="en-GB" dirty="0"/>
              <a:t>and decide whether each one refers to </a:t>
            </a:r>
            <a:r>
              <a:rPr lang="en-GB" i="1" dirty="0"/>
              <a:t>since </a:t>
            </a:r>
            <a:r>
              <a:rPr lang="en-GB" dirty="0"/>
              <a:t>or </a:t>
            </a:r>
            <a:r>
              <a:rPr lang="en-GB" i="1" dirty="0"/>
              <a:t>for.</a:t>
            </a:r>
            <a:endParaRPr dirty="0"/>
          </a:p>
          <a:p>
            <a:pPr marL="0" lvl="0" indent="0" algn="l" rtl="0">
              <a:lnSpc>
                <a:spcPct val="100000"/>
              </a:lnSpc>
              <a:spcBef>
                <a:spcPts val="0"/>
              </a:spcBef>
              <a:spcAft>
                <a:spcPts val="0"/>
              </a:spcAft>
              <a:buSzPts val="1400"/>
              <a:buNone/>
            </a:pPr>
            <a:r>
              <a:rPr lang="en-GB" dirty="0"/>
              <a:t>2. Click to reveal answers.</a:t>
            </a:r>
            <a:endParaRPr dirty="0"/>
          </a:p>
          <a:p>
            <a:pPr marL="0" lvl="0" indent="0" algn="l" rtl="0">
              <a:lnSpc>
                <a:spcPct val="100000"/>
              </a:lnSpc>
              <a:spcBef>
                <a:spcPts val="0"/>
              </a:spcBef>
              <a:spcAft>
                <a:spcPts val="0"/>
              </a:spcAft>
              <a:buSzPts val="1400"/>
              <a:buNone/>
            </a:pPr>
            <a:r>
              <a:rPr lang="en-GB" dirty="0"/>
              <a:t>3. Click again to reveal complete sentences.</a:t>
            </a:r>
            <a:endParaRPr dirty="0"/>
          </a:p>
          <a:p>
            <a:pPr marL="0" lvl="0" indent="0" algn="l" rtl="0">
              <a:lnSpc>
                <a:spcPct val="100000"/>
              </a:lnSpc>
              <a:spcBef>
                <a:spcPts val="0"/>
              </a:spcBef>
              <a:spcAft>
                <a:spcPts val="0"/>
              </a:spcAft>
              <a:buSzPts val="1400"/>
              <a:buNone/>
            </a:pPr>
            <a:r>
              <a:rPr lang="en-GB" dirty="0"/>
              <a:t>4. Students translate each sentence orally into English.</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Full sentence text.</a:t>
            </a:r>
            <a:endParaRPr dirty="0"/>
          </a:p>
          <a:p>
            <a:pPr marL="0" marR="0" lvl="0" indent="0" algn="l" rtl="0">
              <a:lnSpc>
                <a:spcPct val="100000"/>
              </a:lnSpc>
              <a:spcBef>
                <a:spcPts val="0"/>
              </a:spcBef>
              <a:spcAft>
                <a:spcPts val="0"/>
              </a:spcAft>
              <a:buClr>
                <a:schemeClr val="dk1"/>
              </a:buClr>
              <a:buSzPts val="1200"/>
              <a:buFont typeface="Calibri"/>
              <a:buNone/>
            </a:pPr>
            <a:r>
              <a:rPr lang="en-GB" b="0" dirty="0"/>
              <a:t>1. Ich </a:t>
            </a:r>
            <a:r>
              <a:rPr lang="en-GB" b="0" dirty="0" err="1"/>
              <a:t>warte</a:t>
            </a:r>
            <a:r>
              <a:rPr lang="en-GB" b="0" dirty="0"/>
              <a:t> </a:t>
            </a:r>
            <a:r>
              <a:rPr lang="en-GB" b="1" dirty="0" err="1"/>
              <a:t>seit</a:t>
            </a:r>
            <a:r>
              <a:rPr lang="en-GB" b="1" dirty="0"/>
              <a:t> </a:t>
            </a:r>
            <a:r>
              <a:rPr lang="en-GB" b="1" dirty="0" err="1"/>
              <a:t>zwei</a:t>
            </a:r>
            <a:r>
              <a:rPr lang="en-GB" b="1" dirty="0"/>
              <a:t> </a:t>
            </a:r>
            <a:r>
              <a:rPr lang="en-GB" b="1" dirty="0" err="1"/>
              <a:t>Stunden</a:t>
            </a:r>
            <a:r>
              <a:rPr lang="en-GB" b="0" dirty="0"/>
              <a:t>. Wo </a:t>
            </a:r>
            <a:r>
              <a:rPr lang="en-GB" b="0" dirty="0" err="1"/>
              <a:t>bist</a:t>
            </a:r>
            <a:r>
              <a:rPr lang="en-GB" b="0" dirty="0"/>
              <a:t> du </a:t>
            </a:r>
            <a:r>
              <a:rPr lang="en-GB" b="0" dirty="0" err="1"/>
              <a:t>eigentlich</a:t>
            </a:r>
            <a:r>
              <a:rPr lang="en-GB" b="0" dirty="0"/>
              <a:t>?</a:t>
            </a:r>
            <a:endParaRPr dirty="0"/>
          </a:p>
          <a:p>
            <a:pPr marL="0" marR="0" lvl="0" indent="0" algn="l" rtl="0">
              <a:lnSpc>
                <a:spcPct val="100000"/>
              </a:lnSpc>
              <a:spcBef>
                <a:spcPts val="0"/>
              </a:spcBef>
              <a:spcAft>
                <a:spcPts val="0"/>
              </a:spcAft>
              <a:buClr>
                <a:schemeClr val="dk1"/>
              </a:buClr>
              <a:buSzPts val="1200"/>
              <a:buFont typeface="Calibri"/>
              <a:buNone/>
            </a:pPr>
            <a:r>
              <a:rPr lang="en-GB" b="0" dirty="0"/>
              <a:t>2. Ich bin </a:t>
            </a:r>
            <a:r>
              <a:rPr lang="en-GB" b="1" dirty="0" err="1"/>
              <a:t>seit</a:t>
            </a:r>
            <a:r>
              <a:rPr lang="en-GB" b="1" dirty="0"/>
              <a:t> </a:t>
            </a:r>
            <a:r>
              <a:rPr lang="en-GB" b="1" dirty="0" err="1"/>
              <a:t>heute</a:t>
            </a:r>
            <a:r>
              <a:rPr lang="en-GB" b="1" dirty="0"/>
              <a:t> morgen </a:t>
            </a:r>
            <a:r>
              <a:rPr lang="en-GB" b="0" dirty="0"/>
              <a:t>in der </a:t>
            </a:r>
            <a:r>
              <a:rPr lang="en-GB" b="0" dirty="0" err="1"/>
              <a:t>Bibliothek</a:t>
            </a:r>
            <a:r>
              <a:rPr lang="en-GB" b="0" dirty="0"/>
              <a:t>.</a:t>
            </a:r>
            <a:endParaRPr dirty="0"/>
          </a:p>
          <a:p>
            <a:pPr marL="0" marR="0" lvl="0" indent="0" algn="l" rtl="0">
              <a:lnSpc>
                <a:spcPct val="100000"/>
              </a:lnSpc>
              <a:spcBef>
                <a:spcPts val="0"/>
              </a:spcBef>
              <a:spcAft>
                <a:spcPts val="0"/>
              </a:spcAft>
              <a:buClr>
                <a:schemeClr val="dk1"/>
              </a:buClr>
              <a:buSzPts val="1200"/>
              <a:buFont typeface="Calibri"/>
              <a:buNone/>
            </a:pPr>
            <a:r>
              <a:rPr lang="en-GB" dirty="0"/>
              <a:t>3. Ach so </a:t>
            </a:r>
            <a:r>
              <a:rPr lang="en-GB" dirty="0" err="1"/>
              <a:t>lange</a:t>
            </a:r>
            <a:r>
              <a:rPr lang="en-GB" dirty="0"/>
              <a:t>?! </a:t>
            </a:r>
            <a:r>
              <a:rPr lang="en-GB" b="1" dirty="0" err="1"/>
              <a:t>Seit</a:t>
            </a:r>
            <a:r>
              <a:rPr lang="en-GB" b="1" dirty="0"/>
              <a:t> </a:t>
            </a:r>
            <a:r>
              <a:rPr lang="en-GB" b="1" dirty="0" err="1"/>
              <a:t>wie</a:t>
            </a:r>
            <a:r>
              <a:rPr lang="en-GB" b="1" dirty="0"/>
              <a:t> </a:t>
            </a:r>
            <a:r>
              <a:rPr lang="en-GB" b="1" dirty="0" err="1"/>
              <a:t>lange</a:t>
            </a:r>
            <a:r>
              <a:rPr lang="en-GB" b="1" dirty="0"/>
              <a:t> </a:t>
            </a:r>
            <a:r>
              <a:rPr lang="en-GB" dirty="0" err="1"/>
              <a:t>lernst</a:t>
            </a:r>
            <a:r>
              <a:rPr lang="en-GB" dirty="0"/>
              <a:t> du </a:t>
            </a:r>
            <a:r>
              <a:rPr lang="en-GB" dirty="0" err="1"/>
              <a:t>schon</a:t>
            </a:r>
            <a:r>
              <a:rPr lang="en-GB" dirty="0"/>
              <a:t> </a:t>
            </a:r>
            <a:r>
              <a:rPr lang="en-GB" dirty="0" err="1"/>
              <a:t>Polnisch</a:t>
            </a:r>
            <a:r>
              <a:rPr lang="en-GB" dirty="0"/>
              <a:t>?</a:t>
            </a:r>
            <a:br>
              <a:rPr lang="en-GB" dirty="0"/>
            </a:br>
            <a:r>
              <a:rPr lang="en-GB" dirty="0"/>
              <a:t>4</a:t>
            </a:r>
            <a:r>
              <a:rPr lang="en-GB" b="1" dirty="0"/>
              <a:t>. </a:t>
            </a:r>
            <a:r>
              <a:rPr lang="en-GB" b="1" dirty="0" err="1"/>
              <a:t>Seit</a:t>
            </a:r>
            <a:r>
              <a:rPr lang="en-GB" b="1" dirty="0"/>
              <a:t> </a:t>
            </a:r>
            <a:r>
              <a:rPr lang="en-GB" b="1" dirty="0" err="1"/>
              <a:t>März</a:t>
            </a:r>
            <a:r>
              <a:rPr lang="en-GB" b="1" dirty="0"/>
              <a:t> </a:t>
            </a:r>
            <a:r>
              <a:rPr lang="en-GB" dirty="0" err="1"/>
              <a:t>mache</a:t>
            </a:r>
            <a:r>
              <a:rPr lang="en-GB" dirty="0"/>
              <a:t> ich </a:t>
            </a:r>
            <a:r>
              <a:rPr lang="en-GB" dirty="0" err="1"/>
              <a:t>diesen</a:t>
            </a:r>
            <a:r>
              <a:rPr lang="en-GB" dirty="0"/>
              <a:t> </a:t>
            </a:r>
            <a:r>
              <a:rPr lang="en-GB" dirty="0" err="1"/>
              <a:t>Kurs</a:t>
            </a:r>
            <a:r>
              <a:rPr lang="en-GB" dirty="0"/>
              <a:t>.</a:t>
            </a:r>
            <a:br>
              <a:rPr lang="en-GB" dirty="0"/>
            </a:br>
            <a:r>
              <a:rPr lang="en-GB" dirty="0"/>
              <a:t>5. Ich </a:t>
            </a:r>
            <a:r>
              <a:rPr lang="en-GB" dirty="0" err="1"/>
              <a:t>habe</a:t>
            </a:r>
            <a:r>
              <a:rPr lang="en-GB" dirty="0"/>
              <a:t> </a:t>
            </a:r>
            <a:r>
              <a:rPr lang="en-GB" b="1" dirty="0" err="1"/>
              <a:t>ein</a:t>
            </a:r>
            <a:r>
              <a:rPr lang="en-GB" b="1" dirty="0"/>
              <a:t> </a:t>
            </a:r>
            <a:r>
              <a:rPr lang="en-GB" b="1" dirty="0" err="1"/>
              <a:t>Jahr</a:t>
            </a:r>
            <a:r>
              <a:rPr lang="en-GB" b="1" dirty="0"/>
              <a:t> </a:t>
            </a:r>
            <a:r>
              <a:rPr lang="en-GB" dirty="0" err="1"/>
              <a:t>Chinesisch</a:t>
            </a:r>
            <a:r>
              <a:rPr lang="en-GB" dirty="0"/>
              <a:t> </a:t>
            </a:r>
            <a:r>
              <a:rPr lang="en-GB" dirty="0" err="1"/>
              <a:t>gelernt</a:t>
            </a:r>
            <a:r>
              <a:rPr lang="en-GB" dirty="0"/>
              <a:t>. Das war toll.</a:t>
            </a:r>
            <a:endParaRPr dirty="0"/>
          </a:p>
          <a:p>
            <a:pPr marL="0" marR="0" lvl="0" indent="0" algn="l" rtl="0">
              <a:lnSpc>
                <a:spcPct val="100000"/>
              </a:lnSpc>
              <a:spcBef>
                <a:spcPts val="0"/>
              </a:spcBef>
              <a:spcAft>
                <a:spcPts val="0"/>
              </a:spcAft>
              <a:buClr>
                <a:schemeClr val="dk1"/>
              </a:buClr>
              <a:buSzPts val="1200"/>
              <a:buFont typeface="Calibri"/>
              <a:buNone/>
            </a:pPr>
            <a:r>
              <a:rPr lang="en-GB" dirty="0"/>
              <a:t>6. </a:t>
            </a:r>
            <a:r>
              <a:rPr lang="en-GB" dirty="0" err="1"/>
              <a:t>Kennst</a:t>
            </a:r>
            <a:r>
              <a:rPr lang="en-GB" dirty="0"/>
              <a:t> du Marta? Sie </a:t>
            </a:r>
            <a:r>
              <a:rPr lang="en-GB" dirty="0" err="1"/>
              <a:t>ist</a:t>
            </a:r>
            <a:r>
              <a:rPr lang="en-GB" dirty="0"/>
              <a:t> neu an der Schule und </a:t>
            </a:r>
            <a:r>
              <a:rPr lang="en-GB" dirty="0" err="1"/>
              <a:t>wohnt</a:t>
            </a:r>
            <a:r>
              <a:rPr lang="en-GB" dirty="0"/>
              <a:t> </a:t>
            </a:r>
            <a:r>
              <a:rPr lang="en-GB" b="1" dirty="0" err="1"/>
              <a:t>seit</a:t>
            </a:r>
            <a:r>
              <a:rPr lang="en-GB" b="1" dirty="0"/>
              <a:t> </a:t>
            </a:r>
            <a:r>
              <a:rPr lang="en-GB" b="1" dirty="0" err="1"/>
              <a:t>drei</a:t>
            </a:r>
            <a:r>
              <a:rPr lang="en-GB" b="1" dirty="0"/>
              <a:t> </a:t>
            </a:r>
            <a:r>
              <a:rPr lang="en-GB" b="1" dirty="0" err="1"/>
              <a:t>Wochen</a:t>
            </a:r>
            <a:r>
              <a:rPr lang="en-GB" b="1" dirty="0"/>
              <a:t> </a:t>
            </a:r>
            <a:r>
              <a:rPr lang="en-GB" dirty="0" err="1"/>
              <a:t>hier</a:t>
            </a:r>
            <a:r>
              <a:rPr lang="en-GB" dirty="0"/>
              <a:t>…</a:t>
            </a:r>
            <a:endParaRPr dirty="0"/>
          </a:p>
          <a:p>
            <a:pPr marL="0" marR="0" lvl="0" indent="0" algn="l" rtl="0">
              <a:lnSpc>
                <a:spcPct val="100000"/>
              </a:lnSpc>
              <a:spcBef>
                <a:spcPts val="0"/>
              </a:spcBef>
              <a:spcAft>
                <a:spcPts val="0"/>
              </a:spcAft>
              <a:buClr>
                <a:schemeClr val="dk1"/>
              </a:buClr>
              <a:buSzPts val="1200"/>
              <a:buFont typeface="Calibri"/>
              <a:buNone/>
            </a:pPr>
            <a:r>
              <a:rPr lang="en-GB" dirty="0"/>
              <a:t>7. </a:t>
            </a:r>
            <a:r>
              <a:rPr lang="en-GB" dirty="0" err="1"/>
              <a:t>Ja</a:t>
            </a:r>
            <a:r>
              <a:rPr lang="en-GB" dirty="0"/>
              <a:t>, </a:t>
            </a:r>
            <a:r>
              <a:rPr lang="en-GB" dirty="0" err="1"/>
              <a:t>aber</a:t>
            </a:r>
            <a:r>
              <a:rPr lang="en-GB" dirty="0"/>
              <a:t> </a:t>
            </a:r>
            <a:r>
              <a:rPr lang="en-GB" dirty="0" err="1"/>
              <a:t>nur</a:t>
            </a:r>
            <a:r>
              <a:rPr lang="en-GB" dirty="0"/>
              <a:t> </a:t>
            </a:r>
            <a:r>
              <a:rPr lang="en-GB" b="1" dirty="0" err="1"/>
              <a:t>seit</a:t>
            </a:r>
            <a:r>
              <a:rPr lang="en-GB" b="1" dirty="0"/>
              <a:t> </a:t>
            </a:r>
            <a:r>
              <a:rPr lang="en-GB" b="1" dirty="0" err="1"/>
              <a:t>gestern</a:t>
            </a:r>
            <a:r>
              <a:rPr lang="en-GB" dirty="0"/>
              <a:t>… </a:t>
            </a:r>
            <a:r>
              <a:rPr lang="en-GB" dirty="0" err="1"/>
              <a:t>sie</a:t>
            </a:r>
            <a:r>
              <a:rPr lang="en-GB" dirty="0"/>
              <a:t> </a:t>
            </a:r>
            <a:r>
              <a:rPr lang="en-GB" dirty="0" err="1"/>
              <a:t>ist</a:t>
            </a:r>
            <a:r>
              <a:rPr lang="en-GB" dirty="0"/>
              <a:t> nett.</a:t>
            </a:r>
            <a:br>
              <a:rPr lang="en-GB" dirty="0"/>
            </a:br>
            <a:r>
              <a:rPr lang="en-GB" dirty="0"/>
              <a:t>8. </a:t>
            </a:r>
            <a:r>
              <a:rPr lang="en-GB" dirty="0" err="1"/>
              <a:t>Eigentlich</a:t>
            </a:r>
            <a:r>
              <a:rPr lang="en-GB" dirty="0"/>
              <a:t> </a:t>
            </a:r>
            <a:r>
              <a:rPr lang="en-GB" dirty="0" err="1"/>
              <a:t>heißt</a:t>
            </a:r>
            <a:r>
              <a:rPr lang="en-GB" dirty="0"/>
              <a:t> </a:t>
            </a:r>
            <a:r>
              <a:rPr lang="en-GB" dirty="0" err="1"/>
              <a:t>sie</a:t>
            </a:r>
            <a:r>
              <a:rPr lang="en-GB" dirty="0"/>
              <a:t> </a:t>
            </a:r>
            <a:r>
              <a:rPr lang="en-GB" dirty="0" err="1"/>
              <a:t>jetzt</a:t>
            </a:r>
            <a:r>
              <a:rPr lang="en-GB" dirty="0"/>
              <a:t> Martin und </a:t>
            </a:r>
            <a:r>
              <a:rPr lang="en-GB" dirty="0" err="1"/>
              <a:t>benutzt</a:t>
            </a:r>
            <a:r>
              <a:rPr lang="en-GB" dirty="0"/>
              <a:t> das </a:t>
            </a:r>
            <a:r>
              <a:rPr lang="en-GB" dirty="0" err="1"/>
              <a:t>Pronomen</a:t>
            </a:r>
            <a:r>
              <a:rPr lang="en-GB" dirty="0"/>
              <a:t> ‘they’. Sie </a:t>
            </a:r>
            <a:r>
              <a:rPr lang="en-GB" dirty="0" err="1"/>
              <a:t>weiß</a:t>
            </a:r>
            <a:r>
              <a:rPr lang="en-GB" dirty="0"/>
              <a:t> </a:t>
            </a:r>
            <a:r>
              <a:rPr lang="en-GB" b="1" dirty="0" err="1"/>
              <a:t>seit</a:t>
            </a:r>
            <a:r>
              <a:rPr lang="en-GB" b="1" dirty="0"/>
              <a:t> </a:t>
            </a:r>
            <a:r>
              <a:rPr lang="en-GB" b="1" dirty="0" err="1"/>
              <a:t>einem</a:t>
            </a:r>
            <a:r>
              <a:rPr lang="en-GB" b="1" dirty="0"/>
              <a:t> </a:t>
            </a:r>
            <a:r>
              <a:rPr lang="en-GB" b="1" dirty="0" err="1"/>
              <a:t>Jahr</a:t>
            </a:r>
            <a:r>
              <a:rPr lang="en-GB" dirty="0"/>
              <a:t>, </a:t>
            </a:r>
            <a:r>
              <a:rPr lang="en-GB" dirty="0" err="1"/>
              <a:t>dass</a:t>
            </a:r>
            <a:r>
              <a:rPr lang="en-GB" dirty="0"/>
              <a:t> </a:t>
            </a:r>
            <a:r>
              <a:rPr lang="en-GB" dirty="0" err="1"/>
              <a:t>sie</a:t>
            </a:r>
            <a:r>
              <a:rPr lang="en-GB" dirty="0"/>
              <a:t> trans </a:t>
            </a:r>
            <a:r>
              <a:rPr lang="en-GB" dirty="0" err="1"/>
              <a:t>ist</a:t>
            </a:r>
            <a:r>
              <a:rPr lang="en-GB" dirty="0"/>
              <a:t>. </a:t>
            </a:r>
            <a:br>
              <a:rPr lang="en-GB" dirty="0"/>
            </a:br>
            <a:endParaRPr dirty="0"/>
          </a:p>
        </p:txBody>
      </p:sp>
      <p:sp>
        <p:nvSpPr>
          <p:cNvPr id="562" name="Google Shape;5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7941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604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55681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270728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63823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180200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amp;_Text Box">
  <p:cSld name="1_Title_&amp;_Text Box">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605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03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790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804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568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23040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80852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809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091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62" r:id="rId3"/>
    <p:sldLayoutId id="2147483669" r:id="rId4"/>
    <p:sldLayoutId id="2147483668" r:id="rId5"/>
    <p:sldLayoutId id="2147483670" r:id="rId6"/>
    <p:sldLayoutId id="2147483671" r:id="rId7"/>
    <p:sldLayoutId id="2147483672" r:id="rId8"/>
    <p:sldLayoutId id="2147483676" r:id="rId9"/>
    <p:sldLayoutId id="2147483677" r:id="rId10"/>
    <p:sldLayoutId id="2147483674" r:id="rId11"/>
    <p:sldLayoutId id="2147483675" r:id="rId12"/>
    <p:sldLayoutId id="2147483678" r:id="rId13"/>
    <p:sldLayoutId id="2147483679" r:id="rId14"/>
    <p:sldLayoutId id="2147483696" r:id="rId15"/>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8.gif"/><Relationship Id="rId3" Type="http://schemas.openxmlformats.org/officeDocument/2006/relationships/image" Target="../media/image5.png"/><Relationship Id="rId7" Type="http://schemas.openxmlformats.org/officeDocument/2006/relationships/audio" Target="../media/audio4.wav"/><Relationship Id="rId12"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5" Type="http://schemas.openxmlformats.org/officeDocument/2006/relationships/audio" Target="../media/audio9.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gif"/><Relationship Id="rId5" Type="http://schemas.openxmlformats.org/officeDocument/2006/relationships/image" Target="../media/image10.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
          <p:cNvSpPr txBox="1">
            <a:spLocks noGrp="1"/>
          </p:cNvSpPr>
          <p:nvPr>
            <p:ph type="title"/>
          </p:nvPr>
        </p:nvSpPr>
        <p:spPr>
          <a:xfrm>
            <a:off x="-1" y="213557"/>
            <a:ext cx="2872293"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525050"/>
              </a:buClr>
              <a:buSzPct val="100000"/>
              <a:buFont typeface="Century Gothic"/>
              <a:buNone/>
            </a:pPr>
            <a:r>
              <a:rPr lang="en-GB">
                <a:solidFill>
                  <a:srgbClr val="525050"/>
                </a:solidFill>
              </a:rPr>
              <a:t>Weak nouns</a:t>
            </a:r>
            <a:br>
              <a:rPr lang="en-GB"/>
            </a:br>
            <a:endParaRPr/>
          </a:p>
        </p:txBody>
      </p:sp>
      <p:sp>
        <p:nvSpPr>
          <p:cNvPr id="414" name="Google Shape;414;p6"/>
          <p:cNvSpPr/>
          <p:nvPr/>
        </p:nvSpPr>
        <p:spPr>
          <a:xfrm>
            <a:off x="10363200" y="90502"/>
            <a:ext cx="1727200" cy="370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Grammatik</a:t>
            </a:r>
            <a:endParaRPr sz="1400" b="0" i="0" u="none" strike="noStrike" cap="none" dirty="0">
              <a:solidFill>
                <a:srgbClr val="000000"/>
              </a:solidFill>
              <a:latin typeface="Arial"/>
              <a:ea typeface="Arial"/>
              <a:cs typeface="Arial"/>
              <a:sym typeface="Arial"/>
            </a:endParaRPr>
          </a:p>
        </p:txBody>
      </p:sp>
      <p:sp>
        <p:nvSpPr>
          <p:cNvPr id="415" name="Google Shape;415;p6"/>
          <p:cNvSpPr txBox="1"/>
          <p:nvPr/>
        </p:nvSpPr>
        <p:spPr>
          <a:xfrm>
            <a:off x="185928" y="1162089"/>
            <a:ext cx="1200607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Some masculine (mainly person) nouns add </a:t>
            </a:r>
            <a:r>
              <a:rPr lang="en-GB" sz="2000" b="1" i="0" u="none" strike="noStrike" cap="none" dirty="0">
                <a:solidFill>
                  <a:srgbClr val="525050"/>
                </a:solidFill>
                <a:latin typeface="Century Gothic"/>
                <a:ea typeface="Century Gothic"/>
                <a:cs typeface="Century Gothic"/>
                <a:sym typeface="Century Gothic"/>
              </a:rPr>
              <a:t>(e)n </a:t>
            </a:r>
            <a:r>
              <a:rPr lang="en-GB" sz="2000" b="0" i="0" u="none" strike="noStrike" cap="none" dirty="0">
                <a:solidFill>
                  <a:srgbClr val="525050"/>
                </a:solidFill>
                <a:latin typeface="Century Gothic"/>
                <a:ea typeface="Century Gothic"/>
                <a:cs typeface="Century Gothic"/>
                <a:sym typeface="Century Gothic"/>
              </a:rPr>
              <a:t>in every form except R1-nominative singular:</a:t>
            </a:r>
            <a:endParaRPr sz="2000" b="0" i="0" u="none" strike="noStrike" cap="none" dirty="0">
              <a:solidFill>
                <a:srgbClr val="525050"/>
              </a:solidFill>
              <a:latin typeface="Century Gothic"/>
              <a:ea typeface="Century Gothic"/>
              <a:cs typeface="Century Gothic"/>
              <a:sym typeface="Century Gothic"/>
            </a:endParaRPr>
          </a:p>
        </p:txBody>
      </p:sp>
      <p:sp>
        <p:nvSpPr>
          <p:cNvPr id="416" name="Google Shape;416;p6"/>
          <p:cNvSpPr txBox="1"/>
          <p:nvPr/>
        </p:nvSpPr>
        <p:spPr>
          <a:xfrm>
            <a:off x="694787" y="2214355"/>
            <a:ext cx="440427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Mein Lehrer ist </a:t>
            </a:r>
            <a:r>
              <a:rPr lang="en-GB" sz="2000" b="1" i="0" u="none" strike="noStrike" cap="none">
                <a:solidFill>
                  <a:srgbClr val="525050"/>
                </a:solidFill>
                <a:latin typeface="Century Gothic"/>
                <a:ea typeface="Century Gothic"/>
                <a:cs typeface="Century Gothic"/>
                <a:sym typeface="Century Gothic"/>
              </a:rPr>
              <a:t>der Herr </a:t>
            </a:r>
            <a:r>
              <a:rPr lang="en-GB" sz="2000" b="0" i="0" u="none" strike="noStrike" cap="none">
                <a:solidFill>
                  <a:srgbClr val="525050"/>
                </a:solidFill>
                <a:latin typeface="Century Gothic"/>
                <a:ea typeface="Century Gothic"/>
                <a:cs typeface="Century Gothic"/>
                <a:sym typeface="Century Gothic"/>
              </a:rPr>
              <a:t>Schmidt.</a:t>
            </a:r>
            <a:endParaRPr sz="1400" b="0" i="0" u="none" strike="noStrike" cap="none">
              <a:solidFill>
                <a:srgbClr val="000000"/>
              </a:solidFill>
              <a:latin typeface="Arial"/>
              <a:ea typeface="Arial"/>
              <a:cs typeface="Arial"/>
              <a:sym typeface="Arial"/>
            </a:endParaRPr>
          </a:p>
        </p:txBody>
      </p:sp>
      <p:sp>
        <p:nvSpPr>
          <p:cNvPr id="417" name="Google Shape;417;p6"/>
          <p:cNvSpPr txBox="1"/>
          <p:nvPr/>
        </p:nvSpPr>
        <p:spPr>
          <a:xfrm>
            <a:off x="6077195" y="2189172"/>
            <a:ext cx="52523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My teacher is </a:t>
            </a:r>
            <a:r>
              <a:rPr lang="en-GB" sz="2000" b="1" i="0" u="none" strike="noStrike" cap="none">
                <a:solidFill>
                  <a:srgbClr val="525050"/>
                </a:solidFill>
                <a:latin typeface="Century Gothic"/>
                <a:ea typeface="Century Gothic"/>
                <a:cs typeface="Century Gothic"/>
                <a:sym typeface="Century Gothic"/>
              </a:rPr>
              <a:t>Mr</a:t>
            </a:r>
            <a:r>
              <a:rPr lang="en-GB" sz="2000" b="0" i="0" u="none" strike="noStrike" cap="none">
                <a:solidFill>
                  <a:srgbClr val="525050"/>
                </a:solidFill>
                <a:latin typeface="Century Gothic"/>
                <a:ea typeface="Century Gothic"/>
                <a:cs typeface="Century Gothic"/>
                <a:sym typeface="Century Gothic"/>
              </a:rPr>
              <a:t> Smith.</a:t>
            </a:r>
            <a:endParaRPr sz="1400" b="0" i="0" u="none" strike="noStrike" cap="none">
              <a:solidFill>
                <a:srgbClr val="000000"/>
              </a:solidFill>
              <a:latin typeface="Arial"/>
              <a:ea typeface="Arial"/>
              <a:cs typeface="Arial"/>
              <a:sym typeface="Arial"/>
            </a:endParaRPr>
          </a:p>
        </p:txBody>
      </p:sp>
      <p:sp>
        <p:nvSpPr>
          <p:cNvPr id="418" name="Google Shape;418;p6"/>
          <p:cNvSpPr txBox="1"/>
          <p:nvPr/>
        </p:nvSpPr>
        <p:spPr>
          <a:xfrm>
            <a:off x="5563414" y="2172423"/>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dirty="0">
                <a:solidFill>
                  <a:srgbClr val="525050"/>
                </a:solidFill>
                <a:latin typeface="Quattrocento Sans"/>
                <a:ea typeface="Quattrocento Sans"/>
                <a:cs typeface="Quattrocento Sans"/>
                <a:sym typeface="Quattrocento Sans"/>
              </a:rPr>
              <a:t>➜</a:t>
            </a:r>
            <a:endParaRPr sz="2400" b="0" i="0" u="none" strike="noStrike" cap="none" dirty="0">
              <a:solidFill>
                <a:srgbClr val="525050"/>
              </a:solidFill>
              <a:latin typeface="Century Gothic"/>
              <a:ea typeface="Century Gothic"/>
              <a:cs typeface="Century Gothic"/>
              <a:sym typeface="Century Gothic"/>
            </a:endParaRPr>
          </a:p>
        </p:txBody>
      </p:sp>
      <p:sp>
        <p:nvSpPr>
          <p:cNvPr id="419" name="Google Shape;419;p6"/>
          <p:cNvSpPr txBox="1"/>
          <p:nvPr/>
        </p:nvSpPr>
        <p:spPr>
          <a:xfrm>
            <a:off x="660630" y="3229438"/>
            <a:ext cx="524443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Ich sehe </a:t>
            </a:r>
            <a:r>
              <a:rPr lang="en-GB" sz="2000" b="1" i="0" u="none" strike="noStrike" cap="none">
                <a:solidFill>
                  <a:srgbClr val="525050"/>
                </a:solidFill>
                <a:latin typeface="Century Gothic"/>
                <a:ea typeface="Century Gothic"/>
                <a:cs typeface="Century Gothic"/>
                <a:sym typeface="Century Gothic"/>
              </a:rPr>
              <a:t>den Herrn </a:t>
            </a:r>
            <a:r>
              <a:rPr lang="en-GB" sz="2000" b="0" i="0" u="none" strike="noStrike" cap="none">
                <a:solidFill>
                  <a:srgbClr val="525050"/>
                </a:solidFill>
                <a:latin typeface="Century Gothic"/>
                <a:ea typeface="Century Gothic"/>
                <a:cs typeface="Century Gothic"/>
                <a:sym typeface="Century Gothic"/>
              </a:rPr>
              <a:t>Schmidt jeden Tag. </a:t>
            </a:r>
            <a:endParaRPr sz="1400" b="0" i="0" u="none" strike="noStrike" cap="none">
              <a:solidFill>
                <a:srgbClr val="000000"/>
              </a:solidFill>
              <a:latin typeface="Arial"/>
              <a:ea typeface="Arial"/>
              <a:cs typeface="Arial"/>
              <a:sym typeface="Arial"/>
            </a:endParaRPr>
          </a:p>
        </p:txBody>
      </p:sp>
      <p:sp>
        <p:nvSpPr>
          <p:cNvPr id="420" name="Google Shape;420;p6"/>
          <p:cNvSpPr txBox="1"/>
          <p:nvPr/>
        </p:nvSpPr>
        <p:spPr>
          <a:xfrm>
            <a:off x="5592735" y="3216824"/>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
        <p:nvSpPr>
          <p:cNvPr id="421" name="Google Shape;421;p6"/>
          <p:cNvSpPr txBox="1"/>
          <p:nvPr/>
        </p:nvSpPr>
        <p:spPr>
          <a:xfrm>
            <a:off x="6046127" y="3229075"/>
            <a:ext cx="52523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 see </a:t>
            </a:r>
            <a:r>
              <a:rPr lang="en-GB" sz="2000" b="1" i="0" u="none" strike="noStrike" cap="none">
                <a:solidFill>
                  <a:srgbClr val="525050"/>
                </a:solidFill>
                <a:latin typeface="Century Gothic"/>
                <a:ea typeface="Century Gothic"/>
                <a:cs typeface="Century Gothic"/>
                <a:sym typeface="Century Gothic"/>
              </a:rPr>
              <a:t>Mr </a:t>
            </a:r>
            <a:r>
              <a:rPr lang="en-GB" sz="2000" b="0" i="0" u="none" strike="noStrike" cap="none">
                <a:solidFill>
                  <a:srgbClr val="525050"/>
                </a:solidFill>
                <a:latin typeface="Century Gothic"/>
                <a:ea typeface="Century Gothic"/>
                <a:cs typeface="Century Gothic"/>
                <a:sym typeface="Century Gothic"/>
              </a:rPr>
              <a:t>Smith every day.</a:t>
            </a:r>
            <a:endParaRPr sz="1400" b="0" i="0" u="none" strike="noStrike" cap="none">
              <a:solidFill>
                <a:srgbClr val="000000"/>
              </a:solidFill>
              <a:latin typeface="Arial"/>
              <a:ea typeface="Arial"/>
              <a:cs typeface="Arial"/>
              <a:sym typeface="Arial"/>
            </a:endParaRPr>
          </a:p>
        </p:txBody>
      </p:sp>
      <p:sp>
        <p:nvSpPr>
          <p:cNvPr id="422" name="Google Shape;422;p6"/>
          <p:cNvSpPr txBox="1"/>
          <p:nvPr/>
        </p:nvSpPr>
        <p:spPr>
          <a:xfrm>
            <a:off x="674705" y="5335142"/>
            <a:ext cx="524443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Ich rede oft mit </a:t>
            </a:r>
            <a:r>
              <a:rPr lang="en-GB" sz="2000" b="1" i="0" u="none" strike="noStrike" cap="none">
                <a:solidFill>
                  <a:srgbClr val="525050"/>
                </a:solidFill>
                <a:latin typeface="Century Gothic"/>
                <a:ea typeface="Century Gothic"/>
                <a:cs typeface="Century Gothic"/>
                <a:sym typeface="Century Gothic"/>
              </a:rPr>
              <a:t>dem Herrn </a:t>
            </a:r>
            <a:r>
              <a:rPr lang="en-GB" sz="2000" b="0" i="0" u="none" strike="noStrike" cap="none">
                <a:solidFill>
                  <a:srgbClr val="525050"/>
                </a:solidFill>
                <a:latin typeface="Century Gothic"/>
                <a:ea typeface="Century Gothic"/>
                <a:cs typeface="Century Gothic"/>
                <a:sym typeface="Century Gothic"/>
              </a:rPr>
              <a:t>Schmidt. </a:t>
            </a:r>
            <a:endParaRPr sz="1400" b="0" i="0" u="none" strike="noStrike" cap="none">
              <a:solidFill>
                <a:srgbClr val="000000"/>
              </a:solidFill>
              <a:latin typeface="Arial"/>
              <a:ea typeface="Arial"/>
              <a:cs typeface="Arial"/>
              <a:sym typeface="Arial"/>
            </a:endParaRPr>
          </a:p>
        </p:txBody>
      </p:sp>
      <p:sp>
        <p:nvSpPr>
          <p:cNvPr id="423" name="Google Shape;423;p6"/>
          <p:cNvSpPr txBox="1"/>
          <p:nvPr/>
        </p:nvSpPr>
        <p:spPr>
          <a:xfrm>
            <a:off x="5592735" y="5309338"/>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dirty="0">
                <a:solidFill>
                  <a:srgbClr val="525050"/>
                </a:solidFill>
                <a:latin typeface="Quattrocento Sans"/>
                <a:ea typeface="Quattrocento Sans"/>
                <a:cs typeface="Quattrocento Sans"/>
                <a:sym typeface="Quattrocento Sans"/>
              </a:rPr>
              <a:t>➜</a:t>
            </a:r>
            <a:endParaRPr sz="2400" b="0" i="0" u="none" strike="noStrike" cap="none" dirty="0">
              <a:solidFill>
                <a:srgbClr val="525050"/>
              </a:solidFill>
              <a:latin typeface="Century Gothic"/>
              <a:ea typeface="Century Gothic"/>
              <a:cs typeface="Century Gothic"/>
              <a:sym typeface="Century Gothic"/>
            </a:endParaRPr>
          </a:p>
        </p:txBody>
      </p:sp>
      <p:sp>
        <p:nvSpPr>
          <p:cNvPr id="424" name="Google Shape;424;p6"/>
          <p:cNvSpPr txBox="1"/>
          <p:nvPr/>
        </p:nvSpPr>
        <p:spPr>
          <a:xfrm>
            <a:off x="6046127" y="5333605"/>
            <a:ext cx="52523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 often talk with </a:t>
            </a:r>
            <a:r>
              <a:rPr lang="en-GB" sz="2000" b="1" i="0" u="none" strike="noStrike" cap="none">
                <a:solidFill>
                  <a:srgbClr val="525050"/>
                </a:solidFill>
                <a:latin typeface="Century Gothic"/>
                <a:ea typeface="Century Gothic"/>
                <a:cs typeface="Century Gothic"/>
                <a:sym typeface="Century Gothic"/>
              </a:rPr>
              <a:t>Mr</a:t>
            </a:r>
            <a:r>
              <a:rPr lang="en-GB" sz="2000" b="0" i="0" u="none" strike="noStrike" cap="none">
                <a:solidFill>
                  <a:srgbClr val="525050"/>
                </a:solidFill>
                <a:latin typeface="Century Gothic"/>
                <a:ea typeface="Century Gothic"/>
                <a:cs typeface="Century Gothic"/>
                <a:sym typeface="Century Gothic"/>
              </a:rPr>
              <a:t> Smith.</a:t>
            </a:r>
            <a:endParaRPr sz="1400" b="0" i="0" u="none" strike="noStrike" cap="none">
              <a:solidFill>
                <a:srgbClr val="000000"/>
              </a:solidFill>
              <a:latin typeface="Arial"/>
              <a:ea typeface="Arial"/>
              <a:cs typeface="Arial"/>
              <a:sym typeface="Arial"/>
            </a:endParaRPr>
          </a:p>
        </p:txBody>
      </p:sp>
      <p:sp>
        <p:nvSpPr>
          <p:cNvPr id="425" name="Google Shape;425;p6"/>
          <p:cNvSpPr txBox="1"/>
          <p:nvPr/>
        </p:nvSpPr>
        <p:spPr>
          <a:xfrm>
            <a:off x="674705" y="3838029"/>
            <a:ext cx="91138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Er sagt: “Guten Morgen, meine Damen und </a:t>
            </a:r>
            <a:r>
              <a:rPr lang="en-GB" sz="2000" b="1" i="0" u="none" strike="noStrike" cap="none">
                <a:solidFill>
                  <a:srgbClr val="525050"/>
                </a:solidFill>
                <a:latin typeface="Century Gothic"/>
                <a:ea typeface="Century Gothic"/>
                <a:cs typeface="Century Gothic"/>
                <a:sym typeface="Century Gothic"/>
              </a:rPr>
              <a:t>Herren</a:t>
            </a:r>
            <a:r>
              <a:rPr lang="en-GB" sz="2000" b="0" i="0" u="none" strike="noStrike" cap="none">
                <a:solidFill>
                  <a:srgbClr val="525050"/>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426" name="Google Shape;426;p6"/>
          <p:cNvSpPr txBox="1"/>
          <p:nvPr/>
        </p:nvSpPr>
        <p:spPr>
          <a:xfrm>
            <a:off x="247977" y="4356563"/>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
        <p:nvSpPr>
          <p:cNvPr id="427" name="Google Shape;427;p6"/>
          <p:cNvSpPr txBox="1"/>
          <p:nvPr/>
        </p:nvSpPr>
        <p:spPr>
          <a:xfrm>
            <a:off x="674705" y="4426741"/>
            <a:ext cx="86728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He says: “Good morning, ladies and </a:t>
            </a:r>
            <a:r>
              <a:rPr lang="en-GB" sz="2000" b="1" i="0" u="none" strike="noStrike" cap="none">
                <a:solidFill>
                  <a:srgbClr val="525050"/>
                </a:solidFill>
                <a:latin typeface="Century Gothic"/>
                <a:ea typeface="Century Gothic"/>
                <a:cs typeface="Century Gothic"/>
                <a:sym typeface="Century Gothic"/>
              </a:rPr>
              <a:t>gentlemen</a:t>
            </a:r>
            <a:r>
              <a:rPr lang="en-GB" sz="2000" b="0" i="0" u="none" strike="noStrike" cap="none">
                <a:solidFill>
                  <a:srgbClr val="525050"/>
                </a:solidFill>
                <a:latin typeface="Century Gothic"/>
                <a:ea typeface="Century Gothic"/>
                <a:cs typeface="Century Gothic"/>
                <a:sym typeface="Century Gothic"/>
              </a:rPr>
              <a:t>.”</a:t>
            </a:r>
            <a:endParaRPr sz="2000" b="0" i="0" u="none" strike="noStrike" cap="none">
              <a:solidFill>
                <a:srgbClr val="525050"/>
              </a:solidFill>
              <a:latin typeface="Century Gothic"/>
              <a:ea typeface="Century Gothic"/>
              <a:cs typeface="Century Gothic"/>
              <a:sym typeface="Century Gothic"/>
            </a:endParaRPr>
          </a:p>
        </p:txBody>
      </p:sp>
      <p:sp>
        <p:nvSpPr>
          <p:cNvPr id="428" name="Google Shape;428;p6"/>
          <p:cNvSpPr/>
          <p:nvPr/>
        </p:nvSpPr>
        <p:spPr>
          <a:xfrm>
            <a:off x="85182" y="1814245"/>
            <a:ext cx="575448" cy="40011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entury Gothic"/>
                <a:ea typeface="Century Gothic"/>
                <a:cs typeface="Century Gothic"/>
                <a:sym typeface="Century Gothic"/>
              </a:rPr>
              <a:t>R1</a:t>
            </a:r>
            <a:endParaRPr sz="1400" b="0" i="0" u="none" strike="noStrike" cap="none">
              <a:solidFill>
                <a:srgbClr val="000000"/>
              </a:solidFill>
              <a:latin typeface="Arial"/>
              <a:ea typeface="Arial"/>
              <a:cs typeface="Arial"/>
              <a:sym typeface="Arial"/>
            </a:endParaRPr>
          </a:p>
        </p:txBody>
      </p:sp>
      <p:sp>
        <p:nvSpPr>
          <p:cNvPr id="429" name="Google Shape;429;p6"/>
          <p:cNvSpPr/>
          <p:nvPr/>
        </p:nvSpPr>
        <p:spPr>
          <a:xfrm>
            <a:off x="85182" y="3271130"/>
            <a:ext cx="575448" cy="40011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entury Gothic"/>
                <a:ea typeface="Century Gothic"/>
                <a:cs typeface="Century Gothic"/>
                <a:sym typeface="Century Gothic"/>
              </a:rPr>
              <a:t>R2</a:t>
            </a:r>
            <a:endParaRPr sz="1400" b="0" i="0" u="none" strike="noStrike" cap="none">
              <a:solidFill>
                <a:srgbClr val="000000"/>
              </a:solidFill>
              <a:latin typeface="Arial"/>
              <a:ea typeface="Arial"/>
              <a:cs typeface="Arial"/>
              <a:sym typeface="Arial"/>
            </a:endParaRPr>
          </a:p>
        </p:txBody>
      </p:sp>
      <p:sp>
        <p:nvSpPr>
          <p:cNvPr id="430" name="Google Shape;430;p6"/>
          <p:cNvSpPr/>
          <p:nvPr/>
        </p:nvSpPr>
        <p:spPr>
          <a:xfrm>
            <a:off x="85182" y="5363932"/>
            <a:ext cx="575448" cy="40011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Century Gothic"/>
                <a:ea typeface="Century Gothic"/>
                <a:cs typeface="Century Gothic"/>
                <a:sym typeface="Century Gothic"/>
              </a:rPr>
              <a:t>R3</a:t>
            </a:r>
            <a:endParaRPr sz="1400" b="0" i="0" u="none" strike="noStrike" cap="none">
              <a:solidFill>
                <a:srgbClr val="000000"/>
              </a:solidFill>
              <a:latin typeface="Arial"/>
              <a:ea typeface="Arial"/>
              <a:cs typeface="Arial"/>
              <a:sym typeface="Arial"/>
            </a:endParaRPr>
          </a:p>
        </p:txBody>
      </p:sp>
      <p:sp>
        <p:nvSpPr>
          <p:cNvPr id="431" name="Google Shape;431;p6"/>
          <p:cNvSpPr txBox="1"/>
          <p:nvPr/>
        </p:nvSpPr>
        <p:spPr>
          <a:xfrm>
            <a:off x="674705" y="1775658"/>
            <a:ext cx="911387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a:solidFill>
                  <a:srgbClr val="525050"/>
                </a:solidFill>
                <a:latin typeface="Century Gothic"/>
                <a:ea typeface="Century Gothic"/>
                <a:cs typeface="Century Gothic"/>
                <a:sym typeface="Century Gothic"/>
              </a:rPr>
              <a:t>Ich bin </a:t>
            </a:r>
            <a:r>
              <a:rPr lang="en-GB" sz="2000" b="1" i="0" u="none" strike="noStrike" cap="none">
                <a:solidFill>
                  <a:srgbClr val="525050"/>
                </a:solidFill>
                <a:latin typeface="Century Gothic"/>
                <a:ea typeface="Century Gothic"/>
                <a:cs typeface="Century Gothic"/>
                <a:sym typeface="Century Gothic"/>
              </a:rPr>
              <a:t>Student</a:t>
            </a:r>
            <a:r>
              <a:rPr lang="en-GB" sz="2000" b="0" i="0" u="none" strike="noStrike" cap="none">
                <a:solidFill>
                  <a:srgbClr val="525050"/>
                </a:solidFill>
                <a:latin typeface="Century Gothic"/>
                <a:ea typeface="Century Gothic"/>
                <a:cs typeface="Century Gothic"/>
                <a:sym typeface="Century Gothic"/>
              </a:rPr>
              <a:t>. Wir sind </a:t>
            </a:r>
            <a:r>
              <a:rPr lang="en-GB" sz="2000" b="1" i="0" u="none" strike="noStrike" cap="none">
                <a:solidFill>
                  <a:srgbClr val="525050"/>
                </a:solidFill>
                <a:latin typeface="Century Gothic"/>
                <a:ea typeface="Century Gothic"/>
                <a:cs typeface="Century Gothic"/>
                <a:sym typeface="Century Gothic"/>
              </a:rPr>
              <a:t>Studenten</a:t>
            </a:r>
            <a:r>
              <a:rPr lang="en-GB" sz="2000" b="0" i="0" u="none" strike="noStrike" cap="none">
                <a:solidFill>
                  <a:srgbClr val="525050"/>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432" name="Google Shape;432;p6"/>
          <p:cNvSpPr txBox="1"/>
          <p:nvPr/>
        </p:nvSpPr>
        <p:spPr>
          <a:xfrm>
            <a:off x="6077196" y="1776811"/>
            <a:ext cx="52523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000"/>
              <a:buFont typeface="Century Gothic"/>
              <a:buNone/>
            </a:pPr>
            <a:r>
              <a:rPr lang="en-GB" sz="2000" b="0" i="0" u="none" strike="noStrike" cap="none" dirty="0">
                <a:solidFill>
                  <a:srgbClr val="525050"/>
                </a:solidFill>
                <a:latin typeface="Century Gothic"/>
                <a:ea typeface="Century Gothic"/>
                <a:cs typeface="Century Gothic"/>
                <a:sym typeface="Century Gothic"/>
              </a:rPr>
              <a:t>I am </a:t>
            </a:r>
            <a:r>
              <a:rPr lang="en-GB" sz="2000" b="1" i="0" u="none" strike="noStrike" cap="none" dirty="0">
                <a:solidFill>
                  <a:srgbClr val="525050"/>
                </a:solidFill>
                <a:latin typeface="Century Gothic"/>
                <a:ea typeface="Century Gothic"/>
                <a:cs typeface="Century Gothic"/>
                <a:sym typeface="Century Gothic"/>
              </a:rPr>
              <a:t>a student</a:t>
            </a:r>
            <a:r>
              <a:rPr lang="en-GB" sz="2000" b="0" i="0" u="none" strike="noStrike" cap="none" dirty="0">
                <a:solidFill>
                  <a:srgbClr val="525050"/>
                </a:solidFill>
                <a:latin typeface="Century Gothic"/>
                <a:ea typeface="Century Gothic"/>
                <a:cs typeface="Century Gothic"/>
                <a:sym typeface="Century Gothic"/>
              </a:rPr>
              <a:t>. We are </a:t>
            </a:r>
            <a:r>
              <a:rPr lang="en-GB" sz="2000" b="1" i="0" u="none" strike="noStrike" cap="none" dirty="0">
                <a:solidFill>
                  <a:srgbClr val="525050"/>
                </a:solidFill>
                <a:latin typeface="Century Gothic"/>
                <a:ea typeface="Century Gothic"/>
                <a:cs typeface="Century Gothic"/>
                <a:sym typeface="Century Gothic"/>
              </a:rPr>
              <a:t>students</a:t>
            </a:r>
            <a:r>
              <a:rPr lang="en-GB" sz="2000" b="0" i="0" u="none" strike="noStrike" cap="none" dirty="0">
                <a:solidFill>
                  <a:srgbClr val="525050"/>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
        <p:nvSpPr>
          <p:cNvPr id="433" name="Google Shape;433;p6"/>
          <p:cNvSpPr txBox="1"/>
          <p:nvPr/>
        </p:nvSpPr>
        <p:spPr>
          <a:xfrm>
            <a:off x="5563414" y="1734879"/>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dirty="0">
                <a:solidFill>
                  <a:srgbClr val="525050"/>
                </a:solidFill>
                <a:latin typeface="Quattrocento Sans"/>
                <a:ea typeface="Quattrocento Sans"/>
                <a:cs typeface="Quattrocento Sans"/>
                <a:sym typeface="Quattrocento Sans"/>
              </a:rPr>
              <a:t>➜</a:t>
            </a:r>
            <a:endParaRPr sz="2400" b="0" i="0" u="none" strike="noStrike" cap="none" dirty="0">
              <a:solidFill>
                <a:srgbClr val="525050"/>
              </a:solidFill>
              <a:latin typeface="Century Gothic"/>
              <a:ea typeface="Century Gothic"/>
              <a:cs typeface="Century Gothic"/>
              <a:sym typeface="Century Gothic"/>
            </a:endParaRPr>
          </a:p>
        </p:txBody>
      </p:sp>
      <p:grpSp>
        <p:nvGrpSpPr>
          <p:cNvPr id="434" name="Google Shape;434;p6"/>
          <p:cNvGrpSpPr/>
          <p:nvPr/>
        </p:nvGrpSpPr>
        <p:grpSpPr>
          <a:xfrm>
            <a:off x="2856340" y="315561"/>
            <a:ext cx="4268769" cy="768851"/>
            <a:chOff x="2872292" y="181451"/>
            <a:chExt cx="4268769" cy="768851"/>
          </a:xfrm>
        </p:grpSpPr>
        <p:sp>
          <p:nvSpPr>
            <p:cNvPr id="435" name="Google Shape;435;p6"/>
            <p:cNvSpPr/>
            <p:nvPr/>
          </p:nvSpPr>
          <p:spPr>
            <a:xfrm>
              <a:off x="2872292" y="189413"/>
              <a:ext cx="4268769" cy="760889"/>
            </a:xfrm>
            <a:prstGeom prst="wedgeRoundRectCallout">
              <a:avLst>
                <a:gd name="adj1" fmla="val -48490"/>
                <a:gd name="adj2" fmla="val 150588"/>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R1-nom. singular has no ending.  All other forms add (e)n.</a:t>
              </a:r>
              <a:endParaRPr sz="2000" b="0" i="0" u="none" strike="noStrike" cap="none">
                <a:solidFill>
                  <a:srgbClr val="3D3C3C"/>
                </a:solidFill>
                <a:latin typeface="Century Gothic"/>
                <a:ea typeface="Century Gothic"/>
                <a:cs typeface="Century Gothic"/>
                <a:sym typeface="Century Gothic"/>
              </a:endParaRPr>
            </a:p>
          </p:txBody>
        </p:sp>
        <p:sp>
          <p:nvSpPr>
            <p:cNvPr id="436" name="Google Shape;436;p6"/>
            <p:cNvSpPr/>
            <p:nvPr/>
          </p:nvSpPr>
          <p:spPr>
            <a:xfrm>
              <a:off x="2872292" y="181451"/>
              <a:ext cx="4268769" cy="760889"/>
            </a:xfrm>
            <a:prstGeom prst="wedgeRoundRectCallout">
              <a:avLst>
                <a:gd name="adj1" fmla="val 3928"/>
                <a:gd name="adj2" fmla="val 154829"/>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R1-nom. singular has no ending.  All other forms add (e)n.</a:t>
              </a:r>
              <a:endParaRPr sz="2000" b="0" i="0" u="none" strike="noStrike" cap="none">
                <a:solidFill>
                  <a:srgbClr val="3D3C3C"/>
                </a:solidFill>
                <a:latin typeface="Century Gothic"/>
                <a:ea typeface="Century Gothic"/>
                <a:cs typeface="Century Gothic"/>
                <a:sym typeface="Century Gothic"/>
              </a:endParaRPr>
            </a:p>
          </p:txBody>
        </p:sp>
      </p:grpSp>
      <p:sp>
        <p:nvSpPr>
          <p:cNvPr id="437" name="Google Shape;437;p6"/>
          <p:cNvSpPr/>
          <p:nvPr/>
        </p:nvSpPr>
        <p:spPr>
          <a:xfrm>
            <a:off x="9255831" y="2172423"/>
            <a:ext cx="2872877" cy="2000781"/>
          </a:xfrm>
          <a:prstGeom prst="wedgeRectCallout">
            <a:avLst>
              <a:gd name="adj1" fmla="val -20833"/>
              <a:gd name="adj2" fmla="val 625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entury Gothic"/>
                <a:ea typeface="Century Gothic"/>
                <a:cs typeface="Century Gothic"/>
                <a:sym typeface="Century Gothic"/>
              </a:rPr>
              <a:t>More weak nouns:</a:t>
            </a:r>
            <a:br>
              <a:rPr lang="en-GB" sz="2000" b="0" i="0" u="none" strike="noStrike" cap="none">
                <a:solidFill>
                  <a:schemeClr val="lt1"/>
                </a:solidFill>
                <a:latin typeface="Century Gothic"/>
                <a:ea typeface="Century Gothic"/>
                <a:cs typeface="Century Gothic"/>
                <a:sym typeface="Century Gothic"/>
              </a:rPr>
            </a:br>
            <a:r>
              <a:rPr lang="en-GB" sz="2000" b="1" i="0" u="none" strike="noStrike" cap="none">
                <a:solidFill>
                  <a:schemeClr val="lt1"/>
                </a:solidFill>
                <a:latin typeface="Century Gothic"/>
                <a:ea typeface="Century Gothic"/>
                <a:cs typeface="Century Gothic"/>
                <a:sym typeface="Century Gothic"/>
              </a:rPr>
              <a:t>Junge </a:t>
            </a:r>
            <a:r>
              <a:rPr lang="en-GB" sz="2000" b="0" i="0" u="none" strike="noStrike" cap="none">
                <a:solidFill>
                  <a:schemeClr val="lt1"/>
                </a:solidFill>
                <a:latin typeface="Century Gothic"/>
                <a:ea typeface="Century Gothic"/>
                <a:cs typeface="Century Gothic"/>
                <a:sym typeface="Century Gothic"/>
              </a:rPr>
              <a:t>(boy)</a:t>
            </a:r>
            <a:br>
              <a:rPr lang="en-GB" sz="2000" b="0" i="0" u="none" strike="noStrike" cap="none">
                <a:solidFill>
                  <a:schemeClr val="lt1"/>
                </a:solidFill>
                <a:latin typeface="Century Gothic"/>
                <a:ea typeface="Century Gothic"/>
                <a:cs typeface="Century Gothic"/>
                <a:sym typeface="Century Gothic"/>
              </a:rPr>
            </a:br>
            <a:r>
              <a:rPr lang="en-GB" sz="2000" b="1" i="0" u="none" strike="noStrike" cap="none">
                <a:solidFill>
                  <a:schemeClr val="lt1"/>
                </a:solidFill>
                <a:latin typeface="Century Gothic"/>
                <a:ea typeface="Century Gothic"/>
                <a:cs typeface="Century Gothic"/>
                <a:sym typeface="Century Gothic"/>
              </a:rPr>
              <a:t>Kunde </a:t>
            </a:r>
            <a:r>
              <a:rPr lang="en-GB" sz="2000" b="0" i="0" u="none" strike="noStrike" cap="none">
                <a:solidFill>
                  <a:schemeClr val="lt1"/>
                </a:solidFill>
                <a:latin typeface="Century Gothic"/>
                <a:ea typeface="Century Gothic"/>
                <a:cs typeface="Century Gothic"/>
                <a:sym typeface="Century Gothic"/>
              </a:rPr>
              <a:t>(customer)</a:t>
            </a:r>
            <a:br>
              <a:rPr lang="en-GB" sz="2000" b="0" i="0" u="none" strike="noStrike" cap="none">
                <a:solidFill>
                  <a:schemeClr val="lt1"/>
                </a:solidFill>
                <a:latin typeface="Century Gothic"/>
                <a:ea typeface="Century Gothic"/>
                <a:cs typeface="Century Gothic"/>
                <a:sym typeface="Century Gothic"/>
              </a:rPr>
            </a:br>
            <a:r>
              <a:rPr lang="en-GB" sz="2000" b="1" i="0" u="none" strike="noStrike" cap="none">
                <a:solidFill>
                  <a:schemeClr val="lt1"/>
                </a:solidFill>
                <a:latin typeface="Century Gothic"/>
                <a:ea typeface="Century Gothic"/>
                <a:cs typeface="Century Gothic"/>
                <a:sym typeface="Century Gothic"/>
              </a:rPr>
              <a:t>Nachbar </a:t>
            </a:r>
            <a:r>
              <a:rPr lang="en-GB" sz="2000" b="0" i="0" u="none" strike="noStrike" cap="none">
                <a:solidFill>
                  <a:schemeClr val="lt1"/>
                </a:solidFill>
                <a:latin typeface="Century Gothic"/>
                <a:ea typeface="Century Gothic"/>
                <a:cs typeface="Century Gothic"/>
                <a:sym typeface="Century Gothic"/>
              </a:rPr>
              <a:t>(neighbour)</a:t>
            </a:r>
            <a:br>
              <a:rPr lang="en-GB" sz="2000" b="0" i="0" u="none" strike="noStrike" cap="none">
                <a:solidFill>
                  <a:schemeClr val="lt1"/>
                </a:solidFill>
                <a:latin typeface="Century Gothic"/>
                <a:ea typeface="Century Gothic"/>
                <a:cs typeface="Century Gothic"/>
                <a:sym typeface="Century Gothic"/>
              </a:rPr>
            </a:br>
            <a:r>
              <a:rPr lang="en-GB" sz="2000" b="1" i="0" u="none" strike="noStrike" cap="none">
                <a:solidFill>
                  <a:schemeClr val="lt1"/>
                </a:solidFill>
                <a:latin typeface="Century Gothic"/>
                <a:ea typeface="Century Gothic"/>
                <a:cs typeface="Century Gothic"/>
                <a:sym typeface="Century Gothic"/>
              </a:rPr>
              <a:t>Mensch</a:t>
            </a:r>
            <a:r>
              <a:rPr lang="en-GB" sz="2000" b="0" i="0" u="none" strike="noStrike" cap="none">
                <a:solidFill>
                  <a:schemeClr val="lt1"/>
                </a:solidFill>
                <a:latin typeface="Century Gothic"/>
                <a:ea typeface="Century Gothic"/>
                <a:cs typeface="Century Gothic"/>
                <a:sym typeface="Century Gothic"/>
              </a:rPr>
              <a:t> (human)</a:t>
            </a:r>
            <a:br>
              <a:rPr lang="en-GB" sz="2000" b="0" i="0" u="none" strike="noStrike" cap="none">
                <a:solidFill>
                  <a:schemeClr val="lt1"/>
                </a:solidFill>
                <a:latin typeface="Century Gothic"/>
                <a:ea typeface="Century Gothic"/>
                <a:cs typeface="Century Gothic"/>
                <a:sym typeface="Century Gothic"/>
              </a:rPr>
            </a:br>
            <a:r>
              <a:rPr lang="en-GB" sz="2000" b="1" i="0" u="none" strike="noStrike" cap="none">
                <a:solidFill>
                  <a:schemeClr val="lt1"/>
                </a:solidFill>
                <a:latin typeface="Century Gothic"/>
                <a:ea typeface="Century Gothic"/>
                <a:cs typeface="Century Gothic"/>
                <a:sym typeface="Century Gothic"/>
              </a:rPr>
              <a:t>Name</a:t>
            </a:r>
            <a:r>
              <a:rPr lang="en-GB" sz="2000" b="0" i="0" u="none" strike="noStrike" cap="none">
                <a:solidFill>
                  <a:schemeClr val="lt1"/>
                </a:solidFill>
                <a:latin typeface="Century Gothic"/>
                <a:ea typeface="Century Gothic"/>
                <a:cs typeface="Century Gothic"/>
                <a:sym typeface="Century Gothic"/>
              </a:rPr>
              <a:t> (name)</a:t>
            </a:r>
            <a:endParaRPr sz="1400" b="0" i="0" u="none" strike="noStrike" cap="none">
              <a:solidFill>
                <a:srgbClr val="000000"/>
              </a:solidFill>
              <a:latin typeface="Arial"/>
              <a:ea typeface="Arial"/>
              <a:cs typeface="Arial"/>
              <a:sym typeface="Arial"/>
            </a:endParaRPr>
          </a:p>
        </p:txBody>
      </p:sp>
      <p:grpSp>
        <p:nvGrpSpPr>
          <p:cNvPr id="438" name="Google Shape;438;p6"/>
          <p:cNvGrpSpPr/>
          <p:nvPr/>
        </p:nvGrpSpPr>
        <p:grpSpPr>
          <a:xfrm>
            <a:off x="10199604" y="4796889"/>
            <a:ext cx="2304295" cy="1499498"/>
            <a:chOff x="10199604" y="4796889"/>
            <a:chExt cx="2304295" cy="1499498"/>
          </a:xfrm>
        </p:grpSpPr>
        <p:pic>
          <p:nvPicPr>
            <p:cNvPr id="439" name="Google Shape;439;p6" descr="Icon&#10;&#10;Description automatically generated"/>
            <p:cNvPicPr preferRelativeResize="0"/>
            <p:nvPr/>
          </p:nvPicPr>
          <p:blipFill rotWithShape="1">
            <a:blip r:embed="rId4">
              <a:alphaModFix/>
            </a:blip>
            <a:srcRect l="-1" r="63453"/>
            <a:stretch/>
          </p:blipFill>
          <p:spPr>
            <a:xfrm>
              <a:off x="11329526" y="5171042"/>
              <a:ext cx="770738" cy="1125345"/>
            </a:xfrm>
            <a:prstGeom prst="rect">
              <a:avLst/>
            </a:prstGeom>
            <a:noFill/>
            <a:ln>
              <a:noFill/>
            </a:ln>
          </p:spPr>
        </p:pic>
        <p:pic>
          <p:nvPicPr>
            <p:cNvPr id="440" name="Google Shape;440;p6" descr="Icon&#10;&#10;Description automatically generated"/>
            <p:cNvPicPr preferRelativeResize="0"/>
            <p:nvPr/>
          </p:nvPicPr>
          <p:blipFill rotWithShape="1">
            <a:blip r:embed="rId4">
              <a:alphaModFix/>
            </a:blip>
            <a:srcRect l="37138" r="20924"/>
            <a:stretch/>
          </p:blipFill>
          <p:spPr>
            <a:xfrm>
              <a:off x="10302622" y="5171042"/>
              <a:ext cx="884419" cy="1125345"/>
            </a:xfrm>
            <a:prstGeom prst="rect">
              <a:avLst/>
            </a:prstGeom>
            <a:noFill/>
            <a:ln>
              <a:noFill/>
            </a:ln>
          </p:spPr>
        </p:pic>
        <p:sp>
          <p:nvSpPr>
            <p:cNvPr id="441" name="Google Shape;441;p6"/>
            <p:cNvSpPr txBox="1"/>
            <p:nvPr/>
          </p:nvSpPr>
          <p:spPr>
            <a:xfrm>
              <a:off x="10199604" y="4796889"/>
              <a:ext cx="12770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entury Gothic"/>
                  <a:ea typeface="Century Gothic"/>
                  <a:cs typeface="Century Gothic"/>
                  <a:sym typeface="Century Gothic"/>
                </a:rPr>
                <a:t>Damen</a:t>
              </a:r>
              <a:endParaRPr sz="1400" b="0" i="0" u="none" strike="noStrike" cap="none">
                <a:solidFill>
                  <a:srgbClr val="000000"/>
                </a:solidFill>
                <a:latin typeface="Arial"/>
                <a:ea typeface="Arial"/>
                <a:cs typeface="Arial"/>
                <a:sym typeface="Arial"/>
              </a:endParaRPr>
            </a:p>
          </p:txBody>
        </p:sp>
        <p:sp>
          <p:nvSpPr>
            <p:cNvPr id="442" name="Google Shape;442;p6"/>
            <p:cNvSpPr txBox="1"/>
            <p:nvPr/>
          </p:nvSpPr>
          <p:spPr>
            <a:xfrm>
              <a:off x="11226800" y="4796889"/>
              <a:ext cx="12770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entury Gothic"/>
                  <a:ea typeface="Century Gothic"/>
                  <a:cs typeface="Century Gothic"/>
                  <a:sym typeface="Century Gothic"/>
                </a:rPr>
                <a:t>Herren</a:t>
              </a:r>
              <a:endParaRPr sz="1400" b="0" i="0" u="none" strike="noStrike" cap="none">
                <a:solidFill>
                  <a:srgbClr val="000000"/>
                </a:solidFill>
                <a:latin typeface="Arial"/>
                <a:ea typeface="Arial"/>
                <a:cs typeface="Arial"/>
                <a:sym typeface="Arial"/>
              </a:endParaRPr>
            </a:p>
          </p:txBody>
        </p:sp>
      </p:grpSp>
      <p:sp>
        <p:nvSpPr>
          <p:cNvPr id="443" name="Google Shape;443;p6"/>
          <p:cNvSpPr/>
          <p:nvPr/>
        </p:nvSpPr>
        <p:spPr>
          <a:xfrm>
            <a:off x="7079543" y="4413506"/>
            <a:ext cx="2872877" cy="766765"/>
          </a:xfrm>
          <a:prstGeom prst="wedgeRectCallout">
            <a:avLst>
              <a:gd name="adj1" fmla="val 60565"/>
              <a:gd name="adj2" fmla="val 4881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entury Gothic"/>
                <a:ea typeface="Century Gothic"/>
                <a:cs typeface="Century Gothic"/>
                <a:sym typeface="Century Gothic"/>
              </a:rPr>
              <a:t>Where would you see these signs?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3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
          <p:cNvSpPr txBox="1">
            <a:spLocks noGrp="1"/>
          </p:cNvSpPr>
          <p:nvPr>
            <p:ph type="title"/>
          </p:nvPr>
        </p:nvSpPr>
        <p:spPr>
          <a:xfrm>
            <a:off x="0" y="213557"/>
            <a:ext cx="238343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Mehmet</a:t>
            </a:r>
            <a:endParaRPr/>
          </a:p>
        </p:txBody>
      </p:sp>
      <p:sp>
        <p:nvSpPr>
          <p:cNvPr id="450" name="Google Shape;450;p7"/>
          <p:cNvSpPr/>
          <p:nvPr/>
        </p:nvSpPr>
        <p:spPr>
          <a:xfrm>
            <a:off x="11057206" y="86962"/>
            <a:ext cx="1064454" cy="349135"/>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hören</a:t>
            </a:r>
            <a:endParaRPr sz="2000" b="1" i="0" u="none" strike="noStrike" cap="none">
              <a:solidFill>
                <a:schemeClr val="lt1"/>
              </a:solidFill>
              <a:latin typeface="Century Gothic"/>
              <a:ea typeface="Century Gothic"/>
              <a:cs typeface="Century Gothic"/>
              <a:sym typeface="Century Gothic"/>
            </a:endParaRPr>
          </a:p>
        </p:txBody>
      </p:sp>
      <p:sp>
        <p:nvSpPr>
          <p:cNvPr id="451" name="Google Shape;451;p7">
            <a:hlinkClick r:id="" action="ppaction://noaction">
              <a:snd r:embed="rId4" name="10.1.1.3 slide 7 1.wav"/>
            </a:hlinkClick>
          </p:cNvPr>
          <p:cNvSpPr/>
          <p:nvPr/>
        </p:nvSpPr>
        <p:spPr>
          <a:xfrm>
            <a:off x="286869" y="1575135"/>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
        <p:nvSpPr>
          <p:cNvPr id="452" name="Google Shape;452;p7">
            <a:hlinkClick r:id="" action="ppaction://noaction">
              <a:snd r:embed="rId5" name="10.1.1.3 slide 7 2.wav"/>
            </a:hlinkClick>
          </p:cNvPr>
          <p:cNvSpPr/>
          <p:nvPr/>
        </p:nvSpPr>
        <p:spPr>
          <a:xfrm>
            <a:off x="288371" y="2102357"/>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453" name="Google Shape;453;p7">
            <a:hlinkClick r:id="" action="ppaction://noaction">
              <a:snd r:embed="rId6" name="10.1.1.3 slide 7 3.wav"/>
            </a:hlinkClick>
          </p:cNvPr>
          <p:cNvSpPr/>
          <p:nvPr/>
        </p:nvSpPr>
        <p:spPr>
          <a:xfrm>
            <a:off x="285367" y="2629579"/>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3</a:t>
            </a:r>
            <a:endParaRPr sz="1400" b="0" i="0" u="none" strike="noStrike" cap="none">
              <a:solidFill>
                <a:srgbClr val="000000"/>
              </a:solidFill>
              <a:latin typeface="Arial"/>
              <a:ea typeface="Arial"/>
              <a:cs typeface="Arial"/>
              <a:sym typeface="Arial"/>
            </a:endParaRPr>
          </a:p>
        </p:txBody>
      </p:sp>
      <p:sp>
        <p:nvSpPr>
          <p:cNvPr id="454" name="Google Shape;454;p7">
            <a:hlinkClick r:id="" action="ppaction://noaction">
              <a:snd r:embed="rId7" name="10.1.1.3 slide 7 4.wav"/>
            </a:hlinkClick>
          </p:cNvPr>
          <p:cNvSpPr/>
          <p:nvPr/>
        </p:nvSpPr>
        <p:spPr>
          <a:xfrm>
            <a:off x="283865" y="3156801"/>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455" name="Google Shape;455;p7">
            <a:hlinkClick r:id="" action="ppaction://noaction">
              <a:snd r:embed="rId8" name="10.1.1.3 slide 7 5.wav"/>
            </a:hlinkClick>
          </p:cNvPr>
          <p:cNvSpPr/>
          <p:nvPr/>
        </p:nvSpPr>
        <p:spPr>
          <a:xfrm>
            <a:off x="282363" y="3684023"/>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5</a:t>
            </a:r>
            <a:endParaRPr sz="1400" b="0" i="0" u="none" strike="noStrike" cap="none">
              <a:solidFill>
                <a:srgbClr val="000000"/>
              </a:solidFill>
              <a:latin typeface="Arial"/>
              <a:ea typeface="Arial"/>
              <a:cs typeface="Arial"/>
              <a:sym typeface="Arial"/>
            </a:endParaRPr>
          </a:p>
        </p:txBody>
      </p:sp>
      <p:sp>
        <p:nvSpPr>
          <p:cNvPr id="456" name="Google Shape;456;p7">
            <a:hlinkClick r:id="" action="ppaction://noaction">
              <a:snd r:embed="rId9" name="10.1.1.3 slide 7 6.wav"/>
            </a:hlinkClick>
          </p:cNvPr>
          <p:cNvSpPr/>
          <p:nvPr/>
        </p:nvSpPr>
        <p:spPr>
          <a:xfrm>
            <a:off x="280861" y="4211245"/>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6</a:t>
            </a:r>
            <a:endParaRPr sz="1400" b="0" i="0" u="none" strike="noStrike" cap="none">
              <a:solidFill>
                <a:srgbClr val="000000"/>
              </a:solidFill>
              <a:latin typeface="Arial"/>
              <a:ea typeface="Arial"/>
              <a:cs typeface="Arial"/>
              <a:sym typeface="Arial"/>
            </a:endParaRPr>
          </a:p>
        </p:txBody>
      </p:sp>
      <p:graphicFrame>
        <p:nvGraphicFramePr>
          <p:cNvPr id="457" name="Google Shape;457;p7"/>
          <p:cNvGraphicFramePr/>
          <p:nvPr/>
        </p:nvGraphicFramePr>
        <p:xfrm>
          <a:off x="937718" y="975985"/>
          <a:ext cx="11069400" cy="5320000"/>
        </p:xfrm>
        <a:graphic>
          <a:graphicData uri="http://schemas.openxmlformats.org/drawingml/2006/table">
            <a:tbl>
              <a:tblPr firstRow="1" bandRow="1">
                <a:noFill/>
              </a:tblPr>
              <a:tblGrid>
                <a:gridCol w="3499375">
                  <a:extLst>
                    <a:ext uri="{9D8B030D-6E8A-4147-A177-3AD203B41FA5}">
                      <a16:colId xmlns:a16="http://schemas.microsoft.com/office/drawing/2014/main" val="20000"/>
                    </a:ext>
                  </a:extLst>
                </a:gridCol>
                <a:gridCol w="1708875">
                  <a:extLst>
                    <a:ext uri="{9D8B030D-6E8A-4147-A177-3AD203B41FA5}">
                      <a16:colId xmlns:a16="http://schemas.microsoft.com/office/drawing/2014/main" val="20001"/>
                    </a:ext>
                  </a:extLst>
                </a:gridCol>
                <a:gridCol w="5861150">
                  <a:extLst>
                    <a:ext uri="{9D8B030D-6E8A-4147-A177-3AD203B41FA5}">
                      <a16:colId xmlns:a16="http://schemas.microsoft.com/office/drawing/2014/main" val="20002"/>
                    </a:ext>
                  </a:extLst>
                </a:gridCol>
              </a:tblGrid>
              <a:tr h="53200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Wort?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Weak?</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Englisch?</a:t>
                      </a:r>
                      <a:endParaRPr sz="1400" u="none" strike="noStrike" cap="none"/>
                    </a:p>
                  </a:txBody>
                  <a:tcPr marL="91450" marR="91450" marT="45725" marB="45725" anchor="ctr"/>
                </a:tc>
                <a:extLst>
                  <a:ext uri="{0D108BD9-81ED-4DB2-BD59-A6C34878D82A}">
                    <a16:rowId xmlns:a16="http://schemas.microsoft.com/office/drawing/2014/main" val="10000"/>
                  </a:ext>
                </a:extLst>
              </a:tr>
              <a:tr h="532000">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dirty="0"/>
                        <a:t>Student </a:t>
                      </a:r>
                      <a:r>
                        <a:rPr lang="en-GB" sz="2400" u="none" strike="noStrike" cap="none" dirty="0"/>
                        <a:t>| </a:t>
                      </a:r>
                      <a:r>
                        <a:rPr lang="en-GB" sz="2400" b="1" u="none" strike="noStrike" cap="none" dirty="0" err="1"/>
                        <a:t>Studenten</a:t>
                      </a:r>
                      <a:endParaRPr sz="2400" b="1"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t>Ja</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t>My brother is a student.</a:t>
                      </a:r>
                      <a:endParaRPr sz="1400" u="none" strike="noStrike" cap="none" dirty="0"/>
                    </a:p>
                  </a:txBody>
                  <a:tcPr marL="91450" marR="91450" marT="45725" marB="45725" anchor="ctr"/>
                </a:tc>
                <a:extLst>
                  <a:ext uri="{0D108BD9-81ED-4DB2-BD59-A6C34878D82A}">
                    <a16:rowId xmlns:a16="http://schemas.microsoft.com/office/drawing/2014/main" val="10001"/>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Schülerin | Schüler</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t>Nein</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t>Mia is a good pupil.</a:t>
                      </a:r>
                      <a:endParaRPr sz="1400" u="none" strike="noStrike" cap="none" dirty="0"/>
                    </a:p>
                  </a:txBody>
                  <a:tcPr marL="91450" marR="91450" marT="45725" marB="45725" anchor="ctr"/>
                </a:tc>
                <a:extLst>
                  <a:ext uri="{0D108BD9-81ED-4DB2-BD59-A6C34878D82A}">
                    <a16:rowId xmlns:a16="http://schemas.microsoft.com/office/drawing/2014/main" val="10002"/>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Nachbar | Nachbarn</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t>Ja</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I don’t see my neighbour very often.</a:t>
                      </a:r>
                      <a:endParaRPr sz="1400" u="none" strike="noStrike" cap="none"/>
                    </a:p>
                  </a:txBody>
                  <a:tcPr marL="91450" marR="91450" marT="45725" marB="45725" anchor="ctr"/>
                </a:tc>
                <a:extLst>
                  <a:ext uri="{0D108BD9-81ED-4DB2-BD59-A6C34878D82A}">
                    <a16:rowId xmlns:a16="http://schemas.microsoft.com/office/drawing/2014/main" val="10003"/>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Herrn | Herr</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Ja</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He is called Mr Müller.</a:t>
                      </a:r>
                      <a:endParaRPr sz="1400" u="none" strike="noStrike" cap="none"/>
                    </a:p>
                  </a:txBody>
                  <a:tcPr marL="91450" marR="91450" marT="45725" marB="45725" anchor="ctr"/>
                </a:tc>
                <a:extLst>
                  <a:ext uri="{0D108BD9-81ED-4DB2-BD59-A6C34878D82A}">
                    <a16:rowId xmlns:a16="http://schemas.microsoft.com/office/drawing/2014/main" val="10004"/>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Namen | Name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Ja</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Have you forgotten my name?</a:t>
                      </a:r>
                      <a:endParaRPr sz="1400" u="none" strike="noStrike" cap="none"/>
                    </a:p>
                  </a:txBody>
                  <a:tcPr marL="91450" marR="91450" marT="45725" marB="45725" anchor="ctr"/>
                </a:tc>
                <a:extLst>
                  <a:ext uri="{0D108BD9-81ED-4DB2-BD59-A6C34878D82A}">
                    <a16:rowId xmlns:a16="http://schemas.microsoft.com/office/drawing/2014/main" val="10005"/>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Namen | Name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dirty="0" err="1"/>
                        <a:t>Ja</a:t>
                      </a:r>
                      <a:endParaRPr sz="24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What is your name?</a:t>
                      </a:r>
                      <a:endParaRPr sz="1400" u="none" strike="noStrike" cap="none"/>
                    </a:p>
                  </a:txBody>
                  <a:tcPr marL="91450" marR="91450" marT="45725" marB="45725" anchor="ctr"/>
                </a:tc>
                <a:extLst>
                  <a:ext uri="{0D108BD9-81ED-4DB2-BD59-A6C34878D82A}">
                    <a16:rowId xmlns:a16="http://schemas.microsoft.com/office/drawing/2014/main" val="10006"/>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Person | Personen</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Nein</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He is a very friendly person.</a:t>
                      </a:r>
                      <a:endParaRPr sz="1400" u="none" strike="noStrike" cap="none"/>
                    </a:p>
                  </a:txBody>
                  <a:tcPr marL="91450" marR="91450" marT="45725" marB="45725" anchor="ctr"/>
                </a:tc>
                <a:extLst>
                  <a:ext uri="{0D108BD9-81ED-4DB2-BD59-A6C34878D82A}">
                    <a16:rowId xmlns:a16="http://schemas.microsoft.com/office/drawing/2014/main" val="10007"/>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Partner | Partnerin</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Nein</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t>He lives together with his partner.</a:t>
                      </a:r>
                      <a:endParaRPr sz="1400" u="none" strike="noStrike" cap="none"/>
                    </a:p>
                  </a:txBody>
                  <a:tcPr marL="91450" marR="91450" marT="45725" marB="45725" anchor="ctr"/>
                </a:tc>
                <a:extLst>
                  <a:ext uri="{0D108BD9-81ED-4DB2-BD59-A6C34878D82A}">
                    <a16:rowId xmlns:a16="http://schemas.microsoft.com/office/drawing/2014/main" val="10008"/>
                  </a:ext>
                </a:extLst>
              </a:tr>
              <a:tr h="532000">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Mensch | Menschen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entury Gothic"/>
                        <a:buNone/>
                      </a:pPr>
                      <a:r>
                        <a:rPr lang="en-GB" sz="2400" b="1" u="none" strike="noStrike" cap="none"/>
                        <a:t>Ja</a:t>
                      </a:r>
                      <a:endParaRPr sz="24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t>They are both very nice people.</a:t>
                      </a:r>
                      <a:endParaRPr sz="1400" u="none" strike="noStrike" cap="none" dirty="0"/>
                    </a:p>
                  </a:txBody>
                  <a:tcPr marL="91450" marR="91450" marT="45725" marB="45725" anchor="ctr"/>
                </a:tc>
                <a:extLst>
                  <a:ext uri="{0D108BD9-81ED-4DB2-BD59-A6C34878D82A}">
                    <a16:rowId xmlns:a16="http://schemas.microsoft.com/office/drawing/2014/main" val="10009"/>
                  </a:ext>
                </a:extLst>
              </a:tr>
            </a:tbl>
          </a:graphicData>
        </a:graphic>
      </p:graphicFrame>
      <p:sp>
        <p:nvSpPr>
          <p:cNvPr id="458" name="Google Shape;458;p7">
            <a:hlinkClick r:id="" action="ppaction://noaction">
              <a:snd r:embed="rId10" name="10.1.1.3 slide 7 7.wav"/>
            </a:hlinkClick>
          </p:cNvPr>
          <p:cNvSpPr/>
          <p:nvPr/>
        </p:nvSpPr>
        <p:spPr>
          <a:xfrm>
            <a:off x="279359" y="4738467"/>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7</a:t>
            </a:r>
            <a:endParaRPr sz="1400" b="0" i="0" u="none" strike="noStrike" cap="none">
              <a:solidFill>
                <a:srgbClr val="000000"/>
              </a:solidFill>
              <a:latin typeface="Arial"/>
              <a:ea typeface="Arial"/>
              <a:cs typeface="Arial"/>
              <a:sym typeface="Arial"/>
            </a:endParaRPr>
          </a:p>
        </p:txBody>
      </p:sp>
      <p:sp>
        <p:nvSpPr>
          <p:cNvPr id="459" name="Google Shape;459;p7">
            <a:hlinkClick r:id="" action="ppaction://noaction">
              <a:snd r:embed="rId11" name="10.1.1.3 slide 7 8.wav"/>
            </a:hlinkClick>
          </p:cNvPr>
          <p:cNvSpPr/>
          <p:nvPr/>
        </p:nvSpPr>
        <p:spPr>
          <a:xfrm>
            <a:off x="289874" y="5265690"/>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8</a:t>
            </a:r>
            <a:endParaRPr sz="1400" b="0" i="0" u="none" strike="noStrike" cap="none">
              <a:solidFill>
                <a:srgbClr val="000000"/>
              </a:solidFill>
              <a:latin typeface="Arial"/>
              <a:ea typeface="Arial"/>
              <a:cs typeface="Arial"/>
              <a:sym typeface="Arial"/>
            </a:endParaRPr>
          </a:p>
        </p:txBody>
      </p:sp>
      <p:pic>
        <p:nvPicPr>
          <p:cNvPr id="460" name="Google Shape;460;p7" descr="A picture containing text&#10;&#10;Description automatically generated"/>
          <p:cNvPicPr preferRelativeResize="0"/>
          <p:nvPr/>
        </p:nvPicPr>
        <p:blipFill rotWithShape="1">
          <a:blip r:embed="rId12">
            <a:alphaModFix/>
          </a:blip>
          <a:srcRect/>
          <a:stretch/>
        </p:blipFill>
        <p:spPr>
          <a:xfrm>
            <a:off x="10120762" y="0"/>
            <a:ext cx="1015126" cy="1515171"/>
          </a:xfrm>
          <a:prstGeom prst="rect">
            <a:avLst/>
          </a:prstGeom>
          <a:noFill/>
          <a:ln>
            <a:noFill/>
          </a:ln>
        </p:spPr>
      </p:pic>
      <p:sp>
        <p:nvSpPr>
          <p:cNvPr id="461" name="Google Shape;461;p7"/>
          <p:cNvSpPr/>
          <p:nvPr/>
        </p:nvSpPr>
        <p:spPr>
          <a:xfrm>
            <a:off x="8067763" y="0"/>
            <a:ext cx="1740801" cy="1098325"/>
          </a:xfrm>
          <a:prstGeom prst="cloudCallout">
            <a:avLst>
              <a:gd name="adj1" fmla="val 74696"/>
              <a:gd name="adj2" fmla="val -25121"/>
            </a:avLst>
          </a:prstGeom>
          <a:solidFill>
            <a:srgbClr val="FEF9E9"/>
          </a:solidFill>
          <a:ln w="12700" cap="flat" cmpd="sng">
            <a:solidFill>
              <a:srgbClr val="3D3C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462" name="Google Shape;462;p7" descr="A picture containing text, vector graphics&#10;&#10;Description automatically generated"/>
          <p:cNvPicPr preferRelativeResize="0"/>
          <p:nvPr/>
        </p:nvPicPr>
        <p:blipFill rotWithShape="1">
          <a:blip r:embed="rId13">
            <a:alphaModFix/>
          </a:blip>
          <a:srcRect/>
          <a:stretch/>
        </p:blipFill>
        <p:spPr>
          <a:xfrm>
            <a:off x="8919147" y="86492"/>
            <a:ext cx="552417" cy="832067"/>
          </a:xfrm>
          <a:prstGeom prst="rect">
            <a:avLst/>
          </a:prstGeom>
          <a:noFill/>
          <a:ln>
            <a:noFill/>
          </a:ln>
        </p:spPr>
      </p:pic>
      <p:pic>
        <p:nvPicPr>
          <p:cNvPr id="463" name="Google Shape;463;p7" descr="A picture containing text, vector graphics&#10;&#10;Description automatically generated"/>
          <p:cNvPicPr preferRelativeResize="0"/>
          <p:nvPr/>
        </p:nvPicPr>
        <p:blipFill rotWithShape="1">
          <a:blip r:embed="rId14">
            <a:alphaModFix/>
          </a:blip>
          <a:srcRect/>
          <a:stretch/>
        </p:blipFill>
        <p:spPr>
          <a:xfrm>
            <a:off x="8428474" y="213557"/>
            <a:ext cx="591877" cy="672203"/>
          </a:xfrm>
          <a:prstGeom prst="rect">
            <a:avLst/>
          </a:prstGeom>
          <a:noFill/>
          <a:ln>
            <a:noFill/>
          </a:ln>
        </p:spPr>
      </p:pic>
      <p:sp>
        <p:nvSpPr>
          <p:cNvPr id="464" name="Google Shape;464;p7"/>
          <p:cNvSpPr txBox="1"/>
          <p:nvPr/>
        </p:nvSpPr>
        <p:spPr>
          <a:xfrm>
            <a:off x="2383435" y="171996"/>
            <a:ext cx="568432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err="1">
                <a:solidFill>
                  <a:schemeClr val="dk1"/>
                </a:solidFill>
                <a:latin typeface="Century Gothic"/>
                <a:ea typeface="Century Gothic"/>
                <a:cs typeface="Century Gothic"/>
                <a:sym typeface="Century Gothic"/>
              </a:rPr>
              <a:t>Hör</a:t>
            </a:r>
            <a:r>
              <a:rPr lang="en-GB" sz="2000" b="0" i="0" u="none" strike="noStrike" cap="none" dirty="0">
                <a:solidFill>
                  <a:schemeClr val="dk1"/>
                </a:solidFill>
                <a:latin typeface="Century Gothic"/>
                <a:ea typeface="Century Gothic"/>
                <a:cs typeface="Century Gothic"/>
                <a:sym typeface="Century Gothic"/>
              </a:rPr>
              <a:t> </a:t>
            </a:r>
            <a:r>
              <a:rPr lang="en-GB" sz="2000" b="0" i="0" u="none" strike="noStrike" cap="none" dirty="0" err="1">
                <a:solidFill>
                  <a:schemeClr val="dk1"/>
                </a:solidFill>
                <a:latin typeface="Century Gothic"/>
                <a:ea typeface="Century Gothic"/>
                <a:cs typeface="Century Gothic"/>
                <a:sym typeface="Century Gothic"/>
              </a:rPr>
              <a:t>zu</a:t>
            </a:r>
            <a:r>
              <a:rPr lang="en-GB" sz="2000" b="0" i="0" u="none" strike="noStrike" cap="none" dirty="0">
                <a:solidFill>
                  <a:schemeClr val="dk1"/>
                </a:solidFill>
                <a:latin typeface="Century Gothic"/>
                <a:ea typeface="Century Gothic"/>
                <a:cs typeface="Century Gothic"/>
                <a:sym typeface="Century Gothic"/>
              </a:rPr>
              <a:t>. Welches Wort </a:t>
            </a:r>
            <a:r>
              <a:rPr lang="en-GB" sz="2000" b="0" i="0" u="none" strike="noStrike" cap="none" dirty="0" err="1">
                <a:solidFill>
                  <a:schemeClr val="dk1"/>
                </a:solidFill>
                <a:latin typeface="Century Gothic"/>
                <a:ea typeface="Century Gothic"/>
                <a:cs typeface="Century Gothic"/>
                <a:sym typeface="Century Gothic"/>
              </a:rPr>
              <a:t>ist</a:t>
            </a:r>
            <a:r>
              <a:rPr lang="en-GB" sz="2000" b="0" i="0" u="none" strike="noStrike" cap="none" dirty="0">
                <a:solidFill>
                  <a:schemeClr val="dk1"/>
                </a:solidFill>
                <a:latin typeface="Century Gothic"/>
                <a:ea typeface="Century Gothic"/>
                <a:cs typeface="Century Gothic"/>
                <a:sym typeface="Century Gothic"/>
              </a:rPr>
              <a:t> </a:t>
            </a:r>
            <a:r>
              <a:rPr lang="en-GB" sz="2000" b="0" i="0" u="none" strike="noStrike" cap="none" dirty="0" err="1">
                <a:solidFill>
                  <a:schemeClr val="dk1"/>
                </a:solidFill>
                <a:latin typeface="Century Gothic"/>
                <a:ea typeface="Century Gothic"/>
                <a:cs typeface="Century Gothic"/>
                <a:sym typeface="Century Gothic"/>
              </a:rPr>
              <a:t>richtig</a:t>
            </a:r>
            <a:r>
              <a:rPr lang="en-GB" sz="2000" b="0" i="0" u="none" strike="noStrike" cap="none" dirty="0">
                <a:solidFill>
                  <a:schemeClr val="dk1"/>
                </a:solidFill>
                <a:latin typeface="Century Gothic"/>
                <a:ea typeface="Century Gothic"/>
                <a:cs typeface="Century Gothic"/>
                <a:sym typeface="Century Gothic"/>
              </a:rPr>
              <a:t>?</a:t>
            </a:r>
            <a:br>
              <a:rPr lang="en-GB" sz="2000" b="0" i="0" u="none" strike="noStrike" cap="none" dirty="0">
                <a:solidFill>
                  <a:schemeClr val="dk1"/>
                </a:solidFill>
                <a:latin typeface="Century Gothic"/>
                <a:ea typeface="Century Gothic"/>
                <a:cs typeface="Century Gothic"/>
                <a:sym typeface="Century Gothic"/>
              </a:rPr>
            </a:br>
            <a:r>
              <a:rPr lang="en-GB" sz="2000" b="0" i="0" u="none" strike="noStrike" cap="none" dirty="0">
                <a:solidFill>
                  <a:schemeClr val="dk1"/>
                </a:solidFill>
                <a:latin typeface="Century Gothic"/>
                <a:ea typeface="Century Gothic"/>
                <a:cs typeface="Century Gothic"/>
                <a:sym typeface="Century Gothic"/>
              </a:rPr>
              <a:t>Wie </a:t>
            </a:r>
            <a:r>
              <a:rPr lang="en-GB" sz="2000" b="0" i="0" u="none" strike="noStrike" cap="none" dirty="0" err="1">
                <a:solidFill>
                  <a:schemeClr val="dk1"/>
                </a:solidFill>
                <a:latin typeface="Century Gothic"/>
                <a:ea typeface="Century Gothic"/>
                <a:cs typeface="Century Gothic"/>
                <a:sym typeface="Century Gothic"/>
              </a:rPr>
              <a:t>heißt</a:t>
            </a:r>
            <a:r>
              <a:rPr lang="en-GB" sz="2000" b="0" i="0" u="none" strike="noStrike" cap="none" dirty="0">
                <a:solidFill>
                  <a:schemeClr val="dk1"/>
                </a:solidFill>
                <a:latin typeface="Century Gothic"/>
                <a:ea typeface="Century Gothic"/>
                <a:cs typeface="Century Gothic"/>
                <a:sym typeface="Century Gothic"/>
              </a:rPr>
              <a:t> das auf </a:t>
            </a:r>
            <a:r>
              <a:rPr lang="en-GB" sz="2000" b="0" i="0" u="none" strike="noStrike" cap="none" dirty="0" err="1">
                <a:solidFill>
                  <a:schemeClr val="dk1"/>
                </a:solidFill>
                <a:latin typeface="Century Gothic"/>
                <a:ea typeface="Century Gothic"/>
                <a:cs typeface="Century Gothic"/>
                <a:sym typeface="Century Gothic"/>
              </a:rPr>
              <a:t>Englisch</a:t>
            </a:r>
            <a:r>
              <a:rPr lang="en-GB" sz="2000" b="0" i="0" u="none" strike="noStrike" cap="none" dirty="0">
                <a:solidFill>
                  <a:schemeClr val="dk1"/>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
        <p:nvSpPr>
          <p:cNvPr id="465" name="Google Shape;465;p7"/>
          <p:cNvSpPr/>
          <p:nvPr/>
        </p:nvSpPr>
        <p:spPr>
          <a:xfrm>
            <a:off x="2432289" y="1609641"/>
            <a:ext cx="1903752"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6" name="Google Shape;466;p7"/>
          <p:cNvSpPr/>
          <p:nvPr/>
        </p:nvSpPr>
        <p:spPr>
          <a:xfrm>
            <a:off x="4774640" y="1605920"/>
            <a:ext cx="1221700"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7" name="Google Shape;467;p7"/>
          <p:cNvSpPr/>
          <p:nvPr/>
        </p:nvSpPr>
        <p:spPr>
          <a:xfrm>
            <a:off x="6236739" y="1617952"/>
            <a:ext cx="3556835"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8" name="Google Shape;468;p7"/>
          <p:cNvSpPr/>
          <p:nvPr/>
        </p:nvSpPr>
        <p:spPr>
          <a:xfrm>
            <a:off x="2685533" y="2149529"/>
            <a:ext cx="1631687"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9" name="Google Shape;469;p7"/>
          <p:cNvSpPr/>
          <p:nvPr/>
        </p:nvSpPr>
        <p:spPr>
          <a:xfrm>
            <a:off x="4643203" y="2153759"/>
            <a:ext cx="1221700"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0" name="Google Shape;470;p7"/>
          <p:cNvSpPr/>
          <p:nvPr/>
        </p:nvSpPr>
        <p:spPr>
          <a:xfrm>
            <a:off x="6202875" y="2149528"/>
            <a:ext cx="3556835"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1" name="Google Shape;471;p7"/>
          <p:cNvSpPr/>
          <p:nvPr/>
        </p:nvSpPr>
        <p:spPr>
          <a:xfrm>
            <a:off x="3931170" y="1019875"/>
            <a:ext cx="712033" cy="376517"/>
          </a:xfrm>
          <a:prstGeom prst="wedgeRoundRectCallout">
            <a:avLst>
              <a:gd name="adj1" fmla="val 65602"/>
              <a:gd name="adj2" fmla="val 26669"/>
              <a:gd name="adj3"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Ja</a:t>
            </a:r>
            <a:endParaRPr sz="2400" b="1" i="0" u="none" strike="noStrike" cap="none">
              <a:solidFill>
                <a:schemeClr val="lt1"/>
              </a:solidFill>
              <a:latin typeface="Century Gothic"/>
              <a:ea typeface="Century Gothic"/>
              <a:cs typeface="Century Gothic"/>
              <a:sym typeface="Century Gothic"/>
            </a:endParaRPr>
          </a:p>
        </p:txBody>
      </p:sp>
      <p:sp>
        <p:nvSpPr>
          <p:cNvPr id="472" name="Google Shape;472;p7"/>
          <p:cNvSpPr/>
          <p:nvPr/>
        </p:nvSpPr>
        <p:spPr>
          <a:xfrm>
            <a:off x="5807996" y="691623"/>
            <a:ext cx="967559" cy="376517"/>
          </a:xfrm>
          <a:prstGeom prst="wedgeRoundRectCallout">
            <a:avLst>
              <a:gd name="adj1" fmla="val -33345"/>
              <a:gd name="adj2" fmla="val 138145"/>
              <a:gd name="adj3"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Nein</a:t>
            </a:r>
            <a:endParaRPr sz="2400" b="1" i="0" u="none" strike="noStrike" cap="none">
              <a:solidFill>
                <a:schemeClr val="lt1"/>
              </a:solidFill>
              <a:latin typeface="Century Gothic"/>
              <a:ea typeface="Century Gothic"/>
              <a:cs typeface="Century Gothic"/>
              <a:sym typeface="Century Gothic"/>
            </a:endParaRPr>
          </a:p>
        </p:txBody>
      </p:sp>
      <p:sp>
        <p:nvSpPr>
          <p:cNvPr id="473" name="Google Shape;473;p7"/>
          <p:cNvSpPr/>
          <p:nvPr/>
        </p:nvSpPr>
        <p:spPr>
          <a:xfrm>
            <a:off x="1092066" y="2644767"/>
            <a:ext cx="159346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4" name="Google Shape;474;p7"/>
          <p:cNvSpPr/>
          <p:nvPr/>
        </p:nvSpPr>
        <p:spPr>
          <a:xfrm>
            <a:off x="4774640" y="2620501"/>
            <a:ext cx="1221700"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5" name="Google Shape;475;p7"/>
          <p:cNvSpPr/>
          <p:nvPr/>
        </p:nvSpPr>
        <p:spPr>
          <a:xfrm>
            <a:off x="6159308" y="2655274"/>
            <a:ext cx="543205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6" name="Google Shape;476;p7"/>
          <p:cNvSpPr/>
          <p:nvPr/>
        </p:nvSpPr>
        <p:spPr>
          <a:xfrm>
            <a:off x="1257759" y="3240741"/>
            <a:ext cx="1631687"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7" name="Google Shape;477;p7"/>
          <p:cNvSpPr/>
          <p:nvPr/>
        </p:nvSpPr>
        <p:spPr>
          <a:xfrm>
            <a:off x="4685804" y="3165283"/>
            <a:ext cx="1221700"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8" name="Google Shape;478;p7"/>
          <p:cNvSpPr/>
          <p:nvPr/>
        </p:nvSpPr>
        <p:spPr>
          <a:xfrm>
            <a:off x="6162786" y="3203579"/>
            <a:ext cx="3556835"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9" name="Google Shape;479;p7"/>
          <p:cNvSpPr/>
          <p:nvPr/>
        </p:nvSpPr>
        <p:spPr>
          <a:xfrm>
            <a:off x="2685533" y="3707483"/>
            <a:ext cx="159346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0" name="Google Shape;480;p7"/>
          <p:cNvSpPr/>
          <p:nvPr/>
        </p:nvSpPr>
        <p:spPr>
          <a:xfrm>
            <a:off x="4685804" y="3719110"/>
            <a:ext cx="1221700"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1" name="Google Shape;481;p7"/>
          <p:cNvSpPr/>
          <p:nvPr/>
        </p:nvSpPr>
        <p:spPr>
          <a:xfrm>
            <a:off x="6202875" y="3707483"/>
            <a:ext cx="543205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2" name="Google Shape;482;p7">
            <a:hlinkClick r:id="" action="ppaction://noaction">
              <a:snd r:embed="rId15" name="10.1.1.3 slide 7 9.wav"/>
            </a:hlinkClick>
          </p:cNvPr>
          <p:cNvSpPr/>
          <p:nvPr/>
        </p:nvSpPr>
        <p:spPr>
          <a:xfrm>
            <a:off x="286869" y="5792911"/>
            <a:ext cx="451821" cy="376517"/>
          </a:xfrm>
          <a:custGeom>
            <a:avLst/>
            <a:gdLst/>
            <a:ahLst/>
            <a:cxnLst/>
            <a:rect l="l" t="t" r="r" b="b"/>
            <a:pathLst>
              <a:path w="120000" h="120000" extrusionOk="0">
                <a:moveTo>
                  <a:pt x="0" y="0"/>
                </a:moveTo>
                <a:lnTo>
                  <a:pt x="120000" y="0"/>
                </a:lnTo>
                <a:lnTo>
                  <a:pt x="120000" y="120000"/>
                </a:lnTo>
                <a:lnTo>
                  <a:pt x="0" y="120000"/>
                </a:lnTo>
                <a:close/>
              </a:path>
            </a:pathLst>
          </a:custGeom>
          <a:solidFill>
            <a:schemeClr val="accent1"/>
          </a:solidFill>
          <a:ln w="12700" cap="flat" cmpd="sng">
            <a:solidFill>
              <a:srgbClr val="3D3C3C"/>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entury Gothic"/>
                <a:ea typeface="Century Gothic"/>
                <a:cs typeface="Century Gothic"/>
                <a:sym typeface="Century Gothic"/>
              </a:rPr>
              <a:t>9</a:t>
            </a:r>
            <a:endParaRPr sz="1400" b="0" i="0" u="none" strike="noStrike" cap="none">
              <a:solidFill>
                <a:srgbClr val="000000"/>
              </a:solidFill>
              <a:latin typeface="Arial"/>
              <a:ea typeface="Arial"/>
              <a:cs typeface="Arial"/>
              <a:sym typeface="Arial"/>
            </a:endParaRPr>
          </a:p>
        </p:txBody>
      </p:sp>
      <p:sp>
        <p:nvSpPr>
          <p:cNvPr id="483" name="Google Shape;483;p7"/>
          <p:cNvSpPr/>
          <p:nvPr/>
        </p:nvSpPr>
        <p:spPr>
          <a:xfrm>
            <a:off x="1240645" y="4233767"/>
            <a:ext cx="1631687"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4" name="Google Shape;484;p7"/>
          <p:cNvSpPr/>
          <p:nvPr/>
        </p:nvSpPr>
        <p:spPr>
          <a:xfrm>
            <a:off x="4764561" y="4245295"/>
            <a:ext cx="1221700"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5" name="Google Shape;485;p7"/>
          <p:cNvSpPr/>
          <p:nvPr/>
        </p:nvSpPr>
        <p:spPr>
          <a:xfrm>
            <a:off x="6223814" y="4215106"/>
            <a:ext cx="3556835"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6" name="Google Shape;486;p7"/>
          <p:cNvSpPr/>
          <p:nvPr/>
        </p:nvSpPr>
        <p:spPr>
          <a:xfrm>
            <a:off x="2383435" y="4798695"/>
            <a:ext cx="1895565"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7" name="Google Shape;487;p7"/>
          <p:cNvSpPr/>
          <p:nvPr/>
        </p:nvSpPr>
        <p:spPr>
          <a:xfrm>
            <a:off x="4764561" y="4744455"/>
            <a:ext cx="1221700"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8" name="Google Shape;488;p7"/>
          <p:cNvSpPr/>
          <p:nvPr/>
        </p:nvSpPr>
        <p:spPr>
          <a:xfrm>
            <a:off x="6202875" y="4759692"/>
            <a:ext cx="543205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89" name="Google Shape;489;p7"/>
          <p:cNvSpPr/>
          <p:nvPr/>
        </p:nvSpPr>
        <p:spPr>
          <a:xfrm>
            <a:off x="2504314" y="5306318"/>
            <a:ext cx="1631687"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0" name="Google Shape;490;p7"/>
          <p:cNvSpPr/>
          <p:nvPr/>
        </p:nvSpPr>
        <p:spPr>
          <a:xfrm rot="10800000" flipH="1">
            <a:off x="4764561" y="5342063"/>
            <a:ext cx="1221700" cy="340772"/>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1" name="Google Shape;491;p7"/>
          <p:cNvSpPr/>
          <p:nvPr/>
        </p:nvSpPr>
        <p:spPr>
          <a:xfrm>
            <a:off x="6162785" y="5299580"/>
            <a:ext cx="4973103" cy="376517"/>
          </a:xfrm>
          <a:prstGeom prst="roundRect">
            <a:avLst>
              <a:gd name="adj" fmla="val 16667"/>
            </a:avLst>
          </a:prstGeom>
          <a:solidFill>
            <a:srgbClr val="FFF6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2" name="Google Shape;492;p7"/>
          <p:cNvSpPr/>
          <p:nvPr/>
        </p:nvSpPr>
        <p:spPr>
          <a:xfrm>
            <a:off x="1012543" y="5830989"/>
            <a:ext cx="1631688"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3" name="Google Shape;493;p7"/>
          <p:cNvSpPr/>
          <p:nvPr/>
        </p:nvSpPr>
        <p:spPr>
          <a:xfrm>
            <a:off x="4643203" y="5838125"/>
            <a:ext cx="1221700"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94" name="Google Shape;494;p7"/>
          <p:cNvSpPr/>
          <p:nvPr/>
        </p:nvSpPr>
        <p:spPr>
          <a:xfrm>
            <a:off x="6202875" y="5851307"/>
            <a:ext cx="5432057" cy="376517"/>
          </a:xfrm>
          <a:prstGeom prst="roundRect">
            <a:avLst>
              <a:gd name="adj" fmla="val 16667"/>
            </a:avLst>
          </a:prstGeom>
          <a:solidFill>
            <a:srgbClr val="FFEC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4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46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4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4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4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7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7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8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8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8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48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48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49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49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9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49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 grpId="0" animBg="1"/>
      <p:bldP spid="475" grpId="0" animBg="1"/>
      <p:bldP spid="476" grpId="0" animBg="1"/>
      <p:bldP spid="477" grpId="0" animBg="1"/>
      <p:bldP spid="478" grpId="0" animBg="1"/>
      <p:bldP spid="479" grpId="0" animBg="1"/>
      <p:bldP spid="480" grpId="0" animBg="1"/>
      <p:bldP spid="481"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
          <p:cNvSpPr txBox="1"/>
          <p:nvPr/>
        </p:nvSpPr>
        <p:spPr>
          <a:xfrm>
            <a:off x="180000" y="1163991"/>
            <a:ext cx="12012000" cy="4893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dirty="0">
                <a:solidFill>
                  <a:srgbClr val="3D3C3C"/>
                </a:solidFill>
                <a:latin typeface="Century Gothic"/>
                <a:ea typeface="Century Gothic"/>
                <a:cs typeface="Century Gothic"/>
                <a:sym typeface="Century Gothic"/>
              </a:rPr>
              <a:t>Use </a:t>
            </a:r>
            <a:r>
              <a:rPr lang="en-GB" sz="2400" b="1" i="0" u="none" strike="noStrike" cap="none" dirty="0" err="1">
                <a:solidFill>
                  <a:srgbClr val="3D3C3C"/>
                </a:solidFill>
                <a:latin typeface="Century Gothic"/>
                <a:ea typeface="Century Gothic"/>
                <a:cs typeface="Century Gothic"/>
                <a:sym typeface="Century Gothic"/>
              </a:rPr>
              <a:t>seit</a:t>
            </a:r>
            <a:r>
              <a:rPr lang="en-GB" sz="2400" b="1" i="0" u="none" strike="noStrike" cap="none" dirty="0">
                <a:solidFill>
                  <a:srgbClr val="3D3C3C"/>
                </a:solidFill>
                <a:latin typeface="Century Gothic"/>
                <a:ea typeface="Century Gothic"/>
                <a:cs typeface="Century Gothic"/>
                <a:sym typeface="Century Gothic"/>
              </a:rPr>
              <a:t> </a:t>
            </a:r>
            <a:r>
              <a:rPr lang="en-GB" sz="2400" b="0" i="0" u="none" strike="noStrike" cap="none" dirty="0">
                <a:solidFill>
                  <a:srgbClr val="3D3C3C"/>
                </a:solidFill>
                <a:latin typeface="Century Gothic"/>
                <a:ea typeface="Century Gothic"/>
                <a:cs typeface="Century Gothic"/>
                <a:sym typeface="Century Gothic"/>
              </a:rPr>
              <a:t>with the</a:t>
            </a:r>
            <a:r>
              <a:rPr lang="en-GB" sz="2400" b="1" i="0" u="none" strike="noStrike" cap="none" dirty="0">
                <a:solidFill>
                  <a:srgbClr val="3D3C3C"/>
                </a:solidFill>
                <a:latin typeface="Century Gothic"/>
                <a:ea typeface="Century Gothic"/>
                <a:cs typeface="Century Gothic"/>
                <a:sym typeface="Century Gothic"/>
              </a:rPr>
              <a:t> present tense </a:t>
            </a:r>
            <a:r>
              <a:rPr lang="en-GB" sz="2400" b="0" i="0" u="none" strike="noStrike" cap="none" dirty="0">
                <a:solidFill>
                  <a:srgbClr val="3D3C3C"/>
                </a:solidFill>
                <a:latin typeface="Century Gothic"/>
                <a:ea typeface="Century Gothic"/>
                <a:cs typeface="Century Gothic"/>
                <a:sym typeface="Century Gothic"/>
              </a:rPr>
              <a:t>to say </a:t>
            </a:r>
            <a:r>
              <a:rPr lang="en-GB" sz="2400" b="0" i="0" u="sng" strike="noStrike" cap="none" dirty="0">
                <a:solidFill>
                  <a:srgbClr val="3D3C3C"/>
                </a:solidFill>
                <a:latin typeface="Century Gothic"/>
                <a:ea typeface="Century Gothic"/>
                <a:cs typeface="Century Gothic"/>
                <a:sym typeface="Century Gothic"/>
              </a:rPr>
              <a:t>when</a:t>
            </a:r>
            <a:r>
              <a:rPr lang="en-GB" sz="2400" b="0" i="0" u="none" strike="noStrike" cap="none" dirty="0">
                <a:solidFill>
                  <a:srgbClr val="3D3C3C"/>
                </a:solidFill>
                <a:latin typeface="Century Gothic"/>
                <a:ea typeface="Century Gothic"/>
                <a:cs typeface="Century Gothic"/>
                <a:sym typeface="Century Gothic"/>
              </a:rPr>
              <a:t> an unfinished action or state started in the past.</a:t>
            </a:r>
            <a:br>
              <a:rPr lang="en-GB" sz="2400" b="0" i="0" u="none" strike="noStrike" cap="none" dirty="0">
                <a:solidFill>
                  <a:srgbClr val="3D3C3C"/>
                </a:solidFill>
                <a:latin typeface="Century Gothic"/>
                <a:ea typeface="Century Gothic"/>
                <a:cs typeface="Century Gothic"/>
                <a:sym typeface="Century Gothic"/>
              </a:rPr>
            </a:br>
            <a:endParaRPr sz="2400" b="0" i="0" u="none" strike="noStrike" cap="none" dirty="0">
              <a:solidFill>
                <a:srgbClr val="3D3C3C"/>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dirty="0">
                <a:solidFill>
                  <a:srgbClr val="3D3C3C"/>
                </a:solidFill>
                <a:latin typeface="Century Gothic"/>
                <a:ea typeface="Century Gothic"/>
                <a:cs typeface="Century Gothic"/>
                <a:sym typeface="Century Gothic"/>
              </a:rPr>
              <a:t>Use </a:t>
            </a:r>
            <a:r>
              <a:rPr lang="en-GB" sz="2400" b="1" i="0" u="none" strike="noStrike" cap="none" dirty="0" err="1">
                <a:solidFill>
                  <a:srgbClr val="3D3C3C"/>
                </a:solidFill>
                <a:latin typeface="Century Gothic"/>
                <a:ea typeface="Century Gothic"/>
                <a:cs typeface="Century Gothic"/>
                <a:sym typeface="Century Gothic"/>
              </a:rPr>
              <a:t>seit</a:t>
            </a:r>
            <a:r>
              <a:rPr lang="en-GB" sz="2400" b="1" i="0" u="none" strike="noStrike" cap="none" dirty="0">
                <a:solidFill>
                  <a:srgbClr val="3D3C3C"/>
                </a:solidFill>
                <a:latin typeface="Century Gothic"/>
                <a:ea typeface="Century Gothic"/>
                <a:cs typeface="Century Gothic"/>
                <a:sym typeface="Century Gothic"/>
              </a:rPr>
              <a:t> </a:t>
            </a:r>
            <a:r>
              <a:rPr lang="en-GB" sz="2400" b="0" i="0" u="none" strike="noStrike" cap="none" dirty="0">
                <a:solidFill>
                  <a:srgbClr val="3D3C3C"/>
                </a:solidFill>
                <a:latin typeface="Century Gothic"/>
                <a:ea typeface="Century Gothic"/>
                <a:cs typeface="Century Gothic"/>
                <a:sym typeface="Century Gothic"/>
              </a:rPr>
              <a:t>with a </a:t>
            </a:r>
            <a:r>
              <a:rPr lang="en-GB" sz="2400" b="0" i="0" u="sng" strike="noStrike" cap="none" dirty="0">
                <a:solidFill>
                  <a:srgbClr val="3D3C3C"/>
                </a:solidFill>
                <a:latin typeface="Century Gothic"/>
                <a:ea typeface="Century Gothic"/>
                <a:cs typeface="Century Gothic"/>
                <a:sym typeface="Century Gothic"/>
              </a:rPr>
              <a:t>point in time</a:t>
            </a:r>
            <a:r>
              <a:rPr lang="en-GB" sz="2400" b="0" i="0" u="none" strike="noStrike" cap="none" dirty="0">
                <a:solidFill>
                  <a:srgbClr val="3D3C3C"/>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dirty="0">
              <a:solidFill>
                <a:srgbClr val="3D3C3C"/>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dirty="0">
              <a:solidFill>
                <a:srgbClr val="3D3C3C"/>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dirty="0">
              <a:solidFill>
                <a:srgbClr val="3D3C3C"/>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dirty="0">
                <a:solidFill>
                  <a:srgbClr val="3D3C3C"/>
                </a:solidFill>
                <a:latin typeface="Century Gothic"/>
                <a:ea typeface="Century Gothic"/>
                <a:cs typeface="Century Gothic"/>
                <a:sym typeface="Century Gothic"/>
              </a:rPr>
              <a:t>Use </a:t>
            </a:r>
            <a:r>
              <a:rPr lang="en-GB" sz="2400" b="1" i="0" u="none" strike="noStrike" cap="none" dirty="0" err="1">
                <a:solidFill>
                  <a:srgbClr val="3D3C3C"/>
                </a:solidFill>
                <a:latin typeface="Century Gothic"/>
                <a:ea typeface="Century Gothic"/>
                <a:cs typeface="Century Gothic"/>
                <a:sym typeface="Century Gothic"/>
              </a:rPr>
              <a:t>seit</a:t>
            </a:r>
            <a:r>
              <a:rPr lang="en-GB" sz="2400" b="1" i="0" u="none" strike="noStrike" cap="none" dirty="0">
                <a:solidFill>
                  <a:srgbClr val="3D3C3C"/>
                </a:solidFill>
                <a:latin typeface="Century Gothic"/>
                <a:ea typeface="Century Gothic"/>
                <a:cs typeface="Century Gothic"/>
                <a:sym typeface="Century Gothic"/>
              </a:rPr>
              <a:t> </a:t>
            </a:r>
            <a:r>
              <a:rPr lang="en-GB" sz="2400" b="0" i="0" u="none" strike="noStrike" cap="none" dirty="0">
                <a:solidFill>
                  <a:srgbClr val="3D3C3C"/>
                </a:solidFill>
                <a:latin typeface="Century Gothic"/>
                <a:ea typeface="Century Gothic"/>
                <a:cs typeface="Century Gothic"/>
                <a:sym typeface="Century Gothic"/>
              </a:rPr>
              <a:t>also</a:t>
            </a:r>
            <a:r>
              <a:rPr lang="en-GB" sz="2400" b="1" i="0" u="none" strike="noStrike" cap="none" dirty="0">
                <a:solidFill>
                  <a:srgbClr val="3D3C3C"/>
                </a:solidFill>
                <a:latin typeface="Century Gothic"/>
                <a:ea typeface="Century Gothic"/>
                <a:cs typeface="Century Gothic"/>
                <a:sym typeface="Century Gothic"/>
              </a:rPr>
              <a:t> </a:t>
            </a:r>
            <a:r>
              <a:rPr lang="en-GB" sz="2400" b="0" i="0" u="none" strike="noStrike" cap="none" dirty="0">
                <a:solidFill>
                  <a:srgbClr val="3D3C3C"/>
                </a:solidFill>
                <a:latin typeface="Century Gothic"/>
                <a:ea typeface="Century Gothic"/>
                <a:cs typeface="Century Gothic"/>
                <a:sym typeface="Century Gothic"/>
              </a:rPr>
              <a:t>with a </a:t>
            </a:r>
            <a:r>
              <a:rPr lang="en-GB" sz="2400" b="0" i="0" u="sng" strike="noStrike" cap="none" dirty="0">
                <a:solidFill>
                  <a:srgbClr val="3D3C3C"/>
                </a:solidFill>
                <a:latin typeface="Century Gothic"/>
                <a:ea typeface="Century Gothic"/>
                <a:cs typeface="Century Gothic"/>
                <a:sym typeface="Century Gothic"/>
              </a:rPr>
              <a:t>time span</a:t>
            </a:r>
            <a:r>
              <a:rPr lang="en-GB" sz="2400" b="0" i="0" u="none" strike="noStrike" cap="none" dirty="0">
                <a:solidFill>
                  <a:srgbClr val="3D3C3C"/>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dirty="0">
              <a:solidFill>
                <a:srgbClr val="3D3C3C"/>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D3C3C"/>
              </a:buClr>
              <a:buSzPts val="2400"/>
              <a:buFont typeface="Century Gothic"/>
              <a:buNone/>
            </a:pPr>
            <a:br>
              <a:rPr lang="en-GB" sz="2400" b="0" i="0" u="none" strike="noStrike" cap="none" dirty="0">
                <a:solidFill>
                  <a:srgbClr val="3D3C3C"/>
                </a:solidFill>
                <a:latin typeface="Century Gothic"/>
                <a:ea typeface="Century Gothic"/>
                <a:cs typeface="Century Gothic"/>
                <a:sym typeface="Century Gothic"/>
              </a:rPr>
            </a:br>
            <a:r>
              <a:rPr lang="en-GB" sz="2400" b="0" i="0" u="none" strike="noStrike" cap="none" dirty="0">
                <a:solidFill>
                  <a:srgbClr val="3D3C3C"/>
                </a:solidFill>
                <a:latin typeface="Century Gothic"/>
                <a:ea typeface="Century Gothic"/>
                <a:cs typeface="Century Gothic"/>
                <a:sym typeface="Century Gothic"/>
              </a:rPr>
              <a:t>If the action is finished, use the </a:t>
            </a:r>
            <a:r>
              <a:rPr lang="en-GB" sz="2400" b="1" i="0" u="none" strike="noStrike" cap="none" dirty="0">
                <a:solidFill>
                  <a:srgbClr val="3D3C3C"/>
                </a:solidFill>
                <a:latin typeface="Century Gothic"/>
                <a:ea typeface="Century Gothic"/>
                <a:cs typeface="Century Gothic"/>
                <a:sym typeface="Century Gothic"/>
              </a:rPr>
              <a:t>past (perfect) tense </a:t>
            </a:r>
            <a:r>
              <a:rPr lang="en-GB" sz="2400" b="0" i="0" u="sng" strike="noStrike" cap="none" dirty="0">
                <a:solidFill>
                  <a:srgbClr val="3D3C3C"/>
                </a:solidFill>
                <a:latin typeface="Century Gothic"/>
                <a:ea typeface="Century Gothic"/>
                <a:cs typeface="Century Gothic"/>
                <a:sym typeface="Century Gothic"/>
              </a:rPr>
              <a:t>without</a:t>
            </a:r>
            <a:r>
              <a:rPr lang="en-GB" sz="2400" b="0" i="0" u="none" strike="noStrike" cap="none" dirty="0">
                <a:solidFill>
                  <a:srgbClr val="3D3C3C"/>
                </a:solidFill>
                <a:latin typeface="Century Gothic"/>
                <a:ea typeface="Century Gothic"/>
                <a:cs typeface="Century Gothic"/>
                <a:sym typeface="Century Gothic"/>
              </a:rPr>
              <a:t> a preposition: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D3C3C"/>
              </a:buClr>
              <a:buSzPts val="2400"/>
              <a:buFont typeface="Century Gothic"/>
              <a:buNone/>
            </a:pPr>
            <a:br>
              <a:rPr lang="en-GB" sz="2400" b="0" i="0" u="none" strike="noStrike" cap="none" dirty="0">
                <a:solidFill>
                  <a:srgbClr val="3D3C3C"/>
                </a:solidFill>
                <a:latin typeface="Century Gothic"/>
                <a:ea typeface="Century Gothic"/>
                <a:cs typeface="Century Gothic"/>
                <a:sym typeface="Century Gothic"/>
              </a:rPr>
            </a:br>
            <a:endParaRPr sz="2400" b="0" i="0" u="none" strike="noStrike" cap="none" dirty="0">
              <a:solidFill>
                <a:srgbClr val="3D3C3C"/>
              </a:solidFill>
              <a:latin typeface="Century Gothic"/>
              <a:ea typeface="Century Gothic"/>
              <a:cs typeface="Century Gothic"/>
              <a:sym typeface="Century Gothic"/>
            </a:endParaRPr>
          </a:p>
        </p:txBody>
      </p:sp>
      <p:sp>
        <p:nvSpPr>
          <p:cNvPr id="501" name="Google Shape;501;p8"/>
          <p:cNvSpPr txBox="1">
            <a:spLocks noGrp="1"/>
          </p:cNvSpPr>
          <p:nvPr>
            <p:ph type="title"/>
          </p:nvPr>
        </p:nvSpPr>
        <p:spPr>
          <a:xfrm>
            <a:off x="-1" y="213557"/>
            <a:ext cx="4112023"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525050"/>
              </a:buClr>
              <a:buSzPct val="100000"/>
              <a:buFont typeface="Century Gothic"/>
              <a:buNone/>
            </a:pPr>
            <a:r>
              <a:rPr lang="en-GB" i="1">
                <a:solidFill>
                  <a:srgbClr val="525050"/>
                </a:solidFill>
              </a:rPr>
              <a:t>seit</a:t>
            </a:r>
            <a:r>
              <a:rPr lang="en-GB">
                <a:solidFill>
                  <a:srgbClr val="525050"/>
                </a:solidFill>
              </a:rPr>
              <a:t> (since and for)</a:t>
            </a:r>
            <a:br>
              <a:rPr lang="en-GB"/>
            </a:br>
            <a:endParaRPr/>
          </a:p>
        </p:txBody>
      </p:sp>
      <p:sp>
        <p:nvSpPr>
          <p:cNvPr id="502" name="Google Shape;502;p8"/>
          <p:cNvSpPr/>
          <p:nvPr/>
        </p:nvSpPr>
        <p:spPr>
          <a:xfrm>
            <a:off x="10363200" y="90502"/>
            <a:ext cx="1727200" cy="370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dirty="0">
                <a:solidFill>
                  <a:srgbClr val="3D3C3C"/>
                </a:solidFill>
                <a:latin typeface="Century Gothic"/>
                <a:ea typeface="Century Gothic"/>
                <a:cs typeface="Century Gothic"/>
                <a:sym typeface="Century Gothic"/>
              </a:rPr>
              <a:t>Grammatik</a:t>
            </a:r>
            <a:endParaRPr sz="1400" b="0" i="0" u="none" strike="noStrike" cap="none" dirty="0">
              <a:solidFill>
                <a:srgbClr val="000000"/>
              </a:solidFill>
              <a:latin typeface="Arial"/>
              <a:ea typeface="Arial"/>
              <a:cs typeface="Arial"/>
              <a:sym typeface="Arial"/>
            </a:endParaRPr>
          </a:p>
        </p:txBody>
      </p:sp>
      <p:sp>
        <p:nvSpPr>
          <p:cNvPr id="503" name="Google Shape;503;p8"/>
          <p:cNvSpPr txBox="1"/>
          <p:nvPr/>
        </p:nvSpPr>
        <p:spPr>
          <a:xfrm>
            <a:off x="4204654" y="2717135"/>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
        <p:nvSpPr>
          <p:cNvPr id="504" name="Google Shape;504;p8"/>
          <p:cNvSpPr/>
          <p:nvPr/>
        </p:nvSpPr>
        <p:spPr>
          <a:xfrm>
            <a:off x="244698" y="2731763"/>
            <a:ext cx="4021567" cy="487021"/>
          </a:xfrm>
          <a:prstGeom prst="roundRect">
            <a:avLst>
              <a:gd name="adj" fmla="val 16667"/>
            </a:avLst>
          </a:prstGeom>
          <a:solidFill>
            <a:srgbClr val="FFF4E7"/>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05" name="Google Shape;505;p8"/>
          <p:cNvSpPr/>
          <p:nvPr/>
        </p:nvSpPr>
        <p:spPr>
          <a:xfrm>
            <a:off x="4536529" y="2744440"/>
            <a:ext cx="772016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 have been learning German </a:t>
            </a:r>
            <a:r>
              <a:rPr lang="en-GB" sz="2200" b="1" i="1" u="none" strike="noStrike" cap="none">
                <a:solidFill>
                  <a:srgbClr val="3D3C3C"/>
                </a:solidFill>
                <a:latin typeface="Century Gothic"/>
                <a:ea typeface="Century Gothic"/>
                <a:cs typeface="Century Gothic"/>
                <a:sym typeface="Century Gothic"/>
              </a:rPr>
              <a:t>since</a:t>
            </a:r>
            <a:r>
              <a:rPr lang="en-GB" sz="2200" b="0" i="1" u="none" strike="noStrike" cap="none">
                <a:solidFill>
                  <a:srgbClr val="3D3C3C"/>
                </a:solidFill>
                <a:latin typeface="Century Gothic"/>
                <a:ea typeface="Century Gothic"/>
                <a:cs typeface="Century Gothic"/>
                <a:sym typeface="Century Gothic"/>
              </a:rPr>
              <a:t> June.</a:t>
            </a:r>
            <a:endParaRPr sz="1400" b="0" i="0" u="none" strike="noStrike" cap="none">
              <a:solidFill>
                <a:srgbClr val="000000"/>
              </a:solidFill>
              <a:latin typeface="Arial"/>
              <a:ea typeface="Arial"/>
              <a:cs typeface="Arial"/>
              <a:sym typeface="Arial"/>
            </a:endParaRPr>
          </a:p>
        </p:txBody>
      </p:sp>
      <p:sp>
        <p:nvSpPr>
          <p:cNvPr id="506" name="Google Shape;506;p8"/>
          <p:cNvSpPr/>
          <p:nvPr/>
        </p:nvSpPr>
        <p:spPr>
          <a:xfrm>
            <a:off x="180000" y="2731763"/>
            <a:ext cx="41120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dirty="0">
                <a:solidFill>
                  <a:srgbClr val="3D3C3C"/>
                </a:solidFill>
                <a:latin typeface="Century Gothic"/>
                <a:ea typeface="Century Gothic"/>
                <a:cs typeface="Century Gothic"/>
                <a:sym typeface="Century Gothic"/>
              </a:rPr>
              <a:t>Ich </a:t>
            </a:r>
            <a:r>
              <a:rPr lang="en-GB" sz="2400" b="0" i="0" u="none" strike="noStrike" cap="none" dirty="0" err="1">
                <a:solidFill>
                  <a:srgbClr val="3D3C3C"/>
                </a:solidFill>
                <a:latin typeface="Century Gothic"/>
                <a:ea typeface="Century Gothic"/>
                <a:cs typeface="Century Gothic"/>
                <a:sym typeface="Century Gothic"/>
              </a:rPr>
              <a:t>lerne</a:t>
            </a:r>
            <a:r>
              <a:rPr lang="en-GB" sz="2400" b="0" i="0" u="none" strike="noStrike" cap="none" dirty="0">
                <a:solidFill>
                  <a:srgbClr val="3D3C3C"/>
                </a:solidFill>
                <a:latin typeface="Century Gothic"/>
                <a:ea typeface="Century Gothic"/>
                <a:cs typeface="Century Gothic"/>
                <a:sym typeface="Century Gothic"/>
              </a:rPr>
              <a:t> </a:t>
            </a:r>
            <a:r>
              <a:rPr lang="en-GB" sz="2400" b="0" i="0" u="none" strike="noStrike" cap="none" dirty="0" err="1">
                <a:solidFill>
                  <a:srgbClr val="3D3C3C"/>
                </a:solidFill>
                <a:latin typeface="Century Gothic"/>
                <a:ea typeface="Century Gothic"/>
                <a:cs typeface="Century Gothic"/>
                <a:sym typeface="Century Gothic"/>
              </a:rPr>
              <a:t>seit</a:t>
            </a:r>
            <a:r>
              <a:rPr lang="en-GB" sz="2400" b="0" i="0" u="none" strike="noStrike" cap="none" dirty="0">
                <a:solidFill>
                  <a:srgbClr val="3D3C3C"/>
                </a:solidFill>
                <a:latin typeface="Century Gothic"/>
                <a:ea typeface="Century Gothic"/>
                <a:cs typeface="Century Gothic"/>
                <a:sym typeface="Century Gothic"/>
              </a:rPr>
              <a:t> </a:t>
            </a:r>
            <a:r>
              <a:rPr lang="en-GB" sz="2400" b="1" i="0" u="none" strike="noStrike" cap="none" dirty="0" err="1">
                <a:solidFill>
                  <a:srgbClr val="3D3C3C"/>
                </a:solidFill>
                <a:latin typeface="Century Gothic"/>
                <a:ea typeface="Century Gothic"/>
                <a:cs typeface="Century Gothic"/>
                <a:sym typeface="Century Gothic"/>
              </a:rPr>
              <a:t>Juni</a:t>
            </a:r>
            <a:r>
              <a:rPr lang="en-GB" sz="2400" b="1" i="0" u="none" strike="noStrike" cap="none" dirty="0">
                <a:solidFill>
                  <a:srgbClr val="3D3C3C"/>
                </a:solidFill>
                <a:latin typeface="Century Gothic"/>
                <a:ea typeface="Century Gothic"/>
                <a:cs typeface="Century Gothic"/>
                <a:sym typeface="Century Gothic"/>
              </a:rPr>
              <a:t> </a:t>
            </a:r>
            <a:r>
              <a:rPr lang="en-GB" sz="2400" b="0" i="0" u="none" strike="noStrike" cap="none" dirty="0">
                <a:solidFill>
                  <a:srgbClr val="3D3C3C"/>
                </a:solidFill>
                <a:latin typeface="Century Gothic"/>
                <a:ea typeface="Century Gothic"/>
                <a:cs typeface="Century Gothic"/>
                <a:sym typeface="Century Gothic"/>
              </a:rPr>
              <a:t>Deutsch.</a:t>
            </a:r>
            <a:endParaRPr sz="1400" b="0" i="0" u="none" strike="noStrike" cap="none" dirty="0">
              <a:solidFill>
                <a:srgbClr val="000000"/>
              </a:solidFill>
              <a:latin typeface="Arial"/>
              <a:ea typeface="Arial"/>
              <a:cs typeface="Arial"/>
              <a:sym typeface="Arial"/>
            </a:endParaRPr>
          </a:p>
        </p:txBody>
      </p:sp>
      <p:sp>
        <p:nvSpPr>
          <p:cNvPr id="507" name="Google Shape;507;p8"/>
          <p:cNvSpPr/>
          <p:nvPr/>
        </p:nvSpPr>
        <p:spPr>
          <a:xfrm>
            <a:off x="244698" y="4201993"/>
            <a:ext cx="5422702" cy="487021"/>
          </a:xfrm>
          <a:prstGeom prst="roundRect">
            <a:avLst>
              <a:gd name="adj" fmla="val 16667"/>
            </a:avLst>
          </a:prstGeom>
          <a:solidFill>
            <a:srgbClr val="FFF4E7"/>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08" name="Google Shape;508;p8"/>
          <p:cNvSpPr/>
          <p:nvPr/>
        </p:nvSpPr>
        <p:spPr>
          <a:xfrm>
            <a:off x="244698" y="4214670"/>
            <a:ext cx="53880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a:solidFill>
                  <a:srgbClr val="3D3C3C"/>
                </a:solidFill>
                <a:latin typeface="Century Gothic"/>
                <a:ea typeface="Century Gothic"/>
                <a:cs typeface="Century Gothic"/>
                <a:sym typeface="Century Gothic"/>
              </a:rPr>
              <a:t>Ich lerne seit </a:t>
            </a:r>
            <a:r>
              <a:rPr lang="en-GB" sz="2400" b="1" i="0" u="none" strike="noStrike" cap="none">
                <a:solidFill>
                  <a:srgbClr val="3D3C3C"/>
                </a:solidFill>
                <a:latin typeface="Century Gothic"/>
                <a:ea typeface="Century Gothic"/>
                <a:cs typeface="Century Gothic"/>
                <a:sym typeface="Century Gothic"/>
              </a:rPr>
              <a:t>vier Wochen </a:t>
            </a:r>
            <a:r>
              <a:rPr lang="en-GB" sz="2400" b="0" i="0" u="none" strike="noStrike" cap="none">
                <a:solidFill>
                  <a:srgbClr val="3D3C3C"/>
                </a:solidFill>
                <a:latin typeface="Century Gothic"/>
                <a:ea typeface="Century Gothic"/>
                <a:cs typeface="Century Gothic"/>
                <a:sym typeface="Century Gothic"/>
              </a:rPr>
              <a:t>Deutsch.</a:t>
            </a:r>
            <a:endParaRPr sz="1400" b="0" i="0" u="none" strike="noStrike" cap="none">
              <a:solidFill>
                <a:srgbClr val="000000"/>
              </a:solidFill>
              <a:latin typeface="Arial"/>
              <a:ea typeface="Arial"/>
              <a:cs typeface="Arial"/>
              <a:sym typeface="Arial"/>
            </a:endParaRPr>
          </a:p>
        </p:txBody>
      </p:sp>
      <p:sp>
        <p:nvSpPr>
          <p:cNvPr id="509" name="Google Shape;509;p8"/>
          <p:cNvSpPr/>
          <p:nvPr/>
        </p:nvSpPr>
        <p:spPr>
          <a:xfrm>
            <a:off x="5042457" y="3377355"/>
            <a:ext cx="6708311" cy="719272"/>
          </a:xfrm>
          <a:prstGeom prst="wedgeRoundRectCallout">
            <a:avLst>
              <a:gd name="adj1" fmla="val -20833"/>
              <a:gd name="adj2" fmla="val 62500"/>
              <a:gd name="adj3" fmla="val 0"/>
            </a:avLst>
          </a:prstGeom>
          <a:solidFill>
            <a:srgbClr val="3D3C3C"/>
          </a:solidFill>
          <a:ln w="12700" cap="flat" cmpd="sng">
            <a:solidFill>
              <a:srgbClr val="DAA52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a:solidFill>
                  <a:srgbClr val="FFF6E7"/>
                </a:solidFill>
                <a:latin typeface="Century Gothic"/>
                <a:ea typeface="Century Gothic"/>
                <a:cs typeface="Century Gothic"/>
                <a:sym typeface="Century Gothic"/>
              </a:rPr>
              <a:t>Notice that </a:t>
            </a:r>
            <a:r>
              <a:rPr lang="en-GB" sz="2000" b="1" i="0" u="none" strike="noStrike" cap="none">
                <a:solidFill>
                  <a:srgbClr val="FFF6E7"/>
                </a:solidFill>
                <a:latin typeface="Century Gothic"/>
                <a:ea typeface="Century Gothic"/>
                <a:cs typeface="Century Gothic"/>
                <a:sym typeface="Century Gothic"/>
              </a:rPr>
              <a:t>seit</a:t>
            </a:r>
            <a:r>
              <a:rPr lang="en-GB" sz="2000" b="0" i="0" u="none" strike="noStrike" cap="none">
                <a:solidFill>
                  <a:srgbClr val="FFF6E7"/>
                </a:solidFill>
                <a:latin typeface="Century Gothic"/>
                <a:ea typeface="Century Gothic"/>
                <a:cs typeface="Century Gothic"/>
                <a:sym typeface="Century Gothic"/>
              </a:rPr>
              <a:t> is the word for </a:t>
            </a:r>
            <a:r>
              <a:rPr lang="en-GB" sz="2000" b="0" i="0" u="sng" strike="noStrike" cap="none">
                <a:solidFill>
                  <a:srgbClr val="FFF6E7"/>
                </a:solidFill>
                <a:latin typeface="Century Gothic"/>
                <a:ea typeface="Century Gothic"/>
                <a:cs typeface="Century Gothic"/>
                <a:sym typeface="Century Gothic"/>
              </a:rPr>
              <a:t>since</a:t>
            </a:r>
            <a:r>
              <a:rPr lang="en-GB" sz="2000" b="0" i="0" u="none" strike="noStrike" cap="none">
                <a:solidFill>
                  <a:srgbClr val="FFF6E7"/>
                </a:solidFill>
                <a:latin typeface="Century Gothic"/>
                <a:ea typeface="Century Gothic"/>
                <a:cs typeface="Century Gothic"/>
                <a:sym typeface="Century Gothic"/>
              </a:rPr>
              <a:t> AND </a:t>
            </a:r>
            <a:br>
              <a:rPr lang="en-GB" sz="2000" b="0" i="0" u="none" strike="noStrike" cap="none">
                <a:solidFill>
                  <a:srgbClr val="FFF6E7"/>
                </a:solidFill>
                <a:latin typeface="Century Gothic"/>
                <a:ea typeface="Century Gothic"/>
                <a:cs typeface="Century Gothic"/>
                <a:sym typeface="Century Gothic"/>
              </a:rPr>
            </a:br>
            <a:r>
              <a:rPr lang="en-GB" sz="2000" b="0" i="0" u="sng" strike="noStrike" cap="none">
                <a:solidFill>
                  <a:srgbClr val="FFF6E7"/>
                </a:solidFill>
                <a:latin typeface="Century Gothic"/>
                <a:ea typeface="Century Gothic"/>
                <a:cs typeface="Century Gothic"/>
                <a:sym typeface="Century Gothic"/>
              </a:rPr>
              <a:t>for</a:t>
            </a:r>
            <a:r>
              <a:rPr lang="en-GB" sz="2000" b="0" i="0" u="none" strike="noStrike" cap="none">
                <a:solidFill>
                  <a:srgbClr val="FFF6E7"/>
                </a:solidFill>
                <a:latin typeface="Century Gothic"/>
                <a:ea typeface="Century Gothic"/>
                <a:cs typeface="Century Gothic"/>
                <a:sym typeface="Century Gothic"/>
              </a:rPr>
              <a:t>, for ongoing actions started in the past.</a:t>
            </a:r>
            <a:endParaRPr sz="1400" b="0" i="0" u="none" strike="noStrike" cap="none">
              <a:solidFill>
                <a:srgbClr val="000000"/>
              </a:solidFill>
              <a:latin typeface="Arial"/>
              <a:ea typeface="Arial"/>
              <a:cs typeface="Arial"/>
              <a:sym typeface="Arial"/>
            </a:endParaRPr>
          </a:p>
        </p:txBody>
      </p:sp>
      <p:sp>
        <p:nvSpPr>
          <p:cNvPr id="510" name="Google Shape;510;p8"/>
          <p:cNvSpPr/>
          <p:nvPr/>
        </p:nvSpPr>
        <p:spPr>
          <a:xfrm>
            <a:off x="1540044" y="2757117"/>
            <a:ext cx="566671"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1" name="Google Shape;511;p8"/>
          <p:cNvSpPr/>
          <p:nvPr/>
        </p:nvSpPr>
        <p:spPr>
          <a:xfrm>
            <a:off x="8663326" y="2763532"/>
            <a:ext cx="815525"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2" name="Google Shape;512;p8"/>
          <p:cNvSpPr/>
          <p:nvPr/>
        </p:nvSpPr>
        <p:spPr>
          <a:xfrm>
            <a:off x="1656277" y="4234437"/>
            <a:ext cx="566671"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3" name="Google Shape;513;p8"/>
          <p:cNvSpPr/>
          <p:nvPr/>
        </p:nvSpPr>
        <p:spPr>
          <a:xfrm>
            <a:off x="10168844" y="4266219"/>
            <a:ext cx="465821"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4" name="Google Shape;514;p8"/>
          <p:cNvSpPr/>
          <p:nvPr/>
        </p:nvSpPr>
        <p:spPr>
          <a:xfrm>
            <a:off x="244698" y="5302775"/>
            <a:ext cx="6021200" cy="487021"/>
          </a:xfrm>
          <a:prstGeom prst="roundRect">
            <a:avLst>
              <a:gd name="adj" fmla="val 16667"/>
            </a:avLst>
          </a:prstGeom>
          <a:solidFill>
            <a:srgbClr val="FFF4E7"/>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5" name="Google Shape;515;p8"/>
          <p:cNvSpPr/>
          <p:nvPr/>
        </p:nvSpPr>
        <p:spPr>
          <a:xfrm>
            <a:off x="309396" y="5324793"/>
            <a:ext cx="6021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a:solidFill>
                  <a:srgbClr val="3D3C3C"/>
                </a:solidFill>
                <a:latin typeface="Century Gothic"/>
                <a:ea typeface="Century Gothic"/>
                <a:cs typeface="Century Gothic"/>
                <a:sym typeface="Century Gothic"/>
              </a:rPr>
              <a:t>Ich habe </a:t>
            </a:r>
            <a:r>
              <a:rPr lang="en-GB" sz="2400" b="1" i="0" u="none" strike="noStrike" cap="none">
                <a:solidFill>
                  <a:srgbClr val="3D3C3C"/>
                </a:solidFill>
                <a:latin typeface="Century Gothic"/>
                <a:ea typeface="Century Gothic"/>
                <a:cs typeface="Century Gothic"/>
                <a:sym typeface="Century Gothic"/>
              </a:rPr>
              <a:t>vier Wochen </a:t>
            </a:r>
            <a:r>
              <a:rPr lang="en-GB" sz="2400" b="0" i="0" u="none" strike="noStrike" cap="none">
                <a:solidFill>
                  <a:srgbClr val="3D3C3C"/>
                </a:solidFill>
                <a:latin typeface="Century Gothic"/>
                <a:ea typeface="Century Gothic"/>
                <a:cs typeface="Century Gothic"/>
                <a:sym typeface="Century Gothic"/>
              </a:rPr>
              <a:t>Deutsch gelernt.</a:t>
            </a:r>
            <a:endParaRPr sz="1400" b="0" i="0" u="none" strike="noStrike" cap="none">
              <a:solidFill>
                <a:srgbClr val="000000"/>
              </a:solidFill>
              <a:latin typeface="Arial"/>
              <a:ea typeface="Arial"/>
              <a:cs typeface="Arial"/>
              <a:sym typeface="Arial"/>
            </a:endParaRPr>
          </a:p>
        </p:txBody>
      </p:sp>
      <p:sp>
        <p:nvSpPr>
          <p:cNvPr id="516" name="Google Shape;516;p8"/>
          <p:cNvSpPr/>
          <p:nvPr/>
        </p:nvSpPr>
        <p:spPr>
          <a:xfrm>
            <a:off x="8996038" y="5359654"/>
            <a:ext cx="465821"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7" name="Google Shape;517;p8"/>
          <p:cNvSpPr/>
          <p:nvPr/>
        </p:nvSpPr>
        <p:spPr>
          <a:xfrm>
            <a:off x="1540044" y="5359488"/>
            <a:ext cx="465821" cy="448988"/>
          </a:xfrm>
          <a:prstGeom prst="ellipse">
            <a:avLst/>
          </a:prstGeom>
          <a:noFill/>
          <a:ln w="381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3D3C3C"/>
              </a:solidFill>
              <a:latin typeface="Century Gothic"/>
              <a:ea typeface="Century Gothic"/>
              <a:cs typeface="Century Gothic"/>
              <a:sym typeface="Century Gothic"/>
            </a:endParaRPr>
          </a:p>
        </p:txBody>
      </p:sp>
      <p:sp>
        <p:nvSpPr>
          <p:cNvPr id="518" name="Google Shape;518;p8"/>
          <p:cNvSpPr/>
          <p:nvPr/>
        </p:nvSpPr>
        <p:spPr>
          <a:xfrm>
            <a:off x="4626020" y="1902324"/>
            <a:ext cx="5829348" cy="719272"/>
          </a:xfrm>
          <a:prstGeom prst="wedgeRoundRectCallout">
            <a:avLst>
              <a:gd name="adj1" fmla="val -32162"/>
              <a:gd name="adj2" fmla="val 80157"/>
              <a:gd name="adj3" fmla="val 16667"/>
            </a:avLst>
          </a:prstGeom>
          <a:solidFill>
            <a:srgbClr val="3D3C3C"/>
          </a:solidFill>
          <a:ln w="12700" cap="flat" cmpd="sng">
            <a:solidFill>
              <a:srgbClr val="DAA52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dirty="0">
                <a:solidFill>
                  <a:srgbClr val="FFF6E7"/>
                </a:solidFill>
                <a:latin typeface="Century Gothic"/>
                <a:ea typeface="Century Gothic"/>
                <a:cs typeface="Century Gothic"/>
                <a:sym typeface="Century Gothic"/>
              </a:rPr>
              <a:t>Notice that English uses a different structure:</a:t>
            </a:r>
            <a:endParaRPr lang="en-GB" sz="2000" dirty="0">
              <a:solidFill>
                <a:srgbClr val="FFF6E7"/>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dirty="0">
                <a:solidFill>
                  <a:srgbClr val="FFF6E7"/>
                </a:solidFill>
                <a:latin typeface="Century Gothic"/>
                <a:ea typeface="Century Gothic"/>
                <a:cs typeface="Century Gothic"/>
                <a:sym typeface="Century Gothic"/>
              </a:rPr>
              <a:t>‘</a:t>
            </a:r>
            <a:r>
              <a:rPr lang="en-GB" sz="2000" b="1" i="0" u="none" strike="noStrike" cap="none" dirty="0">
                <a:solidFill>
                  <a:srgbClr val="FFF6E7"/>
                </a:solidFill>
                <a:latin typeface="Century Gothic"/>
                <a:ea typeface="Century Gothic"/>
                <a:cs typeface="Century Gothic"/>
                <a:sym typeface="Century Gothic"/>
              </a:rPr>
              <a:t>have been –</a:t>
            </a:r>
            <a:r>
              <a:rPr lang="en-GB" sz="2000" b="1" i="0" u="none" strike="noStrike" cap="none" dirty="0" err="1">
                <a:solidFill>
                  <a:srgbClr val="FFF6E7"/>
                </a:solidFill>
                <a:latin typeface="Century Gothic"/>
                <a:ea typeface="Century Gothic"/>
                <a:cs typeface="Century Gothic"/>
                <a:sym typeface="Century Gothic"/>
              </a:rPr>
              <a:t>ing</a:t>
            </a:r>
            <a:r>
              <a:rPr lang="en-GB" sz="2000" b="0" i="0" u="none" strike="noStrike" cap="none" dirty="0">
                <a:solidFill>
                  <a:srgbClr val="FFF6E7"/>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
        <p:nvSpPr>
          <p:cNvPr id="519" name="Google Shape;519;p8"/>
          <p:cNvSpPr/>
          <p:nvPr/>
        </p:nvSpPr>
        <p:spPr>
          <a:xfrm>
            <a:off x="6047605" y="4274095"/>
            <a:ext cx="772016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 have been learning German </a:t>
            </a:r>
            <a:r>
              <a:rPr lang="en-GB" sz="2200" b="1" i="1" u="none" strike="noStrike" cap="none">
                <a:solidFill>
                  <a:srgbClr val="3D3C3C"/>
                </a:solidFill>
                <a:latin typeface="Century Gothic"/>
                <a:ea typeface="Century Gothic"/>
                <a:cs typeface="Century Gothic"/>
                <a:sym typeface="Century Gothic"/>
              </a:rPr>
              <a:t>for </a:t>
            </a:r>
            <a:r>
              <a:rPr lang="en-GB" sz="2200" b="0" i="1" u="none" strike="noStrike" cap="none">
                <a:solidFill>
                  <a:srgbClr val="3D3C3C"/>
                </a:solidFill>
                <a:latin typeface="Century Gothic"/>
                <a:ea typeface="Century Gothic"/>
                <a:cs typeface="Century Gothic"/>
                <a:sym typeface="Century Gothic"/>
              </a:rPr>
              <a:t>four weeks.</a:t>
            </a:r>
            <a:endParaRPr sz="1400" b="0" i="0" u="none" strike="noStrike" cap="none">
              <a:solidFill>
                <a:srgbClr val="000000"/>
              </a:solidFill>
              <a:latin typeface="Arial"/>
              <a:ea typeface="Arial"/>
              <a:cs typeface="Arial"/>
              <a:sym typeface="Arial"/>
            </a:endParaRPr>
          </a:p>
        </p:txBody>
      </p:sp>
      <p:sp>
        <p:nvSpPr>
          <p:cNvPr id="520" name="Google Shape;520;p8"/>
          <p:cNvSpPr/>
          <p:nvPr/>
        </p:nvSpPr>
        <p:spPr>
          <a:xfrm>
            <a:off x="6774580" y="5360373"/>
            <a:ext cx="7720169"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 learnt German </a:t>
            </a:r>
            <a:r>
              <a:rPr lang="en-GB" sz="2200" b="1" i="1" u="none" strike="noStrike" cap="none">
                <a:solidFill>
                  <a:srgbClr val="3D3C3C"/>
                </a:solidFill>
                <a:latin typeface="Century Gothic"/>
                <a:ea typeface="Century Gothic"/>
                <a:cs typeface="Century Gothic"/>
                <a:sym typeface="Century Gothic"/>
              </a:rPr>
              <a:t>for </a:t>
            </a:r>
            <a:r>
              <a:rPr lang="en-GB" sz="2200" b="0" i="1" u="none" strike="noStrike" cap="none">
                <a:solidFill>
                  <a:srgbClr val="3D3C3C"/>
                </a:solidFill>
                <a:latin typeface="Century Gothic"/>
                <a:ea typeface="Century Gothic"/>
                <a:cs typeface="Century Gothic"/>
                <a:sym typeface="Century Gothic"/>
              </a:rPr>
              <a:t>four weeks.</a:t>
            </a:r>
            <a:endParaRPr sz="1400" b="0" i="0" u="none" strike="noStrike" cap="none">
              <a:solidFill>
                <a:srgbClr val="000000"/>
              </a:solidFill>
              <a:latin typeface="Arial"/>
              <a:ea typeface="Arial"/>
              <a:cs typeface="Arial"/>
              <a:sym typeface="Arial"/>
            </a:endParaRPr>
          </a:p>
        </p:txBody>
      </p:sp>
      <p:sp>
        <p:nvSpPr>
          <p:cNvPr id="521" name="Google Shape;521;p8"/>
          <p:cNvSpPr txBox="1"/>
          <p:nvPr/>
        </p:nvSpPr>
        <p:spPr>
          <a:xfrm>
            <a:off x="5706799" y="4248943"/>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
        <p:nvSpPr>
          <p:cNvPr id="522" name="Google Shape;522;p8"/>
          <p:cNvSpPr txBox="1"/>
          <p:nvPr/>
        </p:nvSpPr>
        <p:spPr>
          <a:xfrm>
            <a:off x="6415011" y="5342724"/>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
        <p:nvSpPr>
          <p:cNvPr id="25" name="Google Shape;423;p6">
            <a:extLst>
              <a:ext uri="{FF2B5EF4-FFF2-40B4-BE49-F238E27FC236}">
                <a16:creationId xmlns:a16="http://schemas.microsoft.com/office/drawing/2014/main" id="{F2A52B2C-C619-4AC1-850A-2FF7560D39E8}"/>
              </a:ext>
            </a:extLst>
          </p:cNvPr>
          <p:cNvSpPr txBox="1"/>
          <p:nvPr/>
        </p:nvSpPr>
        <p:spPr>
          <a:xfrm>
            <a:off x="6047605" y="2194041"/>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dirty="0">
                <a:solidFill>
                  <a:srgbClr val="FFF6E7"/>
                </a:solidFill>
                <a:latin typeface="Quattrocento Sans"/>
                <a:ea typeface="Quattrocento Sans"/>
                <a:cs typeface="Quattrocento Sans"/>
                <a:sym typeface="Quattrocento Sans"/>
              </a:rPr>
              <a:t>➜</a:t>
            </a:r>
            <a:endParaRPr sz="2400" b="0" i="0" u="none" strike="noStrike" cap="none" dirty="0">
              <a:solidFill>
                <a:srgbClr val="FFF6E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9" descr="A picture containing text, vector graphics&#10;&#10;Description automatically generated"/>
          <p:cNvPicPr preferRelativeResize="0"/>
          <p:nvPr/>
        </p:nvPicPr>
        <p:blipFill rotWithShape="1">
          <a:blip r:embed="rId3">
            <a:alphaModFix/>
          </a:blip>
          <a:srcRect/>
          <a:stretch/>
        </p:blipFill>
        <p:spPr>
          <a:xfrm>
            <a:off x="729912" y="1195127"/>
            <a:ext cx="863767" cy="1301033"/>
          </a:xfrm>
          <a:prstGeom prst="rect">
            <a:avLst/>
          </a:prstGeom>
          <a:noFill/>
          <a:ln>
            <a:noFill/>
          </a:ln>
        </p:spPr>
      </p:pic>
      <p:sp>
        <p:nvSpPr>
          <p:cNvPr id="529" name="Google Shape;529;p9"/>
          <p:cNvSpPr txBox="1">
            <a:spLocks noGrp="1"/>
          </p:cNvSpPr>
          <p:nvPr>
            <p:ph type="title"/>
          </p:nvPr>
        </p:nvSpPr>
        <p:spPr>
          <a:xfrm>
            <a:off x="-1" y="213557"/>
            <a:ext cx="4586991"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25050"/>
              </a:buClr>
              <a:buSzPts val="3200"/>
              <a:buFont typeface="Century Gothic"/>
              <a:buNone/>
            </a:pPr>
            <a:r>
              <a:rPr lang="en-GB" i="1">
                <a:solidFill>
                  <a:srgbClr val="525050"/>
                </a:solidFill>
              </a:rPr>
              <a:t>seit</a:t>
            </a:r>
            <a:r>
              <a:rPr lang="en-GB">
                <a:solidFill>
                  <a:srgbClr val="525050"/>
                </a:solidFill>
              </a:rPr>
              <a:t> plus R3 (dative)</a:t>
            </a:r>
            <a:endParaRPr/>
          </a:p>
        </p:txBody>
      </p:sp>
      <p:sp>
        <p:nvSpPr>
          <p:cNvPr id="530" name="Google Shape;530;p9"/>
          <p:cNvSpPr/>
          <p:nvPr/>
        </p:nvSpPr>
        <p:spPr>
          <a:xfrm>
            <a:off x="10363200" y="90502"/>
            <a:ext cx="1727200" cy="3706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dirty="0">
                <a:solidFill>
                  <a:srgbClr val="3D3C3C"/>
                </a:solidFill>
                <a:latin typeface="Century Gothic"/>
                <a:ea typeface="Century Gothic"/>
                <a:cs typeface="Century Gothic"/>
                <a:sym typeface="Century Gothic"/>
              </a:rPr>
              <a:t>Grammatik</a:t>
            </a:r>
            <a:endParaRPr sz="1400" b="0" i="0" u="none" strike="noStrike" cap="none" dirty="0">
              <a:solidFill>
                <a:srgbClr val="000000"/>
              </a:solidFill>
              <a:latin typeface="Arial"/>
              <a:ea typeface="Arial"/>
              <a:cs typeface="Arial"/>
              <a:sym typeface="Arial"/>
            </a:endParaRPr>
          </a:p>
        </p:txBody>
      </p:sp>
      <p:sp>
        <p:nvSpPr>
          <p:cNvPr id="531" name="Google Shape;531;p9"/>
          <p:cNvSpPr txBox="1"/>
          <p:nvPr/>
        </p:nvSpPr>
        <p:spPr>
          <a:xfrm>
            <a:off x="55929" y="845947"/>
            <a:ext cx="832632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400"/>
              <a:buFont typeface="Century Gothic"/>
              <a:buNone/>
            </a:pPr>
            <a:r>
              <a:rPr lang="en-GB" sz="2400" b="0" i="0" u="none" strike="noStrike" cap="none">
                <a:solidFill>
                  <a:srgbClr val="3D3C3C"/>
                </a:solidFill>
                <a:latin typeface="Century Gothic"/>
                <a:ea typeface="Century Gothic"/>
                <a:cs typeface="Century Gothic"/>
                <a:sym typeface="Century Gothic"/>
              </a:rPr>
              <a:t>The preposition </a:t>
            </a:r>
            <a:r>
              <a:rPr lang="en-GB" sz="2400" b="1" i="1" u="none" strike="noStrike" cap="none">
                <a:solidFill>
                  <a:srgbClr val="3D3C3C"/>
                </a:solidFill>
                <a:latin typeface="Century Gothic"/>
                <a:ea typeface="Century Gothic"/>
                <a:cs typeface="Century Gothic"/>
                <a:sym typeface="Century Gothic"/>
              </a:rPr>
              <a:t>seit</a:t>
            </a:r>
            <a:r>
              <a:rPr lang="en-GB" sz="2400" b="1" i="0" u="none" strike="noStrike" cap="none">
                <a:solidFill>
                  <a:srgbClr val="3D3C3C"/>
                </a:solidFill>
                <a:latin typeface="Century Gothic"/>
                <a:ea typeface="Century Gothic"/>
                <a:cs typeface="Century Gothic"/>
                <a:sym typeface="Century Gothic"/>
              </a:rPr>
              <a:t> </a:t>
            </a:r>
            <a:r>
              <a:rPr lang="en-GB" sz="2400" b="0" i="0" u="none" strike="noStrike" cap="none">
                <a:solidFill>
                  <a:srgbClr val="3D3C3C"/>
                </a:solidFill>
                <a:latin typeface="Century Gothic"/>
                <a:ea typeface="Century Gothic"/>
                <a:cs typeface="Century Gothic"/>
                <a:sym typeface="Century Gothic"/>
              </a:rPr>
              <a:t>is always followed by R3 (dative):</a:t>
            </a:r>
            <a:endParaRPr sz="1400" b="0" i="0" u="none" strike="noStrike" cap="none">
              <a:solidFill>
                <a:srgbClr val="000000"/>
              </a:solidFill>
              <a:latin typeface="Arial"/>
              <a:ea typeface="Arial"/>
              <a:cs typeface="Arial"/>
              <a:sym typeface="Arial"/>
            </a:endParaRPr>
          </a:p>
        </p:txBody>
      </p:sp>
      <p:sp>
        <p:nvSpPr>
          <p:cNvPr id="532" name="Google Shape;532;p9"/>
          <p:cNvSpPr/>
          <p:nvPr/>
        </p:nvSpPr>
        <p:spPr>
          <a:xfrm>
            <a:off x="334629" y="2876239"/>
            <a:ext cx="461055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I’ve been a student </a:t>
            </a:r>
            <a:r>
              <a:rPr lang="en-GB" sz="2200" b="1" i="1" u="none" strike="noStrike" cap="none">
                <a:solidFill>
                  <a:srgbClr val="3D3C3C"/>
                </a:solidFill>
                <a:latin typeface="Century Gothic"/>
                <a:ea typeface="Century Gothic"/>
                <a:cs typeface="Century Gothic"/>
                <a:sym typeface="Century Gothic"/>
              </a:rPr>
              <a:t>for</a:t>
            </a:r>
            <a:r>
              <a:rPr lang="en-GB" sz="2200" b="0" i="1" u="none" strike="noStrike" cap="none">
                <a:solidFill>
                  <a:srgbClr val="3D3C3C"/>
                </a:solidFill>
                <a:latin typeface="Century Gothic"/>
                <a:ea typeface="Century Gothic"/>
                <a:cs typeface="Century Gothic"/>
                <a:sym typeface="Century Gothic"/>
              </a:rPr>
              <a:t> a month.</a:t>
            </a:r>
            <a:endParaRPr sz="1400" b="0" i="0" u="none" strike="noStrike" cap="none">
              <a:solidFill>
                <a:srgbClr val="000000"/>
              </a:solidFill>
              <a:latin typeface="Arial"/>
              <a:ea typeface="Arial"/>
              <a:cs typeface="Arial"/>
              <a:sym typeface="Arial"/>
            </a:endParaRPr>
          </a:p>
        </p:txBody>
      </p:sp>
      <p:sp>
        <p:nvSpPr>
          <p:cNvPr id="533" name="Google Shape;533;p9"/>
          <p:cNvSpPr txBox="1"/>
          <p:nvPr/>
        </p:nvSpPr>
        <p:spPr>
          <a:xfrm>
            <a:off x="2537061" y="2021758"/>
            <a:ext cx="188895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ein</a:t>
            </a:r>
            <a:r>
              <a:rPr lang="en-GB" sz="2400" b="0" i="0" u="none" strike="noStrike" cap="none">
                <a:solidFill>
                  <a:srgbClr val="3D3C3C"/>
                </a:solidFill>
                <a:latin typeface="Century Gothic"/>
                <a:ea typeface="Century Gothic"/>
                <a:cs typeface="Century Gothic"/>
                <a:sym typeface="Century Gothic"/>
              </a:rPr>
              <a:t> Monat</a:t>
            </a:r>
            <a:endParaRPr sz="1400" b="0" i="0" u="none" strike="noStrike" cap="none">
              <a:solidFill>
                <a:srgbClr val="000000"/>
              </a:solidFill>
              <a:latin typeface="Arial"/>
              <a:ea typeface="Arial"/>
              <a:cs typeface="Arial"/>
              <a:sym typeface="Arial"/>
            </a:endParaRPr>
          </a:p>
        </p:txBody>
      </p:sp>
      <p:sp>
        <p:nvSpPr>
          <p:cNvPr id="534" name="Google Shape;534;p9"/>
          <p:cNvSpPr txBox="1"/>
          <p:nvPr/>
        </p:nvSpPr>
        <p:spPr>
          <a:xfrm>
            <a:off x="4918522" y="2026699"/>
            <a:ext cx="20585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eine</a:t>
            </a:r>
            <a:r>
              <a:rPr lang="en-GB" sz="2400" b="0" i="0" u="none" strike="noStrike" cap="none">
                <a:solidFill>
                  <a:srgbClr val="3D3C3C"/>
                </a:solidFill>
                <a:latin typeface="Century Gothic"/>
                <a:ea typeface="Century Gothic"/>
                <a:cs typeface="Century Gothic"/>
                <a:sym typeface="Century Gothic"/>
              </a:rPr>
              <a:t> Woche</a:t>
            </a:r>
            <a:endParaRPr sz="2400" b="0" i="0" u="none" strike="noStrike" cap="none">
              <a:solidFill>
                <a:srgbClr val="3D3C3C"/>
              </a:solidFill>
              <a:latin typeface="Century Gothic"/>
              <a:ea typeface="Century Gothic"/>
              <a:cs typeface="Century Gothic"/>
              <a:sym typeface="Century Gothic"/>
            </a:endParaRPr>
          </a:p>
        </p:txBody>
      </p:sp>
      <p:sp>
        <p:nvSpPr>
          <p:cNvPr id="535" name="Google Shape;535;p9"/>
          <p:cNvSpPr txBox="1"/>
          <p:nvPr/>
        </p:nvSpPr>
        <p:spPr>
          <a:xfrm>
            <a:off x="7437776" y="2017922"/>
            <a:ext cx="188895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ein</a:t>
            </a:r>
            <a:r>
              <a:rPr lang="en-GB" sz="2400" b="0" i="0" u="none" strike="noStrike" cap="none">
                <a:solidFill>
                  <a:srgbClr val="3D3C3C"/>
                </a:solidFill>
                <a:latin typeface="Century Gothic"/>
                <a:ea typeface="Century Gothic"/>
                <a:cs typeface="Century Gothic"/>
                <a:sym typeface="Century Gothic"/>
              </a:rPr>
              <a:t> Jahr</a:t>
            </a:r>
            <a:endParaRPr sz="2400" b="0" i="0" u="none" strike="noStrike" cap="none">
              <a:solidFill>
                <a:srgbClr val="3D3C3C"/>
              </a:solidFill>
              <a:latin typeface="Century Gothic"/>
              <a:ea typeface="Century Gothic"/>
              <a:cs typeface="Century Gothic"/>
              <a:sym typeface="Century Gothic"/>
            </a:endParaRPr>
          </a:p>
        </p:txBody>
      </p:sp>
      <p:sp>
        <p:nvSpPr>
          <p:cNvPr id="536" name="Google Shape;536;p9"/>
          <p:cNvSpPr/>
          <p:nvPr/>
        </p:nvSpPr>
        <p:spPr>
          <a:xfrm>
            <a:off x="82175" y="2396337"/>
            <a:ext cx="235353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Ich bin </a:t>
            </a:r>
            <a:r>
              <a:rPr lang="en-GB" sz="2200" b="1" i="1" u="none" strike="noStrike" cap="none">
                <a:solidFill>
                  <a:srgbClr val="3D3C3C"/>
                </a:solidFill>
                <a:latin typeface="Century Gothic"/>
                <a:ea typeface="Century Gothic"/>
                <a:cs typeface="Century Gothic"/>
                <a:sym typeface="Century Gothic"/>
              </a:rPr>
              <a:t>seit</a:t>
            </a:r>
            <a:r>
              <a:rPr lang="en-GB" sz="2200" b="0" i="1" u="none" strike="noStrike" cap="none">
                <a:solidFill>
                  <a:srgbClr val="3D3C3C"/>
                </a:solidFill>
                <a:latin typeface="Century Gothic"/>
                <a:ea typeface="Century Gothic"/>
                <a:cs typeface="Century Gothic"/>
                <a:sym typeface="Century Gothic"/>
              </a:rPr>
              <a:t>…</a:t>
            </a:r>
            <a:r>
              <a:rPr lang="en-GB" sz="2200" b="0" i="0" u="none" strike="noStrike" cap="none">
                <a:solidFill>
                  <a:srgbClr val="3D3C3C"/>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537" name="Google Shape;537;p9"/>
          <p:cNvSpPr txBox="1"/>
          <p:nvPr/>
        </p:nvSpPr>
        <p:spPr>
          <a:xfrm>
            <a:off x="2517266" y="1656058"/>
            <a:ext cx="1888958" cy="430887"/>
          </a:xfrm>
          <a:prstGeom prst="rect">
            <a:avLst/>
          </a:prstGeom>
          <a:solidFill>
            <a:srgbClr val="0070C0"/>
          </a:solidFill>
          <a:ln w="9525" cap="flat" cmpd="sng">
            <a:solidFill>
              <a:srgbClr val="20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6E7"/>
              </a:buClr>
              <a:buSzPts val="2200"/>
              <a:buFont typeface="Century Gothic"/>
              <a:buNone/>
            </a:pPr>
            <a:r>
              <a:rPr lang="en-GB" sz="2200" b="1" i="0" u="none" strike="noStrike" cap="none">
                <a:solidFill>
                  <a:srgbClr val="FFF6E7"/>
                </a:solidFill>
                <a:latin typeface="Century Gothic"/>
                <a:ea typeface="Century Gothic"/>
                <a:cs typeface="Century Gothic"/>
                <a:sym typeface="Century Gothic"/>
              </a:rPr>
              <a:t>masculine</a:t>
            </a:r>
            <a:endParaRPr sz="2200" b="0" i="0" u="none" strike="noStrike" cap="none">
              <a:solidFill>
                <a:srgbClr val="FFF6E7"/>
              </a:solidFill>
              <a:latin typeface="Century Gothic"/>
              <a:ea typeface="Century Gothic"/>
              <a:cs typeface="Century Gothic"/>
              <a:sym typeface="Century Gothic"/>
            </a:endParaRPr>
          </a:p>
        </p:txBody>
      </p:sp>
      <p:sp>
        <p:nvSpPr>
          <p:cNvPr id="538" name="Google Shape;538;p9"/>
          <p:cNvSpPr txBox="1"/>
          <p:nvPr/>
        </p:nvSpPr>
        <p:spPr>
          <a:xfrm>
            <a:off x="4884162" y="1658523"/>
            <a:ext cx="2058577" cy="430887"/>
          </a:xfrm>
          <a:prstGeom prst="rect">
            <a:avLst/>
          </a:prstGeom>
          <a:solidFill>
            <a:srgbClr val="E6005D"/>
          </a:solidFill>
          <a:ln w="9525" cap="flat" cmpd="sng">
            <a:solidFill>
              <a:srgbClr val="20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6E7"/>
              </a:buClr>
              <a:buSzPts val="2200"/>
              <a:buFont typeface="Century Gothic"/>
              <a:buNone/>
            </a:pPr>
            <a:r>
              <a:rPr lang="en-GB" sz="2200" b="1" i="0" u="none" strike="noStrike" cap="none">
                <a:solidFill>
                  <a:srgbClr val="FFF6E7"/>
                </a:solidFill>
                <a:latin typeface="Century Gothic"/>
                <a:ea typeface="Century Gothic"/>
                <a:cs typeface="Century Gothic"/>
                <a:sym typeface="Century Gothic"/>
              </a:rPr>
              <a:t>feminine</a:t>
            </a:r>
            <a:endParaRPr sz="2200" b="0" i="0" u="none" strike="noStrike" cap="none">
              <a:solidFill>
                <a:srgbClr val="FFF6E7"/>
              </a:solidFill>
              <a:latin typeface="Century Gothic"/>
              <a:ea typeface="Century Gothic"/>
              <a:cs typeface="Century Gothic"/>
              <a:sym typeface="Century Gothic"/>
            </a:endParaRPr>
          </a:p>
        </p:txBody>
      </p:sp>
      <p:sp>
        <p:nvSpPr>
          <p:cNvPr id="539" name="Google Shape;539;p9"/>
          <p:cNvSpPr txBox="1"/>
          <p:nvPr/>
        </p:nvSpPr>
        <p:spPr>
          <a:xfrm>
            <a:off x="7417981" y="1652222"/>
            <a:ext cx="1888958" cy="430887"/>
          </a:xfrm>
          <a:prstGeom prst="rect">
            <a:avLst/>
          </a:prstGeom>
          <a:solidFill>
            <a:srgbClr val="FFFF00"/>
          </a:solidFill>
          <a:ln w="9525" cap="flat" cmpd="sng">
            <a:solidFill>
              <a:srgbClr val="20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200"/>
              <a:buFont typeface="Century Gothic"/>
              <a:buNone/>
            </a:pPr>
            <a:r>
              <a:rPr lang="en-GB" sz="2200" b="1" i="0" u="none" strike="noStrike" cap="none">
                <a:solidFill>
                  <a:srgbClr val="3D3C3C"/>
                </a:solidFill>
                <a:latin typeface="Century Gothic"/>
                <a:ea typeface="Century Gothic"/>
                <a:cs typeface="Century Gothic"/>
                <a:sym typeface="Century Gothic"/>
              </a:rPr>
              <a:t>neuter</a:t>
            </a:r>
            <a:endParaRPr sz="2200" b="0" i="0" u="none" strike="noStrike" cap="none">
              <a:solidFill>
                <a:srgbClr val="3D3C3C"/>
              </a:solidFill>
              <a:latin typeface="Century Gothic"/>
              <a:ea typeface="Century Gothic"/>
              <a:cs typeface="Century Gothic"/>
              <a:sym typeface="Century Gothic"/>
            </a:endParaRPr>
          </a:p>
        </p:txBody>
      </p:sp>
      <p:sp>
        <p:nvSpPr>
          <p:cNvPr id="540" name="Google Shape;540;p9"/>
          <p:cNvSpPr/>
          <p:nvPr/>
        </p:nvSpPr>
        <p:spPr>
          <a:xfrm>
            <a:off x="2374311" y="2414993"/>
            <a:ext cx="2031913"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ein</a:t>
            </a:r>
            <a:r>
              <a:rPr lang="en-GB" sz="2200" b="1" i="0" u="none" strike="noStrike" cap="none">
                <a:solidFill>
                  <a:srgbClr val="3D3C3C"/>
                </a:solidFill>
                <a:latin typeface="Century Gothic"/>
                <a:ea typeface="Century Gothic"/>
                <a:cs typeface="Century Gothic"/>
                <a:sym typeface="Century Gothic"/>
              </a:rPr>
              <a:t>em </a:t>
            </a:r>
            <a:r>
              <a:rPr lang="en-GB" sz="2200" b="0" i="0" u="none" strike="noStrike" cap="none">
                <a:solidFill>
                  <a:srgbClr val="3D3C3C"/>
                </a:solidFill>
                <a:latin typeface="Century Gothic"/>
                <a:ea typeface="Century Gothic"/>
                <a:cs typeface="Century Gothic"/>
                <a:sym typeface="Century Gothic"/>
              </a:rPr>
              <a:t>Monat</a:t>
            </a:r>
            <a:endParaRPr sz="1400" b="0" i="0" u="none" strike="noStrike" cap="none">
              <a:solidFill>
                <a:srgbClr val="000000"/>
              </a:solidFill>
              <a:latin typeface="Arial"/>
              <a:ea typeface="Arial"/>
              <a:cs typeface="Arial"/>
              <a:sym typeface="Arial"/>
            </a:endParaRPr>
          </a:p>
        </p:txBody>
      </p:sp>
      <p:sp>
        <p:nvSpPr>
          <p:cNvPr id="541" name="Google Shape;541;p9"/>
          <p:cNvSpPr/>
          <p:nvPr/>
        </p:nvSpPr>
        <p:spPr>
          <a:xfrm>
            <a:off x="4945187" y="2419821"/>
            <a:ext cx="2011032" cy="430887"/>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ein</a:t>
            </a:r>
            <a:r>
              <a:rPr lang="en-GB" sz="2200" b="1" i="0" u="none" strike="noStrike" cap="none">
                <a:solidFill>
                  <a:srgbClr val="3D3C3C"/>
                </a:solidFill>
                <a:latin typeface="Century Gothic"/>
                <a:ea typeface="Century Gothic"/>
                <a:cs typeface="Century Gothic"/>
                <a:sym typeface="Century Gothic"/>
              </a:rPr>
              <a:t>er </a:t>
            </a:r>
            <a:r>
              <a:rPr lang="en-GB" sz="2200" b="0" i="0" u="none" strike="noStrike" cap="none">
                <a:solidFill>
                  <a:srgbClr val="3D3C3C"/>
                </a:solidFill>
                <a:latin typeface="Century Gothic"/>
                <a:ea typeface="Century Gothic"/>
                <a:cs typeface="Century Gothic"/>
                <a:sym typeface="Century Gothic"/>
              </a:rPr>
              <a:t>Woche</a:t>
            </a:r>
            <a:endParaRPr sz="2200" b="0" i="0" u="none" strike="noStrike" cap="none">
              <a:solidFill>
                <a:srgbClr val="3D3C3C"/>
              </a:solidFill>
              <a:latin typeface="Century Gothic"/>
              <a:ea typeface="Century Gothic"/>
              <a:cs typeface="Century Gothic"/>
              <a:sym typeface="Century Gothic"/>
            </a:endParaRPr>
          </a:p>
        </p:txBody>
      </p:sp>
      <p:sp>
        <p:nvSpPr>
          <p:cNvPr id="542" name="Google Shape;542;p9"/>
          <p:cNvSpPr/>
          <p:nvPr/>
        </p:nvSpPr>
        <p:spPr>
          <a:xfrm>
            <a:off x="9071233" y="2448809"/>
            <a:ext cx="1677062"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…Student. </a:t>
            </a:r>
            <a:endParaRPr sz="1400" b="0" i="0" u="none" strike="noStrike" cap="none">
              <a:solidFill>
                <a:srgbClr val="000000"/>
              </a:solidFill>
              <a:latin typeface="Arial"/>
              <a:ea typeface="Arial"/>
              <a:cs typeface="Arial"/>
              <a:sym typeface="Arial"/>
            </a:endParaRPr>
          </a:p>
        </p:txBody>
      </p:sp>
      <p:sp>
        <p:nvSpPr>
          <p:cNvPr id="543" name="Google Shape;543;p9"/>
          <p:cNvSpPr/>
          <p:nvPr/>
        </p:nvSpPr>
        <p:spPr>
          <a:xfrm>
            <a:off x="1593679" y="4296817"/>
            <a:ext cx="8734926" cy="640872"/>
          </a:xfrm>
          <a:prstGeom prst="wedgeRoundRectCallout">
            <a:avLst>
              <a:gd name="adj1" fmla="val -53225"/>
              <a:gd name="adj2" fmla="val 25921"/>
              <a:gd name="adj3" fmla="val 16667"/>
            </a:avLst>
          </a:prstGeom>
          <a:solidFill>
            <a:srgbClr val="FFF4E7"/>
          </a:solidFill>
          <a:ln w="12700" cap="flat" cmpd="sng">
            <a:solidFill>
              <a:srgbClr val="203864"/>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Ich spiele </a:t>
            </a:r>
            <a:r>
              <a:rPr lang="en-GB" sz="2200" b="1" i="1" u="none" strike="noStrike" cap="none">
                <a:solidFill>
                  <a:srgbClr val="3D3C3C"/>
                </a:solidFill>
                <a:latin typeface="Century Gothic"/>
                <a:ea typeface="Century Gothic"/>
                <a:cs typeface="Century Gothic"/>
                <a:sym typeface="Century Gothic"/>
              </a:rPr>
              <a:t>seit </a:t>
            </a:r>
            <a:r>
              <a:rPr lang="en-GB" sz="2200" b="0" i="0" u="none" strike="noStrike" cap="none">
                <a:solidFill>
                  <a:srgbClr val="3D3C3C"/>
                </a:solidFill>
                <a:latin typeface="Century Gothic"/>
                <a:ea typeface="Century Gothic"/>
                <a:cs typeface="Century Gothic"/>
                <a:sym typeface="Century Gothic"/>
              </a:rPr>
              <a:t>vier Jahre</a:t>
            </a:r>
            <a:r>
              <a:rPr lang="en-GB" sz="2200" b="1" i="0" u="none" strike="noStrike" cap="none">
                <a:solidFill>
                  <a:srgbClr val="3D3C3C"/>
                </a:solidFill>
                <a:latin typeface="Century Gothic"/>
                <a:ea typeface="Century Gothic"/>
                <a:cs typeface="Century Gothic"/>
                <a:sym typeface="Century Gothic"/>
              </a:rPr>
              <a:t>n</a:t>
            </a:r>
            <a:r>
              <a:rPr lang="en-GB" sz="2200" b="0" i="0" u="none" strike="noStrike" cap="none">
                <a:solidFill>
                  <a:srgbClr val="3D3C3C"/>
                </a:solidFill>
                <a:latin typeface="Century Gothic"/>
                <a:ea typeface="Century Gothic"/>
                <a:cs typeface="Century Gothic"/>
                <a:sym typeface="Century Gothic"/>
              </a:rPr>
              <a:t> </a:t>
            </a:r>
            <a:r>
              <a:rPr lang="en-GB" sz="2200" b="1" i="1" u="none" strike="noStrike" cap="none">
                <a:solidFill>
                  <a:srgbClr val="3D3C3C"/>
                </a:solidFill>
                <a:latin typeface="Century Gothic"/>
                <a:ea typeface="Century Gothic"/>
                <a:cs typeface="Century Gothic"/>
                <a:sym typeface="Century Gothic"/>
              </a:rPr>
              <a:t>mit</a:t>
            </a:r>
            <a:r>
              <a:rPr lang="en-GB" sz="2200" b="0" i="0" u="none" strike="noStrike" cap="none">
                <a:solidFill>
                  <a:srgbClr val="3D3C3C"/>
                </a:solidFill>
                <a:latin typeface="Century Gothic"/>
                <a:ea typeface="Century Gothic"/>
                <a:cs typeface="Century Gothic"/>
                <a:sym typeface="Century Gothic"/>
              </a:rPr>
              <a:t> meine</a:t>
            </a:r>
            <a:r>
              <a:rPr lang="en-GB" sz="2200" b="1" i="0" u="none" strike="noStrike" cap="none">
                <a:solidFill>
                  <a:srgbClr val="3D3C3C"/>
                </a:solidFill>
                <a:latin typeface="Century Gothic"/>
                <a:ea typeface="Century Gothic"/>
                <a:cs typeface="Century Gothic"/>
                <a:sym typeface="Century Gothic"/>
              </a:rPr>
              <a:t>n</a:t>
            </a:r>
            <a:r>
              <a:rPr lang="en-GB" sz="2200" b="0" i="0" u="none" strike="noStrike" cap="none">
                <a:solidFill>
                  <a:srgbClr val="3D3C3C"/>
                </a:solidFill>
                <a:latin typeface="Century Gothic"/>
                <a:ea typeface="Century Gothic"/>
                <a:cs typeface="Century Gothic"/>
                <a:sym typeface="Century Gothic"/>
              </a:rPr>
              <a:t> Freunde</a:t>
            </a:r>
            <a:r>
              <a:rPr lang="en-GB" sz="2200" b="1" i="0" u="none" strike="noStrike" cap="none">
                <a:solidFill>
                  <a:srgbClr val="3D3C3C"/>
                </a:solidFill>
                <a:latin typeface="Century Gothic"/>
                <a:ea typeface="Century Gothic"/>
                <a:cs typeface="Century Gothic"/>
                <a:sym typeface="Century Gothic"/>
              </a:rPr>
              <a:t>n </a:t>
            </a:r>
            <a:r>
              <a:rPr lang="en-GB" sz="2200" b="0" i="0" u="none" strike="noStrike" cap="none">
                <a:solidFill>
                  <a:srgbClr val="3D3C3C"/>
                </a:solidFill>
                <a:latin typeface="Century Gothic"/>
                <a:ea typeface="Century Gothic"/>
                <a:cs typeface="Century Gothic"/>
                <a:sym typeface="Century Gothic"/>
              </a:rPr>
              <a:t>in einer Band.</a:t>
            </a:r>
            <a:endParaRPr sz="2200" b="0" i="1" u="none" strike="noStrike" cap="none">
              <a:solidFill>
                <a:srgbClr val="3D3C3C"/>
              </a:solidFill>
              <a:latin typeface="Century Gothic"/>
              <a:ea typeface="Century Gothic"/>
              <a:cs typeface="Century Gothic"/>
              <a:sym typeface="Century Gothic"/>
            </a:endParaRPr>
          </a:p>
        </p:txBody>
      </p:sp>
      <p:pic>
        <p:nvPicPr>
          <p:cNvPr id="544" name="Google Shape;544;p9" descr="A group of people playing instruments&#10;&#10;Description automatically generated"/>
          <p:cNvPicPr preferRelativeResize="0"/>
          <p:nvPr/>
        </p:nvPicPr>
        <p:blipFill rotWithShape="1">
          <a:blip r:embed="rId5">
            <a:alphaModFix/>
          </a:blip>
          <a:srcRect/>
          <a:stretch/>
        </p:blipFill>
        <p:spPr>
          <a:xfrm>
            <a:off x="613610" y="5149703"/>
            <a:ext cx="2079464" cy="1265526"/>
          </a:xfrm>
          <a:prstGeom prst="rect">
            <a:avLst/>
          </a:prstGeom>
          <a:noFill/>
          <a:ln>
            <a:noFill/>
          </a:ln>
        </p:spPr>
      </p:pic>
      <p:sp>
        <p:nvSpPr>
          <p:cNvPr id="545" name="Google Shape;545;p9"/>
          <p:cNvSpPr txBox="1"/>
          <p:nvPr/>
        </p:nvSpPr>
        <p:spPr>
          <a:xfrm>
            <a:off x="3434118" y="3767758"/>
            <a:ext cx="1888958" cy="430887"/>
          </a:xfrm>
          <a:prstGeom prst="rect">
            <a:avLst/>
          </a:prstGeom>
          <a:solidFill>
            <a:srgbClr val="00B050"/>
          </a:solidFill>
          <a:ln w="9525" cap="flat" cmpd="sng">
            <a:solidFill>
              <a:srgbClr val="20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D3C3C"/>
              </a:buClr>
              <a:buSzPts val="2200"/>
              <a:buFont typeface="Century Gothic"/>
              <a:buNone/>
            </a:pPr>
            <a:r>
              <a:rPr lang="en-GB" sz="2200" b="1" i="0" u="none" strike="noStrike" cap="none">
                <a:solidFill>
                  <a:srgbClr val="3D3C3C"/>
                </a:solidFill>
                <a:latin typeface="Century Gothic"/>
                <a:ea typeface="Century Gothic"/>
                <a:cs typeface="Century Gothic"/>
                <a:sym typeface="Century Gothic"/>
              </a:rPr>
              <a:t>plural</a:t>
            </a:r>
            <a:endParaRPr sz="2200" b="0" i="0" u="none" strike="noStrike" cap="none">
              <a:solidFill>
                <a:srgbClr val="3D3C3C"/>
              </a:solidFill>
              <a:latin typeface="Century Gothic"/>
              <a:ea typeface="Century Gothic"/>
              <a:cs typeface="Century Gothic"/>
              <a:sym typeface="Century Gothic"/>
            </a:endParaRPr>
          </a:p>
        </p:txBody>
      </p:sp>
      <p:sp>
        <p:nvSpPr>
          <p:cNvPr id="546" name="Google Shape;546;p9"/>
          <p:cNvSpPr/>
          <p:nvPr/>
        </p:nvSpPr>
        <p:spPr>
          <a:xfrm>
            <a:off x="2742195" y="5074590"/>
            <a:ext cx="2580881" cy="898989"/>
          </a:xfrm>
          <a:prstGeom prst="wedgeRoundRectCallout">
            <a:avLst>
              <a:gd name="adj1" fmla="val 41690"/>
              <a:gd name="adj2" fmla="val -86942"/>
              <a:gd name="adj3" fmla="val 16667"/>
            </a:avLst>
          </a:prstGeom>
          <a:solidFill>
            <a:srgbClr val="3D3C3C"/>
          </a:solidFill>
          <a:ln w="12700" cap="flat" cmpd="sng">
            <a:solidFill>
              <a:srgbClr val="FFC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dirty="0">
                <a:solidFill>
                  <a:srgbClr val="FFF6E7"/>
                </a:solidFill>
                <a:latin typeface="Century Gothic"/>
                <a:ea typeface="Century Gothic"/>
                <a:cs typeface="Century Gothic"/>
                <a:sym typeface="Century Gothic"/>
              </a:rPr>
              <a:t>Jahre – years</a:t>
            </a:r>
            <a:br>
              <a:rPr lang="en-GB" sz="2000" b="0" i="0" u="none" strike="noStrike" cap="none" dirty="0">
                <a:solidFill>
                  <a:srgbClr val="FFF6E7"/>
                </a:solidFill>
                <a:latin typeface="Century Gothic"/>
                <a:ea typeface="Century Gothic"/>
                <a:cs typeface="Century Gothic"/>
                <a:sym typeface="Century Gothic"/>
              </a:rPr>
            </a:br>
            <a:r>
              <a:rPr lang="en-GB" sz="2000" b="0" i="0" u="none" strike="noStrike" cap="none" dirty="0">
                <a:solidFill>
                  <a:srgbClr val="FFF6E7"/>
                </a:solidFill>
                <a:latin typeface="Century Gothic"/>
                <a:ea typeface="Century Gothic"/>
                <a:cs typeface="Century Gothic"/>
                <a:sym typeface="Century Gothic"/>
              </a:rPr>
              <a:t>Note that after </a:t>
            </a:r>
            <a:r>
              <a:rPr lang="en-GB" sz="2000" b="1" i="1" u="none" strike="noStrike" cap="none" dirty="0" err="1">
                <a:solidFill>
                  <a:srgbClr val="FFF6E7"/>
                </a:solidFill>
                <a:latin typeface="Century Gothic"/>
                <a:ea typeface="Century Gothic"/>
                <a:cs typeface="Century Gothic"/>
                <a:sym typeface="Century Gothic"/>
              </a:rPr>
              <a:t>seit</a:t>
            </a:r>
            <a:r>
              <a:rPr lang="en-GB" sz="2000" b="0" i="0" u="none" strike="noStrike" cap="none" dirty="0">
                <a:solidFill>
                  <a:srgbClr val="FFF6E7"/>
                </a:solidFill>
                <a:latin typeface="Century Gothic"/>
                <a:ea typeface="Century Gothic"/>
                <a:cs typeface="Century Gothic"/>
                <a:sym typeface="Century Gothic"/>
              </a:rPr>
              <a:t> Jahre </a:t>
            </a:r>
            <a:r>
              <a:rPr lang="en-GB" sz="2000" b="0" i="0" u="none" strike="noStrike" cap="none" dirty="0">
                <a:solidFill>
                  <a:srgbClr val="FFF6E7"/>
                </a:solidFill>
                <a:latin typeface="Century Gothic"/>
                <a:ea typeface="Century Gothic"/>
                <a:cs typeface="Century Gothic"/>
                <a:sym typeface="Wingdings" panose="05000000000000000000" pitchFamily="2" charset="2"/>
              </a:rPr>
              <a:t></a:t>
            </a:r>
            <a:r>
              <a:rPr lang="en-GB" sz="2000" b="0" i="0" u="none" strike="noStrike" cap="none" dirty="0">
                <a:solidFill>
                  <a:srgbClr val="FFF6E7"/>
                </a:solidFill>
                <a:latin typeface="Century Gothic"/>
                <a:ea typeface="Century Gothic"/>
                <a:cs typeface="Century Gothic"/>
                <a:sym typeface="Century Gothic"/>
              </a:rPr>
              <a:t>Jahre</a:t>
            </a:r>
            <a:r>
              <a:rPr lang="en-GB" sz="2000" b="1" i="0" u="none" strike="noStrike" cap="none" dirty="0">
                <a:solidFill>
                  <a:srgbClr val="FFF6E7"/>
                </a:solidFill>
                <a:latin typeface="Century Gothic"/>
                <a:ea typeface="Century Gothic"/>
                <a:cs typeface="Century Gothic"/>
                <a:sym typeface="Century Gothic"/>
              </a:rPr>
              <a:t>n</a:t>
            </a:r>
            <a:r>
              <a:rPr lang="en-GB" sz="2000" b="0" i="0" u="none" strike="noStrike" cap="none" dirty="0">
                <a:solidFill>
                  <a:srgbClr val="FFF6E7"/>
                </a:solidFill>
                <a:latin typeface="Century Gothic"/>
                <a:ea typeface="Century Gothic"/>
                <a:cs typeface="Century Gothic"/>
                <a:sym typeface="Century Gothic"/>
              </a:rPr>
              <a:t>.</a:t>
            </a:r>
            <a:endParaRPr sz="2000" b="0" i="1" u="none" strike="noStrike" cap="none" dirty="0">
              <a:solidFill>
                <a:srgbClr val="FFF6E7"/>
              </a:solidFill>
              <a:latin typeface="Century Gothic"/>
              <a:ea typeface="Century Gothic"/>
              <a:cs typeface="Century Gothic"/>
              <a:sym typeface="Century Gothic"/>
            </a:endParaRPr>
          </a:p>
        </p:txBody>
      </p:sp>
      <p:sp>
        <p:nvSpPr>
          <p:cNvPr id="547" name="Google Shape;547;p9"/>
          <p:cNvSpPr/>
          <p:nvPr/>
        </p:nvSpPr>
        <p:spPr>
          <a:xfrm>
            <a:off x="5789204" y="3099429"/>
            <a:ext cx="3036566" cy="1228396"/>
          </a:xfrm>
          <a:prstGeom prst="wedgeRoundRectCallout">
            <a:avLst>
              <a:gd name="adj1" fmla="val 23043"/>
              <a:gd name="adj2" fmla="val 65630"/>
              <a:gd name="adj3" fmla="val 16667"/>
            </a:avLst>
          </a:prstGeom>
          <a:solidFill>
            <a:srgbClr val="3D3C3C"/>
          </a:solidFill>
          <a:ln w="12700" cap="flat" cmpd="sng">
            <a:solidFill>
              <a:srgbClr val="FFC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dirty="0">
                <a:solidFill>
                  <a:srgbClr val="FFF6E7"/>
                </a:solidFill>
                <a:latin typeface="Century Gothic"/>
                <a:ea typeface="Century Gothic"/>
                <a:cs typeface="Century Gothic"/>
                <a:sym typeface="Century Gothic"/>
              </a:rPr>
              <a:t>Freunde – friends</a:t>
            </a:r>
            <a:br>
              <a:rPr lang="en-GB" sz="2000" b="0" i="0" u="none" strike="noStrike" cap="none" dirty="0">
                <a:solidFill>
                  <a:srgbClr val="FFF6E7"/>
                </a:solidFill>
                <a:latin typeface="Century Gothic"/>
                <a:ea typeface="Century Gothic"/>
                <a:cs typeface="Century Gothic"/>
                <a:sym typeface="Century Gothic"/>
              </a:rPr>
            </a:br>
            <a:r>
              <a:rPr lang="en-GB" sz="2000" b="0" i="0" u="none" strike="noStrike" cap="none" dirty="0">
                <a:solidFill>
                  <a:srgbClr val="FFF6E7"/>
                </a:solidFill>
                <a:latin typeface="Century Gothic"/>
                <a:ea typeface="Century Gothic"/>
                <a:cs typeface="Century Gothic"/>
                <a:sym typeface="Century Gothic"/>
              </a:rPr>
              <a:t>Note that after </a:t>
            </a:r>
            <a:r>
              <a:rPr lang="en-GB" sz="2000" b="1" i="1" u="none" strike="noStrike" cap="none" dirty="0" err="1">
                <a:solidFill>
                  <a:srgbClr val="FFF6E7"/>
                </a:solidFill>
                <a:latin typeface="Century Gothic"/>
                <a:ea typeface="Century Gothic"/>
                <a:cs typeface="Century Gothic"/>
                <a:sym typeface="Century Gothic"/>
              </a:rPr>
              <a:t>mit</a:t>
            </a:r>
            <a:r>
              <a:rPr lang="en-GB" sz="2000" b="1" i="1" u="none" strike="noStrike" cap="none" dirty="0">
                <a:solidFill>
                  <a:srgbClr val="FFF6E7"/>
                </a:solidFill>
                <a:latin typeface="Century Gothic"/>
                <a:ea typeface="Century Gothic"/>
                <a:cs typeface="Century Gothic"/>
                <a:sym typeface="Century Gothic"/>
              </a:rPr>
              <a:t> </a:t>
            </a:r>
            <a:r>
              <a:rPr lang="en-GB" sz="2000" b="0" i="0" u="none" strike="noStrike" cap="none" dirty="0">
                <a:solidFill>
                  <a:srgbClr val="FFF6E7"/>
                </a:solidFill>
                <a:latin typeface="Century Gothic"/>
                <a:ea typeface="Century Gothic"/>
                <a:cs typeface="Century Gothic"/>
                <a:sym typeface="Century Gothic"/>
              </a:rPr>
              <a:t>Freunde </a:t>
            </a:r>
            <a:r>
              <a:rPr lang="en-GB" sz="2000" b="0" i="0" u="none" strike="noStrike" cap="none" dirty="0">
                <a:solidFill>
                  <a:srgbClr val="FFF6E7"/>
                </a:solidFill>
                <a:latin typeface="Century Gothic"/>
                <a:ea typeface="Century Gothic"/>
                <a:cs typeface="Century Gothic"/>
                <a:sym typeface="Wingdings" panose="05000000000000000000" pitchFamily="2" charset="2"/>
              </a:rPr>
              <a:t></a:t>
            </a:r>
            <a:r>
              <a:rPr lang="en-GB" sz="2000" b="0" i="0" u="none" strike="noStrike" cap="none" dirty="0">
                <a:solidFill>
                  <a:srgbClr val="FFF6E7"/>
                </a:solidFill>
                <a:latin typeface="Century Gothic"/>
                <a:ea typeface="Century Gothic"/>
                <a:cs typeface="Century Gothic"/>
                <a:sym typeface="Century Gothic"/>
              </a:rPr>
              <a:t> </a:t>
            </a:r>
            <a:r>
              <a:rPr lang="en-GB" sz="2000" b="0" i="0" u="none" strike="noStrike" cap="none" dirty="0" err="1">
                <a:solidFill>
                  <a:srgbClr val="FFF6E7"/>
                </a:solidFill>
                <a:latin typeface="Century Gothic"/>
                <a:ea typeface="Century Gothic"/>
                <a:cs typeface="Century Gothic"/>
                <a:sym typeface="Century Gothic"/>
              </a:rPr>
              <a:t>Freunde</a:t>
            </a:r>
            <a:r>
              <a:rPr lang="en-GB" sz="2000" b="1" i="0" u="none" strike="noStrike" cap="none" dirty="0" err="1">
                <a:solidFill>
                  <a:srgbClr val="FFF6E7"/>
                </a:solidFill>
                <a:latin typeface="Century Gothic"/>
                <a:ea typeface="Century Gothic"/>
                <a:cs typeface="Century Gothic"/>
                <a:sym typeface="Century Gothic"/>
              </a:rPr>
              <a:t>n</a:t>
            </a:r>
            <a:r>
              <a:rPr lang="en-GB" sz="2000" b="0" i="0" u="none" strike="noStrike" cap="none" dirty="0">
                <a:solidFill>
                  <a:srgbClr val="FFF6E7"/>
                </a:solidFill>
                <a:latin typeface="Century Gothic"/>
                <a:ea typeface="Century Gothic"/>
                <a:cs typeface="Century Gothic"/>
                <a:sym typeface="Century Gothic"/>
              </a:rPr>
              <a:t>.</a:t>
            </a:r>
            <a:endParaRPr sz="2000" b="0" i="1" u="none" strike="noStrike" cap="none" dirty="0">
              <a:solidFill>
                <a:srgbClr val="FFF6E7"/>
              </a:solidFill>
              <a:latin typeface="Century Gothic"/>
              <a:ea typeface="Century Gothic"/>
              <a:cs typeface="Century Gothic"/>
              <a:sym typeface="Century Gothic"/>
            </a:endParaRPr>
          </a:p>
        </p:txBody>
      </p:sp>
      <p:sp>
        <p:nvSpPr>
          <p:cNvPr id="548" name="Google Shape;548;p9"/>
          <p:cNvSpPr/>
          <p:nvPr/>
        </p:nvSpPr>
        <p:spPr>
          <a:xfrm>
            <a:off x="5496714" y="5186409"/>
            <a:ext cx="6426581" cy="1446509"/>
          </a:xfrm>
          <a:prstGeom prst="rect">
            <a:avLst/>
          </a:prstGeom>
          <a:solidFill>
            <a:srgbClr val="FFF4E7"/>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lvl="0">
              <a:buClr>
                <a:srgbClr val="3D3C3C"/>
              </a:buClr>
              <a:buSzPts val="2200"/>
            </a:pPr>
            <a:r>
              <a:rPr lang="en-GB" sz="2200" b="1" i="0" u="none" strike="noStrike" cap="none" dirty="0">
                <a:solidFill>
                  <a:srgbClr val="3D3C3C"/>
                </a:solidFill>
                <a:latin typeface="Century Gothic"/>
                <a:ea typeface="Century Gothic"/>
                <a:cs typeface="Century Gothic"/>
                <a:sym typeface="Century Gothic"/>
              </a:rPr>
              <a:t>The simple rule:</a:t>
            </a:r>
            <a:br>
              <a:rPr lang="en-GB" sz="2200" b="0" i="0" u="none" strike="noStrike" cap="none" dirty="0">
                <a:solidFill>
                  <a:srgbClr val="3D3C3C"/>
                </a:solidFill>
                <a:latin typeface="Century Gothic"/>
                <a:ea typeface="Century Gothic"/>
                <a:cs typeface="Century Gothic"/>
                <a:sym typeface="Century Gothic"/>
              </a:rPr>
            </a:br>
            <a:r>
              <a:rPr lang="en-GB" sz="2200" b="0" i="0" u="none" strike="noStrike" cap="none" dirty="0">
                <a:solidFill>
                  <a:srgbClr val="3D3C3C"/>
                </a:solidFill>
                <a:latin typeface="Century Gothic"/>
                <a:ea typeface="Century Gothic"/>
                <a:cs typeface="Century Gothic"/>
                <a:sym typeface="Century Gothic"/>
              </a:rPr>
              <a:t>Use </a:t>
            </a:r>
            <a:r>
              <a:rPr lang="en-GB" sz="2200" dirty="0">
                <a:solidFill>
                  <a:srgbClr val="3D3C3C"/>
                </a:solidFill>
                <a:latin typeface="Century Gothic"/>
                <a:ea typeface="Century Gothic"/>
                <a:cs typeface="Century Gothic"/>
                <a:sym typeface="Century Gothic"/>
              </a:rPr>
              <a:t>‘–</a:t>
            </a:r>
            <a:r>
              <a:rPr lang="en-GB" sz="2200" b="1" i="0" u="none" strike="noStrike" cap="none" dirty="0">
                <a:solidFill>
                  <a:srgbClr val="3D3C3C"/>
                </a:solidFill>
                <a:latin typeface="Century Gothic"/>
                <a:ea typeface="Century Gothic"/>
                <a:cs typeface="Century Gothic"/>
                <a:sym typeface="Century Gothic"/>
              </a:rPr>
              <a:t>n</a:t>
            </a:r>
            <a:r>
              <a:rPr lang="en-GB" sz="2200" b="0" i="0" u="none" strike="noStrike" cap="none" dirty="0">
                <a:solidFill>
                  <a:srgbClr val="3D3C3C"/>
                </a:solidFill>
                <a:latin typeface="Century Gothic"/>
                <a:ea typeface="Century Gothic"/>
                <a:cs typeface="Century Gothic"/>
                <a:sym typeface="Century Gothic"/>
              </a:rPr>
              <a:t>’ for all R3 (dative) </a:t>
            </a:r>
            <a:r>
              <a:rPr lang="en-GB" sz="2200" b="1" i="0" u="sng" strike="noStrike" cap="none" dirty="0">
                <a:solidFill>
                  <a:srgbClr val="3D3C3C"/>
                </a:solidFill>
                <a:latin typeface="Century Gothic"/>
                <a:ea typeface="Century Gothic"/>
                <a:cs typeface="Century Gothic"/>
                <a:sym typeface="Century Gothic"/>
              </a:rPr>
              <a:t>plural nouns</a:t>
            </a:r>
            <a:r>
              <a:rPr lang="en-GB" sz="2200" b="0" i="0" u="none" strike="noStrike" cap="none" dirty="0">
                <a:solidFill>
                  <a:srgbClr val="3D3C3C"/>
                </a:solidFill>
                <a:latin typeface="Century Gothic"/>
                <a:ea typeface="Century Gothic"/>
                <a:cs typeface="Century Gothic"/>
                <a:sym typeface="Century Gothic"/>
              </a:rPr>
              <a:t>, except plurals ending in –s (e.g., </a:t>
            </a:r>
            <a:r>
              <a:rPr lang="en-GB" sz="2200" b="0" i="0" u="none" strike="noStrike" cap="none" dirty="0" err="1">
                <a:solidFill>
                  <a:srgbClr val="3D3C3C"/>
                </a:solidFill>
                <a:latin typeface="Century Gothic"/>
                <a:ea typeface="Century Gothic"/>
                <a:cs typeface="Century Gothic"/>
                <a:sym typeface="Century Gothic"/>
              </a:rPr>
              <a:t>Opas</a:t>
            </a:r>
            <a:r>
              <a:rPr lang="en-GB" sz="2200" b="0" i="0" u="none" strike="noStrike" cap="none" dirty="0">
                <a:solidFill>
                  <a:srgbClr val="3D3C3C"/>
                </a:solidFill>
                <a:latin typeface="Century Gothic"/>
                <a:ea typeface="Century Gothic"/>
                <a:cs typeface="Century Gothic"/>
                <a:sym typeface="Century Gothic"/>
              </a:rPr>
              <a:t>, </a:t>
            </a:r>
            <a:r>
              <a:rPr lang="en-GB" sz="2200" b="0" i="0" u="none" strike="noStrike" cap="none" dirty="0" err="1">
                <a:solidFill>
                  <a:srgbClr val="3D3C3C"/>
                </a:solidFill>
                <a:latin typeface="Century Gothic"/>
                <a:ea typeface="Century Gothic"/>
                <a:cs typeface="Century Gothic"/>
                <a:sym typeface="Century Gothic"/>
              </a:rPr>
              <a:t>Omas</a:t>
            </a:r>
            <a:r>
              <a:rPr lang="en-GB" sz="2200" b="0" i="0" u="none" strike="noStrike" cap="none" dirty="0">
                <a:solidFill>
                  <a:srgbClr val="3D3C3C"/>
                </a:solidFill>
                <a:latin typeface="Century Gothic"/>
                <a:ea typeface="Century Gothic"/>
                <a:cs typeface="Century Gothic"/>
                <a:sym typeface="Century Gothic"/>
              </a:rPr>
              <a:t>, Parks).</a:t>
            </a:r>
            <a:endParaRPr sz="1400" b="0" i="0" u="none" strike="noStrike" cap="none" dirty="0">
              <a:solidFill>
                <a:srgbClr val="000000"/>
              </a:solidFill>
              <a:latin typeface="Arial"/>
              <a:ea typeface="Arial"/>
              <a:cs typeface="Arial"/>
              <a:sym typeface="Arial"/>
            </a:endParaRPr>
          </a:p>
        </p:txBody>
      </p:sp>
      <p:sp>
        <p:nvSpPr>
          <p:cNvPr id="549" name="Google Shape;549;p9"/>
          <p:cNvSpPr/>
          <p:nvPr/>
        </p:nvSpPr>
        <p:spPr>
          <a:xfrm>
            <a:off x="7539429" y="4837302"/>
            <a:ext cx="1787305" cy="449495"/>
          </a:xfrm>
          <a:prstGeom prst="wedgeRoundRectCallout">
            <a:avLst>
              <a:gd name="adj1" fmla="val -83111"/>
              <a:gd name="adj2" fmla="val -56160"/>
              <a:gd name="adj3" fmla="val 16667"/>
            </a:avLst>
          </a:prstGeom>
          <a:solidFill>
            <a:srgbClr val="3D3C3C"/>
          </a:solidFill>
          <a:ln w="12700" cap="flat" cmpd="sng">
            <a:solidFill>
              <a:srgbClr val="FFCC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6E7"/>
              </a:buClr>
              <a:buSzPts val="2000"/>
              <a:buFont typeface="Century Gothic"/>
              <a:buNone/>
            </a:pPr>
            <a:r>
              <a:rPr lang="en-GB" sz="2000" b="0" i="0" u="none" strike="noStrike" cap="none">
                <a:solidFill>
                  <a:srgbClr val="FFF6E7"/>
                </a:solidFill>
                <a:latin typeface="Century Gothic"/>
                <a:ea typeface="Century Gothic"/>
                <a:cs typeface="Century Gothic"/>
                <a:sym typeface="Century Gothic"/>
              </a:rPr>
              <a:t>and articles!</a:t>
            </a:r>
            <a:endParaRPr sz="2000" b="0" i="1" u="none" strike="noStrike" cap="none">
              <a:solidFill>
                <a:srgbClr val="FFF6E7"/>
              </a:solidFill>
              <a:latin typeface="Century Gothic"/>
              <a:ea typeface="Century Gothic"/>
              <a:cs typeface="Century Gothic"/>
              <a:sym typeface="Century Gothic"/>
            </a:endParaRPr>
          </a:p>
        </p:txBody>
      </p:sp>
      <p:sp>
        <p:nvSpPr>
          <p:cNvPr id="550" name="Google Shape;550;p9"/>
          <p:cNvSpPr/>
          <p:nvPr/>
        </p:nvSpPr>
        <p:spPr>
          <a:xfrm>
            <a:off x="167781" y="2381798"/>
            <a:ext cx="1928398" cy="430887"/>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Ich bin </a:t>
            </a:r>
            <a:r>
              <a:rPr lang="en-GB" sz="2200" b="1" i="1" u="none" strike="noStrike" cap="none">
                <a:solidFill>
                  <a:srgbClr val="3D3C3C"/>
                </a:solidFill>
                <a:latin typeface="Century Gothic"/>
                <a:ea typeface="Century Gothic"/>
                <a:cs typeface="Century Gothic"/>
                <a:sym typeface="Century Gothic"/>
              </a:rPr>
              <a:t>seit</a:t>
            </a:r>
            <a:r>
              <a:rPr lang="en-GB" sz="2200" b="0" i="1" u="none" strike="noStrike" cap="none">
                <a:solidFill>
                  <a:srgbClr val="3D3C3C"/>
                </a:solidFill>
                <a:latin typeface="Century Gothic"/>
                <a:ea typeface="Century Gothic"/>
                <a:cs typeface="Century Gothic"/>
                <a:sym typeface="Century Gothic"/>
              </a:rPr>
              <a:t>…</a:t>
            </a:r>
            <a:r>
              <a:rPr lang="en-GB" sz="2200" b="0" i="0" u="none" strike="noStrike" cap="none">
                <a:solidFill>
                  <a:srgbClr val="3D3C3C"/>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551" name="Google Shape;551;p9"/>
          <p:cNvSpPr/>
          <p:nvPr/>
        </p:nvSpPr>
        <p:spPr>
          <a:xfrm>
            <a:off x="9176994" y="2377143"/>
            <a:ext cx="1792087" cy="430887"/>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…Student. </a:t>
            </a:r>
            <a:endParaRPr sz="1400" b="0" i="0" u="none" strike="noStrike" cap="none">
              <a:solidFill>
                <a:srgbClr val="000000"/>
              </a:solidFill>
              <a:latin typeface="Arial"/>
              <a:ea typeface="Arial"/>
              <a:cs typeface="Arial"/>
              <a:sym typeface="Arial"/>
            </a:endParaRPr>
          </a:p>
        </p:txBody>
      </p:sp>
      <p:sp>
        <p:nvSpPr>
          <p:cNvPr id="552" name="Google Shape;552;p9"/>
          <p:cNvSpPr/>
          <p:nvPr/>
        </p:nvSpPr>
        <p:spPr>
          <a:xfrm>
            <a:off x="418986" y="2881083"/>
            <a:ext cx="4512820" cy="430887"/>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I’ve been a student </a:t>
            </a:r>
            <a:r>
              <a:rPr lang="en-GB" sz="2200" b="1" i="1" u="none" strike="noStrike" cap="none">
                <a:solidFill>
                  <a:srgbClr val="3D3C3C"/>
                </a:solidFill>
                <a:latin typeface="Century Gothic"/>
                <a:ea typeface="Century Gothic"/>
                <a:cs typeface="Century Gothic"/>
                <a:sym typeface="Century Gothic"/>
              </a:rPr>
              <a:t>for</a:t>
            </a:r>
            <a:r>
              <a:rPr lang="en-GB" sz="2200" b="0" i="1" u="none" strike="noStrike" cap="none">
                <a:solidFill>
                  <a:srgbClr val="3D3C3C"/>
                </a:solidFill>
                <a:latin typeface="Century Gothic"/>
                <a:ea typeface="Century Gothic"/>
                <a:cs typeface="Century Gothic"/>
                <a:sym typeface="Century Gothic"/>
              </a:rPr>
              <a:t> a week.</a:t>
            </a:r>
            <a:endParaRPr sz="1400" b="0" i="0" u="none" strike="noStrike" cap="none">
              <a:solidFill>
                <a:srgbClr val="000000"/>
              </a:solidFill>
              <a:latin typeface="Arial"/>
              <a:ea typeface="Arial"/>
              <a:cs typeface="Arial"/>
              <a:sym typeface="Arial"/>
            </a:endParaRPr>
          </a:p>
        </p:txBody>
      </p:sp>
      <p:sp>
        <p:nvSpPr>
          <p:cNvPr id="553" name="Google Shape;553;p9"/>
          <p:cNvSpPr/>
          <p:nvPr/>
        </p:nvSpPr>
        <p:spPr>
          <a:xfrm>
            <a:off x="7278986" y="2392762"/>
            <a:ext cx="1792247" cy="43088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ein</a:t>
            </a:r>
            <a:r>
              <a:rPr lang="en-GB" sz="2200" b="1" i="0" u="none" strike="noStrike" cap="none">
                <a:solidFill>
                  <a:srgbClr val="3D3C3C"/>
                </a:solidFill>
                <a:latin typeface="Century Gothic"/>
                <a:ea typeface="Century Gothic"/>
                <a:cs typeface="Century Gothic"/>
                <a:sym typeface="Century Gothic"/>
              </a:rPr>
              <a:t>em  </a:t>
            </a:r>
            <a:r>
              <a:rPr lang="en-GB" sz="2200" b="0" i="0" u="none" strike="noStrike" cap="none">
                <a:solidFill>
                  <a:srgbClr val="3D3C3C"/>
                </a:solidFill>
                <a:latin typeface="Century Gothic"/>
                <a:ea typeface="Century Gothic"/>
                <a:cs typeface="Century Gothic"/>
                <a:sym typeface="Century Gothic"/>
              </a:rPr>
              <a:t>Jahr</a:t>
            </a:r>
            <a:endParaRPr sz="2200" b="0" i="0" u="none" strike="noStrike" cap="none">
              <a:solidFill>
                <a:srgbClr val="3D3C3C"/>
              </a:solidFill>
              <a:latin typeface="Century Gothic"/>
              <a:ea typeface="Century Gothic"/>
              <a:cs typeface="Century Gothic"/>
              <a:sym typeface="Century Gothic"/>
            </a:endParaRPr>
          </a:p>
        </p:txBody>
      </p:sp>
      <p:sp>
        <p:nvSpPr>
          <p:cNvPr id="554" name="Google Shape;554;p9"/>
          <p:cNvSpPr/>
          <p:nvPr/>
        </p:nvSpPr>
        <p:spPr>
          <a:xfrm>
            <a:off x="181227" y="2381166"/>
            <a:ext cx="1949311" cy="43088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Ich bin </a:t>
            </a:r>
            <a:r>
              <a:rPr lang="en-GB" sz="2200" b="1" i="1" u="none" strike="noStrike" cap="none">
                <a:solidFill>
                  <a:srgbClr val="3D3C3C"/>
                </a:solidFill>
                <a:latin typeface="Century Gothic"/>
                <a:ea typeface="Century Gothic"/>
                <a:cs typeface="Century Gothic"/>
                <a:sym typeface="Century Gothic"/>
              </a:rPr>
              <a:t>seit</a:t>
            </a:r>
            <a:r>
              <a:rPr lang="en-GB" sz="2200" b="0" i="1" u="none" strike="noStrike" cap="none">
                <a:solidFill>
                  <a:srgbClr val="3D3C3C"/>
                </a:solidFill>
                <a:latin typeface="Century Gothic"/>
                <a:ea typeface="Century Gothic"/>
                <a:cs typeface="Century Gothic"/>
                <a:sym typeface="Century Gothic"/>
              </a:rPr>
              <a:t>…</a:t>
            </a:r>
            <a:r>
              <a:rPr lang="en-GB" sz="2200" b="0" i="0" u="none" strike="noStrike" cap="none">
                <a:solidFill>
                  <a:srgbClr val="3D3C3C"/>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555" name="Google Shape;555;p9"/>
          <p:cNvSpPr/>
          <p:nvPr/>
        </p:nvSpPr>
        <p:spPr>
          <a:xfrm>
            <a:off x="9176994" y="2370151"/>
            <a:ext cx="1783197" cy="43088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0" u="none" strike="noStrike" cap="none">
                <a:solidFill>
                  <a:srgbClr val="3D3C3C"/>
                </a:solidFill>
                <a:latin typeface="Century Gothic"/>
                <a:ea typeface="Century Gothic"/>
                <a:cs typeface="Century Gothic"/>
                <a:sym typeface="Century Gothic"/>
              </a:rPr>
              <a:t>…Student. </a:t>
            </a:r>
            <a:endParaRPr sz="1400" b="0" i="0" u="none" strike="noStrike" cap="none">
              <a:solidFill>
                <a:srgbClr val="000000"/>
              </a:solidFill>
              <a:latin typeface="Arial"/>
              <a:ea typeface="Arial"/>
              <a:cs typeface="Arial"/>
              <a:sym typeface="Arial"/>
            </a:endParaRPr>
          </a:p>
        </p:txBody>
      </p:sp>
      <p:sp>
        <p:nvSpPr>
          <p:cNvPr id="556" name="Google Shape;556;p9"/>
          <p:cNvSpPr/>
          <p:nvPr/>
        </p:nvSpPr>
        <p:spPr>
          <a:xfrm>
            <a:off x="423533" y="2882277"/>
            <a:ext cx="4495572" cy="430887"/>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0" i="1" u="none" strike="noStrike" cap="none">
                <a:solidFill>
                  <a:srgbClr val="3D3C3C"/>
                </a:solidFill>
                <a:latin typeface="Century Gothic"/>
                <a:ea typeface="Century Gothic"/>
                <a:cs typeface="Century Gothic"/>
                <a:sym typeface="Century Gothic"/>
              </a:rPr>
              <a:t>I’ve been a student </a:t>
            </a:r>
            <a:r>
              <a:rPr lang="en-GB" sz="2200" b="1" i="1" u="none" strike="noStrike" cap="none">
                <a:solidFill>
                  <a:srgbClr val="3D3C3C"/>
                </a:solidFill>
                <a:latin typeface="Century Gothic"/>
                <a:ea typeface="Century Gothic"/>
                <a:cs typeface="Century Gothic"/>
                <a:sym typeface="Century Gothic"/>
              </a:rPr>
              <a:t>for</a:t>
            </a:r>
            <a:r>
              <a:rPr lang="en-GB" sz="2200" b="0" i="1" u="none" strike="noStrike" cap="none">
                <a:solidFill>
                  <a:srgbClr val="3D3C3C"/>
                </a:solidFill>
                <a:latin typeface="Century Gothic"/>
                <a:ea typeface="Century Gothic"/>
                <a:cs typeface="Century Gothic"/>
                <a:sym typeface="Century Gothic"/>
              </a:rPr>
              <a:t> a year.</a:t>
            </a:r>
            <a:endParaRPr sz="1400" b="0" i="0" u="none" strike="noStrike" cap="none">
              <a:solidFill>
                <a:srgbClr val="000000"/>
              </a:solidFill>
              <a:latin typeface="Arial"/>
              <a:ea typeface="Arial"/>
              <a:cs typeface="Arial"/>
              <a:sym typeface="Arial"/>
            </a:endParaRPr>
          </a:p>
        </p:txBody>
      </p:sp>
      <p:pic>
        <p:nvPicPr>
          <p:cNvPr id="557" name="Google Shape;557;p9" descr="A picture containing text&#10;&#10;Description automatically generated"/>
          <p:cNvPicPr preferRelativeResize="0"/>
          <p:nvPr/>
        </p:nvPicPr>
        <p:blipFill rotWithShape="1">
          <a:blip r:embed="rId6">
            <a:alphaModFix/>
          </a:blip>
          <a:srcRect/>
          <a:stretch/>
        </p:blipFill>
        <p:spPr>
          <a:xfrm>
            <a:off x="380999" y="3899573"/>
            <a:ext cx="832275" cy="1242249"/>
          </a:xfrm>
          <a:prstGeom prst="rect">
            <a:avLst/>
          </a:prstGeom>
          <a:noFill/>
          <a:ln>
            <a:noFill/>
          </a:ln>
        </p:spPr>
      </p:pic>
      <p:sp>
        <p:nvSpPr>
          <p:cNvPr id="558" name="Google Shape;558;p9"/>
          <p:cNvSpPr txBox="1"/>
          <p:nvPr/>
        </p:nvSpPr>
        <p:spPr>
          <a:xfrm>
            <a:off x="-1" y="2876239"/>
            <a:ext cx="612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25050"/>
              </a:buClr>
              <a:buSzPts val="2400"/>
              <a:buFont typeface="Quattrocento Sans"/>
              <a:buNone/>
            </a:pPr>
            <a:r>
              <a:rPr lang="en-GB" sz="2400" b="0" i="0" u="none" strike="noStrike" cap="none">
                <a:solidFill>
                  <a:srgbClr val="525050"/>
                </a:solidFill>
                <a:latin typeface="Quattrocento Sans"/>
                <a:ea typeface="Quattrocento Sans"/>
                <a:cs typeface="Quattrocento Sans"/>
                <a:sym typeface="Quattrocento Sans"/>
              </a:rPr>
              <a:t>➜</a:t>
            </a:r>
            <a:endParaRPr sz="2400" b="0" i="0" u="none" strike="noStrike" cap="none">
              <a:solidFill>
                <a:srgbClr val="52505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10" descr="A picture containing text, vector graphics&#10;&#10;Description automatically generated"/>
          <p:cNvPicPr preferRelativeResize="0"/>
          <p:nvPr/>
        </p:nvPicPr>
        <p:blipFill rotWithShape="1">
          <a:blip r:embed="rId3">
            <a:alphaModFix/>
          </a:blip>
          <a:srcRect/>
          <a:stretch/>
        </p:blipFill>
        <p:spPr>
          <a:xfrm>
            <a:off x="6002027" y="1429253"/>
            <a:ext cx="1455183" cy="1652672"/>
          </a:xfrm>
          <a:prstGeom prst="rect">
            <a:avLst/>
          </a:prstGeom>
          <a:noFill/>
          <a:ln>
            <a:noFill/>
          </a:ln>
        </p:spPr>
      </p:pic>
      <p:sp>
        <p:nvSpPr>
          <p:cNvPr id="565" name="Google Shape;565;p10"/>
          <p:cNvSpPr/>
          <p:nvPr/>
        </p:nvSpPr>
        <p:spPr>
          <a:xfrm>
            <a:off x="7395644" y="1564772"/>
            <a:ext cx="2275894" cy="1456591"/>
          </a:xfrm>
          <a:prstGeom prst="cloudCallout">
            <a:avLst>
              <a:gd name="adj1" fmla="val -62013"/>
              <a:gd name="adj2" fmla="val -4423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66" name="Google Shape;566;p10"/>
          <p:cNvSpPr txBox="1">
            <a:spLocks noGrp="1"/>
          </p:cNvSpPr>
          <p:nvPr>
            <p:ph type="title"/>
          </p:nvPr>
        </p:nvSpPr>
        <p:spPr>
          <a:xfrm>
            <a:off x="0" y="213557"/>
            <a:ext cx="3815256" cy="647577"/>
          </a:xfrm>
          <a:prstGeom prst="rect">
            <a:avLst/>
          </a:prstGeom>
          <a:blipFill rotWithShape="1">
            <a:blip r:embed="rId4">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dirty="0"/>
              <a:t>Neue </a:t>
            </a:r>
            <a:r>
              <a:rPr lang="en-GB" dirty="0" err="1"/>
              <a:t>Schüler</a:t>
            </a:r>
            <a:r>
              <a:rPr lang="en-GB" dirty="0"/>
              <a:t>*in</a:t>
            </a:r>
            <a:endParaRPr dirty="0"/>
          </a:p>
        </p:txBody>
      </p:sp>
      <p:sp>
        <p:nvSpPr>
          <p:cNvPr id="567" name="Google Shape;567;p10"/>
          <p:cNvSpPr/>
          <p:nvPr/>
        </p:nvSpPr>
        <p:spPr>
          <a:xfrm>
            <a:off x="11155680" y="86962"/>
            <a:ext cx="965980" cy="349135"/>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entury Gothic"/>
              <a:buNone/>
            </a:pPr>
            <a:r>
              <a:rPr lang="en-GB" sz="2000" b="1" i="0" u="none" strike="noStrike" cap="none">
                <a:solidFill>
                  <a:schemeClr val="lt1"/>
                </a:solidFill>
                <a:latin typeface="Century Gothic"/>
                <a:ea typeface="Century Gothic"/>
                <a:cs typeface="Century Gothic"/>
                <a:sym typeface="Century Gothic"/>
              </a:rPr>
              <a:t>lesen</a:t>
            </a:r>
            <a:endParaRPr sz="2000" b="1" i="0" u="none" strike="noStrike" cap="none">
              <a:solidFill>
                <a:schemeClr val="lt1"/>
              </a:solidFill>
              <a:latin typeface="Century Gothic"/>
              <a:ea typeface="Century Gothic"/>
              <a:cs typeface="Century Gothic"/>
              <a:sym typeface="Century Gothic"/>
            </a:endParaRPr>
          </a:p>
        </p:txBody>
      </p:sp>
      <p:graphicFrame>
        <p:nvGraphicFramePr>
          <p:cNvPr id="568" name="Google Shape;568;p10"/>
          <p:cNvGraphicFramePr/>
          <p:nvPr/>
        </p:nvGraphicFramePr>
        <p:xfrm>
          <a:off x="9791163" y="1921943"/>
          <a:ext cx="2406175" cy="3984075"/>
        </p:xfrm>
        <a:graphic>
          <a:graphicData uri="http://schemas.openxmlformats.org/drawingml/2006/table">
            <a:tbl>
              <a:tblPr>
                <a:noFill/>
              </a:tblPr>
              <a:tblGrid>
                <a:gridCol w="489800">
                  <a:extLst>
                    <a:ext uri="{9D8B030D-6E8A-4147-A177-3AD203B41FA5}">
                      <a16:colId xmlns:a16="http://schemas.microsoft.com/office/drawing/2014/main" val="20000"/>
                    </a:ext>
                  </a:extLst>
                </a:gridCol>
                <a:gridCol w="919925">
                  <a:extLst>
                    <a:ext uri="{9D8B030D-6E8A-4147-A177-3AD203B41FA5}">
                      <a16:colId xmlns:a16="http://schemas.microsoft.com/office/drawing/2014/main" val="20001"/>
                    </a:ext>
                  </a:extLst>
                </a:gridCol>
                <a:gridCol w="996450">
                  <a:extLst>
                    <a:ext uri="{9D8B030D-6E8A-4147-A177-3AD203B41FA5}">
                      <a16:colId xmlns:a16="http://schemas.microsoft.com/office/drawing/2014/main" val="20002"/>
                    </a:ext>
                  </a:extLst>
                </a:gridCol>
              </a:tblGrid>
              <a:tr h="44267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entury Gothic"/>
                        <a:buNone/>
                      </a:pPr>
                      <a:r>
                        <a:rPr lang="en-GB" sz="2000" u="none" strike="noStrike" cap="none" dirty="0">
                          <a:latin typeface="Century Gothic" panose="020B0502020202020204" pitchFamily="34" charset="0"/>
                        </a:rPr>
                        <a:t>since</a:t>
                      </a:r>
                      <a:endParaRPr sz="2000" b="0" u="none" strike="noStrike" cap="none" dirty="0">
                        <a:latin typeface="Century Gothic" panose="020B0502020202020204" pitchFamily="34" charset="0"/>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chemeClr val="dk1"/>
                        </a:buClr>
                        <a:buSzPts val="2000"/>
                        <a:buFont typeface="Century Gothic"/>
                        <a:buNone/>
                      </a:pPr>
                      <a:r>
                        <a:rPr lang="en-GB" sz="2000" u="none" strike="noStrike" cap="none" dirty="0">
                          <a:latin typeface="Century Gothic" panose="020B0502020202020204" pitchFamily="34" charset="0"/>
                        </a:rPr>
                        <a:t>for</a:t>
                      </a:r>
                      <a:endParaRPr sz="2000" b="0" u="none" strike="noStrike" cap="none" dirty="0">
                        <a:latin typeface="Century Gothic" panose="020B0502020202020204" pitchFamily="34" charset="0"/>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1</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extLst>
                  <a:ext uri="{0D108BD9-81ED-4DB2-BD59-A6C34878D82A}">
                    <a16:rowId xmlns:a16="http://schemas.microsoft.com/office/drawing/2014/main" val="10001"/>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2</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extLst>
                  <a:ext uri="{0D108BD9-81ED-4DB2-BD59-A6C34878D82A}">
                    <a16:rowId xmlns:a16="http://schemas.microsoft.com/office/drawing/2014/main" val="10002"/>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3</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extLst>
                  <a:ext uri="{0D108BD9-81ED-4DB2-BD59-A6C34878D82A}">
                    <a16:rowId xmlns:a16="http://schemas.microsoft.com/office/drawing/2014/main" val="10003"/>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4</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extLst>
                  <a:ext uri="{0D108BD9-81ED-4DB2-BD59-A6C34878D82A}">
                    <a16:rowId xmlns:a16="http://schemas.microsoft.com/office/drawing/2014/main" val="10004"/>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5</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extLst>
                  <a:ext uri="{0D108BD9-81ED-4DB2-BD59-A6C34878D82A}">
                    <a16:rowId xmlns:a16="http://schemas.microsoft.com/office/drawing/2014/main" val="10005"/>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6</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extLst>
                  <a:ext uri="{0D108BD9-81ED-4DB2-BD59-A6C34878D82A}">
                    <a16:rowId xmlns:a16="http://schemas.microsoft.com/office/drawing/2014/main" val="10006"/>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7</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E8CA"/>
                    </a:solidFill>
                  </a:tcPr>
                </a:tc>
                <a:extLst>
                  <a:ext uri="{0D108BD9-81ED-4DB2-BD59-A6C34878D82A}">
                    <a16:rowId xmlns:a16="http://schemas.microsoft.com/office/drawing/2014/main" val="10007"/>
                  </a:ext>
                </a:extLst>
              </a:tr>
              <a:tr h="442675">
                <a:tc>
                  <a:txBody>
                    <a:bodyPr/>
                    <a:lstStyle/>
                    <a:p>
                      <a:pPr marL="0" marR="0" lvl="0" indent="0" algn="ctr" rtl="0">
                        <a:lnSpc>
                          <a:spcPct val="100000"/>
                        </a:lnSpc>
                        <a:spcBef>
                          <a:spcPts val="0"/>
                        </a:spcBef>
                        <a:spcAft>
                          <a:spcPts val="0"/>
                        </a:spcAft>
                        <a:buClr>
                          <a:srgbClr val="000000"/>
                        </a:buClr>
                        <a:buSzPts val="2000"/>
                        <a:buFont typeface="Arial"/>
                        <a:buNone/>
                      </a:pPr>
                      <a:r>
                        <a:rPr lang="en-GB" sz="2000" b="1" u="none" strike="noStrike" cap="none">
                          <a:solidFill>
                            <a:srgbClr val="115076"/>
                          </a:solidFill>
                        </a:rPr>
                        <a:t>8</a:t>
                      </a:r>
                      <a:endParaRPr sz="1400" u="none" strike="noStrike" cap="none"/>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7F6600"/>
                        </a:solidFill>
                      </a:endParaRPr>
                    </a:p>
                  </a:txBody>
                  <a:tcPr marL="91450" marR="91450" marT="45725" marB="45725">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solidFill>
                      <a:srgbClr val="FFF4E6"/>
                    </a:solidFill>
                  </a:tcPr>
                </a:tc>
                <a:extLst>
                  <a:ext uri="{0D108BD9-81ED-4DB2-BD59-A6C34878D82A}">
                    <a16:rowId xmlns:a16="http://schemas.microsoft.com/office/drawing/2014/main" val="10008"/>
                  </a:ext>
                </a:extLst>
              </a:tr>
            </a:tbl>
          </a:graphicData>
        </a:graphic>
      </p:graphicFrame>
      <p:pic>
        <p:nvPicPr>
          <p:cNvPr id="569" name="Google Shape;569;p10" descr="green checkmark"/>
          <p:cNvPicPr preferRelativeResize="0"/>
          <p:nvPr/>
        </p:nvPicPr>
        <p:blipFill rotWithShape="1">
          <a:blip r:embed="rId5">
            <a:alphaModFix/>
          </a:blip>
          <a:srcRect/>
          <a:stretch/>
        </p:blipFill>
        <p:spPr>
          <a:xfrm>
            <a:off x="11573783" y="2391326"/>
            <a:ext cx="282522" cy="294294"/>
          </a:xfrm>
          <a:prstGeom prst="rect">
            <a:avLst/>
          </a:prstGeom>
          <a:noFill/>
          <a:ln>
            <a:noFill/>
          </a:ln>
        </p:spPr>
      </p:pic>
      <p:pic>
        <p:nvPicPr>
          <p:cNvPr id="570" name="Google Shape;570;p10" descr="green checkmark"/>
          <p:cNvPicPr preferRelativeResize="0"/>
          <p:nvPr/>
        </p:nvPicPr>
        <p:blipFill rotWithShape="1">
          <a:blip r:embed="rId5">
            <a:alphaModFix/>
          </a:blip>
          <a:srcRect/>
          <a:stretch/>
        </p:blipFill>
        <p:spPr>
          <a:xfrm>
            <a:off x="10671308" y="2828943"/>
            <a:ext cx="282522" cy="294294"/>
          </a:xfrm>
          <a:prstGeom prst="rect">
            <a:avLst/>
          </a:prstGeom>
          <a:noFill/>
          <a:ln>
            <a:noFill/>
          </a:ln>
        </p:spPr>
      </p:pic>
      <p:pic>
        <p:nvPicPr>
          <p:cNvPr id="571" name="Google Shape;571;p10" descr="green checkmark"/>
          <p:cNvPicPr preferRelativeResize="0"/>
          <p:nvPr/>
        </p:nvPicPr>
        <p:blipFill rotWithShape="1">
          <a:blip r:embed="rId5">
            <a:alphaModFix/>
          </a:blip>
          <a:srcRect/>
          <a:stretch/>
        </p:blipFill>
        <p:spPr>
          <a:xfrm>
            <a:off x="11617663" y="3334208"/>
            <a:ext cx="282522" cy="294294"/>
          </a:xfrm>
          <a:prstGeom prst="rect">
            <a:avLst/>
          </a:prstGeom>
          <a:noFill/>
          <a:ln>
            <a:noFill/>
          </a:ln>
        </p:spPr>
      </p:pic>
      <p:pic>
        <p:nvPicPr>
          <p:cNvPr id="572" name="Google Shape;572;p10" descr="green checkmark"/>
          <p:cNvPicPr preferRelativeResize="0"/>
          <p:nvPr/>
        </p:nvPicPr>
        <p:blipFill rotWithShape="1">
          <a:blip r:embed="rId5">
            <a:alphaModFix/>
          </a:blip>
          <a:srcRect/>
          <a:stretch/>
        </p:blipFill>
        <p:spPr>
          <a:xfrm>
            <a:off x="10671308" y="3731312"/>
            <a:ext cx="282522" cy="294294"/>
          </a:xfrm>
          <a:prstGeom prst="rect">
            <a:avLst/>
          </a:prstGeom>
          <a:noFill/>
          <a:ln>
            <a:noFill/>
          </a:ln>
        </p:spPr>
      </p:pic>
      <p:pic>
        <p:nvPicPr>
          <p:cNvPr id="573" name="Google Shape;573;p10" descr="green checkmark"/>
          <p:cNvPicPr preferRelativeResize="0"/>
          <p:nvPr/>
        </p:nvPicPr>
        <p:blipFill rotWithShape="1">
          <a:blip r:embed="rId5">
            <a:alphaModFix/>
          </a:blip>
          <a:srcRect/>
          <a:stretch/>
        </p:blipFill>
        <p:spPr>
          <a:xfrm>
            <a:off x="11638670" y="4204527"/>
            <a:ext cx="282522" cy="294294"/>
          </a:xfrm>
          <a:prstGeom prst="rect">
            <a:avLst/>
          </a:prstGeom>
          <a:noFill/>
          <a:ln>
            <a:noFill/>
          </a:ln>
        </p:spPr>
      </p:pic>
      <p:pic>
        <p:nvPicPr>
          <p:cNvPr id="574" name="Google Shape;574;p10" descr="green checkmark"/>
          <p:cNvPicPr preferRelativeResize="0"/>
          <p:nvPr/>
        </p:nvPicPr>
        <p:blipFill rotWithShape="1">
          <a:blip r:embed="rId5">
            <a:alphaModFix/>
          </a:blip>
          <a:srcRect/>
          <a:stretch/>
        </p:blipFill>
        <p:spPr>
          <a:xfrm>
            <a:off x="11638670" y="4680342"/>
            <a:ext cx="282522" cy="294294"/>
          </a:xfrm>
          <a:prstGeom prst="rect">
            <a:avLst/>
          </a:prstGeom>
          <a:noFill/>
          <a:ln>
            <a:noFill/>
          </a:ln>
        </p:spPr>
      </p:pic>
      <p:pic>
        <p:nvPicPr>
          <p:cNvPr id="575" name="Google Shape;575;p10" descr="green checkmark"/>
          <p:cNvPicPr preferRelativeResize="0"/>
          <p:nvPr/>
        </p:nvPicPr>
        <p:blipFill rotWithShape="1">
          <a:blip r:embed="rId5">
            <a:alphaModFix/>
          </a:blip>
          <a:srcRect/>
          <a:stretch/>
        </p:blipFill>
        <p:spPr>
          <a:xfrm>
            <a:off x="10665639" y="5058708"/>
            <a:ext cx="282522" cy="294294"/>
          </a:xfrm>
          <a:prstGeom prst="rect">
            <a:avLst/>
          </a:prstGeom>
          <a:noFill/>
          <a:ln>
            <a:noFill/>
          </a:ln>
        </p:spPr>
      </p:pic>
      <p:pic>
        <p:nvPicPr>
          <p:cNvPr id="576" name="Google Shape;576;p10" descr="green checkmark"/>
          <p:cNvPicPr preferRelativeResize="0"/>
          <p:nvPr/>
        </p:nvPicPr>
        <p:blipFill rotWithShape="1">
          <a:blip r:embed="rId5">
            <a:alphaModFix/>
          </a:blip>
          <a:srcRect/>
          <a:stretch/>
        </p:blipFill>
        <p:spPr>
          <a:xfrm>
            <a:off x="11617663" y="5547655"/>
            <a:ext cx="282522" cy="294294"/>
          </a:xfrm>
          <a:prstGeom prst="rect">
            <a:avLst/>
          </a:prstGeom>
          <a:noFill/>
          <a:ln>
            <a:noFill/>
          </a:ln>
        </p:spPr>
      </p:pic>
      <p:sp>
        <p:nvSpPr>
          <p:cNvPr id="577" name="Google Shape;577;p10"/>
          <p:cNvSpPr txBox="1"/>
          <p:nvPr/>
        </p:nvSpPr>
        <p:spPr>
          <a:xfrm>
            <a:off x="4675492" y="296559"/>
            <a:ext cx="633540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1" i="0" u="none" strike="noStrike" cap="none" dirty="0">
                <a:solidFill>
                  <a:srgbClr val="3D3C3C"/>
                </a:solidFill>
                <a:latin typeface="Century Gothic"/>
                <a:ea typeface="Century Gothic"/>
                <a:cs typeface="Century Gothic"/>
                <a:sym typeface="Century Gothic"/>
              </a:rPr>
              <a:t>Lies die SMS von Mia und Katja.</a:t>
            </a:r>
            <a:br>
              <a:rPr lang="en-GB" sz="2200" b="1" i="0" u="none" strike="noStrike" cap="none" dirty="0">
                <a:solidFill>
                  <a:srgbClr val="3D3C3C"/>
                </a:solidFill>
                <a:latin typeface="Century Gothic"/>
                <a:ea typeface="Century Gothic"/>
                <a:cs typeface="Century Gothic"/>
                <a:sym typeface="Century Gothic"/>
              </a:rPr>
            </a:br>
            <a:r>
              <a:rPr lang="en-GB" sz="2200" b="1" i="0" u="none" strike="noStrike" cap="none" dirty="0" err="1">
                <a:solidFill>
                  <a:srgbClr val="3D3C3C"/>
                </a:solidFill>
                <a:latin typeface="Century Gothic"/>
                <a:ea typeface="Century Gothic"/>
                <a:cs typeface="Century Gothic"/>
                <a:sym typeface="Century Gothic"/>
              </a:rPr>
              <a:t>Schreib</a:t>
            </a:r>
            <a:r>
              <a:rPr lang="en-GB" sz="2200" b="1" i="0" u="none" strike="noStrike" cap="none" dirty="0">
                <a:solidFill>
                  <a:srgbClr val="3D3C3C"/>
                </a:solidFill>
                <a:latin typeface="Century Gothic"/>
                <a:ea typeface="Century Gothic"/>
                <a:cs typeface="Century Gothic"/>
                <a:sym typeface="Century Gothic"/>
              </a:rPr>
              <a:t> 1-8 und ‘</a:t>
            </a:r>
            <a:r>
              <a:rPr lang="en-GB" sz="2200" b="1" i="1" u="none" strike="noStrike" cap="none" dirty="0">
                <a:solidFill>
                  <a:srgbClr val="3D3C3C"/>
                </a:solidFill>
                <a:latin typeface="Century Gothic"/>
                <a:ea typeface="Century Gothic"/>
                <a:cs typeface="Century Gothic"/>
                <a:sym typeface="Century Gothic"/>
              </a:rPr>
              <a:t>since</a:t>
            </a:r>
            <a:r>
              <a:rPr lang="en-GB" sz="2200" b="1" i="0" u="none" strike="noStrike" cap="none" dirty="0">
                <a:solidFill>
                  <a:srgbClr val="3D3C3C"/>
                </a:solidFill>
                <a:latin typeface="Century Gothic"/>
                <a:ea typeface="Century Gothic"/>
                <a:cs typeface="Century Gothic"/>
                <a:sym typeface="Century Gothic"/>
              </a:rPr>
              <a:t>’ </a:t>
            </a:r>
            <a:r>
              <a:rPr lang="en-GB" sz="2200" b="1" i="0" u="none" strike="noStrike" cap="none" dirty="0" err="1">
                <a:solidFill>
                  <a:srgbClr val="3D3C3C"/>
                </a:solidFill>
                <a:latin typeface="Century Gothic"/>
                <a:ea typeface="Century Gothic"/>
                <a:cs typeface="Century Gothic"/>
                <a:sym typeface="Century Gothic"/>
              </a:rPr>
              <a:t>oder</a:t>
            </a:r>
            <a:r>
              <a:rPr lang="en-GB" sz="2200" b="1" i="0" u="none" strike="noStrike" cap="none" dirty="0">
                <a:solidFill>
                  <a:srgbClr val="3D3C3C"/>
                </a:solidFill>
                <a:latin typeface="Century Gothic"/>
                <a:ea typeface="Century Gothic"/>
                <a:cs typeface="Century Gothic"/>
                <a:sym typeface="Century Gothic"/>
              </a:rPr>
              <a:t> ‘</a:t>
            </a:r>
            <a:r>
              <a:rPr lang="en-GB" sz="2200" b="1" i="1" u="none" strike="noStrike" cap="none" dirty="0">
                <a:solidFill>
                  <a:srgbClr val="3D3C3C"/>
                </a:solidFill>
                <a:latin typeface="Century Gothic"/>
                <a:ea typeface="Century Gothic"/>
                <a:cs typeface="Century Gothic"/>
                <a:sym typeface="Century Gothic"/>
              </a:rPr>
              <a:t>for</a:t>
            </a:r>
            <a:r>
              <a:rPr lang="en-GB" sz="2200" b="1" i="0" u="none" strike="noStrike" cap="none" dirty="0">
                <a:solidFill>
                  <a:srgbClr val="3D3C3C"/>
                </a:solidFill>
                <a:latin typeface="Century Gothic"/>
                <a:ea typeface="Century Gothic"/>
                <a:cs typeface="Century Gothic"/>
                <a:sym typeface="Century Gothic"/>
              </a:rPr>
              <a:t>’.</a:t>
            </a:r>
            <a:endParaRPr sz="1400" b="1" i="0" u="none" strike="noStrike" cap="none" dirty="0">
              <a:solidFill>
                <a:srgbClr val="000000"/>
              </a:solidFill>
              <a:sym typeface="Arial"/>
            </a:endParaRPr>
          </a:p>
        </p:txBody>
      </p:sp>
      <p:sp>
        <p:nvSpPr>
          <p:cNvPr id="578" name="Google Shape;578;p10"/>
          <p:cNvSpPr txBox="1"/>
          <p:nvPr/>
        </p:nvSpPr>
        <p:spPr>
          <a:xfrm>
            <a:off x="15138" y="1176095"/>
            <a:ext cx="1233003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C3C"/>
              </a:buClr>
              <a:buSzPts val="2200"/>
              <a:buFont typeface="Century Gothic"/>
              <a:buNone/>
            </a:pPr>
            <a:r>
              <a:rPr lang="en-GB" sz="2200" b="1" i="0" u="none" strike="noStrike" cap="none" dirty="0">
                <a:solidFill>
                  <a:srgbClr val="3D3C3C"/>
                </a:solidFill>
                <a:latin typeface="Century Gothic"/>
                <a:ea typeface="Century Gothic"/>
                <a:cs typeface="Century Gothic"/>
                <a:sym typeface="Century Gothic"/>
              </a:rPr>
              <a:t>Lies die </a:t>
            </a:r>
            <a:r>
              <a:rPr lang="en-GB" sz="2200" b="1" i="0" u="none" strike="noStrike" cap="none" dirty="0" err="1">
                <a:solidFill>
                  <a:srgbClr val="3D3C3C"/>
                </a:solidFill>
                <a:latin typeface="Century Gothic"/>
                <a:ea typeface="Century Gothic"/>
                <a:cs typeface="Century Gothic"/>
                <a:sym typeface="Century Gothic"/>
              </a:rPr>
              <a:t>ganzen</a:t>
            </a:r>
            <a:r>
              <a:rPr lang="en-GB" sz="2200" b="1" i="0" u="none" strike="noStrike" cap="none" dirty="0">
                <a:solidFill>
                  <a:srgbClr val="3D3C3C"/>
                </a:solidFill>
                <a:latin typeface="Century Gothic"/>
                <a:ea typeface="Century Gothic"/>
                <a:cs typeface="Century Gothic"/>
                <a:sym typeface="Century Gothic"/>
              </a:rPr>
              <a:t> SMS. Wie </a:t>
            </a:r>
            <a:r>
              <a:rPr lang="en-GB" sz="2200" b="1" i="0" u="none" strike="noStrike" cap="none" dirty="0" err="1">
                <a:solidFill>
                  <a:srgbClr val="3D3C3C"/>
                </a:solidFill>
                <a:latin typeface="Century Gothic"/>
                <a:ea typeface="Century Gothic"/>
                <a:cs typeface="Century Gothic"/>
                <a:sym typeface="Century Gothic"/>
              </a:rPr>
              <a:t>heißt</a:t>
            </a:r>
            <a:r>
              <a:rPr lang="en-GB" sz="2200" b="1" i="0" u="none" strike="noStrike" cap="none" dirty="0">
                <a:solidFill>
                  <a:srgbClr val="3D3C3C"/>
                </a:solidFill>
                <a:latin typeface="Century Gothic"/>
                <a:ea typeface="Century Gothic"/>
                <a:cs typeface="Century Gothic"/>
                <a:sym typeface="Century Gothic"/>
              </a:rPr>
              <a:t> das auf </a:t>
            </a:r>
            <a:r>
              <a:rPr lang="en-GB" sz="2200" b="1" i="0" u="none" strike="noStrike" cap="none" dirty="0" err="1">
                <a:solidFill>
                  <a:srgbClr val="3D3C3C"/>
                </a:solidFill>
                <a:latin typeface="Century Gothic"/>
                <a:ea typeface="Century Gothic"/>
                <a:cs typeface="Century Gothic"/>
                <a:sym typeface="Century Gothic"/>
              </a:rPr>
              <a:t>Englisch</a:t>
            </a:r>
            <a:r>
              <a:rPr lang="en-GB" sz="2200" b="1" i="0" u="none" strike="noStrike" cap="none" dirty="0">
                <a:solidFill>
                  <a:srgbClr val="3D3C3C"/>
                </a:solidFill>
                <a:latin typeface="Century Gothic"/>
                <a:ea typeface="Century Gothic"/>
                <a:cs typeface="Century Gothic"/>
                <a:sym typeface="Century Gothic"/>
              </a:rPr>
              <a:t>? Sag </a:t>
            </a:r>
            <a:r>
              <a:rPr lang="en-GB" sz="2200" b="1" i="0" u="none" strike="noStrike" cap="none" dirty="0" err="1">
                <a:solidFill>
                  <a:srgbClr val="3D3C3C"/>
                </a:solidFill>
                <a:latin typeface="Century Gothic"/>
                <a:ea typeface="Century Gothic"/>
                <a:cs typeface="Century Gothic"/>
                <a:sym typeface="Century Gothic"/>
              </a:rPr>
              <a:t>deinem</a:t>
            </a:r>
            <a:r>
              <a:rPr lang="en-GB" sz="2200" b="1" i="0" u="none" strike="noStrike" cap="none" dirty="0">
                <a:solidFill>
                  <a:srgbClr val="3D3C3C"/>
                </a:solidFill>
                <a:latin typeface="Century Gothic"/>
                <a:ea typeface="Century Gothic"/>
                <a:cs typeface="Century Gothic"/>
                <a:sym typeface="Century Gothic"/>
              </a:rPr>
              <a:t> Partner / </a:t>
            </a:r>
            <a:r>
              <a:rPr lang="en-GB" sz="2200" b="1" i="0" u="none" strike="noStrike" cap="none" dirty="0" err="1">
                <a:solidFill>
                  <a:srgbClr val="3D3C3C"/>
                </a:solidFill>
                <a:latin typeface="Century Gothic"/>
                <a:ea typeface="Century Gothic"/>
                <a:cs typeface="Century Gothic"/>
                <a:sym typeface="Century Gothic"/>
              </a:rPr>
              <a:t>deiner</a:t>
            </a:r>
            <a:r>
              <a:rPr lang="en-GB" sz="2200" b="1" i="0" u="none" strike="noStrike" cap="none" dirty="0">
                <a:solidFill>
                  <a:srgbClr val="3D3C3C"/>
                </a:solidFill>
                <a:latin typeface="Century Gothic"/>
                <a:ea typeface="Century Gothic"/>
                <a:cs typeface="Century Gothic"/>
                <a:sym typeface="Century Gothic"/>
              </a:rPr>
              <a:t> </a:t>
            </a:r>
            <a:r>
              <a:rPr lang="en-GB" sz="2200" b="1" i="0" u="none" strike="noStrike" cap="none" dirty="0" err="1">
                <a:solidFill>
                  <a:srgbClr val="3D3C3C"/>
                </a:solidFill>
                <a:latin typeface="Century Gothic"/>
                <a:ea typeface="Century Gothic"/>
                <a:cs typeface="Century Gothic"/>
                <a:sym typeface="Century Gothic"/>
              </a:rPr>
              <a:t>Partnerin</a:t>
            </a:r>
            <a:r>
              <a:rPr lang="en-GB" sz="2200" b="1" i="0" u="none" strike="noStrike" cap="none" dirty="0">
                <a:solidFill>
                  <a:srgbClr val="3D3C3C"/>
                </a:solidFill>
                <a:latin typeface="Century Gothic"/>
                <a:ea typeface="Century Gothic"/>
                <a:cs typeface="Century Gothic"/>
                <a:sym typeface="Century Gothic"/>
              </a:rPr>
              <a:t>.</a:t>
            </a:r>
            <a:endParaRPr sz="1400" b="1" i="0" u="none" strike="noStrike" cap="none" dirty="0">
              <a:solidFill>
                <a:srgbClr val="000000"/>
              </a:solidFill>
              <a:sym typeface="Arial"/>
            </a:endParaRPr>
          </a:p>
        </p:txBody>
      </p:sp>
      <p:sp>
        <p:nvSpPr>
          <p:cNvPr id="579" name="Google Shape;579;p10"/>
          <p:cNvSpPr/>
          <p:nvPr/>
        </p:nvSpPr>
        <p:spPr>
          <a:xfrm>
            <a:off x="130439" y="1734434"/>
            <a:ext cx="2800330" cy="1405850"/>
          </a:xfrm>
          <a:prstGeom prst="wedgeRectCallout">
            <a:avLst>
              <a:gd name="adj1" fmla="val -20833"/>
              <a:gd name="adj2" fmla="val 62500"/>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Hey! Ich warte </a:t>
            </a:r>
            <a:r>
              <a:rPr lang="en-GB" sz="2000" b="1" i="0" u="none" strike="noStrike" cap="none">
                <a:solidFill>
                  <a:srgbClr val="3D3C3C"/>
                </a:solidFill>
                <a:latin typeface="Century Gothic"/>
                <a:ea typeface="Century Gothic"/>
                <a:cs typeface="Century Gothic"/>
                <a:sym typeface="Century Gothic"/>
              </a:rPr>
              <a:t>seit zwei Stunden</a:t>
            </a:r>
            <a:r>
              <a:rPr lang="en-GB" sz="2000" b="0" i="0" u="none" strike="noStrike" cap="none">
                <a:solidFill>
                  <a:srgbClr val="3D3C3C"/>
                </a:solidFill>
                <a:latin typeface="Century Gothic"/>
                <a:ea typeface="Century Gothic"/>
                <a:cs typeface="Century Gothic"/>
                <a:sym typeface="Century Gothic"/>
              </a:rPr>
              <a:t>! Wo bist du denn eigentlich?</a:t>
            </a:r>
            <a:endParaRPr sz="1400" b="0" i="0" u="none" strike="noStrike" cap="none">
              <a:solidFill>
                <a:srgbClr val="000000"/>
              </a:solidFill>
              <a:latin typeface="Arial"/>
              <a:ea typeface="Arial"/>
              <a:cs typeface="Arial"/>
              <a:sym typeface="Arial"/>
            </a:endParaRPr>
          </a:p>
        </p:txBody>
      </p:sp>
      <p:sp>
        <p:nvSpPr>
          <p:cNvPr id="580" name="Google Shape;580;p10"/>
          <p:cNvSpPr/>
          <p:nvPr/>
        </p:nvSpPr>
        <p:spPr>
          <a:xfrm>
            <a:off x="130438" y="3376321"/>
            <a:ext cx="2800330" cy="1004276"/>
          </a:xfrm>
          <a:prstGeom prst="wedgeRectCallout">
            <a:avLst>
              <a:gd name="adj1" fmla="val -20833"/>
              <a:gd name="adj2" fmla="val 62500"/>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Ich bin </a:t>
            </a:r>
            <a:r>
              <a:rPr lang="en-GB" sz="2000" b="1" i="0" u="none" strike="noStrike" cap="none">
                <a:solidFill>
                  <a:srgbClr val="3D3C3C"/>
                </a:solidFill>
                <a:latin typeface="Century Gothic"/>
                <a:ea typeface="Century Gothic"/>
                <a:cs typeface="Century Gothic"/>
                <a:sym typeface="Century Gothic"/>
              </a:rPr>
              <a:t>seit heute morgen </a:t>
            </a:r>
            <a:r>
              <a:rPr lang="en-GB" sz="2000" b="0" i="0" u="none" strike="noStrike" cap="none">
                <a:solidFill>
                  <a:srgbClr val="3D3C3C"/>
                </a:solidFill>
                <a:latin typeface="Century Gothic"/>
                <a:ea typeface="Century Gothic"/>
                <a:cs typeface="Century Gothic"/>
                <a:sym typeface="Century Gothic"/>
              </a:rPr>
              <a:t>in der Bibliothek.</a:t>
            </a:r>
            <a:endParaRPr sz="1400" b="0" i="0" u="none" strike="noStrike" cap="none">
              <a:solidFill>
                <a:srgbClr val="000000"/>
              </a:solidFill>
              <a:latin typeface="Arial"/>
              <a:ea typeface="Arial"/>
              <a:cs typeface="Arial"/>
              <a:sym typeface="Arial"/>
            </a:endParaRPr>
          </a:p>
        </p:txBody>
      </p:sp>
      <p:sp>
        <p:nvSpPr>
          <p:cNvPr id="581" name="Google Shape;581;p10"/>
          <p:cNvSpPr/>
          <p:nvPr/>
        </p:nvSpPr>
        <p:spPr>
          <a:xfrm>
            <a:off x="179504" y="4652550"/>
            <a:ext cx="2794621" cy="1157750"/>
          </a:xfrm>
          <a:prstGeom prst="wedgeRectCallout">
            <a:avLst>
              <a:gd name="adj1" fmla="val -20833"/>
              <a:gd name="adj2" fmla="val 62500"/>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Ach, so lange?! </a:t>
            </a:r>
            <a:r>
              <a:rPr lang="en-GB" sz="2000" b="1" i="0" u="none" strike="noStrike" cap="none">
                <a:solidFill>
                  <a:srgbClr val="3D3C3C"/>
                </a:solidFill>
                <a:latin typeface="Century Gothic"/>
                <a:ea typeface="Century Gothic"/>
                <a:cs typeface="Century Gothic"/>
                <a:sym typeface="Century Gothic"/>
              </a:rPr>
              <a:t>Seit wie lange </a:t>
            </a:r>
            <a:r>
              <a:rPr lang="en-GB" sz="2000" b="0" i="0" u="none" strike="noStrike" cap="none">
                <a:solidFill>
                  <a:srgbClr val="3D3C3C"/>
                </a:solidFill>
                <a:latin typeface="Century Gothic"/>
                <a:ea typeface="Century Gothic"/>
                <a:cs typeface="Century Gothic"/>
                <a:sym typeface="Century Gothic"/>
              </a:rPr>
              <a:t>lernst du schon Polnisch?</a:t>
            </a:r>
            <a:endParaRPr sz="1400" b="0" i="0" u="none" strike="noStrike" cap="none">
              <a:solidFill>
                <a:srgbClr val="000000"/>
              </a:solidFill>
              <a:latin typeface="Arial"/>
              <a:ea typeface="Arial"/>
              <a:cs typeface="Arial"/>
              <a:sym typeface="Arial"/>
            </a:endParaRPr>
          </a:p>
        </p:txBody>
      </p:sp>
      <p:sp>
        <p:nvSpPr>
          <p:cNvPr id="582" name="Google Shape;582;p10"/>
          <p:cNvSpPr/>
          <p:nvPr/>
        </p:nvSpPr>
        <p:spPr>
          <a:xfrm>
            <a:off x="2563818" y="5407534"/>
            <a:ext cx="410307" cy="401573"/>
          </a:xfrm>
          <a:prstGeom prst="rect">
            <a:avLst/>
          </a:prstGeom>
          <a:solidFill>
            <a:srgbClr val="FFFFFF"/>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3</a:t>
            </a:r>
            <a:endParaRPr sz="1400" b="0" i="0" u="none" strike="noStrike" cap="none">
              <a:solidFill>
                <a:srgbClr val="000000"/>
              </a:solidFill>
              <a:latin typeface="Arial"/>
              <a:ea typeface="Arial"/>
              <a:cs typeface="Arial"/>
              <a:sym typeface="Arial"/>
            </a:endParaRPr>
          </a:p>
        </p:txBody>
      </p:sp>
      <p:sp>
        <p:nvSpPr>
          <p:cNvPr id="583" name="Google Shape;583;p10"/>
          <p:cNvSpPr/>
          <p:nvPr/>
        </p:nvSpPr>
        <p:spPr>
          <a:xfrm>
            <a:off x="3021459" y="1734434"/>
            <a:ext cx="2800330" cy="1004276"/>
          </a:xfrm>
          <a:prstGeom prst="wedgeRectCallout">
            <a:avLst>
              <a:gd name="adj1" fmla="val -20833"/>
              <a:gd name="adj2" fmla="val 62500"/>
            </a:avLst>
          </a:prstGeom>
          <a:solidFill>
            <a:srgbClr val="FFFFFF"/>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a:solidFill>
                  <a:srgbClr val="3D3C3C"/>
                </a:solidFill>
                <a:latin typeface="Century Gothic"/>
                <a:ea typeface="Century Gothic"/>
                <a:cs typeface="Century Gothic"/>
                <a:sym typeface="Century Gothic"/>
              </a:rPr>
              <a:t>Seit März </a:t>
            </a:r>
            <a:r>
              <a:rPr lang="en-GB" sz="2000" b="0" i="0" u="none" strike="noStrike" cap="none">
                <a:solidFill>
                  <a:srgbClr val="3D3C3C"/>
                </a:solidFill>
                <a:latin typeface="Century Gothic"/>
                <a:ea typeface="Century Gothic"/>
                <a:cs typeface="Century Gothic"/>
                <a:sym typeface="Century Gothic"/>
              </a:rPr>
              <a:t>mache ich diesen Kurs. </a:t>
            </a:r>
            <a:endParaRPr sz="1400" b="0" i="0" u="none" strike="noStrike" cap="none">
              <a:solidFill>
                <a:srgbClr val="000000"/>
              </a:solidFill>
              <a:latin typeface="Arial"/>
              <a:ea typeface="Arial"/>
              <a:cs typeface="Arial"/>
              <a:sym typeface="Arial"/>
            </a:endParaRPr>
          </a:p>
        </p:txBody>
      </p:sp>
      <p:sp>
        <p:nvSpPr>
          <p:cNvPr id="584" name="Google Shape;584;p10"/>
          <p:cNvSpPr/>
          <p:nvPr/>
        </p:nvSpPr>
        <p:spPr>
          <a:xfrm>
            <a:off x="3021459" y="3123237"/>
            <a:ext cx="2800330" cy="1069719"/>
          </a:xfrm>
          <a:prstGeom prst="wedgeRectCallout">
            <a:avLst>
              <a:gd name="adj1" fmla="val -20833"/>
              <a:gd name="adj2" fmla="val 62500"/>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Ich habe </a:t>
            </a:r>
            <a:r>
              <a:rPr lang="en-GB" sz="2000" b="1" i="0" u="none" strike="noStrike" cap="none">
                <a:solidFill>
                  <a:srgbClr val="3D3C3C"/>
                </a:solidFill>
                <a:latin typeface="Century Gothic"/>
                <a:ea typeface="Century Gothic"/>
                <a:cs typeface="Century Gothic"/>
                <a:sym typeface="Century Gothic"/>
              </a:rPr>
              <a:t>ein Jahr </a:t>
            </a:r>
            <a:r>
              <a:rPr lang="en-GB" sz="2000" b="0" i="0" u="none" strike="noStrike" cap="none">
                <a:solidFill>
                  <a:srgbClr val="3D3C3C"/>
                </a:solidFill>
                <a:latin typeface="Century Gothic"/>
                <a:ea typeface="Century Gothic"/>
                <a:cs typeface="Century Gothic"/>
                <a:sym typeface="Century Gothic"/>
              </a:rPr>
              <a:t>Chinesisch gelernt. Das war toll.</a:t>
            </a:r>
            <a:endParaRPr sz="1400" b="0" i="0" u="none" strike="noStrike" cap="none">
              <a:solidFill>
                <a:srgbClr val="000000"/>
              </a:solidFill>
              <a:latin typeface="Arial"/>
              <a:ea typeface="Arial"/>
              <a:cs typeface="Arial"/>
              <a:sym typeface="Arial"/>
            </a:endParaRPr>
          </a:p>
        </p:txBody>
      </p:sp>
      <p:sp>
        <p:nvSpPr>
          <p:cNvPr id="585" name="Google Shape;585;p10"/>
          <p:cNvSpPr/>
          <p:nvPr/>
        </p:nvSpPr>
        <p:spPr>
          <a:xfrm>
            <a:off x="3027167" y="4680342"/>
            <a:ext cx="2794621" cy="1345320"/>
          </a:xfrm>
          <a:prstGeom prst="wedgeRectCallout">
            <a:avLst>
              <a:gd name="adj1" fmla="val -20833"/>
              <a:gd name="adj2" fmla="val 62500"/>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D3C3C"/>
              </a:buClr>
              <a:buSzPts val="2000"/>
              <a:buFont typeface="Century Gothic"/>
              <a:buNone/>
            </a:pPr>
            <a:r>
              <a:rPr lang="en-GB" sz="2000" b="0" i="0" u="none" strike="noStrike" cap="none" dirty="0" err="1">
                <a:solidFill>
                  <a:srgbClr val="3D3C3C"/>
                </a:solidFill>
                <a:latin typeface="Century Gothic"/>
                <a:ea typeface="Century Gothic"/>
                <a:cs typeface="Century Gothic"/>
                <a:sym typeface="Century Gothic"/>
              </a:rPr>
              <a:t>Kennst</a:t>
            </a:r>
            <a:r>
              <a:rPr lang="en-GB" sz="2000" b="0" i="0" u="none" strike="noStrike" cap="none" dirty="0">
                <a:solidFill>
                  <a:srgbClr val="3D3C3C"/>
                </a:solidFill>
                <a:latin typeface="Century Gothic"/>
                <a:ea typeface="Century Gothic"/>
                <a:cs typeface="Century Gothic"/>
                <a:sym typeface="Century Gothic"/>
              </a:rPr>
              <a:t> du Marta? Sie </a:t>
            </a:r>
            <a:r>
              <a:rPr lang="en-GB" sz="2000" b="0" i="0" u="none" strike="noStrike" cap="none" dirty="0" err="1">
                <a:solidFill>
                  <a:srgbClr val="3D3C3C"/>
                </a:solidFill>
                <a:latin typeface="Century Gothic"/>
                <a:ea typeface="Century Gothic"/>
                <a:cs typeface="Century Gothic"/>
                <a:sym typeface="Century Gothic"/>
              </a:rPr>
              <a:t>ist</a:t>
            </a:r>
            <a:r>
              <a:rPr lang="en-GB" sz="2000" b="0" i="0" u="none" strike="noStrike" cap="none" dirty="0">
                <a:solidFill>
                  <a:srgbClr val="3D3C3C"/>
                </a:solidFill>
                <a:latin typeface="Century Gothic"/>
                <a:ea typeface="Century Gothic"/>
                <a:cs typeface="Century Gothic"/>
                <a:sym typeface="Century Gothic"/>
              </a:rPr>
              <a:t> neu an der Schule und </a:t>
            </a:r>
            <a:r>
              <a:rPr lang="en-GB" sz="2000" b="0" i="0" u="none" strike="noStrike" cap="none" dirty="0" err="1">
                <a:solidFill>
                  <a:srgbClr val="3D3C3C"/>
                </a:solidFill>
                <a:latin typeface="Century Gothic"/>
                <a:ea typeface="Century Gothic"/>
                <a:cs typeface="Century Gothic"/>
                <a:sym typeface="Century Gothic"/>
              </a:rPr>
              <a:t>wohnt</a:t>
            </a:r>
            <a:r>
              <a:rPr lang="en-GB" sz="2000" b="0"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seit</a:t>
            </a:r>
            <a:r>
              <a:rPr lang="en-GB" sz="2000" b="1"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drei</a:t>
            </a:r>
            <a:r>
              <a:rPr lang="en-GB" sz="2000" b="1"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Wochen</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hier</a:t>
            </a:r>
            <a:r>
              <a:rPr lang="en-GB" sz="2000" b="0" i="0" u="none" strike="noStrike" cap="none" dirty="0">
                <a:solidFill>
                  <a:srgbClr val="3D3C3C"/>
                </a:solidFill>
                <a:latin typeface="Century Gothic"/>
                <a:ea typeface="Century Gothic"/>
                <a:cs typeface="Century Gothic"/>
                <a:sym typeface="Century Gothic"/>
              </a:rPr>
              <a:t>... </a:t>
            </a:r>
            <a:endParaRPr sz="1400" b="0" i="0" u="none" strike="noStrike" cap="none" dirty="0">
              <a:solidFill>
                <a:srgbClr val="000000"/>
              </a:solidFill>
              <a:latin typeface="Arial"/>
              <a:ea typeface="Arial"/>
              <a:cs typeface="Arial"/>
              <a:sym typeface="Arial"/>
            </a:endParaRPr>
          </a:p>
        </p:txBody>
      </p:sp>
      <p:sp>
        <p:nvSpPr>
          <p:cNvPr id="586" name="Google Shape;586;p10"/>
          <p:cNvSpPr/>
          <p:nvPr/>
        </p:nvSpPr>
        <p:spPr>
          <a:xfrm>
            <a:off x="5411480" y="2342036"/>
            <a:ext cx="410307" cy="401573"/>
          </a:xfrm>
          <a:prstGeom prst="rect">
            <a:avLst/>
          </a:prstGeom>
          <a:solidFill>
            <a:srgbClr val="FFF2CC"/>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587" name="Google Shape;587;p10"/>
          <p:cNvSpPr/>
          <p:nvPr/>
        </p:nvSpPr>
        <p:spPr>
          <a:xfrm>
            <a:off x="6062355" y="3090592"/>
            <a:ext cx="2800330" cy="1157750"/>
          </a:xfrm>
          <a:prstGeom prst="wedgeRectCallout">
            <a:avLst>
              <a:gd name="adj1" fmla="val -20833"/>
              <a:gd name="adj2" fmla="val 62500"/>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Ja, aber nur </a:t>
            </a:r>
            <a:r>
              <a:rPr lang="en-GB" sz="2000" b="1" i="0" u="none" strike="noStrike" cap="none">
                <a:solidFill>
                  <a:srgbClr val="3D3C3C"/>
                </a:solidFill>
                <a:latin typeface="Century Gothic"/>
                <a:ea typeface="Century Gothic"/>
                <a:cs typeface="Century Gothic"/>
                <a:sym typeface="Century Gothic"/>
              </a:rPr>
              <a:t>seit gestern</a:t>
            </a:r>
            <a:r>
              <a:rPr lang="en-GB" sz="2000" b="0" i="0" u="none" strike="noStrike" cap="none">
                <a:solidFill>
                  <a:srgbClr val="3D3C3C"/>
                </a:solidFill>
                <a:latin typeface="Century Gothic"/>
                <a:ea typeface="Century Gothic"/>
                <a:cs typeface="Century Gothic"/>
                <a:sym typeface="Century Gothic"/>
              </a:rPr>
              <a:t>...sie ist nett..</a:t>
            </a:r>
            <a:endParaRPr sz="1400" b="0" i="0" u="none" strike="noStrike" cap="none">
              <a:solidFill>
                <a:srgbClr val="000000"/>
              </a:solidFill>
              <a:latin typeface="Arial"/>
              <a:ea typeface="Arial"/>
              <a:cs typeface="Arial"/>
              <a:sym typeface="Arial"/>
            </a:endParaRPr>
          </a:p>
        </p:txBody>
      </p:sp>
      <p:sp>
        <p:nvSpPr>
          <p:cNvPr id="588" name="Google Shape;588;p10"/>
          <p:cNvSpPr/>
          <p:nvPr/>
        </p:nvSpPr>
        <p:spPr>
          <a:xfrm>
            <a:off x="6062355" y="4463354"/>
            <a:ext cx="3102478" cy="1670745"/>
          </a:xfrm>
          <a:prstGeom prst="wedgeRectCallout">
            <a:avLst>
              <a:gd name="adj1" fmla="val -20833"/>
              <a:gd name="adj2" fmla="val 62500"/>
            </a:avLst>
          </a:prstGeom>
          <a:solidFill>
            <a:schemeClr val="lt2"/>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D3C3C"/>
              </a:buClr>
              <a:buSzPts val="2000"/>
              <a:buFont typeface="Century Gothic"/>
              <a:buNone/>
            </a:pPr>
            <a:r>
              <a:rPr lang="en-GB" sz="2000" b="0" i="0" u="none" strike="noStrike" cap="none" dirty="0" err="1">
                <a:solidFill>
                  <a:srgbClr val="3D3C3C"/>
                </a:solidFill>
                <a:latin typeface="Century Gothic"/>
                <a:ea typeface="Century Gothic"/>
                <a:cs typeface="Century Gothic"/>
                <a:sym typeface="Century Gothic"/>
              </a:rPr>
              <a:t>Eigentlich</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heißt</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sie</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jetzt</a:t>
            </a:r>
            <a:r>
              <a:rPr lang="en-GB" sz="2000" b="0" i="0" u="none" strike="noStrike" cap="none" dirty="0">
                <a:solidFill>
                  <a:srgbClr val="3D3C3C"/>
                </a:solidFill>
                <a:latin typeface="Century Gothic"/>
                <a:ea typeface="Century Gothic"/>
                <a:cs typeface="Century Gothic"/>
                <a:sym typeface="Century Gothic"/>
              </a:rPr>
              <a:t> Martin und </a:t>
            </a:r>
            <a:r>
              <a:rPr lang="en-GB" sz="2000" b="0" i="0" u="none" strike="noStrike" cap="none" dirty="0" err="1">
                <a:solidFill>
                  <a:srgbClr val="3D3C3C"/>
                </a:solidFill>
                <a:latin typeface="Century Gothic"/>
                <a:ea typeface="Century Gothic"/>
                <a:cs typeface="Century Gothic"/>
                <a:sym typeface="Century Gothic"/>
              </a:rPr>
              <a:t>benutzt</a:t>
            </a:r>
            <a:r>
              <a:rPr lang="en-GB" sz="2000" b="0" i="0" u="none" strike="noStrike" cap="none" dirty="0">
                <a:solidFill>
                  <a:srgbClr val="3D3C3C"/>
                </a:solidFill>
                <a:latin typeface="Century Gothic"/>
                <a:ea typeface="Century Gothic"/>
                <a:cs typeface="Century Gothic"/>
                <a:sym typeface="Century Gothic"/>
              </a:rPr>
              <a:t> das </a:t>
            </a:r>
            <a:r>
              <a:rPr lang="en-GB" sz="2000" b="0" i="0" u="none" strike="noStrike" cap="none" dirty="0" err="1">
                <a:solidFill>
                  <a:srgbClr val="3D3C3C"/>
                </a:solidFill>
                <a:latin typeface="Century Gothic"/>
                <a:ea typeface="Century Gothic"/>
                <a:cs typeface="Century Gothic"/>
                <a:sym typeface="Century Gothic"/>
              </a:rPr>
              <a:t>Pronomen</a:t>
            </a:r>
            <a:r>
              <a:rPr lang="en-GB" sz="2000" b="0" i="0" u="none" strike="noStrike" cap="none" dirty="0">
                <a:solidFill>
                  <a:srgbClr val="3D3C3C"/>
                </a:solidFill>
                <a:latin typeface="Century Gothic"/>
                <a:ea typeface="Century Gothic"/>
                <a:cs typeface="Century Gothic"/>
                <a:sym typeface="Century Gothic"/>
              </a:rPr>
              <a:t> ‚they‘. Sie </a:t>
            </a:r>
            <a:r>
              <a:rPr lang="en-GB" sz="2000" b="0" i="0" u="none" strike="noStrike" cap="none" dirty="0" err="1">
                <a:solidFill>
                  <a:srgbClr val="3D3C3C"/>
                </a:solidFill>
                <a:latin typeface="Century Gothic"/>
                <a:ea typeface="Century Gothic"/>
                <a:cs typeface="Century Gothic"/>
                <a:sym typeface="Century Gothic"/>
              </a:rPr>
              <a:t>weiß</a:t>
            </a:r>
            <a:r>
              <a:rPr lang="en-GB" sz="2000" b="0"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seit</a:t>
            </a:r>
            <a:r>
              <a:rPr lang="en-GB" sz="2000" b="1"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einem</a:t>
            </a:r>
            <a:r>
              <a:rPr lang="en-GB" sz="2000" b="1" i="0" u="none" strike="noStrike" cap="none" dirty="0">
                <a:solidFill>
                  <a:srgbClr val="3D3C3C"/>
                </a:solidFill>
                <a:latin typeface="Century Gothic"/>
                <a:ea typeface="Century Gothic"/>
                <a:cs typeface="Century Gothic"/>
                <a:sym typeface="Century Gothic"/>
              </a:rPr>
              <a:t> </a:t>
            </a:r>
            <a:r>
              <a:rPr lang="en-GB" sz="2000" b="1" i="0" u="none" strike="noStrike" cap="none" dirty="0" err="1">
                <a:solidFill>
                  <a:srgbClr val="3D3C3C"/>
                </a:solidFill>
                <a:latin typeface="Century Gothic"/>
                <a:ea typeface="Century Gothic"/>
                <a:cs typeface="Century Gothic"/>
                <a:sym typeface="Century Gothic"/>
              </a:rPr>
              <a:t>Jahr</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dass</a:t>
            </a:r>
            <a:r>
              <a:rPr lang="en-GB" sz="2000" b="0" i="0" u="none" strike="noStrike" cap="none" dirty="0">
                <a:solidFill>
                  <a:srgbClr val="3D3C3C"/>
                </a:solidFill>
                <a:latin typeface="Century Gothic"/>
                <a:ea typeface="Century Gothic"/>
                <a:cs typeface="Century Gothic"/>
                <a:sym typeface="Century Gothic"/>
              </a:rPr>
              <a:t> </a:t>
            </a:r>
            <a:r>
              <a:rPr lang="en-GB" sz="2000" b="0" i="0" u="none" strike="noStrike" cap="none" dirty="0" err="1">
                <a:solidFill>
                  <a:srgbClr val="3D3C3C"/>
                </a:solidFill>
                <a:latin typeface="Century Gothic"/>
                <a:ea typeface="Century Gothic"/>
                <a:cs typeface="Century Gothic"/>
                <a:sym typeface="Century Gothic"/>
              </a:rPr>
              <a:t>sie</a:t>
            </a:r>
            <a:r>
              <a:rPr lang="en-GB" sz="2000" b="0" i="0" u="none" strike="noStrike" cap="none" dirty="0">
                <a:solidFill>
                  <a:srgbClr val="3D3C3C"/>
                </a:solidFill>
                <a:latin typeface="Century Gothic"/>
                <a:ea typeface="Century Gothic"/>
                <a:cs typeface="Century Gothic"/>
                <a:sym typeface="Century Gothic"/>
              </a:rPr>
              <a:t> trans </a:t>
            </a:r>
            <a:r>
              <a:rPr lang="en-GB" sz="2000" b="0" i="0" u="none" strike="noStrike" cap="none" dirty="0" err="1">
                <a:solidFill>
                  <a:srgbClr val="3D3C3C"/>
                </a:solidFill>
                <a:latin typeface="Century Gothic"/>
                <a:ea typeface="Century Gothic"/>
                <a:cs typeface="Century Gothic"/>
                <a:sym typeface="Century Gothic"/>
              </a:rPr>
              <a:t>ist</a:t>
            </a:r>
            <a:r>
              <a:rPr lang="en-GB" sz="2000" b="0" i="0" u="none" strike="noStrike" cap="none" dirty="0">
                <a:solidFill>
                  <a:srgbClr val="3D3C3C"/>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sp>
        <p:nvSpPr>
          <p:cNvPr id="589" name="Google Shape;589;p10"/>
          <p:cNvSpPr/>
          <p:nvPr/>
        </p:nvSpPr>
        <p:spPr>
          <a:xfrm>
            <a:off x="8452378" y="3849337"/>
            <a:ext cx="410307" cy="401573"/>
          </a:xfrm>
          <a:prstGeom prst="rect">
            <a:avLst/>
          </a:prstGeom>
          <a:solidFill>
            <a:schemeClr val="lt2"/>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7</a:t>
            </a:r>
            <a:endParaRPr sz="1400" b="0" i="0" u="none" strike="noStrike" cap="none">
              <a:solidFill>
                <a:srgbClr val="000000"/>
              </a:solidFill>
              <a:latin typeface="Arial"/>
              <a:ea typeface="Arial"/>
              <a:cs typeface="Arial"/>
              <a:sym typeface="Arial"/>
            </a:endParaRPr>
          </a:p>
        </p:txBody>
      </p:sp>
      <p:sp>
        <p:nvSpPr>
          <p:cNvPr id="590" name="Google Shape;590;p10" descr="text box hiding answer"/>
          <p:cNvSpPr txBox="1"/>
          <p:nvPr/>
        </p:nvSpPr>
        <p:spPr>
          <a:xfrm>
            <a:off x="166789" y="1832297"/>
            <a:ext cx="2022438"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a:t>
            </a:r>
            <a:endParaRPr sz="1400" b="0" i="0" u="none" strike="noStrike" cap="none">
              <a:solidFill>
                <a:srgbClr val="000000"/>
              </a:solidFill>
              <a:latin typeface="Arial"/>
              <a:ea typeface="Arial"/>
              <a:cs typeface="Arial"/>
              <a:sym typeface="Arial"/>
            </a:endParaRPr>
          </a:p>
        </p:txBody>
      </p:sp>
      <p:sp>
        <p:nvSpPr>
          <p:cNvPr id="591" name="Google Shape;591;p10" descr="text box hiding answer"/>
          <p:cNvSpPr txBox="1"/>
          <p:nvPr/>
        </p:nvSpPr>
        <p:spPr>
          <a:xfrm>
            <a:off x="406853" y="3406188"/>
            <a:ext cx="896330" cy="307776"/>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a:t>
            </a:r>
            <a:endParaRPr sz="1400" b="0" i="0" u="none" strike="noStrike" cap="none">
              <a:solidFill>
                <a:srgbClr val="000000"/>
              </a:solidFill>
              <a:latin typeface="Arial"/>
              <a:ea typeface="Arial"/>
              <a:cs typeface="Arial"/>
              <a:sym typeface="Arial"/>
            </a:endParaRPr>
          </a:p>
        </p:txBody>
      </p:sp>
      <p:sp>
        <p:nvSpPr>
          <p:cNvPr id="592" name="Google Shape;592;p10" descr="text box hiding answer"/>
          <p:cNvSpPr txBox="1"/>
          <p:nvPr/>
        </p:nvSpPr>
        <p:spPr>
          <a:xfrm>
            <a:off x="1715898" y="3701860"/>
            <a:ext cx="916259" cy="307776"/>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a:t>
            </a:r>
            <a:endParaRPr sz="1400" b="0" i="0" u="none" strike="noStrike" cap="none">
              <a:solidFill>
                <a:srgbClr val="000000"/>
              </a:solidFill>
              <a:latin typeface="Arial"/>
              <a:ea typeface="Arial"/>
              <a:cs typeface="Arial"/>
              <a:sym typeface="Arial"/>
            </a:endParaRPr>
          </a:p>
        </p:txBody>
      </p:sp>
      <p:sp>
        <p:nvSpPr>
          <p:cNvPr id="593" name="Google Shape;593;p10"/>
          <p:cNvSpPr/>
          <p:nvPr/>
        </p:nvSpPr>
        <p:spPr>
          <a:xfrm>
            <a:off x="5411482" y="3791383"/>
            <a:ext cx="410307" cy="401573"/>
          </a:xfrm>
          <a:prstGeom prst="rect">
            <a:avLst/>
          </a:prstGeom>
          <a:solidFill>
            <a:srgbClr val="FFFFFF"/>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5</a:t>
            </a:r>
            <a:endParaRPr sz="1400" b="0" i="0" u="none" strike="noStrike" cap="none">
              <a:solidFill>
                <a:srgbClr val="000000"/>
              </a:solidFill>
              <a:latin typeface="Arial"/>
              <a:ea typeface="Arial"/>
              <a:cs typeface="Arial"/>
              <a:sym typeface="Arial"/>
            </a:endParaRPr>
          </a:p>
        </p:txBody>
      </p:sp>
      <p:sp>
        <p:nvSpPr>
          <p:cNvPr id="594" name="Google Shape;594;p10"/>
          <p:cNvSpPr/>
          <p:nvPr/>
        </p:nvSpPr>
        <p:spPr>
          <a:xfrm>
            <a:off x="8754526" y="5732475"/>
            <a:ext cx="410307" cy="401573"/>
          </a:xfrm>
          <a:prstGeom prst="rect">
            <a:avLst/>
          </a:prstGeom>
          <a:solidFill>
            <a:srgbClr val="FFF2CC"/>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8</a:t>
            </a:r>
            <a:endParaRPr sz="1400" b="0" i="0" u="none" strike="noStrike" cap="none">
              <a:solidFill>
                <a:srgbClr val="000000"/>
              </a:solidFill>
              <a:latin typeface="Arial"/>
              <a:ea typeface="Arial"/>
              <a:cs typeface="Arial"/>
              <a:sym typeface="Arial"/>
            </a:endParaRPr>
          </a:p>
        </p:txBody>
      </p:sp>
      <p:sp>
        <p:nvSpPr>
          <p:cNvPr id="595" name="Google Shape;595;p10" descr="text box hiding answer"/>
          <p:cNvSpPr txBox="1"/>
          <p:nvPr/>
        </p:nvSpPr>
        <p:spPr>
          <a:xfrm>
            <a:off x="2148641" y="2107674"/>
            <a:ext cx="692578"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a:t>
            </a:r>
            <a:endParaRPr sz="1400" b="0" i="0" u="none" strike="noStrike" cap="none">
              <a:solidFill>
                <a:srgbClr val="000000"/>
              </a:solidFill>
              <a:latin typeface="Arial"/>
              <a:ea typeface="Arial"/>
              <a:cs typeface="Arial"/>
              <a:sym typeface="Arial"/>
            </a:endParaRPr>
          </a:p>
        </p:txBody>
      </p:sp>
      <p:sp>
        <p:nvSpPr>
          <p:cNvPr id="596" name="Google Shape;596;p10" descr="text box hiding answer"/>
          <p:cNvSpPr txBox="1"/>
          <p:nvPr/>
        </p:nvSpPr>
        <p:spPr>
          <a:xfrm>
            <a:off x="281405" y="2439908"/>
            <a:ext cx="2456028"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_______________ </a:t>
            </a:r>
            <a:endParaRPr sz="1400" b="0" i="0" u="none" strike="noStrike" cap="none">
              <a:solidFill>
                <a:srgbClr val="000000"/>
              </a:solidFill>
              <a:latin typeface="Arial"/>
              <a:ea typeface="Arial"/>
              <a:cs typeface="Arial"/>
              <a:sym typeface="Arial"/>
            </a:endParaRPr>
          </a:p>
        </p:txBody>
      </p:sp>
      <p:sp>
        <p:nvSpPr>
          <p:cNvPr id="597" name="Google Shape;597;p10"/>
          <p:cNvSpPr/>
          <p:nvPr/>
        </p:nvSpPr>
        <p:spPr>
          <a:xfrm>
            <a:off x="2520462" y="2740302"/>
            <a:ext cx="410307" cy="401573"/>
          </a:xfrm>
          <a:prstGeom prst="rect">
            <a:avLst/>
          </a:prstGeom>
          <a:solidFill>
            <a:srgbClr val="FFFFFF"/>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
        <p:nvSpPr>
          <p:cNvPr id="598" name="Google Shape;598;p10" descr="text box hiding answer"/>
          <p:cNvSpPr txBox="1"/>
          <p:nvPr/>
        </p:nvSpPr>
        <p:spPr>
          <a:xfrm>
            <a:off x="782110" y="2796591"/>
            <a:ext cx="1478490"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a:t>
            </a:r>
            <a:endParaRPr sz="1400" b="0" i="0" u="none" strike="noStrike" cap="none">
              <a:solidFill>
                <a:srgbClr val="000000"/>
              </a:solidFill>
              <a:latin typeface="Arial"/>
              <a:ea typeface="Arial"/>
              <a:cs typeface="Arial"/>
              <a:sym typeface="Arial"/>
            </a:endParaRPr>
          </a:p>
        </p:txBody>
      </p:sp>
      <p:sp>
        <p:nvSpPr>
          <p:cNvPr id="599" name="Google Shape;599;p10"/>
          <p:cNvSpPr/>
          <p:nvPr/>
        </p:nvSpPr>
        <p:spPr>
          <a:xfrm>
            <a:off x="5411480" y="5620043"/>
            <a:ext cx="410307" cy="401573"/>
          </a:xfrm>
          <a:prstGeom prst="rect">
            <a:avLst/>
          </a:prstGeom>
          <a:solidFill>
            <a:srgbClr val="FFF2CC"/>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6</a:t>
            </a:r>
            <a:endParaRPr sz="1400" b="0" i="0" u="none" strike="noStrike" cap="none">
              <a:solidFill>
                <a:srgbClr val="000000"/>
              </a:solidFill>
              <a:latin typeface="Arial"/>
              <a:ea typeface="Arial"/>
              <a:cs typeface="Arial"/>
              <a:sym typeface="Arial"/>
            </a:endParaRPr>
          </a:p>
        </p:txBody>
      </p:sp>
      <p:pic>
        <p:nvPicPr>
          <p:cNvPr id="600" name="Google Shape;600;p10" descr="A picture containing text&#10;&#10;Description automatically generated"/>
          <p:cNvPicPr preferRelativeResize="0"/>
          <p:nvPr/>
        </p:nvPicPr>
        <p:blipFill rotWithShape="1">
          <a:blip r:embed="rId6">
            <a:alphaModFix/>
          </a:blip>
          <a:srcRect/>
          <a:stretch/>
        </p:blipFill>
        <p:spPr>
          <a:xfrm>
            <a:off x="7843195" y="1669249"/>
            <a:ext cx="1455183" cy="1084295"/>
          </a:xfrm>
          <a:prstGeom prst="rect">
            <a:avLst/>
          </a:prstGeom>
          <a:noFill/>
          <a:ln>
            <a:noFill/>
          </a:ln>
        </p:spPr>
      </p:pic>
      <p:sp>
        <p:nvSpPr>
          <p:cNvPr id="601" name="Google Shape;601;p10" descr="text box hiding answer"/>
          <p:cNvSpPr txBox="1"/>
          <p:nvPr/>
        </p:nvSpPr>
        <p:spPr>
          <a:xfrm>
            <a:off x="808044" y="4051006"/>
            <a:ext cx="1436271"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a:t>
            </a:r>
            <a:endParaRPr sz="1400" b="0" i="0" u="none" strike="noStrike" cap="none">
              <a:solidFill>
                <a:srgbClr val="000000"/>
              </a:solidFill>
              <a:latin typeface="Arial"/>
              <a:ea typeface="Arial"/>
              <a:cs typeface="Arial"/>
              <a:sym typeface="Arial"/>
            </a:endParaRPr>
          </a:p>
        </p:txBody>
      </p:sp>
      <p:sp>
        <p:nvSpPr>
          <p:cNvPr id="602" name="Google Shape;602;p10"/>
          <p:cNvSpPr/>
          <p:nvPr/>
        </p:nvSpPr>
        <p:spPr>
          <a:xfrm>
            <a:off x="2520461" y="3979024"/>
            <a:ext cx="410307" cy="401573"/>
          </a:xfrm>
          <a:prstGeom prst="rect">
            <a:avLst/>
          </a:prstGeom>
          <a:solidFill>
            <a:srgbClr val="FFF2CC"/>
          </a:solidFill>
          <a:ln w="12700" cap="flat" cmpd="sng">
            <a:solidFill>
              <a:srgbClr val="20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400"/>
              <a:buFont typeface="Century Gothic"/>
              <a:buNone/>
            </a:pPr>
            <a:r>
              <a:rPr lang="en-GB" sz="2400" b="1" i="0" u="none" strike="noStrike" cap="none">
                <a:solidFill>
                  <a:srgbClr val="3D3C3C"/>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604" name="Google Shape;604;p10" descr="text box hiding answer"/>
          <p:cNvSpPr txBox="1"/>
          <p:nvPr/>
        </p:nvSpPr>
        <p:spPr>
          <a:xfrm>
            <a:off x="270808" y="4745218"/>
            <a:ext cx="2022438"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a:t>
            </a:r>
            <a:endParaRPr sz="1400" b="0" i="0" u="none" strike="noStrike" cap="none">
              <a:solidFill>
                <a:srgbClr val="000000"/>
              </a:solidFill>
              <a:latin typeface="Arial"/>
              <a:ea typeface="Arial"/>
              <a:cs typeface="Arial"/>
              <a:sym typeface="Arial"/>
            </a:endParaRPr>
          </a:p>
        </p:txBody>
      </p:sp>
      <p:sp>
        <p:nvSpPr>
          <p:cNvPr id="605" name="Google Shape;605;p10" descr="text box hiding answer"/>
          <p:cNvSpPr txBox="1"/>
          <p:nvPr/>
        </p:nvSpPr>
        <p:spPr>
          <a:xfrm>
            <a:off x="1702783" y="5049825"/>
            <a:ext cx="1138436"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a:t>
            </a:r>
            <a:endParaRPr sz="1400" b="0" i="0" u="none" strike="noStrike" cap="none">
              <a:solidFill>
                <a:srgbClr val="000000"/>
              </a:solidFill>
              <a:latin typeface="Arial"/>
              <a:ea typeface="Arial"/>
              <a:cs typeface="Arial"/>
              <a:sym typeface="Arial"/>
            </a:endParaRPr>
          </a:p>
        </p:txBody>
      </p:sp>
      <p:sp>
        <p:nvSpPr>
          <p:cNvPr id="606" name="Google Shape;606;p10" descr="text box hiding answer"/>
          <p:cNvSpPr txBox="1"/>
          <p:nvPr/>
        </p:nvSpPr>
        <p:spPr>
          <a:xfrm>
            <a:off x="564347" y="5379978"/>
            <a:ext cx="1836490"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a:t>
            </a:r>
            <a:endParaRPr sz="1400" b="0" i="0" u="none" strike="noStrike" cap="none">
              <a:solidFill>
                <a:srgbClr val="000000"/>
              </a:solidFill>
              <a:latin typeface="Arial"/>
              <a:ea typeface="Arial"/>
              <a:cs typeface="Arial"/>
              <a:sym typeface="Arial"/>
            </a:endParaRPr>
          </a:p>
        </p:txBody>
      </p:sp>
      <p:sp>
        <p:nvSpPr>
          <p:cNvPr id="607" name="Google Shape;607;p10" descr="text box hiding answer"/>
          <p:cNvSpPr txBox="1"/>
          <p:nvPr/>
        </p:nvSpPr>
        <p:spPr>
          <a:xfrm>
            <a:off x="4311979" y="1932476"/>
            <a:ext cx="1489523" cy="315293"/>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a:t>
            </a:r>
            <a:endParaRPr sz="1400" b="0" i="0" u="none" strike="noStrike" cap="none">
              <a:solidFill>
                <a:srgbClr val="000000"/>
              </a:solidFill>
              <a:latin typeface="Arial"/>
              <a:ea typeface="Arial"/>
              <a:cs typeface="Arial"/>
              <a:sym typeface="Arial"/>
            </a:endParaRPr>
          </a:p>
        </p:txBody>
      </p:sp>
      <p:sp>
        <p:nvSpPr>
          <p:cNvPr id="608" name="Google Shape;608;p10" descr="text box hiding answer"/>
          <p:cNvSpPr txBox="1"/>
          <p:nvPr/>
        </p:nvSpPr>
        <p:spPr>
          <a:xfrm>
            <a:off x="3605267" y="2247769"/>
            <a:ext cx="1569905"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a:t>
            </a:r>
            <a:endParaRPr sz="1400" b="0" i="0" u="none" strike="noStrike" cap="none">
              <a:solidFill>
                <a:srgbClr val="000000"/>
              </a:solidFill>
              <a:latin typeface="Arial"/>
              <a:ea typeface="Arial"/>
              <a:cs typeface="Arial"/>
              <a:sym typeface="Arial"/>
            </a:endParaRPr>
          </a:p>
        </p:txBody>
      </p:sp>
      <p:sp>
        <p:nvSpPr>
          <p:cNvPr id="609" name="Google Shape;609;p10" descr="text box hiding answer"/>
          <p:cNvSpPr txBox="1"/>
          <p:nvPr/>
        </p:nvSpPr>
        <p:spPr>
          <a:xfrm>
            <a:off x="3160039" y="3160069"/>
            <a:ext cx="1296912" cy="305763"/>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a:t>
            </a:r>
            <a:endParaRPr sz="1400" b="0" i="0" u="none" strike="noStrike" cap="none">
              <a:solidFill>
                <a:srgbClr val="000000"/>
              </a:solidFill>
              <a:latin typeface="Arial"/>
              <a:ea typeface="Arial"/>
              <a:cs typeface="Arial"/>
              <a:sym typeface="Arial"/>
            </a:endParaRPr>
          </a:p>
        </p:txBody>
      </p:sp>
      <p:sp>
        <p:nvSpPr>
          <p:cNvPr id="610" name="Google Shape;610;p10" descr="text box hiding answer"/>
          <p:cNvSpPr txBox="1"/>
          <p:nvPr/>
        </p:nvSpPr>
        <p:spPr>
          <a:xfrm>
            <a:off x="3133940" y="3471988"/>
            <a:ext cx="2667562"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_________________</a:t>
            </a:r>
            <a:endParaRPr sz="1400" b="0" i="0" u="none" strike="noStrike" cap="none" dirty="0">
              <a:solidFill>
                <a:srgbClr val="000000"/>
              </a:solidFill>
              <a:latin typeface="Arial"/>
              <a:ea typeface="Arial"/>
              <a:cs typeface="Arial"/>
              <a:sym typeface="Arial"/>
            </a:endParaRPr>
          </a:p>
        </p:txBody>
      </p:sp>
      <p:sp>
        <p:nvSpPr>
          <p:cNvPr id="611" name="Google Shape;611;p10" descr="text box hiding answer"/>
          <p:cNvSpPr txBox="1"/>
          <p:nvPr/>
        </p:nvSpPr>
        <p:spPr>
          <a:xfrm>
            <a:off x="3522668" y="3782418"/>
            <a:ext cx="1688589"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a:t>
            </a:r>
            <a:endParaRPr sz="1400" b="0" i="0" u="none" strike="noStrike" cap="none">
              <a:solidFill>
                <a:srgbClr val="000000"/>
              </a:solidFill>
              <a:latin typeface="Arial"/>
              <a:ea typeface="Arial"/>
              <a:cs typeface="Arial"/>
              <a:sym typeface="Arial"/>
            </a:endParaRPr>
          </a:p>
        </p:txBody>
      </p:sp>
      <p:sp>
        <p:nvSpPr>
          <p:cNvPr id="612" name="Google Shape;612;p10" descr="text box hiding answer"/>
          <p:cNvSpPr txBox="1"/>
          <p:nvPr/>
        </p:nvSpPr>
        <p:spPr>
          <a:xfrm>
            <a:off x="6115298" y="3327467"/>
            <a:ext cx="1532991"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a:t>
            </a:r>
            <a:endParaRPr sz="1400" b="0" i="0" u="none" strike="noStrike" cap="none">
              <a:solidFill>
                <a:srgbClr val="000000"/>
              </a:solidFill>
              <a:latin typeface="Arial"/>
              <a:ea typeface="Arial"/>
              <a:cs typeface="Arial"/>
              <a:sym typeface="Arial"/>
            </a:endParaRPr>
          </a:p>
        </p:txBody>
      </p:sp>
      <p:sp>
        <p:nvSpPr>
          <p:cNvPr id="613" name="Google Shape;613;p10" descr="text box hiding answer"/>
          <p:cNvSpPr txBox="1"/>
          <p:nvPr/>
        </p:nvSpPr>
        <p:spPr>
          <a:xfrm>
            <a:off x="7240038" y="3652486"/>
            <a:ext cx="1206567" cy="307777"/>
          </a:xfrm>
          <a:prstGeom prst="rect">
            <a:avLst/>
          </a:prstGeom>
          <a:solidFill>
            <a:srgbClr val="FFF2CC"/>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a:t>
            </a:r>
            <a:endParaRPr sz="1400" b="0" i="0" u="none" strike="noStrike" cap="none" dirty="0">
              <a:solidFill>
                <a:srgbClr val="000000"/>
              </a:solidFill>
              <a:latin typeface="Arial"/>
              <a:ea typeface="Arial"/>
              <a:cs typeface="Arial"/>
              <a:sym typeface="Arial"/>
            </a:endParaRPr>
          </a:p>
        </p:txBody>
      </p:sp>
      <p:sp>
        <p:nvSpPr>
          <p:cNvPr id="614" name="Google Shape;614;p10" descr="text box hiding answer"/>
          <p:cNvSpPr txBox="1"/>
          <p:nvPr/>
        </p:nvSpPr>
        <p:spPr>
          <a:xfrm>
            <a:off x="3077478" y="4742048"/>
            <a:ext cx="2708731"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__________________</a:t>
            </a:r>
            <a:endParaRPr sz="1400" b="0" i="0" u="none" strike="noStrike" cap="none">
              <a:solidFill>
                <a:srgbClr val="000000"/>
              </a:solidFill>
              <a:latin typeface="Arial"/>
              <a:ea typeface="Arial"/>
              <a:cs typeface="Arial"/>
              <a:sym typeface="Arial"/>
            </a:endParaRPr>
          </a:p>
        </p:txBody>
      </p:sp>
      <p:sp>
        <p:nvSpPr>
          <p:cNvPr id="615" name="Google Shape;615;p10" descr="text box hiding answer"/>
          <p:cNvSpPr txBox="1"/>
          <p:nvPr/>
        </p:nvSpPr>
        <p:spPr>
          <a:xfrm>
            <a:off x="3055287" y="5027156"/>
            <a:ext cx="2708731"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__________________</a:t>
            </a:r>
            <a:endParaRPr sz="1400" b="0" i="0" u="none" strike="noStrike" cap="none">
              <a:solidFill>
                <a:srgbClr val="000000"/>
              </a:solidFill>
              <a:latin typeface="Arial"/>
              <a:ea typeface="Arial"/>
              <a:cs typeface="Arial"/>
              <a:sym typeface="Arial"/>
            </a:endParaRPr>
          </a:p>
        </p:txBody>
      </p:sp>
      <p:sp>
        <p:nvSpPr>
          <p:cNvPr id="616" name="Google Shape;616;p10" descr="text box hiding answer"/>
          <p:cNvSpPr txBox="1"/>
          <p:nvPr/>
        </p:nvSpPr>
        <p:spPr>
          <a:xfrm>
            <a:off x="3108818" y="5341559"/>
            <a:ext cx="1364208"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__________</a:t>
            </a:r>
            <a:endParaRPr sz="1400" b="0" i="0" u="none" strike="noStrike" cap="none" dirty="0">
              <a:solidFill>
                <a:srgbClr val="000000"/>
              </a:solidFill>
              <a:latin typeface="Arial"/>
              <a:ea typeface="Arial"/>
              <a:cs typeface="Arial"/>
              <a:sym typeface="Arial"/>
            </a:endParaRPr>
          </a:p>
        </p:txBody>
      </p:sp>
      <p:sp>
        <p:nvSpPr>
          <p:cNvPr id="618" name="Google Shape;618;p10" descr="text box hiding answer"/>
          <p:cNvSpPr txBox="1"/>
          <p:nvPr/>
        </p:nvSpPr>
        <p:spPr>
          <a:xfrm>
            <a:off x="6125301" y="4531408"/>
            <a:ext cx="2928063"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a:solidFill>
                  <a:srgbClr val="3D3C3C"/>
                </a:solidFill>
                <a:latin typeface="Century Gothic"/>
                <a:ea typeface="Century Gothic"/>
                <a:cs typeface="Century Gothic"/>
                <a:sym typeface="Century Gothic"/>
              </a:rPr>
              <a:t>__________________</a:t>
            </a:r>
            <a:endParaRPr sz="1400" b="0" i="0" u="none" strike="noStrike" cap="none">
              <a:solidFill>
                <a:srgbClr val="000000"/>
              </a:solidFill>
              <a:latin typeface="Arial"/>
              <a:ea typeface="Arial"/>
              <a:cs typeface="Arial"/>
              <a:sym typeface="Arial"/>
            </a:endParaRPr>
          </a:p>
        </p:txBody>
      </p:sp>
      <p:sp>
        <p:nvSpPr>
          <p:cNvPr id="619" name="Google Shape;619;p10" descr="text box hiding answer"/>
          <p:cNvSpPr txBox="1"/>
          <p:nvPr/>
        </p:nvSpPr>
        <p:spPr>
          <a:xfrm>
            <a:off x="6125302" y="4808031"/>
            <a:ext cx="2928063"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__________________</a:t>
            </a:r>
            <a:endParaRPr sz="1400" b="0" i="0" u="none" strike="noStrike" cap="none" dirty="0">
              <a:solidFill>
                <a:srgbClr val="000000"/>
              </a:solidFill>
              <a:latin typeface="Arial"/>
              <a:ea typeface="Arial"/>
              <a:cs typeface="Arial"/>
              <a:sym typeface="Arial"/>
            </a:endParaRPr>
          </a:p>
        </p:txBody>
      </p:sp>
      <p:sp>
        <p:nvSpPr>
          <p:cNvPr id="620" name="Google Shape;620;p10" descr="text box hiding answer"/>
          <p:cNvSpPr txBox="1"/>
          <p:nvPr/>
        </p:nvSpPr>
        <p:spPr>
          <a:xfrm>
            <a:off x="6134887" y="5106537"/>
            <a:ext cx="2928063"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__________________</a:t>
            </a:r>
            <a:endParaRPr sz="1400" b="0" i="0" u="none" strike="noStrike" cap="none" dirty="0">
              <a:solidFill>
                <a:srgbClr val="000000"/>
              </a:solidFill>
              <a:latin typeface="Arial"/>
              <a:ea typeface="Arial"/>
              <a:cs typeface="Arial"/>
              <a:sym typeface="Arial"/>
            </a:endParaRPr>
          </a:p>
        </p:txBody>
      </p:sp>
      <p:sp>
        <p:nvSpPr>
          <p:cNvPr id="621" name="Google Shape;621;p10" descr="text box hiding answer"/>
          <p:cNvSpPr txBox="1"/>
          <p:nvPr/>
        </p:nvSpPr>
        <p:spPr>
          <a:xfrm>
            <a:off x="6070610" y="5413262"/>
            <a:ext cx="659008"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a:t>
            </a:r>
            <a:endParaRPr sz="1400" b="0" i="0" u="none" strike="noStrike" cap="none" dirty="0">
              <a:solidFill>
                <a:srgbClr val="000000"/>
              </a:solidFill>
              <a:latin typeface="Arial"/>
              <a:ea typeface="Arial"/>
              <a:cs typeface="Arial"/>
              <a:sym typeface="Arial"/>
            </a:endParaRPr>
          </a:p>
        </p:txBody>
      </p:sp>
      <p:sp>
        <p:nvSpPr>
          <p:cNvPr id="622" name="Google Shape;622;p10" descr="text box hiding answer"/>
          <p:cNvSpPr txBox="1"/>
          <p:nvPr/>
        </p:nvSpPr>
        <p:spPr>
          <a:xfrm>
            <a:off x="6125301" y="5721039"/>
            <a:ext cx="2030439" cy="307777"/>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0" i="0" u="none" strike="noStrike" cap="none" dirty="0">
                <a:solidFill>
                  <a:srgbClr val="3D3C3C"/>
                </a:solidFill>
                <a:latin typeface="Century Gothic"/>
                <a:ea typeface="Century Gothic"/>
                <a:cs typeface="Century Gothic"/>
                <a:sym typeface="Century Gothic"/>
              </a:rPr>
              <a:t>_______________</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9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9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9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98"/>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60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0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59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592"/>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60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60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605"/>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606"/>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609"/>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610"/>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614"/>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615"/>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616"/>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612"/>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613"/>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618"/>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620"/>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622"/>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621"/>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 grpId="0" animBg="1"/>
      <p:bldP spid="591" grpId="0" animBg="1"/>
      <p:bldP spid="592" grpId="0" animBg="1"/>
      <p:bldP spid="595" grpId="0" animBg="1"/>
      <p:bldP spid="596" grpId="0" animBg="1"/>
      <p:bldP spid="598" grpId="0" animBg="1"/>
      <p:bldP spid="601"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8" grpId="0" animBg="1"/>
      <p:bldP spid="619" grpId="0" animBg="1"/>
      <p:bldP spid="620" grpId="0" animBg="1"/>
      <p:bldP spid="621" grpId="0" animBg="1"/>
      <p:bldP spid="622" grpId="0" animBg="1"/>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man_Master_Template" id="{A507D2D5-115B-4000-BF1B-7614FC5B0E5C}" vid="{7E794DFD-0E2C-4976-9098-A4677517E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NCELP_German_Powerpoint_Template (1)</Template>
  <TotalTime>1407</TotalTime>
  <Words>1534</Words>
  <Application>Microsoft Macintosh PowerPoint</Application>
  <PresentationFormat>Widescreen</PresentationFormat>
  <Paragraphs>221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Quattrocento Sans</vt:lpstr>
      <vt:lpstr>NCELP_German_2022</vt:lpstr>
      <vt:lpstr>Weak nouns </vt:lpstr>
      <vt:lpstr>Mehmet</vt:lpstr>
      <vt:lpstr>seit (since and for) </vt:lpstr>
      <vt:lpstr>seit plus R3 (dative)</vt:lpstr>
      <vt:lpstr>Neue Schüler*in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Turner</dc:creator>
  <cp:lastModifiedBy>Mary Richardson</cp:lastModifiedBy>
  <cp:revision>155</cp:revision>
  <cp:lastPrinted>2022-08-08T11:37:11Z</cp:lastPrinted>
  <dcterms:created xsi:type="dcterms:W3CDTF">2022-07-18T08:36:51Z</dcterms:created>
  <dcterms:modified xsi:type="dcterms:W3CDTF">2023-02-28T14:53:14Z</dcterms:modified>
</cp:coreProperties>
</file>