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37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B74D5-A1A4-41D9-AAEB-A72E687221CE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89437-3CD8-4068-9862-8A82ACA5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267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38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 smtClean="0"/>
              <a:t>Lesen</a:t>
            </a:r>
            <a:r>
              <a:rPr lang="en-GB" b="1" dirty="0" smtClean="0"/>
              <a:t> </a:t>
            </a:r>
            <a:r>
              <a:rPr lang="en-GB" b="1" baseline="0" dirty="0" smtClean="0"/>
              <a:t> [</a:t>
            </a:r>
            <a:r>
              <a:rPr lang="en-GB" b="1" dirty="0" smtClean="0"/>
              <a:t>Translation]</a:t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>Title: </a:t>
            </a:r>
            <a:r>
              <a:rPr lang="en-GB" b="1" dirty="0" err="1" smtClean="0"/>
              <a:t>Spielregeln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0" dirty="0" smtClean="0"/>
              <a:t>Students know the noun ‘Spiel’.</a:t>
            </a:r>
            <a:r>
              <a:rPr lang="en-GB" b="0" baseline="0" dirty="0" smtClean="0"/>
              <a:t> From the shape of the text and the context of the lesson they may infer that ‘</a:t>
            </a:r>
            <a:r>
              <a:rPr lang="en-GB" b="0" baseline="0" dirty="0" err="1" smtClean="0"/>
              <a:t>Regeln</a:t>
            </a:r>
            <a:r>
              <a:rPr lang="en-GB" b="0" baseline="0" dirty="0" smtClean="0"/>
              <a:t>’ [Regel - 438] are rules, but teachers can quickly explain the meaning, if not.</a:t>
            </a:r>
            <a:br>
              <a:rPr lang="en-GB" b="0" baseline="0" dirty="0" smtClean="0"/>
            </a:br>
            <a:r>
              <a:rPr lang="en-GB" b="0" baseline="0" dirty="0" smtClean="0"/>
              <a:t/>
            </a:r>
            <a:br>
              <a:rPr lang="en-GB" b="0" baseline="0" dirty="0" smtClean="0"/>
            </a:br>
            <a:r>
              <a:rPr lang="en-GB" b="0" baseline="0" dirty="0" smtClean="0"/>
              <a:t>Students are expected to puzzle out ‘</a:t>
            </a:r>
            <a:r>
              <a:rPr lang="en-GB" b="0" baseline="0" dirty="0" err="1" smtClean="0"/>
              <a:t>Kartengeber</a:t>
            </a:r>
            <a:r>
              <a:rPr lang="en-GB" b="0" baseline="0" dirty="0" smtClean="0"/>
              <a:t>’ from their knowledge of ‘</a:t>
            </a:r>
            <a:r>
              <a:rPr lang="en-GB" b="0" baseline="0" dirty="0" err="1" smtClean="0"/>
              <a:t>Karte</a:t>
            </a:r>
            <a:r>
              <a:rPr lang="en-GB" b="0" baseline="0" dirty="0" smtClean="0"/>
              <a:t>’ and ‘</a:t>
            </a:r>
            <a:r>
              <a:rPr lang="en-GB" b="0" baseline="0" dirty="0" err="1" smtClean="0"/>
              <a:t>geben</a:t>
            </a:r>
            <a:r>
              <a:rPr lang="en-GB" b="0" baseline="0" dirty="0" smtClean="0"/>
              <a:t>’, likewise ‘</a:t>
            </a:r>
            <a:r>
              <a:rPr lang="en-GB" b="0" baseline="0" dirty="0" err="1" smtClean="0"/>
              <a:t>Mitspieler</a:t>
            </a:r>
            <a:r>
              <a:rPr lang="en-GB" b="0" baseline="0" dirty="0" smtClean="0"/>
              <a:t>’.</a:t>
            </a:r>
            <a:br>
              <a:rPr lang="en-GB" b="0" baseline="0" dirty="0" smtClean="0"/>
            </a:br>
            <a:r>
              <a:rPr lang="en-GB" b="0" baseline="0" dirty="0" smtClean="0"/>
              <a:t/>
            </a:r>
            <a:br>
              <a:rPr lang="en-GB" b="0" baseline="0" dirty="0" smtClean="0"/>
            </a:br>
            <a:r>
              <a:rPr lang="en-GB" b="0" baseline="0" dirty="0" smtClean="0"/>
              <a:t>Separable verbs, the preposition ‘</a:t>
            </a:r>
            <a:r>
              <a:rPr lang="en-GB" b="0" baseline="0" dirty="0" err="1" smtClean="0"/>
              <a:t>aus</a:t>
            </a:r>
            <a:r>
              <a:rPr lang="en-GB" b="0" baseline="0" dirty="0" smtClean="0"/>
              <a:t>’ and several uses of the adverb ‘</a:t>
            </a:r>
            <a:r>
              <a:rPr lang="en-GB" b="0" baseline="0" dirty="0" err="1" smtClean="0"/>
              <a:t>noch</a:t>
            </a:r>
            <a:r>
              <a:rPr lang="en-GB" b="0" baseline="0" dirty="0" smtClean="0"/>
              <a:t>’ will all be explicitly taught in Y8, but are glossed here.</a:t>
            </a:r>
            <a:endParaRPr lang="en-GB" b="0" dirty="0"/>
          </a:p>
          <a:p>
            <a:endParaRPr lang="en-GB" b="1" dirty="0"/>
          </a:p>
          <a:p>
            <a:r>
              <a:rPr lang="en-GB" b="0" dirty="0"/>
              <a:t>Translate the sentences into English. </a:t>
            </a:r>
          </a:p>
          <a:p>
            <a:r>
              <a:rPr lang="en-GB" b="0" dirty="0"/>
              <a:t>Sentences and translations are animated to appear one by one on click. 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Estimated time: 10 -15 minutes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92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Mein </a:t>
            </a:r>
            <a:r>
              <a:rPr lang="en-US" b="1" dirty="0" err="1"/>
              <a:t>Lieblingsspiel</a:t>
            </a:r>
            <a:r>
              <a:rPr lang="en-US" b="1" dirty="0"/>
              <a:t> – part 1</a:t>
            </a:r>
          </a:p>
          <a:p>
            <a:r>
              <a:rPr lang="en-US" b="0" dirty="0"/>
              <a:t>This is an activity in </a:t>
            </a:r>
            <a:r>
              <a:rPr lang="en-US" b="0" dirty="0" smtClean="0"/>
              <a:t>two parts</a:t>
            </a:r>
            <a:r>
              <a:rPr lang="en-US" b="0" dirty="0"/>
              <a:t>. Part 1 is a listening activity with some </a:t>
            </a:r>
            <a:r>
              <a:rPr lang="en-US" b="0" dirty="0" smtClean="0"/>
              <a:t>meaning-focused </a:t>
            </a:r>
            <a:r>
              <a:rPr lang="en-US" b="0" dirty="0"/>
              <a:t>questions. Part 2 is a </a:t>
            </a:r>
            <a:r>
              <a:rPr lang="en-US" b="0" dirty="0" err="1"/>
              <a:t>dictogloss</a:t>
            </a:r>
            <a:r>
              <a:rPr lang="en-US" b="0" dirty="0"/>
              <a:t> of the rules the rules of the game.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u="sng" dirty="0" smtClean="0"/>
              <a:t>Part 1</a:t>
            </a:r>
          </a:p>
          <a:p>
            <a:r>
              <a:rPr lang="en-US" b="0" dirty="0" smtClean="0"/>
              <a:t>Mia and Alistair are talking on the phone. Mia tells him about her </a:t>
            </a:r>
            <a:r>
              <a:rPr lang="en-US" b="0" dirty="0" err="1" smtClean="0"/>
              <a:t>favourite</a:t>
            </a:r>
            <a:r>
              <a:rPr lang="en-US" b="0" dirty="0" smtClean="0"/>
              <a:t> game.</a:t>
            </a:r>
          </a:p>
          <a:p>
            <a:endParaRPr lang="en-US" b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Estimated time: </a:t>
            </a:r>
            <a:r>
              <a:rPr lang="en-US" b="0" dirty="0" smtClean="0"/>
              <a:t>5 minutes</a:t>
            </a:r>
          </a:p>
          <a:p>
            <a:r>
              <a:rPr lang="en-US" b="0" u="sng" dirty="0" smtClean="0"/>
              <a:t/>
            </a:r>
            <a:br>
              <a:rPr lang="en-US" b="0" u="sng" dirty="0" smtClean="0"/>
            </a:br>
            <a:r>
              <a:rPr lang="en-US" b="1" u="sng" dirty="0" smtClean="0"/>
              <a:t>Aim: </a:t>
            </a:r>
            <a:br>
              <a:rPr lang="en-US" b="1" u="sng" dirty="0" smtClean="0"/>
            </a:br>
            <a:r>
              <a:rPr lang="en-US" b="0" u="none" dirty="0" smtClean="0"/>
              <a:t>To provide an extended listening practice</a:t>
            </a:r>
            <a:r>
              <a:rPr lang="en-US" b="0" u="none" baseline="0" dirty="0" smtClean="0"/>
              <a:t> task, which includes modal verbs as well as a variety of previously taught vocabulary.</a:t>
            </a:r>
            <a:br>
              <a:rPr lang="en-US" b="0" u="none" baseline="0" dirty="0" smtClean="0"/>
            </a:br>
            <a:r>
              <a:rPr lang="en-US" b="0" u="none" baseline="0" dirty="0" smtClean="0"/>
              <a:t>With the exception of ‘</a:t>
            </a:r>
            <a:r>
              <a:rPr lang="en-US" b="0" u="none" baseline="0" dirty="0" err="1" smtClean="0"/>
              <a:t>Brettspiel</a:t>
            </a:r>
            <a:r>
              <a:rPr lang="en-US" b="0" u="none" baseline="0" dirty="0" smtClean="0"/>
              <a:t>’ (glossed) and </a:t>
            </a:r>
            <a:r>
              <a:rPr lang="en-US" b="0" u="none" baseline="0" dirty="0" err="1" smtClean="0"/>
              <a:t>Spielfiguren</a:t>
            </a:r>
            <a:r>
              <a:rPr lang="en-US" b="0" u="none" baseline="0" dirty="0" smtClean="0"/>
              <a:t> (compound of known + semi-cognate), all words have been previously taught.</a:t>
            </a:r>
            <a:r>
              <a:rPr lang="en-US" b="0" u="sng" dirty="0" smtClean="0"/>
              <a:t/>
            </a:r>
            <a:br>
              <a:rPr lang="en-US" b="0" u="sng" dirty="0" smtClean="0"/>
            </a:br>
            <a:r>
              <a:rPr lang="en-US" b="0" u="sng" dirty="0" smtClean="0"/>
              <a:t/>
            </a:r>
            <a:br>
              <a:rPr lang="en-US" b="0" u="sng" dirty="0" smtClean="0"/>
            </a:br>
            <a:r>
              <a:rPr lang="en-US" b="1" u="sng" dirty="0" smtClean="0"/>
              <a:t>Procedure:</a:t>
            </a:r>
            <a:endParaRPr lang="en-US" b="1" u="sng" dirty="0"/>
          </a:p>
          <a:p>
            <a:pPr marL="228600" indent="-228600">
              <a:buAutoNum type="arabicPeriod"/>
            </a:pPr>
            <a:r>
              <a:rPr lang="en-US" b="0" dirty="0" smtClean="0"/>
              <a:t>Listen </a:t>
            </a:r>
            <a:r>
              <a:rPr lang="en-US" b="0" dirty="0"/>
              <a:t>to the conversation</a:t>
            </a:r>
            <a:r>
              <a:rPr lang="en-US" b="0" dirty="0" smtClean="0"/>
              <a:t>. (Click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Hör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zu</a:t>
            </a:r>
            <a:r>
              <a:rPr lang="en-US" b="0" baseline="0" dirty="0" smtClean="0"/>
              <a:t> to hear the full conversation.  Click the audio player instead, if control over playback is desirable).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Answer the questions 1-4</a:t>
            </a:r>
          </a:p>
          <a:p>
            <a:pPr marL="228600" indent="-228600">
              <a:buAutoNum type="arabicPeriod"/>
            </a:pPr>
            <a:r>
              <a:rPr lang="en-US" b="0" dirty="0"/>
              <a:t>Students </a:t>
            </a:r>
            <a:r>
              <a:rPr lang="en-US" b="0" dirty="0" smtClean="0"/>
              <a:t>briefly</a:t>
            </a:r>
            <a:r>
              <a:rPr lang="en-US" b="0" baseline="0" dirty="0" smtClean="0"/>
              <a:t> </a:t>
            </a:r>
            <a:r>
              <a:rPr lang="en-US" b="0" dirty="0" smtClean="0"/>
              <a:t>discuss </a:t>
            </a:r>
            <a:r>
              <a:rPr lang="en-US" b="0" dirty="0"/>
              <a:t>their own </a:t>
            </a:r>
            <a:r>
              <a:rPr lang="en-US" b="0" dirty="0" err="1"/>
              <a:t>favourite</a:t>
            </a:r>
            <a:r>
              <a:rPr lang="en-US" b="0" dirty="0"/>
              <a:t> </a:t>
            </a:r>
            <a:r>
              <a:rPr lang="en-US" b="0" dirty="0" smtClean="0"/>
              <a:t>games,</a:t>
            </a:r>
            <a:r>
              <a:rPr lang="en-US" b="0" baseline="0" dirty="0" smtClean="0"/>
              <a:t> re-using familiar language.  Was </a:t>
            </a:r>
            <a:r>
              <a:rPr lang="en-US" b="0" baseline="0" dirty="0" err="1" smtClean="0"/>
              <a:t>ist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dein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Lieblingsspiel</a:t>
            </a:r>
            <a:r>
              <a:rPr lang="en-US" b="0" baseline="0" dirty="0" smtClean="0"/>
              <a:t>?  Mein </a:t>
            </a:r>
            <a:r>
              <a:rPr lang="en-US" b="0" baseline="0" dirty="0" err="1" smtClean="0"/>
              <a:t>Lieblingsspiel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ist</a:t>
            </a:r>
            <a:r>
              <a:rPr lang="en-US" b="0" baseline="0" dirty="0" smtClean="0"/>
              <a:t> XXX</a:t>
            </a:r>
            <a:r>
              <a:rPr lang="en-US" b="0" baseline="0" dirty="0" smtClean="0"/>
              <a:t>. (30 seconds!)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 – part 1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M: …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A: Und was machst du heute?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M: Wir spielen mein Lieblingsspiel: Mensch, ärgere dich nicht.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A: Ah. Was ist das?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M: Es ist ein Brettspiel für zwei, drei oder vier Personen.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A: OK. Was ist das Ziel?</a:t>
            </a:r>
            <a:b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M: Man hat vier Spielfiguren und muss sie ins </a:t>
            </a:r>
            <a:r>
              <a:rPr lang="de-DE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de-DE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iel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bringen. Dann gewinnt man! Es ist echt toll!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A: Ach so.  Ich glaube, das ist fast wie Ludo.  Und spielst du das oft?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M: Ja. Wolfgang und ich spielen das jeden Tag nach der Schule. Normalerweise gewinne ich, natürlich. Willst du das auch mal spielen? Wir können das online spielen.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A: Natürlich! Wie spielt man das?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72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Mein </a:t>
            </a:r>
            <a:r>
              <a:rPr lang="en-US" b="1" dirty="0" err="1"/>
              <a:t>Lieblingsspiel</a:t>
            </a:r>
            <a:r>
              <a:rPr lang="en-US" b="1" dirty="0"/>
              <a:t> – part 2</a:t>
            </a:r>
          </a:p>
          <a:p>
            <a:r>
              <a:rPr lang="en-US" b="0" dirty="0" smtClean="0"/>
              <a:t>Part </a:t>
            </a:r>
            <a:r>
              <a:rPr lang="en-US" b="0" dirty="0"/>
              <a:t>2 is a </a:t>
            </a:r>
            <a:r>
              <a:rPr lang="en-US" b="0" dirty="0" err="1"/>
              <a:t>dictogloss</a:t>
            </a:r>
            <a:r>
              <a:rPr lang="en-US" b="0" dirty="0"/>
              <a:t> of the rules the rules of a game.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u="sng" dirty="0" smtClean="0"/>
              <a:t>Part 2 </a:t>
            </a:r>
            <a:r>
              <a:rPr lang="en-US" b="0" u="sng" dirty="0" err="1" smtClean="0"/>
              <a:t>Dictogloss</a:t>
            </a:r>
            <a:r>
              <a:rPr lang="en-US" b="0" u="sng" dirty="0" smtClean="0"/>
              <a:t>: </a:t>
            </a:r>
            <a:r>
              <a:rPr lang="en-US" b="0" u="sng" dirty="0" err="1" smtClean="0"/>
              <a:t>Wie</a:t>
            </a:r>
            <a:r>
              <a:rPr lang="en-US" b="0" u="sng" dirty="0" smtClean="0"/>
              <a:t> </a:t>
            </a:r>
            <a:r>
              <a:rPr lang="en-US" b="0" u="sng" dirty="0" err="1" smtClean="0"/>
              <a:t>spielt</a:t>
            </a:r>
            <a:r>
              <a:rPr lang="en-US" b="0" u="sng" dirty="0" smtClean="0"/>
              <a:t> man das</a:t>
            </a:r>
          </a:p>
          <a:p>
            <a:r>
              <a:rPr lang="en-US" b="0" dirty="0" smtClean="0"/>
              <a:t>Mia explains the rules of the game.</a:t>
            </a:r>
          </a:p>
          <a:p>
            <a:endParaRPr lang="en-US" b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Estimated time: </a:t>
            </a:r>
            <a:r>
              <a:rPr lang="en-US" b="0" dirty="0" smtClean="0"/>
              <a:t>10-15 minutes</a:t>
            </a:r>
          </a:p>
          <a:p>
            <a:endParaRPr lang="en-US" b="0" dirty="0" smtClean="0"/>
          </a:p>
          <a:p>
            <a:r>
              <a:rPr lang="en-US" b="1" dirty="0" smtClean="0"/>
              <a:t>Aim: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To </a:t>
            </a:r>
            <a:r>
              <a:rPr lang="en-US" b="0" dirty="0" err="1" smtClean="0"/>
              <a:t>practise</a:t>
            </a:r>
            <a:r>
              <a:rPr lang="en-US" b="0" baseline="0" dirty="0" smtClean="0"/>
              <a:t> understanding and production of three modal verbs (</a:t>
            </a:r>
            <a:r>
              <a:rPr lang="en-US" b="0" baseline="0" dirty="0" err="1" smtClean="0"/>
              <a:t>können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müssen</a:t>
            </a:r>
            <a:r>
              <a:rPr lang="en-US" b="0" baseline="0" dirty="0" smtClean="0"/>
              <a:t> and </a:t>
            </a:r>
            <a:r>
              <a:rPr lang="en-US" b="0" baseline="0" dirty="0" err="1" smtClean="0"/>
              <a:t>dürfen</a:t>
            </a:r>
            <a:r>
              <a:rPr lang="en-US" b="0" baseline="0" dirty="0" smtClean="0"/>
              <a:t>) in an extended, multi-modal task that involves listening, writing, and reading.</a:t>
            </a:r>
            <a:endParaRPr lang="en-US" b="0" dirty="0"/>
          </a:p>
          <a:p>
            <a:endParaRPr lang="en-US" b="0" u="sng" dirty="0"/>
          </a:p>
          <a:p>
            <a:r>
              <a:rPr lang="en-US" b="1" dirty="0" smtClean="0"/>
              <a:t>Procedure:</a:t>
            </a:r>
            <a:endParaRPr lang="en-US" b="1" dirty="0"/>
          </a:p>
          <a:p>
            <a:pPr marL="228600" indent="-228600">
              <a:buAutoNum type="arabicPeriod"/>
            </a:pPr>
            <a:r>
              <a:rPr lang="en-US" b="0" dirty="0"/>
              <a:t>Listen to the conversation</a:t>
            </a:r>
            <a:r>
              <a:rPr lang="en-US" b="0" dirty="0" smtClean="0"/>
              <a:t>.  (Note: either</a:t>
            </a:r>
            <a:r>
              <a:rPr lang="en-US" b="0" baseline="0" dirty="0" smtClean="0"/>
              <a:t> click the blue title to hear the audio, or use the player bottom right, to control the playback.)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Take notes.</a:t>
            </a:r>
          </a:p>
          <a:p>
            <a:pPr marL="228600" indent="-228600">
              <a:buAutoNum type="arabicPeriod"/>
            </a:pPr>
            <a:r>
              <a:rPr lang="en-US" b="0" dirty="0"/>
              <a:t>Reconstruct the rules</a:t>
            </a:r>
            <a:r>
              <a:rPr lang="en-US" b="0" dirty="0" smtClean="0"/>
              <a:t>. Students can work individually or in pairs or trios, sharing their notes to</a:t>
            </a:r>
            <a:r>
              <a:rPr lang="en-US" b="0" baseline="0" dirty="0" smtClean="0"/>
              <a:t> structure their writing and arrive at their set of eight rules.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Mensch,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ärgere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dich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Zwei, drei oder viel Personen können mitspielen.</a:t>
            </a:r>
            <a:b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Jeder Spieler hat vier Spielfiguren: schwarz, rot, gelb oder grün.</a:t>
            </a:r>
            <a:b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Zuerst muss man eine Sechs werfen.</a:t>
            </a:r>
            <a:b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Dann darf man eine Figur auf das Spielfeld stellen. Das Spiel beginnt!</a:t>
            </a:r>
            <a:b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Die Figur muss das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Ziel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erreichen.</a:t>
            </a:r>
            <a:b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Du darfst auch auf einem Gegenspieler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landen.</a:t>
            </a:r>
            <a:b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Dann muss die Figur zurück auf den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gehen.</a:t>
            </a:r>
            <a:b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Man muss alle vier Figuren ins 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Ziel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bringen.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gewinnt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1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90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Quartett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a final activity for this lesson students play </a:t>
            </a:r>
            <a:r>
              <a:rPr lang="en-US" dirty="0" err="1" smtClean="0"/>
              <a:t>Quartett</a:t>
            </a:r>
            <a:r>
              <a:rPr lang="en-US" baseline="0" dirty="0"/>
              <a:t> </a:t>
            </a:r>
            <a:r>
              <a:rPr lang="en-US" baseline="0" dirty="0" smtClean="0"/>
              <a:t>[Happy Families</a:t>
            </a:r>
            <a:r>
              <a:rPr lang="en-US" baseline="0" dirty="0" smtClean="0"/>
              <a:t>].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="1" dirty="0" smtClean="0"/>
              <a:t>Estimated time allowed for the game: 10-15 minutes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Aim: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game will </a:t>
            </a:r>
            <a:r>
              <a:rPr lang="en-US" dirty="0" err="1" smtClean="0"/>
              <a:t>practise</a:t>
            </a:r>
            <a:r>
              <a:rPr lang="en-US" dirty="0" smtClean="0"/>
              <a:t> </a:t>
            </a:r>
            <a:r>
              <a:rPr lang="en-US" dirty="0"/>
              <a:t>grammatical gender as students </a:t>
            </a:r>
            <a:r>
              <a:rPr lang="en-US" dirty="0" smtClean="0"/>
              <a:t>have </a:t>
            </a:r>
            <a:r>
              <a:rPr lang="en-US" dirty="0"/>
              <a:t>to ask for </a:t>
            </a:r>
            <a:r>
              <a:rPr lang="en-US" dirty="0" smtClean="0"/>
              <a:t>den / die / </a:t>
            </a:r>
            <a:r>
              <a:rPr lang="en-US" dirty="0"/>
              <a:t>das X. It will also </a:t>
            </a:r>
            <a:r>
              <a:rPr lang="en-US" dirty="0" err="1" smtClean="0"/>
              <a:t>practise</a:t>
            </a:r>
            <a:r>
              <a:rPr lang="en-US" dirty="0" smtClean="0"/>
              <a:t> </a:t>
            </a:r>
            <a:r>
              <a:rPr lang="en-US" dirty="0"/>
              <a:t>asking questions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It also </a:t>
            </a:r>
            <a:r>
              <a:rPr lang="en-US" dirty="0" err="1" smtClean="0"/>
              <a:t>practises</a:t>
            </a:r>
            <a:r>
              <a:rPr lang="en-US" dirty="0" smtClean="0"/>
              <a:t> most of the nouns in</a:t>
            </a:r>
            <a:r>
              <a:rPr lang="en-US" baseline="0" dirty="0" smtClean="0"/>
              <a:t> this week’s revisited vocabulary sets (plus some additional previously-taught nouns, and one cognate - das T-Shirt):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="1" baseline="0" dirty="0" smtClean="0"/>
              <a:t>Word frequencies: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GB" sz="1200" b="0" i="0" u="none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der </a:t>
            </a:r>
            <a:r>
              <a:rPr lang="en-GB" sz="1200" b="0" i="0" u="none" strike="noStrike" kern="1200" cap="none" dirty="0" err="1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Bruder</a:t>
            </a:r>
            <a:r>
              <a:rPr lang="en-GB" sz="1200" b="0" i="0" u="none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[687] die </a:t>
            </a:r>
            <a:r>
              <a:rPr lang="en-GB" sz="1200" b="0" i="0" u="none" strike="noStrike" kern="1200" cap="none" dirty="0" err="1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Eltern</a:t>
            </a:r>
            <a:r>
              <a:rPr lang="en-GB" sz="1200" b="0" i="0" u="none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[351] das Kind [106] der </a:t>
            </a:r>
            <a:r>
              <a:rPr lang="en-GB" sz="1200" b="0" i="0" u="none" strike="noStrike" kern="1200" cap="none" dirty="0" err="1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Schauspieler</a:t>
            </a:r>
            <a:r>
              <a:rPr lang="en-GB" sz="1200" b="0" i="0" u="none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[2202] die </a:t>
            </a:r>
            <a:r>
              <a:rPr lang="en-GB" sz="1200" b="0" i="0" u="none" strike="noStrike" kern="1200" cap="none" dirty="0" err="1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Schwester</a:t>
            </a:r>
            <a:r>
              <a:rPr lang="en-GB" sz="1200" b="0" i="0" u="none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[776] das </a:t>
            </a:r>
            <a:r>
              <a:rPr lang="en-GB" sz="1200" b="0" i="0" u="none" strike="noStrike" kern="1200" cap="none" dirty="0" err="1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Butterbrot</a:t>
            </a:r>
            <a:r>
              <a:rPr lang="en-GB" sz="1200" b="0" i="0" u="none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[3561/1757] die Hose [2422] der Hut [2685]  der Keks [&gt;4000] das </a:t>
            </a:r>
            <a:r>
              <a:rPr lang="en-GB" sz="1200" b="0" i="0" u="none" strike="noStrike" kern="1200" cap="none" dirty="0" err="1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Obst</a:t>
            </a:r>
            <a:r>
              <a:rPr lang="en-GB" sz="1200" b="0" i="0" u="none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[&gt;4000]</a:t>
            </a:r>
            <a:br>
              <a:rPr lang="en-GB" sz="1200" b="0" i="0" u="none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sz="1200" b="0" i="0" u="none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das</a:t>
            </a:r>
            <a:r>
              <a:rPr lang="en-GB" sz="1200" b="0" i="0" u="none" strike="noStrike" kern="1200" cap="none" baseline="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baseline="0" dirty="0" err="1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Theater</a:t>
            </a:r>
            <a:r>
              <a:rPr lang="en-GB" sz="1200" b="0" i="0" u="none" strike="noStrike" kern="1200" cap="none" baseline="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[725] das Kino [1825] die </a:t>
            </a:r>
            <a:r>
              <a:rPr lang="en-GB" sz="1200" b="0" i="0" u="none" strike="noStrike" kern="1200" cap="none" baseline="0" dirty="0" err="1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Bibliothek</a:t>
            </a:r>
            <a:r>
              <a:rPr lang="en-GB" sz="1200" b="0" i="0" u="none" strike="noStrike" kern="1200" cap="none" baseline="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[927] der </a:t>
            </a:r>
            <a:r>
              <a:rPr lang="en-GB" sz="1200" b="0" i="0" u="none" strike="noStrike" kern="1200" cap="none" baseline="0" dirty="0" err="1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Markt</a:t>
            </a:r>
            <a:r>
              <a:rPr lang="en-GB" sz="1200" b="0" i="0" u="none" strike="noStrike" kern="1200" cap="none" baseline="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[508] der </a:t>
            </a:r>
            <a:r>
              <a:rPr lang="en-GB" sz="1200" b="0" i="0" u="none" strike="noStrike" kern="1200" cap="none" baseline="0" dirty="0" err="1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Arzt</a:t>
            </a:r>
            <a:r>
              <a:rPr lang="en-GB" sz="1200" b="0" i="0" u="none" strike="noStrike" kern="1200" cap="none" baseline="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[614] die </a:t>
            </a:r>
            <a:r>
              <a:rPr lang="en-GB" sz="1200" b="0" i="0" u="none" strike="noStrike" kern="1200" cap="none" baseline="0" dirty="0" err="1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Sängerin</a:t>
            </a:r>
            <a:r>
              <a:rPr lang="en-GB" sz="1200" b="0" i="0" u="none" strike="noStrike" kern="1200" cap="none" baseline="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[3916] der Lehrer [433] das </a:t>
            </a:r>
            <a:r>
              <a:rPr lang="en-GB" sz="1200" b="0" i="0" u="none" strike="noStrike" kern="1200" cap="none" baseline="0" dirty="0" err="1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Gemüse</a:t>
            </a:r>
            <a:r>
              <a:rPr lang="en-GB" sz="1200" b="0" i="0" u="none" strike="noStrike" kern="1200" cap="none" baseline="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[3450] die </a:t>
            </a:r>
            <a:r>
              <a:rPr lang="en-GB" sz="1200" b="0" i="0" u="none" strike="noStrike" kern="1200" cap="none" baseline="0" dirty="0" err="1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Jacke</a:t>
            </a:r>
            <a:r>
              <a:rPr lang="en-GB" sz="1200" b="0" i="0" u="none" strike="noStrike" kern="1200" cap="none" baseline="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[&gt;4034] das T-Shirt [3915]</a:t>
            </a:r>
            <a:r>
              <a:rPr lang="en-GB" sz="1200" b="0" i="0" u="none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GB" sz="1200" b="0" i="0" u="none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endParaRPr lang="en-GB" sz="1200" b="0" i="0" u="none" strike="noStrike" kern="1200" cap="none" baseline="0" dirty="0" smtClean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Procedure:</a:t>
            </a:r>
            <a:endParaRPr lang="en-US" dirty="0"/>
          </a:p>
          <a:p>
            <a:r>
              <a:rPr lang="en-US" dirty="0"/>
              <a:t>This slide shows one card for each of the categories. The full set of cards is available as a printable </a:t>
            </a:r>
            <a:r>
              <a:rPr lang="en-US" dirty="0" smtClean="0"/>
              <a:t>pdf</a:t>
            </a:r>
            <a:r>
              <a:rPr lang="en-US" baseline="0" dirty="0" smtClean="0"/>
              <a:t> (3 A4 pages = one set of cards for 3-4 players).</a:t>
            </a:r>
            <a:endParaRPr lang="en-US" dirty="0"/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Elicit translations for the category titles. </a:t>
            </a:r>
            <a:r>
              <a:rPr lang="en-US" dirty="0" smtClean="0"/>
              <a:t>Most</a:t>
            </a:r>
            <a:r>
              <a:rPr lang="en-US" baseline="0" dirty="0" smtClean="0"/>
              <a:t> are known, the exceptions being </a:t>
            </a:r>
            <a:r>
              <a:rPr lang="en-US" baseline="0" dirty="0" err="1" smtClean="0"/>
              <a:t>Fahrzeuge</a:t>
            </a:r>
            <a:r>
              <a:rPr lang="en-US" baseline="0" dirty="0" smtClean="0"/>
              <a:t> [1721] and </a:t>
            </a:r>
            <a:r>
              <a:rPr lang="en-US" baseline="0" dirty="0" err="1" smtClean="0"/>
              <a:t>Kleidung</a:t>
            </a:r>
            <a:r>
              <a:rPr lang="en-US" baseline="0" dirty="0" smtClean="0"/>
              <a:t> [2820]</a:t>
            </a:r>
            <a:r>
              <a:rPr lang="en-US" dirty="0" smtClean="0"/>
              <a:t>. </a:t>
            </a:r>
            <a:r>
              <a:rPr lang="en-US" dirty="0"/>
              <a:t>The cards in each set should give students a clue as to what the category is.</a:t>
            </a:r>
          </a:p>
          <a:p>
            <a:pPr marL="228600" indent="-228600">
              <a:buAutoNum type="arabicPeriod"/>
            </a:pPr>
            <a:r>
              <a:rPr lang="en-US" dirty="0"/>
              <a:t>Check that students know what </a:t>
            </a:r>
            <a:r>
              <a:rPr lang="en-US" dirty="0" err="1"/>
              <a:t>Quartett</a:t>
            </a:r>
            <a:r>
              <a:rPr lang="en-US" dirty="0"/>
              <a:t> is and explain the rules if necessary.</a:t>
            </a:r>
          </a:p>
          <a:p>
            <a:pPr marL="228600" indent="-228600">
              <a:buAutoNum type="arabicPeriod"/>
            </a:pPr>
            <a:r>
              <a:rPr lang="en-US" dirty="0"/>
              <a:t>Elicit language about asking questions (Hast du X? </a:t>
            </a:r>
            <a:r>
              <a:rPr lang="en-US" dirty="0" err="1"/>
              <a:t>Darf</a:t>
            </a:r>
            <a:r>
              <a:rPr lang="en-US" dirty="0"/>
              <a:t> ich X </a:t>
            </a:r>
            <a:r>
              <a:rPr lang="en-US" dirty="0" err="1"/>
              <a:t>haben</a:t>
            </a:r>
            <a:r>
              <a:rPr lang="en-US" dirty="0"/>
              <a:t>?)</a:t>
            </a:r>
          </a:p>
          <a:p>
            <a:pPr marL="228600" indent="-228600">
              <a:buAutoNum type="arabicPeriod"/>
            </a:pPr>
            <a:r>
              <a:rPr lang="en-US" dirty="0"/>
              <a:t>Remind students that they will need to pay attention to the gender of the </a:t>
            </a:r>
            <a:r>
              <a:rPr lang="en-US" dirty="0" smtClean="0"/>
              <a:t>word,</a:t>
            </a:r>
            <a:r>
              <a:rPr lang="en-US" baseline="0" dirty="0" smtClean="0"/>
              <a:t> and elicit from them that they will use Row 2 (accusative) articles.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Practise</a:t>
            </a:r>
            <a:r>
              <a:rPr lang="en-US" baseline="0" dirty="0" smtClean="0"/>
              <a:t> using the items on this slide:  Hast du </a:t>
            </a:r>
            <a:r>
              <a:rPr lang="en-US" b="1" baseline="0" dirty="0" smtClean="0"/>
              <a:t>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Bruder</a:t>
            </a:r>
            <a:r>
              <a:rPr lang="en-US" baseline="0" dirty="0" smtClean="0"/>
              <a:t>? Hast du </a:t>
            </a:r>
            <a:r>
              <a:rPr lang="en-US" b="1" baseline="0" dirty="0" smtClean="0"/>
              <a:t>das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Obst</a:t>
            </a:r>
            <a:r>
              <a:rPr lang="en-US" baseline="0" dirty="0" smtClean="0"/>
              <a:t>? Hast du </a:t>
            </a:r>
            <a:r>
              <a:rPr lang="en-US" b="1" baseline="0" dirty="0" smtClean="0"/>
              <a:t>die</a:t>
            </a:r>
            <a:r>
              <a:rPr lang="en-US" baseline="0" dirty="0" smtClean="0"/>
              <a:t> Hose? Hast du </a:t>
            </a:r>
            <a:r>
              <a:rPr lang="en-US" b="1" baseline="0" dirty="0" smtClean="0"/>
              <a:t>die </a:t>
            </a:r>
            <a:r>
              <a:rPr lang="en-US" baseline="0" dirty="0" err="1" smtClean="0"/>
              <a:t>Sängerin</a:t>
            </a:r>
            <a:r>
              <a:rPr lang="en-US" baseline="0" dirty="0" smtClean="0"/>
              <a:t>? Hast du </a:t>
            </a:r>
            <a:r>
              <a:rPr lang="en-US" b="1" baseline="0" dirty="0" smtClean="0"/>
              <a:t>das</a:t>
            </a:r>
            <a:r>
              <a:rPr lang="en-US" baseline="0" dirty="0" smtClean="0"/>
              <a:t> Auto? Hast du </a:t>
            </a:r>
            <a:r>
              <a:rPr lang="en-US" b="1" baseline="0" dirty="0" smtClean="0"/>
              <a:t>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Markt</a:t>
            </a:r>
            <a:r>
              <a:rPr lang="en-US" baseline="0" dirty="0" smtClean="0"/>
              <a:t>?</a:t>
            </a:r>
            <a:br>
              <a:rPr lang="en-US" baseline="0" dirty="0" smtClean="0"/>
            </a:br>
            <a:r>
              <a:rPr lang="en-US" baseline="0" dirty="0" smtClean="0"/>
              <a:t>Ideally students will be prompted to </a:t>
            </a:r>
            <a:r>
              <a:rPr lang="en-US" baseline="0" dirty="0" smtClean="0"/>
              <a:t>use </a:t>
            </a:r>
            <a:r>
              <a:rPr lang="en-US" baseline="0" dirty="0" err="1" smtClean="0"/>
              <a:t>Darf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ich</a:t>
            </a:r>
            <a:r>
              <a:rPr lang="en-US" baseline="0" dirty="0" smtClean="0"/>
              <a:t> </a:t>
            </a:r>
            <a:r>
              <a:rPr lang="en-US" b="1" baseline="0" dirty="0" smtClean="0"/>
              <a:t>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Bruder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haben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bitte</a:t>
            </a:r>
            <a:r>
              <a:rPr lang="en-US" baseline="0" dirty="0" smtClean="0"/>
              <a:t>? to provide additional spoken practice of one of the modal verbs.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="1" baseline="0" dirty="0" smtClean="0"/>
              <a:t>Before starting the game, use the next slide to </a:t>
            </a:r>
            <a:r>
              <a:rPr lang="en-US" b="1" baseline="0" dirty="0" err="1" smtClean="0"/>
              <a:t>practise</a:t>
            </a:r>
            <a:r>
              <a:rPr lang="en-US" b="1" baseline="0" dirty="0" smtClean="0"/>
              <a:t> additional language to use in the game.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Students play in groups of three or four.  A player wins when s/he has no cards left, i.e. all his/her cards are in families/sets of four.</a:t>
            </a: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79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 smtClean="0"/>
              <a:t>Quartett</a:t>
            </a:r>
            <a:r>
              <a:rPr lang="en-GB" b="1" dirty="0" smtClean="0"/>
              <a:t> – </a:t>
            </a:r>
            <a:r>
              <a:rPr lang="en-GB" b="1" dirty="0"/>
              <a:t>du </a:t>
            </a:r>
            <a:r>
              <a:rPr lang="en-GB" b="1" dirty="0" err="1"/>
              <a:t>bist</a:t>
            </a:r>
            <a:r>
              <a:rPr lang="en-GB" b="1" dirty="0"/>
              <a:t> </a:t>
            </a:r>
            <a:r>
              <a:rPr lang="en-GB" b="1" dirty="0" err="1"/>
              <a:t>dran</a:t>
            </a:r>
            <a:endParaRPr lang="en-GB" b="1" dirty="0"/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Estimated time: 3 minutes</a:t>
            </a:r>
          </a:p>
          <a:p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/>
              <a:t>Before starting the game give students </a:t>
            </a:r>
            <a:r>
              <a:rPr lang="en-GB" b="0" dirty="0" smtClean="0"/>
              <a:t>two </a:t>
            </a:r>
            <a:r>
              <a:rPr lang="en-GB" b="0" dirty="0"/>
              <a:t>minutes to come up with language that might be useful when playing the </a:t>
            </a:r>
            <a:r>
              <a:rPr lang="en-GB" b="0" dirty="0" smtClean="0"/>
              <a:t>game,</a:t>
            </a:r>
            <a:r>
              <a:rPr lang="en-GB" b="0" baseline="0" dirty="0" smtClean="0"/>
              <a:t> using the English prompts on the slide</a:t>
            </a:r>
            <a:r>
              <a:rPr lang="en-GB" b="0" dirty="0" smtClean="0"/>
              <a:t>. </a:t>
            </a:r>
          </a:p>
          <a:p>
            <a:pPr marL="228600" indent="-228600">
              <a:buAutoNum type="arabicPeriod"/>
            </a:pPr>
            <a:r>
              <a:rPr lang="en-GB" b="0" dirty="0" smtClean="0"/>
              <a:t>Review </a:t>
            </a:r>
            <a:r>
              <a:rPr lang="en-GB" b="0" dirty="0"/>
              <a:t>suggestions </a:t>
            </a:r>
            <a:r>
              <a:rPr lang="en-GB" b="0" dirty="0" smtClean="0"/>
              <a:t>together.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 smtClean="0"/>
              <a:t>Then play </a:t>
            </a:r>
            <a:r>
              <a:rPr lang="en-GB" b="0" dirty="0" err="1" smtClean="0"/>
              <a:t>Quartett</a:t>
            </a:r>
            <a:r>
              <a:rPr lang="en-GB" b="0" dirty="0" smtClean="0"/>
              <a:t> [Happy Families] in groups of three or four.  </a:t>
            </a: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1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Grammar </a:t>
            </a:r>
            <a:r>
              <a:rPr lang="en-GB" b="1" dirty="0"/>
              <a:t>– reading activity</a:t>
            </a:r>
            <a:endParaRPr lang="en-GB" dirty="0"/>
          </a:p>
          <a:p>
            <a:endParaRPr lang="en-GB" dirty="0"/>
          </a:p>
          <a:p>
            <a:r>
              <a:rPr lang="en-GB" dirty="0"/>
              <a:t>Activity to practise verbs, including modal verbs.</a:t>
            </a:r>
          </a:p>
          <a:p>
            <a:endParaRPr lang="en-GB" dirty="0"/>
          </a:p>
          <a:p>
            <a:pPr marL="228600" indent="-228600">
              <a:buAutoNum type="arabicPeriod"/>
            </a:pPr>
            <a:r>
              <a:rPr lang="en-GB" i="0" dirty="0" smtClean="0"/>
              <a:t>Students read </a:t>
            </a:r>
            <a:r>
              <a:rPr lang="en-GB" i="0" dirty="0"/>
              <a:t>Mia and Wolfgang’s conversation.</a:t>
            </a:r>
          </a:p>
          <a:p>
            <a:pPr marL="228600" indent="-228600">
              <a:buAutoNum type="arabicPeriod"/>
            </a:pPr>
            <a:r>
              <a:rPr lang="en-GB" i="0" dirty="0"/>
              <a:t>Which verbs can fill the gaps</a:t>
            </a:r>
            <a:r>
              <a:rPr lang="en-GB" i="0" dirty="0" smtClean="0"/>
              <a:t>? Students choose the correct verb option.</a:t>
            </a:r>
            <a:endParaRPr lang="en-GB" i="0" dirty="0"/>
          </a:p>
          <a:p>
            <a:pPr marL="228600" indent="-228600">
              <a:buAutoNum type="arabicPeriod"/>
            </a:pPr>
            <a:r>
              <a:rPr lang="en-GB" i="0" dirty="0"/>
              <a:t>Teachers can elicit </a:t>
            </a:r>
            <a:r>
              <a:rPr lang="en-GB" i="0" dirty="0" smtClean="0"/>
              <a:t>the English translation</a:t>
            </a:r>
            <a:r>
              <a:rPr lang="en-GB" i="0" baseline="0" dirty="0" smtClean="0"/>
              <a:t> orally.</a:t>
            </a:r>
            <a:endParaRPr lang="en-GB" i="0" dirty="0"/>
          </a:p>
          <a:p>
            <a:pPr marL="228600" indent="-228600">
              <a:buAutoNum type="arabicPeriod"/>
            </a:pPr>
            <a:endParaRPr lang="en-GB" i="0" dirty="0"/>
          </a:p>
          <a:p>
            <a:pPr marL="0" indent="0">
              <a:buNone/>
            </a:pPr>
            <a:r>
              <a:rPr lang="en-GB" i="0" dirty="0"/>
              <a:t>The first bubble can be done as an example. Animation supports this. Click on a speech bubble to hear a spoken version. This can be done before showing the answers, so students can check by listening.</a:t>
            </a:r>
          </a:p>
          <a:p>
            <a:endParaRPr lang="en-GB" dirty="0"/>
          </a:p>
          <a:p>
            <a:r>
              <a:rPr lang="en-GB" dirty="0"/>
              <a:t>Note: teacher can point out that </a:t>
            </a:r>
            <a:r>
              <a:rPr lang="en-GB" i="1" dirty="0" err="1"/>
              <a:t>erhalten</a:t>
            </a:r>
            <a:r>
              <a:rPr lang="en-GB" dirty="0"/>
              <a:t> is a strong verb. This will come back in the second lesson.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Estimated time: 5-10 minutes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13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Conversational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we introduce conversational words. We do not include modal 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particles.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will be included in the 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Y8 and Y9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 the students through the slide and ask them to identify the conversational words in the sample sentence.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if they can think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some other examples in English.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German ones on the next slide.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Estimated </a:t>
            </a:r>
            <a:r>
              <a:rPr lang="en-GB" b="0" dirty="0" smtClean="0"/>
              <a:t>time: 3minutes</a:t>
            </a:r>
            <a:endParaRPr lang="en-GB" b="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39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Vocabulary – </a:t>
            </a:r>
            <a:r>
              <a:rPr lang="en-GB" b="1" dirty="0"/>
              <a:t>reading activity</a:t>
            </a:r>
            <a:endParaRPr lang="en-GB" dirty="0"/>
          </a:p>
          <a:p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Students read Mia and Wolfgang’s conversation again. </a:t>
            </a:r>
          </a:p>
          <a:p>
            <a:pPr marL="228600" indent="-228600">
              <a:buAutoNum type="arabicPeriod"/>
            </a:pPr>
            <a:r>
              <a:rPr lang="en-GB" dirty="0"/>
              <a:t>What German conversational words can they find?</a:t>
            </a:r>
          </a:p>
          <a:p>
            <a:pPr marL="228600" indent="-228600">
              <a:buAutoNum type="arabicPeriod"/>
            </a:pPr>
            <a:r>
              <a:rPr lang="en-GB" dirty="0"/>
              <a:t>Elicit the meaning of the words</a:t>
            </a:r>
          </a:p>
          <a:p>
            <a:pPr marL="228600" indent="-228600">
              <a:buAutoNum type="arabicPeriod"/>
            </a:pPr>
            <a:endParaRPr lang="en-GB" dirty="0"/>
          </a:p>
          <a:p>
            <a:endParaRPr lang="en-GB" i="1" dirty="0"/>
          </a:p>
          <a:p>
            <a:r>
              <a:rPr lang="en-GB" i="0" dirty="0"/>
              <a:t>Note: </a:t>
            </a:r>
            <a:r>
              <a:rPr lang="en-GB" i="1" dirty="0"/>
              <a:t>also</a:t>
            </a:r>
            <a:r>
              <a:rPr lang="en-GB" i="0" dirty="0"/>
              <a:t> is a false friend</a:t>
            </a:r>
            <a:r>
              <a:rPr lang="en-GB" i="0" dirty="0" smtClean="0"/>
              <a:t>. Elicit ‘</a:t>
            </a:r>
            <a:r>
              <a:rPr lang="en-GB" i="0" dirty="0" err="1" smtClean="0"/>
              <a:t>auch</a:t>
            </a:r>
            <a:r>
              <a:rPr lang="en-GB" i="0" dirty="0" smtClean="0"/>
              <a:t>’ from students.</a:t>
            </a:r>
            <a:endParaRPr lang="en-GB" i="0" dirty="0"/>
          </a:p>
          <a:p>
            <a:endParaRPr lang="en-GB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dirty="0" err="1"/>
              <a:t>echt</a:t>
            </a:r>
            <a:r>
              <a:rPr lang="en-GB" dirty="0"/>
              <a:t> [928]– genuine, real</a:t>
            </a:r>
          </a:p>
          <a:p>
            <a:r>
              <a:rPr lang="en-GB" dirty="0"/>
              <a:t>also [40] - so</a:t>
            </a:r>
          </a:p>
          <a:p>
            <a:r>
              <a:rPr lang="en-GB" dirty="0" err="1"/>
              <a:t>natürlich</a:t>
            </a:r>
            <a:r>
              <a:rPr lang="en-GB" dirty="0"/>
              <a:t> [127] – naturally, of course</a:t>
            </a:r>
          </a:p>
          <a:p>
            <a:r>
              <a:rPr lang="en-GB" dirty="0"/>
              <a:t>ach [404] – oh</a:t>
            </a:r>
          </a:p>
          <a:p>
            <a:r>
              <a:rPr lang="en-GB" dirty="0" err="1"/>
              <a:t>na</a:t>
            </a:r>
            <a:r>
              <a:rPr lang="en-GB" dirty="0"/>
              <a:t> / </a:t>
            </a:r>
            <a:r>
              <a:rPr lang="en-GB" dirty="0" err="1"/>
              <a:t>naja</a:t>
            </a:r>
            <a:r>
              <a:rPr lang="en-GB" dirty="0"/>
              <a:t> [348] – oh well</a:t>
            </a:r>
          </a:p>
          <a:p>
            <a:pPr marL="228600" indent="-228600">
              <a:buAutoNum type="arabicPeriod"/>
            </a:pPr>
            <a:endParaRPr lang="en-GB" dirty="0"/>
          </a:p>
          <a:p>
            <a:endParaRPr lang="en-GB" i="0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Estimated time: </a:t>
            </a:r>
            <a:r>
              <a:rPr lang="en-GB" b="0" dirty="0" smtClean="0"/>
              <a:t>3 </a:t>
            </a:r>
            <a:r>
              <a:rPr lang="en-GB" b="0" dirty="0"/>
              <a:t>minutes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0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Grammar </a:t>
            </a:r>
            <a:r>
              <a:rPr lang="en-GB" dirty="0" smtClean="0"/>
              <a:t>- </a:t>
            </a:r>
            <a:r>
              <a:rPr lang="en-GB" dirty="0" err="1" smtClean="0"/>
              <a:t>jeder</a:t>
            </a:r>
            <a:r>
              <a:rPr lang="en-GB" dirty="0" smtClean="0"/>
              <a:t>, </a:t>
            </a:r>
            <a:r>
              <a:rPr lang="en-GB" dirty="0" err="1" smtClean="0"/>
              <a:t>jede</a:t>
            </a:r>
            <a:r>
              <a:rPr lang="en-GB" dirty="0" smtClean="0"/>
              <a:t>, </a:t>
            </a:r>
            <a:r>
              <a:rPr lang="en-GB" dirty="0" err="1" smtClean="0"/>
              <a:t>jedes</a:t>
            </a:r>
            <a:r>
              <a:rPr lang="en-GB" dirty="0" smtClean="0"/>
              <a:t> - Row 1 (nominative)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slide is animated line by line.</a:t>
            </a:r>
            <a:r>
              <a:rPr lang="en-GB" baseline="0" dirty="0" smtClean="0"/>
              <a:t> Teachers can elicit the English for each example from students.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Time: 2 minutes approx.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1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Grammar </a:t>
            </a:r>
            <a:r>
              <a:rPr lang="en-GB" dirty="0" smtClean="0"/>
              <a:t>- </a:t>
            </a:r>
            <a:r>
              <a:rPr lang="en-GB" dirty="0" err="1" smtClean="0"/>
              <a:t>jeder</a:t>
            </a:r>
            <a:r>
              <a:rPr lang="en-GB" dirty="0" smtClean="0"/>
              <a:t>, </a:t>
            </a:r>
            <a:r>
              <a:rPr lang="en-GB" dirty="0" err="1" smtClean="0"/>
              <a:t>jede</a:t>
            </a:r>
            <a:r>
              <a:rPr lang="en-GB" dirty="0" smtClean="0"/>
              <a:t>, </a:t>
            </a:r>
            <a:r>
              <a:rPr lang="en-GB" dirty="0" err="1" smtClean="0"/>
              <a:t>jedes</a:t>
            </a:r>
            <a:r>
              <a:rPr lang="en-GB" dirty="0" smtClean="0"/>
              <a:t> - Row 2 (accusative)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slide is animated line by line.</a:t>
            </a:r>
            <a:r>
              <a:rPr lang="en-GB" baseline="0" dirty="0" smtClean="0"/>
              <a:t> Teachers can elicit the English for each example from students.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Time: 2 minutes approx.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40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Grammar – </a:t>
            </a:r>
            <a:r>
              <a:rPr lang="en-GB" b="1" dirty="0" err="1"/>
              <a:t>Jeder</a:t>
            </a:r>
            <a:r>
              <a:rPr lang="en-GB" b="1" dirty="0"/>
              <a:t>, </a:t>
            </a:r>
            <a:r>
              <a:rPr lang="en-GB" b="1" dirty="0" err="1"/>
              <a:t>jede</a:t>
            </a:r>
            <a:r>
              <a:rPr lang="en-GB" b="1" dirty="0"/>
              <a:t>, </a:t>
            </a:r>
            <a:r>
              <a:rPr lang="en-GB" b="1" dirty="0" err="1"/>
              <a:t>jedes</a:t>
            </a:r>
            <a:r>
              <a:rPr lang="en-GB" b="1" dirty="0"/>
              <a:t> [</a:t>
            </a:r>
            <a:r>
              <a:rPr lang="en-GB" b="1" dirty="0" smtClean="0"/>
              <a:t>1/3]</a:t>
            </a:r>
            <a:endParaRPr lang="en-GB" b="1" dirty="0"/>
          </a:p>
          <a:p>
            <a:endParaRPr lang="en-GB" dirty="0"/>
          </a:p>
          <a:p>
            <a:r>
              <a:rPr lang="en-GB" dirty="0"/>
              <a:t>This activity focuses on Row 1 forms of </a:t>
            </a:r>
            <a:r>
              <a:rPr lang="en-GB" dirty="0" err="1"/>
              <a:t>jeder</a:t>
            </a:r>
            <a:r>
              <a:rPr lang="en-GB" dirty="0"/>
              <a:t> / </a:t>
            </a:r>
            <a:r>
              <a:rPr lang="en-GB" dirty="0" err="1"/>
              <a:t>jede</a:t>
            </a:r>
            <a:r>
              <a:rPr lang="en-GB" dirty="0"/>
              <a:t> / </a:t>
            </a:r>
            <a:r>
              <a:rPr lang="en-GB" dirty="0" err="1"/>
              <a:t>jedes</a:t>
            </a:r>
            <a:r>
              <a:rPr lang="en-GB" dirty="0"/>
              <a:t>. Using these </a:t>
            </a:r>
            <a:r>
              <a:rPr lang="en-GB" dirty="0" smtClean="0"/>
              <a:t>requires students to </a:t>
            </a:r>
            <a:r>
              <a:rPr lang="en-GB" dirty="0"/>
              <a:t>know the grammatical gender of a word. This slide requires students the choose the correct form of </a:t>
            </a:r>
            <a:r>
              <a:rPr lang="en-GB" dirty="0" err="1"/>
              <a:t>jede</a:t>
            </a:r>
            <a:r>
              <a:rPr lang="en-GB" dirty="0"/>
              <a:t>- to match the </a:t>
            </a:r>
            <a:r>
              <a:rPr lang="en-GB" dirty="0" smtClean="0"/>
              <a:t>Row </a:t>
            </a:r>
            <a:r>
              <a:rPr lang="en-GB" dirty="0"/>
              <a:t>1 nouns on screen. The next slide will reverse and ask students to match the correct noun to a form of </a:t>
            </a:r>
            <a:r>
              <a:rPr lang="en-GB" dirty="0" err="1"/>
              <a:t>jede</a:t>
            </a:r>
            <a:r>
              <a:rPr lang="en-GB" dirty="0"/>
              <a:t>-. The nouns we use here are in this week’s </a:t>
            </a:r>
            <a:r>
              <a:rPr lang="en-GB" dirty="0" smtClean="0"/>
              <a:t>vocabulary set </a:t>
            </a:r>
            <a:r>
              <a:rPr lang="en-GB" dirty="0"/>
              <a:t>or are other nouns that will be re-used in the </a:t>
            </a:r>
            <a:r>
              <a:rPr lang="en-GB" dirty="0" err="1"/>
              <a:t>Quartett</a:t>
            </a:r>
            <a:r>
              <a:rPr lang="en-GB" dirty="0"/>
              <a:t> activity later in the sequence.</a:t>
            </a:r>
          </a:p>
          <a:p>
            <a:endParaRPr lang="en-GB" dirty="0"/>
          </a:p>
          <a:p>
            <a:r>
              <a:rPr lang="en-GB" dirty="0"/>
              <a:t>1. Which form of </a:t>
            </a:r>
            <a:r>
              <a:rPr lang="en-GB" dirty="0" err="1"/>
              <a:t>jede</a:t>
            </a:r>
            <a:r>
              <a:rPr lang="en-GB" dirty="0"/>
              <a:t>- fits with the noun?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Estimated time: </a:t>
            </a:r>
            <a:r>
              <a:rPr lang="en-GB" b="0" dirty="0" smtClean="0"/>
              <a:t>3 minutes</a:t>
            </a:r>
            <a:endParaRPr lang="en-GB" b="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05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Grammar – </a:t>
            </a:r>
            <a:r>
              <a:rPr lang="en-GB" b="1" dirty="0" err="1" smtClean="0"/>
              <a:t>Jeden</a:t>
            </a:r>
            <a:r>
              <a:rPr lang="en-GB" b="1" dirty="0" smtClean="0"/>
              <a:t>, </a:t>
            </a:r>
            <a:r>
              <a:rPr lang="en-GB" b="1" dirty="0" err="1"/>
              <a:t>jede</a:t>
            </a:r>
            <a:r>
              <a:rPr lang="en-GB" b="1" dirty="0"/>
              <a:t>, </a:t>
            </a:r>
            <a:r>
              <a:rPr lang="en-GB" b="1" dirty="0" err="1"/>
              <a:t>jedes</a:t>
            </a:r>
            <a:r>
              <a:rPr lang="en-GB" b="1" dirty="0"/>
              <a:t> </a:t>
            </a:r>
            <a:r>
              <a:rPr lang="en-GB" b="1" dirty="0" smtClean="0"/>
              <a:t>[2/3]</a:t>
            </a:r>
            <a:endParaRPr lang="en-GB" b="1" dirty="0"/>
          </a:p>
          <a:p>
            <a:endParaRPr lang="en-GB" dirty="0"/>
          </a:p>
          <a:p>
            <a:r>
              <a:rPr lang="en-GB" dirty="0"/>
              <a:t>This activity focuses on the forms of </a:t>
            </a:r>
            <a:r>
              <a:rPr lang="en-GB" dirty="0" err="1"/>
              <a:t>jede</a:t>
            </a:r>
            <a:r>
              <a:rPr lang="en-GB" dirty="0"/>
              <a:t>- in row 2. Only the masculine changes </a:t>
            </a:r>
            <a:r>
              <a:rPr lang="en-GB" dirty="0" smtClean="0"/>
              <a:t>form.</a:t>
            </a:r>
            <a:endParaRPr lang="en-GB" dirty="0"/>
          </a:p>
          <a:p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Which noun fits the form of </a:t>
            </a:r>
            <a:r>
              <a:rPr lang="en-GB" dirty="0" err="1"/>
              <a:t>jede</a:t>
            </a:r>
            <a:r>
              <a:rPr lang="en-GB" dirty="0"/>
              <a:t>-?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Estimated time: </a:t>
            </a:r>
            <a:r>
              <a:rPr lang="en-GB" b="0" dirty="0" smtClean="0"/>
              <a:t>3 </a:t>
            </a:r>
            <a:r>
              <a:rPr lang="en-GB" b="0" dirty="0"/>
              <a:t>minutes</a:t>
            </a:r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08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Grammar – </a:t>
            </a:r>
            <a:r>
              <a:rPr lang="en-GB" b="1" dirty="0" smtClean="0"/>
              <a:t>Row </a:t>
            </a:r>
            <a:r>
              <a:rPr lang="en-GB" b="1" dirty="0"/>
              <a:t>1 or </a:t>
            </a:r>
            <a:r>
              <a:rPr lang="en-GB" b="1" dirty="0" smtClean="0"/>
              <a:t>Row </a:t>
            </a:r>
            <a:r>
              <a:rPr lang="en-GB" b="1" dirty="0"/>
              <a:t>2</a:t>
            </a:r>
            <a:r>
              <a:rPr lang="en-GB" b="1" dirty="0" smtClean="0"/>
              <a:t>? [3/3]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Which </a:t>
            </a:r>
            <a:r>
              <a:rPr lang="en-GB" dirty="0" smtClean="0"/>
              <a:t>form of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jede</a:t>
            </a:r>
            <a:r>
              <a:rPr lang="en-GB" baseline="0" dirty="0" smtClean="0"/>
              <a:t>- is correct?</a:t>
            </a:r>
            <a:br>
              <a:rPr lang="en-GB" baseline="0" dirty="0" smtClean="0"/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Estimated time</a:t>
            </a:r>
            <a:r>
              <a:rPr lang="en-GB" b="0" dirty="0" smtClean="0"/>
              <a:t>: 3 minutes</a:t>
            </a:r>
            <a:endParaRPr lang="en-GB" b="0" dirty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8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8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2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2600916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2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0890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966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728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243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542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62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29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88702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4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271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78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1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88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6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1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8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86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92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070A8-75FF-4F63-93B6-8413D3C9B5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E9109-AB8D-4945-A2DA-93F8155F9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8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31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1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.tiff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9254CA-1C9D-784A-8697-DD901F995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96" y="2281470"/>
            <a:ext cx="9144000" cy="651870"/>
          </a:xfrm>
        </p:spPr>
        <p:txBody>
          <a:bodyPr>
            <a:normAutofit fontScale="90000"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4000" b="1" dirty="0" smtClean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Grammar</a:t>
            </a:r>
            <a:endParaRPr lang="en-US" dirty="0"/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=""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1930" y="5308430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Y7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3.2 - Week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="" xmlns:a16="http://schemas.microsoft.com/office/drawing/2014/main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1930" y="6161349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Author name(s): 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Inge Alferink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/ Rachel Hawkes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30/05/20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Subtitle 6">
            <a:extLst>
              <a:ext uri="{FF2B5EF4-FFF2-40B4-BE49-F238E27FC236}">
                <a16:creationId xmlns="" xmlns:a16="http://schemas.microsoft.com/office/drawing/2014/main" id="{7F2214FE-0DF5-6741-9332-4A2CB0FF9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30" y="2957857"/>
            <a:ext cx="4732685" cy="116302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Modal verbs </a:t>
            </a:r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continued</a:t>
            </a:r>
            <a:b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32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jeder</a:t>
            </a:r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, </a:t>
            </a:r>
            <a:r>
              <a:rPr lang="en-GB" sz="32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jede</a:t>
            </a:r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, </a:t>
            </a:r>
            <a:r>
              <a:rPr lang="en-GB" sz="32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jedes</a:t>
            </a:r>
            <a:r>
              <a:rPr lang="en-GB" sz="3200" dirty="0" smtClean="0">
                <a:solidFill>
                  <a:prstClr val="white"/>
                </a:solidFill>
              </a:rPr>
              <a:t/>
            </a:r>
            <a:br>
              <a:rPr lang="en-GB" sz="3200" dirty="0" smtClean="0">
                <a:solidFill>
                  <a:prstClr val="white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797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4699000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Spielregeln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62204B4-62E1-8246-9098-4CD3CD732A08}"/>
              </a:ext>
            </a:extLst>
          </p:cNvPr>
          <p:cNvSpPr txBox="1"/>
          <p:nvPr/>
        </p:nvSpPr>
        <p:spPr>
          <a:xfrm>
            <a:off x="215900" y="1529427"/>
            <a:ext cx="762901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/>
            <a:r>
              <a:rPr lang="en-GB" sz="2000" dirty="0">
                <a:solidFill>
                  <a:srgbClr val="002060"/>
                </a:solidFill>
              </a:rPr>
              <a:t>1 Der </a:t>
            </a:r>
            <a:r>
              <a:rPr lang="en-GB" sz="2000" dirty="0" err="1">
                <a:solidFill>
                  <a:srgbClr val="002060"/>
                </a:solidFill>
              </a:rPr>
              <a:t>Kartengeber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mischt</a:t>
            </a:r>
            <a:r>
              <a:rPr lang="en-GB" sz="2000" dirty="0">
                <a:solidFill>
                  <a:srgbClr val="002060"/>
                </a:solidFill>
              </a:rPr>
              <a:t> die </a:t>
            </a:r>
            <a:r>
              <a:rPr lang="en-GB" sz="2000" dirty="0" err="1">
                <a:solidFill>
                  <a:srgbClr val="002060"/>
                </a:solidFill>
              </a:rPr>
              <a:t>Karten</a:t>
            </a:r>
            <a:r>
              <a:rPr lang="en-GB" sz="2000" dirty="0">
                <a:solidFill>
                  <a:srgbClr val="002060"/>
                </a:solidFill>
              </a:rPr>
              <a:t> und </a:t>
            </a:r>
            <a:r>
              <a:rPr lang="en-GB" sz="2000" dirty="0" err="1">
                <a:solidFill>
                  <a:srgbClr val="002060"/>
                </a:solidFill>
              </a:rPr>
              <a:t>gibt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sie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aus</a:t>
            </a:r>
            <a:r>
              <a:rPr lang="en-GB" sz="2000" dirty="0">
                <a:solidFill>
                  <a:srgbClr val="002060"/>
                </a:solidFill>
              </a:rPr>
              <a:t>*.</a:t>
            </a:r>
          </a:p>
          <a:p>
            <a:pPr fontAlgn="ctr"/>
            <a:r>
              <a:rPr lang="en-GB" sz="2000" dirty="0">
                <a:solidFill>
                  <a:srgbClr val="002060"/>
                </a:solidFill>
              </a:rPr>
              <a:t>   </a:t>
            </a:r>
            <a:r>
              <a:rPr lang="en-GB" sz="2000" i="1" dirty="0">
                <a:solidFill>
                  <a:srgbClr val="DAA520"/>
                </a:solidFill>
              </a:rPr>
              <a:t>The dealer shuffles the cards and gives them out.</a:t>
            </a:r>
            <a:r>
              <a:rPr lang="en-GB" sz="2000" dirty="0">
                <a:solidFill>
                  <a:srgbClr val="002060"/>
                </a:solidFill>
              </a:rPr>
              <a:t>	</a:t>
            </a:r>
          </a:p>
          <a:p>
            <a:pPr fontAlgn="ctr"/>
            <a:r>
              <a:rPr lang="en-GB" sz="2000" dirty="0">
                <a:solidFill>
                  <a:srgbClr val="002060"/>
                </a:solidFill>
              </a:rPr>
              <a:t>2 Die </a:t>
            </a:r>
            <a:r>
              <a:rPr lang="en-GB" sz="2000" dirty="0" err="1">
                <a:solidFill>
                  <a:srgbClr val="002060"/>
                </a:solidFill>
              </a:rPr>
              <a:t>Mitspieler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erhalten</a:t>
            </a:r>
            <a:r>
              <a:rPr lang="en-GB" sz="2000" dirty="0">
                <a:solidFill>
                  <a:srgbClr val="002060"/>
                </a:solidFill>
              </a:rPr>
              <a:t> pro Person </a:t>
            </a:r>
            <a:r>
              <a:rPr lang="en-GB" sz="2000" dirty="0" err="1">
                <a:solidFill>
                  <a:srgbClr val="002060"/>
                </a:solidFill>
              </a:rPr>
              <a:t>sieben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Karten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  <a:p>
            <a:pPr fontAlgn="ctr"/>
            <a:r>
              <a:rPr lang="en-GB" sz="2000" dirty="0">
                <a:solidFill>
                  <a:srgbClr val="002060"/>
                </a:solidFill>
              </a:rPr>
              <a:t>   </a:t>
            </a:r>
            <a:r>
              <a:rPr lang="en-GB" sz="2000" i="1" dirty="0">
                <a:solidFill>
                  <a:srgbClr val="DAA520"/>
                </a:solidFill>
              </a:rPr>
              <a:t>The players get seven cards per person.</a:t>
            </a:r>
          </a:p>
          <a:p>
            <a:pPr fontAlgn="ctr"/>
            <a:r>
              <a:rPr lang="en-GB" sz="2000" dirty="0">
                <a:solidFill>
                  <a:srgbClr val="002060"/>
                </a:solidFill>
              </a:rPr>
              <a:t>3 </a:t>
            </a:r>
            <a:r>
              <a:rPr lang="en-GB" sz="2000" dirty="0" err="1">
                <a:solidFill>
                  <a:srgbClr val="002060"/>
                </a:solidFill>
              </a:rPr>
              <a:t>Jeder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Spieler</a:t>
            </a:r>
            <a:r>
              <a:rPr lang="en-GB" sz="2000" dirty="0">
                <a:solidFill>
                  <a:srgbClr val="002060"/>
                </a:solidFill>
              </a:rPr>
              <a:t> muss </a:t>
            </a:r>
            <a:r>
              <a:rPr lang="en-GB" sz="2000" dirty="0" err="1">
                <a:solidFill>
                  <a:srgbClr val="002060"/>
                </a:solidFill>
              </a:rPr>
              <a:t>mit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sieben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Karten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beginnen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  <a:p>
            <a:pPr fontAlgn="ctr"/>
            <a:r>
              <a:rPr lang="en-GB" sz="2000" dirty="0">
                <a:solidFill>
                  <a:srgbClr val="002060"/>
                </a:solidFill>
              </a:rPr>
              <a:t>   </a:t>
            </a:r>
            <a:r>
              <a:rPr lang="en-GB" sz="2000" i="1" dirty="0">
                <a:solidFill>
                  <a:srgbClr val="DAA520"/>
                </a:solidFill>
              </a:rPr>
              <a:t>Every player has to start with seven cards.</a:t>
            </a:r>
          </a:p>
          <a:p>
            <a:pPr fontAlgn="ctr"/>
            <a:r>
              <a:rPr lang="en-GB" sz="2000" dirty="0">
                <a:solidFill>
                  <a:srgbClr val="002060"/>
                </a:solidFill>
              </a:rPr>
              <a:t>4 </a:t>
            </a:r>
            <a:r>
              <a:rPr lang="en-GB" sz="2000" dirty="0" err="1">
                <a:solidFill>
                  <a:srgbClr val="002060"/>
                </a:solidFill>
              </a:rPr>
              <a:t>Jedes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>
                <a:solidFill>
                  <a:srgbClr val="002060"/>
                </a:solidFill>
              </a:rPr>
              <a:t>Mal* </a:t>
            </a:r>
            <a:r>
              <a:rPr lang="en-GB" sz="2000" dirty="0">
                <a:solidFill>
                  <a:srgbClr val="002060"/>
                </a:solidFill>
              </a:rPr>
              <a:t>will </a:t>
            </a:r>
            <a:r>
              <a:rPr lang="en-GB" sz="2000" dirty="0" err="1">
                <a:solidFill>
                  <a:srgbClr val="002060"/>
                </a:solidFill>
              </a:rPr>
              <a:t>jeder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Spieler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eine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Karte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hinlegen</a:t>
            </a:r>
            <a:r>
              <a:rPr lang="en-GB" sz="2000" dirty="0">
                <a:solidFill>
                  <a:srgbClr val="002060"/>
                </a:solidFill>
              </a:rPr>
              <a:t>*.</a:t>
            </a:r>
          </a:p>
          <a:p>
            <a:pPr fontAlgn="ctr"/>
            <a:r>
              <a:rPr lang="en-GB" sz="2000" dirty="0">
                <a:solidFill>
                  <a:srgbClr val="002060"/>
                </a:solidFill>
              </a:rPr>
              <a:t>   </a:t>
            </a:r>
            <a:r>
              <a:rPr lang="en-GB" sz="2000" i="1" dirty="0">
                <a:solidFill>
                  <a:srgbClr val="DAA520"/>
                </a:solidFill>
              </a:rPr>
              <a:t>Every </a:t>
            </a:r>
            <a:r>
              <a:rPr lang="en-GB" sz="2000" i="1" dirty="0">
                <a:solidFill>
                  <a:srgbClr val="DAA520"/>
                </a:solidFill>
              </a:rPr>
              <a:t>time </a:t>
            </a:r>
            <a:r>
              <a:rPr lang="en-GB" sz="2000" i="1" dirty="0">
                <a:solidFill>
                  <a:srgbClr val="DAA520"/>
                </a:solidFill>
              </a:rPr>
              <a:t>every player wants to put a card down.</a:t>
            </a:r>
          </a:p>
          <a:p>
            <a:pPr fontAlgn="ctr"/>
            <a:r>
              <a:rPr lang="en-GB" sz="2000" dirty="0">
                <a:solidFill>
                  <a:srgbClr val="002060"/>
                </a:solidFill>
              </a:rPr>
              <a:t>5 </a:t>
            </a:r>
            <a:r>
              <a:rPr lang="en-GB" sz="2000" dirty="0" err="1">
                <a:solidFill>
                  <a:srgbClr val="002060"/>
                </a:solidFill>
              </a:rPr>
              <a:t>Jede</a:t>
            </a:r>
            <a:r>
              <a:rPr lang="en-GB" sz="2000" dirty="0">
                <a:solidFill>
                  <a:srgbClr val="002060"/>
                </a:solidFill>
              </a:rPr>
              <a:t> Person </a:t>
            </a:r>
            <a:r>
              <a:rPr lang="en-GB" sz="2000" dirty="0" err="1">
                <a:solidFill>
                  <a:srgbClr val="002060"/>
                </a:solidFill>
              </a:rPr>
              <a:t>legt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eine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Karte</a:t>
            </a:r>
            <a:r>
              <a:rPr lang="en-GB" sz="2000" dirty="0">
                <a:solidFill>
                  <a:srgbClr val="002060"/>
                </a:solidFill>
              </a:rPr>
              <a:t> in die Mitte </a:t>
            </a:r>
            <a:r>
              <a:rPr lang="en-GB" sz="2000" dirty="0" err="1">
                <a:solidFill>
                  <a:srgbClr val="002060"/>
                </a:solidFill>
              </a:rPr>
              <a:t>hin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  <a:p>
            <a:pPr fontAlgn="ctr"/>
            <a:r>
              <a:rPr lang="en-GB" sz="2000" dirty="0">
                <a:solidFill>
                  <a:srgbClr val="002060"/>
                </a:solidFill>
              </a:rPr>
              <a:t>   </a:t>
            </a:r>
            <a:r>
              <a:rPr lang="en-GB" sz="2000" i="1" dirty="0">
                <a:solidFill>
                  <a:srgbClr val="DAA520"/>
                </a:solidFill>
              </a:rPr>
              <a:t>Every person puts a card down in the middle.</a:t>
            </a:r>
          </a:p>
          <a:p>
            <a:pPr fontAlgn="ctr"/>
            <a:r>
              <a:rPr lang="en-GB" sz="2000" dirty="0">
                <a:solidFill>
                  <a:srgbClr val="002060"/>
                </a:solidFill>
              </a:rPr>
              <a:t>6 </a:t>
            </a:r>
            <a:r>
              <a:rPr lang="en-GB" sz="2000" dirty="0" err="1">
                <a:solidFill>
                  <a:srgbClr val="002060"/>
                </a:solidFill>
              </a:rPr>
              <a:t>Manchmal</a:t>
            </a:r>
            <a:r>
              <a:rPr lang="en-GB" sz="2000" dirty="0">
                <a:solidFill>
                  <a:srgbClr val="002060"/>
                </a:solidFill>
              </a:rPr>
              <a:t> muss man </a:t>
            </a:r>
            <a:r>
              <a:rPr lang="en-GB" sz="2000" dirty="0" err="1">
                <a:solidFill>
                  <a:srgbClr val="002060"/>
                </a:solidFill>
              </a:rPr>
              <a:t>noch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eine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Karte</a:t>
            </a:r>
            <a:r>
              <a:rPr lang="en-GB" sz="2000" dirty="0">
                <a:solidFill>
                  <a:srgbClr val="002060"/>
                </a:solidFill>
              </a:rPr>
              <a:t>* </a:t>
            </a:r>
            <a:r>
              <a:rPr lang="en-GB" sz="2000" dirty="0" err="1">
                <a:solidFill>
                  <a:srgbClr val="002060"/>
                </a:solidFill>
              </a:rPr>
              <a:t>ziehen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  <a:p>
            <a:pPr fontAlgn="ctr"/>
            <a:r>
              <a:rPr lang="en-GB" sz="2000" dirty="0">
                <a:solidFill>
                  <a:srgbClr val="002060"/>
                </a:solidFill>
              </a:rPr>
              <a:t>   </a:t>
            </a:r>
            <a:r>
              <a:rPr lang="en-GB" sz="2000" i="1" dirty="0">
                <a:solidFill>
                  <a:srgbClr val="DAA520"/>
                </a:solidFill>
              </a:rPr>
              <a:t>Sometimes one has to </a:t>
            </a:r>
            <a:r>
              <a:rPr lang="en-GB" sz="2000" i="1" dirty="0">
                <a:solidFill>
                  <a:srgbClr val="DAA520"/>
                </a:solidFill>
              </a:rPr>
              <a:t>pull/draw </a:t>
            </a:r>
            <a:r>
              <a:rPr lang="en-GB" sz="2000" i="1" dirty="0">
                <a:solidFill>
                  <a:srgbClr val="DAA520"/>
                </a:solidFill>
              </a:rPr>
              <a:t>another card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  <a:p>
            <a:pPr fontAlgn="ctr"/>
            <a:r>
              <a:rPr lang="en-GB" sz="2000" dirty="0">
                <a:solidFill>
                  <a:srgbClr val="002060"/>
                </a:solidFill>
              </a:rPr>
              <a:t>7 Man will </a:t>
            </a:r>
            <a:r>
              <a:rPr lang="en-GB" sz="2000" dirty="0" err="1">
                <a:solidFill>
                  <a:srgbClr val="002060"/>
                </a:solidFill>
              </a:rPr>
              <a:t>keine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Karten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mehr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haben</a:t>
            </a:r>
            <a:r>
              <a:rPr lang="en-GB" sz="2000" dirty="0">
                <a:solidFill>
                  <a:srgbClr val="002060"/>
                </a:solidFill>
              </a:rPr>
              <a:t>. Dann </a:t>
            </a:r>
            <a:r>
              <a:rPr lang="en-GB" sz="2000" dirty="0" err="1">
                <a:solidFill>
                  <a:srgbClr val="002060"/>
                </a:solidFill>
              </a:rPr>
              <a:t>gewinnt</a:t>
            </a:r>
            <a:r>
              <a:rPr lang="en-GB" sz="2000" dirty="0">
                <a:solidFill>
                  <a:srgbClr val="002060"/>
                </a:solidFill>
              </a:rPr>
              <a:t> man.</a:t>
            </a:r>
          </a:p>
          <a:p>
            <a:pPr fontAlgn="ctr"/>
            <a:r>
              <a:rPr lang="en-GB" sz="2000" dirty="0">
                <a:solidFill>
                  <a:srgbClr val="002060"/>
                </a:solidFill>
              </a:rPr>
              <a:t>   </a:t>
            </a:r>
            <a:r>
              <a:rPr lang="en-GB" sz="2000" i="1" dirty="0">
                <a:solidFill>
                  <a:srgbClr val="DAA520"/>
                </a:solidFill>
              </a:rPr>
              <a:t>One does not want to have any more cards. Then you win.</a:t>
            </a:r>
          </a:p>
          <a:p>
            <a:pPr fontAlgn="ctr"/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D7CE714-D1A0-244C-89AB-27F8F3E2A0AA}"/>
              </a:ext>
            </a:extLst>
          </p:cNvPr>
          <p:cNvSpPr txBox="1"/>
          <p:nvPr/>
        </p:nvSpPr>
        <p:spPr>
          <a:xfrm>
            <a:off x="7353300" y="528961"/>
            <a:ext cx="3860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4472C4">
                    <a:lumMod val="50000"/>
                  </a:srgbClr>
                </a:solidFill>
              </a:rPr>
              <a:t>Schreib</a:t>
            </a:r>
            <a:r>
              <a:rPr lang="en-US" sz="2000" b="1" dirty="0">
                <a:solidFill>
                  <a:srgbClr val="4472C4">
                    <a:lumMod val="50000"/>
                  </a:srgbClr>
                </a:solidFill>
              </a:rPr>
              <a:t> die </a:t>
            </a:r>
            <a:r>
              <a:rPr lang="en-US" sz="2000" b="1" dirty="0" err="1">
                <a:solidFill>
                  <a:srgbClr val="4472C4">
                    <a:lumMod val="50000"/>
                  </a:srgbClr>
                </a:solidFill>
              </a:rPr>
              <a:t>Sätze</a:t>
            </a:r>
            <a:r>
              <a:rPr lang="en-US" sz="2000" b="1" dirty="0">
                <a:solidFill>
                  <a:srgbClr val="4472C4">
                    <a:lumMod val="50000"/>
                  </a:srgbClr>
                </a:solidFill>
              </a:rPr>
              <a:t> auf </a:t>
            </a:r>
            <a:r>
              <a:rPr lang="en-US" sz="2000" b="1" dirty="0" err="1">
                <a:solidFill>
                  <a:srgbClr val="4472C4">
                    <a:lumMod val="50000"/>
                  </a:srgbClr>
                </a:solidFill>
              </a:rPr>
              <a:t>Englisch</a:t>
            </a:r>
            <a:endParaRPr lang="en-US" sz="20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F41B22F-CA2C-984C-A746-1B7AE5C2100B}"/>
              </a:ext>
            </a:extLst>
          </p:cNvPr>
          <p:cNvSpPr txBox="1"/>
          <p:nvPr/>
        </p:nvSpPr>
        <p:spPr>
          <a:xfrm>
            <a:off x="7959751" y="5075672"/>
            <a:ext cx="4232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15076"/>
                </a:solidFill>
              </a:rPr>
              <a:t>*</a:t>
            </a:r>
            <a:r>
              <a:rPr lang="en-US" sz="2000" b="1" dirty="0" err="1">
                <a:solidFill>
                  <a:srgbClr val="115076"/>
                </a:solidFill>
              </a:rPr>
              <a:t>noch</a:t>
            </a:r>
            <a:r>
              <a:rPr lang="en-US" sz="2000" dirty="0">
                <a:solidFill>
                  <a:srgbClr val="115076"/>
                </a:solidFill>
              </a:rPr>
              <a:t> </a:t>
            </a:r>
            <a:r>
              <a:rPr lang="en-US" sz="2000" b="1" dirty="0" err="1">
                <a:solidFill>
                  <a:srgbClr val="115076"/>
                </a:solidFill>
              </a:rPr>
              <a:t>eine</a:t>
            </a:r>
            <a:r>
              <a:rPr lang="en-US" sz="2000" dirty="0">
                <a:solidFill>
                  <a:srgbClr val="115076"/>
                </a:solidFill>
              </a:rPr>
              <a:t> </a:t>
            </a:r>
            <a:r>
              <a:rPr lang="en-US" sz="2000" dirty="0" err="1">
                <a:solidFill>
                  <a:srgbClr val="115076"/>
                </a:solidFill>
              </a:rPr>
              <a:t>Karte</a:t>
            </a:r>
            <a:r>
              <a:rPr lang="en-US" sz="2000" dirty="0">
                <a:solidFill>
                  <a:srgbClr val="115076"/>
                </a:solidFill>
              </a:rPr>
              <a:t> = </a:t>
            </a:r>
            <a:r>
              <a:rPr lang="en-US" sz="2000" b="1" dirty="0">
                <a:solidFill>
                  <a:srgbClr val="115076"/>
                </a:solidFill>
              </a:rPr>
              <a:t>another</a:t>
            </a:r>
            <a:r>
              <a:rPr lang="en-US" sz="2000" dirty="0">
                <a:solidFill>
                  <a:srgbClr val="115076"/>
                </a:solidFill>
              </a:rPr>
              <a:t> card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B22F43B-368C-3647-A2D0-19CFA41BD9EE}"/>
              </a:ext>
            </a:extLst>
          </p:cNvPr>
          <p:cNvSpPr txBox="1"/>
          <p:nvPr/>
        </p:nvSpPr>
        <p:spPr>
          <a:xfrm>
            <a:off x="8695530" y="5456391"/>
            <a:ext cx="3496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15076"/>
                </a:solidFill>
              </a:rPr>
              <a:t>*</a:t>
            </a:r>
            <a:r>
              <a:rPr lang="en-US" sz="2000" b="1" dirty="0" err="1">
                <a:solidFill>
                  <a:srgbClr val="115076"/>
                </a:solidFill>
              </a:rPr>
              <a:t>hin</a:t>
            </a:r>
            <a:r>
              <a:rPr lang="en-US" sz="2000" dirty="0" err="1">
                <a:solidFill>
                  <a:srgbClr val="115076"/>
                </a:solidFill>
              </a:rPr>
              <a:t>legen</a:t>
            </a:r>
            <a:r>
              <a:rPr lang="en-US" sz="2000" dirty="0">
                <a:solidFill>
                  <a:srgbClr val="115076"/>
                </a:solidFill>
              </a:rPr>
              <a:t> = put (lay) </a:t>
            </a:r>
            <a:r>
              <a:rPr lang="en-US" sz="2000" b="1" dirty="0">
                <a:solidFill>
                  <a:srgbClr val="115076"/>
                </a:solidFill>
              </a:rPr>
              <a:t>down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B9C37A-FC3F-1A4D-9391-BF388F32DB94}"/>
              </a:ext>
            </a:extLst>
          </p:cNvPr>
          <p:cNvSpPr txBox="1"/>
          <p:nvPr/>
        </p:nvSpPr>
        <p:spPr>
          <a:xfrm>
            <a:off x="10627302" y="4265757"/>
            <a:ext cx="1430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*</a:t>
            </a:r>
            <a:r>
              <a:rPr lang="en-US" sz="2000" b="1" dirty="0" err="1">
                <a:solidFill>
                  <a:srgbClr val="4472C4">
                    <a:lumMod val="50000"/>
                  </a:srgbClr>
                </a:solidFill>
              </a:rPr>
              <a:t>aus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= out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F41B22F-CA2C-984C-A746-1B7AE5C2100B}"/>
              </a:ext>
            </a:extLst>
          </p:cNvPr>
          <p:cNvSpPr txBox="1"/>
          <p:nvPr/>
        </p:nvSpPr>
        <p:spPr>
          <a:xfrm>
            <a:off x="9934805" y="4665867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15076"/>
                </a:solidFill>
              </a:rPr>
              <a:t>*</a:t>
            </a:r>
            <a:r>
              <a:rPr lang="en-US" sz="2000" b="1" dirty="0">
                <a:solidFill>
                  <a:srgbClr val="115076"/>
                </a:solidFill>
              </a:rPr>
              <a:t>das Mal </a:t>
            </a:r>
            <a:r>
              <a:rPr lang="en-US" sz="2000" dirty="0">
                <a:solidFill>
                  <a:srgbClr val="115076"/>
                </a:solidFill>
              </a:rPr>
              <a:t>= time</a:t>
            </a:r>
            <a:endParaRPr lang="en-US" sz="2000" dirty="0">
              <a:solidFill>
                <a:srgbClr val="115076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916" y="1363279"/>
            <a:ext cx="3141778" cy="22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79227"/>
            <a:ext cx="10515600" cy="1325563"/>
          </a:xfrm>
        </p:spPr>
        <p:txBody>
          <a:bodyPr>
            <a:normAutofit/>
          </a:bodyPr>
          <a:lstStyle/>
          <a:p>
            <a:r>
              <a:rPr lang="en-GB" sz="2400" b="1" dirty="0"/>
              <a:t>Mein </a:t>
            </a:r>
            <a:r>
              <a:rPr lang="en-GB" sz="2400" b="1" dirty="0" err="1"/>
              <a:t>Lieblingsspiel</a:t>
            </a:r>
            <a:endParaRPr lang="en-GB" sz="2400" b="1" dirty="0"/>
          </a:p>
        </p:txBody>
      </p:sp>
      <p:pic>
        <p:nvPicPr>
          <p:cNvPr id="4" name="Picture 3" descr="Young adult ">
            <a:extLst>
              <a:ext uri="{FF2B5EF4-FFF2-40B4-BE49-F238E27FC236}">
                <a16:creationId xmlns="" xmlns:a16="http://schemas.microsoft.com/office/drawing/2014/main" id="{963F2D8C-85BF-3245-9E30-1E723A8955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73" y="2320021"/>
            <a:ext cx="2510995" cy="2562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03163F3-D49B-6B4C-AC20-53BA311EAD3B}"/>
              </a:ext>
            </a:extLst>
          </p:cNvPr>
          <p:cNvSpPr txBox="1"/>
          <p:nvPr/>
        </p:nvSpPr>
        <p:spPr>
          <a:xfrm>
            <a:off x="228600" y="946281"/>
            <a:ext cx="684354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Mia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telefoniert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mit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Alistair. </a:t>
            </a:r>
          </a:p>
          <a:p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	   und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beantworte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die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Fragen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  <a:p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  <a:p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Richtig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oder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falsch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?</a:t>
            </a:r>
          </a:p>
          <a:p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1.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Man hat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vier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Karten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2. Mia und Wolfgang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spielen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Samstag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das Spiel.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3. Mia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gewinnt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oft.</a:t>
            </a:r>
          </a:p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4.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Alistair will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auch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mitspielen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  <a:p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Und was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sind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deine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Lieblingsspiele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?</a:t>
            </a:r>
          </a:p>
          <a:p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  <a:p>
            <a:pPr marL="457200" indent="-457200">
              <a:buFontTx/>
              <a:buAutoNum type="arabicPeriod"/>
            </a:pP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0133C2-861D-7049-8918-E9869A977E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9660" y="-76969"/>
            <a:ext cx="2131371" cy="3085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22B9B89-DE98-1E4D-9808-851664F592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15" y="3428998"/>
            <a:ext cx="331059" cy="344853"/>
          </a:xfrm>
          <a:prstGeom prst="rect">
            <a:avLst/>
          </a:prstGeom>
        </p:spPr>
      </p:pic>
      <p:sp>
        <p:nvSpPr>
          <p:cNvPr id="11" name="TextBox 10" descr="black cross">
            <a:extLst>
              <a:ext uri="{FF2B5EF4-FFF2-40B4-BE49-F238E27FC236}">
                <a16:creationId xmlns="" xmlns:a16="http://schemas.microsoft.com/office/drawing/2014/main" id="{6BF7593E-7EFB-4C43-97ED-D1C7A735601B}"/>
              </a:ext>
            </a:extLst>
          </p:cNvPr>
          <p:cNvSpPr txBox="1"/>
          <p:nvPr/>
        </p:nvSpPr>
        <p:spPr>
          <a:xfrm>
            <a:off x="3028474" y="2690055"/>
            <a:ext cx="505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66400"/>
                </a:solidFill>
              </a:rPr>
              <a:t>X</a:t>
            </a:r>
            <a:endParaRPr lang="en-GB" sz="2800" b="1" dirty="0">
              <a:solidFill>
                <a:srgbClr val="F66400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TextBox 11" descr="black cross">
            <a:extLst>
              <a:ext uri="{FF2B5EF4-FFF2-40B4-BE49-F238E27FC236}">
                <a16:creationId xmlns="" xmlns:a16="http://schemas.microsoft.com/office/drawing/2014/main" id="{8B0F78C8-0220-0545-A4FA-06470DDB752F}"/>
              </a:ext>
            </a:extLst>
          </p:cNvPr>
          <p:cNvSpPr txBox="1"/>
          <p:nvPr/>
        </p:nvSpPr>
        <p:spPr>
          <a:xfrm>
            <a:off x="6848247" y="2985301"/>
            <a:ext cx="505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66400"/>
                </a:solidFill>
              </a:rPr>
              <a:t>X</a:t>
            </a:r>
            <a:endParaRPr lang="en-GB" sz="2800" b="1" dirty="0">
              <a:solidFill>
                <a:srgbClr val="F66400"/>
              </a:solidFill>
              <a:latin typeface="Century" panose="02040604050505020304" pitchFamily="18" charset="0"/>
            </a:endParaRPr>
          </a:p>
        </p:txBody>
      </p:sp>
      <p:sp>
        <p:nvSpPr>
          <p:cNvPr id="14" name="Action Button: Custom 13" descr="number 1">
            <a:hlinkClick r:id="" action="ppaction://noaction" highlightClick="1">
              <a:snd r:embed="rId8" name="Mia_Alastair_28.wav"/>
            </a:hlinkClick>
            <a:extLst>
              <a:ext uri="{FF2B5EF4-FFF2-40B4-BE49-F238E27FC236}">
                <a16:creationId xmlns="" xmlns:a16="http://schemas.microsoft.com/office/drawing/2014/main" id="{BCC4ABFA-8120-5841-9E04-52C089E5EB7F}"/>
              </a:ext>
            </a:extLst>
          </p:cNvPr>
          <p:cNvSpPr/>
          <p:nvPr/>
        </p:nvSpPr>
        <p:spPr>
          <a:xfrm>
            <a:off x="228600" y="1550004"/>
            <a:ext cx="1104254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prstClr val="white"/>
                </a:solidFill>
              </a:rPr>
              <a:t>Hör</a:t>
            </a:r>
            <a:r>
              <a:rPr lang="en-GB" sz="2400" b="1" dirty="0">
                <a:solidFill>
                  <a:prstClr val="white"/>
                </a:solidFill>
              </a:rPr>
              <a:t> </a:t>
            </a:r>
            <a:r>
              <a:rPr lang="en-GB" sz="2400" b="1" dirty="0" err="1">
                <a:solidFill>
                  <a:prstClr val="white"/>
                </a:solidFill>
              </a:rPr>
              <a:t>zu</a:t>
            </a:r>
            <a:endParaRPr lang="en-GB" sz="2400" b="1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22B9B89-DE98-1E4D-9808-851664F592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69" y="3636304"/>
            <a:ext cx="331059" cy="344853"/>
          </a:xfrm>
          <a:prstGeom prst="rect">
            <a:avLst/>
          </a:prstGeom>
        </p:spPr>
      </p:pic>
      <p:pic>
        <p:nvPicPr>
          <p:cNvPr id="3" name="Mia_Alastair_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5927" y="5232699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3806" y="5758304"/>
            <a:ext cx="456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das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Brettspiel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- board game</a:t>
            </a:r>
            <a:endParaRPr lang="en-GB" sz="2000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4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2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79227"/>
            <a:ext cx="10515600" cy="1325563"/>
          </a:xfrm>
        </p:spPr>
        <p:txBody>
          <a:bodyPr>
            <a:normAutofit/>
          </a:bodyPr>
          <a:lstStyle/>
          <a:p>
            <a:r>
              <a:rPr lang="en-GB" sz="2400" b="1" dirty="0"/>
              <a:t>Mein </a:t>
            </a:r>
            <a:r>
              <a:rPr lang="en-GB" sz="2400" b="1" dirty="0" err="1"/>
              <a:t>Lieblingsspiel</a:t>
            </a:r>
            <a:r>
              <a:rPr lang="en-GB" sz="2400" b="1" dirty="0"/>
              <a:t> – </a:t>
            </a:r>
            <a:r>
              <a:rPr lang="en-GB" sz="2400" b="1" dirty="0" err="1"/>
              <a:t>wie</a:t>
            </a:r>
            <a:r>
              <a:rPr lang="en-GB" sz="2400" b="1" dirty="0"/>
              <a:t> </a:t>
            </a:r>
            <a:r>
              <a:rPr lang="en-GB" sz="2400" b="1" dirty="0" err="1"/>
              <a:t>spielt</a:t>
            </a:r>
            <a:r>
              <a:rPr lang="en-GB" sz="2400" b="1" dirty="0"/>
              <a:t> man das?</a:t>
            </a:r>
          </a:p>
        </p:txBody>
      </p:sp>
      <p:pic>
        <p:nvPicPr>
          <p:cNvPr id="4" name="Picture 3" descr="Young adult ">
            <a:extLst>
              <a:ext uri="{FF2B5EF4-FFF2-40B4-BE49-F238E27FC236}">
                <a16:creationId xmlns="" xmlns:a16="http://schemas.microsoft.com/office/drawing/2014/main" id="{8D29044C-86B8-3648-90E1-25477E3237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526" y="138072"/>
            <a:ext cx="1975759" cy="201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566667-CCBB-E542-85C5-C8F5A29405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5598" y="-37689"/>
            <a:ext cx="1567801" cy="2269445"/>
          </a:xfrm>
          <a:prstGeom prst="rect">
            <a:avLst/>
          </a:prstGeom>
        </p:spPr>
      </p:pic>
      <p:sp>
        <p:nvSpPr>
          <p:cNvPr id="6" name="Action Button: Custom 5" descr="number 1">
            <a:hlinkClick r:id="" action="ppaction://noaction" highlightClick="1">
              <a:snd r:embed="rId7" name="Mein Lieblingsspiel Part 2.wav"/>
            </a:hlinkClick>
            <a:extLst>
              <a:ext uri="{FF2B5EF4-FFF2-40B4-BE49-F238E27FC236}">
                <a16:creationId xmlns="" xmlns:a16="http://schemas.microsoft.com/office/drawing/2014/main" id="{7922491E-0076-D54C-A18D-0B79EA69B0A4}"/>
              </a:ext>
            </a:extLst>
          </p:cNvPr>
          <p:cNvSpPr/>
          <p:nvPr/>
        </p:nvSpPr>
        <p:spPr>
          <a:xfrm>
            <a:off x="302272" y="1457193"/>
            <a:ext cx="647205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prstClr val="white"/>
                </a:solidFill>
              </a:rPr>
              <a:t>Mia </a:t>
            </a:r>
            <a:r>
              <a:rPr lang="en-GB" sz="2400" b="1" dirty="0" err="1">
                <a:solidFill>
                  <a:prstClr val="white"/>
                </a:solidFill>
              </a:rPr>
              <a:t>erklärt</a:t>
            </a:r>
            <a:r>
              <a:rPr lang="en-GB" sz="2400" b="1" dirty="0">
                <a:solidFill>
                  <a:prstClr val="white"/>
                </a:solidFill>
              </a:rPr>
              <a:t>* </a:t>
            </a:r>
            <a:r>
              <a:rPr lang="en-GB" sz="2400" b="1" i="1" dirty="0">
                <a:solidFill>
                  <a:prstClr val="white"/>
                </a:solidFill>
              </a:rPr>
              <a:t>Mensch</a:t>
            </a:r>
            <a:r>
              <a:rPr lang="en-GB" sz="2400" b="1" i="1" dirty="0">
                <a:solidFill>
                  <a:prstClr val="white"/>
                </a:solidFill>
              </a:rPr>
              <a:t>, </a:t>
            </a:r>
            <a:r>
              <a:rPr lang="en-GB" sz="2400" b="1" i="1" dirty="0" err="1">
                <a:solidFill>
                  <a:prstClr val="white"/>
                </a:solidFill>
              </a:rPr>
              <a:t>ärgere</a:t>
            </a:r>
            <a:r>
              <a:rPr lang="en-GB" sz="2400" b="1" i="1" dirty="0">
                <a:solidFill>
                  <a:prstClr val="white"/>
                </a:solidFill>
              </a:rPr>
              <a:t> </a:t>
            </a:r>
            <a:r>
              <a:rPr lang="en-GB" sz="2400" b="1" i="1" dirty="0">
                <a:solidFill>
                  <a:prstClr val="white"/>
                </a:solidFill>
              </a:rPr>
              <a:t>dich </a:t>
            </a:r>
            <a:r>
              <a:rPr lang="en-GB" sz="2400" b="1" i="1" dirty="0" err="1">
                <a:solidFill>
                  <a:prstClr val="white"/>
                </a:solidFill>
              </a:rPr>
              <a:t>nicht</a:t>
            </a:r>
            <a:r>
              <a:rPr lang="en-GB" sz="2400" b="1" i="1" dirty="0">
                <a:solidFill>
                  <a:prstClr val="white"/>
                </a:solidFill>
              </a:rPr>
              <a:t>.</a:t>
            </a:r>
            <a:endParaRPr lang="en-GB" sz="2400" b="1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2D301D7-315F-BB44-859A-4B8F588340B5}"/>
              </a:ext>
            </a:extLst>
          </p:cNvPr>
          <p:cNvSpPr txBox="1"/>
          <p:nvPr/>
        </p:nvSpPr>
        <p:spPr>
          <a:xfrm>
            <a:off x="3151466" y="6469891"/>
            <a:ext cx="6513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*</a:t>
            </a:r>
            <a:r>
              <a:rPr lang="en-US" sz="1600" dirty="0" err="1">
                <a:solidFill>
                  <a:prstClr val="white"/>
                </a:solidFill>
              </a:rPr>
              <a:t>erklären</a:t>
            </a:r>
            <a:r>
              <a:rPr lang="en-US" sz="1600" dirty="0">
                <a:solidFill>
                  <a:prstClr val="white"/>
                </a:solidFill>
              </a:rPr>
              <a:t> - to explain *das </a:t>
            </a:r>
            <a:r>
              <a:rPr lang="en-US" sz="1600" dirty="0" err="1">
                <a:solidFill>
                  <a:prstClr val="white"/>
                </a:solidFill>
              </a:rPr>
              <a:t>Spielfeld</a:t>
            </a:r>
            <a:r>
              <a:rPr lang="en-US" sz="1600" dirty="0">
                <a:solidFill>
                  <a:prstClr val="white"/>
                </a:solidFill>
              </a:rPr>
              <a:t> - field of play *</a:t>
            </a:r>
            <a:r>
              <a:rPr lang="en-US" sz="1600" dirty="0" err="1">
                <a:solidFill>
                  <a:prstClr val="white"/>
                </a:solidFill>
              </a:rPr>
              <a:t>stellen</a:t>
            </a:r>
            <a:r>
              <a:rPr lang="en-US" sz="1600" dirty="0">
                <a:solidFill>
                  <a:prstClr val="white"/>
                </a:solidFill>
              </a:rPr>
              <a:t> - to put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D1086BC-0F74-B141-A3F0-98E187EED86D}"/>
              </a:ext>
            </a:extLst>
          </p:cNvPr>
          <p:cNvSpPr txBox="1"/>
          <p:nvPr/>
        </p:nvSpPr>
        <p:spPr>
          <a:xfrm>
            <a:off x="302272" y="1853732"/>
            <a:ext cx="914224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115076"/>
                </a:solidFill>
              </a:rPr>
              <a:t>Mensch, </a:t>
            </a:r>
            <a:r>
              <a:rPr lang="en-GB" sz="2000" b="1" dirty="0" err="1">
                <a:solidFill>
                  <a:srgbClr val="115076"/>
                </a:solidFill>
              </a:rPr>
              <a:t>ärgere</a:t>
            </a:r>
            <a:r>
              <a:rPr lang="en-GB" sz="2000" b="1" dirty="0">
                <a:solidFill>
                  <a:srgbClr val="115076"/>
                </a:solidFill>
              </a:rPr>
              <a:t> dich </a:t>
            </a:r>
            <a:r>
              <a:rPr lang="en-GB" sz="2000" b="1" dirty="0" err="1">
                <a:solidFill>
                  <a:srgbClr val="115076"/>
                </a:solidFill>
              </a:rPr>
              <a:t>nicht</a:t>
            </a:r>
            <a:r>
              <a:rPr lang="en-GB" sz="2000" b="1" dirty="0">
                <a:solidFill>
                  <a:srgbClr val="115076"/>
                </a:solidFill>
              </a:rPr>
              <a:t>!</a:t>
            </a:r>
            <a:endParaRPr lang="de-DE" sz="2000" dirty="0">
              <a:solidFill>
                <a:srgbClr val="115076"/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de-DE" sz="2000" dirty="0">
                <a:solidFill>
                  <a:srgbClr val="115076"/>
                </a:solidFill>
              </a:rPr>
              <a:t>Zwei, drei oder viel Personen können mitspielen.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de-DE" sz="2000" dirty="0">
                <a:solidFill>
                  <a:srgbClr val="115076"/>
                </a:solidFill>
              </a:rPr>
              <a:t>Jeder Spieler hat vier Spielfiguren: schwarz, rot, gelb oder grün.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de-DE" sz="2000" dirty="0">
                <a:solidFill>
                  <a:srgbClr val="115076"/>
                </a:solidFill>
              </a:rPr>
              <a:t>Zuerst muss man eine Sechs werfen.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de-DE" sz="2000" dirty="0">
                <a:solidFill>
                  <a:srgbClr val="115076"/>
                </a:solidFill>
              </a:rPr>
              <a:t>Dann darf man eine Figur auf das Spielfeld stellen. Das Spiel beginnt!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de-DE" sz="2000" dirty="0">
                <a:solidFill>
                  <a:srgbClr val="115076"/>
                </a:solidFill>
              </a:rPr>
              <a:t>Die Figur muss das </a:t>
            </a:r>
            <a:r>
              <a:rPr lang="de-DE" sz="2000" dirty="0">
                <a:solidFill>
                  <a:srgbClr val="115076"/>
                </a:solidFill>
              </a:rPr>
              <a:t>Ziel </a:t>
            </a:r>
            <a:r>
              <a:rPr lang="de-DE" sz="2000" dirty="0">
                <a:solidFill>
                  <a:srgbClr val="115076"/>
                </a:solidFill>
              </a:rPr>
              <a:t>erreichen.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de-DE" sz="2000" dirty="0">
                <a:solidFill>
                  <a:srgbClr val="115076"/>
                </a:solidFill>
              </a:rPr>
              <a:t>Du darfst auch auf </a:t>
            </a:r>
            <a:r>
              <a:rPr lang="de-DE" sz="2000" dirty="0">
                <a:solidFill>
                  <a:srgbClr val="115076"/>
                </a:solidFill>
              </a:rPr>
              <a:t>einen </a:t>
            </a:r>
            <a:r>
              <a:rPr lang="de-DE" sz="2000" dirty="0">
                <a:solidFill>
                  <a:srgbClr val="115076"/>
                </a:solidFill>
              </a:rPr>
              <a:t>Gegenspieler</a:t>
            </a:r>
            <a:r>
              <a:rPr lang="en-GB" sz="2000" dirty="0">
                <a:solidFill>
                  <a:srgbClr val="115076"/>
                </a:solidFill>
              </a:rPr>
              <a:t> </a:t>
            </a:r>
            <a:r>
              <a:rPr lang="de-DE" sz="2000" dirty="0">
                <a:solidFill>
                  <a:srgbClr val="115076"/>
                </a:solidFill>
              </a:rPr>
              <a:t>landen</a:t>
            </a:r>
            <a:r>
              <a:rPr lang="de-DE" sz="2000" dirty="0">
                <a:solidFill>
                  <a:srgbClr val="115076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de-DE" sz="2000" dirty="0">
                <a:solidFill>
                  <a:srgbClr val="115076"/>
                </a:solidFill>
              </a:rPr>
              <a:t>Dann muss die Figur zurück auf den </a:t>
            </a:r>
            <a:r>
              <a:rPr lang="de-DE" sz="2000" dirty="0">
                <a:solidFill>
                  <a:srgbClr val="115076"/>
                </a:solidFill>
              </a:rPr>
              <a:t>Start </a:t>
            </a:r>
            <a:r>
              <a:rPr lang="de-DE" sz="2000" dirty="0">
                <a:solidFill>
                  <a:srgbClr val="115076"/>
                </a:solidFill>
              </a:rPr>
              <a:t>gehen.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de-DE" sz="2000" dirty="0">
                <a:solidFill>
                  <a:srgbClr val="115076"/>
                </a:solidFill>
              </a:rPr>
              <a:t>Man muss alle vier Figuren ins </a:t>
            </a:r>
            <a:r>
              <a:rPr lang="de-DE" sz="2000" dirty="0">
                <a:solidFill>
                  <a:srgbClr val="115076"/>
                </a:solidFill>
              </a:rPr>
              <a:t>Ziel </a:t>
            </a:r>
            <a:r>
              <a:rPr lang="de-DE" sz="2000" dirty="0">
                <a:solidFill>
                  <a:srgbClr val="115076"/>
                </a:solidFill>
              </a:rPr>
              <a:t>bringen. </a:t>
            </a:r>
            <a:r>
              <a:rPr lang="en-GB" sz="2000" dirty="0">
                <a:solidFill>
                  <a:srgbClr val="115076"/>
                </a:solidFill>
              </a:rPr>
              <a:t>Dann </a:t>
            </a:r>
            <a:r>
              <a:rPr lang="en-GB" sz="2000" dirty="0" err="1">
                <a:solidFill>
                  <a:srgbClr val="115076"/>
                </a:solidFill>
              </a:rPr>
              <a:t>gewinnt</a:t>
            </a:r>
            <a:r>
              <a:rPr lang="en-GB" sz="2000" dirty="0">
                <a:solidFill>
                  <a:srgbClr val="115076"/>
                </a:solidFill>
              </a:rPr>
              <a:t> </a:t>
            </a:r>
            <a:r>
              <a:rPr lang="en-GB" sz="2000" dirty="0">
                <a:solidFill>
                  <a:srgbClr val="115076"/>
                </a:solidFill>
              </a:rPr>
              <a:t>man!</a:t>
            </a:r>
            <a:endParaRPr lang="en-US" sz="2000" dirty="0">
              <a:solidFill>
                <a:srgbClr val="11507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272" y="688688"/>
            <a:ext cx="8133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Hör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zu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.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Schreib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Notizen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. 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/>
            </a:r>
            <a:br>
              <a:rPr lang="en-GB" sz="2000" dirty="0">
                <a:solidFill>
                  <a:srgbClr val="4472C4">
                    <a:lumMod val="50000"/>
                  </a:srgbClr>
                </a:solidFill>
              </a:rPr>
            </a:b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Partnerarbeit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-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Schreib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 8 </a:t>
            </a:r>
            <a:r>
              <a:rPr lang="en-GB" sz="2000" dirty="0" err="1">
                <a:solidFill>
                  <a:srgbClr val="4472C4">
                    <a:lumMod val="50000"/>
                  </a:srgbClr>
                </a:solidFill>
              </a:rPr>
              <a:t>Spielregeln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  <a:endParaRPr lang="en-GB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9" name="Mein Lieblingsspiel Part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74698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8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98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571" y="1263381"/>
            <a:ext cx="601447" cy="4213246"/>
          </a:xfrm>
        </p:spPr>
        <p:txBody>
          <a:bodyPr vert="wordArtVert">
            <a:normAutofit/>
          </a:bodyPr>
          <a:lstStyle/>
          <a:p>
            <a:r>
              <a:rPr lang="en-GB" sz="2400" b="1" dirty="0" err="1"/>
              <a:t>Quartett</a:t>
            </a:r>
            <a:endParaRPr lang="en-GB" sz="2400" b="1" dirty="0"/>
          </a:p>
        </p:txBody>
      </p:sp>
      <p:sp>
        <p:nvSpPr>
          <p:cNvPr id="13" name="Rounded Rectangle 5">
            <a:extLst>
              <a:ext uri="{FF2B5EF4-FFF2-40B4-BE49-F238E27FC236}">
                <a16:creationId xmlns="" xmlns:a16="http://schemas.microsoft.com/office/drawing/2014/main" id="{B9D9B157-D839-A64E-9A12-F31CCEAAB3CD}"/>
              </a:ext>
            </a:extLst>
          </p:cNvPr>
          <p:cNvSpPr/>
          <p:nvPr/>
        </p:nvSpPr>
        <p:spPr>
          <a:xfrm>
            <a:off x="137729" y="166092"/>
            <a:ext cx="3446734" cy="302601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53F5C78-DC24-5B47-8AC5-6B67E8553E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9279419">
            <a:off x="996982" y="761205"/>
            <a:ext cx="1517467" cy="112229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37DCD0D8-7838-314B-9E6F-2C0EE08EBE44}"/>
              </a:ext>
            </a:extLst>
          </p:cNvPr>
          <p:cNvCxnSpPr>
            <a:cxnSpLocks/>
          </p:cNvCxnSpPr>
          <p:nvPr/>
        </p:nvCxnSpPr>
        <p:spPr>
          <a:xfrm flipV="1">
            <a:off x="484053" y="1562496"/>
            <a:ext cx="378033" cy="18250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D8C883C-36A5-9F4C-9355-6F3C85C8CDDC}"/>
              </a:ext>
            </a:extLst>
          </p:cNvPr>
          <p:cNvSpPr txBox="1"/>
          <p:nvPr/>
        </p:nvSpPr>
        <p:spPr>
          <a:xfrm>
            <a:off x="1027298" y="307612"/>
            <a:ext cx="1602914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d</a:t>
            </a:r>
            <a:r>
              <a:rPr lang="en-US" sz="2000" b="1" dirty="0">
                <a:solidFill>
                  <a:srgbClr val="002060"/>
                </a:solidFill>
              </a:rPr>
              <a:t>ie </a:t>
            </a:r>
            <a:r>
              <a:rPr lang="en-US" sz="2000" b="1" dirty="0" err="1">
                <a:solidFill>
                  <a:srgbClr val="002060"/>
                </a:solidFill>
              </a:rPr>
              <a:t>Familie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DD44590-637E-134E-93F8-BDE2B5BB37E4}"/>
              </a:ext>
            </a:extLst>
          </p:cNvPr>
          <p:cNvSpPr txBox="1"/>
          <p:nvPr/>
        </p:nvSpPr>
        <p:spPr>
          <a:xfrm>
            <a:off x="302509" y="2076600"/>
            <a:ext cx="1046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DAA520"/>
                </a:solidFill>
              </a:rPr>
              <a:t>Bruder</a:t>
            </a:r>
            <a:endParaRPr lang="en-US" sz="2000" b="1" dirty="0">
              <a:solidFill>
                <a:srgbClr val="DAA52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F641EC9-6EA1-B947-A108-4B48B2AE66E0}"/>
              </a:ext>
            </a:extLst>
          </p:cNvPr>
          <p:cNvSpPr txBox="1"/>
          <p:nvPr/>
        </p:nvSpPr>
        <p:spPr>
          <a:xfrm>
            <a:off x="1477195" y="2089748"/>
            <a:ext cx="147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Schwester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B397B9F-BB72-0D4A-90BE-4220BB1A9DF5}"/>
              </a:ext>
            </a:extLst>
          </p:cNvPr>
          <p:cNvSpPr txBox="1"/>
          <p:nvPr/>
        </p:nvSpPr>
        <p:spPr>
          <a:xfrm>
            <a:off x="298304" y="2605792"/>
            <a:ext cx="1000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Eltern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D4FBD73-9D77-1C4A-BC29-8CFDD38C8440}"/>
              </a:ext>
            </a:extLst>
          </p:cNvPr>
          <p:cNvSpPr txBox="1"/>
          <p:nvPr/>
        </p:nvSpPr>
        <p:spPr>
          <a:xfrm>
            <a:off x="1477195" y="2610003"/>
            <a:ext cx="744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Kind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1604042-DD12-4149-A0E2-6F6748D792D5}"/>
              </a:ext>
            </a:extLst>
          </p:cNvPr>
          <p:cNvSpPr txBox="1"/>
          <p:nvPr/>
        </p:nvSpPr>
        <p:spPr>
          <a:xfrm>
            <a:off x="4761624" y="307612"/>
            <a:ext cx="1383712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d</a:t>
            </a:r>
            <a:r>
              <a:rPr lang="en-US" sz="2000" b="1" dirty="0">
                <a:solidFill>
                  <a:srgbClr val="002060"/>
                </a:solidFill>
              </a:rPr>
              <a:t>as </a:t>
            </a:r>
            <a:r>
              <a:rPr lang="en-US" sz="2000" b="1" dirty="0">
                <a:solidFill>
                  <a:srgbClr val="002060"/>
                </a:solidFill>
              </a:rPr>
              <a:t>Essen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2FFE6E1-DB9B-7543-80A1-DE6CD053B874}"/>
              </a:ext>
            </a:extLst>
          </p:cNvPr>
          <p:cNvSpPr txBox="1"/>
          <p:nvPr/>
        </p:nvSpPr>
        <p:spPr>
          <a:xfrm>
            <a:off x="4100852" y="2089748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DAA520"/>
                </a:solidFill>
              </a:rPr>
              <a:t>Obst</a:t>
            </a:r>
            <a:endParaRPr lang="en-US" sz="2000" b="1" dirty="0">
              <a:solidFill>
                <a:srgbClr val="DAA52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6200BB1-FF19-504B-BD91-22AF79CC4B0A}"/>
              </a:ext>
            </a:extLst>
          </p:cNvPr>
          <p:cNvSpPr txBox="1"/>
          <p:nvPr/>
        </p:nvSpPr>
        <p:spPr>
          <a:xfrm>
            <a:off x="4097180" y="2598844"/>
            <a:ext cx="801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Keks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448218A-D126-4646-946B-F71507E19A8D}"/>
              </a:ext>
            </a:extLst>
          </p:cNvPr>
          <p:cNvSpPr txBox="1"/>
          <p:nvPr/>
        </p:nvSpPr>
        <p:spPr>
          <a:xfrm>
            <a:off x="5480021" y="2076600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Butterbrot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80D9B5B-1CAA-B744-81CE-19C15305A2D6}"/>
              </a:ext>
            </a:extLst>
          </p:cNvPr>
          <p:cNvSpPr txBox="1"/>
          <p:nvPr/>
        </p:nvSpPr>
        <p:spPr>
          <a:xfrm>
            <a:off x="5480091" y="2598844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Gemüse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27" name="Picture 2" descr="Banana, Fruit, Yellow, Fresh, Healthy, Food">
            <a:extLst>
              <a:ext uri="{FF2B5EF4-FFF2-40B4-BE49-F238E27FC236}">
                <a16:creationId xmlns="" xmlns:a16="http://schemas.microsoft.com/office/drawing/2014/main" id="{F971DD91-9356-B249-A84F-BB277CD53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462" y="1024058"/>
            <a:ext cx="1674021" cy="83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A3DC8E66-1474-8546-9455-8B44CD5ED4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7315" y="1015487"/>
            <a:ext cx="1228499" cy="8330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36D67B3D-02DA-BC42-8003-EA2B67509C6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9458" y="1150865"/>
            <a:ext cx="633999" cy="6339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063168F5-C46E-0F4D-AE01-B0969D45FE6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337305" y="1117096"/>
            <a:ext cx="671168" cy="70153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DA7F02B-0C60-B44B-94AD-BF0B3FB67621}"/>
              </a:ext>
            </a:extLst>
          </p:cNvPr>
          <p:cNvSpPr txBox="1"/>
          <p:nvPr/>
        </p:nvSpPr>
        <p:spPr>
          <a:xfrm>
            <a:off x="8485559" y="307612"/>
            <a:ext cx="1742785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d</a:t>
            </a:r>
            <a:r>
              <a:rPr lang="en-US" sz="2000" b="1" dirty="0">
                <a:solidFill>
                  <a:srgbClr val="002060"/>
                </a:solidFill>
              </a:rPr>
              <a:t>ie </a:t>
            </a:r>
            <a:r>
              <a:rPr lang="en-US" sz="2000" b="1" dirty="0" err="1">
                <a:solidFill>
                  <a:srgbClr val="002060"/>
                </a:solidFill>
              </a:rPr>
              <a:t>Kleidung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390A5605-7237-8246-9B6D-8B333F37F5DE}"/>
              </a:ext>
            </a:extLst>
          </p:cNvPr>
          <p:cNvSpPr txBox="1"/>
          <p:nvPr/>
        </p:nvSpPr>
        <p:spPr>
          <a:xfrm>
            <a:off x="7888865" y="2056971"/>
            <a:ext cx="793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DAA520"/>
                </a:solidFill>
              </a:rPr>
              <a:t>Hose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B94BE41-1CA0-BD44-B636-9291CB813EB8}"/>
              </a:ext>
            </a:extLst>
          </p:cNvPr>
          <p:cNvSpPr txBox="1"/>
          <p:nvPr/>
        </p:nvSpPr>
        <p:spPr>
          <a:xfrm>
            <a:off x="7888865" y="2598844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Hut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847C0AD-D36F-3F45-B553-A5D8B2A8FB0F}"/>
              </a:ext>
            </a:extLst>
          </p:cNvPr>
          <p:cNvSpPr txBox="1"/>
          <p:nvPr/>
        </p:nvSpPr>
        <p:spPr>
          <a:xfrm>
            <a:off x="9293500" y="203452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Jacke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55E4999-6FF4-504B-BA9E-D8FE6DD5684E}"/>
              </a:ext>
            </a:extLst>
          </p:cNvPr>
          <p:cNvSpPr txBox="1"/>
          <p:nvPr/>
        </p:nvSpPr>
        <p:spPr>
          <a:xfrm>
            <a:off x="9331169" y="2615094"/>
            <a:ext cx="878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T-Shirt</a:t>
            </a:r>
          </a:p>
        </p:txBody>
      </p:sp>
      <p:pic>
        <p:nvPicPr>
          <p:cNvPr id="44" name="Picture 2" descr="Clothes, Clothing, Hose, Trousers">
            <a:extLst>
              <a:ext uri="{FF2B5EF4-FFF2-40B4-BE49-F238E27FC236}">
                <a16:creationId xmlns="" xmlns:a16="http://schemas.microsoft.com/office/drawing/2014/main" id="{0C7BD979-EA29-C94E-9E92-8E46E0CB1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4530" flipH="1">
            <a:off x="8740450" y="719206"/>
            <a:ext cx="1106100" cy="141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le 5">
            <a:extLst>
              <a:ext uri="{FF2B5EF4-FFF2-40B4-BE49-F238E27FC236}">
                <a16:creationId xmlns="" xmlns:a16="http://schemas.microsoft.com/office/drawing/2014/main" id="{AF373D13-C290-844C-B1A1-73B8C67F4576}"/>
              </a:ext>
            </a:extLst>
          </p:cNvPr>
          <p:cNvSpPr/>
          <p:nvPr/>
        </p:nvSpPr>
        <p:spPr>
          <a:xfrm>
            <a:off x="3831121" y="166091"/>
            <a:ext cx="3446734" cy="302601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8" name="Rounded Rectangle 5">
            <a:extLst>
              <a:ext uri="{FF2B5EF4-FFF2-40B4-BE49-F238E27FC236}">
                <a16:creationId xmlns="" xmlns:a16="http://schemas.microsoft.com/office/drawing/2014/main" id="{94FD38F4-7E64-6C44-A22D-4191745953C8}"/>
              </a:ext>
            </a:extLst>
          </p:cNvPr>
          <p:cNvSpPr/>
          <p:nvPr/>
        </p:nvSpPr>
        <p:spPr>
          <a:xfrm>
            <a:off x="7638394" y="169652"/>
            <a:ext cx="3446734" cy="302601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9" name="Rounded Rectangle 5">
            <a:extLst>
              <a:ext uri="{FF2B5EF4-FFF2-40B4-BE49-F238E27FC236}">
                <a16:creationId xmlns="" xmlns:a16="http://schemas.microsoft.com/office/drawing/2014/main" id="{A157A802-6469-B941-9066-78E05632CAB2}"/>
              </a:ext>
            </a:extLst>
          </p:cNvPr>
          <p:cNvSpPr/>
          <p:nvPr/>
        </p:nvSpPr>
        <p:spPr>
          <a:xfrm>
            <a:off x="137729" y="3282545"/>
            <a:ext cx="3446734" cy="302601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="" xmlns:a16="http://schemas.microsoft.com/office/drawing/2014/main" id="{86D8E102-2538-7845-AF76-36149A25DDE7}"/>
              </a:ext>
            </a:extLst>
          </p:cNvPr>
          <p:cNvSpPr/>
          <p:nvPr/>
        </p:nvSpPr>
        <p:spPr>
          <a:xfrm>
            <a:off x="3831121" y="3292384"/>
            <a:ext cx="3446734" cy="302601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1" name="Rounded Rectangle 5">
            <a:extLst>
              <a:ext uri="{FF2B5EF4-FFF2-40B4-BE49-F238E27FC236}">
                <a16:creationId xmlns="" xmlns:a16="http://schemas.microsoft.com/office/drawing/2014/main" id="{4348549B-70EA-7E4F-A8DA-2D91419891D0}"/>
              </a:ext>
            </a:extLst>
          </p:cNvPr>
          <p:cNvSpPr/>
          <p:nvPr/>
        </p:nvSpPr>
        <p:spPr>
          <a:xfrm>
            <a:off x="7630846" y="3282544"/>
            <a:ext cx="3446734" cy="302601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52F7E84-6C8D-E54D-8F3B-5ED13C25CCC7}"/>
              </a:ext>
            </a:extLst>
          </p:cNvPr>
          <p:cNvSpPr txBox="1"/>
          <p:nvPr/>
        </p:nvSpPr>
        <p:spPr>
          <a:xfrm>
            <a:off x="1034664" y="3483006"/>
            <a:ext cx="12202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d</a:t>
            </a:r>
            <a:r>
              <a:rPr lang="en-US" sz="2000" b="1" dirty="0">
                <a:solidFill>
                  <a:srgbClr val="002060"/>
                </a:solidFill>
              </a:rPr>
              <a:t>ie Jobs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4C9F7135-6AA3-AD49-9CBE-9C0ACBD8EEC2}"/>
              </a:ext>
            </a:extLst>
          </p:cNvPr>
          <p:cNvSpPr txBox="1"/>
          <p:nvPr/>
        </p:nvSpPr>
        <p:spPr>
          <a:xfrm>
            <a:off x="298304" y="5142464"/>
            <a:ext cx="1962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Schauspielerin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09C439F-515D-354E-87C7-29736B918D70}"/>
              </a:ext>
            </a:extLst>
          </p:cNvPr>
          <p:cNvSpPr txBox="1"/>
          <p:nvPr/>
        </p:nvSpPr>
        <p:spPr>
          <a:xfrm>
            <a:off x="298304" y="5661701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DAA520"/>
                </a:solidFill>
              </a:rPr>
              <a:t>Sängerin</a:t>
            </a:r>
            <a:endParaRPr lang="en-US" sz="2000" b="1" dirty="0">
              <a:solidFill>
                <a:srgbClr val="DAA52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A5FB58CB-682A-1747-A405-A5FAF6F8A425}"/>
              </a:ext>
            </a:extLst>
          </p:cNvPr>
          <p:cNvSpPr txBox="1"/>
          <p:nvPr/>
        </p:nvSpPr>
        <p:spPr>
          <a:xfrm>
            <a:off x="2421276" y="5679173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Lehrer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B3F7290A-9B82-6443-B7D3-D81B07E5DCEB}"/>
              </a:ext>
            </a:extLst>
          </p:cNvPr>
          <p:cNvSpPr txBox="1"/>
          <p:nvPr/>
        </p:nvSpPr>
        <p:spPr>
          <a:xfrm>
            <a:off x="2421276" y="5142464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Arzt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57" name="Picture 4" descr="Singer, Female, Silhouette, Woman, Music, Sing">
            <a:extLst>
              <a:ext uri="{FF2B5EF4-FFF2-40B4-BE49-F238E27FC236}">
                <a16:creationId xmlns="" xmlns:a16="http://schemas.microsoft.com/office/drawing/2014/main" id="{29886AA0-0BF0-6F4D-BF36-903F3DC07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0323" y="4097971"/>
            <a:ext cx="826449" cy="97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6031CE2F-69CC-2140-B276-55499189C687}"/>
              </a:ext>
            </a:extLst>
          </p:cNvPr>
          <p:cNvSpPr txBox="1"/>
          <p:nvPr/>
        </p:nvSpPr>
        <p:spPr>
          <a:xfrm>
            <a:off x="4574893" y="3429000"/>
            <a:ext cx="1949573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d</a:t>
            </a:r>
            <a:r>
              <a:rPr lang="en-US" sz="2000" b="1" dirty="0">
                <a:solidFill>
                  <a:srgbClr val="002060"/>
                </a:solidFill>
              </a:rPr>
              <a:t>ie </a:t>
            </a:r>
            <a:r>
              <a:rPr lang="en-US" sz="2000" b="1" dirty="0" err="1">
                <a:solidFill>
                  <a:srgbClr val="002060"/>
                </a:solidFill>
              </a:rPr>
              <a:t>Fahrzeuge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EF2D3761-A155-684D-A02F-B1FF99BAFF6C}"/>
              </a:ext>
            </a:extLst>
          </p:cNvPr>
          <p:cNvSpPr txBox="1"/>
          <p:nvPr/>
        </p:nvSpPr>
        <p:spPr>
          <a:xfrm>
            <a:off x="8732287" y="3429000"/>
            <a:ext cx="118814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d</a:t>
            </a:r>
            <a:r>
              <a:rPr lang="en-US" sz="2000" b="1" dirty="0">
                <a:solidFill>
                  <a:srgbClr val="002060"/>
                </a:solidFill>
              </a:rPr>
              <a:t>ie </a:t>
            </a:r>
            <a:r>
              <a:rPr lang="en-US" sz="2000" b="1" dirty="0" err="1">
                <a:solidFill>
                  <a:srgbClr val="002060"/>
                </a:solidFill>
              </a:rPr>
              <a:t>Orte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60" name="Picture 6" descr="Beetle, Passenger Car, Vw, Volkswagen, Car, Automobile">
            <a:extLst>
              <a:ext uri="{FF2B5EF4-FFF2-40B4-BE49-F238E27FC236}">
                <a16:creationId xmlns="" xmlns:a16="http://schemas.microsoft.com/office/drawing/2014/main" id="{DC83DF39-E3F8-F54A-866B-D45E42D3C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549" y="4097971"/>
            <a:ext cx="1221479" cy="90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Burma, Market, Marketplace, Street, Burmese">
            <a:extLst>
              <a:ext uri="{FF2B5EF4-FFF2-40B4-BE49-F238E27FC236}">
                <a16:creationId xmlns="" xmlns:a16="http://schemas.microsoft.com/office/drawing/2014/main" id="{C5BC1C85-BEA9-6E42-BAF0-25B3A2E90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3" r="50000" b="59500"/>
          <a:stretch/>
        </p:blipFill>
        <p:spPr bwMode="auto">
          <a:xfrm>
            <a:off x="8762877" y="4014410"/>
            <a:ext cx="1197765" cy="114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1E599037-7430-984E-A7F3-96888CFCDD54}"/>
              </a:ext>
            </a:extLst>
          </p:cNvPr>
          <p:cNvSpPr txBox="1"/>
          <p:nvPr/>
        </p:nvSpPr>
        <p:spPr>
          <a:xfrm>
            <a:off x="4316854" y="5144388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Fahrrad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25488A49-9871-454E-84AA-7F6A27BD56E7}"/>
              </a:ext>
            </a:extLst>
          </p:cNvPr>
          <p:cNvSpPr txBox="1"/>
          <p:nvPr/>
        </p:nvSpPr>
        <p:spPr>
          <a:xfrm>
            <a:off x="4316854" y="5661701"/>
            <a:ext cx="63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Zug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D69B4A00-7C9E-7D4C-B63D-E36B2A651F45}"/>
              </a:ext>
            </a:extLst>
          </p:cNvPr>
          <p:cNvSpPr txBox="1"/>
          <p:nvPr/>
        </p:nvSpPr>
        <p:spPr>
          <a:xfrm>
            <a:off x="6029337" y="5148189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DAA520"/>
                </a:solidFill>
              </a:rPr>
              <a:t>Auto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44116400-D9DE-1E4E-9BF1-E84C46ACA44D}"/>
              </a:ext>
            </a:extLst>
          </p:cNvPr>
          <p:cNvSpPr txBox="1"/>
          <p:nvPr/>
        </p:nvSpPr>
        <p:spPr>
          <a:xfrm>
            <a:off x="6029337" y="5661171"/>
            <a:ext cx="587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Bus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343AEE31-4994-9C4E-9897-B092E0151C37}"/>
              </a:ext>
            </a:extLst>
          </p:cNvPr>
          <p:cNvSpPr txBox="1"/>
          <p:nvPr/>
        </p:nvSpPr>
        <p:spPr>
          <a:xfrm>
            <a:off x="7763588" y="5182374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Theater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BE19DB27-75D4-BA4D-A3CE-35CB9C875CDA}"/>
              </a:ext>
            </a:extLst>
          </p:cNvPr>
          <p:cNvSpPr txBox="1"/>
          <p:nvPr/>
        </p:nvSpPr>
        <p:spPr>
          <a:xfrm>
            <a:off x="7769814" y="5661171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Bibliothek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74387D0D-2558-A74E-AC65-7DFAAF500A7D}"/>
              </a:ext>
            </a:extLst>
          </p:cNvPr>
          <p:cNvSpPr txBox="1"/>
          <p:nvPr/>
        </p:nvSpPr>
        <p:spPr>
          <a:xfrm>
            <a:off x="9791365" y="5179122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Kino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7045F358-A0FA-7041-B0F3-094CA0B9BDE4}"/>
              </a:ext>
            </a:extLst>
          </p:cNvPr>
          <p:cNvSpPr txBox="1"/>
          <p:nvPr/>
        </p:nvSpPr>
        <p:spPr>
          <a:xfrm>
            <a:off x="9791365" y="5658443"/>
            <a:ext cx="893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DAA520"/>
                </a:solidFill>
              </a:rPr>
              <a:t>Markt</a:t>
            </a:r>
            <a:endParaRPr lang="en-US" sz="2000" b="1" dirty="0">
              <a:solidFill>
                <a:srgbClr val="DAA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7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1">
            <a:extLst>
              <a:ext uri="{FF2B5EF4-FFF2-40B4-BE49-F238E27FC236}">
                <a16:creationId xmlns=""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787513" y="247046"/>
            <a:ext cx="116981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</a:rPr>
              <a:t>hören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7EFE33CD-EC95-C642-B601-8E3BA5F14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1509" y="1259017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5" name="Text Box 10">
            <a:extLst>
              <a:ext uri="{FF2B5EF4-FFF2-40B4-BE49-F238E27FC236}">
                <a16:creationId xmlns="" xmlns:a16="http://schemas.microsoft.com/office/drawing/2014/main" id="{7F837470-C858-184A-8B51-4DE0180D6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7248" y="3231493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Minuten</a:t>
            </a:r>
            <a:endParaRPr lang="en-GB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AutoShape 11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0386E580-A5DC-264C-8C4E-7FE19D29F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0611" y="5634270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prstClr val="white"/>
                </a:solidFill>
              </a:rPr>
              <a:t>LOS!</a:t>
            </a:r>
          </a:p>
        </p:txBody>
      </p:sp>
      <p:sp>
        <p:nvSpPr>
          <p:cNvPr id="17" name="Line 4">
            <a:extLst>
              <a:ext uri="{FF2B5EF4-FFF2-40B4-BE49-F238E27FC236}">
                <a16:creationId xmlns="" xmlns:a16="http://schemas.microsoft.com/office/drawing/2014/main" id="{FFA577A6-3D26-D84D-BB6D-8F99E0AF26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06281" y="1280096"/>
            <a:ext cx="0" cy="4156259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8" name="Line 7">
            <a:extLst>
              <a:ext uri="{FF2B5EF4-FFF2-40B4-BE49-F238E27FC236}">
                <a16:creationId xmlns="" xmlns:a16="http://schemas.microsoft.com/office/drawing/2014/main" id="{E6D8F3D6-5718-C148-91E5-A7ACF5DD28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30969" y="1280096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9" name="Line 9">
            <a:extLst>
              <a:ext uri="{FF2B5EF4-FFF2-40B4-BE49-F238E27FC236}">
                <a16:creationId xmlns="" xmlns:a16="http://schemas.microsoft.com/office/drawing/2014/main" id="{E54D5487-B017-DB42-8FFA-80EE6A48277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06281" y="5436355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20" name="Text Box 12">
            <a:extLst>
              <a:ext uri="{FF2B5EF4-FFF2-40B4-BE49-F238E27FC236}">
                <a16:creationId xmlns="" xmlns:a16="http://schemas.microsoft.com/office/drawing/2014/main" id="{5FF77D06-F4EB-0C44-9DBD-038211CDB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7760" y="1122245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2</a:t>
            </a:r>
            <a:endParaRPr lang="en-GB" sz="1600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 Box 14">
            <a:extLst>
              <a:ext uri="{FF2B5EF4-FFF2-40B4-BE49-F238E27FC236}">
                <a16:creationId xmlns="" xmlns:a16="http://schemas.microsoft.com/office/drawing/2014/main" id="{56138A8B-6016-D64F-AE62-C6CBCA0CB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3072" y="5255827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="" xmlns:a16="http://schemas.microsoft.com/office/drawing/2014/main" id="{CA84680B-B72D-6842-9069-DCF074EC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30" y="43921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dirty="0" err="1" smtClean="0"/>
              <a:t>Jetzt</a:t>
            </a:r>
            <a:r>
              <a:rPr lang="en-GB" sz="2800" dirty="0" smtClean="0"/>
              <a:t> </a:t>
            </a:r>
            <a:r>
              <a:rPr lang="en-GB" sz="2800" dirty="0" err="1"/>
              <a:t>bist</a:t>
            </a:r>
            <a:r>
              <a:rPr lang="en-GB" sz="2800" dirty="0"/>
              <a:t> du </a:t>
            </a:r>
            <a:r>
              <a:rPr lang="en-GB" sz="2800" dirty="0" err="1" smtClean="0"/>
              <a:t>dran</a:t>
            </a:r>
            <a:r>
              <a:rPr lang="en-GB" sz="2800" dirty="0" smtClean="0"/>
              <a:t>! </a:t>
            </a:r>
            <a:r>
              <a:rPr lang="en-GB" sz="2800" i="1" dirty="0" smtClean="0"/>
              <a:t>[Now you’re on! / Now it’s your turn!]</a:t>
            </a:r>
            <a:endParaRPr lang="en-US" sz="2800" i="1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17E1991-12A3-2042-9BC1-686091CB246D}"/>
              </a:ext>
            </a:extLst>
          </p:cNvPr>
          <p:cNvSpPr txBox="1"/>
          <p:nvPr/>
        </p:nvSpPr>
        <p:spPr>
          <a:xfrm>
            <a:off x="272509" y="2046345"/>
            <a:ext cx="1749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So, you start.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4A9E2B3-0BB5-7C48-9D88-424FDE38FE7E}"/>
              </a:ext>
            </a:extLst>
          </p:cNvPr>
          <p:cNvSpPr txBox="1"/>
          <p:nvPr/>
        </p:nvSpPr>
        <p:spPr>
          <a:xfrm>
            <a:off x="272508" y="1299601"/>
            <a:ext cx="4180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How many cards have you got?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17E1991-12A3-2042-9BC1-686091CB246D}"/>
              </a:ext>
            </a:extLst>
          </p:cNvPr>
          <p:cNvSpPr txBox="1"/>
          <p:nvPr/>
        </p:nvSpPr>
        <p:spPr>
          <a:xfrm>
            <a:off x="272508" y="2855645"/>
            <a:ext cx="158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It’s my turn!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17E1991-12A3-2042-9BC1-686091CB246D}"/>
              </a:ext>
            </a:extLst>
          </p:cNvPr>
          <p:cNvSpPr txBox="1"/>
          <p:nvPr/>
        </p:nvSpPr>
        <p:spPr>
          <a:xfrm>
            <a:off x="262031" y="3600825"/>
            <a:ext cx="342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Do you have (the father)?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17E1991-12A3-2042-9BC1-686091CB246D}"/>
              </a:ext>
            </a:extLst>
          </p:cNvPr>
          <p:cNvSpPr txBox="1"/>
          <p:nvPr/>
        </p:nvSpPr>
        <p:spPr>
          <a:xfrm>
            <a:off x="262031" y="5093722"/>
            <a:ext cx="3294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Oh no! You are so mean!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17E1991-12A3-2042-9BC1-686091CB246D}"/>
              </a:ext>
            </a:extLst>
          </p:cNvPr>
          <p:cNvSpPr txBox="1"/>
          <p:nvPr/>
        </p:nvSpPr>
        <p:spPr>
          <a:xfrm>
            <a:off x="3244308" y="6423600"/>
            <a:ext cx="6348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Mensch, </a:t>
            </a:r>
            <a:r>
              <a:rPr lang="en-US" sz="2000" dirty="0" err="1">
                <a:solidFill>
                  <a:prstClr val="white"/>
                </a:solidFill>
              </a:rPr>
              <a:t>ärgere</a:t>
            </a:r>
            <a:r>
              <a:rPr lang="en-US" sz="2000" dirty="0">
                <a:solidFill>
                  <a:prstClr val="white"/>
                </a:solidFill>
              </a:rPr>
              <a:t> dich </a:t>
            </a:r>
            <a:r>
              <a:rPr lang="en-US" sz="2000" dirty="0" err="1">
                <a:solidFill>
                  <a:prstClr val="white"/>
                </a:solidFill>
              </a:rPr>
              <a:t>nicht</a:t>
            </a:r>
            <a:r>
              <a:rPr lang="en-US" sz="2000" dirty="0">
                <a:solidFill>
                  <a:prstClr val="white"/>
                </a:solidFill>
              </a:rPr>
              <a:t>! </a:t>
            </a:r>
            <a:r>
              <a:rPr lang="en-US" sz="2000" i="1" dirty="0">
                <a:solidFill>
                  <a:prstClr val="white"/>
                </a:solidFill>
              </a:rPr>
              <a:t>Man, don’t be mad!   </a:t>
            </a:r>
            <a:endParaRPr lang="en-US" sz="2000" i="1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17E1991-12A3-2042-9BC1-686091CB246D}"/>
              </a:ext>
            </a:extLst>
          </p:cNvPr>
          <p:cNvSpPr txBox="1"/>
          <p:nvPr/>
        </p:nvSpPr>
        <p:spPr>
          <a:xfrm>
            <a:off x="262031" y="5793074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I’m winning!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4A9E2B3-0BB5-7C48-9D88-424FDE38FE7E}"/>
              </a:ext>
            </a:extLst>
          </p:cNvPr>
          <p:cNvSpPr txBox="1"/>
          <p:nvPr/>
        </p:nvSpPr>
        <p:spPr>
          <a:xfrm>
            <a:off x="4578976" y="1340140"/>
            <a:ext cx="3326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66400"/>
                </a:solidFill>
              </a:rPr>
              <a:t>Wie</a:t>
            </a:r>
            <a:r>
              <a:rPr lang="en-US" sz="2000" b="1" dirty="0">
                <a:solidFill>
                  <a:srgbClr val="F66400"/>
                </a:solidFill>
              </a:rPr>
              <a:t> </a:t>
            </a:r>
            <a:r>
              <a:rPr lang="en-US" sz="2000" b="1" dirty="0" err="1">
                <a:solidFill>
                  <a:srgbClr val="F66400"/>
                </a:solidFill>
              </a:rPr>
              <a:t>viele</a:t>
            </a:r>
            <a:r>
              <a:rPr lang="en-US" sz="2000" b="1" dirty="0">
                <a:solidFill>
                  <a:srgbClr val="F66400"/>
                </a:solidFill>
              </a:rPr>
              <a:t> </a:t>
            </a:r>
            <a:r>
              <a:rPr lang="en-US" sz="2000" b="1" dirty="0" err="1">
                <a:solidFill>
                  <a:srgbClr val="F66400"/>
                </a:solidFill>
              </a:rPr>
              <a:t>Karten</a:t>
            </a:r>
            <a:r>
              <a:rPr lang="en-US" sz="2000" b="1" dirty="0">
                <a:solidFill>
                  <a:srgbClr val="F66400"/>
                </a:solidFill>
              </a:rPr>
              <a:t> hast du?</a:t>
            </a:r>
            <a:endParaRPr lang="en-US" sz="2000" b="1" dirty="0">
              <a:solidFill>
                <a:srgbClr val="F664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4A9E2B3-0BB5-7C48-9D88-424FDE38FE7E}"/>
              </a:ext>
            </a:extLst>
          </p:cNvPr>
          <p:cNvSpPr txBox="1"/>
          <p:nvPr/>
        </p:nvSpPr>
        <p:spPr>
          <a:xfrm>
            <a:off x="4578976" y="2027184"/>
            <a:ext cx="2383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66400"/>
                </a:solidFill>
              </a:rPr>
              <a:t>Also, du </a:t>
            </a:r>
            <a:r>
              <a:rPr lang="en-US" sz="2000" b="1" dirty="0" err="1">
                <a:solidFill>
                  <a:srgbClr val="F66400"/>
                </a:solidFill>
              </a:rPr>
              <a:t>beginnst</a:t>
            </a:r>
            <a:r>
              <a:rPr lang="en-US" sz="2000" b="1" dirty="0">
                <a:solidFill>
                  <a:srgbClr val="F66400"/>
                </a:solidFill>
              </a:rPr>
              <a:t>.</a:t>
            </a:r>
            <a:endParaRPr lang="en-US" sz="2000" b="1" dirty="0">
              <a:solidFill>
                <a:srgbClr val="F664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4A9E2B3-0BB5-7C48-9D88-424FDE38FE7E}"/>
              </a:ext>
            </a:extLst>
          </p:cNvPr>
          <p:cNvSpPr txBox="1"/>
          <p:nvPr/>
        </p:nvSpPr>
        <p:spPr>
          <a:xfrm>
            <a:off x="4578976" y="2792215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66400"/>
                </a:solidFill>
              </a:rPr>
              <a:t>Ich</a:t>
            </a:r>
            <a:r>
              <a:rPr lang="en-US" sz="2000" b="1" dirty="0">
                <a:solidFill>
                  <a:srgbClr val="F66400"/>
                </a:solidFill>
              </a:rPr>
              <a:t> bin </a:t>
            </a:r>
            <a:r>
              <a:rPr lang="en-US" sz="2000" b="1" dirty="0" err="1">
                <a:solidFill>
                  <a:srgbClr val="F66400"/>
                </a:solidFill>
              </a:rPr>
              <a:t>dran</a:t>
            </a:r>
            <a:r>
              <a:rPr lang="en-US" sz="2000" b="1" dirty="0">
                <a:solidFill>
                  <a:srgbClr val="F66400"/>
                </a:solidFill>
              </a:rPr>
              <a:t>.</a:t>
            </a:r>
            <a:endParaRPr lang="en-US" sz="2000" b="1" dirty="0">
              <a:solidFill>
                <a:srgbClr val="F664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4A9E2B3-0BB5-7C48-9D88-424FDE38FE7E}"/>
              </a:ext>
            </a:extLst>
          </p:cNvPr>
          <p:cNvSpPr txBox="1"/>
          <p:nvPr/>
        </p:nvSpPr>
        <p:spPr>
          <a:xfrm>
            <a:off x="4578976" y="3572616"/>
            <a:ext cx="2757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66400"/>
                </a:solidFill>
              </a:rPr>
              <a:t>Hast du (den </a:t>
            </a:r>
            <a:r>
              <a:rPr lang="en-US" sz="2000" b="1" dirty="0" err="1">
                <a:solidFill>
                  <a:srgbClr val="F66400"/>
                </a:solidFill>
              </a:rPr>
              <a:t>Vater</a:t>
            </a:r>
            <a:r>
              <a:rPr lang="en-US" sz="2000" b="1" dirty="0">
                <a:solidFill>
                  <a:srgbClr val="F66400"/>
                </a:solidFill>
              </a:rPr>
              <a:t>)?</a:t>
            </a:r>
            <a:endParaRPr lang="en-US" sz="2000" b="1" dirty="0">
              <a:solidFill>
                <a:srgbClr val="F664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4A9E2B3-0BB5-7C48-9D88-424FDE38FE7E}"/>
              </a:ext>
            </a:extLst>
          </p:cNvPr>
          <p:cNvSpPr txBox="1"/>
          <p:nvPr/>
        </p:nvSpPr>
        <p:spPr>
          <a:xfrm>
            <a:off x="4540504" y="5075925"/>
            <a:ext cx="3926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66400"/>
                </a:solidFill>
              </a:rPr>
              <a:t>Ach, nein! Du </a:t>
            </a:r>
            <a:r>
              <a:rPr lang="en-US" sz="2000" b="1" dirty="0" err="1">
                <a:solidFill>
                  <a:srgbClr val="F66400"/>
                </a:solidFill>
              </a:rPr>
              <a:t>bist</a:t>
            </a:r>
            <a:r>
              <a:rPr lang="en-US" sz="2000" b="1" dirty="0">
                <a:solidFill>
                  <a:srgbClr val="F66400"/>
                </a:solidFill>
              </a:rPr>
              <a:t> so </a:t>
            </a:r>
            <a:r>
              <a:rPr lang="en-US" sz="2000" b="1" dirty="0" err="1">
                <a:solidFill>
                  <a:srgbClr val="F66400"/>
                </a:solidFill>
              </a:rPr>
              <a:t>gemein</a:t>
            </a:r>
            <a:r>
              <a:rPr lang="en-US" sz="2000" b="1" dirty="0">
                <a:solidFill>
                  <a:srgbClr val="F66400"/>
                </a:solidFill>
              </a:rPr>
              <a:t>!</a:t>
            </a:r>
            <a:endParaRPr lang="en-US" sz="2000" b="1" dirty="0">
              <a:solidFill>
                <a:srgbClr val="F664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4A9E2B3-0BB5-7C48-9D88-424FDE38FE7E}"/>
              </a:ext>
            </a:extLst>
          </p:cNvPr>
          <p:cNvSpPr txBox="1"/>
          <p:nvPr/>
        </p:nvSpPr>
        <p:spPr>
          <a:xfrm>
            <a:off x="4540504" y="5771059"/>
            <a:ext cx="1789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66400"/>
                </a:solidFill>
              </a:rPr>
              <a:t>Ich</a:t>
            </a:r>
            <a:r>
              <a:rPr lang="en-US" sz="2000" b="1" dirty="0">
                <a:solidFill>
                  <a:srgbClr val="F66400"/>
                </a:solidFill>
              </a:rPr>
              <a:t> </a:t>
            </a:r>
            <a:r>
              <a:rPr lang="en-US" sz="2000" b="1" dirty="0" err="1">
                <a:solidFill>
                  <a:srgbClr val="F66400"/>
                </a:solidFill>
              </a:rPr>
              <a:t>gewinne</a:t>
            </a:r>
            <a:r>
              <a:rPr lang="en-US" sz="2000" b="1" dirty="0">
                <a:solidFill>
                  <a:srgbClr val="F66400"/>
                </a:solidFill>
              </a:rPr>
              <a:t>!</a:t>
            </a:r>
            <a:endParaRPr lang="en-US" sz="2000" b="1" dirty="0">
              <a:solidFill>
                <a:srgbClr val="F664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17E1991-12A3-2042-9BC1-686091CB246D}"/>
              </a:ext>
            </a:extLst>
          </p:cNvPr>
          <p:cNvSpPr txBox="1"/>
          <p:nvPr/>
        </p:nvSpPr>
        <p:spPr>
          <a:xfrm>
            <a:off x="272508" y="4317749"/>
            <a:ext cx="4371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May I have (the father), (please)?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4A9E2B3-0BB5-7C48-9D88-424FDE38FE7E}"/>
              </a:ext>
            </a:extLst>
          </p:cNvPr>
          <p:cNvSpPr txBox="1"/>
          <p:nvPr/>
        </p:nvSpPr>
        <p:spPr>
          <a:xfrm>
            <a:off x="4524486" y="4294650"/>
            <a:ext cx="4480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66400"/>
                </a:solidFill>
              </a:rPr>
              <a:t>Darf</a:t>
            </a:r>
            <a:r>
              <a:rPr lang="en-US" sz="2000" b="1" dirty="0">
                <a:solidFill>
                  <a:srgbClr val="F66400"/>
                </a:solidFill>
              </a:rPr>
              <a:t> </a:t>
            </a:r>
            <a:r>
              <a:rPr lang="en-US" sz="2000" b="1" dirty="0" err="1">
                <a:solidFill>
                  <a:srgbClr val="F66400"/>
                </a:solidFill>
              </a:rPr>
              <a:t>ich</a:t>
            </a:r>
            <a:r>
              <a:rPr lang="en-US" sz="2000" b="1" dirty="0">
                <a:solidFill>
                  <a:srgbClr val="F66400"/>
                </a:solidFill>
              </a:rPr>
              <a:t> (</a:t>
            </a:r>
            <a:r>
              <a:rPr lang="en-US" sz="2000" b="1" dirty="0" err="1">
                <a:solidFill>
                  <a:srgbClr val="F66400"/>
                </a:solidFill>
              </a:rPr>
              <a:t>bitte</a:t>
            </a:r>
            <a:r>
              <a:rPr lang="en-US" sz="2000" b="1" dirty="0">
                <a:solidFill>
                  <a:srgbClr val="F66400"/>
                </a:solidFill>
              </a:rPr>
              <a:t>) (den </a:t>
            </a:r>
            <a:r>
              <a:rPr lang="en-US" sz="2000" b="1" dirty="0" err="1">
                <a:solidFill>
                  <a:srgbClr val="F66400"/>
                </a:solidFill>
              </a:rPr>
              <a:t>Vater</a:t>
            </a:r>
            <a:r>
              <a:rPr lang="en-US" sz="2000" b="1" dirty="0">
                <a:solidFill>
                  <a:srgbClr val="F66400"/>
                </a:solidFill>
              </a:rPr>
              <a:t>) </a:t>
            </a:r>
            <a:r>
              <a:rPr lang="en-US" sz="2000" b="1" dirty="0" err="1">
                <a:solidFill>
                  <a:srgbClr val="F66400"/>
                </a:solidFill>
              </a:rPr>
              <a:t>haben</a:t>
            </a:r>
            <a:r>
              <a:rPr lang="en-US" sz="2000" b="1" dirty="0">
                <a:solidFill>
                  <a:srgbClr val="F66400"/>
                </a:solidFill>
              </a:rPr>
              <a:t>?</a:t>
            </a:r>
            <a:endParaRPr lang="en-US" sz="2000" b="1" dirty="0">
              <a:solidFill>
                <a:srgbClr val="F66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84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5" dur="12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3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CFCAF21-7314-7047-80B6-3E81C4885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478" b="68519"/>
          <a:stretch/>
        </p:blipFill>
        <p:spPr>
          <a:xfrm>
            <a:off x="-451873" y="1385122"/>
            <a:ext cx="1768959" cy="1290416"/>
          </a:xfrm>
          <a:prstGeom prst="rect">
            <a:avLst/>
          </a:prstGeom>
        </p:spPr>
      </p:pic>
      <p:sp>
        <p:nvSpPr>
          <p:cNvPr id="5" name="Rounded Rectangle 11">
            <a:extLst>
              <a:ext uri="{FF2B5EF4-FFF2-40B4-BE49-F238E27FC236}">
                <a16:creationId xmlns=""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787513" y="247046"/>
            <a:ext cx="116981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</a:rPr>
              <a:t>lesen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EF69466B-712B-B143-BE71-6429684B2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68" y="125632"/>
            <a:ext cx="10515600" cy="400110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Mia und Wolfgang </a:t>
            </a:r>
            <a:r>
              <a:rPr lang="en-US" sz="2200" dirty="0" err="1"/>
              <a:t>spielen</a:t>
            </a:r>
            <a:r>
              <a:rPr lang="en-US" sz="2200" dirty="0"/>
              <a:t> </a:t>
            </a:r>
            <a:r>
              <a:rPr lang="en-US" sz="2200" dirty="0" err="1"/>
              <a:t>zusammen</a:t>
            </a:r>
            <a:r>
              <a:rPr lang="en-US" sz="2200" dirty="0"/>
              <a:t> </a:t>
            </a:r>
            <a:r>
              <a:rPr lang="en-US" sz="2200" dirty="0" err="1"/>
              <a:t>ein</a:t>
            </a:r>
            <a:r>
              <a:rPr lang="en-US" sz="2200" dirty="0"/>
              <a:t> Spiel. </a:t>
            </a:r>
            <a:r>
              <a:rPr lang="en-US" sz="2200" dirty="0" smtClean="0"/>
              <a:t>Lies den Dialog. </a:t>
            </a:r>
            <a:r>
              <a:rPr lang="en-US" sz="2200" dirty="0" err="1" smtClean="0"/>
              <a:t>Schreib</a:t>
            </a:r>
            <a:r>
              <a:rPr lang="en-US" sz="2200" dirty="0" smtClean="0"/>
              <a:t> das Verb.</a:t>
            </a:r>
            <a:endParaRPr lang="en-US" dirty="0"/>
          </a:p>
        </p:txBody>
      </p:sp>
      <p:sp>
        <p:nvSpPr>
          <p:cNvPr id="8" name="Oval Callout 7">
            <a:hlinkClick r:id="" action="ppaction://noaction">
              <a:snd r:embed="rId4" name="3.2.4.5_W1.wav"/>
            </a:hlinkClick>
            <a:extLst>
              <a:ext uri="{FF2B5EF4-FFF2-40B4-BE49-F238E27FC236}">
                <a16:creationId xmlns="" xmlns:a16="http://schemas.microsoft.com/office/drawing/2014/main" id="{07F73F72-3302-E048-8A23-E71B89D49E1E}"/>
              </a:ext>
            </a:extLst>
          </p:cNvPr>
          <p:cNvSpPr/>
          <p:nvPr/>
        </p:nvSpPr>
        <p:spPr>
          <a:xfrm>
            <a:off x="647700" y="854588"/>
            <a:ext cx="7137400" cy="1044948"/>
          </a:xfrm>
          <a:prstGeom prst="wedgeEllipseCallout">
            <a:avLst>
              <a:gd name="adj1" fmla="val -47294"/>
              <a:gd name="adj2" fmla="val 60038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>
                <a:solidFill>
                  <a:prstClr val="white"/>
                </a:solidFill>
              </a:rPr>
              <a:t>Ach, wie toll! </a:t>
            </a:r>
            <a:r>
              <a:rPr lang="de-DE" b="1" dirty="0">
                <a:solidFill>
                  <a:prstClr val="white"/>
                </a:solidFill>
              </a:rPr>
              <a:t>[1] Ich </a:t>
            </a:r>
            <a:r>
              <a:rPr lang="de-DE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kann </a:t>
            </a:r>
            <a:r>
              <a:rPr lang="de-DE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/ will </a:t>
            </a:r>
            <a:r>
              <a:rPr lang="de-DE" b="1" dirty="0">
                <a:solidFill>
                  <a:prstClr val="white"/>
                </a:solidFill>
              </a:rPr>
              <a:t>meine Karte hinlegen. </a:t>
            </a:r>
            <a:r>
              <a:rPr lang="de-DE" b="1" dirty="0">
                <a:solidFill>
                  <a:prstClr val="white"/>
                </a:solidFill>
              </a:rPr>
              <a:t/>
            </a:r>
            <a:br>
              <a:rPr lang="de-DE" b="1" dirty="0">
                <a:solidFill>
                  <a:prstClr val="white"/>
                </a:solidFill>
              </a:rPr>
            </a:br>
            <a:r>
              <a:rPr lang="de-DE" b="1" dirty="0">
                <a:solidFill>
                  <a:prstClr val="white"/>
                </a:solidFill>
              </a:rPr>
              <a:t>Also</a:t>
            </a:r>
            <a:r>
              <a:rPr lang="de-DE" b="1" dirty="0">
                <a:solidFill>
                  <a:prstClr val="white"/>
                </a:solidFill>
              </a:rPr>
              <a:t>, ja, </a:t>
            </a:r>
            <a:r>
              <a:rPr lang="de-DE" b="1" dirty="0">
                <a:solidFill>
                  <a:prstClr val="white"/>
                </a:solidFill>
              </a:rPr>
              <a:t>[2] ich </a:t>
            </a:r>
            <a:r>
              <a:rPr lang="de-DE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beginne / gewinne</a:t>
            </a:r>
            <a:r>
              <a:rPr lang="de-DE" b="1" dirty="0">
                <a:solidFill>
                  <a:prstClr val="white"/>
                </a:solidFill>
              </a:rPr>
              <a:t>!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6" name="Oval Callout 5">
            <a:hlinkClick r:id="" action="ppaction://noaction">
              <a:snd r:embed="rId5" name="3.2.4.5_Mia1.wav"/>
            </a:hlinkClick>
            <a:extLst>
              <a:ext uri="{FF2B5EF4-FFF2-40B4-BE49-F238E27FC236}">
                <a16:creationId xmlns="" xmlns:a16="http://schemas.microsoft.com/office/drawing/2014/main" id="{CD40171B-4E69-5540-B7B7-8263F3D33F20}"/>
              </a:ext>
            </a:extLst>
          </p:cNvPr>
          <p:cNvSpPr/>
          <p:nvPr/>
        </p:nvSpPr>
        <p:spPr>
          <a:xfrm>
            <a:off x="5940592" y="1625992"/>
            <a:ext cx="5431828" cy="1117051"/>
          </a:xfrm>
          <a:prstGeom prst="wedgeEllipseCallout">
            <a:avLst>
              <a:gd name="adj1" fmla="val 49678"/>
              <a:gd name="adj2" fmla="val 68627"/>
            </a:avLst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115076"/>
                </a:solidFill>
              </a:rPr>
              <a:t>Aber nein, Wolfgang! </a:t>
            </a:r>
            <a:r>
              <a:rPr lang="de-DE" b="1" dirty="0">
                <a:solidFill>
                  <a:srgbClr val="115076"/>
                </a:solidFill>
              </a:rPr>
              <a:t>[3] Du </a:t>
            </a:r>
            <a:r>
              <a:rPr lang="de-DE" b="1" dirty="0">
                <a:solidFill>
                  <a:prstClr val="white"/>
                </a:solidFill>
              </a:rPr>
              <a:t>musst </a:t>
            </a:r>
            <a:r>
              <a:rPr lang="de-DE" b="1" dirty="0">
                <a:solidFill>
                  <a:prstClr val="white"/>
                </a:solidFill>
              </a:rPr>
              <a:t>/ darfst </a:t>
            </a:r>
            <a:r>
              <a:rPr lang="de-DE" b="1" dirty="0">
                <a:solidFill>
                  <a:srgbClr val="115076"/>
                </a:solidFill>
              </a:rPr>
              <a:t>hier</a:t>
            </a:r>
            <a:r>
              <a:rPr lang="de-DE" b="1" dirty="0">
                <a:solidFill>
                  <a:prstClr val="white"/>
                </a:solidFill>
              </a:rPr>
              <a:t> </a:t>
            </a:r>
            <a:r>
              <a:rPr lang="de-DE" b="1" dirty="0">
                <a:solidFill>
                  <a:srgbClr val="115076"/>
                </a:solidFill>
              </a:rPr>
              <a:t>deine </a:t>
            </a:r>
            <a:r>
              <a:rPr lang="de-DE" b="1" dirty="0">
                <a:solidFill>
                  <a:srgbClr val="115076"/>
                </a:solidFill>
              </a:rPr>
              <a:t>Karte nicht spielen! Deine Karte ist rot!</a:t>
            </a:r>
            <a:endParaRPr lang="en-GB" b="1" dirty="0">
              <a:solidFill>
                <a:srgbClr val="115076"/>
              </a:solidFill>
            </a:endParaRPr>
          </a:p>
          <a:p>
            <a:pPr algn="ctr"/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10" name="Oval Callout 9">
            <a:hlinkClick r:id="" action="ppaction://noaction">
              <a:snd r:embed="rId6" name="3.2.4.5_W2.wav"/>
            </a:hlinkClick>
            <a:extLst>
              <a:ext uri="{FF2B5EF4-FFF2-40B4-BE49-F238E27FC236}">
                <a16:creationId xmlns="" xmlns:a16="http://schemas.microsoft.com/office/drawing/2014/main" id="{0EDAA06B-F573-CE40-8C6D-185B504888EB}"/>
              </a:ext>
            </a:extLst>
          </p:cNvPr>
          <p:cNvSpPr/>
          <p:nvPr/>
        </p:nvSpPr>
        <p:spPr>
          <a:xfrm>
            <a:off x="868814" y="2358655"/>
            <a:ext cx="5880100" cy="806217"/>
          </a:xfrm>
          <a:prstGeom prst="wedgeEllipseCallout">
            <a:avLst>
              <a:gd name="adj1" fmla="val -52012"/>
              <a:gd name="adj2" fmla="val 37430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prstClr val="white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prstClr val="white"/>
                </a:solidFill>
              </a:rPr>
              <a:t>Natürlich [4] </a:t>
            </a:r>
            <a:r>
              <a:rPr lang="de-DE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kann / darf </a:t>
            </a:r>
            <a:r>
              <a:rPr lang="de-DE" b="1" dirty="0">
                <a:solidFill>
                  <a:prstClr val="white"/>
                </a:solidFill>
              </a:rPr>
              <a:t>ich das.</a:t>
            </a:r>
            <a:endParaRPr lang="en-GB" b="1" dirty="0">
              <a:solidFill>
                <a:prstClr val="white"/>
              </a:solidFill>
            </a:endParaRPr>
          </a:p>
          <a:p>
            <a:pPr algn="ctr"/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11" name="Oval Callout 10">
            <a:hlinkClick r:id="" action="ppaction://noaction">
              <a:snd r:embed="rId7" name="3.2.4.5_Mia2.wav"/>
            </a:hlinkClick>
            <a:extLst>
              <a:ext uri="{FF2B5EF4-FFF2-40B4-BE49-F238E27FC236}">
                <a16:creationId xmlns="" xmlns:a16="http://schemas.microsoft.com/office/drawing/2014/main" id="{510163C8-51A1-DB43-B396-AF90F6E4B7BD}"/>
              </a:ext>
            </a:extLst>
          </p:cNvPr>
          <p:cNvSpPr/>
          <p:nvPr/>
        </p:nvSpPr>
        <p:spPr>
          <a:xfrm>
            <a:off x="5564469" y="2815147"/>
            <a:ext cx="5669098" cy="1291111"/>
          </a:xfrm>
          <a:prstGeom prst="wedgeEllipseCallout">
            <a:avLst>
              <a:gd name="adj1" fmla="val 53061"/>
              <a:gd name="adj2" fmla="val 31769"/>
            </a:avLst>
          </a:prstGeom>
          <a:solidFill>
            <a:srgbClr val="DAA52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rgbClr val="115076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115076"/>
                </a:solidFill>
              </a:rPr>
              <a:t>Nein, deine </a:t>
            </a:r>
            <a:r>
              <a:rPr lang="de-DE" b="1" dirty="0">
                <a:solidFill>
                  <a:srgbClr val="115076"/>
                </a:solidFill>
              </a:rPr>
              <a:t>Karte [5] </a:t>
            </a:r>
            <a:r>
              <a:rPr lang="de-DE" b="1" dirty="0">
                <a:solidFill>
                  <a:prstClr val="white"/>
                </a:solidFill>
              </a:rPr>
              <a:t>muss / will </a:t>
            </a:r>
            <a:r>
              <a:rPr lang="de-DE" b="1" dirty="0">
                <a:solidFill>
                  <a:srgbClr val="115076"/>
                </a:solidFill>
              </a:rPr>
              <a:t> blau sein oder </a:t>
            </a:r>
            <a:r>
              <a:rPr lang="de-DE" b="1" dirty="0">
                <a:solidFill>
                  <a:srgbClr val="115076"/>
                </a:solidFill>
              </a:rPr>
              <a:t>[6] du </a:t>
            </a:r>
            <a:r>
              <a:rPr lang="de-DE" b="1" dirty="0">
                <a:solidFill>
                  <a:prstClr val="white"/>
                </a:solidFill>
              </a:rPr>
              <a:t>darfst</a:t>
            </a:r>
            <a:r>
              <a:rPr lang="de-DE" b="1" dirty="0">
                <a:solidFill>
                  <a:srgbClr val="115076"/>
                </a:solidFill>
              </a:rPr>
              <a:t> </a:t>
            </a:r>
            <a:r>
              <a:rPr lang="de-DE" b="1" dirty="0">
                <a:solidFill>
                  <a:prstClr val="white"/>
                </a:solidFill>
              </a:rPr>
              <a:t>/ </a:t>
            </a:r>
            <a:r>
              <a:rPr lang="de-DE" b="1" dirty="0">
                <a:solidFill>
                  <a:prstClr val="white"/>
                </a:solidFill>
              </a:rPr>
              <a:t>musst </a:t>
            </a:r>
            <a:r>
              <a:rPr lang="de-DE" b="1" dirty="0">
                <a:solidFill>
                  <a:srgbClr val="115076"/>
                </a:solidFill>
              </a:rPr>
              <a:t>auch eine Drei hinlegen.</a:t>
            </a:r>
            <a:endParaRPr lang="en-GB" b="1" dirty="0">
              <a:solidFill>
                <a:srgbClr val="115076"/>
              </a:solidFill>
            </a:endParaRPr>
          </a:p>
          <a:p>
            <a:pPr algn="ctr"/>
            <a:endParaRPr lang="en-GB" b="1" dirty="0">
              <a:solidFill>
                <a:srgbClr val="115076"/>
              </a:solidFill>
            </a:endParaRPr>
          </a:p>
        </p:txBody>
      </p:sp>
      <p:sp>
        <p:nvSpPr>
          <p:cNvPr id="12" name="Oval Callout 11">
            <a:hlinkClick r:id="" action="ppaction://noaction">
              <a:snd r:embed="rId8" name="3.2.4.5_W3.wav"/>
            </a:hlinkClick>
            <a:extLst>
              <a:ext uri="{FF2B5EF4-FFF2-40B4-BE49-F238E27FC236}">
                <a16:creationId xmlns="" xmlns:a16="http://schemas.microsoft.com/office/drawing/2014/main" id="{6694761B-FFFE-984F-8A8C-C87060FF685E}"/>
              </a:ext>
            </a:extLst>
          </p:cNvPr>
          <p:cNvSpPr/>
          <p:nvPr/>
        </p:nvSpPr>
        <p:spPr>
          <a:xfrm>
            <a:off x="868814" y="3733850"/>
            <a:ext cx="5880100" cy="806217"/>
          </a:xfrm>
          <a:prstGeom prst="wedgeEllipseCallout">
            <a:avLst>
              <a:gd name="adj1" fmla="val -51797"/>
              <a:gd name="adj2" fmla="val 42156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de-DE" b="1" dirty="0">
              <a:solidFill>
                <a:prstClr val="white"/>
              </a:solidFill>
            </a:endParaRPr>
          </a:p>
          <a:p>
            <a:pPr algn="ctr"/>
            <a:r>
              <a:rPr lang="de-DE" b="1" dirty="0">
                <a:solidFill>
                  <a:prstClr val="white"/>
                </a:solidFill>
              </a:rPr>
              <a:t>Echt? Das ist so unfair! </a:t>
            </a:r>
            <a:r>
              <a:rPr lang="de-DE" b="1" dirty="0">
                <a:solidFill>
                  <a:prstClr val="white"/>
                </a:solidFill>
              </a:rPr>
              <a:t>Jetzt [7] </a:t>
            </a:r>
            <a:r>
              <a:rPr lang="de-DE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muss  / kann</a:t>
            </a:r>
            <a:r>
              <a:rPr lang="de-DE" b="1" dirty="0">
                <a:solidFill>
                  <a:prstClr val="white"/>
                </a:solidFill>
              </a:rPr>
              <a:t> ich keine Karte spielen.</a:t>
            </a:r>
            <a:endParaRPr lang="en-GB" b="1" dirty="0">
              <a:solidFill>
                <a:prstClr val="white"/>
              </a:solidFill>
            </a:endParaRPr>
          </a:p>
          <a:p>
            <a:pPr algn="ctr"/>
            <a:r>
              <a:rPr lang="de-DE" b="1" dirty="0">
                <a:solidFill>
                  <a:prstClr val="white"/>
                </a:solidFill>
              </a:rPr>
              <a:t>.</a:t>
            </a:r>
            <a:endParaRPr lang="en-GB" b="1" dirty="0">
              <a:solidFill>
                <a:prstClr val="white"/>
              </a:solidFill>
            </a:endParaRPr>
          </a:p>
          <a:p>
            <a:pPr algn="ctr"/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13" name="Oval Callout 12">
            <a:hlinkClick r:id="" action="ppaction://noaction">
              <a:snd r:embed="rId9" name="3.2.4.5_Mia3.wav"/>
            </a:hlinkClick>
            <a:extLst>
              <a:ext uri="{FF2B5EF4-FFF2-40B4-BE49-F238E27FC236}">
                <a16:creationId xmlns="" xmlns:a16="http://schemas.microsoft.com/office/drawing/2014/main" id="{39CA12D5-CB07-DD4C-B2CF-80554E484F0E}"/>
              </a:ext>
            </a:extLst>
          </p:cNvPr>
          <p:cNvSpPr/>
          <p:nvPr/>
        </p:nvSpPr>
        <p:spPr>
          <a:xfrm>
            <a:off x="5834485" y="4287553"/>
            <a:ext cx="5424341" cy="806217"/>
          </a:xfrm>
          <a:prstGeom prst="wedgeEllipseCallout">
            <a:avLst>
              <a:gd name="adj1" fmla="val 53061"/>
              <a:gd name="adj2" fmla="val 32175"/>
            </a:avLst>
          </a:prstGeom>
          <a:solidFill>
            <a:srgbClr val="DAA52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rgbClr val="115076"/>
                </a:solidFill>
              </a:rPr>
              <a:t>Also, </a:t>
            </a:r>
            <a:r>
              <a:rPr lang="de-DE" b="1" dirty="0">
                <a:solidFill>
                  <a:srgbClr val="115076"/>
                </a:solidFill>
              </a:rPr>
              <a:t>[8] du </a:t>
            </a:r>
            <a:r>
              <a:rPr lang="de-DE" b="1" dirty="0">
                <a:solidFill>
                  <a:prstClr val="white"/>
                </a:solidFill>
              </a:rPr>
              <a:t>erhältst / </a:t>
            </a:r>
            <a:r>
              <a:rPr lang="de-DE" b="1" dirty="0">
                <a:solidFill>
                  <a:prstClr val="white"/>
                </a:solidFill>
              </a:rPr>
              <a:t>ziehst  </a:t>
            </a:r>
            <a:r>
              <a:rPr lang="de-DE" b="1" dirty="0">
                <a:solidFill>
                  <a:srgbClr val="115076"/>
                </a:solidFill>
              </a:rPr>
              <a:t>keine Punkte.</a:t>
            </a:r>
            <a:endParaRPr lang="en-GB" b="1" dirty="0">
              <a:solidFill>
                <a:srgbClr val="115076"/>
              </a:solidFill>
            </a:endParaRPr>
          </a:p>
        </p:txBody>
      </p:sp>
      <p:sp>
        <p:nvSpPr>
          <p:cNvPr id="14" name="Oval Callout 13">
            <a:hlinkClick r:id="" action="ppaction://noaction">
              <a:snd r:embed="rId10" name="3.2.4.5_W4.wav"/>
            </a:hlinkClick>
            <a:extLst>
              <a:ext uri="{FF2B5EF4-FFF2-40B4-BE49-F238E27FC236}">
                <a16:creationId xmlns="" xmlns:a16="http://schemas.microsoft.com/office/drawing/2014/main" id="{5E26ADA9-BD82-AF48-9C6C-B74E1BB250B3}"/>
              </a:ext>
            </a:extLst>
          </p:cNvPr>
          <p:cNvSpPr/>
          <p:nvPr/>
        </p:nvSpPr>
        <p:spPr>
          <a:xfrm>
            <a:off x="925687" y="4786287"/>
            <a:ext cx="5880100" cy="806217"/>
          </a:xfrm>
          <a:prstGeom prst="wedgeEllipseCallout">
            <a:avLst>
              <a:gd name="adj1" fmla="val -52661"/>
              <a:gd name="adj2" fmla="val 40581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prstClr val="white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prstClr val="white"/>
                </a:solidFill>
              </a:rPr>
              <a:t>Naja</a:t>
            </a:r>
            <a:r>
              <a:rPr lang="de-DE" b="1" dirty="0">
                <a:solidFill>
                  <a:prstClr val="white"/>
                </a:solidFill>
              </a:rPr>
              <a:t>, </a:t>
            </a:r>
            <a:r>
              <a:rPr lang="de-DE" b="1" dirty="0">
                <a:solidFill>
                  <a:prstClr val="white"/>
                </a:solidFill>
              </a:rPr>
              <a:t>[9] dann </a:t>
            </a:r>
            <a:r>
              <a:rPr lang="de-DE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mischt / gewinnst </a:t>
            </a:r>
            <a:r>
              <a:rPr lang="de-DE" b="1" dirty="0">
                <a:solidFill>
                  <a:prstClr val="white"/>
                </a:solidFill>
              </a:rPr>
              <a:t>du</a:t>
            </a:r>
            <a:r>
              <a:rPr lang="de-DE" b="1" dirty="0">
                <a:solidFill>
                  <a:prstClr val="white"/>
                </a:solidFill>
              </a:rPr>
              <a:t>.</a:t>
            </a:r>
            <a:endParaRPr lang="en-GB" b="1" dirty="0">
              <a:solidFill>
                <a:prstClr val="white"/>
              </a:solidFill>
            </a:endParaRPr>
          </a:p>
          <a:p>
            <a:pPr algn="ctr"/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15" name="Oval Callout 14">
            <a:hlinkClick r:id="" action="ppaction://noaction">
              <a:snd r:embed="rId11" name="3.2.4.5_Mia4.wav"/>
            </a:hlinkClick>
            <a:extLst>
              <a:ext uri="{FF2B5EF4-FFF2-40B4-BE49-F238E27FC236}">
                <a16:creationId xmlns="" xmlns:a16="http://schemas.microsoft.com/office/drawing/2014/main" id="{993E02AA-6FE2-464E-A8F9-CD152B4C7166}"/>
              </a:ext>
            </a:extLst>
          </p:cNvPr>
          <p:cNvSpPr/>
          <p:nvPr/>
        </p:nvSpPr>
        <p:spPr>
          <a:xfrm>
            <a:off x="5826998" y="5517127"/>
            <a:ext cx="5431828" cy="806217"/>
          </a:xfrm>
          <a:prstGeom prst="wedgeEllipseCallout">
            <a:avLst>
              <a:gd name="adj1" fmla="val 51666"/>
              <a:gd name="adj2" fmla="val -46588"/>
            </a:avLst>
          </a:prstGeom>
          <a:solidFill>
            <a:srgbClr val="DAA52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115076"/>
                </a:solidFill>
              </a:rPr>
              <a:t>Natürlich!</a:t>
            </a:r>
            <a:endParaRPr lang="en-GB" b="1" dirty="0">
              <a:solidFill>
                <a:srgbClr val="115076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57A7270-DCB3-4445-BC61-D5A9D1C2A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73" b="68935"/>
          <a:stretch/>
        </p:blipFill>
        <p:spPr>
          <a:xfrm>
            <a:off x="10823350" y="5014092"/>
            <a:ext cx="1799599" cy="127335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B051B731-FE86-914E-AAB7-58116FF92646}"/>
              </a:ext>
            </a:extLst>
          </p:cNvPr>
          <p:cNvCxnSpPr>
            <a:cxnSpLocks/>
          </p:cNvCxnSpPr>
          <p:nvPr/>
        </p:nvCxnSpPr>
        <p:spPr>
          <a:xfrm flipV="1">
            <a:off x="4860587" y="1112284"/>
            <a:ext cx="431150" cy="8167"/>
          </a:xfrm>
          <a:prstGeom prst="line">
            <a:avLst/>
          </a:prstGeom>
          <a:ln w="38100">
            <a:solidFill>
              <a:srgbClr val="F6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52C753FD-CB0B-9C4B-9F45-8FA52577C39B}"/>
              </a:ext>
            </a:extLst>
          </p:cNvPr>
          <p:cNvCxnSpPr>
            <a:cxnSpLocks/>
          </p:cNvCxnSpPr>
          <p:nvPr/>
        </p:nvCxnSpPr>
        <p:spPr>
          <a:xfrm>
            <a:off x="3965192" y="1681262"/>
            <a:ext cx="929261" cy="0"/>
          </a:xfrm>
          <a:prstGeom prst="line">
            <a:avLst/>
          </a:prstGeom>
          <a:ln w="38100">
            <a:solidFill>
              <a:srgbClr val="F6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0AA6D97-6541-5A41-BB54-3B210522C6AF}"/>
              </a:ext>
            </a:extLst>
          </p:cNvPr>
          <p:cNvCxnSpPr>
            <a:cxnSpLocks/>
          </p:cNvCxnSpPr>
          <p:nvPr/>
        </p:nvCxnSpPr>
        <p:spPr>
          <a:xfrm>
            <a:off x="6975441" y="2205870"/>
            <a:ext cx="675261" cy="0"/>
          </a:xfrm>
          <a:prstGeom prst="line">
            <a:avLst/>
          </a:prstGeom>
          <a:ln w="38100">
            <a:solidFill>
              <a:srgbClr val="F6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40568CD5-6E26-4C4F-93D7-0E617484EF72}"/>
              </a:ext>
            </a:extLst>
          </p:cNvPr>
          <p:cNvCxnSpPr>
            <a:cxnSpLocks/>
          </p:cNvCxnSpPr>
          <p:nvPr/>
        </p:nvCxnSpPr>
        <p:spPr>
          <a:xfrm>
            <a:off x="3342440" y="2772927"/>
            <a:ext cx="690122" cy="0"/>
          </a:xfrm>
          <a:prstGeom prst="line">
            <a:avLst/>
          </a:prstGeom>
          <a:ln w="38100">
            <a:solidFill>
              <a:srgbClr val="F6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323C21DE-B390-BE4D-AD19-A9C10C4F47AA}"/>
              </a:ext>
            </a:extLst>
          </p:cNvPr>
          <p:cNvCxnSpPr>
            <a:cxnSpLocks/>
          </p:cNvCxnSpPr>
          <p:nvPr/>
        </p:nvCxnSpPr>
        <p:spPr>
          <a:xfrm>
            <a:off x="9760740" y="3210168"/>
            <a:ext cx="421261" cy="0"/>
          </a:xfrm>
          <a:prstGeom prst="line">
            <a:avLst/>
          </a:prstGeom>
          <a:ln w="38100">
            <a:solidFill>
              <a:srgbClr val="F6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C6706968-0CB8-3940-BEAC-89B0A758ED89}"/>
              </a:ext>
            </a:extLst>
          </p:cNvPr>
          <p:cNvCxnSpPr>
            <a:cxnSpLocks/>
          </p:cNvCxnSpPr>
          <p:nvPr/>
        </p:nvCxnSpPr>
        <p:spPr>
          <a:xfrm>
            <a:off x="5201325" y="4022892"/>
            <a:ext cx="540831" cy="0"/>
          </a:xfrm>
          <a:prstGeom prst="line">
            <a:avLst/>
          </a:prstGeom>
          <a:ln w="38100">
            <a:solidFill>
              <a:srgbClr val="F6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9ABD55D8-78F5-5B4B-AC0B-449AFF6DCE8B}"/>
              </a:ext>
            </a:extLst>
          </p:cNvPr>
          <p:cNvCxnSpPr>
            <a:cxnSpLocks/>
          </p:cNvCxnSpPr>
          <p:nvPr/>
        </p:nvCxnSpPr>
        <p:spPr>
          <a:xfrm flipV="1">
            <a:off x="8952384" y="4553677"/>
            <a:ext cx="753522" cy="36528"/>
          </a:xfrm>
          <a:prstGeom prst="line">
            <a:avLst/>
          </a:prstGeom>
          <a:ln w="38100">
            <a:solidFill>
              <a:srgbClr val="F6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7E67B891-FF8F-3344-9DDB-CC0D65F068C8}"/>
              </a:ext>
            </a:extLst>
          </p:cNvPr>
          <p:cNvCxnSpPr>
            <a:cxnSpLocks/>
          </p:cNvCxnSpPr>
          <p:nvPr/>
        </p:nvCxnSpPr>
        <p:spPr>
          <a:xfrm>
            <a:off x="3698931" y="5078530"/>
            <a:ext cx="738761" cy="0"/>
          </a:xfrm>
          <a:prstGeom prst="line">
            <a:avLst/>
          </a:prstGeom>
          <a:ln w="38100">
            <a:solidFill>
              <a:srgbClr val="F6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0223F954-DD46-654F-8C05-EB91010F07C2}"/>
              </a:ext>
            </a:extLst>
          </p:cNvPr>
          <p:cNvCxnSpPr>
            <a:cxnSpLocks/>
          </p:cNvCxnSpPr>
          <p:nvPr/>
        </p:nvCxnSpPr>
        <p:spPr>
          <a:xfrm>
            <a:off x="9671616" y="3480688"/>
            <a:ext cx="622368" cy="0"/>
          </a:xfrm>
          <a:prstGeom prst="line">
            <a:avLst/>
          </a:prstGeom>
          <a:ln w="38100">
            <a:solidFill>
              <a:srgbClr val="F6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55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384800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Conversational words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EF8E15F-9CE7-2E46-B82F-ABA43FD40A92}"/>
              </a:ext>
            </a:extLst>
          </p:cNvPr>
          <p:cNvSpPr txBox="1"/>
          <p:nvPr/>
        </p:nvSpPr>
        <p:spPr>
          <a:xfrm>
            <a:off x="756079" y="1413784"/>
            <a:ext cx="9861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Conversational words add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colour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or emotion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to a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statement; surprise, annoyance or disgust, for example.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F969287-73BE-5745-86A5-F2F03E0A83BE}"/>
              </a:ext>
            </a:extLst>
          </p:cNvPr>
          <p:cNvSpPr txBox="1"/>
          <p:nvPr/>
        </p:nvSpPr>
        <p:spPr>
          <a:xfrm>
            <a:off x="719249" y="3792579"/>
            <a:ext cx="910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Oh goodness, the </a:t>
            </a:r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queue is </a:t>
            </a:r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so </a:t>
            </a:r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long </a:t>
            </a:r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again, of course!</a:t>
            </a:r>
            <a:endParaRPr lang="en-US" sz="2000" i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34A5380-7511-1B44-8C4C-1146E3A86F0B}"/>
              </a:ext>
            </a:extLst>
          </p:cNvPr>
          <p:cNvSpPr txBox="1"/>
          <p:nvPr/>
        </p:nvSpPr>
        <p:spPr>
          <a:xfrm>
            <a:off x="719249" y="4555532"/>
            <a:ext cx="910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What are some other conversational words in English?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74654E-68F3-574E-BE47-D91FD6C0E8E3}"/>
              </a:ext>
            </a:extLst>
          </p:cNvPr>
          <p:cNvSpPr txBox="1"/>
          <p:nvPr/>
        </p:nvSpPr>
        <p:spPr>
          <a:xfrm>
            <a:off x="776743" y="2271266"/>
            <a:ext cx="9861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They are typically used in informal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situations,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such as personal conversations, text messages, or online chats.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="" xmlns:a16="http://schemas.microsoft.com/office/drawing/2014/main" id="{D674D131-565E-0E47-A968-35625A0285DE}"/>
              </a:ext>
            </a:extLst>
          </p:cNvPr>
          <p:cNvSpPr/>
          <p:nvPr/>
        </p:nvSpPr>
        <p:spPr>
          <a:xfrm>
            <a:off x="6658610" y="209559"/>
            <a:ext cx="5232399" cy="3134959"/>
          </a:xfrm>
          <a:prstGeom prst="wedgeEllipseCallout">
            <a:avLst>
              <a:gd name="adj1" fmla="val -82069"/>
              <a:gd name="adj2" fmla="val 16449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r>
              <a:rPr lang="de-DE" sz="2000" dirty="0">
                <a:solidFill>
                  <a:prstClr val="white"/>
                </a:solidFill>
              </a:rPr>
              <a:t>Formal </a:t>
            </a:r>
            <a:r>
              <a:rPr lang="de-DE" sz="2000" dirty="0" err="1">
                <a:solidFill>
                  <a:prstClr val="white"/>
                </a:solidFill>
              </a:rPr>
              <a:t>and</a:t>
            </a:r>
            <a:r>
              <a:rPr lang="de-DE" sz="2000" dirty="0">
                <a:solidFill>
                  <a:prstClr val="white"/>
                </a:solidFill>
              </a:rPr>
              <a:t> informal </a:t>
            </a:r>
            <a:r>
              <a:rPr lang="de-DE" sz="2000" dirty="0" err="1">
                <a:solidFill>
                  <a:prstClr val="white"/>
                </a:solidFill>
              </a:rPr>
              <a:t>are</a:t>
            </a:r>
            <a:r>
              <a:rPr lang="de-DE" sz="2000" dirty="0">
                <a:solidFill>
                  <a:prstClr val="white"/>
                </a:solidFill>
              </a:rPr>
              <a:t> </a:t>
            </a:r>
            <a:r>
              <a:rPr lang="de-DE" sz="2000" dirty="0" err="1">
                <a:solidFill>
                  <a:prstClr val="white"/>
                </a:solidFill>
              </a:rPr>
              <a:t>examples</a:t>
            </a:r>
            <a:r>
              <a:rPr lang="de-DE" sz="2000" dirty="0">
                <a:solidFill>
                  <a:prstClr val="white"/>
                </a:solidFill>
              </a:rPr>
              <a:t> </a:t>
            </a:r>
            <a:r>
              <a:rPr lang="de-DE" sz="2000" dirty="0" err="1">
                <a:solidFill>
                  <a:prstClr val="white"/>
                </a:solidFill>
              </a:rPr>
              <a:t>of</a:t>
            </a:r>
            <a:r>
              <a:rPr lang="de-DE" sz="2000" dirty="0">
                <a:solidFill>
                  <a:prstClr val="white"/>
                </a:solidFill>
              </a:rPr>
              <a:t> </a:t>
            </a:r>
            <a:r>
              <a:rPr lang="de-DE" sz="2000" b="1" dirty="0" err="1">
                <a:solidFill>
                  <a:srgbClr val="DAA520"/>
                </a:solidFill>
              </a:rPr>
              <a:t>register</a:t>
            </a:r>
            <a:r>
              <a:rPr lang="de-DE" sz="2000" b="1" dirty="0">
                <a:solidFill>
                  <a:prstClr val="white"/>
                </a:solidFill>
              </a:rPr>
              <a:t> </a:t>
            </a:r>
            <a:r>
              <a:rPr lang="de-DE" sz="2000" dirty="0" err="1">
                <a:solidFill>
                  <a:prstClr val="white"/>
                </a:solidFill>
              </a:rPr>
              <a:t>or</a:t>
            </a:r>
            <a:r>
              <a:rPr lang="de-DE" sz="2000" dirty="0">
                <a:solidFill>
                  <a:prstClr val="white"/>
                </a:solidFill>
              </a:rPr>
              <a:t>  </a:t>
            </a:r>
            <a:r>
              <a:rPr lang="de-DE" sz="2000" dirty="0" err="1">
                <a:solidFill>
                  <a:prstClr val="white"/>
                </a:solidFill>
              </a:rPr>
              <a:t>how</a:t>
            </a:r>
            <a:r>
              <a:rPr lang="de-DE" sz="2000" dirty="0">
                <a:solidFill>
                  <a:prstClr val="white"/>
                </a:solidFill>
              </a:rPr>
              <a:t> </a:t>
            </a:r>
            <a:r>
              <a:rPr lang="de-DE" sz="2000" dirty="0" err="1">
                <a:solidFill>
                  <a:prstClr val="white"/>
                </a:solidFill>
              </a:rPr>
              <a:t>we</a:t>
            </a:r>
            <a:r>
              <a:rPr lang="de-DE" sz="2000" dirty="0">
                <a:solidFill>
                  <a:prstClr val="white"/>
                </a:solidFill>
              </a:rPr>
              <a:t> </a:t>
            </a:r>
            <a:r>
              <a:rPr lang="de-DE" sz="2000" dirty="0" err="1">
                <a:solidFill>
                  <a:prstClr val="white"/>
                </a:solidFill>
              </a:rPr>
              <a:t>adapt</a:t>
            </a:r>
            <a:r>
              <a:rPr lang="de-DE" sz="2000" dirty="0">
                <a:solidFill>
                  <a:prstClr val="white"/>
                </a:solidFill>
              </a:rPr>
              <a:t> </a:t>
            </a:r>
            <a:r>
              <a:rPr lang="de-DE" sz="2000" dirty="0" err="1">
                <a:solidFill>
                  <a:prstClr val="white"/>
                </a:solidFill>
              </a:rPr>
              <a:t>our</a:t>
            </a:r>
            <a:r>
              <a:rPr lang="de-DE" sz="2000" dirty="0">
                <a:solidFill>
                  <a:prstClr val="white"/>
                </a:solidFill>
              </a:rPr>
              <a:t> </a:t>
            </a:r>
            <a:r>
              <a:rPr lang="de-DE" sz="2000" dirty="0" err="1">
                <a:solidFill>
                  <a:prstClr val="white"/>
                </a:solidFill>
              </a:rPr>
              <a:t>language</a:t>
            </a:r>
            <a:r>
              <a:rPr lang="de-DE" sz="2000" dirty="0">
                <a:solidFill>
                  <a:prstClr val="white"/>
                </a:solidFill>
              </a:rPr>
              <a:t> </a:t>
            </a:r>
            <a:r>
              <a:rPr lang="de-DE" sz="2000" dirty="0" err="1">
                <a:solidFill>
                  <a:prstClr val="white"/>
                </a:solidFill>
              </a:rPr>
              <a:t>to</a:t>
            </a:r>
            <a:r>
              <a:rPr lang="de-DE" sz="2000" dirty="0">
                <a:solidFill>
                  <a:prstClr val="white"/>
                </a:solidFill>
              </a:rPr>
              <a:t> a </a:t>
            </a:r>
            <a:r>
              <a:rPr lang="de-DE" sz="2000" dirty="0" err="1">
                <a:solidFill>
                  <a:prstClr val="white"/>
                </a:solidFill>
              </a:rPr>
              <a:t>particular</a:t>
            </a:r>
            <a:r>
              <a:rPr lang="de-DE" sz="2000" dirty="0">
                <a:solidFill>
                  <a:prstClr val="white"/>
                </a:solidFill>
              </a:rPr>
              <a:t> </a:t>
            </a:r>
            <a:r>
              <a:rPr lang="de-DE" sz="2000" dirty="0" err="1">
                <a:solidFill>
                  <a:prstClr val="white"/>
                </a:solidFill>
              </a:rPr>
              <a:t>situation</a:t>
            </a:r>
            <a:r>
              <a:rPr lang="de-DE" sz="2000" dirty="0">
                <a:solidFill>
                  <a:prstClr val="white"/>
                </a:solidFill>
              </a:rPr>
              <a:t>.</a:t>
            </a:r>
          </a:p>
          <a:p>
            <a:pPr algn="ctr"/>
            <a:endParaRPr lang="de-DE" sz="2000" dirty="0">
              <a:solidFill>
                <a:prstClr val="white"/>
              </a:solidFill>
            </a:endParaRPr>
          </a:p>
          <a:p>
            <a:pPr algn="ctr"/>
            <a:r>
              <a:rPr lang="de-DE" sz="2000" dirty="0">
                <a:solidFill>
                  <a:prstClr val="white"/>
                </a:solidFill>
              </a:rPr>
              <a:t> For example, you use different language with your friends than with </a:t>
            </a:r>
            <a:r>
              <a:rPr lang="en-GB" sz="2000" dirty="0">
                <a:solidFill>
                  <a:prstClr val="white"/>
                </a:solidFill>
              </a:rPr>
              <a:t>your head teacher.</a:t>
            </a:r>
            <a:endParaRPr lang="en-GB" sz="2000" dirty="0">
              <a:solidFill>
                <a:prstClr val="white"/>
              </a:solidFill>
            </a:endParaRPr>
          </a:p>
          <a:p>
            <a:pPr algn="ctr"/>
            <a:endParaRPr lang="en-GB" dirty="0">
              <a:solidFill>
                <a:prstClr val="white"/>
              </a:solidFill>
            </a:endParaRPr>
          </a:p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7DE4DE7-D362-0B40-A3D4-83DF30EE365C}"/>
              </a:ext>
            </a:extLst>
          </p:cNvPr>
          <p:cNvSpPr txBox="1"/>
          <p:nvPr/>
        </p:nvSpPr>
        <p:spPr>
          <a:xfrm>
            <a:off x="719249" y="3800727"/>
            <a:ext cx="91053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ED7D31"/>
                </a:solidFill>
              </a:rPr>
              <a:t>Oh goodness, </a:t>
            </a:r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the </a:t>
            </a:r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queue is </a:t>
            </a:r>
            <a:r>
              <a:rPr lang="en-US" sz="2000" i="1" dirty="0">
                <a:solidFill>
                  <a:srgbClr val="ED7D31"/>
                </a:solidFill>
              </a:rPr>
              <a:t>so</a:t>
            </a:r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long </a:t>
            </a:r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again, </a:t>
            </a:r>
            <a:r>
              <a:rPr lang="en-US" sz="2000" i="1" dirty="0">
                <a:solidFill>
                  <a:srgbClr val="F66400"/>
                </a:solidFill>
              </a:rPr>
              <a:t>of course</a:t>
            </a:r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!</a:t>
            </a:r>
            <a:endParaRPr lang="en-US" sz="2000" i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EF8E15F-9CE7-2E46-B82F-ABA43FD40A92}"/>
              </a:ext>
            </a:extLst>
          </p:cNvPr>
          <p:cNvSpPr txBox="1"/>
          <p:nvPr/>
        </p:nvSpPr>
        <p:spPr>
          <a:xfrm>
            <a:off x="756078" y="3338601"/>
            <a:ext cx="9861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For example: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7" grpId="0"/>
      <p:bldP spid="8" grpId="0" animBg="1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1">
            <a:extLst>
              <a:ext uri="{FF2B5EF4-FFF2-40B4-BE49-F238E27FC236}">
                <a16:creationId xmlns=""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787513" y="247046"/>
            <a:ext cx="116981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</a:rPr>
              <a:t>lesen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EF69466B-712B-B143-BE71-6429684B2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544674"/>
            <a:ext cx="10515600" cy="400110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Mia und Wolfgang </a:t>
            </a:r>
            <a:r>
              <a:rPr lang="en-US" sz="2200" dirty="0" err="1"/>
              <a:t>spielen</a:t>
            </a:r>
            <a:r>
              <a:rPr lang="en-US" sz="2200" dirty="0"/>
              <a:t> </a:t>
            </a:r>
            <a:r>
              <a:rPr lang="en-US" sz="2200" dirty="0" err="1"/>
              <a:t>zusammen</a:t>
            </a:r>
            <a:r>
              <a:rPr lang="en-US" sz="2200" dirty="0"/>
              <a:t> </a:t>
            </a:r>
            <a:r>
              <a:rPr lang="en-US" sz="2200" dirty="0" err="1"/>
              <a:t>ein</a:t>
            </a:r>
            <a:r>
              <a:rPr lang="en-US" sz="2200" dirty="0"/>
              <a:t> Spiel. Can you find the conversational words?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Oval Callout 7">
            <a:hlinkClick r:id="" action="ppaction://noaction">
              <a:snd r:embed="rId3" name="41.wav"/>
            </a:hlinkClick>
            <a:extLst>
              <a:ext uri="{FF2B5EF4-FFF2-40B4-BE49-F238E27FC236}">
                <a16:creationId xmlns="" xmlns:a16="http://schemas.microsoft.com/office/drawing/2014/main" id="{07F73F72-3302-E048-8A23-E71B89D49E1E}"/>
              </a:ext>
            </a:extLst>
          </p:cNvPr>
          <p:cNvSpPr/>
          <p:nvPr/>
        </p:nvSpPr>
        <p:spPr>
          <a:xfrm>
            <a:off x="647700" y="854588"/>
            <a:ext cx="7137400" cy="1044948"/>
          </a:xfrm>
          <a:prstGeom prst="wedgeEllipseCallout">
            <a:avLst>
              <a:gd name="adj1" fmla="val -47294"/>
              <a:gd name="adj2" fmla="val 60038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prstClr val="white"/>
                </a:solidFill>
              </a:rPr>
              <a:t>Ach, wie toll! Ich kann meine Karte hinlegen. Also, ja, ich gewinne!</a:t>
            </a:r>
            <a:endParaRPr lang="en-GB" dirty="0">
              <a:solidFill>
                <a:prstClr val="white"/>
              </a:solidFill>
            </a:endParaRPr>
          </a:p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Oval Callout 5">
            <a:hlinkClick r:id="" action="ppaction://noaction">
              <a:snd r:embed="rId3" name="41.wav"/>
            </a:hlinkClick>
            <a:extLst>
              <a:ext uri="{FF2B5EF4-FFF2-40B4-BE49-F238E27FC236}">
                <a16:creationId xmlns="" xmlns:a16="http://schemas.microsoft.com/office/drawing/2014/main" id="{CD40171B-4E69-5540-B7B7-8263F3D33F20}"/>
              </a:ext>
            </a:extLst>
          </p:cNvPr>
          <p:cNvSpPr/>
          <p:nvPr/>
        </p:nvSpPr>
        <p:spPr>
          <a:xfrm>
            <a:off x="5940592" y="1625992"/>
            <a:ext cx="5431828" cy="1117051"/>
          </a:xfrm>
          <a:prstGeom prst="wedgeEllipseCallout">
            <a:avLst>
              <a:gd name="adj1" fmla="val 49678"/>
              <a:gd name="adj2" fmla="val 68627"/>
            </a:avLst>
          </a:prstGeom>
          <a:solidFill>
            <a:srgbClr val="DAA520"/>
          </a:solidFill>
          <a:ln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de-DE" dirty="0">
                <a:solidFill>
                  <a:srgbClr val="115076"/>
                </a:solidFill>
              </a:rPr>
              <a:t>Aber nein, Wolfgang! Du darfst </a:t>
            </a:r>
            <a:r>
              <a:rPr lang="de-DE" dirty="0">
                <a:solidFill>
                  <a:srgbClr val="115076"/>
                </a:solidFill>
              </a:rPr>
              <a:t>hier deine </a:t>
            </a:r>
            <a:r>
              <a:rPr lang="de-DE" dirty="0">
                <a:solidFill>
                  <a:srgbClr val="115076"/>
                </a:solidFill>
              </a:rPr>
              <a:t>Karte nicht spielen! Deine Karte ist rot!</a:t>
            </a:r>
            <a:endParaRPr lang="en-GB" dirty="0">
              <a:solidFill>
                <a:srgbClr val="115076"/>
              </a:solidFill>
            </a:endParaRPr>
          </a:p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Oval Callout 9">
            <a:hlinkClick r:id="" action="ppaction://noaction">
              <a:snd r:embed="rId3" name="41.wav"/>
            </a:hlinkClick>
            <a:extLst>
              <a:ext uri="{FF2B5EF4-FFF2-40B4-BE49-F238E27FC236}">
                <a16:creationId xmlns="" xmlns:a16="http://schemas.microsoft.com/office/drawing/2014/main" id="{0EDAA06B-F573-CE40-8C6D-185B504888EB}"/>
              </a:ext>
            </a:extLst>
          </p:cNvPr>
          <p:cNvSpPr/>
          <p:nvPr/>
        </p:nvSpPr>
        <p:spPr>
          <a:xfrm>
            <a:off x="868814" y="2358655"/>
            <a:ext cx="5880100" cy="806217"/>
          </a:xfrm>
          <a:prstGeom prst="wedgeEllipseCallout">
            <a:avLst>
              <a:gd name="adj1" fmla="val -52012"/>
              <a:gd name="adj2" fmla="val 37430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white"/>
                </a:solidFill>
              </a:rPr>
              <a:t> </a:t>
            </a:r>
          </a:p>
          <a:p>
            <a:pPr algn="ctr"/>
            <a:r>
              <a:rPr lang="de-DE" dirty="0">
                <a:solidFill>
                  <a:prstClr val="white"/>
                </a:solidFill>
              </a:rPr>
              <a:t>Natürlich darf</a:t>
            </a:r>
            <a:r>
              <a:rPr lang="de-DE" dirty="0">
                <a:solidFill>
                  <a:srgbClr val="DAA520"/>
                </a:solidFill>
              </a:rPr>
              <a:t> </a:t>
            </a:r>
            <a:r>
              <a:rPr lang="de-DE" dirty="0">
                <a:solidFill>
                  <a:prstClr val="white"/>
                </a:solidFill>
              </a:rPr>
              <a:t>ich das.</a:t>
            </a:r>
            <a:endParaRPr lang="en-GB" dirty="0">
              <a:solidFill>
                <a:prstClr val="white"/>
              </a:solidFill>
            </a:endParaRPr>
          </a:p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Oval Callout 10">
            <a:hlinkClick r:id="" action="ppaction://noaction">
              <a:snd r:embed="rId3" name="41.wav"/>
            </a:hlinkClick>
            <a:extLst>
              <a:ext uri="{FF2B5EF4-FFF2-40B4-BE49-F238E27FC236}">
                <a16:creationId xmlns="" xmlns:a16="http://schemas.microsoft.com/office/drawing/2014/main" id="{510163C8-51A1-DB43-B396-AF90F6E4B7BD}"/>
              </a:ext>
            </a:extLst>
          </p:cNvPr>
          <p:cNvSpPr/>
          <p:nvPr/>
        </p:nvSpPr>
        <p:spPr>
          <a:xfrm>
            <a:off x="5674739" y="2815147"/>
            <a:ext cx="5558828" cy="1291111"/>
          </a:xfrm>
          <a:prstGeom prst="wedgeEllipseCallout">
            <a:avLst>
              <a:gd name="adj1" fmla="val 53061"/>
              <a:gd name="adj2" fmla="val 31769"/>
            </a:avLst>
          </a:prstGeom>
          <a:solidFill>
            <a:srgbClr val="DAA52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rgbClr val="115076"/>
                </a:solidFill>
              </a:rPr>
              <a:t> </a:t>
            </a:r>
          </a:p>
          <a:p>
            <a:pPr algn="ctr"/>
            <a:r>
              <a:rPr lang="de-DE" dirty="0">
                <a:solidFill>
                  <a:srgbClr val="115076"/>
                </a:solidFill>
              </a:rPr>
              <a:t>Nein, deine Karte </a:t>
            </a:r>
            <a:r>
              <a:rPr lang="de-DE" dirty="0">
                <a:solidFill>
                  <a:srgbClr val="115076"/>
                </a:solidFill>
              </a:rPr>
              <a:t>muss </a:t>
            </a:r>
            <a:r>
              <a:rPr lang="de-DE" dirty="0">
                <a:solidFill>
                  <a:srgbClr val="115076"/>
                </a:solidFill>
              </a:rPr>
              <a:t>blau sein oder du darfst auch eine Drei hinlegen.</a:t>
            </a:r>
            <a:endParaRPr lang="en-GB" dirty="0">
              <a:solidFill>
                <a:srgbClr val="115076"/>
              </a:solidFill>
            </a:endParaRPr>
          </a:p>
          <a:p>
            <a:pPr algn="ctr"/>
            <a:endParaRPr lang="en-GB" dirty="0">
              <a:solidFill>
                <a:srgbClr val="115076"/>
              </a:solidFill>
            </a:endParaRPr>
          </a:p>
        </p:txBody>
      </p:sp>
      <p:sp>
        <p:nvSpPr>
          <p:cNvPr id="12" name="Oval Callout 11">
            <a:hlinkClick r:id="" action="ppaction://noaction">
              <a:snd r:embed="rId3" name="41.wav"/>
            </a:hlinkClick>
            <a:extLst>
              <a:ext uri="{FF2B5EF4-FFF2-40B4-BE49-F238E27FC236}">
                <a16:creationId xmlns="" xmlns:a16="http://schemas.microsoft.com/office/drawing/2014/main" id="{6694761B-FFFE-984F-8A8C-C87060FF685E}"/>
              </a:ext>
            </a:extLst>
          </p:cNvPr>
          <p:cNvSpPr/>
          <p:nvPr/>
        </p:nvSpPr>
        <p:spPr>
          <a:xfrm>
            <a:off x="868814" y="3733850"/>
            <a:ext cx="5880100" cy="806217"/>
          </a:xfrm>
          <a:prstGeom prst="wedgeEllipseCallout">
            <a:avLst>
              <a:gd name="adj1" fmla="val -51797"/>
              <a:gd name="adj2" fmla="val 42156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r>
              <a:rPr lang="de-DE" dirty="0">
                <a:solidFill>
                  <a:prstClr val="white"/>
                </a:solidFill>
              </a:rPr>
              <a:t>Echt? Das ist so unfair! Jetzt kann ich keine Karte spielen.</a:t>
            </a:r>
            <a:endParaRPr lang="en-GB" dirty="0">
              <a:solidFill>
                <a:prstClr val="white"/>
              </a:solidFill>
            </a:endParaRPr>
          </a:p>
          <a:p>
            <a:pPr algn="ctr"/>
            <a:r>
              <a:rPr lang="de-DE" dirty="0">
                <a:solidFill>
                  <a:prstClr val="white"/>
                </a:solidFill>
              </a:rPr>
              <a:t>.</a:t>
            </a:r>
            <a:endParaRPr lang="en-GB" dirty="0">
              <a:solidFill>
                <a:prstClr val="white"/>
              </a:solidFill>
            </a:endParaRPr>
          </a:p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Oval Callout 12">
            <a:hlinkClick r:id="" action="ppaction://noaction">
              <a:snd r:embed="rId3" name="41.wav"/>
            </a:hlinkClick>
            <a:extLst>
              <a:ext uri="{FF2B5EF4-FFF2-40B4-BE49-F238E27FC236}">
                <a16:creationId xmlns="" xmlns:a16="http://schemas.microsoft.com/office/drawing/2014/main" id="{39CA12D5-CB07-DD4C-B2CF-80554E484F0E}"/>
              </a:ext>
            </a:extLst>
          </p:cNvPr>
          <p:cNvSpPr/>
          <p:nvPr/>
        </p:nvSpPr>
        <p:spPr>
          <a:xfrm>
            <a:off x="5834485" y="4287553"/>
            <a:ext cx="5431828" cy="806217"/>
          </a:xfrm>
          <a:prstGeom prst="wedgeEllipseCallout">
            <a:avLst>
              <a:gd name="adj1" fmla="val 53061"/>
              <a:gd name="adj2" fmla="val 32175"/>
            </a:avLst>
          </a:prstGeom>
          <a:solidFill>
            <a:srgbClr val="DAA52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rgbClr val="115076"/>
                </a:solidFill>
              </a:rPr>
              <a:t>Also, du erhältst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>
                <a:solidFill>
                  <a:srgbClr val="115076"/>
                </a:solidFill>
              </a:rPr>
              <a:t>keine Punkte.</a:t>
            </a:r>
            <a:endParaRPr lang="en-GB" dirty="0">
              <a:solidFill>
                <a:srgbClr val="115076"/>
              </a:solidFill>
            </a:endParaRPr>
          </a:p>
        </p:txBody>
      </p:sp>
      <p:sp>
        <p:nvSpPr>
          <p:cNvPr id="14" name="Oval Callout 13">
            <a:hlinkClick r:id="" action="ppaction://noaction">
              <a:snd r:embed="rId3" name="41.wav"/>
            </a:hlinkClick>
            <a:extLst>
              <a:ext uri="{FF2B5EF4-FFF2-40B4-BE49-F238E27FC236}">
                <a16:creationId xmlns="" xmlns:a16="http://schemas.microsoft.com/office/drawing/2014/main" id="{5E26ADA9-BD82-AF48-9C6C-B74E1BB250B3}"/>
              </a:ext>
            </a:extLst>
          </p:cNvPr>
          <p:cNvSpPr/>
          <p:nvPr/>
        </p:nvSpPr>
        <p:spPr>
          <a:xfrm>
            <a:off x="925687" y="4786287"/>
            <a:ext cx="5880100" cy="806217"/>
          </a:xfrm>
          <a:prstGeom prst="wedgeEllipseCallout">
            <a:avLst>
              <a:gd name="adj1" fmla="val -52661"/>
              <a:gd name="adj2" fmla="val 40581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r>
              <a:rPr lang="de-DE" dirty="0">
                <a:solidFill>
                  <a:prstClr val="white"/>
                </a:solidFill>
              </a:rPr>
              <a:t>Naja, dann gewinnst du.</a:t>
            </a:r>
            <a:endParaRPr lang="en-GB" dirty="0">
              <a:solidFill>
                <a:prstClr val="white"/>
              </a:solidFill>
            </a:endParaRPr>
          </a:p>
          <a:p>
            <a:pPr algn="ctr"/>
            <a:endParaRPr lang="en-GB" dirty="0">
              <a:solidFill>
                <a:prstClr val="white"/>
              </a:solidFill>
            </a:endParaRPr>
          </a:p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Oval Callout 14">
            <a:hlinkClick r:id="" action="ppaction://noaction">
              <a:snd r:embed="rId3" name="41.wav"/>
            </a:hlinkClick>
            <a:extLst>
              <a:ext uri="{FF2B5EF4-FFF2-40B4-BE49-F238E27FC236}">
                <a16:creationId xmlns="" xmlns:a16="http://schemas.microsoft.com/office/drawing/2014/main" id="{993E02AA-6FE2-464E-A8F9-CD152B4C7166}"/>
              </a:ext>
            </a:extLst>
          </p:cNvPr>
          <p:cNvSpPr/>
          <p:nvPr/>
        </p:nvSpPr>
        <p:spPr>
          <a:xfrm>
            <a:off x="5826998" y="5517127"/>
            <a:ext cx="5431828" cy="806217"/>
          </a:xfrm>
          <a:prstGeom prst="wedgeEllipseCallout">
            <a:avLst>
              <a:gd name="adj1" fmla="val 51666"/>
              <a:gd name="adj2" fmla="val -46588"/>
            </a:avLst>
          </a:prstGeom>
          <a:solidFill>
            <a:srgbClr val="DAA52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115076"/>
                </a:solidFill>
              </a:rPr>
              <a:t>Natürlich!</a:t>
            </a:r>
            <a:endParaRPr lang="en-GB" dirty="0">
              <a:solidFill>
                <a:srgbClr val="115076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CFCAF21-7314-7047-80B6-3E81C48857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478" b="68519"/>
          <a:stretch/>
        </p:blipFill>
        <p:spPr>
          <a:xfrm>
            <a:off x="-537001" y="2647811"/>
            <a:ext cx="1768959" cy="12904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57A7270-DCB3-4445-BC61-D5A9D1C2A7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73" b="68935"/>
          <a:stretch/>
        </p:blipFill>
        <p:spPr>
          <a:xfrm>
            <a:off x="10923012" y="3241679"/>
            <a:ext cx="1799599" cy="127335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862BFA69-7BC0-E443-A09B-E9EEDAC9CC25}"/>
              </a:ext>
            </a:extLst>
          </p:cNvPr>
          <p:cNvSpPr/>
          <p:nvPr/>
        </p:nvSpPr>
        <p:spPr>
          <a:xfrm>
            <a:off x="2107770" y="903264"/>
            <a:ext cx="914400" cy="450063"/>
          </a:xfrm>
          <a:prstGeom prst="ellipse">
            <a:avLst/>
          </a:prstGeom>
          <a:noFill/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B79AEA27-F189-F14D-A231-32701C168E74}"/>
              </a:ext>
            </a:extLst>
          </p:cNvPr>
          <p:cNvSpPr/>
          <p:nvPr/>
        </p:nvSpPr>
        <p:spPr>
          <a:xfrm>
            <a:off x="3466025" y="1207595"/>
            <a:ext cx="648130" cy="450063"/>
          </a:xfrm>
          <a:prstGeom prst="ellipse">
            <a:avLst/>
          </a:prstGeom>
          <a:noFill/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830358D-D53D-CE45-9ACE-66ED73A27829}"/>
              </a:ext>
            </a:extLst>
          </p:cNvPr>
          <p:cNvSpPr/>
          <p:nvPr/>
        </p:nvSpPr>
        <p:spPr>
          <a:xfrm>
            <a:off x="4012125" y="1191004"/>
            <a:ext cx="470115" cy="466653"/>
          </a:xfrm>
          <a:prstGeom prst="ellipse">
            <a:avLst/>
          </a:prstGeom>
          <a:noFill/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37AEC560-A1DC-A14B-9BDF-643892F79F18}"/>
              </a:ext>
            </a:extLst>
          </p:cNvPr>
          <p:cNvSpPr/>
          <p:nvPr/>
        </p:nvSpPr>
        <p:spPr>
          <a:xfrm>
            <a:off x="2433678" y="2509716"/>
            <a:ext cx="1208424" cy="466653"/>
          </a:xfrm>
          <a:prstGeom prst="ellipse">
            <a:avLst/>
          </a:prstGeom>
          <a:noFill/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15549353-95D5-5A45-AF66-B5FC276DCD39}"/>
              </a:ext>
            </a:extLst>
          </p:cNvPr>
          <p:cNvSpPr/>
          <p:nvPr/>
        </p:nvSpPr>
        <p:spPr>
          <a:xfrm>
            <a:off x="1872712" y="3733850"/>
            <a:ext cx="765061" cy="466653"/>
          </a:xfrm>
          <a:prstGeom prst="ellipse">
            <a:avLst/>
          </a:prstGeom>
          <a:noFill/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19E9CF5A-CCA9-B042-AE9C-9A925F7EB6A7}"/>
              </a:ext>
            </a:extLst>
          </p:cNvPr>
          <p:cNvSpPr/>
          <p:nvPr/>
        </p:nvSpPr>
        <p:spPr>
          <a:xfrm>
            <a:off x="3390273" y="3805864"/>
            <a:ext cx="394834" cy="466653"/>
          </a:xfrm>
          <a:prstGeom prst="ellipse">
            <a:avLst/>
          </a:prstGeom>
          <a:noFill/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46D541A-0D15-6047-94A3-B5B1332F5B50}"/>
              </a:ext>
            </a:extLst>
          </p:cNvPr>
          <p:cNvSpPr/>
          <p:nvPr/>
        </p:nvSpPr>
        <p:spPr>
          <a:xfrm>
            <a:off x="2433678" y="4956068"/>
            <a:ext cx="712478" cy="466653"/>
          </a:xfrm>
          <a:prstGeom prst="ellipse">
            <a:avLst/>
          </a:prstGeom>
          <a:noFill/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2340EE21-9CE8-7440-8890-B1B53985CA17}"/>
              </a:ext>
            </a:extLst>
          </p:cNvPr>
          <p:cNvSpPr/>
          <p:nvPr/>
        </p:nvSpPr>
        <p:spPr>
          <a:xfrm>
            <a:off x="6805787" y="1696783"/>
            <a:ext cx="1346321" cy="448973"/>
          </a:xfrm>
          <a:prstGeom prst="ellipse">
            <a:avLst/>
          </a:prstGeom>
          <a:noFill/>
          <a:ln w="28575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15076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B1725E38-9496-7247-8EFF-6F54DCEA7063}"/>
              </a:ext>
            </a:extLst>
          </p:cNvPr>
          <p:cNvSpPr/>
          <p:nvPr/>
        </p:nvSpPr>
        <p:spPr>
          <a:xfrm>
            <a:off x="6552448" y="4466174"/>
            <a:ext cx="793749" cy="448973"/>
          </a:xfrm>
          <a:prstGeom prst="ellipse">
            <a:avLst/>
          </a:prstGeom>
          <a:noFill/>
          <a:ln w="28575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15076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C358622C-D039-5C48-9ECC-F8FCFE12C29F}"/>
              </a:ext>
            </a:extLst>
          </p:cNvPr>
          <p:cNvSpPr/>
          <p:nvPr/>
        </p:nvSpPr>
        <p:spPr>
          <a:xfrm>
            <a:off x="7785100" y="5690671"/>
            <a:ext cx="1467388" cy="448973"/>
          </a:xfrm>
          <a:prstGeom prst="ellipse">
            <a:avLst/>
          </a:prstGeom>
          <a:noFill/>
          <a:ln w="28575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150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2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6" grpId="0" animBg="1"/>
      <p:bldP spid="27" grpId="0" animBg="1"/>
      <p:bldP spid="29" grpId="0" animBg="1"/>
      <p:bldP spid="31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9512968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8518358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Jeder</a:t>
            </a:r>
            <a:r>
              <a:rPr lang="en-GB" sz="3600" b="1" dirty="0">
                <a:solidFill>
                  <a:schemeClr val="bg1"/>
                </a:solidFill>
              </a:rPr>
              <a:t>, </a:t>
            </a:r>
            <a:r>
              <a:rPr lang="en-GB" sz="3600" b="1" dirty="0" err="1">
                <a:solidFill>
                  <a:schemeClr val="bg1"/>
                </a:solidFill>
              </a:rPr>
              <a:t>jede</a:t>
            </a:r>
            <a:r>
              <a:rPr lang="en-GB" sz="3600" b="1" dirty="0">
                <a:solidFill>
                  <a:schemeClr val="bg1"/>
                </a:solidFill>
              </a:rPr>
              <a:t>, </a:t>
            </a:r>
            <a:r>
              <a:rPr lang="en-GB" sz="3600" b="1" dirty="0" err="1" smtClean="0">
                <a:solidFill>
                  <a:schemeClr val="bg1"/>
                </a:solidFill>
              </a:rPr>
              <a:t>jedes</a:t>
            </a:r>
            <a:r>
              <a:rPr lang="en-GB" sz="3600" b="1" dirty="0" smtClean="0">
                <a:solidFill>
                  <a:schemeClr val="bg1"/>
                </a:solidFill>
              </a:rPr>
              <a:t> </a:t>
            </a:r>
            <a:r>
              <a:rPr lang="en-GB" sz="3600" b="1" dirty="0">
                <a:solidFill>
                  <a:schemeClr val="bg1"/>
                </a:solidFill>
              </a:rPr>
              <a:t>– </a:t>
            </a:r>
            <a:r>
              <a:rPr lang="en-GB" sz="3600" b="1" dirty="0" smtClean="0">
                <a:solidFill>
                  <a:schemeClr val="bg1"/>
                </a:solidFill>
              </a:rPr>
              <a:t>Row 1 (nominative)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="" xmlns:a16="http://schemas.microsoft.com/office/drawing/2014/main" id="{95B06917-8C07-B941-9E18-635A14FE23E8}"/>
              </a:ext>
            </a:extLst>
          </p:cNvPr>
          <p:cNvSpPr/>
          <p:nvPr/>
        </p:nvSpPr>
        <p:spPr>
          <a:xfrm>
            <a:off x="10213383" y="247046"/>
            <a:ext cx="174394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prstClr val="white"/>
                </a:solidFill>
              </a:rPr>
              <a:t>Grammatik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30C18DB-B4AC-E34E-B526-2B54FA696C5E}"/>
              </a:ext>
            </a:extLst>
          </p:cNvPr>
          <p:cNvSpPr txBox="1"/>
          <p:nvPr/>
        </p:nvSpPr>
        <p:spPr>
          <a:xfrm>
            <a:off x="277921" y="1337218"/>
            <a:ext cx="11868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The ending of the adjective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</a:rPr>
              <a:t>jede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-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(every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) depends on the gender of the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noun.</a:t>
            </a:r>
            <a:endParaRPr lang="en-US" sz="24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C161D67-2B2E-704A-8DB5-B54002A60561}"/>
              </a:ext>
            </a:extLst>
          </p:cNvPr>
          <p:cNvSpPr txBox="1"/>
          <p:nvPr/>
        </p:nvSpPr>
        <p:spPr>
          <a:xfrm>
            <a:off x="619932" y="3028890"/>
            <a:ext cx="3562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15076"/>
                </a:solidFill>
              </a:rPr>
              <a:t>Der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Spieler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zieht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eine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Karte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5AD7AF0-27CA-6D49-AC6D-352D915EAD52}"/>
              </a:ext>
            </a:extLst>
          </p:cNvPr>
          <p:cNvSpPr txBox="1"/>
          <p:nvPr/>
        </p:nvSpPr>
        <p:spPr>
          <a:xfrm>
            <a:off x="599954" y="3511810"/>
            <a:ext cx="3837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4472C4">
                    <a:lumMod val="50000"/>
                  </a:srgbClr>
                </a:solidFill>
              </a:rPr>
              <a:t>J</a:t>
            </a:r>
            <a:r>
              <a:rPr lang="en-US" sz="2000" b="1" dirty="0" err="1">
                <a:solidFill>
                  <a:srgbClr val="115076"/>
                </a:solidFill>
              </a:rPr>
              <a:t>eder</a:t>
            </a:r>
            <a:r>
              <a:rPr lang="en-US" sz="2000" b="1" dirty="0">
                <a:solidFill>
                  <a:srgbClr val="115076"/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Spieler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zieht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eine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Karte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C4EDD7-2D21-EC4D-B757-1188AE4B0585}"/>
              </a:ext>
            </a:extLst>
          </p:cNvPr>
          <p:cNvSpPr txBox="1"/>
          <p:nvPr/>
        </p:nvSpPr>
        <p:spPr>
          <a:xfrm>
            <a:off x="619932" y="4267334"/>
            <a:ext cx="3393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15076"/>
                </a:solidFill>
              </a:rPr>
              <a:t>Die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Person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wirft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einen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Ball.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04554D0-00D8-6A4D-A21F-F64CDE1EB00D}"/>
              </a:ext>
            </a:extLst>
          </p:cNvPr>
          <p:cNvSpPr txBox="1"/>
          <p:nvPr/>
        </p:nvSpPr>
        <p:spPr>
          <a:xfrm>
            <a:off x="619932" y="4751677"/>
            <a:ext cx="361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115076"/>
                </a:solidFill>
              </a:rPr>
              <a:t>Jede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Person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wirft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einen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Ball.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D79AD35-8498-024B-BE74-269AC797FE68}"/>
              </a:ext>
            </a:extLst>
          </p:cNvPr>
          <p:cNvSpPr txBox="1"/>
          <p:nvPr/>
        </p:nvSpPr>
        <p:spPr>
          <a:xfrm>
            <a:off x="619932" y="5368766"/>
            <a:ext cx="3719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15076"/>
                </a:solidFill>
              </a:rPr>
              <a:t>Das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Spiel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dauert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20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Minuten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3FF4B24-2E92-D841-9439-FAE54440B53F}"/>
              </a:ext>
            </a:extLst>
          </p:cNvPr>
          <p:cNvSpPr txBox="1"/>
          <p:nvPr/>
        </p:nvSpPr>
        <p:spPr>
          <a:xfrm>
            <a:off x="619932" y="5831553"/>
            <a:ext cx="3986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115076"/>
                </a:solidFill>
              </a:rPr>
              <a:t>Jedes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Spiel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dauert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20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Minuten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13" name="Oval Callout 12">
            <a:extLst>
              <a:ext uri="{FF2B5EF4-FFF2-40B4-BE49-F238E27FC236}">
                <a16:creationId xmlns="" xmlns:a16="http://schemas.microsoft.com/office/drawing/2014/main" id="{336E51DE-FF10-D547-AE31-1A9C43F5BD31}"/>
              </a:ext>
            </a:extLst>
          </p:cNvPr>
          <p:cNvSpPr/>
          <p:nvPr/>
        </p:nvSpPr>
        <p:spPr>
          <a:xfrm>
            <a:off x="7691267" y="2538876"/>
            <a:ext cx="4189006" cy="1628745"/>
          </a:xfrm>
          <a:prstGeom prst="wedgeEllipseCallout">
            <a:avLst>
              <a:gd name="adj1" fmla="val -63277"/>
              <a:gd name="adj2" fmla="val -48817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prstClr val="white"/>
                </a:solidFill>
              </a:rPr>
              <a:t>The </a:t>
            </a:r>
            <a:r>
              <a:rPr lang="en-GB" sz="2000" dirty="0">
                <a:solidFill>
                  <a:prstClr val="white"/>
                </a:solidFill>
              </a:rPr>
              <a:t>ending of </a:t>
            </a:r>
            <a:r>
              <a:rPr lang="en-GB" sz="2000" b="1" dirty="0" err="1">
                <a:solidFill>
                  <a:prstClr val="white"/>
                </a:solidFill>
              </a:rPr>
              <a:t>jede</a:t>
            </a:r>
            <a:r>
              <a:rPr lang="en-GB" sz="2000" dirty="0">
                <a:solidFill>
                  <a:prstClr val="white"/>
                </a:solidFill>
              </a:rPr>
              <a:t>- is the same as the ending of the definite article</a:t>
            </a:r>
            <a:r>
              <a:rPr lang="en-GB" sz="2000" dirty="0">
                <a:solidFill>
                  <a:prstClr val="white"/>
                </a:solidFill>
              </a:rPr>
              <a:t>!</a:t>
            </a:r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156F016-47D1-F34D-845E-85A810D62106}"/>
              </a:ext>
            </a:extLst>
          </p:cNvPr>
          <p:cNvSpPr txBox="1"/>
          <p:nvPr/>
        </p:nvSpPr>
        <p:spPr>
          <a:xfrm>
            <a:off x="976393" y="2138766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de</a:t>
            </a:r>
            <a:r>
              <a:rPr lang="en-US" sz="2000" b="1" dirty="0">
                <a:solidFill>
                  <a:srgbClr val="DAA520"/>
                </a:solidFill>
              </a:rPr>
              <a:t>r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  <a:sym typeface="Wingdings" pitchFamily="2" charset="2"/>
              </a:rPr>
              <a:t>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  <a:sym typeface="Wingdings" pitchFamily="2" charset="2"/>
              </a:rPr>
              <a:t>jede</a:t>
            </a:r>
            <a:r>
              <a:rPr lang="en-US" sz="2000" b="1" dirty="0" err="1">
                <a:solidFill>
                  <a:srgbClr val="DAA520"/>
                </a:solidFill>
                <a:sym typeface="Wingdings" pitchFamily="2" charset="2"/>
              </a:rPr>
              <a:t>r</a:t>
            </a:r>
            <a:endParaRPr lang="en-US" sz="2000" b="1" dirty="0">
              <a:solidFill>
                <a:srgbClr val="DAA52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FD82110-01ED-9C45-BEA0-8F8B78B415B0}"/>
              </a:ext>
            </a:extLst>
          </p:cNvPr>
          <p:cNvSpPr txBox="1"/>
          <p:nvPr/>
        </p:nvSpPr>
        <p:spPr>
          <a:xfrm>
            <a:off x="3214553" y="2151884"/>
            <a:ext cx="153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di</a:t>
            </a:r>
            <a:r>
              <a:rPr lang="en-US" sz="2000" b="1" dirty="0">
                <a:solidFill>
                  <a:srgbClr val="DAA520"/>
                </a:solidFill>
              </a:rPr>
              <a:t>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  <a:sym typeface="Wingdings" pitchFamily="2" charset="2"/>
              </a:rPr>
              <a:t> </a:t>
            </a:r>
            <a:r>
              <a:rPr lang="en-US" sz="2000" dirty="0" err="1">
                <a:solidFill>
                  <a:srgbClr val="115076"/>
                </a:solidFill>
                <a:sym typeface="Wingdings" pitchFamily="2" charset="2"/>
              </a:rPr>
              <a:t>jed</a:t>
            </a:r>
            <a:r>
              <a:rPr lang="en-US" sz="2000" b="1" dirty="0" err="1">
                <a:solidFill>
                  <a:srgbClr val="DAA520"/>
                </a:solidFill>
                <a:sym typeface="Wingdings" pitchFamily="2" charset="2"/>
              </a:rPr>
              <a:t>e</a:t>
            </a:r>
            <a:endParaRPr lang="en-US" sz="2000" b="1" dirty="0">
              <a:solidFill>
                <a:srgbClr val="DAA52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392C5DE-17E5-5948-99E8-3D34B45E484C}"/>
              </a:ext>
            </a:extLst>
          </p:cNvPr>
          <p:cNvSpPr txBox="1"/>
          <p:nvPr/>
        </p:nvSpPr>
        <p:spPr>
          <a:xfrm>
            <a:off x="5354632" y="2138766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da</a:t>
            </a:r>
            <a:r>
              <a:rPr lang="en-US" sz="2000" b="1" dirty="0">
                <a:solidFill>
                  <a:srgbClr val="DAA520"/>
                </a:solidFill>
              </a:rPr>
              <a:t>s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  <a:sym typeface="Wingdings" pitchFamily="2" charset="2"/>
              </a:rPr>
              <a:t>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</a:t>
            </a:r>
            <a:r>
              <a:rPr lang="en-US" sz="2000" b="1" dirty="0" err="1">
                <a:solidFill>
                  <a:srgbClr val="DAA520"/>
                </a:solidFill>
              </a:rPr>
              <a:t>s</a:t>
            </a:r>
            <a:endParaRPr lang="en-US" sz="2000" b="1" dirty="0">
              <a:solidFill>
                <a:srgbClr val="DAA52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C161D67-2B2E-704A-8DB5-B54002A60561}"/>
              </a:ext>
            </a:extLst>
          </p:cNvPr>
          <p:cNvSpPr txBox="1"/>
          <p:nvPr/>
        </p:nvSpPr>
        <p:spPr>
          <a:xfrm>
            <a:off x="4507413" y="3028890"/>
            <a:ext cx="3259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115076"/>
                </a:solidFill>
              </a:rPr>
              <a:t>The </a:t>
            </a:r>
            <a:r>
              <a:rPr lang="en-US" sz="2000" i="1" dirty="0">
                <a:solidFill>
                  <a:srgbClr val="115076"/>
                </a:solidFill>
              </a:rPr>
              <a:t>player draws a card.</a:t>
            </a:r>
            <a:endParaRPr lang="en-US" sz="2000" i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C161D67-2B2E-704A-8DB5-B54002A60561}"/>
              </a:ext>
            </a:extLst>
          </p:cNvPr>
          <p:cNvSpPr txBox="1"/>
          <p:nvPr/>
        </p:nvSpPr>
        <p:spPr>
          <a:xfrm>
            <a:off x="4507413" y="3505786"/>
            <a:ext cx="3502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115076"/>
                </a:solidFill>
              </a:rPr>
              <a:t>Every </a:t>
            </a:r>
            <a:r>
              <a:rPr lang="en-US" sz="2000" i="1" dirty="0">
                <a:solidFill>
                  <a:srgbClr val="115076"/>
                </a:solidFill>
              </a:rPr>
              <a:t>player draws a card.</a:t>
            </a:r>
            <a:endParaRPr lang="en-US" sz="2000" i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C161D67-2B2E-704A-8DB5-B54002A60561}"/>
              </a:ext>
            </a:extLst>
          </p:cNvPr>
          <p:cNvSpPr txBox="1"/>
          <p:nvPr/>
        </p:nvSpPr>
        <p:spPr>
          <a:xfrm>
            <a:off x="4531458" y="4281449"/>
            <a:ext cx="3235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115076"/>
                </a:solidFill>
              </a:rPr>
              <a:t>The </a:t>
            </a:r>
            <a:r>
              <a:rPr lang="en-US" sz="2000" i="1" dirty="0">
                <a:solidFill>
                  <a:srgbClr val="115076"/>
                </a:solidFill>
              </a:rPr>
              <a:t>person throws a ball.</a:t>
            </a:r>
            <a:endParaRPr lang="en-US" sz="2000" i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C161D67-2B2E-704A-8DB5-B54002A60561}"/>
              </a:ext>
            </a:extLst>
          </p:cNvPr>
          <p:cNvSpPr txBox="1"/>
          <p:nvPr/>
        </p:nvSpPr>
        <p:spPr>
          <a:xfrm>
            <a:off x="4519435" y="4779317"/>
            <a:ext cx="3482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115076"/>
                </a:solidFill>
              </a:rPr>
              <a:t>Every </a:t>
            </a:r>
            <a:r>
              <a:rPr lang="en-US" sz="2000" i="1" dirty="0">
                <a:solidFill>
                  <a:srgbClr val="115076"/>
                </a:solidFill>
              </a:rPr>
              <a:t>person throws a ball.</a:t>
            </a:r>
            <a:endParaRPr lang="en-US" sz="2000" i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C161D67-2B2E-704A-8DB5-B54002A60561}"/>
              </a:ext>
            </a:extLst>
          </p:cNvPr>
          <p:cNvSpPr txBox="1"/>
          <p:nvPr/>
        </p:nvSpPr>
        <p:spPr>
          <a:xfrm>
            <a:off x="4507413" y="5371434"/>
            <a:ext cx="3472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115076"/>
                </a:solidFill>
              </a:rPr>
              <a:t>The </a:t>
            </a:r>
            <a:r>
              <a:rPr lang="en-US" sz="2000" i="1" dirty="0">
                <a:solidFill>
                  <a:srgbClr val="115076"/>
                </a:solidFill>
              </a:rPr>
              <a:t>game lasts 20 minutes.</a:t>
            </a:r>
            <a:endParaRPr lang="en-US" sz="2000" i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C161D67-2B2E-704A-8DB5-B54002A60561}"/>
              </a:ext>
            </a:extLst>
          </p:cNvPr>
          <p:cNvSpPr txBox="1"/>
          <p:nvPr/>
        </p:nvSpPr>
        <p:spPr>
          <a:xfrm>
            <a:off x="4522641" y="5848273"/>
            <a:ext cx="3719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115076"/>
                </a:solidFill>
              </a:rPr>
              <a:t>Every </a:t>
            </a:r>
            <a:r>
              <a:rPr lang="en-US" sz="2000" i="1" dirty="0">
                <a:solidFill>
                  <a:srgbClr val="115076"/>
                </a:solidFill>
              </a:rPr>
              <a:t>game lasts 20 minutes.</a:t>
            </a:r>
            <a:endParaRPr lang="en-US" sz="2000" i="1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6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  <p:bldP spid="12" grpId="0"/>
      <p:bldP spid="13" grpId="0" animBg="1"/>
      <p:bldP spid="7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4041"/>
            <a:ext cx="9881937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91440" y="294041"/>
            <a:ext cx="8625840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 err="1" smtClean="0">
                <a:solidFill>
                  <a:schemeClr val="bg1"/>
                </a:solidFill>
              </a:rPr>
              <a:t>Jeden</a:t>
            </a:r>
            <a:r>
              <a:rPr lang="en-GB" sz="3600" b="1" dirty="0" smtClean="0">
                <a:solidFill>
                  <a:schemeClr val="bg1"/>
                </a:solidFill>
              </a:rPr>
              <a:t>, </a:t>
            </a:r>
            <a:r>
              <a:rPr lang="en-GB" sz="3600" b="1" dirty="0" err="1">
                <a:solidFill>
                  <a:schemeClr val="bg1"/>
                </a:solidFill>
              </a:rPr>
              <a:t>jede</a:t>
            </a:r>
            <a:r>
              <a:rPr lang="en-GB" sz="3600" b="1" dirty="0">
                <a:solidFill>
                  <a:schemeClr val="bg1"/>
                </a:solidFill>
              </a:rPr>
              <a:t>, </a:t>
            </a:r>
            <a:r>
              <a:rPr lang="en-GB" sz="3600" b="1" dirty="0" err="1" smtClean="0">
                <a:solidFill>
                  <a:schemeClr val="bg1"/>
                </a:solidFill>
              </a:rPr>
              <a:t>jedes</a:t>
            </a:r>
            <a:r>
              <a:rPr lang="en-GB" sz="3600" b="1" dirty="0" smtClean="0">
                <a:solidFill>
                  <a:schemeClr val="bg1"/>
                </a:solidFill>
              </a:rPr>
              <a:t> </a:t>
            </a:r>
            <a:r>
              <a:rPr lang="en-GB" sz="3600" b="1" dirty="0">
                <a:solidFill>
                  <a:schemeClr val="bg1"/>
                </a:solidFill>
              </a:rPr>
              <a:t>– </a:t>
            </a:r>
            <a:r>
              <a:rPr lang="en-GB" sz="3600" b="1" dirty="0" smtClean="0">
                <a:solidFill>
                  <a:schemeClr val="bg1"/>
                </a:solidFill>
              </a:rPr>
              <a:t>Row 2 (accusative)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="" xmlns:a16="http://schemas.microsoft.com/office/drawing/2014/main" id="{95B06917-8C07-B941-9E18-635A14FE23E8}"/>
              </a:ext>
            </a:extLst>
          </p:cNvPr>
          <p:cNvSpPr/>
          <p:nvPr/>
        </p:nvSpPr>
        <p:spPr>
          <a:xfrm>
            <a:off x="10213383" y="247046"/>
            <a:ext cx="174394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prstClr val="white"/>
                </a:solidFill>
              </a:rPr>
              <a:t>Grammatik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30C18DB-B4AC-E34E-B526-2B54FA696C5E}"/>
              </a:ext>
            </a:extLst>
          </p:cNvPr>
          <p:cNvSpPr txBox="1"/>
          <p:nvPr/>
        </p:nvSpPr>
        <p:spPr>
          <a:xfrm>
            <a:off x="224789" y="1213011"/>
            <a:ext cx="49359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The same pattern is true for Row 2.</a:t>
            </a:r>
            <a:endParaRPr lang="en-US" sz="22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C161D67-2B2E-704A-8DB5-B54002A60561}"/>
              </a:ext>
            </a:extLst>
          </p:cNvPr>
          <p:cNvSpPr txBox="1"/>
          <p:nvPr/>
        </p:nvSpPr>
        <p:spPr>
          <a:xfrm>
            <a:off x="619932" y="2948680"/>
            <a:ext cx="3586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Der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Erste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enthält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b="1" dirty="0">
                <a:solidFill>
                  <a:srgbClr val="4472C4">
                    <a:lumMod val="50000"/>
                  </a:srgbClr>
                </a:solidFill>
              </a:rPr>
              <a:t>den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Punkt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5AD7AF0-27CA-6D49-AC6D-352D915EAD52}"/>
              </a:ext>
            </a:extLst>
          </p:cNvPr>
          <p:cNvSpPr txBox="1"/>
          <p:nvPr/>
        </p:nvSpPr>
        <p:spPr>
          <a:xfrm>
            <a:off x="599954" y="3431600"/>
            <a:ext cx="3810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Der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Erste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enthält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b="1" dirty="0" err="1">
                <a:solidFill>
                  <a:srgbClr val="4472C4">
                    <a:lumMod val="50000"/>
                  </a:srgbClr>
                </a:solidFill>
              </a:rPr>
              <a:t>jeden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Punkt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C4EDD7-2D21-EC4D-B757-1188AE4B0585}"/>
              </a:ext>
            </a:extLst>
          </p:cNvPr>
          <p:cNvSpPr txBox="1"/>
          <p:nvPr/>
        </p:nvSpPr>
        <p:spPr>
          <a:xfrm>
            <a:off x="619932" y="4187124"/>
            <a:ext cx="3568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15076"/>
                </a:solidFill>
              </a:rPr>
              <a:t>Du </a:t>
            </a:r>
            <a:r>
              <a:rPr lang="en-US" sz="2000" dirty="0" err="1">
                <a:solidFill>
                  <a:srgbClr val="115076"/>
                </a:solidFill>
              </a:rPr>
              <a:t>willst</a:t>
            </a:r>
            <a:r>
              <a:rPr lang="en-US" sz="2000" dirty="0">
                <a:solidFill>
                  <a:srgbClr val="115076"/>
                </a:solidFill>
              </a:rPr>
              <a:t> </a:t>
            </a:r>
            <a:r>
              <a:rPr lang="en-US" sz="2000" b="1" dirty="0">
                <a:solidFill>
                  <a:srgbClr val="115076"/>
                </a:solidFill>
              </a:rPr>
              <a:t>die</a:t>
            </a:r>
            <a:r>
              <a:rPr lang="en-US" sz="2000" dirty="0">
                <a:solidFill>
                  <a:srgbClr val="115076"/>
                </a:solidFill>
              </a:rPr>
              <a:t> </a:t>
            </a:r>
            <a:r>
              <a:rPr lang="en-US" sz="2000" dirty="0" err="1">
                <a:solidFill>
                  <a:srgbClr val="115076"/>
                </a:solidFill>
              </a:rPr>
              <a:t>Karte</a:t>
            </a:r>
            <a:r>
              <a:rPr lang="en-US" sz="2000" dirty="0">
                <a:solidFill>
                  <a:srgbClr val="115076"/>
                </a:solidFill>
              </a:rPr>
              <a:t> </a:t>
            </a:r>
            <a:r>
              <a:rPr lang="en-US" sz="2000" dirty="0" err="1">
                <a:solidFill>
                  <a:srgbClr val="115076"/>
                </a:solidFill>
              </a:rPr>
              <a:t>hinlegen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04554D0-00D8-6A4D-A21F-F64CDE1EB00D}"/>
              </a:ext>
            </a:extLst>
          </p:cNvPr>
          <p:cNvSpPr txBox="1"/>
          <p:nvPr/>
        </p:nvSpPr>
        <p:spPr>
          <a:xfrm>
            <a:off x="619932" y="4671467"/>
            <a:ext cx="374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15076"/>
                </a:solidFill>
              </a:rPr>
              <a:t>Du </a:t>
            </a:r>
            <a:r>
              <a:rPr lang="en-US" sz="2000" dirty="0" err="1">
                <a:solidFill>
                  <a:srgbClr val="115076"/>
                </a:solidFill>
              </a:rPr>
              <a:t>willst</a:t>
            </a:r>
            <a:r>
              <a:rPr lang="en-US" sz="2000" dirty="0">
                <a:solidFill>
                  <a:srgbClr val="115076"/>
                </a:solidFill>
              </a:rPr>
              <a:t> </a:t>
            </a:r>
            <a:r>
              <a:rPr lang="en-US" sz="2000" b="1" dirty="0" err="1">
                <a:solidFill>
                  <a:srgbClr val="115076"/>
                </a:solidFill>
              </a:rPr>
              <a:t>jede</a:t>
            </a:r>
            <a:r>
              <a:rPr lang="en-US" sz="2000" b="1" dirty="0">
                <a:solidFill>
                  <a:srgbClr val="115076"/>
                </a:solidFill>
              </a:rPr>
              <a:t> </a:t>
            </a:r>
            <a:r>
              <a:rPr lang="en-US" sz="2000" dirty="0" err="1">
                <a:solidFill>
                  <a:srgbClr val="115076"/>
                </a:solidFill>
              </a:rPr>
              <a:t>Karte</a:t>
            </a:r>
            <a:r>
              <a:rPr lang="en-US" sz="2000" dirty="0">
                <a:solidFill>
                  <a:srgbClr val="115076"/>
                </a:solidFill>
              </a:rPr>
              <a:t> </a:t>
            </a:r>
            <a:r>
              <a:rPr lang="en-US" sz="2000" dirty="0" err="1">
                <a:solidFill>
                  <a:srgbClr val="115076"/>
                </a:solidFill>
              </a:rPr>
              <a:t>hinlegen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D79AD35-8498-024B-BE74-269AC797FE68}"/>
              </a:ext>
            </a:extLst>
          </p:cNvPr>
          <p:cNvSpPr txBox="1"/>
          <p:nvPr/>
        </p:nvSpPr>
        <p:spPr>
          <a:xfrm>
            <a:off x="619932" y="5368766"/>
            <a:ext cx="3956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15076"/>
                </a:solidFill>
              </a:rPr>
              <a:t>Du </a:t>
            </a:r>
            <a:r>
              <a:rPr lang="en-US" sz="2000" dirty="0" err="1">
                <a:solidFill>
                  <a:srgbClr val="115076"/>
                </a:solidFill>
              </a:rPr>
              <a:t>kannst</a:t>
            </a:r>
            <a:r>
              <a:rPr lang="en-US" sz="2000" dirty="0">
                <a:solidFill>
                  <a:srgbClr val="115076"/>
                </a:solidFill>
              </a:rPr>
              <a:t> </a:t>
            </a:r>
            <a:r>
              <a:rPr lang="en-US" sz="2000" b="1" dirty="0">
                <a:solidFill>
                  <a:srgbClr val="115076"/>
                </a:solidFill>
              </a:rPr>
              <a:t>das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Spiel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gewinnen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3FF4B24-2E92-D841-9439-FAE54440B53F}"/>
              </a:ext>
            </a:extLst>
          </p:cNvPr>
          <p:cNvSpPr txBox="1"/>
          <p:nvPr/>
        </p:nvSpPr>
        <p:spPr>
          <a:xfrm>
            <a:off x="619932" y="5831553"/>
            <a:ext cx="4180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15076"/>
                </a:solidFill>
              </a:rPr>
              <a:t>Du </a:t>
            </a:r>
            <a:r>
              <a:rPr lang="en-US" sz="2000" dirty="0" err="1">
                <a:solidFill>
                  <a:srgbClr val="115076"/>
                </a:solidFill>
              </a:rPr>
              <a:t>kannst</a:t>
            </a:r>
            <a:r>
              <a:rPr lang="en-US" sz="2000" dirty="0">
                <a:solidFill>
                  <a:srgbClr val="115076"/>
                </a:solidFill>
              </a:rPr>
              <a:t> </a:t>
            </a:r>
            <a:r>
              <a:rPr lang="en-US" sz="2000" b="1" dirty="0" err="1">
                <a:solidFill>
                  <a:srgbClr val="115076"/>
                </a:solidFill>
              </a:rPr>
              <a:t>jedes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Spiel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gewinnen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156F016-47D1-F34D-845E-85A810D62106}"/>
              </a:ext>
            </a:extLst>
          </p:cNvPr>
          <p:cNvSpPr txBox="1"/>
          <p:nvPr/>
        </p:nvSpPr>
        <p:spPr>
          <a:xfrm>
            <a:off x="976393" y="2138766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de</a:t>
            </a:r>
            <a:r>
              <a:rPr lang="en-US" sz="2000" b="1" dirty="0">
                <a:solidFill>
                  <a:srgbClr val="DAA520"/>
                </a:solidFill>
              </a:rPr>
              <a:t>n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  <a:sym typeface="Wingdings" pitchFamily="2" charset="2"/>
              </a:rPr>
              <a:t>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  <a:sym typeface="Wingdings" pitchFamily="2" charset="2"/>
              </a:rPr>
              <a:t>jede</a:t>
            </a:r>
            <a:r>
              <a:rPr lang="en-US" sz="2000" b="1" dirty="0" err="1">
                <a:solidFill>
                  <a:srgbClr val="DAA520"/>
                </a:solidFill>
                <a:sym typeface="Wingdings" pitchFamily="2" charset="2"/>
              </a:rPr>
              <a:t>n</a:t>
            </a:r>
            <a:endParaRPr lang="en-US" sz="2000" b="1" dirty="0">
              <a:solidFill>
                <a:srgbClr val="DAA52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FD82110-01ED-9C45-BEA0-8F8B78B415B0}"/>
              </a:ext>
            </a:extLst>
          </p:cNvPr>
          <p:cNvSpPr txBox="1"/>
          <p:nvPr/>
        </p:nvSpPr>
        <p:spPr>
          <a:xfrm>
            <a:off x="3214553" y="2151884"/>
            <a:ext cx="153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di</a:t>
            </a:r>
            <a:r>
              <a:rPr lang="en-US" sz="2000" b="1" dirty="0">
                <a:solidFill>
                  <a:srgbClr val="DAA520"/>
                </a:solidFill>
              </a:rPr>
              <a:t>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  <a:sym typeface="Wingdings" pitchFamily="2" charset="2"/>
              </a:rPr>
              <a:t> </a:t>
            </a:r>
            <a:r>
              <a:rPr lang="en-US" sz="2000" dirty="0" err="1">
                <a:solidFill>
                  <a:srgbClr val="115076"/>
                </a:solidFill>
                <a:sym typeface="Wingdings" pitchFamily="2" charset="2"/>
              </a:rPr>
              <a:t>jed</a:t>
            </a:r>
            <a:r>
              <a:rPr lang="en-US" sz="2000" b="1" dirty="0" err="1">
                <a:solidFill>
                  <a:srgbClr val="DAA520"/>
                </a:solidFill>
                <a:sym typeface="Wingdings" pitchFamily="2" charset="2"/>
              </a:rPr>
              <a:t>e</a:t>
            </a:r>
            <a:endParaRPr lang="en-US" sz="2000" b="1" dirty="0">
              <a:solidFill>
                <a:srgbClr val="DAA52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392C5DE-17E5-5948-99E8-3D34B45E484C}"/>
              </a:ext>
            </a:extLst>
          </p:cNvPr>
          <p:cNvSpPr txBox="1"/>
          <p:nvPr/>
        </p:nvSpPr>
        <p:spPr>
          <a:xfrm>
            <a:off x="5354632" y="2138766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da</a:t>
            </a:r>
            <a:r>
              <a:rPr lang="en-US" sz="2000" b="1" dirty="0">
                <a:solidFill>
                  <a:srgbClr val="DAA520"/>
                </a:solidFill>
              </a:rPr>
              <a:t>s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  <a:sym typeface="Wingdings" pitchFamily="2" charset="2"/>
              </a:rPr>
              <a:t>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</a:t>
            </a:r>
            <a:r>
              <a:rPr lang="en-US" sz="2000" b="1" dirty="0" err="1">
                <a:solidFill>
                  <a:srgbClr val="DAA520"/>
                </a:solidFill>
              </a:rPr>
              <a:t>s</a:t>
            </a:r>
            <a:endParaRPr lang="en-US" sz="2000" b="1" dirty="0">
              <a:solidFill>
                <a:srgbClr val="DAA520"/>
              </a:solidFill>
            </a:endParaRPr>
          </a:p>
        </p:txBody>
      </p:sp>
      <p:sp>
        <p:nvSpPr>
          <p:cNvPr id="17" name="Oval Callout 16">
            <a:extLst>
              <a:ext uri="{FF2B5EF4-FFF2-40B4-BE49-F238E27FC236}">
                <a16:creationId xmlns="" xmlns:a16="http://schemas.microsoft.com/office/drawing/2014/main" id="{0B784B7E-1C9B-C043-98D3-6BBA90494ADE}"/>
              </a:ext>
            </a:extLst>
          </p:cNvPr>
          <p:cNvSpPr/>
          <p:nvPr/>
        </p:nvSpPr>
        <p:spPr>
          <a:xfrm>
            <a:off x="6024377" y="79460"/>
            <a:ext cx="3702553" cy="1331431"/>
          </a:xfrm>
          <a:prstGeom prst="wedgeEllipseCallout">
            <a:avLst>
              <a:gd name="adj1" fmla="val -131219"/>
              <a:gd name="adj2" fmla="val 102275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prstClr val="white"/>
                </a:solidFill>
              </a:rPr>
              <a:t> </a:t>
            </a:r>
          </a:p>
          <a:p>
            <a:pPr algn="ctr"/>
            <a:r>
              <a:rPr lang="en-GB" sz="2000" dirty="0">
                <a:solidFill>
                  <a:prstClr val="white"/>
                </a:solidFill>
              </a:rPr>
              <a:t>As you know, only the </a:t>
            </a:r>
            <a:r>
              <a:rPr lang="en-GB" sz="2000" b="1" dirty="0">
                <a:solidFill>
                  <a:prstClr val="white"/>
                </a:solidFill>
              </a:rPr>
              <a:t>masculine </a:t>
            </a:r>
            <a:r>
              <a:rPr lang="en-GB" sz="2000" dirty="0">
                <a:solidFill>
                  <a:prstClr val="white"/>
                </a:solidFill>
              </a:rPr>
              <a:t>ending </a:t>
            </a:r>
            <a:r>
              <a:rPr lang="en-GB" sz="2000" dirty="0">
                <a:solidFill>
                  <a:prstClr val="white"/>
                </a:solidFill>
              </a:rPr>
              <a:t>changes in Row 2!</a:t>
            </a:r>
            <a:endParaRPr lang="en-GB" sz="2000" dirty="0">
              <a:solidFill>
                <a:prstClr val="white"/>
              </a:solidFill>
            </a:endParaRPr>
          </a:p>
          <a:p>
            <a:pPr algn="ctr"/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C161D67-2B2E-704A-8DB5-B54002A60561}"/>
              </a:ext>
            </a:extLst>
          </p:cNvPr>
          <p:cNvSpPr txBox="1"/>
          <p:nvPr/>
        </p:nvSpPr>
        <p:spPr>
          <a:xfrm>
            <a:off x="4800885" y="2975169"/>
            <a:ext cx="4012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The first one receives </a:t>
            </a:r>
            <a:r>
              <a:rPr lang="en-US" sz="2000" b="1" i="1" dirty="0">
                <a:solidFill>
                  <a:srgbClr val="4472C4">
                    <a:lumMod val="50000"/>
                  </a:srgbClr>
                </a:solidFill>
              </a:rPr>
              <a:t>the</a:t>
            </a:r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 point.</a:t>
            </a:r>
            <a:endParaRPr lang="en-US" sz="2000" i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C161D67-2B2E-704A-8DB5-B54002A60561}"/>
              </a:ext>
            </a:extLst>
          </p:cNvPr>
          <p:cNvSpPr txBox="1"/>
          <p:nvPr/>
        </p:nvSpPr>
        <p:spPr>
          <a:xfrm>
            <a:off x="4800885" y="3431600"/>
            <a:ext cx="4305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The first one receives </a:t>
            </a:r>
            <a:r>
              <a:rPr lang="en-US" sz="2000" b="1" i="1" dirty="0">
                <a:solidFill>
                  <a:srgbClr val="4472C4">
                    <a:lumMod val="50000"/>
                  </a:srgbClr>
                </a:solidFill>
              </a:rPr>
              <a:t>every </a:t>
            </a:r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point.</a:t>
            </a:r>
            <a:endParaRPr lang="en-US" sz="2000" i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C161D67-2B2E-704A-8DB5-B54002A60561}"/>
              </a:ext>
            </a:extLst>
          </p:cNvPr>
          <p:cNvSpPr txBox="1"/>
          <p:nvPr/>
        </p:nvSpPr>
        <p:spPr>
          <a:xfrm>
            <a:off x="4800885" y="4187124"/>
            <a:ext cx="4163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You want to put </a:t>
            </a:r>
            <a:r>
              <a:rPr lang="en-US" sz="2000" b="1" i="1" dirty="0">
                <a:solidFill>
                  <a:srgbClr val="4472C4">
                    <a:lumMod val="50000"/>
                  </a:srgbClr>
                </a:solidFill>
              </a:rPr>
              <a:t>the </a:t>
            </a:r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card down.</a:t>
            </a:r>
            <a:endParaRPr lang="en-US" sz="2000" i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C161D67-2B2E-704A-8DB5-B54002A60561}"/>
              </a:ext>
            </a:extLst>
          </p:cNvPr>
          <p:cNvSpPr txBox="1"/>
          <p:nvPr/>
        </p:nvSpPr>
        <p:spPr>
          <a:xfrm>
            <a:off x="4803969" y="4649911"/>
            <a:ext cx="4471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You want to put </a:t>
            </a:r>
            <a:r>
              <a:rPr lang="en-US" sz="2000" b="1" i="1" dirty="0">
                <a:solidFill>
                  <a:srgbClr val="4472C4">
                    <a:lumMod val="50000"/>
                  </a:srgbClr>
                </a:solidFill>
              </a:rPr>
              <a:t>every </a:t>
            </a:r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card down.</a:t>
            </a:r>
            <a:endParaRPr lang="en-US" sz="2000" i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C161D67-2B2E-704A-8DB5-B54002A60561}"/>
              </a:ext>
            </a:extLst>
          </p:cNvPr>
          <p:cNvSpPr txBox="1"/>
          <p:nvPr/>
        </p:nvSpPr>
        <p:spPr>
          <a:xfrm>
            <a:off x="4803969" y="5375122"/>
            <a:ext cx="3084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You can win </a:t>
            </a:r>
            <a:r>
              <a:rPr lang="en-US" sz="2000" b="1" i="1" dirty="0">
                <a:solidFill>
                  <a:srgbClr val="4472C4">
                    <a:lumMod val="50000"/>
                  </a:srgbClr>
                </a:solidFill>
              </a:rPr>
              <a:t>the </a:t>
            </a:r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game.</a:t>
            </a:r>
            <a:endParaRPr lang="en-US" sz="2000" i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C161D67-2B2E-704A-8DB5-B54002A60561}"/>
              </a:ext>
            </a:extLst>
          </p:cNvPr>
          <p:cNvSpPr txBox="1"/>
          <p:nvPr/>
        </p:nvSpPr>
        <p:spPr>
          <a:xfrm>
            <a:off x="4815782" y="5831553"/>
            <a:ext cx="3392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You can win </a:t>
            </a:r>
            <a:r>
              <a:rPr lang="en-US" sz="2000" b="1" i="1" dirty="0">
                <a:solidFill>
                  <a:srgbClr val="4472C4">
                    <a:lumMod val="50000"/>
                  </a:srgbClr>
                </a:solidFill>
              </a:rPr>
              <a:t>every </a:t>
            </a:r>
            <a:r>
              <a:rPr lang="en-US" sz="2000" i="1" dirty="0">
                <a:solidFill>
                  <a:srgbClr val="4472C4">
                    <a:lumMod val="50000"/>
                  </a:srgbClr>
                </a:solidFill>
              </a:rPr>
              <a:t>game.</a:t>
            </a:r>
            <a:endParaRPr lang="en-US" sz="2000" i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4789" y="1636752"/>
            <a:ext cx="115317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4472C4">
                    <a:lumMod val="50000"/>
                  </a:srgbClr>
                </a:solidFill>
              </a:rPr>
              <a:t>Remember: 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use Row 2 for the </a:t>
            </a:r>
            <a:r>
              <a:rPr lang="en-US" sz="2200" b="1" dirty="0">
                <a:solidFill>
                  <a:srgbClr val="4472C4">
                    <a:lumMod val="50000"/>
                  </a:srgbClr>
                </a:solidFill>
              </a:rPr>
              <a:t>object 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of a 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sentence.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8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  <p:bldP spid="12" grpId="0"/>
      <p:bldP spid="7" grpId="0"/>
      <p:bldP spid="14" grpId="0"/>
      <p:bldP spid="15" grpId="0"/>
      <p:bldP spid="17" grpId="0" animBg="1"/>
      <p:bldP spid="16" grpId="0"/>
      <p:bldP spid="18" grpId="0"/>
      <p:bldP spid="19" grpId="0"/>
      <p:bldP spid="20" grpId="0"/>
      <p:bldP spid="21" grpId="0"/>
      <p:bldP spid="2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346700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Jeder</a:t>
            </a:r>
            <a:r>
              <a:rPr lang="en-GB" sz="3600" b="1" dirty="0">
                <a:solidFill>
                  <a:schemeClr val="bg1"/>
                </a:solidFill>
              </a:rPr>
              <a:t>, </a:t>
            </a:r>
            <a:r>
              <a:rPr lang="en-GB" sz="3600" b="1" dirty="0" err="1">
                <a:solidFill>
                  <a:schemeClr val="bg1"/>
                </a:solidFill>
              </a:rPr>
              <a:t>jede</a:t>
            </a:r>
            <a:r>
              <a:rPr lang="en-GB" sz="3600" b="1" dirty="0">
                <a:solidFill>
                  <a:schemeClr val="bg1"/>
                </a:solidFill>
              </a:rPr>
              <a:t>, </a:t>
            </a:r>
            <a:r>
              <a:rPr lang="en-GB" sz="3600" b="1" dirty="0" err="1" smtClean="0">
                <a:solidFill>
                  <a:schemeClr val="bg1"/>
                </a:solidFill>
              </a:rPr>
              <a:t>jedes</a:t>
            </a:r>
            <a:r>
              <a:rPr lang="en-GB" sz="3600" b="1" dirty="0" smtClean="0">
                <a:solidFill>
                  <a:schemeClr val="bg1"/>
                </a:solidFill>
              </a:rPr>
              <a:t> [R1]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=""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787513" y="247046"/>
            <a:ext cx="116981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</a:rPr>
              <a:t>lesen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D1ED50D-5ADF-B94B-BF45-8F70F2404FBF}"/>
              </a:ext>
            </a:extLst>
          </p:cNvPr>
          <p:cNvSpPr txBox="1"/>
          <p:nvPr/>
        </p:nvSpPr>
        <p:spPr>
          <a:xfrm>
            <a:off x="767290" y="1727199"/>
            <a:ext cx="4624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1.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eder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/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ede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Bruder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trinkt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Kaffee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EF1E5CE-4C23-1E42-9F08-B26B7CECCE67}"/>
              </a:ext>
            </a:extLst>
          </p:cNvPr>
          <p:cNvSpPr txBox="1"/>
          <p:nvPr/>
        </p:nvSpPr>
        <p:spPr>
          <a:xfrm>
            <a:off x="767290" y="2401549"/>
            <a:ext cx="4666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2.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eder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/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Jedes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Butterbrot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ist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lecker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62E557E-183A-B44C-BAFC-DE319D6D37A3}"/>
              </a:ext>
            </a:extLst>
          </p:cNvPr>
          <p:cNvSpPr txBox="1"/>
          <p:nvPr/>
        </p:nvSpPr>
        <p:spPr>
          <a:xfrm>
            <a:off x="764787" y="3071483"/>
            <a:ext cx="4322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3.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ede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/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Jedes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Kind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will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Eis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essen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F048B0C-4F58-B34F-85B7-5AD7DEB6A6C3}"/>
              </a:ext>
            </a:extLst>
          </p:cNvPr>
          <p:cNvSpPr txBox="1"/>
          <p:nvPr/>
        </p:nvSpPr>
        <p:spPr>
          <a:xfrm>
            <a:off x="762292" y="3715412"/>
            <a:ext cx="5306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4.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ede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/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Schauspielerin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trägt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Hüte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6D749AF-3389-EC40-B644-856A889EB95D}"/>
              </a:ext>
            </a:extLst>
          </p:cNvPr>
          <p:cNvSpPr txBox="1"/>
          <p:nvPr/>
        </p:nvSpPr>
        <p:spPr>
          <a:xfrm>
            <a:off x="762292" y="4382663"/>
            <a:ext cx="5248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5.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eder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/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Jedes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Zug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kann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schnell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fahren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4456D0D-1AE1-0C4E-965C-EFFE27AE8E78}"/>
              </a:ext>
            </a:extLst>
          </p:cNvPr>
          <p:cNvSpPr txBox="1"/>
          <p:nvPr/>
        </p:nvSpPr>
        <p:spPr>
          <a:xfrm>
            <a:off x="762292" y="5029275"/>
            <a:ext cx="5248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6.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ede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/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Jedes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Bibliothek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hat Computer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DE560EFD-C583-C543-AE4D-986F3B187DD6}"/>
              </a:ext>
            </a:extLst>
          </p:cNvPr>
          <p:cNvCxnSpPr>
            <a:cxnSpLocks/>
          </p:cNvCxnSpPr>
          <p:nvPr/>
        </p:nvCxnSpPr>
        <p:spPr>
          <a:xfrm>
            <a:off x="2091690" y="1931670"/>
            <a:ext cx="661473" cy="11082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29384FD-F2AE-9E43-9C2D-721DC3AF698E}"/>
              </a:ext>
            </a:extLst>
          </p:cNvPr>
          <p:cNvCxnSpPr>
            <a:cxnSpLocks/>
          </p:cNvCxnSpPr>
          <p:nvPr/>
        </p:nvCxnSpPr>
        <p:spPr>
          <a:xfrm>
            <a:off x="1093392" y="2632601"/>
            <a:ext cx="752889" cy="0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3D371E9F-ABAB-AB47-842D-AF345720DBD1}"/>
              </a:ext>
            </a:extLst>
          </p:cNvPr>
          <p:cNvCxnSpPr>
            <a:cxnSpLocks/>
          </p:cNvCxnSpPr>
          <p:nvPr/>
        </p:nvCxnSpPr>
        <p:spPr>
          <a:xfrm>
            <a:off x="1093392" y="3288508"/>
            <a:ext cx="752889" cy="0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8FFEA30-1397-BC43-BA2E-01FA3AFD7D9C}"/>
              </a:ext>
            </a:extLst>
          </p:cNvPr>
          <p:cNvCxnSpPr>
            <a:cxnSpLocks/>
          </p:cNvCxnSpPr>
          <p:nvPr/>
        </p:nvCxnSpPr>
        <p:spPr>
          <a:xfrm>
            <a:off x="2000274" y="3938327"/>
            <a:ext cx="752889" cy="0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64784D3-4B40-B549-9C3B-3EC15DBA1525}"/>
              </a:ext>
            </a:extLst>
          </p:cNvPr>
          <p:cNvCxnSpPr>
            <a:cxnSpLocks/>
          </p:cNvCxnSpPr>
          <p:nvPr/>
        </p:nvCxnSpPr>
        <p:spPr>
          <a:xfrm>
            <a:off x="2091690" y="4607186"/>
            <a:ext cx="752889" cy="0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6E8B6A0-BD86-C742-B63A-E06E835F3C5B}"/>
              </a:ext>
            </a:extLst>
          </p:cNvPr>
          <p:cNvCxnSpPr>
            <a:cxnSpLocks/>
          </p:cNvCxnSpPr>
          <p:nvPr/>
        </p:nvCxnSpPr>
        <p:spPr>
          <a:xfrm>
            <a:off x="2000274" y="5260285"/>
            <a:ext cx="752889" cy="0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6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424011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Jeden</a:t>
            </a:r>
            <a:r>
              <a:rPr lang="en-GB" sz="3600" b="1" dirty="0">
                <a:solidFill>
                  <a:schemeClr val="bg1"/>
                </a:solidFill>
              </a:rPr>
              <a:t>, </a:t>
            </a:r>
            <a:r>
              <a:rPr lang="en-GB" sz="3600" b="1" dirty="0" err="1">
                <a:solidFill>
                  <a:schemeClr val="bg1"/>
                </a:solidFill>
              </a:rPr>
              <a:t>jede</a:t>
            </a:r>
            <a:r>
              <a:rPr lang="en-GB" sz="3600" b="1" dirty="0">
                <a:solidFill>
                  <a:schemeClr val="bg1"/>
                </a:solidFill>
              </a:rPr>
              <a:t>, </a:t>
            </a:r>
            <a:r>
              <a:rPr lang="en-GB" sz="3600" b="1" dirty="0" err="1" smtClean="0">
                <a:solidFill>
                  <a:schemeClr val="bg1"/>
                </a:solidFill>
              </a:rPr>
              <a:t>jedes</a:t>
            </a:r>
            <a:r>
              <a:rPr lang="en-GB" sz="3600" b="1" dirty="0" smtClean="0">
                <a:solidFill>
                  <a:schemeClr val="bg1"/>
                </a:solidFill>
              </a:rPr>
              <a:t> [R2]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=""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787513" y="247046"/>
            <a:ext cx="116981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</a:rPr>
              <a:t>lesen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62204B4-62E1-8246-9098-4CD3CD732A08}"/>
              </a:ext>
            </a:extLst>
          </p:cNvPr>
          <p:cNvSpPr txBox="1"/>
          <p:nvPr/>
        </p:nvSpPr>
        <p:spPr>
          <a:xfrm>
            <a:off x="417352" y="1807929"/>
            <a:ext cx="5480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1.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Heute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sehen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wir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Lehrer /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Sängerin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E26F0B2-1B3F-B649-BFCC-E4527298BDE5}"/>
              </a:ext>
            </a:extLst>
          </p:cNvPr>
          <p:cNvSpPr txBox="1"/>
          <p:nvPr/>
        </p:nvSpPr>
        <p:spPr>
          <a:xfrm>
            <a:off x="417352" y="2361812"/>
            <a:ext cx="5131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2.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Ihre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Schwester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trägt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Jacke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/ Hut.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DFCC9B1-31E0-DB4E-9719-9B1736C6F46B}"/>
              </a:ext>
            </a:extLst>
          </p:cNvPr>
          <p:cNvSpPr txBox="1"/>
          <p:nvPr/>
        </p:nvSpPr>
        <p:spPr>
          <a:xfrm>
            <a:off x="417352" y="2905319"/>
            <a:ext cx="6377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3. Seine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Geschwister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essen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jedes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Butterbrot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/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Keks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4503788-7DE4-7E45-B960-97D2E89E93A4}"/>
              </a:ext>
            </a:extLst>
          </p:cNvPr>
          <p:cNvSpPr txBox="1"/>
          <p:nvPr/>
        </p:nvSpPr>
        <p:spPr>
          <a:xfrm>
            <a:off x="417352" y="3396380"/>
            <a:ext cx="4724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4. Mein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Bruder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fährt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jedes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Auto / Bus.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381601-4BCD-9044-8414-E7DA14751766}"/>
              </a:ext>
            </a:extLst>
          </p:cNvPr>
          <p:cNvSpPr txBox="1"/>
          <p:nvPr/>
        </p:nvSpPr>
        <p:spPr>
          <a:xfrm>
            <a:off x="417352" y="3832962"/>
            <a:ext cx="680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5.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Ihre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Eltern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sehen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Tag /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Woche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einen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Film 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5D34A02-2094-0843-9A44-44DCE5E51CCA}"/>
              </a:ext>
            </a:extLst>
          </p:cNvPr>
          <p:cNvSpPr txBox="1"/>
          <p:nvPr/>
        </p:nvSpPr>
        <p:spPr>
          <a:xfrm>
            <a:off x="417352" y="4324023"/>
            <a:ext cx="5001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6. Das Kind mag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Arzt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/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Sängerin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7CB9A98E-FE27-3D48-A625-F85CED42494C}"/>
              </a:ext>
            </a:extLst>
          </p:cNvPr>
          <p:cNvCxnSpPr>
            <a:cxnSpLocks/>
          </p:cNvCxnSpPr>
          <p:nvPr/>
        </p:nvCxnSpPr>
        <p:spPr>
          <a:xfrm flipV="1">
            <a:off x="4612725" y="2011267"/>
            <a:ext cx="1136560" cy="23388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91190C42-0DEB-7E4B-A730-454668F2CB16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4842707" y="2561867"/>
            <a:ext cx="706178" cy="29492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4442AFD-12B7-8149-BEC4-69169DDEED82}"/>
              </a:ext>
            </a:extLst>
          </p:cNvPr>
          <p:cNvCxnSpPr>
            <a:cxnSpLocks/>
          </p:cNvCxnSpPr>
          <p:nvPr/>
        </p:nvCxnSpPr>
        <p:spPr>
          <a:xfrm flipV="1">
            <a:off x="5955490" y="3105374"/>
            <a:ext cx="708200" cy="10091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E3F7A5C-1DBA-864C-BE75-BEEEF0B57AF7}"/>
              </a:ext>
            </a:extLst>
          </p:cNvPr>
          <p:cNvCxnSpPr>
            <a:cxnSpLocks/>
          </p:cNvCxnSpPr>
          <p:nvPr/>
        </p:nvCxnSpPr>
        <p:spPr>
          <a:xfrm>
            <a:off x="4474948" y="3603850"/>
            <a:ext cx="498324" cy="0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FD84CA51-363A-C24D-AAB4-2457CB2452BD}"/>
              </a:ext>
            </a:extLst>
          </p:cNvPr>
          <p:cNvCxnSpPr>
            <a:cxnSpLocks/>
          </p:cNvCxnSpPr>
          <p:nvPr/>
        </p:nvCxnSpPr>
        <p:spPr>
          <a:xfrm>
            <a:off x="3453230" y="4044447"/>
            <a:ext cx="530704" cy="0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7BC494C1-31CB-2644-8DE7-D4F2A761F562}"/>
              </a:ext>
            </a:extLst>
          </p:cNvPr>
          <p:cNvCxnSpPr>
            <a:cxnSpLocks/>
          </p:cNvCxnSpPr>
          <p:nvPr/>
        </p:nvCxnSpPr>
        <p:spPr>
          <a:xfrm flipV="1">
            <a:off x="4029654" y="4524078"/>
            <a:ext cx="1166142" cy="6350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07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424011" cy="707849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R1 </a:t>
            </a:r>
            <a:r>
              <a:rPr lang="en-GB" sz="3600" b="1" dirty="0" err="1" smtClean="0">
                <a:solidFill>
                  <a:schemeClr val="bg1"/>
                </a:solidFill>
              </a:rPr>
              <a:t>oder</a:t>
            </a:r>
            <a:r>
              <a:rPr lang="en-GB" sz="3600" b="1" dirty="0" smtClean="0">
                <a:solidFill>
                  <a:schemeClr val="bg1"/>
                </a:solidFill>
              </a:rPr>
              <a:t> R2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=""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787513" y="247046"/>
            <a:ext cx="116981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</a:rPr>
              <a:t>lesen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62204B4-62E1-8246-9098-4CD3CD732A08}"/>
              </a:ext>
            </a:extLst>
          </p:cNvPr>
          <p:cNvSpPr txBox="1"/>
          <p:nvPr/>
        </p:nvSpPr>
        <p:spPr>
          <a:xfrm>
            <a:off x="689447" y="2244645"/>
            <a:ext cx="374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2. Ich mag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/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Hut.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E26F0B2-1B3F-B649-BFCC-E4527298BDE5}"/>
              </a:ext>
            </a:extLst>
          </p:cNvPr>
          <p:cNvSpPr txBox="1"/>
          <p:nvPr/>
        </p:nvSpPr>
        <p:spPr>
          <a:xfrm>
            <a:off x="699916" y="2845614"/>
            <a:ext cx="786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3.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/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Lehrer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gibt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manchmal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zu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viele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Hauaufgaben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!</a:t>
            </a:r>
            <a:endParaRPr lang="en-US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5D34A02-2094-0843-9A44-44DCE5E51CCA}"/>
              </a:ext>
            </a:extLst>
          </p:cNvPr>
          <p:cNvSpPr txBox="1"/>
          <p:nvPr/>
        </p:nvSpPr>
        <p:spPr>
          <a:xfrm>
            <a:off x="689447" y="4003127"/>
            <a:ext cx="4620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5. Sein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Bruder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isst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/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Keks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EAC9501-8CE1-9E45-8EB8-7F50E39F1378}"/>
              </a:ext>
            </a:extLst>
          </p:cNvPr>
          <p:cNvSpPr txBox="1"/>
          <p:nvPr/>
        </p:nvSpPr>
        <p:spPr>
          <a:xfrm>
            <a:off x="689447" y="1566817"/>
            <a:ext cx="4390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1.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eder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/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eden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Punkt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ist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wichtig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902E6C1-6396-B042-8E10-292BFF553FFC}"/>
              </a:ext>
            </a:extLst>
          </p:cNvPr>
          <p:cNvSpPr txBox="1"/>
          <p:nvPr/>
        </p:nvSpPr>
        <p:spPr>
          <a:xfrm>
            <a:off x="699916" y="3429000"/>
            <a:ext cx="5979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4.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Normalerweise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hat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jeder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/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jeden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Markt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dirty="0" err="1">
                <a:solidFill>
                  <a:srgbClr val="4472C4">
                    <a:lumMod val="50000"/>
                  </a:srgbClr>
                </a:solidFill>
              </a:rPr>
              <a:t>Obst</a:t>
            </a:r>
            <a:r>
              <a:rPr lang="en-US" sz="20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DFC4C389-504A-C141-882B-181738B5A892}"/>
              </a:ext>
            </a:extLst>
          </p:cNvPr>
          <p:cNvCxnSpPr>
            <a:cxnSpLocks/>
          </p:cNvCxnSpPr>
          <p:nvPr/>
        </p:nvCxnSpPr>
        <p:spPr>
          <a:xfrm flipV="1">
            <a:off x="1988859" y="1761893"/>
            <a:ext cx="825528" cy="19621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D75F513-8292-7946-816E-CAA3071E9946}"/>
              </a:ext>
            </a:extLst>
          </p:cNvPr>
          <p:cNvCxnSpPr>
            <a:cxnSpLocks/>
          </p:cNvCxnSpPr>
          <p:nvPr/>
        </p:nvCxnSpPr>
        <p:spPr>
          <a:xfrm flipV="1">
            <a:off x="2151555" y="2474676"/>
            <a:ext cx="662832" cy="1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BEBF4CBD-E6CE-FD4C-9A7A-94931F2A0282}"/>
              </a:ext>
            </a:extLst>
          </p:cNvPr>
          <p:cNvCxnSpPr>
            <a:cxnSpLocks/>
          </p:cNvCxnSpPr>
          <p:nvPr/>
        </p:nvCxnSpPr>
        <p:spPr>
          <a:xfrm flipV="1">
            <a:off x="1943223" y="3040488"/>
            <a:ext cx="825528" cy="19621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B3762F60-8FB7-5247-BBD9-D938868514E1}"/>
              </a:ext>
            </a:extLst>
          </p:cNvPr>
          <p:cNvCxnSpPr>
            <a:cxnSpLocks/>
          </p:cNvCxnSpPr>
          <p:nvPr/>
        </p:nvCxnSpPr>
        <p:spPr>
          <a:xfrm flipV="1">
            <a:off x="4254865" y="3660834"/>
            <a:ext cx="825528" cy="19621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9189E284-788D-5C40-97AA-9AD325AE73C5}"/>
              </a:ext>
            </a:extLst>
          </p:cNvPr>
          <p:cNvCxnSpPr>
            <a:cxnSpLocks/>
          </p:cNvCxnSpPr>
          <p:nvPr/>
        </p:nvCxnSpPr>
        <p:spPr>
          <a:xfrm flipV="1">
            <a:off x="2846487" y="4222803"/>
            <a:ext cx="749120" cy="1"/>
          </a:xfrm>
          <a:prstGeom prst="line">
            <a:avLst/>
          </a:prstGeom>
          <a:ln w="57150">
            <a:solidFill>
              <a:srgbClr val="DAA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17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7" grpId="0"/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D67C606-AF9C-7242-AF89-7E0EA20FADA6}" vid="{330BF7C0-A975-874B-A7BE-A2ADB8C43C49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ED67C606-AF9C-7242-AF89-7E0EA20FADA6}" vid="{57BDA786-453C-1140-BFAB-14CE2D2BCFC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1786</Words>
  <Application>Microsoft Office PowerPoint</Application>
  <PresentationFormat>Widescreen</PresentationFormat>
  <Paragraphs>373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Century</vt:lpstr>
      <vt:lpstr>Century Gothic</vt:lpstr>
      <vt:lpstr>Wingdings</vt:lpstr>
      <vt:lpstr>1_Office Theme</vt:lpstr>
      <vt:lpstr>2_Office Theme</vt:lpstr>
      <vt:lpstr>Grammar</vt:lpstr>
      <vt:lpstr>Mia und Wolfgang spielen zusammen ein Spiel. Lies den Dialog. Schreib das Verb.</vt:lpstr>
      <vt:lpstr>Conversational words</vt:lpstr>
      <vt:lpstr>Mia und Wolfgang spielen zusammen ein Spiel. Can you find the conversational words? </vt:lpstr>
      <vt:lpstr>Jeder, jede, jedes – Row 1 (nominative)</vt:lpstr>
      <vt:lpstr>Jeden, jede, jedes – Row 2 (accusative)</vt:lpstr>
      <vt:lpstr>Jeder, jede, jedes [R1]</vt:lpstr>
      <vt:lpstr>Jeden, jede, jedes [R2]</vt:lpstr>
      <vt:lpstr>R1 oder R2?</vt:lpstr>
      <vt:lpstr>Spielregeln</vt:lpstr>
      <vt:lpstr>Mein Lieblingsspiel</vt:lpstr>
      <vt:lpstr>Mein Lieblingsspiel – wie spielt man das?</vt:lpstr>
      <vt:lpstr>Quartett</vt:lpstr>
      <vt:lpstr>Jetzt bist du dran! [Now you’re on! / Now it’s your turn!]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Phonics</dc:title>
  <dc:creator>Rachel Hawkes</dc:creator>
  <cp:lastModifiedBy>Rachel Hawkes</cp:lastModifiedBy>
  <cp:revision>4</cp:revision>
  <dcterms:created xsi:type="dcterms:W3CDTF">2020-06-03T16:54:35Z</dcterms:created>
  <dcterms:modified xsi:type="dcterms:W3CDTF">2020-06-03T17:29:59Z</dcterms:modified>
</cp:coreProperties>
</file>