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18"/>
  </p:notesMasterIdLst>
  <p:sldIdLst>
    <p:sldId id="259" r:id="rId4"/>
    <p:sldId id="289" r:id="rId5"/>
    <p:sldId id="291" r:id="rId6"/>
    <p:sldId id="286" r:id="rId7"/>
    <p:sldId id="285" r:id="rId8"/>
    <p:sldId id="288" r:id="rId9"/>
    <p:sldId id="287" r:id="rId10"/>
    <p:sldId id="305" r:id="rId11"/>
    <p:sldId id="325" r:id="rId12"/>
    <p:sldId id="293" r:id="rId13"/>
    <p:sldId id="294" r:id="rId14"/>
    <p:sldId id="327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Finlayson" initials="NF" lastIdx="7" clrIdx="0">
    <p:extLst>
      <p:ext uri="{19B8F6BF-5375-455C-9EA6-DF929625EA0E}">
        <p15:presenceInfo xmlns:p15="http://schemas.microsoft.com/office/powerpoint/2012/main" userId="Natalie Finlay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520"/>
    <a:srgbClr val="115076"/>
    <a:srgbClr val="FBF0D5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66605" autoAdjust="0"/>
  </p:normalViewPr>
  <p:slideViewPr>
    <p:cSldViewPr snapToGrid="0">
      <p:cViewPr varScale="1">
        <p:scale>
          <a:sx n="77" d="100"/>
          <a:sy n="77" d="100"/>
        </p:scale>
        <p:origin x="16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dirty="0" smtClean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Frequency 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rankings of vocabulary </a:t>
            </a:r>
            <a:r>
              <a:rPr lang="en-GB" sz="1200" b="1" i="0" u="sng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introduced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this week (1 is the most common word in German): </a:t>
            </a:r>
            <a:endParaRPr lang="en-GB" sz="1200" b="0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2.1.3 </a:t>
            </a: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-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 [151] mögen [151] ihn (him/it) [93] sie (her/it) [10] die Fremdsprache [1791] die Kunst [468] die Naturwissenschaft [3772] das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Fach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[208/698] die Mathematik [1827] Deutsch [105]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Frequency rankings of vocabulary </a:t>
            </a:r>
            <a:r>
              <a:rPr lang="en-GB" sz="1200" b="1" i="0" u="sng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revisited</a:t>
            </a: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this week (1 is the most common word in German):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u="none" strike="noStrike" kern="1200" cap="none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1.2.7</a:t>
            </a:r>
            <a:r>
              <a:rPr lang="en-GB" sz="12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-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 [3] bekommen [234] ich wünsche mir [8, 684, 64] [234] die Kirche [519] die Familie [310] die Idee [641] die Woche [209] schön [164] früh [322] spät [171]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cap="none" baseline="0" dirty="0">
              <a:solidFill>
                <a:schemeClr val="tx1"/>
              </a:solidFill>
              <a:effectLst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1.2.1 </a:t>
            </a: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-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wohnen [380] schreiben [245] spielen [197] reden [356] lernen [203] machen [49] Montag [794] die Aufgabe [317] im Klassenzimmer [609/619] im Unterricht [1107] in der Schule [208] mit Freunden [13/327]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4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smtClean="0"/>
              <a:t>Vocabulary revisit</a:t>
            </a:r>
            <a:r>
              <a:rPr lang="en-GB" b="0" baseline="0" dirty="0" smtClean="0"/>
              <a:t> using the </a:t>
            </a:r>
            <a:r>
              <a:rPr lang="en-GB" b="1" i="1" baseline="0" dirty="0" smtClean="0"/>
              <a:t>Was bin </a:t>
            </a:r>
            <a:r>
              <a:rPr lang="en-GB" b="1" i="1" baseline="0" dirty="0" err="1" smtClean="0"/>
              <a:t>ich</a:t>
            </a:r>
            <a:r>
              <a:rPr lang="en-GB" b="1" i="1" baseline="0" dirty="0" smtClean="0"/>
              <a:t>? </a:t>
            </a:r>
            <a:r>
              <a:rPr lang="en-GB" b="0" baseline="0" dirty="0" smtClean="0"/>
              <a:t>role cards, which can be found on the portal alongside this resource.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baseline="0" dirty="0"/>
              <a:t>Here, Partner A reads the sentences on their role card. Partner B listens and answers ‘</a:t>
            </a:r>
            <a:r>
              <a:rPr lang="en-GB" b="0" i="1" baseline="0" dirty="0"/>
              <a:t>Du </a:t>
            </a:r>
            <a:r>
              <a:rPr lang="en-GB" b="0" i="1" baseline="0" dirty="0" err="1"/>
              <a:t>bist</a:t>
            </a:r>
            <a:r>
              <a:rPr lang="en-GB" b="0" i="1" baseline="0" dirty="0"/>
              <a:t> …</a:t>
            </a:r>
            <a:r>
              <a:rPr lang="en-GB" b="0" i="0" baseline="0" dirty="0"/>
              <a:t>’ followed by one of the words on the board.</a:t>
            </a: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Prompts</a:t>
            </a:r>
            <a:r>
              <a:rPr lang="en-GB" b="1" baseline="0" dirty="0"/>
              <a:t> (</a:t>
            </a:r>
            <a:r>
              <a:rPr lang="en-GB" b="1" dirty="0"/>
              <a:t>Partner(in) A</a:t>
            </a:r>
            <a:r>
              <a:rPr lang="en-GB" b="1" baseline="0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Vater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Mutter,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Junge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ädchen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Was bin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eine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sieben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Was bin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eine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Woche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Was bin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eine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Aufgabe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hässlich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Was bin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schön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bin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eine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Kirche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6" name="Google Shape;1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1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aseline="0" dirty="0"/>
              <a:t>Answers revealed on clicks.</a:t>
            </a:r>
          </a:p>
        </p:txBody>
      </p:sp>
      <p:sp>
        <p:nvSpPr>
          <p:cNvPr id="146" name="Google Shape;1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401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/>
              <a:t>This slide prepares students for the vocabulary revisit task that follows</a:t>
            </a:r>
            <a:r>
              <a:rPr lang="en-GB" i="0" baseline="0" dirty="0"/>
              <a:t> by revising closed question formation, and use of </a:t>
            </a:r>
            <a:r>
              <a:rPr lang="en-GB" i="1" baseline="0" dirty="0" err="1"/>
              <a:t>nicht</a:t>
            </a:r>
            <a:r>
              <a:rPr lang="en-GB" i="0" baseline="0" dirty="0"/>
              <a:t> to negate a sentence.</a:t>
            </a:r>
            <a:endParaRPr lang="en-GB" i="0" dirty="0"/>
          </a:p>
          <a:p>
            <a:endParaRPr lang="en-GB" i="0" dirty="0"/>
          </a:p>
          <a:p>
            <a:r>
              <a:rPr lang="en-GB" i="0" dirty="0"/>
              <a:t>1/ Students read Wolfgang’s question and try to think of a suitable answer. They may guess </a:t>
            </a:r>
            <a:r>
              <a:rPr lang="en-GB" i="1" dirty="0"/>
              <a:t>in der </a:t>
            </a:r>
            <a:r>
              <a:rPr lang="en-GB" i="1" dirty="0" err="1"/>
              <a:t>Schule</a:t>
            </a:r>
            <a:r>
              <a:rPr lang="en-GB" i="1" dirty="0"/>
              <a:t>, in der </a:t>
            </a:r>
            <a:r>
              <a:rPr lang="en-GB" i="1" dirty="0" err="1"/>
              <a:t>Kirche</a:t>
            </a:r>
            <a:r>
              <a:rPr lang="en-GB" i="1" dirty="0"/>
              <a:t>, </a:t>
            </a:r>
            <a:r>
              <a:rPr lang="en-GB" i="1" dirty="0" err="1"/>
              <a:t>im</a:t>
            </a:r>
            <a:r>
              <a:rPr lang="en-GB" i="1" baseline="0" dirty="0"/>
              <a:t> Zimmer …</a:t>
            </a:r>
            <a:endParaRPr lang="en-GB" i="1" dirty="0"/>
          </a:p>
          <a:p>
            <a:r>
              <a:rPr lang="en-GB" i="0" dirty="0"/>
              <a:t>2/ Teacher brings up a</a:t>
            </a:r>
            <a:r>
              <a:rPr lang="en-GB" i="0" baseline="0" dirty="0"/>
              <a:t> possible</a:t>
            </a:r>
            <a:r>
              <a:rPr lang="en-GB" i="0" dirty="0"/>
              <a:t> answer, </a:t>
            </a:r>
            <a:r>
              <a:rPr lang="en-GB" i="1" dirty="0"/>
              <a:t>in der </a:t>
            </a:r>
            <a:r>
              <a:rPr lang="en-GB" i="1" dirty="0" err="1"/>
              <a:t>Schule</a:t>
            </a:r>
            <a:r>
              <a:rPr lang="en-GB" i="0" dirty="0"/>
              <a:t>, and the partial sentence ‘</a:t>
            </a:r>
            <a:r>
              <a:rPr lang="en-GB" i="1" dirty="0"/>
              <a:t>___ ___ in der </a:t>
            </a:r>
            <a:r>
              <a:rPr lang="en-GB" i="1" dirty="0" err="1"/>
              <a:t>Schule</a:t>
            </a:r>
            <a:r>
              <a:rPr lang="en-GB" i="0" dirty="0"/>
              <a:t>.’</a:t>
            </a:r>
          </a:p>
          <a:p>
            <a:r>
              <a:rPr lang="en-GB" i="0" dirty="0"/>
              <a:t>3/</a:t>
            </a:r>
            <a:r>
              <a:rPr lang="en-GB" i="0" baseline="0" dirty="0"/>
              <a:t> Ask students to guess the missing word. </a:t>
            </a:r>
            <a:r>
              <a:rPr lang="en-GB" i="0" dirty="0"/>
              <a:t>Students may need reminding about word order change in question formation, and the</a:t>
            </a:r>
            <a:r>
              <a:rPr lang="en-GB" i="0" baseline="0" dirty="0"/>
              <a:t> </a:t>
            </a:r>
            <a:r>
              <a:rPr lang="en-GB" i="1" baseline="0" dirty="0"/>
              <a:t>du</a:t>
            </a:r>
            <a:r>
              <a:rPr lang="en-GB" i="0" baseline="0" dirty="0"/>
              <a:t> form of </a:t>
            </a:r>
            <a:r>
              <a:rPr lang="en-GB" i="1" baseline="0" dirty="0"/>
              <a:t>sein</a:t>
            </a:r>
            <a:r>
              <a:rPr lang="en-GB" i="0" baseline="0" dirty="0"/>
              <a:t>.</a:t>
            </a:r>
          </a:p>
          <a:p>
            <a:r>
              <a:rPr lang="en-GB" i="0" baseline="0" dirty="0"/>
              <a:t>4/ Reveal answer (</a:t>
            </a:r>
            <a:r>
              <a:rPr lang="en-GB" i="1" baseline="0" dirty="0" err="1"/>
              <a:t>bist</a:t>
            </a:r>
            <a:r>
              <a:rPr lang="en-GB" i="1" baseline="0" dirty="0"/>
              <a:t> du</a:t>
            </a:r>
            <a:r>
              <a:rPr lang="en-GB" i="0" baseline="0" dirty="0"/>
              <a:t>) on click.</a:t>
            </a:r>
          </a:p>
          <a:p>
            <a:r>
              <a:rPr lang="en-GB" i="0" baseline="0" dirty="0"/>
              <a:t>5/ Bring up the third speech bubble. What is the negation of ‘</a:t>
            </a:r>
            <a:r>
              <a:rPr lang="en-GB" i="1" baseline="0" dirty="0" err="1"/>
              <a:t>Ich</a:t>
            </a:r>
            <a:r>
              <a:rPr lang="en-GB" i="1" baseline="0" dirty="0"/>
              <a:t> bin in der </a:t>
            </a:r>
            <a:r>
              <a:rPr lang="en-GB" i="1" baseline="0" dirty="0" err="1"/>
              <a:t>Schule</a:t>
            </a:r>
            <a:r>
              <a:rPr lang="en-GB" i="0" baseline="0" dirty="0"/>
              <a:t>?’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baseline="0" dirty="0"/>
              <a:t>6/ Bring up solution.</a:t>
            </a:r>
            <a:endParaRPr lang="en-GB" i="1" baseline="0" dirty="0"/>
          </a:p>
          <a:p>
            <a:r>
              <a:rPr lang="en-GB" i="0" baseline="0" dirty="0"/>
              <a:t>7/ Repeat steps 1-4 for </a:t>
            </a:r>
            <a:r>
              <a:rPr lang="en-GB" i="1" baseline="0" dirty="0"/>
              <a:t>in der </a:t>
            </a:r>
            <a:r>
              <a:rPr lang="en-GB" i="1" baseline="0" dirty="0" err="1"/>
              <a:t>Kirche</a:t>
            </a:r>
            <a:r>
              <a:rPr lang="en-GB" i="1" baseline="0" dirty="0"/>
              <a:t>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415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Vocabulary revisit</a:t>
            </a:r>
            <a:r>
              <a:rPr lang="en-GB" b="0" baseline="0" dirty="0"/>
              <a:t> using the </a:t>
            </a:r>
            <a:r>
              <a:rPr lang="en-GB" b="1" i="1" baseline="0" dirty="0" smtClean="0"/>
              <a:t>Wo bin </a:t>
            </a:r>
            <a:r>
              <a:rPr lang="en-GB" b="1" i="1" baseline="0" dirty="0" err="1" smtClean="0"/>
              <a:t>ich</a:t>
            </a:r>
            <a:r>
              <a:rPr lang="en-GB" b="1" i="1" baseline="0" dirty="0" smtClean="0"/>
              <a:t>? </a:t>
            </a:r>
            <a:r>
              <a:rPr lang="en-GB" b="0" baseline="0" dirty="0" smtClean="0"/>
              <a:t>role cards, which can be found on the portal alongside this </a:t>
            </a:r>
            <a:r>
              <a:rPr lang="en-GB" b="0" baseline="0" dirty="0"/>
              <a:t>resource.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baseline="0" dirty="0"/>
              <a:t>Here, Partner B reads the sentences on their role card. Partner A listens and answers ‘</a:t>
            </a:r>
            <a:r>
              <a:rPr lang="en-GB" b="0" i="1" baseline="0" dirty="0"/>
              <a:t>Du </a:t>
            </a:r>
            <a:r>
              <a:rPr lang="en-GB" b="0" i="1" baseline="0" dirty="0" err="1"/>
              <a:t>bist</a:t>
            </a:r>
            <a:r>
              <a:rPr lang="en-GB" b="0" i="1" baseline="0" dirty="0"/>
              <a:t> …</a:t>
            </a:r>
            <a:r>
              <a:rPr lang="en-GB" b="0" i="0" baseline="0" dirty="0"/>
              <a:t>’ followed by one of the words on the board.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Prompts </a:t>
            </a:r>
            <a:r>
              <a:rPr lang="en-GB" b="1" baseline="0" dirty="0"/>
              <a:t>(</a:t>
            </a:r>
            <a:r>
              <a:rPr lang="en-GB" b="1" dirty="0"/>
              <a:t>Partner(in)</a:t>
            </a:r>
            <a:r>
              <a:rPr lang="en-GB" b="1" baseline="0" dirty="0"/>
              <a:t> B)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baseline="0" dirty="0"/>
              <a:t>1) </a:t>
            </a:r>
            <a:r>
              <a:rPr lang="en-GB" baseline="0" dirty="0" err="1"/>
              <a:t>Es</a:t>
            </a:r>
            <a:r>
              <a:rPr lang="en-GB" baseline="0" dirty="0"/>
              <a:t> </a:t>
            </a:r>
            <a:r>
              <a:rPr lang="en-GB" baseline="0" dirty="0" err="1"/>
              <a:t>gibt</a:t>
            </a:r>
            <a:r>
              <a:rPr lang="en-GB" baseline="0" dirty="0"/>
              <a:t> </a:t>
            </a:r>
            <a:r>
              <a:rPr lang="en-GB" baseline="0" dirty="0" err="1"/>
              <a:t>hier</a:t>
            </a:r>
            <a:r>
              <a:rPr lang="en-GB" baseline="0" dirty="0"/>
              <a:t> </a:t>
            </a:r>
            <a:r>
              <a:rPr lang="en-GB" baseline="0" dirty="0" err="1"/>
              <a:t>ein</a:t>
            </a:r>
            <a:r>
              <a:rPr lang="en-GB" baseline="0" dirty="0"/>
              <a:t> </a:t>
            </a:r>
            <a:r>
              <a:rPr lang="en-GB" baseline="0" dirty="0" err="1"/>
              <a:t>Klassenzimmer</a:t>
            </a:r>
            <a:r>
              <a:rPr lang="en-GB" baseline="0" dirty="0"/>
              <a:t>. Wo bin </a:t>
            </a:r>
            <a:r>
              <a:rPr lang="en-GB" baseline="0" dirty="0" err="1"/>
              <a:t>ich</a:t>
            </a:r>
            <a:r>
              <a:rPr lang="en-GB" baseline="0" dirty="0"/>
              <a:t>? </a:t>
            </a:r>
            <a:r>
              <a:rPr lang="en-GB" i="1" baseline="0" dirty="0"/>
              <a:t>(in der </a:t>
            </a:r>
            <a:r>
              <a:rPr lang="en-GB" i="1" baseline="0" dirty="0" err="1"/>
              <a:t>Schule</a:t>
            </a:r>
            <a:r>
              <a:rPr lang="en-GB" i="1" baseline="0" dirty="0"/>
              <a:t>)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2) Der Lehrer </a:t>
            </a:r>
            <a:r>
              <a:rPr lang="en-GB" baseline="0" dirty="0" err="1"/>
              <a:t>redet</a:t>
            </a:r>
            <a:r>
              <a:rPr lang="en-GB" baseline="0" dirty="0"/>
              <a:t> </a:t>
            </a:r>
            <a:r>
              <a:rPr lang="en-GB" baseline="0" dirty="0" err="1"/>
              <a:t>viel</a:t>
            </a:r>
            <a:r>
              <a:rPr lang="en-GB" baseline="0" dirty="0"/>
              <a:t>. Wo bin </a:t>
            </a:r>
            <a:r>
              <a:rPr lang="en-GB" baseline="0" dirty="0" err="1"/>
              <a:t>ich</a:t>
            </a:r>
            <a:r>
              <a:rPr lang="en-GB" baseline="0" dirty="0"/>
              <a:t>? </a:t>
            </a:r>
            <a:r>
              <a:rPr lang="en-GB" i="1" baseline="0" dirty="0"/>
              <a:t>(</a:t>
            </a:r>
            <a:r>
              <a:rPr lang="en-GB" i="1" baseline="0" dirty="0" err="1"/>
              <a:t>im</a:t>
            </a:r>
            <a:r>
              <a:rPr lang="en-GB" i="1" baseline="0" dirty="0"/>
              <a:t> </a:t>
            </a:r>
            <a:r>
              <a:rPr lang="en-GB" i="1" baseline="0" dirty="0" err="1"/>
              <a:t>Unterricht</a:t>
            </a:r>
            <a:r>
              <a:rPr lang="en-GB" i="1" baseline="0" dirty="0"/>
              <a:t>)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3) </a:t>
            </a:r>
            <a:r>
              <a:rPr lang="en-GB" baseline="0" dirty="0" err="1"/>
              <a:t>Ich</a:t>
            </a:r>
            <a:r>
              <a:rPr lang="en-GB" baseline="0" dirty="0"/>
              <a:t> </a:t>
            </a:r>
            <a:r>
              <a:rPr lang="en-GB" baseline="0" dirty="0" err="1"/>
              <a:t>spiele</a:t>
            </a:r>
            <a:r>
              <a:rPr lang="en-GB" baseline="0" dirty="0"/>
              <a:t> </a:t>
            </a:r>
            <a:r>
              <a:rPr lang="en-GB" baseline="0" dirty="0" err="1"/>
              <a:t>mit</a:t>
            </a:r>
            <a:r>
              <a:rPr lang="en-GB" baseline="0" dirty="0"/>
              <a:t> </a:t>
            </a:r>
            <a:r>
              <a:rPr lang="en-GB" baseline="0" dirty="0" err="1"/>
              <a:t>Freunden</a:t>
            </a:r>
            <a:r>
              <a:rPr lang="en-GB" baseline="0" dirty="0"/>
              <a:t> </a:t>
            </a:r>
            <a:r>
              <a:rPr lang="en-GB" baseline="0" dirty="0" err="1"/>
              <a:t>Fußball</a:t>
            </a:r>
            <a:r>
              <a:rPr lang="en-GB" baseline="0" dirty="0"/>
              <a:t>. Wo bin </a:t>
            </a:r>
            <a:r>
              <a:rPr lang="en-GB" baseline="0" dirty="0" err="1"/>
              <a:t>ich</a:t>
            </a:r>
            <a:r>
              <a:rPr lang="en-GB" baseline="0" dirty="0"/>
              <a:t>? </a:t>
            </a:r>
            <a:r>
              <a:rPr lang="en-GB" i="1" baseline="0" dirty="0"/>
              <a:t>(</a:t>
            </a:r>
            <a:r>
              <a:rPr lang="en-GB" i="1" baseline="0" dirty="0" err="1"/>
              <a:t>im</a:t>
            </a:r>
            <a:r>
              <a:rPr lang="en-GB" i="1" baseline="0" dirty="0"/>
              <a:t> Garten)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4) </a:t>
            </a:r>
            <a:r>
              <a:rPr lang="en-GB" baseline="0" dirty="0" err="1"/>
              <a:t>Ich</a:t>
            </a:r>
            <a:r>
              <a:rPr lang="en-GB" baseline="0" dirty="0"/>
              <a:t> </a:t>
            </a:r>
            <a:r>
              <a:rPr lang="en-GB" baseline="0" dirty="0" err="1"/>
              <a:t>wohne</a:t>
            </a:r>
            <a:r>
              <a:rPr lang="en-GB" baseline="0" dirty="0"/>
              <a:t> </a:t>
            </a:r>
            <a:r>
              <a:rPr lang="en-GB" baseline="0" dirty="0" err="1"/>
              <a:t>hier</a:t>
            </a:r>
            <a:r>
              <a:rPr lang="en-GB" baseline="0" dirty="0"/>
              <a:t>. Wo bin </a:t>
            </a:r>
            <a:r>
              <a:rPr lang="en-GB" baseline="0" dirty="0" err="1"/>
              <a:t>ich</a:t>
            </a:r>
            <a:r>
              <a:rPr lang="en-GB" baseline="0" dirty="0"/>
              <a:t>? </a:t>
            </a:r>
            <a:r>
              <a:rPr lang="en-GB" i="1" baseline="0" dirty="0"/>
              <a:t>(</a:t>
            </a:r>
            <a:r>
              <a:rPr lang="en-GB" i="1" baseline="0" dirty="0" err="1"/>
              <a:t>zu</a:t>
            </a:r>
            <a:r>
              <a:rPr lang="en-GB" i="1" baseline="0" dirty="0"/>
              <a:t> </a:t>
            </a:r>
            <a:r>
              <a:rPr lang="en-GB" i="1" baseline="0" dirty="0" err="1"/>
              <a:t>Hause</a:t>
            </a:r>
            <a:r>
              <a:rPr lang="en-GB" i="1" baseline="0" dirty="0"/>
              <a:t>)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5) </a:t>
            </a:r>
            <a:r>
              <a:rPr lang="en-GB" baseline="0" dirty="0" err="1"/>
              <a:t>Es</a:t>
            </a:r>
            <a:r>
              <a:rPr lang="en-GB" baseline="0" dirty="0"/>
              <a:t> </a:t>
            </a:r>
            <a:r>
              <a:rPr lang="en-GB" baseline="0" dirty="0" err="1"/>
              <a:t>gibt</a:t>
            </a:r>
            <a:r>
              <a:rPr lang="en-GB" baseline="0" dirty="0"/>
              <a:t> </a:t>
            </a:r>
            <a:r>
              <a:rPr lang="en-GB" baseline="0" dirty="0" err="1"/>
              <a:t>hier</a:t>
            </a:r>
            <a:r>
              <a:rPr lang="en-GB" baseline="0" dirty="0"/>
              <a:t> </a:t>
            </a:r>
            <a:r>
              <a:rPr lang="en-GB" baseline="0" dirty="0" err="1"/>
              <a:t>eine</a:t>
            </a:r>
            <a:r>
              <a:rPr lang="en-GB" baseline="0" dirty="0"/>
              <a:t> </a:t>
            </a:r>
            <a:r>
              <a:rPr lang="en-GB" baseline="0" dirty="0" err="1"/>
              <a:t>Kirche</a:t>
            </a:r>
            <a:r>
              <a:rPr lang="en-GB" baseline="0" dirty="0"/>
              <a:t>. Wo bin </a:t>
            </a:r>
            <a:r>
              <a:rPr lang="en-GB" baseline="0" dirty="0" err="1"/>
              <a:t>ich</a:t>
            </a:r>
            <a:r>
              <a:rPr lang="en-GB" baseline="0" dirty="0"/>
              <a:t>? </a:t>
            </a:r>
            <a:r>
              <a:rPr lang="en-GB" i="1" baseline="0" dirty="0"/>
              <a:t>(am </a:t>
            </a:r>
            <a:r>
              <a:rPr lang="en-GB" i="1" baseline="0" dirty="0" err="1"/>
              <a:t>Marktplatz</a:t>
            </a:r>
            <a:r>
              <a:rPr lang="en-GB" i="1" baseline="0" dirty="0"/>
              <a:t>)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146" name="Google Shape;1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81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Answers revealed on clicks.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aseline="0" dirty="0"/>
          </a:p>
        </p:txBody>
      </p:sp>
      <p:sp>
        <p:nvSpPr>
          <p:cNvPr id="146" name="Google Shape;1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6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Note: this activity assumes students</a:t>
            </a:r>
            <a:r>
              <a:rPr lang="en-GB" b="1" baseline="0" dirty="0"/>
              <a:t> have pre-learned the target vocabulary for week 2.1.3 on Quizlet.</a:t>
            </a:r>
            <a:endParaRPr lang="en-GB" b="1" dirty="0"/>
          </a:p>
          <a:p>
            <a:endParaRPr lang="en-GB" b="1" dirty="0"/>
          </a:p>
          <a:p>
            <a:r>
              <a:rPr lang="en-GB" dirty="0"/>
              <a:t>In this and the slides that follow, students read the clues</a:t>
            </a:r>
            <a:r>
              <a:rPr lang="en-GB" baseline="0" dirty="0"/>
              <a:t> and decide which picture is the best match. They </a:t>
            </a:r>
            <a:r>
              <a:rPr lang="en-GB" b="1" baseline="0" dirty="0"/>
              <a:t>write</a:t>
            </a:r>
            <a:r>
              <a:rPr lang="en-GB" b="0" baseline="0" dirty="0"/>
              <a:t> the target word. </a:t>
            </a:r>
            <a:r>
              <a:rPr lang="en-GB" b="1" baseline="0" dirty="0"/>
              <a:t>Teacher to note that when used as a school subject, the article is not used.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0" baseline="0" dirty="0"/>
              <a:t>Teacher asks ‘</a:t>
            </a:r>
            <a:r>
              <a:rPr lang="en-GB" b="0" i="1" baseline="0" dirty="0"/>
              <a:t>Was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Mathematik</a:t>
            </a:r>
            <a:r>
              <a:rPr lang="en-GB" b="0" baseline="0" dirty="0"/>
              <a:t>?’ to elicit the response ‘</a:t>
            </a:r>
            <a:r>
              <a:rPr lang="en-GB" b="0" i="1" baseline="0" dirty="0" err="1"/>
              <a:t>Mathematik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</a:t>
            </a:r>
            <a:r>
              <a:rPr lang="en-GB" b="0" i="1" baseline="0" dirty="0"/>
              <a:t> </a:t>
            </a:r>
            <a:r>
              <a:rPr lang="en-GB" b="0" i="1" baseline="0" dirty="0" err="1" smtClean="0"/>
              <a:t>Fach</a:t>
            </a:r>
            <a:r>
              <a:rPr lang="en-GB" b="0" baseline="0" dirty="0"/>
              <a:t>’. </a:t>
            </a:r>
          </a:p>
          <a:p>
            <a:endParaRPr lang="en-GB" b="0" baseline="0" dirty="0"/>
          </a:p>
          <a:p>
            <a:r>
              <a:rPr lang="en-GB" b="0" baseline="0" dirty="0"/>
              <a:t>Answers revealed on click, students check spelling.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4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Note: this activity assumes students</a:t>
            </a:r>
            <a:r>
              <a:rPr lang="en-GB" b="1" baseline="0" dirty="0"/>
              <a:t> have pre-learned the target vocabulary for week 2.1.3 on Quizlet.</a:t>
            </a:r>
            <a:endParaRPr lang="en-GB" b="1" dirty="0"/>
          </a:p>
          <a:p>
            <a:endParaRPr lang="en-GB" b="1" dirty="0"/>
          </a:p>
          <a:p>
            <a:r>
              <a:rPr lang="en-GB" dirty="0"/>
              <a:t>In this and the slides that follow, students read the clues</a:t>
            </a:r>
            <a:r>
              <a:rPr lang="en-GB" baseline="0" dirty="0"/>
              <a:t> and decide which picture is the best match. They </a:t>
            </a:r>
            <a:r>
              <a:rPr lang="en-GB" b="1" baseline="0" dirty="0"/>
              <a:t>write</a:t>
            </a:r>
            <a:r>
              <a:rPr lang="en-GB" b="0" baseline="0" dirty="0"/>
              <a:t> the target word. </a:t>
            </a:r>
            <a:r>
              <a:rPr lang="en-GB" b="1" baseline="0" dirty="0"/>
              <a:t>Teacher to note that when used as a school subject, the article is not used.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0" baseline="0" dirty="0"/>
              <a:t>Teacher asks ‘</a:t>
            </a:r>
            <a:r>
              <a:rPr lang="en-GB" b="0" i="1" baseline="0" dirty="0"/>
              <a:t>Was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Deutsch</a:t>
            </a:r>
            <a:r>
              <a:rPr lang="en-GB" b="0" baseline="0" dirty="0"/>
              <a:t>?’ to elicit the response ‘</a:t>
            </a:r>
            <a:r>
              <a:rPr lang="en-GB" b="0" i="1" baseline="0" dirty="0"/>
              <a:t>Deutsch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Fremdsprache</a:t>
            </a:r>
            <a:r>
              <a:rPr lang="en-GB" b="0" baseline="0" dirty="0"/>
              <a:t>’. Alternatively, to practise negation: ‘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Deutsch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Naturwissenschaft</a:t>
            </a:r>
            <a:r>
              <a:rPr lang="en-GB" b="0" i="1" baseline="0" dirty="0"/>
              <a:t>? Nein, Deutsch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keine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Naturwissenschaft</a:t>
            </a:r>
            <a:r>
              <a:rPr lang="en-GB" b="0" i="1" baseline="0" dirty="0"/>
              <a:t>. Deutsch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Fremdsprache</a:t>
            </a:r>
            <a:r>
              <a:rPr lang="en-GB" b="0" i="0" baseline="0" dirty="0"/>
              <a:t>.’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0" baseline="0" dirty="0"/>
              <a:t>Answers revealed on click, students check spelling.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9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Note: this activity assumes students</a:t>
            </a:r>
            <a:r>
              <a:rPr lang="en-GB" b="1" baseline="0" dirty="0"/>
              <a:t> have pre-learned the target vocabulary for week 2.1.3 on Quizlet.</a:t>
            </a:r>
            <a:endParaRPr lang="en-GB" b="1" dirty="0"/>
          </a:p>
          <a:p>
            <a:endParaRPr lang="en-GB" b="1" dirty="0"/>
          </a:p>
          <a:p>
            <a:r>
              <a:rPr lang="en-GB" dirty="0"/>
              <a:t>In this and the slides that follow, students read the clues</a:t>
            </a:r>
            <a:r>
              <a:rPr lang="en-GB" baseline="0" dirty="0"/>
              <a:t> and decide which picture is the best match. They </a:t>
            </a:r>
            <a:r>
              <a:rPr lang="en-GB" b="1" baseline="0" dirty="0"/>
              <a:t>write</a:t>
            </a:r>
            <a:r>
              <a:rPr lang="en-GB" b="0" baseline="0" dirty="0"/>
              <a:t> the target word together with the </a:t>
            </a:r>
            <a:r>
              <a:rPr lang="en-GB" b="1" baseline="0" dirty="0"/>
              <a:t>indefinite article </a:t>
            </a:r>
            <a:r>
              <a:rPr lang="en-GB" b="0" baseline="0" dirty="0"/>
              <a:t>in their answer books.</a:t>
            </a:r>
          </a:p>
          <a:p>
            <a:endParaRPr lang="en-GB" b="0" baseline="0" dirty="0"/>
          </a:p>
          <a:p>
            <a:r>
              <a:rPr lang="en-GB" b="0" baseline="0" dirty="0"/>
              <a:t>Teacher asks ‘</a:t>
            </a:r>
            <a:r>
              <a:rPr lang="en-GB" b="0" i="1" baseline="0" dirty="0"/>
              <a:t>Was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Physik</a:t>
            </a:r>
            <a:r>
              <a:rPr lang="en-GB" b="0" baseline="0" dirty="0"/>
              <a:t>?’ to elicit the response ‘</a:t>
            </a:r>
            <a:r>
              <a:rPr lang="en-GB" b="0" i="1" baseline="0" dirty="0" err="1"/>
              <a:t>Physik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</a:t>
            </a:r>
            <a:r>
              <a:rPr lang="en-GB" b="0" i="1" baseline="0" dirty="0"/>
              <a:t> </a:t>
            </a:r>
            <a:r>
              <a:rPr lang="en-GB" b="0" i="1" baseline="0" dirty="0" err="1" smtClean="0"/>
              <a:t>Fach</a:t>
            </a:r>
            <a:r>
              <a:rPr lang="en-GB" b="0" baseline="0" dirty="0"/>
              <a:t>’. Alternatively, to practise negation: ‘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Physik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Fremdsprache</a:t>
            </a:r>
            <a:r>
              <a:rPr lang="en-GB" b="0" i="1" baseline="0" dirty="0"/>
              <a:t>? Nein, </a:t>
            </a:r>
            <a:r>
              <a:rPr lang="en-GB" b="0" i="1" baseline="0" dirty="0" err="1"/>
              <a:t>Physik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keine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Fremdsprache</a:t>
            </a:r>
            <a:r>
              <a:rPr lang="en-GB" b="0" i="1" baseline="0" dirty="0"/>
              <a:t>. </a:t>
            </a:r>
            <a:r>
              <a:rPr lang="en-GB" b="0" i="1" baseline="0" dirty="0" err="1"/>
              <a:t>Physik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</a:t>
            </a:r>
            <a:r>
              <a:rPr lang="en-GB" b="0" i="1" baseline="0" dirty="0"/>
              <a:t> </a:t>
            </a:r>
            <a:r>
              <a:rPr lang="en-GB" b="0" i="1" baseline="0" dirty="0" err="1" smtClean="0"/>
              <a:t>Fach</a:t>
            </a:r>
            <a:r>
              <a:rPr lang="en-GB" b="0" i="1" baseline="0" dirty="0"/>
              <a:t>.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0" baseline="0" dirty="0"/>
              <a:t>Answers revealed on click, students check spelling.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Note: this activity assumes students</a:t>
            </a:r>
            <a:r>
              <a:rPr lang="en-GB" b="1" baseline="0" dirty="0"/>
              <a:t> have pre-learned the target vocabulary for week 2.1.3 on Quizlet.</a:t>
            </a:r>
            <a:endParaRPr lang="en-GB" b="1" dirty="0"/>
          </a:p>
          <a:p>
            <a:endParaRPr lang="en-GB" b="1" dirty="0"/>
          </a:p>
          <a:p>
            <a:r>
              <a:rPr lang="en-GB" dirty="0"/>
              <a:t>In this and the slides that follow, students read the clues</a:t>
            </a:r>
            <a:r>
              <a:rPr lang="en-GB" baseline="0" dirty="0"/>
              <a:t> and decide which picture is the best match. They </a:t>
            </a:r>
            <a:r>
              <a:rPr lang="en-GB" b="1" baseline="0" dirty="0"/>
              <a:t>write</a:t>
            </a:r>
            <a:r>
              <a:rPr lang="en-GB" b="0" baseline="0" dirty="0"/>
              <a:t> the target word together with the </a:t>
            </a:r>
            <a:r>
              <a:rPr lang="en-GB" b="1" baseline="0" dirty="0"/>
              <a:t>indefinite article </a:t>
            </a:r>
            <a:r>
              <a:rPr lang="en-GB" b="0" baseline="0" dirty="0"/>
              <a:t>in their answer books.</a:t>
            </a:r>
          </a:p>
          <a:p>
            <a:endParaRPr lang="en-GB" b="0" baseline="0" dirty="0"/>
          </a:p>
          <a:p>
            <a:r>
              <a:rPr lang="en-GB" b="0" baseline="0" dirty="0"/>
              <a:t>Teacher asks ‘</a:t>
            </a:r>
            <a:r>
              <a:rPr lang="en-GB" b="0" i="1" baseline="0" dirty="0"/>
              <a:t>Was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Spanisch</a:t>
            </a:r>
            <a:r>
              <a:rPr lang="en-GB" b="0" baseline="0" dirty="0"/>
              <a:t>?’ to elicit the response ‘</a:t>
            </a:r>
            <a:r>
              <a:rPr lang="en-GB" b="0" i="1" baseline="0" dirty="0" err="1"/>
              <a:t>Spanisch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Fremdsprache</a:t>
            </a:r>
            <a:r>
              <a:rPr lang="en-GB" b="0" baseline="0" dirty="0"/>
              <a:t>’. Alternatively, to practise negation: ‘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Spanisch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</a:t>
            </a:r>
            <a:r>
              <a:rPr lang="en-GB" b="0" i="1" baseline="0" dirty="0"/>
              <a:t> Tier? Nein, </a:t>
            </a:r>
            <a:r>
              <a:rPr lang="en-GB" b="0" i="1" baseline="0" dirty="0" err="1"/>
              <a:t>Spanisch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kein</a:t>
            </a:r>
            <a:r>
              <a:rPr lang="en-GB" b="0" i="1" baseline="0" dirty="0"/>
              <a:t> Tier. </a:t>
            </a:r>
            <a:r>
              <a:rPr lang="en-GB" b="0" i="1" baseline="0" dirty="0" err="1"/>
              <a:t>Spanisch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Fremdsprache</a:t>
            </a:r>
            <a:r>
              <a:rPr lang="en-GB" b="0" i="1" baseline="0" dirty="0"/>
              <a:t>.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0" baseline="0" dirty="0"/>
              <a:t>Answers revealed on click, students check spelling.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369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Note: this activity assumes students</a:t>
            </a:r>
            <a:r>
              <a:rPr lang="en-GB" b="1" baseline="0" dirty="0"/>
              <a:t> have pre-learned the target vocabulary for week 2.1.3 on Quizlet.</a:t>
            </a:r>
            <a:endParaRPr lang="en-GB" b="1" dirty="0"/>
          </a:p>
          <a:p>
            <a:endParaRPr lang="en-GB" b="1" dirty="0"/>
          </a:p>
          <a:p>
            <a:r>
              <a:rPr lang="en-GB" dirty="0"/>
              <a:t>In this and the slides that follow, students read the clues</a:t>
            </a:r>
            <a:r>
              <a:rPr lang="en-GB" baseline="0" dirty="0"/>
              <a:t> and decide which picture is the best match. They </a:t>
            </a:r>
            <a:r>
              <a:rPr lang="en-GB" b="1" baseline="0" dirty="0"/>
              <a:t>write</a:t>
            </a:r>
            <a:r>
              <a:rPr lang="en-GB" b="0" baseline="0" dirty="0"/>
              <a:t> the target word together with the </a:t>
            </a:r>
            <a:r>
              <a:rPr lang="en-GB" b="1" baseline="0" dirty="0"/>
              <a:t>indefinite article </a:t>
            </a:r>
            <a:r>
              <a:rPr lang="en-GB" b="0" baseline="0" dirty="0"/>
              <a:t>in their answer books.</a:t>
            </a:r>
          </a:p>
          <a:p>
            <a:endParaRPr lang="en-GB" b="0" baseline="0" dirty="0"/>
          </a:p>
          <a:p>
            <a:r>
              <a:rPr lang="en-GB" b="0" baseline="0" dirty="0"/>
              <a:t>Teacher asks ‘</a:t>
            </a:r>
            <a:r>
              <a:rPr lang="en-GB" b="0" i="1" baseline="0" dirty="0"/>
              <a:t>Was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Biologie</a:t>
            </a:r>
            <a:r>
              <a:rPr lang="en-GB" b="0" baseline="0" dirty="0"/>
              <a:t>?’ to elicit the response ‘</a:t>
            </a:r>
            <a:r>
              <a:rPr lang="en-GB" b="0" i="1" baseline="0" dirty="0" err="1"/>
              <a:t>Biologie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Naturwissenschaft</a:t>
            </a:r>
            <a:r>
              <a:rPr lang="en-GB" b="0" baseline="0" dirty="0"/>
              <a:t>’. Alternatively, to practise negation: ‘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Biologie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Fremdsprache</a:t>
            </a:r>
            <a:r>
              <a:rPr lang="en-GB" b="0" i="1" baseline="0" dirty="0"/>
              <a:t>? Nein, </a:t>
            </a:r>
            <a:r>
              <a:rPr lang="en-GB" b="0" i="1" baseline="0" dirty="0" err="1"/>
              <a:t>Biologie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keine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Fremdsprache</a:t>
            </a:r>
            <a:r>
              <a:rPr lang="en-GB" b="0" i="1" baseline="0" dirty="0"/>
              <a:t>. </a:t>
            </a:r>
            <a:r>
              <a:rPr lang="en-GB" b="0" i="1" baseline="0" dirty="0" err="1"/>
              <a:t>Biologie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Naturwissenschaft</a:t>
            </a:r>
            <a:r>
              <a:rPr lang="en-GB" b="0" i="1" baseline="0" dirty="0"/>
              <a:t>.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0" baseline="0" dirty="0"/>
              <a:t>Answers revealed on click, students check spelling.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0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Note: this activity assumes students</a:t>
            </a:r>
            <a:r>
              <a:rPr lang="en-GB" b="1" baseline="0" dirty="0"/>
              <a:t> have pre-learned the target vocabulary for week 2.1.3 on Quizlet.</a:t>
            </a:r>
            <a:endParaRPr lang="en-GB" b="1" dirty="0"/>
          </a:p>
          <a:p>
            <a:endParaRPr lang="en-GB" b="1" dirty="0"/>
          </a:p>
          <a:p>
            <a:r>
              <a:rPr lang="en-GB" dirty="0"/>
              <a:t>In this and the slides that follow, students read the clues</a:t>
            </a:r>
            <a:r>
              <a:rPr lang="en-GB" baseline="0" dirty="0"/>
              <a:t> and decide which picture is the best match. They </a:t>
            </a:r>
            <a:r>
              <a:rPr lang="en-GB" b="1" baseline="0" dirty="0"/>
              <a:t>write</a:t>
            </a:r>
            <a:r>
              <a:rPr lang="en-GB" b="0" baseline="0" dirty="0"/>
              <a:t> the target word together with the </a:t>
            </a:r>
            <a:r>
              <a:rPr lang="en-GB" b="1" baseline="0" dirty="0"/>
              <a:t>indefinite article </a:t>
            </a:r>
            <a:r>
              <a:rPr lang="en-GB" b="0" baseline="0" dirty="0"/>
              <a:t>in their answer books.</a:t>
            </a:r>
          </a:p>
          <a:p>
            <a:endParaRPr lang="en-GB" b="0" baseline="0" dirty="0"/>
          </a:p>
          <a:p>
            <a:r>
              <a:rPr lang="en-GB" b="0" baseline="0" dirty="0"/>
              <a:t>Teacher asks ‘</a:t>
            </a:r>
            <a:r>
              <a:rPr lang="en-GB" b="0" i="1" baseline="0" dirty="0"/>
              <a:t>Was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Musik</a:t>
            </a:r>
            <a:r>
              <a:rPr lang="en-GB" b="0" baseline="0" dirty="0"/>
              <a:t>?’ to elicit the response ‘</a:t>
            </a:r>
            <a:r>
              <a:rPr lang="en-GB" b="0" i="1" baseline="0" dirty="0" err="1"/>
              <a:t>Musik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Kunst</a:t>
            </a:r>
            <a:r>
              <a:rPr lang="en-GB" b="0" baseline="0" dirty="0"/>
              <a:t>’. Alternatively, to practise negation: ‘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Musik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Fremdsprache</a:t>
            </a:r>
            <a:r>
              <a:rPr lang="en-GB" b="0" i="1" baseline="0" dirty="0"/>
              <a:t>? Nein, </a:t>
            </a:r>
            <a:r>
              <a:rPr lang="en-GB" b="0" i="1" baseline="0" dirty="0" err="1"/>
              <a:t>Musik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keine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Fremdsprache</a:t>
            </a:r>
            <a:r>
              <a:rPr lang="en-GB" b="0" i="1" baseline="0" dirty="0"/>
              <a:t>. </a:t>
            </a:r>
            <a:r>
              <a:rPr lang="en-GB" b="0" i="1" baseline="0" dirty="0" err="1"/>
              <a:t>Musik</a:t>
            </a:r>
            <a:r>
              <a:rPr lang="en-GB" b="0" i="1" baseline="0" dirty="0"/>
              <a:t> </a:t>
            </a:r>
            <a:r>
              <a:rPr lang="en-GB" b="0" i="1" baseline="0" dirty="0" err="1"/>
              <a:t>ist</a:t>
            </a:r>
            <a:r>
              <a:rPr lang="en-GB" b="0" i="1" baseline="0" dirty="0"/>
              <a:t> </a:t>
            </a:r>
            <a:r>
              <a:rPr lang="en-GB" b="0" i="1" baseline="0" dirty="0" err="1"/>
              <a:t>eine</a:t>
            </a:r>
            <a:r>
              <a:rPr lang="en-GB" b="0" i="1" baseline="0" dirty="0"/>
              <a:t> </a:t>
            </a:r>
            <a:r>
              <a:rPr lang="en-GB" b="0" i="1" baseline="0" dirty="0" err="1"/>
              <a:t>Kunst</a:t>
            </a:r>
            <a:r>
              <a:rPr lang="en-GB" b="0" i="1" baseline="0" dirty="0"/>
              <a:t>.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0" baseline="0" dirty="0"/>
              <a:t>Answers revealed on click, students check spelling.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5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 spoken activity to practise</a:t>
            </a:r>
            <a:r>
              <a:rPr lang="en-GB" baseline="0" dirty="0"/>
              <a:t> new vocabulary and revise prefix </a:t>
            </a:r>
            <a:r>
              <a:rPr lang="en-GB" i="1" baseline="0" dirty="0" err="1"/>
              <a:t>Lieblings</a:t>
            </a:r>
            <a:r>
              <a:rPr lang="en-GB" i="1" baseline="0" dirty="0"/>
              <a:t>-,</a:t>
            </a:r>
            <a:r>
              <a:rPr lang="en-GB" i="0" baseline="0" dirty="0"/>
              <a:t>as well as possessives </a:t>
            </a:r>
            <a:r>
              <a:rPr lang="en-GB" i="1" baseline="0" dirty="0" err="1"/>
              <a:t>mein</a:t>
            </a:r>
            <a:r>
              <a:rPr lang="en-GB" i="1" baseline="0" dirty="0"/>
              <a:t>/</a:t>
            </a:r>
            <a:r>
              <a:rPr lang="en-GB" i="1" baseline="0" dirty="0" err="1"/>
              <a:t>dein</a:t>
            </a:r>
            <a:r>
              <a:rPr lang="en-GB" i="0" baseline="0" dirty="0"/>
              <a:t>.</a:t>
            </a:r>
            <a:endParaRPr lang="en-GB" i="1" baseline="0" dirty="0"/>
          </a:p>
          <a:p>
            <a:endParaRPr lang="en-GB" i="1" baseline="0" dirty="0"/>
          </a:p>
          <a:p>
            <a:r>
              <a:rPr lang="en-GB" i="0" baseline="0" dirty="0"/>
              <a:t>Students work in pairs to complete the activity. Teacher can elicit some responses by asking students about their partners., e.g. ‘</a:t>
            </a:r>
            <a:r>
              <a:rPr lang="en-GB" i="1" baseline="0" dirty="0"/>
              <a:t>Was </a:t>
            </a:r>
            <a:r>
              <a:rPr lang="en-GB" i="1" baseline="0" dirty="0" err="1"/>
              <a:t>ist</a:t>
            </a:r>
            <a:r>
              <a:rPr lang="en-GB" i="1" baseline="0" dirty="0"/>
              <a:t> </a:t>
            </a:r>
            <a:r>
              <a:rPr lang="en-GB" i="1" baseline="0" dirty="0" err="1"/>
              <a:t>Sarahs</a:t>
            </a:r>
            <a:r>
              <a:rPr lang="en-GB" i="1" baseline="0" dirty="0"/>
              <a:t> </a:t>
            </a:r>
            <a:r>
              <a:rPr lang="en-GB" i="1" baseline="0" dirty="0" err="1"/>
              <a:t>Lieblingsfach</a:t>
            </a:r>
            <a:r>
              <a:rPr lang="en-GB" i="1" baseline="0" dirty="0"/>
              <a:t>?’ ‘</a:t>
            </a:r>
            <a:r>
              <a:rPr lang="en-GB" i="1" baseline="0" dirty="0" err="1"/>
              <a:t>Sarahs</a:t>
            </a:r>
            <a:r>
              <a:rPr lang="en-GB" i="1" baseline="0" dirty="0"/>
              <a:t> </a:t>
            </a:r>
            <a:r>
              <a:rPr lang="en-GB" i="1" baseline="0" dirty="0" err="1"/>
              <a:t>Lieblingsfach</a:t>
            </a:r>
            <a:r>
              <a:rPr lang="en-GB" i="1" baseline="0" dirty="0"/>
              <a:t> </a:t>
            </a:r>
            <a:r>
              <a:rPr lang="en-GB" i="1" baseline="0" dirty="0" err="1"/>
              <a:t>ist</a:t>
            </a:r>
            <a:r>
              <a:rPr lang="en-GB" i="1" baseline="0" dirty="0"/>
              <a:t> </a:t>
            </a:r>
            <a:r>
              <a:rPr lang="en-GB" i="1" baseline="0" dirty="0" err="1"/>
              <a:t>Kunst</a:t>
            </a:r>
            <a:r>
              <a:rPr lang="en-GB" i="0" baseline="0" dirty="0"/>
              <a:t>’.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90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/>
              <a:t>This slide prepares students for the vocabulary revisit task that follows</a:t>
            </a:r>
            <a:r>
              <a:rPr lang="en-GB" i="0" baseline="0" dirty="0"/>
              <a:t> by revising definite and indefinite articles in the nominative case, and negative forms.</a:t>
            </a:r>
            <a:endParaRPr lang="en-GB" i="0" dirty="0"/>
          </a:p>
          <a:p>
            <a:endParaRPr lang="en-GB" i="0" dirty="0"/>
          </a:p>
          <a:p>
            <a:r>
              <a:rPr lang="en-GB" i="0" dirty="0"/>
              <a:t>1/ Students read Wolfgang’s question and try to think of a suitable answer. They may guess </a:t>
            </a:r>
            <a:r>
              <a:rPr lang="en-GB" i="1" dirty="0"/>
              <a:t>der Zug, das </a:t>
            </a:r>
            <a:r>
              <a:rPr lang="en-GB" i="1" dirty="0" err="1"/>
              <a:t>Fahrrad</a:t>
            </a:r>
            <a:r>
              <a:rPr lang="en-GB" i="1" dirty="0"/>
              <a:t> …</a:t>
            </a:r>
          </a:p>
          <a:p>
            <a:r>
              <a:rPr lang="en-GB" i="0" dirty="0"/>
              <a:t>2/ Teacher brings up a</a:t>
            </a:r>
            <a:r>
              <a:rPr lang="en-GB" i="0" baseline="0" dirty="0"/>
              <a:t> possible</a:t>
            </a:r>
            <a:r>
              <a:rPr lang="en-GB" i="0" dirty="0"/>
              <a:t> answer, </a:t>
            </a:r>
            <a:r>
              <a:rPr lang="en-GB" i="1" dirty="0"/>
              <a:t>das </a:t>
            </a:r>
            <a:r>
              <a:rPr lang="en-GB" i="1" dirty="0" err="1"/>
              <a:t>Fahrrad</a:t>
            </a:r>
            <a:r>
              <a:rPr lang="en-GB" i="0" dirty="0"/>
              <a:t>, and the partial sentence ‘</a:t>
            </a:r>
            <a:r>
              <a:rPr lang="en-GB" i="1" dirty="0"/>
              <a:t>Du </a:t>
            </a:r>
            <a:r>
              <a:rPr lang="en-GB" i="1" dirty="0" err="1"/>
              <a:t>bist</a:t>
            </a:r>
            <a:r>
              <a:rPr lang="en-GB" i="1" dirty="0"/>
              <a:t> ___ </a:t>
            </a:r>
            <a:r>
              <a:rPr lang="en-GB" i="1" dirty="0" err="1"/>
              <a:t>Fahrrad</a:t>
            </a:r>
            <a:r>
              <a:rPr lang="en-GB" i="0" dirty="0"/>
              <a:t>.’</a:t>
            </a:r>
          </a:p>
          <a:p>
            <a:r>
              <a:rPr lang="en-GB" i="0" dirty="0"/>
              <a:t>3/</a:t>
            </a:r>
            <a:r>
              <a:rPr lang="en-GB" i="0" baseline="0" dirty="0"/>
              <a:t> Ask students to guess the missing word. They may need a reminder about the difference in meaning between </a:t>
            </a:r>
            <a:r>
              <a:rPr lang="en-GB" i="1" baseline="0" dirty="0"/>
              <a:t>das</a:t>
            </a:r>
            <a:r>
              <a:rPr lang="en-GB" i="0" baseline="0" dirty="0"/>
              <a:t> and </a:t>
            </a:r>
            <a:r>
              <a:rPr lang="en-GB" i="1" baseline="0" dirty="0" err="1"/>
              <a:t>ein</a:t>
            </a:r>
            <a:r>
              <a:rPr lang="en-GB" i="0" baseline="0" dirty="0"/>
              <a:t>. Which is more natural in English here? ‘a’ or ‘the’? And what is the translation? </a:t>
            </a:r>
          </a:p>
          <a:p>
            <a:r>
              <a:rPr lang="en-GB" i="0" baseline="0" dirty="0"/>
              <a:t>4/ Reveal answer (</a:t>
            </a:r>
            <a:r>
              <a:rPr lang="en-GB" i="1" baseline="0" dirty="0" err="1"/>
              <a:t>ein</a:t>
            </a:r>
            <a:r>
              <a:rPr lang="en-GB" i="0" baseline="0" dirty="0"/>
              <a:t>) on click.</a:t>
            </a:r>
          </a:p>
          <a:p>
            <a:r>
              <a:rPr lang="en-GB" i="0" baseline="0" dirty="0"/>
              <a:t>5/ Bring up the third speech bubble. What is the negation of ‘</a:t>
            </a:r>
            <a:r>
              <a:rPr lang="en-GB" i="1" baseline="0" dirty="0" err="1"/>
              <a:t>ein</a:t>
            </a:r>
            <a:r>
              <a:rPr lang="en-GB" i="1" baseline="0" dirty="0"/>
              <a:t> </a:t>
            </a:r>
            <a:r>
              <a:rPr lang="en-GB" i="1" baseline="0" dirty="0" err="1"/>
              <a:t>Fahrrad</a:t>
            </a:r>
            <a:r>
              <a:rPr lang="en-GB" i="0" baseline="0" dirty="0"/>
              <a:t>?’</a:t>
            </a:r>
          </a:p>
          <a:p>
            <a:r>
              <a:rPr lang="en-GB" i="0" baseline="0" dirty="0"/>
              <a:t>6/ Bring up solution.</a:t>
            </a:r>
          </a:p>
          <a:p>
            <a:r>
              <a:rPr lang="en-GB" i="0" baseline="0" dirty="0"/>
              <a:t>7/ Repeat steps 1-4 for </a:t>
            </a:r>
            <a:r>
              <a:rPr lang="en-GB" i="1" baseline="0" dirty="0"/>
              <a:t>der</a:t>
            </a:r>
            <a:r>
              <a:rPr lang="en-GB" i="0" baseline="0" dirty="0"/>
              <a:t> </a:t>
            </a:r>
            <a:r>
              <a:rPr lang="en-GB" i="1" baseline="0" dirty="0"/>
              <a:t>Zug</a:t>
            </a:r>
            <a:r>
              <a:rPr lang="en-GB" i="1" u="sng" baseline="0" dirty="0"/>
              <a:t>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8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47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380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7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98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38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5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/>
              <a:pPr/>
              <a:t>14/01/2020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/>
              <a:pPr/>
              <a:t>14/01/2020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25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/>
              <a:pPr/>
              <a:t>14/01/2020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55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/>
              <a:pPr/>
              <a:t>14/01/2020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974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/>
              <a:pPr/>
              <a:t>14/01/2020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595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92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2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828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75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16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7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14/01/2020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82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14/01/2020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14/01/2020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34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14/01/2020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26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14/01/2020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5" y="6572245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latin typeface="Century Gothic" panose="020B0502020202020204" pitchFamily="34" charset="0"/>
              </a:rPr>
              <a:t/>
            </a:r>
            <a:br>
              <a:rPr lang="en-GB" sz="1100" dirty="0">
                <a:latin typeface="Century Gothic" panose="020B0502020202020204" pitchFamily="34" charset="0"/>
              </a:rPr>
            </a:br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2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tiff"/><Relationship Id="rId4" Type="http://schemas.openxmlformats.org/officeDocument/2006/relationships/image" Target="../media/image2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tiff"/><Relationship Id="rId4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58E7B9B-A11A-154E-80B4-563231C8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181" y="2429594"/>
            <a:ext cx="8198716" cy="1485422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prstClr val="white"/>
                </a:solidFill>
              </a:rPr>
              <a:t>Vocabulary</a:t>
            </a:r>
            <a:r>
              <a:rPr lang="en-GB" b="1" dirty="0">
                <a:solidFill>
                  <a:prstClr val="white"/>
                </a:solidFill>
              </a:rPr>
              <a:t/>
            </a:r>
            <a:br>
              <a:rPr lang="en-GB" b="1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F2214FE-0DF5-6741-9332-4A2CB0FF9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81" y="3172305"/>
            <a:ext cx="7042527" cy="1120726"/>
          </a:xfrm>
        </p:spPr>
        <p:txBody>
          <a:bodyPr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195181" y="5069525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German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</a:t>
            </a:r>
            <a:r>
              <a:rPr lang="en-GB" sz="1800" dirty="0">
                <a:solidFill>
                  <a:prstClr val="white"/>
                </a:solidFill>
                <a:latin typeface="Century Gothic" panose="020B0502020202020204" pitchFamily="34" charset="0"/>
              </a:rPr>
              <a:t>2.1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- Week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638AEC8F-C9FD-A549-80E9-260E66E632C7}"/>
              </a:ext>
            </a:extLst>
          </p:cNvPr>
          <p:cNvSpPr txBox="1">
            <a:spLocks/>
          </p:cNvSpPr>
          <p:nvPr/>
        </p:nvSpPr>
        <p:spPr>
          <a:xfrm>
            <a:off x="195181" y="5922444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Natalie Finlayson / Rachel Hawkes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 </a:t>
            </a:r>
            <a:r>
              <a:rPr lang="en-GB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14/01/20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"/>
    </mc:Choice>
    <mc:Fallback xmlns="">
      <p:transition spd="slow" advTm="13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4041"/>
            <a:ext cx="6807200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0" y="294041"/>
            <a:ext cx="5810250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GB" sz="3600" b="1" dirty="0">
                <a:solidFill>
                  <a:schemeClr val="lt1"/>
                </a:solidFill>
              </a:rPr>
              <a:t> Was bin </a:t>
            </a:r>
            <a:r>
              <a:rPr lang="en-GB" sz="3600" b="1" dirty="0" err="1">
                <a:solidFill>
                  <a:schemeClr val="lt1"/>
                </a:solidFill>
              </a:rPr>
              <a:t>ich</a:t>
            </a:r>
            <a:r>
              <a:rPr lang="en-GB" sz="3600" b="1" dirty="0">
                <a:solidFill>
                  <a:schemeClr val="lt1"/>
                </a:solidFill>
              </a:rPr>
              <a:t>?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01" y="1425349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Unterricht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4873" y="5636820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spät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6218" y="2060847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schön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4234" y="2750127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Familie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2346" y="5224887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Woche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79691" y="2665469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Montag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7387" y="1777799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Kirche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4234" y="4675390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Marktplatz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26241" y="2464960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Hause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0179" y="1608921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2218" y="3759923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früh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7364" y="3195760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3366" y="5293838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lernen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39857" y="5471109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Aufgabe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50179" y="3865411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der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Schule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7200" y="936183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bekommen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6708" y="4333403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Fahrrad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567" y="3557127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Garten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690748" y="4372114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machen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Google Shape;150;p2"/>
          <p:cNvSpPr/>
          <p:nvPr/>
        </p:nvSpPr>
        <p:spPr>
          <a:xfrm>
            <a:off x="9050179" y="228684"/>
            <a:ext cx="2907149" cy="421947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hören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sprechen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(1/2)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39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4041"/>
            <a:ext cx="6807200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-1" y="294041"/>
            <a:ext cx="5909733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GB" sz="3600" b="1" dirty="0">
                <a:solidFill>
                  <a:schemeClr val="lt1"/>
                </a:solidFill>
              </a:rPr>
              <a:t> Was bin </a:t>
            </a:r>
            <a:r>
              <a:rPr lang="en-GB" sz="3600" b="1" dirty="0" err="1">
                <a:solidFill>
                  <a:schemeClr val="lt1"/>
                </a:solidFill>
              </a:rPr>
              <a:t>ich</a:t>
            </a:r>
            <a:r>
              <a:rPr lang="en-GB" sz="3600" b="1" dirty="0">
                <a:solidFill>
                  <a:schemeClr val="lt1"/>
                </a:solidFill>
              </a:rPr>
              <a:t>? (</a:t>
            </a:r>
            <a:r>
              <a:rPr lang="en-GB" sz="3600" b="1" dirty="0" err="1">
                <a:solidFill>
                  <a:schemeClr val="lt1"/>
                </a:solidFill>
              </a:rPr>
              <a:t>Antworten</a:t>
            </a:r>
            <a:r>
              <a:rPr lang="en-GB" sz="3600" b="1" dirty="0">
                <a:solidFill>
                  <a:schemeClr val="lt1"/>
                </a:solidFill>
              </a:rPr>
              <a:t>)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32" y="1362782"/>
            <a:ext cx="11582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ein Vater, eine Mutter, ein Junge und ein Mädchen. Was bin ich?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...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eine Familie!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sieben Tage. Was bin ich?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...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eine Woche!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Arbeit. Was bin ich?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...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eine Aufgabe!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nicht hässlich. Was bin ich? 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...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schön!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habe eine Tür. Was bin ich? 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...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eine Kirche!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94114" y="1765499"/>
            <a:ext cx="1848149" cy="26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94114" y="2744996"/>
            <a:ext cx="1848150" cy="342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94113" y="3813224"/>
            <a:ext cx="2091290" cy="27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94115" y="4795722"/>
            <a:ext cx="1848151" cy="26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94113" y="5778929"/>
            <a:ext cx="1848150" cy="367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7" name="Google Shape;150;p2"/>
          <p:cNvSpPr/>
          <p:nvPr/>
        </p:nvSpPr>
        <p:spPr>
          <a:xfrm>
            <a:off x="9050179" y="228684"/>
            <a:ext cx="2907149" cy="421947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hören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sprechen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(1/2)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4FC01B-7F33-4B79-905C-20616322A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967" y="4652697"/>
            <a:ext cx="1522338" cy="1551338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0640449" y="2998494"/>
            <a:ext cx="1375374" cy="1093025"/>
          </a:xfrm>
          <a:prstGeom prst="cloudCallout">
            <a:avLst>
              <a:gd name="adj1" fmla="val 148"/>
              <a:gd name="adj2" fmla="val 7159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8E7C80-D267-4A86-AF3C-B8EB77633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91612" y="4652697"/>
            <a:ext cx="1612141" cy="15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8;p2">
            <a:extLst>
              <a:ext uri="{FF2B5EF4-FFF2-40B4-BE49-F238E27FC236}">
                <a16:creationId xmlns:a16="http://schemas.microsoft.com/office/drawing/2014/main" id="{DB0D322C-A0F6-4914-A29C-008F3BD20E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4041"/>
            <a:ext cx="6807200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3605281B-72A0-4E15-ABEA-92EE732E08F6}"/>
              </a:ext>
            </a:extLst>
          </p:cNvPr>
          <p:cNvSpPr/>
          <p:nvPr/>
        </p:nvSpPr>
        <p:spPr>
          <a:xfrm>
            <a:off x="9660835" y="228684"/>
            <a:ext cx="2296493" cy="421947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hören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sprechen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49;p2">
            <a:extLst>
              <a:ext uri="{FF2B5EF4-FFF2-40B4-BE49-F238E27FC236}">
                <a16:creationId xmlns:a16="http://schemas.microsoft.com/office/drawing/2014/main" id="{3CA6ECF5-9CF4-45CE-B881-F6BFEDFD6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94041"/>
            <a:ext cx="5810250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GB" sz="3600" b="1" dirty="0">
                <a:solidFill>
                  <a:schemeClr val="lt1"/>
                </a:solidFill>
              </a:rPr>
              <a:t> Wo bin ich?</a:t>
            </a:r>
            <a:endParaRPr sz="3600" b="1" dirty="0"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9CE77-F2B9-4E2B-92D3-C7170CEE3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9426" y="1877784"/>
            <a:ext cx="1612141" cy="1551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9BE065-6F84-4594-8B8D-8B6D11FE6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289" y="4525434"/>
            <a:ext cx="1522338" cy="1551338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8355921-E1E6-425F-A05B-9B38E887CF4B}"/>
              </a:ext>
            </a:extLst>
          </p:cNvPr>
          <p:cNvSpPr/>
          <p:nvPr/>
        </p:nvSpPr>
        <p:spPr>
          <a:xfrm>
            <a:off x="3424199" y="1301667"/>
            <a:ext cx="3800475" cy="908695"/>
          </a:xfrm>
          <a:prstGeom prst="wedgeRoundRectCallout">
            <a:avLst>
              <a:gd name="adj1" fmla="val -59913"/>
              <a:gd name="adj2" fmla="val 18764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singe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jede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Woche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Wo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bin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ich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A521E79-3738-40BA-B6D3-D353C4508C7B}"/>
              </a:ext>
            </a:extLst>
          </p:cNvPr>
          <p:cNvSpPr/>
          <p:nvPr/>
        </p:nvSpPr>
        <p:spPr>
          <a:xfrm>
            <a:off x="4842183" y="2298832"/>
            <a:ext cx="3800475" cy="908695"/>
          </a:xfrm>
          <a:prstGeom prst="wedgeRoundRectCallout">
            <a:avLst>
              <a:gd name="adj1" fmla="val 59627"/>
              <a:gd name="adj2" fmla="val 23139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Bist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du in der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Schule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DBB9188-503F-46B0-B2C2-B8074906B59F}"/>
              </a:ext>
            </a:extLst>
          </p:cNvPr>
          <p:cNvSpPr/>
          <p:nvPr/>
        </p:nvSpPr>
        <p:spPr>
          <a:xfrm>
            <a:off x="3434080" y="3295997"/>
            <a:ext cx="3800475" cy="908695"/>
          </a:xfrm>
          <a:prstGeom prst="wedgeRoundRectCallout">
            <a:avLst>
              <a:gd name="adj1" fmla="val -59913"/>
              <a:gd name="adj2" fmla="val 18764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Nein, ich bin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nicht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 der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Schule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CB1B1B-E2C5-430F-96A9-044F93D2215E}"/>
              </a:ext>
            </a:extLst>
          </p:cNvPr>
          <p:cNvSpPr txBox="1"/>
          <p:nvPr/>
        </p:nvSpPr>
        <p:spPr>
          <a:xfrm>
            <a:off x="5293360" y="2599290"/>
            <a:ext cx="920645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___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C67363-E1B9-4BEE-970E-8C689F2C7F88}"/>
              </a:ext>
            </a:extLst>
          </p:cNvPr>
          <p:cNvSpPr/>
          <p:nvPr/>
        </p:nvSpPr>
        <p:spPr>
          <a:xfrm>
            <a:off x="3424199" y="5290329"/>
            <a:ext cx="3800475" cy="908695"/>
          </a:xfrm>
          <a:prstGeom prst="wedgeRoundRectCallout">
            <a:avLst>
              <a:gd name="adj1" fmla="val -59913"/>
              <a:gd name="adj2" fmla="val 18764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 Ich bin in der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Kirche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B1B1B-E2C5-430F-96A9-044F93D2215E}"/>
              </a:ext>
            </a:extLst>
          </p:cNvPr>
          <p:cNvSpPr txBox="1"/>
          <p:nvPr/>
        </p:nvSpPr>
        <p:spPr>
          <a:xfrm>
            <a:off x="4988561" y="3429000"/>
            <a:ext cx="10668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___</a:t>
            </a:r>
          </a:p>
        </p:txBody>
      </p:sp>
      <p:sp>
        <p:nvSpPr>
          <p:cNvPr id="22" name="Speech Bubble: Rectangle with Corners Rounded 11">
            <a:extLst>
              <a:ext uri="{FF2B5EF4-FFF2-40B4-BE49-F238E27FC236}">
                <a16:creationId xmlns:a16="http://schemas.microsoft.com/office/drawing/2014/main" id="{EA521E79-3738-40BA-B6D3-D353C4508C7B}"/>
              </a:ext>
            </a:extLst>
          </p:cNvPr>
          <p:cNvSpPr/>
          <p:nvPr/>
        </p:nvSpPr>
        <p:spPr>
          <a:xfrm>
            <a:off x="4823006" y="4293162"/>
            <a:ext cx="3800475" cy="908695"/>
          </a:xfrm>
          <a:prstGeom prst="wedgeRoundRectCallout">
            <a:avLst>
              <a:gd name="adj1" fmla="val 59627"/>
              <a:gd name="adj2" fmla="val 23139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Bist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du in der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Kirche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CB1B1B-E2C5-430F-96A9-044F93D2215E}"/>
              </a:ext>
            </a:extLst>
          </p:cNvPr>
          <p:cNvSpPr txBox="1"/>
          <p:nvPr/>
        </p:nvSpPr>
        <p:spPr>
          <a:xfrm>
            <a:off x="5293360" y="4593622"/>
            <a:ext cx="920645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___</a:t>
            </a:r>
          </a:p>
        </p:txBody>
      </p:sp>
      <p:sp>
        <p:nvSpPr>
          <p:cNvPr id="27" name="Rounded Rectangular Callout 54">
            <a:extLst>
              <a:ext uri="{FF2B5EF4-FFF2-40B4-BE49-F238E27FC236}">
                <a16:creationId xmlns:a16="http://schemas.microsoft.com/office/drawing/2014/main" id="{A54D44C0-BBFA-445F-8063-8B509F1C3F99}"/>
              </a:ext>
            </a:extLst>
          </p:cNvPr>
          <p:cNvSpPr/>
          <p:nvPr/>
        </p:nvSpPr>
        <p:spPr>
          <a:xfrm>
            <a:off x="8839200" y="97744"/>
            <a:ext cx="3233782" cy="1978720"/>
          </a:xfrm>
          <a:prstGeom prst="wedgeRoundRectCallout">
            <a:avLst>
              <a:gd name="adj1" fmla="val 20202"/>
              <a:gd name="adj2" fmla="val 64074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Remember!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use </a:t>
            </a:r>
            <a:r>
              <a:rPr lang="en-GB" sz="2000" i="1" dirty="0" err="1">
                <a:latin typeface="Century Gothic" panose="020B0502020202020204" pitchFamily="34" charset="0"/>
              </a:rPr>
              <a:t>nicht</a:t>
            </a:r>
            <a:r>
              <a:rPr lang="en-GB" sz="2000" dirty="0">
                <a:latin typeface="Century Gothic" panose="020B0502020202020204" pitchFamily="34" charset="0"/>
              </a:rPr>
              <a:t> to say you are </a:t>
            </a:r>
            <a:r>
              <a:rPr lang="en-GB" sz="2000" b="1" dirty="0">
                <a:latin typeface="Century Gothic" panose="020B0502020202020204" pitchFamily="34" charset="0"/>
              </a:rPr>
              <a:t>not doing </a:t>
            </a:r>
            <a:r>
              <a:rPr lang="en-GB" sz="2000" dirty="0">
                <a:latin typeface="Century Gothic" panose="020B0502020202020204" pitchFamily="34" charset="0"/>
              </a:rPr>
              <a:t>something.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7" grpId="1" animBg="1"/>
      <p:bldP spid="20" grpId="0" animBg="1"/>
      <p:bldP spid="21" grpId="0" animBg="1"/>
      <p:bldP spid="21" grpId="1" animBg="1"/>
      <p:bldP spid="22" grpId="0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4041"/>
            <a:ext cx="6807200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0" y="294041"/>
            <a:ext cx="5810250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GB" sz="3600" b="1" dirty="0">
                <a:solidFill>
                  <a:schemeClr val="lt1"/>
                </a:solidFill>
              </a:rPr>
              <a:t> Wo bin </a:t>
            </a:r>
            <a:r>
              <a:rPr lang="en-GB" sz="3600" b="1" dirty="0" err="1">
                <a:solidFill>
                  <a:schemeClr val="lt1"/>
                </a:solidFill>
              </a:rPr>
              <a:t>ich</a:t>
            </a:r>
            <a:r>
              <a:rPr lang="en-GB" sz="3600" b="1" dirty="0">
                <a:solidFill>
                  <a:schemeClr val="lt1"/>
                </a:solidFill>
              </a:rPr>
              <a:t>?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9050179" y="228684"/>
            <a:ext cx="2907149" cy="421947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hören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sprechen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(2/2)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701" y="1425349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Unterricht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4873" y="5636820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spät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6218" y="2060847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schön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567" y="3557127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Garten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4234" y="2750127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Familie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346" y="5224887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Woche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7387" y="1777799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Kirche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4234" y="4675390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Marktplatz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0179" y="1608921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2218" y="3759923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früh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7364" y="3195760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0179" y="3865411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der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Schule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7200" y="936183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bekommen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6708" y="4333403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Fahrrad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79691" y="2665469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Montag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26241" y="2464960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Hause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39857" y="5471109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Aufgabe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690748" y="4372114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machen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3366" y="5293838"/>
            <a:ext cx="3144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DAA52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lernen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DAA52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4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4041"/>
            <a:ext cx="6807200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-1" y="294041"/>
            <a:ext cx="5909733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GB" sz="3600" b="1" dirty="0">
                <a:solidFill>
                  <a:schemeClr val="lt1"/>
                </a:solidFill>
              </a:rPr>
              <a:t> Was bin </a:t>
            </a:r>
            <a:r>
              <a:rPr lang="en-GB" sz="3600" b="1" dirty="0" err="1">
                <a:solidFill>
                  <a:schemeClr val="lt1"/>
                </a:solidFill>
              </a:rPr>
              <a:t>ich</a:t>
            </a:r>
            <a:r>
              <a:rPr lang="en-GB" sz="3600" b="1" dirty="0">
                <a:solidFill>
                  <a:schemeClr val="lt1"/>
                </a:solidFill>
              </a:rPr>
              <a:t>? (</a:t>
            </a:r>
            <a:r>
              <a:rPr lang="en-GB" sz="3600" b="1" dirty="0" err="1">
                <a:solidFill>
                  <a:schemeClr val="lt1"/>
                </a:solidFill>
              </a:rPr>
              <a:t>Antworten</a:t>
            </a:r>
            <a:r>
              <a:rPr lang="en-GB" sz="3600" b="1" dirty="0">
                <a:solidFill>
                  <a:schemeClr val="lt1"/>
                </a:solidFill>
              </a:rPr>
              <a:t>)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32" y="1362782"/>
            <a:ext cx="11582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gibt hier ein Klassenzimmer. Wo bin ich? 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...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der Schule!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Lehrer redet viel. Wo bin ich? 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...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 Unterricht!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spiele mit Freunden Fußball. Wo bin ich? 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...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 Garten!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wohne hier. Wo bin ich? 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...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zu Hause!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gibt hier eine Kirche. Wo bin ich? 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bin ...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 Marktplatz!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4994" y="1740675"/>
            <a:ext cx="1913468" cy="33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4994" y="2792229"/>
            <a:ext cx="1913468" cy="270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4994" y="3775313"/>
            <a:ext cx="1761067" cy="270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4993" y="4825394"/>
            <a:ext cx="1761067" cy="270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4993" y="5741481"/>
            <a:ext cx="2150539" cy="40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Google Shape;150;p2"/>
          <p:cNvSpPr/>
          <p:nvPr/>
        </p:nvSpPr>
        <p:spPr>
          <a:xfrm>
            <a:off x="9050179" y="228684"/>
            <a:ext cx="2907149" cy="421947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hören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sprechen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(2/2)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4FC01B-7F33-4B79-905C-20616322A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967" y="4595584"/>
            <a:ext cx="1522338" cy="155133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9191593" y="3063162"/>
            <a:ext cx="1375374" cy="1093025"/>
          </a:xfrm>
          <a:prstGeom prst="cloudCallout">
            <a:avLst>
              <a:gd name="adj1" fmla="val 148"/>
              <a:gd name="adj2" fmla="val 7159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8E7C80-D267-4A86-AF3C-B8EB77633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91612" y="4652697"/>
            <a:ext cx="1612141" cy="15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6853"/>
              </p:ext>
            </p:extLst>
          </p:nvPr>
        </p:nvGraphicFramePr>
        <p:xfrm>
          <a:off x="7918315" y="1556243"/>
          <a:ext cx="3385226" cy="4144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208">
                  <a:extLst>
                    <a:ext uri="{9D8B030D-6E8A-4147-A177-3AD203B41FA5}">
                      <a16:colId xmlns:a16="http://schemas.microsoft.com/office/drawing/2014/main" val="1178708678"/>
                    </a:ext>
                  </a:extLst>
                </a:gridCol>
                <a:gridCol w="2714018">
                  <a:extLst>
                    <a:ext uri="{9D8B030D-6E8A-4147-A177-3AD203B41FA5}">
                      <a16:colId xmlns:a16="http://schemas.microsoft.com/office/drawing/2014/main" val="935514241"/>
                    </a:ext>
                  </a:extLst>
                </a:gridCol>
              </a:tblGrid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6798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92441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05997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BDCD0FF-8297-E44D-99AD-1B0913C78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51" y="3214593"/>
            <a:ext cx="1186690" cy="804312"/>
          </a:xfrm>
          <a:prstGeom prst="rect">
            <a:avLst/>
          </a:prstGeom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566" y="313762"/>
            <a:ext cx="4257040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das?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265920" y="258220"/>
            <a:ext cx="2614951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und </a:t>
            </a:r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schreiben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554" y="3355139"/>
            <a:ext cx="598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Das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ein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</a:t>
            </a:r>
            <a:r>
              <a:rPr lang="en-GB" sz="28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ach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0326" y="1997955"/>
            <a:ext cx="426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Mathematik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Slate-apple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90" y="1711950"/>
            <a:ext cx="891733" cy="10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lass, Classroom, Teacher, Burma, Students,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014" y="4475112"/>
            <a:ext cx="1348883" cy="10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8725989" y="3043646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725989" y="4402075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9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45069"/>
              </p:ext>
            </p:extLst>
          </p:nvPr>
        </p:nvGraphicFramePr>
        <p:xfrm>
          <a:off x="7918315" y="1556243"/>
          <a:ext cx="3385226" cy="4144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208">
                  <a:extLst>
                    <a:ext uri="{9D8B030D-6E8A-4147-A177-3AD203B41FA5}">
                      <a16:colId xmlns:a16="http://schemas.microsoft.com/office/drawing/2014/main" val="1178708678"/>
                    </a:ext>
                  </a:extLst>
                </a:gridCol>
                <a:gridCol w="2714018">
                  <a:extLst>
                    <a:ext uri="{9D8B030D-6E8A-4147-A177-3AD203B41FA5}">
                      <a16:colId xmlns:a16="http://schemas.microsoft.com/office/drawing/2014/main" val="935514241"/>
                    </a:ext>
                  </a:extLst>
                </a:gridCol>
              </a:tblGrid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6798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92441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05997"/>
                  </a:ext>
                </a:extLst>
              </a:tr>
            </a:tbl>
          </a:graphicData>
        </a:graphic>
      </p:graphicFrame>
      <p:pic>
        <p:nvPicPr>
          <p:cNvPr id="15" name="Picture 4" descr="Chemical Lab Flasks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468" y="4420743"/>
            <a:ext cx="1070489" cy="10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566" y="313762"/>
            <a:ext cx="4257040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das?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265920" y="258220"/>
            <a:ext cx="2614951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und </a:t>
            </a:r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schreiben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554" y="3355139"/>
            <a:ext cx="598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Das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eine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Fremdsprache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9295" y="3355139"/>
            <a:ext cx="426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Deutsch</a:t>
            </a:r>
          </a:p>
        </p:txBody>
      </p:sp>
      <p:pic>
        <p:nvPicPr>
          <p:cNvPr id="9218" name="Picture 2" descr="Waving German Flag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762" y="3094405"/>
            <a:ext cx="1156022" cy="9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8738864" y="1627236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05219" y="4420743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3770714-A6FD-4613-BEE1-300EBB3E7D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8762" y="1698230"/>
            <a:ext cx="1074117" cy="10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56359"/>
              </p:ext>
            </p:extLst>
          </p:nvPr>
        </p:nvGraphicFramePr>
        <p:xfrm>
          <a:off x="7918315" y="1556243"/>
          <a:ext cx="3385226" cy="4144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208">
                  <a:extLst>
                    <a:ext uri="{9D8B030D-6E8A-4147-A177-3AD203B41FA5}">
                      <a16:colId xmlns:a16="http://schemas.microsoft.com/office/drawing/2014/main" val="1178708678"/>
                    </a:ext>
                  </a:extLst>
                </a:gridCol>
                <a:gridCol w="2714018">
                  <a:extLst>
                    <a:ext uri="{9D8B030D-6E8A-4147-A177-3AD203B41FA5}">
                      <a16:colId xmlns:a16="http://schemas.microsoft.com/office/drawing/2014/main" val="935514241"/>
                    </a:ext>
                  </a:extLst>
                </a:gridCol>
              </a:tblGrid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6798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92441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05997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909466" y="2038622"/>
            <a:ext cx="2114610" cy="404199"/>
            <a:chOff x="8731256" y="2148819"/>
            <a:chExt cx="2114610" cy="404199"/>
          </a:xfrm>
        </p:grpSpPr>
        <p:pic>
          <p:nvPicPr>
            <p:cNvPr id="14" name="Picture 4" descr="United Kingdom Flag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256" y="2154001"/>
              <a:ext cx="696630" cy="39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Spain Clip 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7256" y="2148819"/>
              <a:ext cx="604493" cy="40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France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567" y="2148819"/>
              <a:ext cx="606299" cy="404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566" y="313762"/>
            <a:ext cx="4257040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das?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265920" y="258220"/>
            <a:ext cx="2614951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und </a:t>
            </a:r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schreiben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554" y="3355139"/>
            <a:ext cx="598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Physik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3166" y="3366714"/>
            <a:ext cx="3655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ein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</a:t>
            </a:r>
            <a:r>
              <a:rPr lang="en-GB" sz="28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ach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9" name="Picture 2" descr="Painter Color Palette With Brush Cartoon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736" y="4618603"/>
            <a:ext cx="821884" cy="8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4" b="100000" l="10000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46" y="2675105"/>
            <a:ext cx="2709334" cy="151835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8738864" y="1627236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66" y="4689555"/>
            <a:ext cx="1095655" cy="80201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8738863" y="4432269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0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566" y="313762"/>
            <a:ext cx="4257040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das?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265920" y="258220"/>
            <a:ext cx="2614951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und </a:t>
            </a:r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schreiben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566" y="3355139"/>
            <a:ext cx="598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Spanisch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40866"/>
              </p:ext>
            </p:extLst>
          </p:nvPr>
        </p:nvGraphicFramePr>
        <p:xfrm>
          <a:off x="7918315" y="1556243"/>
          <a:ext cx="3385226" cy="4144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208">
                  <a:extLst>
                    <a:ext uri="{9D8B030D-6E8A-4147-A177-3AD203B41FA5}">
                      <a16:colId xmlns:a16="http://schemas.microsoft.com/office/drawing/2014/main" val="1178708678"/>
                    </a:ext>
                  </a:extLst>
                </a:gridCol>
                <a:gridCol w="2714018">
                  <a:extLst>
                    <a:ext uri="{9D8B030D-6E8A-4147-A177-3AD203B41FA5}">
                      <a16:colId xmlns:a16="http://schemas.microsoft.com/office/drawing/2014/main" val="935514241"/>
                    </a:ext>
                  </a:extLst>
                </a:gridCol>
              </a:tblGrid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6798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92441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0599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53711" y="1940838"/>
            <a:ext cx="3655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eine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Fremdsprache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100" name="Picture 4" descr="Chemical Lab Flask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469" y="3082044"/>
            <a:ext cx="1070489" cy="10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t And Dog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96" y="4720552"/>
            <a:ext cx="2344434" cy="56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8747804" y="3027432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747804" y="4415194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909466" y="2038622"/>
            <a:ext cx="2114610" cy="404199"/>
            <a:chOff x="8909466" y="2038622"/>
            <a:chExt cx="2114610" cy="404199"/>
          </a:xfrm>
        </p:grpSpPr>
        <p:pic>
          <p:nvPicPr>
            <p:cNvPr id="18" name="Picture 4" descr="United Kingdom Flag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9466" y="2043804"/>
              <a:ext cx="696630" cy="39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Spain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5466" y="2038622"/>
              <a:ext cx="604493" cy="40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France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7777" y="2038622"/>
              <a:ext cx="606299" cy="404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19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918315" y="1556243"/>
          <a:ext cx="3385226" cy="4144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208">
                  <a:extLst>
                    <a:ext uri="{9D8B030D-6E8A-4147-A177-3AD203B41FA5}">
                      <a16:colId xmlns:a16="http://schemas.microsoft.com/office/drawing/2014/main" val="1178708678"/>
                    </a:ext>
                  </a:extLst>
                </a:gridCol>
                <a:gridCol w="2714018">
                  <a:extLst>
                    <a:ext uri="{9D8B030D-6E8A-4147-A177-3AD203B41FA5}">
                      <a16:colId xmlns:a16="http://schemas.microsoft.com/office/drawing/2014/main" val="935514241"/>
                    </a:ext>
                  </a:extLst>
                </a:gridCol>
              </a:tblGrid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6798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92441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05997"/>
                  </a:ext>
                </a:extLst>
              </a:tr>
            </a:tbl>
          </a:graphicData>
        </a:graphic>
      </p:graphicFrame>
      <p:pic>
        <p:nvPicPr>
          <p:cNvPr id="6146" name="Picture 2" descr="Painter Color Palette With Brush Cartoon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214" y="3168816"/>
            <a:ext cx="837870" cy="8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7" y="3240405"/>
            <a:ext cx="1189463" cy="870686"/>
          </a:xfrm>
          <a:prstGeom prst="rect">
            <a:avLst/>
          </a:prstGeom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566" y="313762"/>
            <a:ext cx="4257040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das?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265920" y="258220"/>
            <a:ext cx="2614951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und </a:t>
            </a:r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schreiben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554" y="3355139"/>
            <a:ext cx="598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Biologie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2735" y="4705414"/>
            <a:ext cx="426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eine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Naturwissenschaft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4" name="Picture 4" descr="Chemical Lab Flasks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468" y="4420743"/>
            <a:ext cx="1070489" cy="10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8738863" y="3027433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909466" y="2038622"/>
            <a:ext cx="2114610" cy="404199"/>
            <a:chOff x="8731256" y="2148819"/>
            <a:chExt cx="2114610" cy="404199"/>
          </a:xfrm>
        </p:grpSpPr>
        <p:pic>
          <p:nvPicPr>
            <p:cNvPr id="18" name="Picture 4" descr="United Kingdom Flag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256" y="2154001"/>
              <a:ext cx="696630" cy="39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Spain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7256" y="2148819"/>
              <a:ext cx="604493" cy="40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France Clip 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567" y="2148819"/>
              <a:ext cx="606299" cy="404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Straight Connector 14"/>
          <p:cNvCxnSpPr/>
          <p:nvPr/>
        </p:nvCxnSpPr>
        <p:spPr>
          <a:xfrm flipV="1">
            <a:off x="8738864" y="1627236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1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566" y="313762"/>
            <a:ext cx="4257040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ist</a:t>
            </a:r>
            <a:r>
              <a:rPr lang="en-GB" sz="3600" b="1" dirty="0">
                <a:solidFill>
                  <a:schemeClr val="bg1"/>
                </a:solidFill>
              </a:rPr>
              <a:t> das?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265920" y="258220"/>
            <a:ext cx="2614951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und </a:t>
            </a:r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schreiben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554" y="3355139"/>
            <a:ext cx="598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Musik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918315" y="1556243"/>
          <a:ext cx="3385226" cy="4144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1208">
                  <a:extLst>
                    <a:ext uri="{9D8B030D-6E8A-4147-A177-3AD203B41FA5}">
                      <a16:colId xmlns:a16="http://schemas.microsoft.com/office/drawing/2014/main" val="1178708678"/>
                    </a:ext>
                  </a:extLst>
                </a:gridCol>
                <a:gridCol w="2714018">
                  <a:extLst>
                    <a:ext uri="{9D8B030D-6E8A-4147-A177-3AD203B41FA5}">
                      <a16:colId xmlns:a16="http://schemas.microsoft.com/office/drawing/2014/main" val="935514241"/>
                    </a:ext>
                  </a:extLst>
                </a:gridCol>
              </a:tblGrid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6798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292441"/>
                  </a:ext>
                </a:extLst>
              </a:tr>
              <a:tr h="1381388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0599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62536" y="4705414"/>
            <a:ext cx="3655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eine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Kunst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4" name="Picture 2" descr="Painter Color Palette With Brush Cartoon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557" y="4517401"/>
            <a:ext cx="933032" cy="9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hemical Lab Flasks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58" y="1701073"/>
            <a:ext cx="1070489" cy="10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8738864" y="1627236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928979" y="3461720"/>
            <a:ext cx="2114610" cy="404199"/>
            <a:chOff x="8731256" y="2148819"/>
            <a:chExt cx="2114610" cy="404199"/>
          </a:xfrm>
        </p:grpSpPr>
        <p:pic>
          <p:nvPicPr>
            <p:cNvPr id="22" name="Picture 4" descr="United Kingdom Flag Clip A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256" y="2154001"/>
              <a:ext cx="696630" cy="39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Spain Clip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7256" y="2148819"/>
              <a:ext cx="604493" cy="40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France Clip Ar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567" y="2148819"/>
              <a:ext cx="606299" cy="404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Connector 17"/>
          <p:cNvCxnSpPr/>
          <p:nvPr/>
        </p:nvCxnSpPr>
        <p:spPr>
          <a:xfrm flipV="1">
            <a:off x="8758376" y="3062929"/>
            <a:ext cx="2455817" cy="12017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504" y="4506374"/>
            <a:ext cx="1301053" cy="9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8032972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565" y="313762"/>
            <a:ext cx="5631481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Mein </a:t>
            </a:r>
            <a:r>
              <a:rPr lang="en-GB" sz="3600" b="1" dirty="0" err="1">
                <a:solidFill>
                  <a:schemeClr val="bg1"/>
                </a:solidFill>
              </a:rPr>
              <a:t>Lieblingsschulfach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01591" y="258220"/>
            <a:ext cx="1579280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sprechen</a:t>
            </a:r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E7C80-D267-4A86-AF3C-B8EB77633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3761" y="2670167"/>
            <a:ext cx="1612141" cy="1551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FC01B-7F33-4B79-905C-20616322A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0022" y="2670167"/>
            <a:ext cx="1522338" cy="155133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 flipH="1">
            <a:off x="6358618" y="2551323"/>
            <a:ext cx="3942973" cy="1334149"/>
          </a:xfrm>
          <a:prstGeom prst="wedgeEllipseCallout">
            <a:avLst>
              <a:gd name="adj1" fmla="val -51609"/>
              <a:gd name="adj2" fmla="val 53236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Mein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Lieblingsfach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Musik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2124333" y="2551323"/>
            <a:ext cx="3942973" cy="1334149"/>
          </a:xfrm>
          <a:prstGeom prst="wedgeEllipseCallout">
            <a:avLst>
              <a:gd name="adj1" fmla="val -51609"/>
              <a:gd name="adj2" fmla="val 53236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Mia, was </a:t>
            </a:r>
            <a:r>
              <a:rPr lang="en-GB" sz="2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dein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Lieblingsfach</a:t>
            </a:r>
            <a:r>
              <a:rPr lang="en-GB" sz="2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5" y="1419356"/>
            <a:ext cx="1098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Was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dein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Lieblings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fach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? Frag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deinen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Partner /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deine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Partnerin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406834" y="4221383"/>
            <a:ext cx="3612256" cy="1925392"/>
          </a:xfrm>
          <a:prstGeom prst="wedgeRoundRectCallout">
            <a:avLst>
              <a:gd name="adj1" fmla="val -20425"/>
              <a:gd name="adj2" fmla="val -62630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latin typeface="Century Gothic" panose="020B0502020202020204" pitchFamily="34" charset="0"/>
              </a:rPr>
              <a:t>Remember!</a:t>
            </a:r>
          </a:p>
          <a:p>
            <a:pPr algn="ctr"/>
            <a:endParaRPr lang="en-GB" sz="26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600" i="1" dirty="0" err="1">
                <a:latin typeface="Century Gothic" panose="020B0502020202020204" pitchFamily="34" charset="0"/>
              </a:rPr>
              <a:t>mein</a:t>
            </a:r>
            <a:r>
              <a:rPr lang="en-GB" sz="2600" i="1" dirty="0">
                <a:latin typeface="Century Gothic" panose="020B0502020202020204" pitchFamily="34" charset="0"/>
              </a:rPr>
              <a:t>(e) - </a:t>
            </a:r>
            <a:r>
              <a:rPr lang="en-GB" sz="2600" dirty="0">
                <a:latin typeface="Century Gothic" panose="020B0502020202020204" pitchFamily="34" charset="0"/>
              </a:rPr>
              <a:t>my</a:t>
            </a:r>
          </a:p>
          <a:p>
            <a:pPr algn="ctr"/>
            <a:r>
              <a:rPr lang="en-GB" sz="2600" i="1" dirty="0" err="1">
                <a:latin typeface="Century Gothic" panose="020B0502020202020204" pitchFamily="34" charset="0"/>
              </a:rPr>
              <a:t>dein</a:t>
            </a:r>
            <a:r>
              <a:rPr lang="en-GB" sz="2600" i="1" dirty="0">
                <a:latin typeface="Century Gothic" panose="020B0502020202020204" pitchFamily="34" charset="0"/>
              </a:rPr>
              <a:t>(e) - </a:t>
            </a:r>
            <a:r>
              <a:rPr lang="en-GB" sz="2600" dirty="0">
                <a:latin typeface="Century Gothic" panose="020B0502020202020204" pitchFamily="34" charset="0"/>
              </a:rPr>
              <a:t>your</a:t>
            </a:r>
            <a:endParaRPr lang="en-GB" sz="2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8;p2">
            <a:extLst>
              <a:ext uri="{FF2B5EF4-FFF2-40B4-BE49-F238E27FC236}">
                <a16:creationId xmlns:a16="http://schemas.microsoft.com/office/drawing/2014/main" id="{DB0D322C-A0F6-4914-A29C-008F3BD20E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4041"/>
            <a:ext cx="6807200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0;p2">
            <a:extLst>
              <a:ext uri="{FF2B5EF4-FFF2-40B4-BE49-F238E27FC236}">
                <a16:creationId xmlns:a16="http://schemas.microsoft.com/office/drawing/2014/main" id="{3605281B-72A0-4E15-ABEA-92EE732E08F6}"/>
              </a:ext>
            </a:extLst>
          </p:cNvPr>
          <p:cNvSpPr/>
          <p:nvPr/>
        </p:nvSpPr>
        <p:spPr>
          <a:xfrm>
            <a:off x="9660835" y="228684"/>
            <a:ext cx="2296493" cy="421947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hören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/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sprechen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49;p2">
            <a:extLst>
              <a:ext uri="{FF2B5EF4-FFF2-40B4-BE49-F238E27FC236}">
                <a16:creationId xmlns:a16="http://schemas.microsoft.com/office/drawing/2014/main" id="{3CA6ECF5-9CF4-45CE-B881-F6BFEDFD6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94041"/>
            <a:ext cx="5810250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GB" sz="3600" b="1" dirty="0">
                <a:solidFill>
                  <a:schemeClr val="lt1"/>
                </a:solidFill>
              </a:rPr>
              <a:t> Was bin </a:t>
            </a:r>
            <a:r>
              <a:rPr lang="en-GB" sz="3600" b="1" dirty="0" err="1">
                <a:solidFill>
                  <a:schemeClr val="lt1"/>
                </a:solidFill>
              </a:rPr>
              <a:t>ich</a:t>
            </a:r>
            <a:r>
              <a:rPr lang="en-GB" sz="3600" b="1" dirty="0">
                <a:solidFill>
                  <a:schemeClr val="lt1"/>
                </a:solidFill>
              </a:rPr>
              <a:t>?</a:t>
            </a:r>
            <a:endParaRPr sz="3600" b="1" dirty="0"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9CE77-F2B9-4E2B-92D3-C7170CEE3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9426" y="1877784"/>
            <a:ext cx="1612141" cy="1551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9BE065-6F84-4594-8B8D-8B6D11FE6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289" y="4525434"/>
            <a:ext cx="1522338" cy="1551338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8355921-E1E6-425F-A05B-9B38E887CF4B}"/>
              </a:ext>
            </a:extLst>
          </p:cNvPr>
          <p:cNvSpPr/>
          <p:nvPr/>
        </p:nvSpPr>
        <p:spPr>
          <a:xfrm>
            <a:off x="3424199" y="1301667"/>
            <a:ext cx="3800475" cy="908695"/>
          </a:xfrm>
          <a:prstGeom prst="wedgeRoundRectCallout">
            <a:avLst>
              <a:gd name="adj1" fmla="val -59913"/>
              <a:gd name="adj2" fmla="val 18764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Ich bin </a:t>
            </a:r>
            <a:r>
              <a:rPr lang="en-GB" sz="2000" dirty="0" err="1"/>
              <a:t>kein</a:t>
            </a:r>
            <a:r>
              <a:rPr lang="en-GB" sz="2000" dirty="0"/>
              <a:t> Auto und </a:t>
            </a:r>
            <a:r>
              <a:rPr lang="en-GB" sz="2000" dirty="0" err="1"/>
              <a:t>kein</a:t>
            </a:r>
            <a:r>
              <a:rPr lang="en-GB" sz="2000" dirty="0"/>
              <a:t> Bus. Was bin ich?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A521E79-3738-40BA-B6D3-D353C4508C7B}"/>
              </a:ext>
            </a:extLst>
          </p:cNvPr>
          <p:cNvSpPr/>
          <p:nvPr/>
        </p:nvSpPr>
        <p:spPr>
          <a:xfrm>
            <a:off x="4842183" y="2298832"/>
            <a:ext cx="3800475" cy="908695"/>
          </a:xfrm>
          <a:prstGeom prst="wedgeRoundRectCallout">
            <a:avLst>
              <a:gd name="adj1" fmla="val 59627"/>
              <a:gd name="adj2" fmla="val 23139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Das </a:t>
            </a:r>
            <a:r>
              <a:rPr lang="en-GB" sz="2000" dirty="0" err="1"/>
              <a:t>Fahrrad</a:t>
            </a:r>
            <a:r>
              <a:rPr lang="en-GB" sz="2000" dirty="0"/>
              <a:t> …</a:t>
            </a:r>
          </a:p>
          <a:p>
            <a:pPr algn="ctr"/>
            <a:r>
              <a:rPr lang="en-GB" sz="2000" dirty="0"/>
              <a:t>Du </a:t>
            </a:r>
            <a:r>
              <a:rPr lang="en-GB" sz="2000" dirty="0" err="1"/>
              <a:t>bist</a:t>
            </a:r>
            <a:r>
              <a:rPr lang="en-GB" sz="2000" dirty="0"/>
              <a:t> </a:t>
            </a:r>
            <a:r>
              <a:rPr lang="en-GB" sz="2000" dirty="0" err="1"/>
              <a:t>ein</a:t>
            </a:r>
            <a:r>
              <a:rPr lang="en-GB" sz="2000" dirty="0"/>
              <a:t> </a:t>
            </a:r>
            <a:r>
              <a:rPr lang="en-GB" sz="2000" dirty="0" err="1"/>
              <a:t>Fahrrad</a:t>
            </a:r>
            <a:r>
              <a:rPr lang="en-GB" sz="2000" dirty="0"/>
              <a:t>!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DBB9188-503F-46B0-B2C2-B8074906B59F}"/>
              </a:ext>
            </a:extLst>
          </p:cNvPr>
          <p:cNvSpPr/>
          <p:nvPr/>
        </p:nvSpPr>
        <p:spPr>
          <a:xfrm>
            <a:off x="3434080" y="3295997"/>
            <a:ext cx="3800475" cy="908695"/>
          </a:xfrm>
          <a:prstGeom prst="wedgeRoundRectCallout">
            <a:avLst>
              <a:gd name="adj1" fmla="val -59913"/>
              <a:gd name="adj2" fmla="val 18764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/>
              <a:t>Nein</a:t>
            </a:r>
            <a:r>
              <a:rPr lang="en-GB" sz="2000" dirty="0"/>
              <a:t>, ich bin </a:t>
            </a:r>
            <a:r>
              <a:rPr lang="en-GB" sz="2000" dirty="0" err="1"/>
              <a:t>kein</a:t>
            </a:r>
            <a:r>
              <a:rPr lang="en-GB" sz="2000" dirty="0"/>
              <a:t> </a:t>
            </a:r>
            <a:r>
              <a:rPr lang="en-GB" sz="2000" dirty="0" err="1"/>
              <a:t>Fahrrad</a:t>
            </a:r>
            <a:r>
              <a:rPr lang="en-GB" sz="2000" dirty="0"/>
              <a:t>!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0D469A9-97F1-4798-82F0-08C4D14F09E3}"/>
              </a:ext>
            </a:extLst>
          </p:cNvPr>
          <p:cNvSpPr/>
          <p:nvPr/>
        </p:nvSpPr>
        <p:spPr>
          <a:xfrm>
            <a:off x="4842183" y="4293162"/>
            <a:ext cx="3800475" cy="908695"/>
          </a:xfrm>
          <a:prstGeom prst="wedgeRoundRectCallout">
            <a:avLst>
              <a:gd name="adj1" fmla="val 59627"/>
              <a:gd name="adj2" fmla="val 23139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Der Zug …</a:t>
            </a:r>
          </a:p>
          <a:p>
            <a:pPr algn="ctr"/>
            <a:r>
              <a:rPr lang="en-GB" sz="2000" dirty="0"/>
              <a:t>Du </a:t>
            </a:r>
            <a:r>
              <a:rPr lang="en-GB" sz="2000" dirty="0" err="1"/>
              <a:t>bist</a:t>
            </a:r>
            <a:r>
              <a:rPr lang="en-GB" sz="2000" dirty="0"/>
              <a:t> </a:t>
            </a:r>
            <a:r>
              <a:rPr lang="en-GB" sz="2000" dirty="0" err="1"/>
              <a:t>ein</a:t>
            </a:r>
            <a:r>
              <a:rPr lang="en-GB" sz="2000" dirty="0"/>
              <a:t> Zug!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CB1B1B-E2C5-430F-96A9-044F93D2215E}"/>
              </a:ext>
            </a:extLst>
          </p:cNvPr>
          <p:cNvSpPr txBox="1"/>
          <p:nvPr/>
        </p:nvSpPr>
        <p:spPr>
          <a:xfrm>
            <a:off x="6409587" y="2753179"/>
            <a:ext cx="458788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___</a:t>
            </a:r>
          </a:p>
        </p:txBody>
      </p:sp>
      <p:sp>
        <p:nvSpPr>
          <p:cNvPr id="19" name="Rounded Rectangular Callout 54">
            <a:extLst>
              <a:ext uri="{FF2B5EF4-FFF2-40B4-BE49-F238E27FC236}">
                <a16:creationId xmlns:a16="http://schemas.microsoft.com/office/drawing/2014/main" id="{A54D44C0-BBFA-445F-8063-8B509F1C3F99}"/>
              </a:ext>
            </a:extLst>
          </p:cNvPr>
          <p:cNvSpPr/>
          <p:nvPr/>
        </p:nvSpPr>
        <p:spPr>
          <a:xfrm>
            <a:off x="8839200" y="97744"/>
            <a:ext cx="3233782" cy="1978720"/>
          </a:xfrm>
          <a:prstGeom prst="wedgeRoundRectCallout">
            <a:avLst>
              <a:gd name="adj1" fmla="val 20202"/>
              <a:gd name="adj2" fmla="val 64074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Remember!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der, die, das – </a:t>
            </a:r>
            <a:r>
              <a:rPr lang="en-GB" sz="2000" b="1" dirty="0">
                <a:latin typeface="Century Gothic" panose="020B0502020202020204" pitchFamily="34" charset="0"/>
              </a:rPr>
              <a:t>the</a:t>
            </a:r>
          </a:p>
          <a:p>
            <a:pPr algn="ctr"/>
            <a:r>
              <a:rPr lang="en-GB" sz="2000" dirty="0" err="1">
                <a:latin typeface="Century Gothic" panose="020B0502020202020204" pitchFamily="34" charset="0"/>
              </a:rPr>
              <a:t>ein</a:t>
            </a:r>
            <a:r>
              <a:rPr lang="en-GB" sz="2000" dirty="0"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latin typeface="Century Gothic" panose="020B0502020202020204" pitchFamily="34" charset="0"/>
              </a:rPr>
              <a:t>eine</a:t>
            </a:r>
            <a:r>
              <a:rPr lang="en-GB" sz="2000" dirty="0"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latin typeface="Century Gothic" panose="020B0502020202020204" pitchFamily="34" charset="0"/>
              </a:rPr>
              <a:t>ein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latin typeface="Century Gothic" panose="020B0502020202020204" pitchFamily="34" charset="0"/>
              </a:rPr>
              <a:t>– a</a:t>
            </a:r>
          </a:p>
          <a:p>
            <a:pPr algn="ctr"/>
            <a:r>
              <a:rPr lang="en-GB" sz="2000" dirty="0" err="1">
                <a:latin typeface="Century Gothic" panose="020B0502020202020204" pitchFamily="34" charset="0"/>
              </a:rPr>
              <a:t>kein</a:t>
            </a:r>
            <a:r>
              <a:rPr lang="en-GB" sz="2000" dirty="0"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latin typeface="Century Gothic" panose="020B0502020202020204" pitchFamily="34" charset="0"/>
              </a:rPr>
              <a:t>keine</a:t>
            </a:r>
            <a:r>
              <a:rPr lang="en-GB" sz="2000" dirty="0">
                <a:latin typeface="Century Gothic" panose="020B0502020202020204" pitchFamily="34" charset="0"/>
              </a:rPr>
              <a:t>, </a:t>
            </a:r>
            <a:r>
              <a:rPr lang="en-GB" sz="2000" dirty="0" err="1">
                <a:latin typeface="Century Gothic" panose="020B0502020202020204" pitchFamily="34" charset="0"/>
              </a:rPr>
              <a:t>kein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latin typeface="Century Gothic" panose="020B0502020202020204" pitchFamily="34" charset="0"/>
              </a:rPr>
              <a:t>– not a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C67363-E1B9-4BEE-970E-8C689F2C7F88}"/>
              </a:ext>
            </a:extLst>
          </p:cNvPr>
          <p:cNvSpPr/>
          <p:nvPr/>
        </p:nvSpPr>
        <p:spPr>
          <a:xfrm>
            <a:off x="3424199" y="5290329"/>
            <a:ext cx="3800475" cy="908695"/>
          </a:xfrm>
          <a:prstGeom prst="wedgeRoundRectCallout">
            <a:avLst>
              <a:gd name="adj1" fmla="val -59913"/>
              <a:gd name="adj2" fmla="val 18764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/>
              <a:t>Ja</a:t>
            </a:r>
            <a:r>
              <a:rPr lang="en-GB" sz="2000" dirty="0"/>
              <a:t>! Ich bin </a:t>
            </a:r>
            <a:r>
              <a:rPr lang="en-GB" sz="2000" dirty="0" err="1"/>
              <a:t>ein</a:t>
            </a:r>
            <a:r>
              <a:rPr lang="en-GB" sz="2000" dirty="0"/>
              <a:t> Zug!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765981-FB89-4ED4-8732-7805C22A0C38}"/>
              </a:ext>
            </a:extLst>
          </p:cNvPr>
          <p:cNvSpPr txBox="1"/>
          <p:nvPr/>
        </p:nvSpPr>
        <p:spPr>
          <a:xfrm>
            <a:off x="5325151" y="3599527"/>
            <a:ext cx="486826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___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40386A-09AF-4B0A-905A-1DBC5D6C21BF}"/>
              </a:ext>
            </a:extLst>
          </p:cNvPr>
          <p:cNvSpPr txBox="1"/>
          <p:nvPr/>
        </p:nvSpPr>
        <p:spPr>
          <a:xfrm>
            <a:off x="6677164" y="4783509"/>
            <a:ext cx="458788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___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7174BB-4D15-4154-AF50-F8C0070CE5AB}"/>
              </a:ext>
            </a:extLst>
          </p:cNvPr>
          <p:cNvSpPr txBox="1"/>
          <p:nvPr/>
        </p:nvSpPr>
        <p:spPr>
          <a:xfrm>
            <a:off x="5477014" y="5590787"/>
            <a:ext cx="458788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___</a:t>
            </a:r>
          </a:p>
        </p:txBody>
      </p:sp>
    </p:spTree>
    <p:extLst>
      <p:ext uri="{BB962C8B-B14F-4D97-AF65-F5344CB8AC3E}">
        <p14:creationId xmlns:p14="http://schemas.microsoft.com/office/powerpoint/2010/main" val="30603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7" grpId="1" animBg="1"/>
      <p:bldP spid="19" grpId="0" animBg="1"/>
      <p:bldP spid="20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E201B1D-F283-4761-B109-34C1B42736A8}" vid="{4FD433AE-AD99-42F2-91AA-464A1A1B2D7C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_25_most_common_verbs_1_SEIN" id="{AF319847-DCEF-8D45-8E9E-74434EE6BD95}" vid="{38398282-AAD3-0A44-9C21-E798DEF5F2C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German_template (1)</Template>
  <TotalTime>4390</TotalTime>
  <Words>1922</Words>
  <Application>Microsoft Office PowerPoint</Application>
  <PresentationFormat>Widescreen</PresentationFormat>
  <Paragraphs>297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Tw Cen MT</vt:lpstr>
      <vt:lpstr>Wingdings</vt:lpstr>
      <vt:lpstr>1_Office Theme</vt:lpstr>
      <vt:lpstr>2_Office Theme</vt:lpstr>
      <vt:lpstr>3_Office Theme</vt:lpstr>
      <vt:lpstr>Vocabulary </vt:lpstr>
      <vt:lpstr>Was ist das?</vt:lpstr>
      <vt:lpstr>Was ist das?</vt:lpstr>
      <vt:lpstr>Was ist das?</vt:lpstr>
      <vt:lpstr>Was ist das?</vt:lpstr>
      <vt:lpstr>Was ist das?</vt:lpstr>
      <vt:lpstr>Was ist das?</vt:lpstr>
      <vt:lpstr>Mein Lieblingsschulfach</vt:lpstr>
      <vt:lpstr> Was bin ich?</vt:lpstr>
      <vt:lpstr> Was bin ich?</vt:lpstr>
      <vt:lpstr> Was bin ich? (Antworten)</vt:lpstr>
      <vt:lpstr> Wo bin ich?</vt:lpstr>
      <vt:lpstr> Wo bin ich?</vt:lpstr>
      <vt:lpstr> Was bin ich? (Antworten)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title</dc:title>
  <dc:creator>Natalie Finlayson</dc:creator>
  <cp:lastModifiedBy>Natalie Finlayson</cp:lastModifiedBy>
  <cp:revision>193</cp:revision>
  <dcterms:created xsi:type="dcterms:W3CDTF">2019-12-04T12:16:07Z</dcterms:created>
  <dcterms:modified xsi:type="dcterms:W3CDTF">2020-01-14T18:49:47Z</dcterms:modified>
</cp:coreProperties>
</file>