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34" r:id="rId3"/>
    <p:sldId id="322" r:id="rId4"/>
    <p:sldId id="323" r:id="rId5"/>
    <p:sldId id="324" r:id="rId6"/>
    <p:sldId id="289" r:id="rId7"/>
    <p:sldId id="290" r:id="rId8"/>
    <p:sldId id="291" r:id="rId9"/>
    <p:sldId id="292" r:id="rId10"/>
    <p:sldId id="293" r:id="rId11"/>
    <p:sldId id="294"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 clrIdx="0">
    <p:extLst>
      <p:ext uri="{19B8F6BF-5375-455C-9EA6-DF929625EA0E}">
        <p15:presenceInfo xmlns:p15="http://schemas.microsoft.com/office/powerpoint/2012/main" userId="Emma Marsden" providerId="None"/>
      </p:ext>
    </p:extLst>
  </p:cmAuthor>
  <p:cmAuthor id="2" name="Stephen Owen" initials="SO" lastIdx="1" clrIdx="1">
    <p:extLst>
      <p:ext uri="{19B8F6BF-5375-455C-9EA6-DF929625EA0E}">
        <p15:presenceInfo xmlns:p15="http://schemas.microsoft.com/office/powerpoint/2012/main" userId="Stephen Owen" providerId="None"/>
      </p:ext>
    </p:extLst>
  </p:cmAuthor>
  <p:cmAuthor id="3" name="Natalie Finlayson" initials="NF" lastIdx="10" clrIdx="2">
    <p:extLst>
      <p:ext uri="{19B8F6BF-5375-455C-9EA6-DF929625EA0E}">
        <p15:presenceInfo xmlns:p15="http://schemas.microsoft.com/office/powerpoint/2012/main" userId="S::Natalie.Finlayson@glasgow.ac.uk::fffa9436-0c20-47f6-a103-b85039ead7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15076"/>
    <a:srgbClr val="FFFF99"/>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376" autoAdjust="0"/>
  </p:normalViewPr>
  <p:slideViewPr>
    <p:cSldViewPr snapToGrid="0">
      <p:cViewPr varScale="1">
        <p:scale>
          <a:sx n="93" d="100"/>
          <a:sy n="93" d="100"/>
        </p:scale>
        <p:origin x="232" y="4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39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a:t>
            </a:r>
            <a:r>
              <a:rPr lang="en-GB" baseline="0" dirty="0"/>
              <a:t> </a:t>
            </a:r>
            <a:r>
              <a:rPr lang="en-GB" baseline="0" dirty="0" err="1"/>
              <a:t>une</a:t>
            </a:r>
            <a:r>
              <a:rPr lang="en-GB" baseline="0" dirty="0"/>
              <a:t> promenade </a:t>
            </a:r>
            <a:r>
              <a:rPr lang="en-GB" baseline="0" dirty="0" err="1"/>
              <a:t>en</a:t>
            </a:r>
            <a:r>
              <a:rPr lang="en-GB" baseline="0" dirty="0"/>
              <a:t> bateau.</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358250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 les </a:t>
            </a:r>
            <a:r>
              <a:rPr lang="en-GB" dirty="0" err="1"/>
              <a:t>magasins</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9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images remind students</a:t>
            </a:r>
            <a:r>
              <a:rPr lang="en-GB" baseline="0" dirty="0"/>
              <a:t> of</a:t>
            </a:r>
            <a:r>
              <a:rPr lang="en-GB" dirty="0"/>
              <a:t> the two previously-learnt translations of </a:t>
            </a:r>
            <a:r>
              <a:rPr lang="en-GB" i="1" dirty="0"/>
              <a:t>faire</a:t>
            </a:r>
            <a:r>
              <a:rPr lang="en-GB" i="0" dirty="0"/>
              <a:t> as ‘make</a:t>
            </a:r>
            <a:r>
              <a:rPr lang="en-GB" dirty="0"/>
              <a:t>’ and ‘do’. </a:t>
            </a:r>
          </a:p>
          <a:p>
            <a:endParaRPr lang="en-GB" dirty="0"/>
          </a:p>
          <a:p>
            <a:r>
              <a:rPr lang="en-GB" dirty="0"/>
              <a:t>Teachers can</a:t>
            </a:r>
            <a:r>
              <a:rPr lang="en-GB" baseline="0" dirty="0"/>
              <a:t> u</a:t>
            </a:r>
            <a:r>
              <a:rPr lang="en-GB" dirty="0"/>
              <a:t>se this slide to</a:t>
            </a:r>
            <a:r>
              <a:rPr lang="en-GB" baseline="0" dirty="0"/>
              <a:t> revise the previously-presented vocabulary in a listen and repeat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3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alternative meanings of ‘faire’ are now introduced. It is important to point out that the verb can variously be rendered as </a:t>
            </a:r>
            <a:r>
              <a:rPr lang="en-GB" baseline="0" dirty="0"/>
              <a:t>‘go (on/for)’ and ‘be’ across these examples, the verb ‘faire’ in French covering all of these different meanings in these common collocations. The weather terms are covered with the infinitive for now, as they can of course be encountered in this form in natural language: e.g., ‘</a:t>
            </a:r>
            <a:r>
              <a:rPr lang="en-GB" baseline="0" dirty="0" err="1"/>
              <a:t>il</a:t>
            </a:r>
            <a:r>
              <a:rPr lang="en-GB" baseline="0" dirty="0"/>
              <a:t> </a:t>
            </a:r>
            <a:r>
              <a:rPr lang="en-GB" baseline="0" dirty="0" err="1"/>
              <a:t>va</a:t>
            </a:r>
            <a:r>
              <a:rPr lang="en-GB" baseline="0" dirty="0"/>
              <a:t> faire beau’. The impersonal use of ‘faire’ in these expressions will be discussed later. Instead of blanking out each term in turn to challenge learners to recall them (as has been done at times previously), a different set of activities designed to practise this vocabulary follows on the next sequence of slides. </a:t>
            </a:r>
          </a:p>
          <a:p>
            <a:r>
              <a:rPr lang="en-GB" baseline="0" dirty="0"/>
              <a:t>As with all vocabulary sets in this scheme of work, ideally these terms will have been learned prior to the lesson with the aid of Quizlet, or similar.</a:t>
            </a:r>
          </a:p>
          <a:p>
            <a:endParaRPr lang="en-GB" baseline="0" dirty="0"/>
          </a:p>
          <a:p>
            <a:r>
              <a:rPr lang="en-GB" b="1" baseline="0" dirty="0"/>
              <a:t>Vocabulary</a:t>
            </a:r>
            <a:endParaRPr lang="fr-FR" b="1" dirty="0"/>
          </a:p>
          <a:p>
            <a:r>
              <a:rPr lang="fr-FR" dirty="0"/>
              <a:t>voyage [904], promenade [&gt;5000], tour [523], magasin [1736], bateau [1287], beau [393], mauvais [274]</a:t>
            </a:r>
          </a:p>
          <a:p>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This slide pr</a:t>
            </a:r>
            <a:r>
              <a:rPr lang="en-GB" dirty="0"/>
              <a:t>esents</a:t>
            </a:r>
            <a:r>
              <a:rPr lang="en-GB" baseline="0" dirty="0"/>
              <a:t> the new and alternative uses of ‘faire’.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can</a:t>
            </a:r>
            <a:r>
              <a:rPr lang="en-GB" baseline="0" dirty="0"/>
              <a:t> u</a:t>
            </a:r>
            <a:r>
              <a:rPr lang="en-GB" dirty="0"/>
              <a:t>se this slide to</a:t>
            </a:r>
            <a:r>
              <a:rPr lang="en-GB" baseline="0" dirty="0"/>
              <a:t> practise this vocabulary in a listen and repeat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93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vocabulary practice. This</a:t>
            </a:r>
            <a:r>
              <a:rPr lang="en-GB" baseline="0" dirty="0"/>
              <a:t> slide, along with the six slides which follow it, slowly reveal the image of one of the items of vocabulary just introduced. Learners can be challenged to guess the item (in French) at the earliest opportunity, gaining more ‘points’, for example, the earlier they do so.</a:t>
            </a:r>
            <a:endParaRPr lang="en-GB" dirty="0"/>
          </a:p>
          <a:p>
            <a:endParaRPr lang="en-GB" dirty="0"/>
          </a:p>
          <a:p>
            <a:r>
              <a:rPr lang="en-GB" dirty="0"/>
              <a:t>The notes for each slide state the vocabulary item sought, e.g. (for this</a:t>
            </a:r>
            <a:r>
              <a:rPr lang="en-GB" baseline="0" dirty="0"/>
              <a:t> slide):</a:t>
            </a:r>
          </a:p>
          <a:p>
            <a:endParaRPr lang="en-GB" dirty="0"/>
          </a:p>
          <a:p>
            <a:r>
              <a:rPr lang="en-GB" dirty="0"/>
              <a:t>Faire un tour.</a:t>
            </a:r>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19496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 un voyage.</a:t>
            </a:r>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49974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a:t>
            </a:r>
            <a:r>
              <a:rPr lang="en-GB" baseline="0" dirty="0"/>
              <a:t> </a:t>
            </a:r>
            <a:r>
              <a:rPr lang="en-GB" baseline="0" dirty="0" err="1"/>
              <a:t>une</a:t>
            </a:r>
            <a:r>
              <a:rPr lang="en-GB" baseline="0" dirty="0"/>
              <a:t> promenade.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7042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 beau.</a:t>
            </a:r>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219162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Faire </a:t>
            </a:r>
            <a:r>
              <a:rPr lang="en-GB" dirty="0" err="1"/>
              <a:t>mauvais</a:t>
            </a:r>
            <a:r>
              <a:rPr lang="en-GB" dirty="0"/>
              <a:t>.</a:t>
            </a:r>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248349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646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76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4125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50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881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0954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72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950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6002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37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81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421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6610" y="-2763"/>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404876" y="1523862"/>
            <a:ext cx="7542532" cy="2016859"/>
          </a:xfrm>
        </p:spPr>
        <p:txBody>
          <a:bodyPr>
            <a:normAutofit/>
          </a:bodyPr>
          <a:lstStyle/>
          <a:p>
            <a:pPr lvl="0" algn="l">
              <a:lnSpc>
                <a:spcPct val="100000"/>
              </a:lnSpc>
              <a:spcBef>
                <a:spcPts val="0"/>
              </a:spcBef>
              <a:defRPr/>
            </a:pPr>
            <a:r>
              <a:rPr lang="en-GB" sz="4000" b="1" dirty="0">
                <a:solidFill>
                  <a:prstClr val="white"/>
                </a:solidFill>
                <a:ea typeface="+mn-ea"/>
                <a:cs typeface="+mn-cs"/>
              </a:rPr>
              <a:t>Vocabulary</a:t>
            </a:r>
            <a:br>
              <a:rPr lang="en-GB" sz="4000" b="1" dirty="0">
                <a:solidFill>
                  <a:prstClr val="white"/>
                </a:solidFill>
              </a:rPr>
            </a:br>
            <a:endParaRPr lang="en-US" sz="4000" dirty="0"/>
          </a:p>
        </p:txBody>
      </p:sp>
      <p:sp>
        <p:nvSpPr>
          <p:cNvPr id="11"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a:t>
            </a:r>
            <a:r>
              <a:rPr lang="en-GB" sz="2000" dirty="0">
                <a:solidFill>
                  <a:prstClr val="white"/>
                </a:solidFill>
                <a:latin typeface="Century Gothic" panose="020B0502020202020204" pitchFamily="34" charset="0"/>
              </a:rPr>
              <a:t>2</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Title 3">
            <a:extLst>
              <a:ext uri="{FF2B5EF4-FFF2-40B4-BE49-F238E27FC236}">
                <a16:creationId xmlns:a16="http://schemas.microsoft.com/office/drawing/2014/main" id="{C0508B9B-5891-4D3C-9F6E-ECDA43B43AC2}"/>
              </a:ext>
            </a:extLst>
          </p:cNvPr>
          <p:cNvSpPr txBox="1">
            <a:spLocks/>
          </p:cNvSpPr>
          <p:nvPr/>
        </p:nvSpPr>
        <p:spPr>
          <a:xfrm>
            <a:off x="294412" y="5899576"/>
            <a:ext cx="5784972" cy="84694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Emma Marsden </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27/04/20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59002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478" y="319179"/>
            <a:ext cx="5736206" cy="5736206"/>
          </a:xfrm>
          <a:prstGeom prst="rect">
            <a:avLst/>
          </a:prstGeom>
        </p:spPr>
      </p:pic>
      <p:sp>
        <p:nvSpPr>
          <p:cNvPr id="17" name="Rectangle 16"/>
          <p:cNvSpPr/>
          <p:nvPr/>
        </p:nvSpPr>
        <p:spPr>
          <a:xfrm>
            <a:off x="3529806" y="4675111"/>
            <a:ext cx="6478588" cy="1446550"/>
          </a:xfrm>
          <a:prstGeom prst="rect">
            <a:avLst/>
          </a:prstGeom>
          <a:solidFill>
            <a:srgbClr val="115076"/>
          </a:solidFill>
        </p:spPr>
        <p:txBody>
          <a:bodyPr wrap="square" lIns="91440" tIns="45720" rIns="91440" bIns="4572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faire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une</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promenade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en</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bateau</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31904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Shopping cart Stock photography Shopping bag - shopping png download - 1000*1000 - Free Transparent Shopping Cart png Download.">
            <a:extLst>
              <a:ext uri="{FF2B5EF4-FFF2-40B4-BE49-F238E27FC236}">
                <a16:creationId xmlns:a16="http://schemas.microsoft.com/office/drawing/2014/main" id="{8D24139C-CC8F-4B9D-8B6D-70EF5F76A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975" y="693193"/>
            <a:ext cx="54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418681" y="4944140"/>
            <a:ext cx="6478588" cy="92333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faire les </a:t>
            </a: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magasins</a:t>
            </a:r>
            <a:endPar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12195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099" y="4305662"/>
            <a:ext cx="1944707" cy="145361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8864" y="2210112"/>
            <a:ext cx="1270031" cy="15577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69" y="2292547"/>
            <a:ext cx="1371600" cy="13716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1455" y="19324"/>
            <a:ext cx="1982070" cy="157969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5643" y="2210112"/>
            <a:ext cx="1536470" cy="153647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799" y="158557"/>
            <a:ext cx="2393892" cy="1338438"/>
          </a:xfrm>
          <a:prstGeom prst="rect">
            <a:avLst/>
          </a:prstGeom>
        </p:spPr>
      </p:pic>
      <p:sp>
        <p:nvSpPr>
          <p:cNvPr id="22" name="Rectangle 21"/>
          <p:cNvSpPr/>
          <p:nvPr/>
        </p:nvSpPr>
        <p:spPr>
          <a:xfrm>
            <a:off x="644824" y="3654325"/>
            <a:ext cx="374814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ménage</a:t>
            </a:r>
          </a:p>
        </p:txBody>
      </p:sp>
      <p:sp>
        <p:nvSpPr>
          <p:cNvPr id="23" name="Rectangle 22"/>
          <p:cNvSpPr/>
          <p:nvPr/>
        </p:nvSpPr>
        <p:spPr>
          <a:xfrm>
            <a:off x="2536162" y="1441367"/>
            <a:ext cx="2196435"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lit</a:t>
            </a:r>
          </a:p>
        </p:txBody>
      </p:sp>
      <p:sp>
        <p:nvSpPr>
          <p:cNvPr id="24" name="Rectangle 23"/>
          <p:cNvSpPr/>
          <p:nvPr/>
        </p:nvSpPr>
        <p:spPr>
          <a:xfrm>
            <a:off x="7228732" y="1441366"/>
            <a:ext cx="357181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modèle</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5" name="Rectangle 24"/>
          <p:cNvSpPr/>
          <p:nvPr/>
        </p:nvSpPr>
        <p:spPr>
          <a:xfrm>
            <a:off x="4849396" y="3659331"/>
            <a:ext cx="341632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la cuisine</a:t>
            </a:r>
          </a:p>
        </p:txBody>
      </p:sp>
      <p:sp>
        <p:nvSpPr>
          <p:cNvPr id="26" name="Rectangle 25"/>
          <p:cNvSpPr/>
          <p:nvPr/>
        </p:nvSpPr>
        <p:spPr>
          <a:xfrm>
            <a:off x="8769294" y="3664147"/>
            <a:ext cx="319190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l’activité</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7" name="Rectangle 26"/>
          <p:cNvSpPr/>
          <p:nvPr/>
        </p:nvSpPr>
        <p:spPr>
          <a:xfrm>
            <a:off x="1993757" y="5744869"/>
            <a:ext cx="375776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courses</a:t>
            </a:r>
          </a:p>
        </p:txBody>
      </p:sp>
      <p:sp>
        <p:nvSpPr>
          <p:cNvPr id="28" name="Rectangle 27"/>
          <p:cNvSpPr/>
          <p:nvPr/>
        </p:nvSpPr>
        <p:spPr>
          <a:xfrm>
            <a:off x="6941709" y="5730771"/>
            <a:ext cx="365516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devoirs</a:t>
            </a:r>
          </a:p>
        </p:txBody>
      </p:sp>
      <p:sp>
        <p:nvSpPr>
          <p:cNvPr id="29" name="TextBox 28"/>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
        <p:nvSpPr>
          <p:cNvPr id="2" name="Title 1" hidden="1">
            <a:extLst>
              <a:ext uri="{FF2B5EF4-FFF2-40B4-BE49-F238E27FC236}">
                <a16:creationId xmlns:a16="http://schemas.microsoft.com/office/drawing/2014/main" id="{CAE48419-225A-304B-829E-9F48A40CFE25}"/>
              </a:ext>
            </a:extLst>
          </p:cNvPr>
          <p:cNvSpPr>
            <a:spLocks noGrp="1"/>
          </p:cNvSpPr>
          <p:nvPr>
            <p:ph type="title"/>
          </p:nvPr>
        </p:nvSpPr>
        <p:spPr/>
        <p:txBody>
          <a:bodyPr/>
          <a:lstStyle/>
          <a:p>
            <a:r>
              <a:rPr lang="en-US" dirty="0"/>
              <a:t>Exercise-faire</a:t>
            </a:r>
          </a:p>
        </p:txBody>
      </p:sp>
      <p:pic>
        <p:nvPicPr>
          <p:cNvPr id="1026" name="Picture 2" descr="Free Grocery Clipart - Clip Art Pictures - Graphics - Illustrations">
            <a:extLst>
              <a:ext uri="{FF2B5EF4-FFF2-40B4-BE49-F238E27FC236}">
                <a16:creationId xmlns:a16="http://schemas.microsoft.com/office/drawing/2014/main" id="{9E68C90E-27D0-42F4-9B6F-7C4AEBE5FA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0011" y="4427283"/>
            <a:ext cx="168938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732"/>
            <a:ext cx="6457246" cy="867128"/>
          </a:xfrm>
          <a:prstGeom prst="rect">
            <a:avLst/>
          </a:prstGeom>
        </p:spPr>
      </p:pic>
      <p:sp>
        <p:nvSpPr>
          <p:cNvPr id="4" name="Title 3"/>
          <p:cNvSpPr>
            <a:spLocks noGrp="1"/>
          </p:cNvSpPr>
          <p:nvPr>
            <p:ph type="title"/>
          </p:nvPr>
        </p:nvSpPr>
        <p:spPr>
          <a:xfrm>
            <a:off x="-1" y="268473"/>
            <a:ext cx="5915046" cy="707849"/>
          </a:xfrm>
        </p:spPr>
        <p:txBody>
          <a:bodyPr anchor="ctr">
            <a:normAutofit fontScale="90000"/>
          </a:bodyPr>
          <a:lstStyle/>
          <a:p>
            <a:r>
              <a:rPr lang="en-GB" sz="3100" b="1" dirty="0">
                <a:solidFill>
                  <a:schemeClr val="bg1"/>
                </a:solidFill>
              </a:rPr>
              <a:t>The verb ‘faire’ – other meanings</a:t>
            </a:r>
            <a:br>
              <a:rPr lang="en-GB" sz="3600" b="1" dirty="0">
                <a:solidFill>
                  <a:schemeClr val="bg1"/>
                </a:solidFill>
              </a:rPr>
            </a:br>
            <a:endParaRPr lang="en-GB" sz="3600" b="1" dirty="0">
              <a:solidFill>
                <a:schemeClr val="bg1"/>
              </a:solidFill>
            </a:endParaRPr>
          </a:p>
        </p:txBody>
      </p:sp>
      <p:sp>
        <p:nvSpPr>
          <p:cNvPr id="2" name="TextBox 1"/>
          <p:cNvSpPr txBox="1"/>
          <p:nvPr/>
        </p:nvSpPr>
        <p:spPr>
          <a:xfrm>
            <a:off x="1637076" y="960789"/>
            <a:ext cx="11379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However,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faire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used with many other meanings in French:</a:t>
            </a: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28" name="TextBox 27"/>
          <p:cNvSpPr txBox="1"/>
          <p:nvPr/>
        </p:nvSpPr>
        <p:spPr>
          <a:xfrm>
            <a:off x="281124" y="1478648"/>
            <a:ext cx="4840903"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un voyage</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7" name="TextBox 36"/>
          <p:cNvSpPr txBox="1"/>
          <p:nvPr/>
        </p:nvSpPr>
        <p:spPr>
          <a:xfrm>
            <a:off x="6828665" y="1553986"/>
            <a:ext cx="483947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on a journey</a:t>
            </a:r>
          </a:p>
        </p:txBody>
      </p:sp>
      <p:sp>
        <p:nvSpPr>
          <p:cNvPr id="16" name="TextBox 15"/>
          <p:cNvSpPr txBox="1"/>
          <p:nvPr/>
        </p:nvSpPr>
        <p:spPr>
          <a:xfrm>
            <a:off x="42316" y="2271993"/>
            <a:ext cx="6749773"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une</a:t>
            </a: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promenade</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271968" y="3040544"/>
            <a:ext cx="379330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un tour</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8" name="TextBox 17"/>
          <p:cNvSpPr txBox="1"/>
          <p:nvPr/>
        </p:nvSpPr>
        <p:spPr>
          <a:xfrm>
            <a:off x="201314" y="3809095"/>
            <a:ext cx="551241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les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magasins</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9" name="TextBox 18"/>
          <p:cNvSpPr txBox="1"/>
          <p:nvPr/>
        </p:nvSpPr>
        <p:spPr>
          <a:xfrm>
            <a:off x="281126" y="4596270"/>
            <a:ext cx="329545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beau</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271968" y="5396676"/>
            <a:ext cx="420743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faire </a:t>
            </a:r>
            <a:r>
              <a:rPr kumimoji="0" lang="en-GB" sz="44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mauvais</a:t>
            </a:r>
            <a:endParaRPr kumimoji="0" lang="en-GB" sz="6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23" name="TextBox 22"/>
          <p:cNvSpPr txBox="1"/>
          <p:nvPr/>
        </p:nvSpPr>
        <p:spPr>
          <a:xfrm>
            <a:off x="6828666" y="2320075"/>
            <a:ext cx="5363334"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for a walk/ride</a:t>
            </a:r>
          </a:p>
        </p:txBody>
      </p:sp>
      <p:sp>
        <p:nvSpPr>
          <p:cNvPr id="25" name="TextBox 24"/>
          <p:cNvSpPr txBox="1"/>
          <p:nvPr/>
        </p:nvSpPr>
        <p:spPr>
          <a:xfrm>
            <a:off x="6870439" y="3147550"/>
            <a:ext cx="483947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on a tour</a:t>
            </a:r>
          </a:p>
        </p:txBody>
      </p:sp>
      <p:sp>
        <p:nvSpPr>
          <p:cNvPr id="26" name="TextBox 25"/>
          <p:cNvSpPr txBox="1"/>
          <p:nvPr/>
        </p:nvSpPr>
        <p:spPr>
          <a:xfrm>
            <a:off x="6870439" y="3855002"/>
            <a:ext cx="5180534"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shopping</a:t>
            </a:r>
          </a:p>
        </p:txBody>
      </p:sp>
      <p:sp>
        <p:nvSpPr>
          <p:cNvPr id="27" name="TextBox 26"/>
          <p:cNvSpPr txBox="1"/>
          <p:nvPr/>
        </p:nvSpPr>
        <p:spPr>
          <a:xfrm>
            <a:off x="6870440" y="4666145"/>
            <a:ext cx="5321560"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be nice weather</a:t>
            </a:r>
          </a:p>
        </p:txBody>
      </p:sp>
      <p:sp>
        <p:nvSpPr>
          <p:cNvPr id="29" name="TextBox 28"/>
          <p:cNvSpPr txBox="1"/>
          <p:nvPr/>
        </p:nvSpPr>
        <p:spPr>
          <a:xfrm>
            <a:off x="6870441" y="5450180"/>
            <a:ext cx="532155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be bad weather</a:t>
            </a:r>
          </a:p>
        </p:txBody>
      </p:sp>
      <p:sp>
        <p:nvSpPr>
          <p:cNvPr id="31" name="TextBox 30"/>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35329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16" grpId="0" animBg="1"/>
      <p:bldP spid="17" grpId="0" animBg="1"/>
      <p:bldP spid="18" grpId="0" animBg="1"/>
      <p:bldP spid="19" grpId="0" animBg="1"/>
      <p:bldP spid="20" grpId="0" animBg="1"/>
      <p:bldP spid="25" grpId="0" animBg="1"/>
      <p:bldP spid="26"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p:nvPr/>
        </p:nvSpPr>
        <p:spPr>
          <a:xfrm>
            <a:off x="175156" y="4472317"/>
            <a:ext cx="284404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un tour</a:t>
            </a:r>
          </a:p>
        </p:txBody>
      </p:sp>
      <p:sp>
        <p:nvSpPr>
          <p:cNvPr id="23" name="Rectangle 22"/>
          <p:cNvSpPr/>
          <p:nvPr/>
        </p:nvSpPr>
        <p:spPr>
          <a:xfrm>
            <a:off x="2282839" y="1420943"/>
            <a:ext cx="371127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un voyage</a:t>
            </a:r>
          </a:p>
        </p:txBody>
      </p:sp>
      <p:sp>
        <p:nvSpPr>
          <p:cNvPr id="24" name="Rectangle 23"/>
          <p:cNvSpPr/>
          <p:nvPr/>
        </p:nvSpPr>
        <p:spPr>
          <a:xfrm>
            <a:off x="6545058" y="1441366"/>
            <a:ext cx="493917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une</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promenade</a:t>
            </a:r>
          </a:p>
        </p:txBody>
      </p:sp>
      <p:sp>
        <p:nvSpPr>
          <p:cNvPr id="25" name="Rectangle 24"/>
          <p:cNvSpPr/>
          <p:nvPr/>
        </p:nvSpPr>
        <p:spPr>
          <a:xfrm>
            <a:off x="3310877" y="3785931"/>
            <a:ext cx="4184159"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les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magasins</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26" name="Rectangle 25"/>
          <p:cNvSpPr/>
          <p:nvPr/>
        </p:nvSpPr>
        <p:spPr>
          <a:xfrm>
            <a:off x="7514336" y="3159710"/>
            <a:ext cx="248337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beau</a:t>
            </a:r>
          </a:p>
        </p:txBody>
      </p:sp>
      <p:sp>
        <p:nvSpPr>
          <p:cNvPr id="27" name="Rectangle 26"/>
          <p:cNvSpPr/>
          <p:nvPr/>
        </p:nvSpPr>
        <p:spPr>
          <a:xfrm>
            <a:off x="175156" y="5744869"/>
            <a:ext cx="7394974"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une</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promenade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en</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 bateau</a:t>
            </a:r>
          </a:p>
        </p:txBody>
      </p:sp>
      <p:sp>
        <p:nvSpPr>
          <p:cNvPr id="28" name="Rectangle 27"/>
          <p:cNvSpPr/>
          <p:nvPr/>
        </p:nvSpPr>
        <p:spPr>
          <a:xfrm>
            <a:off x="8803410" y="4297362"/>
            <a:ext cx="3195105"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faire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mauvais</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217" y="62319"/>
            <a:ext cx="2433346" cy="13058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043" y="317765"/>
            <a:ext cx="883032" cy="1203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75" y="2087697"/>
            <a:ext cx="1688223" cy="22895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1638" y="5056817"/>
            <a:ext cx="1274712" cy="12747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994" y="2284656"/>
            <a:ext cx="900375" cy="85685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00963" y="3407802"/>
            <a:ext cx="1278333" cy="969403"/>
          </a:xfrm>
          <a:prstGeom prst="rect">
            <a:avLst/>
          </a:prstGeom>
        </p:spPr>
      </p:pic>
      <p:sp>
        <p:nvSpPr>
          <p:cNvPr id="29" name="TextBox 28"/>
          <p:cNvSpPr txBox="1"/>
          <p:nvPr/>
        </p:nvSpPr>
        <p:spPr>
          <a:xfrm>
            <a:off x="6886763" y="6510515"/>
            <a:ext cx="32059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
        <p:nvSpPr>
          <p:cNvPr id="6" name="Title 5" hidden="1">
            <a:extLst>
              <a:ext uri="{FF2B5EF4-FFF2-40B4-BE49-F238E27FC236}">
                <a16:creationId xmlns:a16="http://schemas.microsoft.com/office/drawing/2014/main" id="{276AFADF-3118-7846-877B-F7F99EDA05AE}"/>
              </a:ext>
            </a:extLst>
          </p:cNvPr>
          <p:cNvSpPr>
            <a:spLocks noGrp="1"/>
          </p:cNvSpPr>
          <p:nvPr>
            <p:ph type="title"/>
          </p:nvPr>
        </p:nvSpPr>
        <p:spPr/>
        <p:txBody>
          <a:bodyPr/>
          <a:lstStyle/>
          <a:p>
            <a:r>
              <a:rPr lang="en-US" dirty="0"/>
              <a:t>Exercise-faire</a:t>
            </a:r>
          </a:p>
        </p:txBody>
      </p:sp>
      <p:pic>
        <p:nvPicPr>
          <p:cNvPr id="2050" name="Picture 2" descr="Shopping cart Stock photography Shopping bag - shopping png download - 1000*1000 - Free Transparent Shopping Cart png Download.">
            <a:extLst>
              <a:ext uri="{FF2B5EF4-FFF2-40B4-BE49-F238E27FC236}">
                <a16:creationId xmlns:a16="http://schemas.microsoft.com/office/drawing/2014/main" id="{1875FB29-7899-4E33-BE36-33A467343C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6509" y="242151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2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353" y="1202674"/>
            <a:ext cx="5603631" cy="4579015"/>
          </a:xfrm>
          <a:prstGeom prst="rect">
            <a:avLst/>
          </a:prstGeom>
        </p:spPr>
      </p:pic>
      <p:sp>
        <p:nvSpPr>
          <p:cNvPr id="17" name="Rectangle 16"/>
          <p:cNvSpPr/>
          <p:nvPr/>
        </p:nvSpPr>
        <p:spPr>
          <a:xfrm>
            <a:off x="3418681" y="4651743"/>
            <a:ext cx="6478588" cy="1446550"/>
          </a:xfrm>
          <a:prstGeom prst="rect">
            <a:avLst/>
          </a:prstGeom>
          <a:solidFill>
            <a:srgbClr val="115076"/>
          </a:solid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a:t>
            </a:r>
            <a:r>
              <a:rPr lang="en-US" sz="6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faire un tour</a:t>
            </a:r>
            <a:endParaRPr lang="en-US" sz="6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246228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96" y="1169049"/>
            <a:ext cx="6488922" cy="3482388"/>
          </a:xfrm>
          <a:prstGeom prst="rect">
            <a:avLst/>
          </a:prstGeom>
        </p:spPr>
      </p:pic>
      <p:sp>
        <p:nvSpPr>
          <p:cNvPr id="17" name="Rectangle 16"/>
          <p:cNvSpPr/>
          <p:nvPr/>
        </p:nvSpPr>
        <p:spPr>
          <a:xfrm>
            <a:off x="3418681" y="4651743"/>
            <a:ext cx="6478588" cy="1015663"/>
          </a:xfrm>
          <a:prstGeom prst="rect">
            <a:avLst/>
          </a:prstGeom>
          <a:solidFill>
            <a:srgbClr val="115076"/>
          </a:solidFill>
        </p:spPr>
        <p:txBody>
          <a:bodyPr wrap="square" lIns="91440" tIns="45720" rIns="91440" bIns="45720">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faire un voyage</a:t>
            </a:r>
            <a:endParaRPr lang="en-US" sz="6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352048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755" y="386862"/>
            <a:ext cx="5040922" cy="5365467"/>
          </a:xfrm>
          <a:prstGeom prst="rect">
            <a:avLst/>
          </a:prstGeom>
        </p:spPr>
      </p:pic>
      <p:sp>
        <p:nvSpPr>
          <p:cNvPr id="17" name="Rectangle 16"/>
          <p:cNvSpPr/>
          <p:nvPr/>
        </p:nvSpPr>
        <p:spPr>
          <a:xfrm>
            <a:off x="3418681" y="4921332"/>
            <a:ext cx="6478588" cy="830997"/>
          </a:xfrm>
          <a:prstGeom prst="rect">
            <a:avLst/>
          </a:prstGeom>
          <a:solidFill>
            <a:srgbClr val="115076"/>
          </a:solidFill>
        </p:spPr>
        <p:txBody>
          <a:bodyPr wrap="square" lIns="91440" tIns="45720" rIns="91440" bIns="45720">
            <a:spAutoFit/>
          </a:bodyPr>
          <a:lstStyle/>
          <a:p>
            <a:pPr algn="ctr"/>
            <a:r>
              <a:rPr 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faire </a:t>
            </a:r>
            <a:r>
              <a:rPr lang="en-US" sz="4800" b="1" cap="none" spc="0"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une</a:t>
            </a:r>
            <a:r>
              <a:rPr 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promenade</a:t>
            </a:r>
          </a:p>
        </p:txBody>
      </p:sp>
      <p:sp>
        <p:nvSpPr>
          <p:cNvPr id="37" name="Rectangle 36"/>
          <p:cNvSpPr/>
          <p:nvPr/>
        </p:nvSpPr>
        <p:spPr>
          <a:xfrm>
            <a:off x="31432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119925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255" y="890630"/>
            <a:ext cx="4509870" cy="4281260"/>
          </a:xfrm>
          <a:prstGeom prst="rect">
            <a:avLst/>
          </a:prstGeom>
        </p:spPr>
      </p:pic>
      <p:sp>
        <p:nvSpPr>
          <p:cNvPr id="17" name="Rectangle 16"/>
          <p:cNvSpPr/>
          <p:nvPr/>
        </p:nvSpPr>
        <p:spPr>
          <a:xfrm>
            <a:off x="3418681" y="4651743"/>
            <a:ext cx="6478588" cy="1446550"/>
          </a:xfrm>
          <a:prstGeom prst="rect">
            <a:avLst/>
          </a:prstGeom>
          <a:solidFill>
            <a:srgbClr val="115076"/>
          </a:solid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a:t>
            </a:r>
            <a:r>
              <a:rPr lang="en-US" sz="6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faire beau</a:t>
            </a:r>
            <a:endParaRPr lang="en-US" sz="6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8162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37" grpId="0" animBg="1"/>
      <p:bldP spid="34" grpId="0" animBg="1"/>
      <p:bldP spid="32" grpId="0" animBg="1"/>
      <p:bldP spid="33" grpId="0" animBg="1"/>
      <p:bldP spid="35" grpId="0" animBg="1"/>
      <p:bldP spid="36"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8681" y="963098"/>
            <a:ext cx="6401110" cy="4842395"/>
          </a:xfrm>
          <a:prstGeom prst="rect">
            <a:avLst/>
          </a:prstGeom>
        </p:spPr>
      </p:pic>
      <p:sp>
        <p:nvSpPr>
          <p:cNvPr id="17" name="Rectangle 16"/>
          <p:cNvSpPr/>
          <p:nvPr/>
        </p:nvSpPr>
        <p:spPr>
          <a:xfrm>
            <a:off x="3418681" y="4968266"/>
            <a:ext cx="6478588" cy="1015663"/>
          </a:xfrm>
          <a:prstGeom prst="rect">
            <a:avLst/>
          </a:prstGeom>
          <a:solidFill>
            <a:srgbClr val="115076"/>
          </a:solidFill>
        </p:spPr>
        <p:txBody>
          <a:bodyPr wrap="square" lIns="91440" tIns="45720" rIns="91440" bIns="45720">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faire </a:t>
            </a:r>
            <a:r>
              <a:rPr lang="en-US" sz="60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mauvais</a:t>
            </a:r>
            <a:endParaRPr lang="en-US" sz="6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7" name="Rectangle 36"/>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769100" y="6494075"/>
            <a:ext cx="3458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&amp; Stephen Owen</a:t>
            </a:r>
          </a:p>
        </p:txBody>
      </p:sp>
    </p:spTree>
    <p:extLst>
      <p:ext uri="{BB962C8B-B14F-4D97-AF65-F5344CB8AC3E}">
        <p14:creationId xmlns:p14="http://schemas.microsoft.com/office/powerpoint/2010/main" val="34226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4" grpId="0" animBg="1"/>
      <p:bldP spid="32" grpId="0" animBg="1"/>
      <p:bldP spid="33" grpId="0" animBg="1"/>
      <p:bldP spid="35" grpId="0" animBg="1"/>
      <p:bldP spid="36" grpId="0" animBg="1"/>
      <p:bldP spid="38" grpId="0" animBg="1"/>
      <p:bldP spid="39" grpId="0" animBg="1"/>
      <p:bldP spid="4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potx" id="{7975DBB2-8D7C-4885-9E44-43EC58968424}" vid="{C8001179-F20B-4DFD-B953-920E500761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626</Words>
  <Application>Microsoft Macintosh PowerPoint</Application>
  <PresentationFormat>Widescreen</PresentationFormat>
  <Paragraphs>87</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Century Gothic</vt:lpstr>
      <vt:lpstr>Tw Cen MT</vt:lpstr>
      <vt:lpstr>1_Office Theme</vt:lpstr>
      <vt:lpstr>3_Office Theme</vt:lpstr>
      <vt:lpstr>Vocabulary </vt:lpstr>
      <vt:lpstr>Exercise-faire</vt:lpstr>
      <vt:lpstr>The verb ‘faire’ – other meanings </vt:lpstr>
      <vt:lpstr>Exercise-faire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301</cp:revision>
  <dcterms:created xsi:type="dcterms:W3CDTF">2019-03-27T07:30:03Z</dcterms:created>
  <dcterms:modified xsi:type="dcterms:W3CDTF">2020-04-27T11:25:55Z</dcterms:modified>
</cp:coreProperties>
</file>