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Lst>
  <p:notesMasterIdLst>
    <p:notesMasterId r:id="rId66"/>
  </p:notesMasterIdLst>
  <p:sldIdLst>
    <p:sldId id="258" r:id="rId6"/>
    <p:sldId id="449" r:id="rId7"/>
    <p:sldId id="450" r:id="rId8"/>
    <p:sldId id="451" r:id="rId9"/>
    <p:sldId id="452" r:id="rId10"/>
    <p:sldId id="453" r:id="rId11"/>
    <p:sldId id="454" r:id="rId12"/>
    <p:sldId id="261" r:id="rId13"/>
    <p:sldId id="262" r:id="rId14"/>
    <p:sldId id="353" r:id="rId15"/>
    <p:sldId id="354" r:id="rId16"/>
    <p:sldId id="355" r:id="rId17"/>
    <p:sldId id="356" r:id="rId18"/>
    <p:sldId id="267" r:id="rId19"/>
    <p:sldId id="357" r:id="rId20"/>
    <p:sldId id="392" r:id="rId21"/>
    <p:sldId id="393" r:id="rId22"/>
    <p:sldId id="288" r:id="rId23"/>
    <p:sldId id="257" r:id="rId24"/>
    <p:sldId id="298" r:id="rId25"/>
    <p:sldId id="299" r:id="rId26"/>
    <p:sldId id="300" r:id="rId27"/>
    <p:sldId id="301" r:id="rId28"/>
    <p:sldId id="263" r:id="rId29"/>
    <p:sldId id="264" r:id="rId30"/>
    <p:sldId id="303" r:id="rId31"/>
    <p:sldId id="302" r:id="rId32"/>
    <p:sldId id="265" r:id="rId33"/>
    <p:sldId id="282" r:id="rId34"/>
    <p:sldId id="322" r:id="rId35"/>
    <p:sldId id="285" r:id="rId36"/>
    <p:sldId id="284" r:id="rId37"/>
    <p:sldId id="391" r:id="rId38"/>
    <p:sldId id="317" r:id="rId39"/>
    <p:sldId id="318" r:id="rId40"/>
    <p:sldId id="319" r:id="rId41"/>
    <p:sldId id="320" r:id="rId42"/>
    <p:sldId id="266" r:id="rId43"/>
    <p:sldId id="325" r:id="rId44"/>
    <p:sldId id="268" r:id="rId45"/>
    <p:sldId id="272" r:id="rId46"/>
    <p:sldId id="273" r:id="rId47"/>
    <p:sldId id="274" r:id="rId48"/>
    <p:sldId id="275" r:id="rId49"/>
    <p:sldId id="276" r:id="rId50"/>
    <p:sldId id="277" r:id="rId51"/>
    <p:sldId id="278" r:id="rId52"/>
    <p:sldId id="279" r:id="rId53"/>
    <p:sldId id="280" r:id="rId54"/>
    <p:sldId id="270" r:id="rId55"/>
    <p:sldId id="324" r:id="rId56"/>
    <p:sldId id="323" r:id="rId57"/>
    <p:sldId id="312" r:id="rId58"/>
    <p:sldId id="292" r:id="rId59"/>
    <p:sldId id="293" r:id="rId60"/>
    <p:sldId id="311" r:id="rId61"/>
    <p:sldId id="313" r:id="rId62"/>
    <p:sldId id="314" r:id="rId63"/>
    <p:sldId id="448" r:id="rId64"/>
    <p:sldId id="35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2" clrIdx="0">
    <p:extLst>
      <p:ext uri="{19B8F6BF-5375-455C-9EA6-DF929625EA0E}">
        <p15:presenceInfo xmlns:p15="http://schemas.microsoft.com/office/powerpoint/2012/main" userId="Natalie Finlayson" providerId="None"/>
      </p:ext>
    </p:extLst>
  </p:cmAuthor>
  <p:cmAuthor id="2" name="Victoria Hobson" initials="VH" lastIdx="1" clrIdx="1">
    <p:extLst>
      <p:ext uri="{19B8F6BF-5375-455C-9EA6-DF929625EA0E}">
        <p15:presenceInfo xmlns:p15="http://schemas.microsoft.com/office/powerpoint/2012/main" userId="Victoria Hob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3" autoAdjust="0"/>
    <p:restoredTop sz="74225" autoAdjust="0"/>
  </p:normalViewPr>
  <p:slideViewPr>
    <p:cSldViewPr snapToGrid="0">
      <p:cViewPr varScale="1">
        <p:scale>
          <a:sx n="81" d="100"/>
          <a:sy n="81" d="100"/>
        </p:scale>
        <p:origin x="1548" y="84"/>
      </p:cViewPr>
      <p:guideLst/>
    </p:cSldViewPr>
  </p:slideViewPr>
  <p:outlineViewPr>
    <p:cViewPr>
      <p:scale>
        <a:sx n="33" d="100"/>
        <a:sy n="33" d="100"/>
      </p:scale>
      <p:origin x="0" y="-71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78B66-3BDD-4805-96A4-AC8DE3BE1427}"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FE505-30B2-4019-9366-FF558DA65146}" type="slidenum">
              <a:rPr lang="en-GB" smtClean="0"/>
              <a:t>‹#›</a:t>
            </a:fld>
            <a:endParaRPr lang="en-GB"/>
          </a:p>
        </p:txBody>
      </p:sp>
    </p:spTree>
    <p:extLst>
      <p:ext uri="{BB962C8B-B14F-4D97-AF65-F5344CB8AC3E}">
        <p14:creationId xmlns:p14="http://schemas.microsoft.com/office/powerpoint/2010/main" val="33941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n-GB" sz="1200" dirty="0">
                <a:solidFill>
                  <a:prstClr val="white"/>
                </a:solidFill>
              </a:rPr>
              <a:t>forms of 'à' with 'to' English equivalent meaning (à la/au/à l'/aux)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dirty="0" err="1"/>
              <a:t>SFe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7.2.1.2 (introduce) </a:t>
            </a:r>
            <a:r>
              <a:rPr lang="fr-FR" sz="1200" b="0" i="0" u="none" strike="noStrike" kern="1200" cap="none" dirty="0">
                <a:solidFill>
                  <a:schemeClr val="tx1"/>
                </a:solidFill>
                <a:effectLst/>
                <a:latin typeface="+mn-lt"/>
                <a:ea typeface="Calibri"/>
                <a:cs typeface="Calibri"/>
                <a:sym typeface="Calibri"/>
              </a:rPr>
              <a:t>aéroport [2113], étranger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[305], hôtel [1774], île [1245], université [1192], États-Unis [n/a], rarement [2535], souvent [287]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(revisit) </a:t>
            </a:r>
            <a:r>
              <a:rPr lang="fr-FR" sz="1200" b="0" i="0" u="none" strike="noStrike" kern="1200" cap="none" dirty="0">
                <a:solidFill>
                  <a:schemeClr val="tx1"/>
                </a:solidFill>
                <a:effectLst/>
                <a:latin typeface="+mn-lt"/>
                <a:ea typeface="Calibri"/>
                <a:cs typeface="Calibri"/>
                <a:sym typeface="Calibri"/>
              </a:rPr>
              <a:t>avons [8], avez [8], ont [8], enfant [126], famille [172], problème [188], difficile [296], ici [167], très [66], aussi [44], pour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[10],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a:t>
            </a:r>
            <a:r>
              <a:rPr lang="en-GB"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marcher [1532], manger [1338], préparer [368], regarder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[425], travailler [290], nous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[31], déjeuner [2724], film [848], maison [325], partenaire [1077], télé [2746], dehors [1217], préféré [préférer 597]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défaut</a:t>
            </a:r>
            <a:r>
              <a:rPr kumimoji="0" lang="en-GB" sz="1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[1276], </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sauter</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[2114]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967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outré</a:t>
            </a:r>
            <a:r>
              <a:rPr kumimoji="0" lang="en-GB" sz="1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[&gt;5000],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outr</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[974]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79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encr</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[&gt;5000],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ancrer</a:t>
            </a:r>
            <a:r>
              <a:rPr kumimoji="0" lang="en-GB" sz="1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[4951]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436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global [1155], aimabl</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e [4668]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10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outil</a:t>
            </a:r>
            <a:r>
              <a:rPr lang="en-GB" baseline="0" dirty="0"/>
              <a:t> [1725], </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util</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e [1003]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1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3 slides.</a:t>
            </a:r>
            <a:endParaRPr lang="en-US" b="1" dirty="0"/>
          </a:p>
          <a:p>
            <a:endParaRPr lang="en-US" b="1" dirty="0"/>
          </a:p>
          <a:p>
            <a:r>
              <a:rPr lang="en-US" b="1" dirty="0"/>
              <a:t>Aim: </a:t>
            </a:r>
            <a:r>
              <a:rPr lang="en-US" b="0" dirty="0"/>
              <a:t>Oral production of SSC [</a:t>
            </a:r>
            <a:r>
              <a:rPr lang="en-US" b="0" dirty="0" err="1"/>
              <a:t>SFe</a:t>
            </a:r>
            <a:r>
              <a:rPr lang="en-US" b="0" dirty="0"/>
              <a:t>] in a limited time.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kern="1200" baseline="0" dirty="0">
                <a:solidFill>
                  <a:schemeClr val="tx1"/>
                </a:solidFill>
                <a:effectLst/>
                <a:latin typeface="+mn-lt"/>
                <a:ea typeface="+mn-ea"/>
                <a:cs typeface="+mn-cs"/>
              </a:rPr>
              <a:t>In pairs, pupils read out the words to one another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They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The listening student pays close attention to their partner’s pronunciation of the last sound in each word. If they hear ‘-e’, they must ask their partner to repeat the word three times.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Click on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Clarify meanings of cognate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Move on to the follow slide to repeat the activity in a shorter space of time, increasing </a:t>
            </a:r>
            <a:r>
              <a:rPr lang="en-GB" sz="1200" b="0" kern="1200" dirty="0" err="1">
                <a:solidFill>
                  <a:schemeClr val="tx1"/>
                </a:solidFill>
                <a:effectLst/>
                <a:latin typeface="+mn-lt"/>
                <a:ea typeface="+mn-ea"/>
                <a:cs typeface="+mn-cs"/>
              </a:rPr>
              <a:t>automisation</a:t>
            </a:r>
            <a:r>
              <a:rPr lang="en-GB" sz="1200" b="0" kern="1200" dirty="0">
                <a:solidFill>
                  <a:schemeClr val="tx1"/>
                </a:solidFill>
                <a:effectLst/>
                <a:latin typeface="+mn-lt"/>
                <a:ea typeface="+mn-ea"/>
                <a:cs typeface="+mn-cs"/>
              </a:rPr>
              <a:t>.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brise</a:t>
            </a:r>
            <a:r>
              <a:rPr lang="en-GB" baseline="0" dirty="0"/>
              <a:t> [&gt;5000], </a:t>
            </a:r>
            <a:r>
              <a:rPr lang="en-GB" baseline="0" dirty="0" err="1"/>
              <a:t>adulte</a:t>
            </a:r>
            <a:r>
              <a:rPr lang="en-GB" baseline="0" dirty="0"/>
              <a:t> [1580],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ancêtr</a:t>
            </a:r>
            <a:r>
              <a:rPr kumimoji="0" lang="en-GB" sz="1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 [3067],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aigl</a:t>
            </a:r>
            <a:r>
              <a:rPr kumimoji="0" lang="en-GB" sz="1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[&gt;5000], prendre [43], viable [4946],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attendre</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[155],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cible</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[2740]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063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Century Gothic" panose="020B0502020202020204" pitchFamily="34" charset="0"/>
                <a:ea typeface="+mn-ea"/>
                <a:cs typeface="+mn-cs"/>
              </a:rPr>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021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Century Gothic" panose="020B0502020202020204" pitchFamily="34" charset="0"/>
                <a:ea typeface="+mn-ea"/>
                <a:cs typeface="+mn-cs"/>
              </a:rPr>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047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aseline="0" dirty="0"/>
              <a:t>Written recognition of words in this week’s vocabulary set at sentence level.</a:t>
            </a:r>
            <a:endParaRPr lang="en-US" i="0" baseline="0" dirty="0"/>
          </a:p>
          <a:p>
            <a:endParaRPr lang="en-US" i="0" baseline="0" dirty="0"/>
          </a:p>
          <a:p>
            <a:r>
              <a:rPr lang="en-US" b="1" i="0" baseline="0" dirty="0"/>
              <a:t>Procedure:</a:t>
            </a:r>
          </a:p>
          <a:p>
            <a:r>
              <a:rPr lang="en-US" i="0" baseline="0" dirty="0"/>
              <a:t>1. Begin by revising the nouns in this week’s set. Elicit oral translations of the English, and teacher-led pronunciation practice.</a:t>
            </a:r>
          </a:p>
          <a:p>
            <a:r>
              <a:rPr lang="en-US" i="0" baseline="0" dirty="0"/>
              <a:t>2. Click to bring up example sentences for students to translate orally or by using mini-whiteboards/ books to embed comprehension and illustrate the word order. Each time </a:t>
            </a:r>
            <a:r>
              <a:rPr lang="en-US" i="1" baseline="0" dirty="0" err="1"/>
              <a:t>souvent</a:t>
            </a:r>
            <a:r>
              <a:rPr lang="en-US" i="0" baseline="0" dirty="0"/>
              <a:t> and </a:t>
            </a:r>
            <a:r>
              <a:rPr lang="en-US" i="1" baseline="0" dirty="0" err="1"/>
              <a:t>rarement</a:t>
            </a:r>
            <a:r>
              <a:rPr lang="en-US" i="0" baseline="0" dirty="0"/>
              <a:t> appear, draw attention to the position of the adverb in the sentence.</a:t>
            </a:r>
          </a:p>
          <a:p>
            <a:r>
              <a:rPr lang="en-US" i="0" baseline="0" dirty="0"/>
              <a:t>3. Click to bring up the bubble with word order information/cross-linguistic comparison with English.</a:t>
            </a:r>
          </a:p>
          <a:p>
            <a:endParaRPr lang="en-US" i="0"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18243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a:t>
            </a:r>
            <a:r>
              <a:rPr lang="en-GB" b="0" i="1" baseline="0" dirty="0"/>
              <a:t>au</a:t>
            </a:r>
            <a:r>
              <a:rPr lang="en-GB" b="0" i="0" baseline="0" dirty="0"/>
              <a:t>/</a:t>
            </a:r>
            <a:r>
              <a:rPr lang="en-GB" b="0" i="1" baseline="0" dirty="0"/>
              <a:t>à la </a:t>
            </a:r>
            <a:r>
              <a:rPr lang="en-GB" b="0" baseline="0" dirty="0"/>
              <a:t>and introduce </a:t>
            </a:r>
            <a:r>
              <a:rPr lang="en-GB" b="0" i="1" baseline="0" dirty="0"/>
              <a:t>à l’/aux</a:t>
            </a:r>
            <a:endParaRPr lang="en-GB"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to draw attention to the liaison in ‘au</a:t>
            </a:r>
            <a:r>
              <a:rPr lang="en-GB" b="1" baseline="0" dirty="0"/>
              <a:t>x</a:t>
            </a:r>
            <a:r>
              <a:rPr lang="en-GB" baseline="0" dirty="0"/>
              <a:t> </a:t>
            </a:r>
            <a:r>
              <a:rPr lang="en-GB" sz="1200" b="1" dirty="0" err="1">
                <a:solidFill>
                  <a:srgbClr val="4472C4">
                    <a:lumMod val="50000"/>
                  </a:srgbClr>
                </a:solidFill>
                <a:latin typeface="Century Gothic" panose="020B0502020202020204" pitchFamily="34" charset="0"/>
                <a:cs typeface="Arial"/>
                <a:sym typeface="Arial"/>
              </a:rPr>
              <a:t>É</a:t>
            </a:r>
            <a:r>
              <a:rPr lang="en-GB" sz="1200" dirty="0" err="1">
                <a:solidFill>
                  <a:srgbClr val="4472C4">
                    <a:lumMod val="50000"/>
                  </a:srgbClr>
                </a:solidFill>
                <a:latin typeface="Century Gothic" panose="020B0502020202020204" pitchFamily="34" charset="0"/>
                <a:cs typeface="Arial"/>
                <a:sym typeface="Arial"/>
              </a:rPr>
              <a:t>tats-Unis</a:t>
            </a:r>
            <a:r>
              <a:rPr lang="en-GB" sz="1200" dirty="0">
                <a:solidFill>
                  <a:srgbClr val="4472C4">
                    <a:lumMod val="50000"/>
                  </a:srgbClr>
                </a:solidFill>
                <a:latin typeface="Century Gothic" panose="020B0502020202020204" pitchFamily="34" charset="0"/>
                <a:cs typeface="Arial"/>
                <a:sym typeface="Arial"/>
              </a:rPr>
              <a:t>’ and ‘au</a:t>
            </a:r>
            <a:r>
              <a:rPr lang="en-GB" sz="1200" b="1" dirty="0">
                <a:solidFill>
                  <a:srgbClr val="4472C4">
                    <a:lumMod val="50000"/>
                  </a:srgbClr>
                </a:solidFill>
                <a:latin typeface="Century Gothic" panose="020B0502020202020204" pitchFamily="34" charset="0"/>
                <a:cs typeface="Arial"/>
                <a:sym typeface="Arial"/>
              </a:rPr>
              <a:t>x</a:t>
            </a:r>
            <a:r>
              <a:rPr lang="en-GB" sz="1200" dirty="0">
                <a:solidFill>
                  <a:srgbClr val="4472C4">
                    <a:lumMod val="50000"/>
                  </a:srgbClr>
                </a:solidFill>
                <a:latin typeface="Century Gothic" panose="020B0502020202020204" pitchFamily="34" charset="0"/>
                <a:cs typeface="Arial"/>
                <a:sym typeface="Arial"/>
              </a:rPr>
              <a:t> </a:t>
            </a:r>
            <a:r>
              <a:rPr lang="en-GB" sz="1200" b="1" noProof="0" dirty="0" err="1">
                <a:solidFill>
                  <a:srgbClr val="4472C4">
                    <a:lumMod val="50000"/>
                  </a:srgbClr>
                </a:solidFill>
                <a:latin typeface="Century Gothic" panose="020B0502020202020204" pitchFamily="34" charset="0"/>
                <a:cs typeface="Arial"/>
                <a:sym typeface="Arial"/>
              </a:rPr>
              <a:t>î</a:t>
            </a:r>
            <a:r>
              <a:rPr lang="en-GB" sz="1200" noProof="0" dirty="0" err="1">
                <a:solidFill>
                  <a:srgbClr val="4472C4">
                    <a:lumMod val="50000"/>
                  </a:srgbClr>
                </a:solidFill>
                <a:latin typeface="Century Gothic" panose="020B0502020202020204" pitchFamily="34" charset="0"/>
                <a:cs typeface="Arial"/>
                <a:sym typeface="Arial"/>
              </a:rPr>
              <a:t>les</a:t>
            </a:r>
            <a:r>
              <a:rPr lang="en-GB" sz="1200" noProof="0" dirty="0">
                <a:solidFill>
                  <a:srgbClr val="4472C4">
                    <a:lumMod val="50000"/>
                  </a:srgbClr>
                </a:solidFill>
                <a:latin typeface="Century Gothic" panose="020B0502020202020204" pitchFamily="34" charset="0"/>
                <a:cs typeface="Arial"/>
                <a:sym typeface="Arial"/>
              </a:rPr>
              <a:t>.’ This is practised further in the slides that follow.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4472C4">
                    <a:lumMod val="50000"/>
                  </a:srgbClr>
                </a:solidFill>
                <a:latin typeface="Century Gothic" panose="020B0502020202020204" pitchFamily="34" charset="0"/>
                <a:cs typeface="Arial"/>
                <a:sym typeface="Arial"/>
              </a:rPr>
              <a:t>Explain that because ‘</a:t>
            </a:r>
            <a:r>
              <a:rPr lang="en-GB" sz="1200" b="0" dirty="0" err="1">
                <a:solidFill>
                  <a:srgbClr val="4472C4">
                    <a:lumMod val="50000"/>
                  </a:srgbClr>
                </a:solidFill>
                <a:latin typeface="Century Gothic" panose="020B0502020202020204" pitchFamily="34" charset="0"/>
                <a:cs typeface="Arial"/>
                <a:sym typeface="Arial"/>
              </a:rPr>
              <a:t>É</a:t>
            </a:r>
            <a:r>
              <a:rPr lang="en-GB" sz="1200" dirty="0" err="1">
                <a:solidFill>
                  <a:srgbClr val="4472C4">
                    <a:lumMod val="50000"/>
                  </a:srgbClr>
                </a:solidFill>
                <a:latin typeface="Century Gothic" panose="020B0502020202020204" pitchFamily="34" charset="0"/>
                <a:cs typeface="Arial"/>
                <a:sym typeface="Arial"/>
              </a:rPr>
              <a:t>tats</a:t>
            </a:r>
            <a:r>
              <a:rPr lang="en-GB" sz="1200" dirty="0">
                <a:solidFill>
                  <a:srgbClr val="4472C4">
                    <a:lumMod val="50000"/>
                  </a:srgbClr>
                </a:solidFill>
                <a:latin typeface="Century Gothic" panose="020B0502020202020204" pitchFamily="34" charset="0"/>
                <a:cs typeface="Arial"/>
                <a:sym typeface="Arial"/>
              </a:rPr>
              <a:t>’ (states) is plural, the name of the country needs ‘aux’.</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8466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2 minutes </a:t>
            </a:r>
            <a:r>
              <a:rPr lang="en-GB" b="0" i="0" dirty="0"/>
              <a:t>for 4 slides.</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 </a:t>
            </a:r>
            <a:r>
              <a:rPr lang="en-GB" i="0" dirty="0"/>
              <a:t>Pronunciation practice with ‘aux’ +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8934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657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46901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6063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recognition of </a:t>
            </a:r>
            <a:r>
              <a:rPr lang="en-GB" b="0" i="1" baseline="0" dirty="0"/>
              <a:t>à l’ </a:t>
            </a:r>
            <a:r>
              <a:rPr lang="en-GB" b="0" i="0" baseline="0" dirty="0"/>
              <a:t>and </a:t>
            </a:r>
            <a:r>
              <a:rPr lang="en-GB" b="0" i="1" baseline="0" dirty="0"/>
              <a:t>aux </a:t>
            </a:r>
            <a:r>
              <a:rPr lang="en-GB" b="0" i="0" baseline="0" dirty="0"/>
              <a:t>and connecting this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1-8 and the appropriate noun, using their knowledge of </a:t>
            </a:r>
            <a:r>
              <a:rPr lang="en-GB" b="0" i="1" baseline="0" dirty="0"/>
              <a:t>à l’ </a:t>
            </a:r>
            <a:r>
              <a:rPr lang="en-GB" b="0" i="0" baseline="0" dirty="0"/>
              <a:t>and </a:t>
            </a:r>
            <a:r>
              <a:rPr lang="en-GB" b="0" i="1" baseline="0" dirty="0"/>
              <a:t>aux </a:t>
            </a:r>
            <a:r>
              <a:rPr lang="en-GB" b="0" i="0" baseline="0" dirty="0"/>
              <a:t>to guide them.</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elicit</a:t>
            </a:r>
            <a:r>
              <a:rPr lang="en-GB" baseline="0" dirty="0"/>
              <a:t> responses by asking e.g. </a:t>
            </a:r>
            <a:r>
              <a:rPr lang="en-GB" i="1" baseline="0" dirty="0"/>
              <a:t>Je </a:t>
            </a:r>
            <a:r>
              <a:rPr lang="en-GB" i="1" baseline="0" dirty="0" err="1"/>
              <a:t>vais</a:t>
            </a:r>
            <a:r>
              <a:rPr lang="en-GB" i="1" baseline="0" dirty="0"/>
              <a:t> </a:t>
            </a:r>
            <a:r>
              <a:rPr lang="en-GB" sz="1200" b="0" i="1" kern="0" dirty="0" err="1">
                <a:solidFill>
                  <a:schemeClr val="bg1"/>
                </a:solidFill>
              </a:rPr>
              <a:t>où</a:t>
            </a:r>
            <a:r>
              <a:rPr lang="en-GB" sz="1200" b="0" i="1" kern="0" dirty="0">
                <a:solidFill>
                  <a:schemeClr val="bg1"/>
                </a:solidFill>
              </a:rPr>
              <a:t> ? </a:t>
            </a:r>
            <a:r>
              <a:rPr lang="en-GB" sz="1200" b="0" kern="0" dirty="0">
                <a:solidFill>
                  <a:schemeClr val="bg1"/>
                </a:solidFill>
              </a:rPr>
              <a:t>to elicit the response </a:t>
            </a:r>
            <a:r>
              <a:rPr lang="en-GB" sz="1200" b="0" i="1" kern="0" dirty="0">
                <a:solidFill>
                  <a:schemeClr val="bg1"/>
                </a:solidFill>
              </a:rPr>
              <a:t>Je </a:t>
            </a:r>
            <a:r>
              <a:rPr lang="en-GB" sz="1200" b="0" i="1" kern="0" dirty="0" err="1">
                <a:solidFill>
                  <a:schemeClr val="bg1"/>
                </a:solidFill>
              </a:rPr>
              <a:t>vais</a:t>
            </a:r>
            <a:r>
              <a:rPr lang="en-GB" sz="1200" b="0" i="1" kern="0" baseline="0" dirty="0">
                <a:solidFill>
                  <a:schemeClr val="bg1"/>
                </a:solidFill>
              </a:rPr>
              <a:t> aux </a:t>
            </a:r>
            <a:r>
              <a:rPr lang="en-GB" sz="1200" b="0" i="1" dirty="0" err="1">
                <a:solidFill>
                  <a:schemeClr val="accent5">
                    <a:lumMod val="50000"/>
                  </a:schemeClr>
                </a:solidFill>
                <a:latin typeface="Century Gothic" panose="020B0502020202020204" pitchFamily="34" charset="0"/>
              </a:rPr>
              <a:t>hôtels</a:t>
            </a:r>
            <a:r>
              <a:rPr lang="en-GB" sz="1200" b="0" dirty="0">
                <a:solidFill>
                  <a:schemeClr val="accent5">
                    <a:lumMod val="50000"/>
                  </a:schemeClr>
                </a:solidFill>
                <a:latin typeface="Century Gothic" panose="020B0502020202020204" pitchFamily="34" charset="0"/>
              </a:rPr>
              <a:t>. This way, students practise pronunciation of ‘aux + liaison’.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During the feedback, teachers</a:t>
            </a:r>
            <a:r>
              <a:rPr lang="en-GB" baseline="0" dirty="0"/>
              <a:t> should check understanding by eliciting the meanings of the different persons indicated by the verb </a:t>
            </a:r>
            <a:r>
              <a:rPr lang="en-GB" i="1" baseline="0" dirty="0" err="1"/>
              <a:t>aller</a:t>
            </a:r>
            <a:r>
              <a:rPr lang="en-GB" i="1" baseline="0" dirty="0"/>
              <a:t>, </a:t>
            </a:r>
            <a:r>
              <a:rPr lang="en-GB" i="0" baseline="0" dirty="0"/>
              <a:t>which were learned in the previous sequence of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a:t>correct [2617]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09394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aseline="0" dirty="0"/>
              <a:t>Written recognition of question words </a:t>
            </a:r>
            <a:r>
              <a:rPr lang="en-GB" sz="1200" b="0" i="1" dirty="0" err="1">
                <a:solidFill>
                  <a:srgbClr val="002060"/>
                </a:solidFill>
                <a:latin typeface="Century Gothic" panose="020B0502020202020204" pitchFamily="34" charset="0"/>
              </a:rPr>
              <a:t>où</a:t>
            </a:r>
            <a:r>
              <a:rPr lang="en-GB" sz="1200" b="0" i="1" dirty="0">
                <a:solidFill>
                  <a:srgbClr val="002060"/>
                </a:solidFill>
                <a:latin typeface="Century Gothic" panose="020B0502020202020204" pitchFamily="34" charset="0"/>
              </a:rPr>
              <a:t>, </a:t>
            </a:r>
            <a:r>
              <a:rPr lang="en-GB" sz="1200" b="0" i="1" dirty="0" err="1">
                <a:solidFill>
                  <a:srgbClr val="002060"/>
                </a:solidFill>
                <a:latin typeface="Century Gothic" panose="020B0502020202020204" pitchFamily="34" charset="0"/>
              </a:rPr>
              <a:t>quand</a:t>
            </a:r>
            <a:r>
              <a:rPr lang="en-GB" sz="1200" b="0" i="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and </a:t>
            </a:r>
            <a:r>
              <a:rPr lang="en-GB" sz="1200" b="0" i="1" dirty="0">
                <a:solidFill>
                  <a:srgbClr val="002060"/>
                </a:solidFill>
                <a:latin typeface="Century Gothic" panose="020B0502020202020204" pitchFamily="34" charset="0"/>
              </a:rPr>
              <a:t>comment </a:t>
            </a:r>
            <a:r>
              <a:rPr lang="en-GB" sz="1200" b="0" i="0" dirty="0">
                <a:solidFill>
                  <a:srgbClr val="002060"/>
                </a:solidFill>
                <a:latin typeface="Century Gothic" panose="020B0502020202020204" pitchFamily="34" charset="0"/>
              </a:rPr>
              <a:t>in appropriate contexts.</a:t>
            </a:r>
            <a:endParaRPr lang="en-US" b="0" i="1" dirty="0"/>
          </a:p>
          <a:p>
            <a:endParaRPr lang="en-US" b="1" dirty="0"/>
          </a:p>
          <a:p>
            <a:r>
              <a:rPr lang="en-US" b="1" dirty="0"/>
              <a:t>Procedure:</a:t>
            </a:r>
          </a:p>
          <a:p>
            <a:pPr marL="228600" indent="-228600">
              <a:buAutoNum type="arabicPeriod"/>
            </a:pPr>
            <a:r>
              <a:rPr lang="en-US" b="0" dirty="0"/>
              <a:t>Students read the questions and answers and decide which question word bridges the gap.</a:t>
            </a:r>
          </a:p>
          <a:p>
            <a:pPr marL="228600" indent="-228600">
              <a:buAutoNum type="arabicPeriod"/>
            </a:pPr>
            <a:r>
              <a:rPr lang="en-US" b="0" dirty="0"/>
              <a:t>Answers revealed on clicks.</a:t>
            </a:r>
          </a:p>
          <a:p>
            <a:pPr marL="228600" indent="-228600">
              <a:buAutoNum type="arabicPeriod"/>
            </a:pPr>
            <a:r>
              <a:rPr lang="en-US" b="0" dirty="0"/>
              <a:t>Click once more to bring up a bubble drawing attention to the use of the definite article with days of the week (this point will be explored further in Year 8).</a:t>
            </a:r>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919622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US" b="0" i="1" dirty="0"/>
              <a:t>à la</a:t>
            </a:r>
            <a:r>
              <a:rPr lang="en-US" b="0" dirty="0"/>
              <a:t> and </a:t>
            </a:r>
            <a:r>
              <a:rPr lang="en-US" b="0" i="1" dirty="0"/>
              <a:t>aux </a:t>
            </a:r>
            <a:r>
              <a:rPr lang="en-GB" b="0" i="0" baseline="0" dirty="0"/>
              <a:t>and connecting this with meaning.</a:t>
            </a:r>
            <a:endParaRPr lang="en-US" b="1" i="1" dirty="0"/>
          </a:p>
          <a:p>
            <a:endParaRPr lang="en-US" b="1" dirty="0"/>
          </a:p>
          <a:p>
            <a:r>
              <a:rPr lang="en-US" b="1" dirty="0"/>
              <a:t>Procedure:</a:t>
            </a:r>
          </a:p>
          <a:p>
            <a:pPr marL="228600" indent="-228600">
              <a:buAutoNum type="arabicPeriod"/>
            </a:pPr>
            <a:r>
              <a:rPr lang="en-US" dirty="0"/>
              <a:t>Audio (with the noun obscured) plays on clicking individual numbers.</a:t>
            </a:r>
          </a:p>
          <a:p>
            <a:pPr marL="228600" indent="-228600">
              <a:buAutoNum type="arabicPeriod"/>
            </a:pPr>
            <a:r>
              <a:rPr lang="en-US" dirty="0"/>
              <a:t>Teacher to remind students that </a:t>
            </a:r>
            <a:r>
              <a:rPr lang="en-US" i="1" dirty="0"/>
              <a:t>aux/</a:t>
            </a:r>
            <a:r>
              <a:rPr lang="en-US" i="1" baseline="0" dirty="0"/>
              <a:t>à l’ </a:t>
            </a:r>
            <a:r>
              <a:rPr lang="en-US" baseline="0" dirty="0"/>
              <a:t>tell us the meaning – singular or plural. Students decide based on this which noun is missing.</a:t>
            </a:r>
          </a:p>
          <a:p>
            <a:pPr marL="228600" indent="-228600">
              <a:buAutoNum type="arabicPeriod"/>
            </a:pPr>
            <a:r>
              <a:rPr lang="en-US" baseline="0" dirty="0"/>
              <a:t>Answers revealed on clicks. The full audio (including nouns) may be found on the next slide.</a:t>
            </a:r>
          </a:p>
          <a:p>
            <a:endParaRPr lang="en-US" baseline="0" dirty="0"/>
          </a:p>
          <a:p>
            <a:r>
              <a:rPr lang="en-US" b="1" baseline="0" dirty="0"/>
              <a:t>Optional extension: </a:t>
            </a:r>
            <a:r>
              <a:rPr lang="en-US" b="0" baseline="0" dirty="0"/>
              <a:t>To add complexity to the activity, the teacher may wish to ask students to write down the verb forms they hear. Answer slides with and without this additional element are provided in the slides that follow.</a:t>
            </a:r>
            <a:endParaRPr lang="en-US" b="1" dirty="0"/>
          </a:p>
          <a:p>
            <a:endParaRPr lang="en-US" dirty="0"/>
          </a:p>
          <a:p>
            <a:r>
              <a:rPr lang="en-US" b="1" dirty="0"/>
              <a:t>Transcript:</a:t>
            </a:r>
          </a:p>
          <a:p>
            <a:r>
              <a:rPr lang="en-US" dirty="0"/>
              <a:t>1) </a:t>
            </a:r>
            <a:r>
              <a:rPr lang="en-US" dirty="0" err="1"/>
              <a:t>Tu</a:t>
            </a:r>
            <a:r>
              <a:rPr lang="en-US" baseline="0" dirty="0"/>
              <a:t> vas à l’ [</a:t>
            </a:r>
            <a:r>
              <a:rPr lang="en-US" baseline="0" dirty="0" err="1"/>
              <a:t>aéroport</a:t>
            </a:r>
            <a:r>
              <a:rPr lang="en-US" baseline="0" dirty="0"/>
              <a:t>]</a:t>
            </a:r>
            <a:endParaRPr lang="en-US" dirty="0"/>
          </a:p>
          <a:p>
            <a:r>
              <a:rPr lang="en-US" dirty="0"/>
              <a:t>2) Il </a:t>
            </a:r>
            <a:r>
              <a:rPr lang="en-US" dirty="0" err="1"/>
              <a:t>va</a:t>
            </a:r>
            <a:r>
              <a:rPr lang="en-US" dirty="0"/>
              <a:t> aux [</a:t>
            </a:r>
            <a:r>
              <a:rPr lang="en-US" dirty="0" err="1"/>
              <a:t>îles</a:t>
            </a:r>
            <a:r>
              <a:rPr lang="en-US" dirty="0"/>
              <a:t>]</a:t>
            </a:r>
          </a:p>
          <a:p>
            <a:r>
              <a:rPr lang="en-US" dirty="0"/>
              <a:t>3) Je</a:t>
            </a:r>
            <a:r>
              <a:rPr lang="en-US" baseline="0" dirty="0"/>
              <a:t> </a:t>
            </a:r>
            <a:r>
              <a:rPr lang="en-US" baseline="0" dirty="0" err="1"/>
              <a:t>vais</a:t>
            </a:r>
            <a:r>
              <a:rPr lang="en-US" baseline="0" dirty="0"/>
              <a:t> aux [</a:t>
            </a:r>
            <a:r>
              <a:rPr lang="en-US" baseline="0" dirty="0" err="1"/>
              <a:t>États</a:t>
            </a:r>
            <a:r>
              <a:rPr lang="en-US" baseline="0" dirty="0"/>
              <a:t>-Unis]</a:t>
            </a:r>
          </a:p>
          <a:p>
            <a:r>
              <a:rPr lang="en-US" baseline="0" dirty="0"/>
              <a:t>4) Elle </a:t>
            </a:r>
            <a:r>
              <a:rPr lang="en-US" baseline="0" dirty="0" err="1"/>
              <a:t>va</a:t>
            </a:r>
            <a:r>
              <a:rPr lang="en-US" baseline="0" dirty="0"/>
              <a:t> à l’ [</a:t>
            </a:r>
            <a:r>
              <a:rPr lang="en-US" baseline="0" dirty="0" err="1"/>
              <a:t>hôtel</a:t>
            </a:r>
            <a:r>
              <a:rPr lang="en-US" baseline="0" dirty="0"/>
              <a:t>]</a:t>
            </a:r>
          </a:p>
          <a:p>
            <a:r>
              <a:rPr lang="en-US" baseline="0" dirty="0"/>
              <a:t>5) Je </a:t>
            </a:r>
            <a:r>
              <a:rPr lang="en-US" baseline="0" dirty="0" err="1"/>
              <a:t>vais</a:t>
            </a:r>
            <a:r>
              <a:rPr lang="en-US" baseline="0" dirty="0"/>
              <a:t> aux [</a:t>
            </a:r>
            <a:r>
              <a:rPr lang="en-US" baseline="0" dirty="0" err="1"/>
              <a:t>universités</a:t>
            </a:r>
            <a:r>
              <a:rPr lang="en-US" baseline="0" dirty="0"/>
              <a:t>]      </a:t>
            </a:r>
            <a:endParaRPr lang="en-US" dirty="0"/>
          </a:p>
          <a:p>
            <a:r>
              <a:rPr lang="en-US" dirty="0"/>
              <a:t>6) </a:t>
            </a:r>
            <a:r>
              <a:rPr lang="en-US" dirty="0" err="1"/>
              <a:t>Tu</a:t>
            </a:r>
            <a:r>
              <a:rPr lang="en-US" dirty="0"/>
              <a:t> vas aux [</a:t>
            </a:r>
            <a:r>
              <a:rPr lang="en-US" baseline="0" dirty="0" err="1"/>
              <a:t>hôtels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Il</a:t>
            </a:r>
            <a:r>
              <a:rPr lang="en-US" baseline="0" dirty="0"/>
              <a:t> </a:t>
            </a:r>
            <a:r>
              <a:rPr lang="en-US" baseline="0" dirty="0" err="1"/>
              <a:t>va</a:t>
            </a:r>
            <a:r>
              <a:rPr lang="en-US" baseline="0" dirty="0"/>
              <a:t> à l </a:t>
            </a:r>
            <a:r>
              <a:rPr lang="en-US" dirty="0"/>
              <a:t>[</a:t>
            </a:r>
            <a:r>
              <a:rPr lang="en-US" dirty="0" err="1"/>
              <a:t>étranger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 Elle </a:t>
            </a:r>
            <a:r>
              <a:rPr lang="en-US" dirty="0" err="1"/>
              <a:t>va</a:t>
            </a:r>
            <a:r>
              <a:rPr lang="en-US" dirty="0"/>
              <a:t> à l’ [</a:t>
            </a:r>
            <a:r>
              <a:rPr lang="en-US" baseline="0" dirty="0"/>
              <a:t>’</a:t>
            </a:r>
            <a:r>
              <a:rPr lang="en-US" baseline="0" dirty="0" err="1"/>
              <a:t>île</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800027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to the activity on the previous slide. Full a</a:t>
            </a:r>
            <a:r>
              <a:rPr lang="en-US" dirty="0"/>
              <a:t>udio (including the noun) plays on clicking individual numbers.</a:t>
            </a:r>
          </a:p>
          <a:p>
            <a:endParaRPr lang="en-US" dirty="0"/>
          </a:p>
          <a:p>
            <a:r>
              <a:rPr lang="en-US" b="1" dirty="0"/>
              <a:t>TRANSCRIPT</a:t>
            </a:r>
          </a:p>
          <a:p>
            <a:r>
              <a:rPr lang="en-US" dirty="0"/>
              <a:t>1) </a:t>
            </a:r>
            <a:r>
              <a:rPr lang="en-US" dirty="0" err="1"/>
              <a:t>Tu</a:t>
            </a:r>
            <a:r>
              <a:rPr lang="en-US" baseline="0" dirty="0"/>
              <a:t> vas à </a:t>
            </a:r>
            <a:r>
              <a:rPr lang="en-US" baseline="0" dirty="0" err="1"/>
              <a:t>l’aéroport</a:t>
            </a:r>
            <a:r>
              <a:rPr lang="en-US" baseline="0" dirty="0"/>
              <a:t>.</a:t>
            </a:r>
            <a:endParaRPr lang="en-US" dirty="0"/>
          </a:p>
          <a:p>
            <a:r>
              <a:rPr lang="en-US" dirty="0"/>
              <a:t>2) Il </a:t>
            </a:r>
            <a:r>
              <a:rPr lang="en-US" dirty="0" err="1"/>
              <a:t>va</a:t>
            </a:r>
            <a:r>
              <a:rPr lang="en-US" dirty="0"/>
              <a:t> aux </a:t>
            </a:r>
            <a:r>
              <a:rPr lang="en-US" dirty="0" err="1"/>
              <a:t>îles</a:t>
            </a:r>
            <a:r>
              <a:rPr lang="en-US" dirty="0"/>
              <a:t>.</a:t>
            </a:r>
          </a:p>
          <a:p>
            <a:r>
              <a:rPr lang="en-US" dirty="0"/>
              <a:t>3) Je</a:t>
            </a:r>
            <a:r>
              <a:rPr lang="en-US" baseline="0" dirty="0"/>
              <a:t> </a:t>
            </a:r>
            <a:r>
              <a:rPr lang="en-US" baseline="0" dirty="0" err="1"/>
              <a:t>vais</a:t>
            </a:r>
            <a:r>
              <a:rPr lang="en-US" baseline="0" dirty="0"/>
              <a:t> aux </a:t>
            </a:r>
            <a:r>
              <a:rPr lang="en-US" baseline="0" dirty="0" err="1"/>
              <a:t>États</a:t>
            </a:r>
            <a:r>
              <a:rPr lang="en-US" baseline="0" dirty="0"/>
              <a:t>-Unis.</a:t>
            </a:r>
          </a:p>
          <a:p>
            <a:r>
              <a:rPr lang="en-US" baseline="0" dirty="0"/>
              <a:t>4) Elle </a:t>
            </a:r>
            <a:r>
              <a:rPr lang="en-US" baseline="0" dirty="0" err="1"/>
              <a:t>va</a:t>
            </a:r>
            <a:r>
              <a:rPr lang="en-US" baseline="0" dirty="0"/>
              <a:t> à </a:t>
            </a:r>
            <a:r>
              <a:rPr lang="en-US" baseline="0" dirty="0" err="1"/>
              <a:t>l’hotel</a:t>
            </a:r>
            <a:r>
              <a:rPr lang="en-US" baseline="0" dirty="0"/>
              <a:t>.</a:t>
            </a:r>
          </a:p>
          <a:p>
            <a:r>
              <a:rPr lang="en-US" baseline="0" dirty="0"/>
              <a:t>5) Je </a:t>
            </a:r>
            <a:r>
              <a:rPr lang="en-US" baseline="0" dirty="0" err="1"/>
              <a:t>vais</a:t>
            </a:r>
            <a:r>
              <a:rPr lang="en-US" baseline="0" dirty="0"/>
              <a:t> aux </a:t>
            </a:r>
            <a:r>
              <a:rPr lang="en-US" baseline="0" dirty="0" err="1"/>
              <a:t>universités</a:t>
            </a:r>
            <a:r>
              <a:rPr lang="en-US" baseline="0" dirty="0"/>
              <a:t>.      </a:t>
            </a:r>
            <a:endParaRPr lang="en-US" dirty="0"/>
          </a:p>
          <a:p>
            <a:r>
              <a:rPr lang="en-US" dirty="0"/>
              <a:t>6) </a:t>
            </a:r>
            <a:r>
              <a:rPr lang="en-US" dirty="0" err="1"/>
              <a:t>Tu</a:t>
            </a:r>
            <a:r>
              <a:rPr lang="en-US" dirty="0"/>
              <a:t> vas aux </a:t>
            </a:r>
            <a:r>
              <a:rPr lang="en-US" baseline="0" dirty="0"/>
              <a:t>hotels.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Il</a:t>
            </a:r>
            <a:r>
              <a:rPr lang="en-US" baseline="0" dirty="0"/>
              <a:t> </a:t>
            </a:r>
            <a:r>
              <a:rPr lang="en-US" baseline="0" dirty="0" err="1"/>
              <a:t>va</a:t>
            </a:r>
            <a:r>
              <a:rPr lang="en-US" baseline="0" dirty="0"/>
              <a:t> à </a:t>
            </a:r>
            <a:r>
              <a:rPr lang="en-US" baseline="0" dirty="0" err="1"/>
              <a:t>l’</a:t>
            </a:r>
            <a:r>
              <a:rPr lang="en-US" dirty="0" err="1"/>
              <a:t>étranger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 Elle </a:t>
            </a:r>
            <a:r>
              <a:rPr lang="en-US" dirty="0" err="1"/>
              <a:t>va</a:t>
            </a:r>
            <a:r>
              <a:rPr lang="en-US" dirty="0"/>
              <a:t> à </a:t>
            </a:r>
            <a:r>
              <a:rPr lang="en-US" dirty="0" err="1"/>
              <a:t>l’</a:t>
            </a:r>
            <a:r>
              <a:rPr lang="en-US" baseline="0" dirty="0" err="1"/>
              <a:t>île</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563835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Answers to the optional extension on slide 22. Full </a:t>
            </a:r>
            <a:r>
              <a:rPr lang="en-US" dirty="0"/>
              <a:t>audio (including the noun) plays on clicking individual numbers.</a:t>
            </a:r>
          </a:p>
          <a:p>
            <a:endParaRPr lang="en-US" dirty="0"/>
          </a:p>
          <a:p>
            <a:r>
              <a:rPr lang="en-US" b="1" dirty="0"/>
              <a:t>Transcript</a:t>
            </a:r>
          </a:p>
          <a:p>
            <a:r>
              <a:rPr lang="en-US" dirty="0"/>
              <a:t>1) </a:t>
            </a:r>
            <a:r>
              <a:rPr lang="en-US" dirty="0" err="1"/>
              <a:t>Tu</a:t>
            </a:r>
            <a:r>
              <a:rPr lang="en-US" baseline="0" dirty="0"/>
              <a:t> vas à </a:t>
            </a:r>
            <a:r>
              <a:rPr lang="en-US" baseline="0" dirty="0" err="1"/>
              <a:t>l’aéroport</a:t>
            </a:r>
            <a:r>
              <a:rPr lang="en-US" baseline="0" dirty="0"/>
              <a:t>.</a:t>
            </a:r>
            <a:endParaRPr lang="en-US" dirty="0"/>
          </a:p>
          <a:p>
            <a:r>
              <a:rPr lang="en-US" dirty="0"/>
              <a:t>2) Il </a:t>
            </a:r>
            <a:r>
              <a:rPr lang="en-US" dirty="0" err="1"/>
              <a:t>va</a:t>
            </a:r>
            <a:r>
              <a:rPr lang="en-US" dirty="0"/>
              <a:t> aux </a:t>
            </a:r>
            <a:r>
              <a:rPr lang="en-US" dirty="0" err="1"/>
              <a:t>îles</a:t>
            </a:r>
            <a:r>
              <a:rPr lang="en-US" dirty="0"/>
              <a:t>.</a:t>
            </a:r>
          </a:p>
          <a:p>
            <a:r>
              <a:rPr lang="en-US" dirty="0"/>
              <a:t>3) Je</a:t>
            </a:r>
            <a:r>
              <a:rPr lang="en-US" baseline="0" dirty="0"/>
              <a:t> </a:t>
            </a:r>
            <a:r>
              <a:rPr lang="en-US" baseline="0" dirty="0" err="1"/>
              <a:t>vais</a:t>
            </a:r>
            <a:r>
              <a:rPr lang="en-US" baseline="0" dirty="0"/>
              <a:t> aux </a:t>
            </a:r>
            <a:r>
              <a:rPr lang="en-US" baseline="0" dirty="0" err="1"/>
              <a:t>États</a:t>
            </a:r>
            <a:r>
              <a:rPr lang="en-US" baseline="0" dirty="0"/>
              <a:t>-Unis.</a:t>
            </a:r>
          </a:p>
          <a:p>
            <a:r>
              <a:rPr lang="en-US" baseline="0" dirty="0"/>
              <a:t>4) Elle </a:t>
            </a:r>
            <a:r>
              <a:rPr lang="en-US" baseline="0" dirty="0" err="1"/>
              <a:t>va</a:t>
            </a:r>
            <a:r>
              <a:rPr lang="en-US" baseline="0" dirty="0"/>
              <a:t> à </a:t>
            </a:r>
            <a:r>
              <a:rPr lang="en-US" baseline="0" dirty="0" err="1"/>
              <a:t>l’hotel</a:t>
            </a:r>
            <a:r>
              <a:rPr lang="en-US" baseline="0" dirty="0"/>
              <a:t>.</a:t>
            </a:r>
          </a:p>
          <a:p>
            <a:r>
              <a:rPr lang="en-US" baseline="0" dirty="0"/>
              <a:t>5) Je </a:t>
            </a:r>
            <a:r>
              <a:rPr lang="en-US" baseline="0" dirty="0" err="1"/>
              <a:t>vais</a:t>
            </a:r>
            <a:r>
              <a:rPr lang="en-US" baseline="0" dirty="0"/>
              <a:t> aux </a:t>
            </a:r>
            <a:r>
              <a:rPr lang="en-US" baseline="0" dirty="0" err="1"/>
              <a:t>universités</a:t>
            </a:r>
            <a:r>
              <a:rPr lang="en-US" baseline="0" dirty="0"/>
              <a:t>.      </a:t>
            </a:r>
            <a:endParaRPr lang="en-US" dirty="0"/>
          </a:p>
          <a:p>
            <a:r>
              <a:rPr lang="en-US" dirty="0"/>
              <a:t>6) </a:t>
            </a:r>
            <a:r>
              <a:rPr lang="en-US" dirty="0" err="1"/>
              <a:t>Tu</a:t>
            </a:r>
            <a:r>
              <a:rPr lang="en-US" dirty="0"/>
              <a:t> vas aux </a:t>
            </a:r>
            <a:r>
              <a:rPr lang="en-US" baseline="0" dirty="0"/>
              <a:t>hotels.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Il</a:t>
            </a:r>
            <a:r>
              <a:rPr lang="en-US" baseline="0" dirty="0"/>
              <a:t> </a:t>
            </a:r>
            <a:r>
              <a:rPr lang="en-US" baseline="0" dirty="0" err="1"/>
              <a:t>va</a:t>
            </a:r>
            <a:r>
              <a:rPr lang="en-US" baseline="0" dirty="0"/>
              <a:t> à </a:t>
            </a:r>
            <a:r>
              <a:rPr lang="en-US" baseline="0" dirty="0" err="1"/>
              <a:t>l’</a:t>
            </a:r>
            <a:r>
              <a:rPr lang="en-US" dirty="0" err="1"/>
              <a:t>étranger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 Elle </a:t>
            </a:r>
            <a:r>
              <a:rPr lang="en-US" dirty="0" err="1"/>
              <a:t>va</a:t>
            </a:r>
            <a:r>
              <a:rPr lang="en-US" dirty="0"/>
              <a:t> à </a:t>
            </a:r>
            <a:r>
              <a:rPr lang="en-US" dirty="0" err="1"/>
              <a:t>l’</a:t>
            </a:r>
            <a:r>
              <a:rPr lang="en-US" baseline="0" dirty="0" err="1"/>
              <a:t>île</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816480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for 4 slides</a:t>
            </a:r>
            <a:endParaRPr lang="en-US" b="1" dirty="0"/>
          </a:p>
          <a:p>
            <a:endParaRPr lang="en-US" b="1" dirty="0"/>
          </a:p>
          <a:p>
            <a:r>
              <a:rPr lang="en-US" b="1" dirty="0"/>
              <a:t>Aim: </a:t>
            </a:r>
            <a:r>
              <a:rPr lang="en-US" b="0" dirty="0"/>
              <a:t>Oral and written production of forms of </a:t>
            </a:r>
            <a:r>
              <a:rPr lang="en-US" b="0" i="1" dirty="0" err="1"/>
              <a:t>aller</a:t>
            </a:r>
            <a:r>
              <a:rPr lang="en-US" b="0" i="0" dirty="0"/>
              <a:t> and </a:t>
            </a:r>
            <a:r>
              <a:rPr lang="en-US" b="0" i="1" dirty="0"/>
              <a:t>à.</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Partner A’s sheet. </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Students translate</a:t>
            </a:r>
            <a:r>
              <a:rPr lang="en-US" baseline="0" dirty="0"/>
              <a:t> their six sentences into French. </a:t>
            </a:r>
            <a:r>
              <a:rPr lang="en-US" b="1" baseline="0" dirty="0"/>
              <a:t>NB</a:t>
            </a:r>
            <a:r>
              <a:rPr lang="en-US" baseline="0" dirty="0"/>
              <a:t> Explain to students clearly that the set of pictures on their sheet does not match up to their own sentences, these are to record answers when listening to their partner.</a:t>
            </a:r>
          </a:p>
          <a:p>
            <a:pPr marL="228600" indent="-228600">
              <a:buAutoNum type="arabicPeriod"/>
            </a:pPr>
            <a:r>
              <a:rPr lang="en-US" baseline="0" dirty="0"/>
              <a:t>Students take it in turns to say one sentence at a time to their partner BUT they must not say the subject pronoun or the place in French, ONLY the correct part of the verb </a:t>
            </a:r>
            <a:r>
              <a:rPr lang="en-US" i="1" baseline="0" dirty="0" err="1"/>
              <a:t>aller</a:t>
            </a:r>
            <a:r>
              <a:rPr lang="en-US" baseline="0" dirty="0"/>
              <a:t> and the </a:t>
            </a:r>
            <a:r>
              <a:rPr lang="en-US" i="1" baseline="0" dirty="0"/>
              <a:t>à l’ </a:t>
            </a:r>
            <a:r>
              <a:rPr lang="en-US" baseline="0" dirty="0"/>
              <a:t>or </a:t>
            </a:r>
            <a:r>
              <a:rPr lang="en-US" i="1" baseline="0" dirty="0"/>
              <a:t>aux</a:t>
            </a:r>
            <a:r>
              <a:rPr lang="en-US" baseline="0" dirty="0"/>
              <a:t>.  (E.g. partner A would say </a:t>
            </a:r>
            <a:r>
              <a:rPr lang="en-US" b="1" baseline="0" dirty="0"/>
              <a:t>1) </a:t>
            </a:r>
            <a:r>
              <a:rPr lang="en-US" b="1" i="1" baseline="0" dirty="0" err="1"/>
              <a:t>vais</a:t>
            </a:r>
            <a:r>
              <a:rPr lang="en-US" b="1" i="1" baseline="0" dirty="0"/>
              <a:t> à l</a:t>
            </a:r>
            <a:r>
              <a:rPr lang="en-US" b="1" baseline="0" dirty="0"/>
              <a:t>’)</a:t>
            </a:r>
          </a:p>
          <a:p>
            <a:pPr marL="228600" indent="-228600">
              <a:buAutoNum type="arabicPeriod"/>
            </a:pPr>
            <a:r>
              <a:rPr lang="en-US" baseline="0" dirty="0"/>
              <a:t>The partner who is listening </a:t>
            </a:r>
            <a:r>
              <a:rPr lang="en-US" b="1" baseline="0" dirty="0"/>
              <a:t>writes</a:t>
            </a:r>
            <a:r>
              <a:rPr lang="en-US" baseline="0" dirty="0"/>
              <a:t> the correct subject pronoun in French, dependent on the verb they have heard, and plus </a:t>
            </a:r>
            <a:r>
              <a:rPr lang="en-US" b="1" baseline="0" dirty="0"/>
              <a:t>ticks</a:t>
            </a:r>
            <a:r>
              <a:rPr lang="en-US" baseline="0" dirty="0"/>
              <a:t> the correct place, depending on the form of ‘to the’ they have heard. (E.g. partner B would write ‘je’ and tick the picture of the hotel, not the universities.)</a:t>
            </a:r>
          </a:p>
          <a:p>
            <a:endParaRPr lang="en-US" baseline="0" dirty="0"/>
          </a:p>
          <a:p>
            <a:r>
              <a:rPr lang="en-US" baseline="0" dirty="0"/>
              <a:t>(Note the </a:t>
            </a:r>
            <a:r>
              <a:rPr lang="en-US" i="1" baseline="0" dirty="0"/>
              <a:t>aux</a:t>
            </a:r>
            <a:r>
              <a:rPr lang="en-US" baseline="0" dirty="0"/>
              <a:t> will trigger a liaison in all of these sentences, as per the input activities. Pronunciation practice of </a:t>
            </a:r>
            <a:r>
              <a:rPr lang="en-US" i="1" baseline="0" dirty="0"/>
              <a:t>aux</a:t>
            </a:r>
            <a:r>
              <a:rPr lang="en-US" baseline="0" dirty="0"/>
              <a:t> without liaison is featured in the following lesson.)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37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1431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Partner B’s sheet.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189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a:t>
            </a:r>
            <a:r>
              <a:rPr lang="en-US" baseline="0" dirty="0"/>
              <a:t> can show this slide for students to check the accuracy of their written sentences to close the activity.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154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p>
          <a:p>
            <a:endParaRPr lang="en-US" b="1" dirty="0"/>
          </a:p>
          <a:p>
            <a:r>
              <a:rPr lang="en-US" dirty="0"/>
              <a:t>Then</a:t>
            </a:r>
            <a:r>
              <a:rPr lang="en-US" baseline="0" dirty="0"/>
              <a:t> t</a:t>
            </a:r>
            <a:r>
              <a:rPr lang="en-US" dirty="0"/>
              <a:t>eachers can use this slide</a:t>
            </a:r>
            <a:r>
              <a:rPr lang="en-US" baseline="0" dirty="0"/>
              <a:t> to show correct versions of the students’ response grids as a quick way for students to see if they succeeded in the </a:t>
            </a:r>
            <a:r>
              <a:rPr lang="en-US" baseline="0" dirty="0" err="1"/>
              <a:t>pairwork</a:t>
            </a:r>
            <a:r>
              <a:rPr lang="en-US" baseline="0" dirty="0"/>
              <a:t> task.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071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n-GB" sz="1200" dirty="0">
                <a:solidFill>
                  <a:prstClr val="white"/>
                </a:solidFill>
              </a:rPr>
              <a:t>forms of 'à' with 'to' English equivalent meaning (à la/au/à l'/aux)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dirty="0" err="1"/>
              <a:t>SFe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7.2.1.2 (introduce) </a:t>
            </a:r>
            <a:r>
              <a:rPr lang="fr-FR" sz="1200" b="0" i="0" u="none" strike="noStrike" kern="1200" cap="none" dirty="0">
                <a:solidFill>
                  <a:schemeClr val="tx1"/>
                </a:solidFill>
                <a:effectLst/>
                <a:latin typeface="+mn-lt"/>
                <a:ea typeface="Calibri"/>
                <a:cs typeface="Calibri"/>
                <a:sym typeface="Calibri"/>
              </a:rPr>
              <a:t>aéroport [2113], étranger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[305], hôtel [1774], île [1245], université [1192], États-Unis [n/a], rarement [2535], souvent [287]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(revisit) </a:t>
            </a:r>
            <a:r>
              <a:rPr lang="fr-FR" sz="1200" b="0" i="0" u="none" strike="noStrike" kern="1200" cap="none" dirty="0">
                <a:solidFill>
                  <a:schemeClr val="tx1"/>
                </a:solidFill>
                <a:effectLst/>
                <a:latin typeface="+mn-lt"/>
                <a:ea typeface="Calibri"/>
                <a:cs typeface="Calibri"/>
                <a:sym typeface="Calibri"/>
              </a:rPr>
              <a:t>avons [8], avez [8], ont [8], enfant [126], famille [172], problème [188], difficile [296], ici [167], très [66], aussi [44], pour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[10],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a:t>
            </a:r>
            <a:r>
              <a:rPr lang="en-GB" sz="1200" b="0" i="0" u="none" strike="noStrike" kern="1200" cap="none"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marcher [1532], manger [1338], préparer [368], regarder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[425], travailler [290], nous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[31], déjeuner [2724], film [848], maison [325], partenaire [1077], télé [2746], dehors [1217], préféré [préférer 597]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239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Transcription of known vocabulary containing </a:t>
            </a:r>
            <a:r>
              <a:rPr lang="en-GB" b="0" dirty="0" err="1"/>
              <a:t>SFe</a:t>
            </a:r>
            <a:r>
              <a:rPr lang="en-GB" b="0" dirty="0"/>
              <a:t> in short sentences.</a:t>
            </a:r>
            <a:endParaRPr lang="en-GB" b="1" dirty="0"/>
          </a:p>
          <a:p>
            <a:endParaRPr lang="en-GB" b="1" dirty="0"/>
          </a:p>
          <a:p>
            <a:r>
              <a:rPr lang="en-GB" b="1" dirty="0"/>
              <a:t>Procedure:</a:t>
            </a:r>
          </a:p>
          <a:p>
            <a:pPr marL="0" indent="0">
              <a:buNone/>
            </a:pPr>
            <a:r>
              <a:rPr lang="en-GB" dirty="0"/>
              <a:t>1. Students listen to the sentences</a:t>
            </a:r>
            <a:r>
              <a:rPr lang="en-GB" baseline="0" dirty="0"/>
              <a:t> and transcribe what they hear. This activity moves students on from the cluster words, asking them to recall previously taught vocabulary which illustrates the </a:t>
            </a:r>
            <a:r>
              <a:rPr lang="en-GB" baseline="0" dirty="0" err="1"/>
              <a:t>SFe</a:t>
            </a:r>
            <a:r>
              <a:rPr lang="en-GB" baseline="0" dirty="0"/>
              <a:t>. Though they should, in theory, know the spellings of these words, the short time frame in addition to lack of an aural hint poses challenges.</a:t>
            </a:r>
          </a:p>
          <a:p>
            <a:pPr marL="0" indent="0">
              <a:buNone/>
            </a:pPr>
            <a:r>
              <a:rPr lang="en-GB" baseline="0" dirty="0"/>
              <a:t>2. The answers are revealed on clicks.</a:t>
            </a:r>
          </a:p>
          <a:p>
            <a:pPr marL="0" indent="0">
              <a:buNone/>
            </a:pPr>
            <a:r>
              <a:rPr lang="en-GB" baseline="0" dirty="0"/>
              <a:t>3. Teachers should ask students for meanings in English to reinforce vocabulary knowledge.</a:t>
            </a:r>
          </a:p>
          <a:p>
            <a:endParaRPr lang="en-GB" baseline="0" dirty="0"/>
          </a:p>
          <a:p>
            <a:r>
              <a:rPr lang="en-GB" b="1" baseline="0" dirty="0"/>
              <a:t>Transcript</a:t>
            </a:r>
          </a:p>
          <a:p>
            <a:pPr lvl="0"/>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parle</a:t>
            </a:r>
            <a:r>
              <a:rPr lang="en-GB" sz="1200" kern="1200" dirty="0">
                <a:solidFill>
                  <a:schemeClr val="tx1"/>
                </a:solidFill>
                <a:effectLst/>
                <a:latin typeface="+mn-lt"/>
                <a:ea typeface="+mn-ea"/>
                <a:cs typeface="+mn-cs"/>
              </a:rPr>
              <a:t> à </a:t>
            </a:r>
            <a:r>
              <a:rPr lang="en-GB" sz="1200" kern="1200" dirty="0" err="1">
                <a:solidFill>
                  <a:schemeClr val="tx1"/>
                </a:solidFill>
                <a:effectLst/>
                <a:latin typeface="+mn-lt"/>
                <a:ea typeface="+mn-ea"/>
                <a:cs typeface="+mn-cs"/>
              </a:rPr>
              <a:t>l’homme</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étudie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l’histoire</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porte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chemise </a:t>
            </a:r>
            <a:r>
              <a:rPr lang="en-GB" sz="1200" kern="1200" dirty="0" err="1">
                <a:solidFill>
                  <a:schemeClr val="tx1"/>
                </a:solidFill>
                <a:effectLst/>
                <a:latin typeface="+mn-lt"/>
                <a:ea typeface="+mn-ea"/>
                <a:cs typeface="+mn-cs"/>
              </a:rPr>
              <a:t>bleue</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aime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l’uniforme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moderne</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52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for 3 slides</a:t>
            </a:r>
            <a:endParaRPr lang="en-GB" b="1" dirty="0"/>
          </a:p>
          <a:p>
            <a:endParaRPr lang="en-GB" b="1" dirty="0"/>
          </a:p>
          <a:p>
            <a:r>
              <a:rPr lang="en-GB" b="1" dirty="0"/>
              <a:t>Aim: </a:t>
            </a:r>
            <a:r>
              <a:rPr lang="en-GB" b="0" dirty="0"/>
              <a:t>Oral production of known words containing </a:t>
            </a:r>
            <a:r>
              <a:rPr lang="en-GB" b="0" dirty="0" err="1"/>
              <a:t>SFe</a:t>
            </a:r>
            <a:r>
              <a:rPr lang="en-GB" b="0" dirty="0"/>
              <a:t>.</a:t>
            </a:r>
            <a:endParaRPr lang="en-GB" b="1" dirty="0"/>
          </a:p>
          <a:p>
            <a:endParaRPr lang="en-GB" b="1" dirty="0"/>
          </a:p>
          <a:p>
            <a:r>
              <a:rPr lang="en-GB" b="1" dirty="0"/>
              <a:t>Procedure:</a:t>
            </a:r>
          </a:p>
          <a:p>
            <a:pPr marL="0" indent="0">
              <a:buNone/>
            </a:pPr>
            <a:r>
              <a:rPr lang="en-GB" dirty="0"/>
              <a:t>1. Students</a:t>
            </a:r>
            <a:r>
              <a:rPr lang="en-GB" baseline="0" dirty="0"/>
              <a:t> take it in turns to say full sentences to their partner, starting with the adjective in the top left. E.g. partner A says to partner B: ‘La femme </a:t>
            </a:r>
            <a:r>
              <a:rPr lang="en-GB" baseline="0" dirty="0" err="1"/>
              <a:t>est</a:t>
            </a:r>
            <a:r>
              <a:rPr lang="en-GB" baseline="0" dirty="0"/>
              <a:t> </a:t>
            </a:r>
            <a:r>
              <a:rPr lang="en-GB" baseline="0" dirty="0" err="1"/>
              <a:t>drôle</a:t>
            </a:r>
            <a:r>
              <a:rPr lang="en-GB" baseline="0" dirty="0"/>
              <a:t>’</a:t>
            </a:r>
          </a:p>
          <a:p>
            <a:pPr marL="0" indent="0">
              <a:buNone/>
            </a:pPr>
            <a:r>
              <a:rPr lang="en-GB" baseline="0" dirty="0"/>
              <a:t>2. Partner B then writes down the adjective in the top left box.  The order should then go round clockwise. This will allow students to easily check their answers against the master which will be displayed during the feedback.</a:t>
            </a:r>
          </a:p>
          <a:p>
            <a:pPr marL="0" indent="0">
              <a:buNone/>
            </a:pPr>
            <a:r>
              <a:rPr lang="en-GB" baseline="0" dirty="0"/>
              <a:t>3. Point out to students that all the adjectives are in the feminine form.  This will can be further explored at the end of the activity, should teachers find it helpful.</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78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a:t>
            </a:r>
            <a:r>
              <a:rPr lang="en-GB" baseline="0" dirty="0"/>
              <a:t> B’s sheet.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107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Answers to the activity on the previous slide.</a:t>
            </a:r>
          </a:p>
          <a:p>
            <a:endParaRPr lang="en-GB" b="1" dirty="0"/>
          </a:p>
          <a:p>
            <a:r>
              <a:rPr lang="en-GB" b="1" dirty="0"/>
              <a:t>Procedure:</a:t>
            </a:r>
          </a:p>
          <a:p>
            <a:pPr marL="0" indent="0">
              <a:buNone/>
            </a:pPr>
            <a:r>
              <a:rPr lang="en-GB" dirty="0"/>
              <a:t>1. The teacher can</a:t>
            </a:r>
            <a:r>
              <a:rPr lang="en-GB" baseline="0" dirty="0"/>
              <a:t> display this slide to close the activity as a way for students to check their answers.  </a:t>
            </a:r>
          </a:p>
          <a:p>
            <a:pPr marL="0" indent="0">
              <a:buNone/>
            </a:pPr>
            <a:r>
              <a:rPr lang="en-GB" baseline="0" dirty="0"/>
              <a:t>2. The teacher could also choose to elicit meanings in English from students to maximise vocabulary consolidation. (English translations appear on clicks.)</a:t>
            </a:r>
          </a:p>
          <a:p>
            <a:pPr marL="0" indent="0">
              <a:buNone/>
            </a:pPr>
            <a:r>
              <a:rPr lang="en-GB" baseline="0" dirty="0"/>
              <a:t>3. Finally: a circle appears on a final click around the adjectives where the feminine version has changed spelling. Ask students what these adjectives have in common. This is a way to make quick reference to the pronunciation change in the feminine form which illustrates the </a:t>
            </a:r>
            <a:r>
              <a:rPr lang="en-GB" baseline="0" dirty="0" err="1"/>
              <a:t>Sfe</a:t>
            </a:r>
            <a:r>
              <a:rPr lang="en-GB" baseline="0" dirty="0"/>
              <a:t>, while reminding students that these adjectives also have a masculine form and the loss of the –e will change the pronunciation to SFC.  If teachers want to practise this particular SSC at a future date to revise the differences between pronunciations of masculine and feminine forms, then the activity could be repeated with: </a:t>
            </a:r>
            <a:r>
              <a:rPr lang="en-GB" i="1" baseline="0" dirty="0" err="1"/>
              <a:t>l’homme</a:t>
            </a:r>
            <a:r>
              <a:rPr lang="en-GB" baseline="0" dirty="0"/>
              <a:t> and </a:t>
            </a:r>
            <a:r>
              <a:rPr lang="en-GB" i="1" baseline="0" dirty="0" err="1"/>
              <a:t>l’ami</a:t>
            </a:r>
            <a:r>
              <a:rPr lang="en-GB" baseline="0" dirty="0"/>
              <a:t> as the middle words.</a:t>
            </a:r>
          </a:p>
          <a:p>
            <a:endParaRPr lang="en-GB" baseline="0" dirty="0"/>
          </a:p>
          <a:p>
            <a:r>
              <a:rPr lang="en-GB" b="1" baseline="0" dirty="0"/>
              <a:t>Note:</a:t>
            </a:r>
          </a:p>
          <a:p>
            <a:r>
              <a:rPr lang="en-GB" baseline="0" dirty="0"/>
              <a:t>Differentiation option (for lower ability levels): teachers could use this slide as a student worksheet. Partner A gives sentences (</a:t>
            </a:r>
            <a:r>
              <a:rPr lang="en-GB" b="1" baseline="0" dirty="0"/>
              <a:t>in a random order</a:t>
            </a:r>
            <a:r>
              <a:rPr lang="en-GB" baseline="0" dirty="0"/>
              <a:t>) starting ‘La femme </a:t>
            </a:r>
            <a:r>
              <a:rPr lang="en-GB" baseline="0" dirty="0" err="1"/>
              <a:t>est</a:t>
            </a:r>
            <a:r>
              <a:rPr lang="en-GB" baseline="0" dirty="0"/>
              <a:t>…’ / Partner B gives sentences starting ‘</a:t>
            </a:r>
            <a:r>
              <a:rPr lang="en-GB" baseline="0" dirty="0" err="1"/>
              <a:t>L’amie</a:t>
            </a:r>
            <a:r>
              <a:rPr lang="en-GB" baseline="0" dirty="0"/>
              <a:t> </a:t>
            </a:r>
            <a:r>
              <a:rPr lang="en-GB" baseline="0" dirty="0" err="1"/>
              <a:t>est</a:t>
            </a:r>
            <a:r>
              <a:rPr lang="en-GB" baseline="0" dirty="0"/>
              <a:t>…’</a:t>
            </a:r>
          </a:p>
          <a:p>
            <a:r>
              <a:rPr lang="en-GB" baseline="0" dirty="0"/>
              <a:t>The partner listening would highlight/tick off/number the adjectives as they are heard (and translate into English). Partner A could keep a record of the order so as not to repeat a word and have something to compare with their partner at the end of the activity.  Partner A could write the English as they go.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399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aseline="0" dirty="0"/>
              <a:t>Written and oral production of pre-learnt vocabulary pertaining to highly frequent places.</a:t>
            </a:r>
          </a:p>
          <a:p>
            <a:endParaRPr lang="en-US" baseline="0" dirty="0"/>
          </a:p>
          <a:p>
            <a:r>
              <a:rPr lang="en-US" b="1" baseline="0" dirty="0"/>
              <a:t>Procedure</a:t>
            </a:r>
            <a:r>
              <a:rPr lang="en-US" baseline="0" dirty="0"/>
              <a:t>:</a:t>
            </a:r>
          </a:p>
          <a:p>
            <a:r>
              <a:rPr lang="en-US" baseline="0" dirty="0"/>
              <a:t>1. Three items disappear three at a time on clicks.  </a:t>
            </a:r>
          </a:p>
          <a:p>
            <a:r>
              <a:rPr lang="en-US" baseline="0" dirty="0"/>
              <a:t>2. Students are challenged to name the missing three each time. </a:t>
            </a:r>
          </a:p>
          <a:p>
            <a:r>
              <a:rPr lang="en-US" baseline="0" dirty="0"/>
              <a:t>3. Students write down the missing words down in their exercise books or on mini-whiteboards.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4. The spoken form is elicited. This activity could be done as whole class choral response or in pairs. Teachers/students point to a picture and ask ‘</a:t>
            </a:r>
            <a:r>
              <a:rPr lang="en-US" i="1" baseline="0" dirty="0" err="1"/>
              <a:t>C’est</a:t>
            </a:r>
            <a:r>
              <a:rPr lang="en-US" i="1" baseline="0" dirty="0"/>
              <a:t> quoi</a:t>
            </a:r>
            <a:r>
              <a:rPr lang="en-US" i="0" baseline="0" dirty="0"/>
              <a:t>?’</a:t>
            </a:r>
            <a:endParaRPr lang="en-US" baseline="0" dirty="0"/>
          </a:p>
          <a:p>
            <a:r>
              <a:rPr lang="en-US" baseline="0" dirty="0"/>
              <a:t>5. In the final round, all six items disappear to challenge students to recall all this week’s nouns.  This takes place after four sets of three.</a:t>
            </a:r>
          </a:p>
          <a:p>
            <a:endParaRPr lang="en-US"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4042716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Aim: </a:t>
            </a:r>
            <a:r>
              <a:rPr lang="en-GB" sz="1200" b="0" i="0" u="none" strike="noStrike" kern="1200" cap="none" dirty="0">
                <a:solidFill>
                  <a:schemeClr val="tx1"/>
                </a:solidFill>
                <a:effectLst/>
                <a:latin typeface="+mn-lt"/>
                <a:ea typeface="Calibri"/>
                <a:cs typeface="Calibri"/>
                <a:sym typeface="Calibri"/>
              </a:rPr>
              <a:t>Written recognition of revisited vocabulary</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1. Students should fill in vocabulary gaps and try to translate the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 The boxes</a:t>
            </a:r>
            <a:r>
              <a:rPr lang="en-GB" sz="1200" b="0" i="0" u="none" strike="noStrike" kern="1200" cap="none" baseline="0" dirty="0">
                <a:solidFill>
                  <a:schemeClr val="tx1"/>
                </a:solidFill>
                <a:effectLst/>
                <a:latin typeface="+mn-lt"/>
                <a:ea typeface="Calibri"/>
                <a:cs typeface="Calibri"/>
                <a:sym typeface="Calibri"/>
              </a:rPr>
              <a:t> disappear on a click to reveal the missing word.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3. Once all words are revealed, translations appear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4. When completing the translation exercise, the teacher should draw attention to the English tense – both present simple and continuous are possible. (one tense in French = </a:t>
            </a:r>
            <a:r>
              <a:rPr lang="en-GB" sz="1200" b="1" i="0" u="none" strike="noStrike" kern="1200" cap="none" baseline="0" dirty="0">
                <a:solidFill>
                  <a:schemeClr val="tx1"/>
                </a:solidFill>
                <a:effectLst/>
                <a:latin typeface="+mn-lt"/>
                <a:ea typeface="Calibri"/>
                <a:cs typeface="Calibri"/>
                <a:sym typeface="Calibri"/>
              </a:rPr>
              <a:t>two</a:t>
            </a:r>
            <a:r>
              <a:rPr lang="en-GB" sz="1200" b="0" i="0" u="none" strike="noStrike" kern="1200" cap="none" baseline="0" dirty="0">
                <a:solidFill>
                  <a:schemeClr val="tx1"/>
                </a:solidFill>
                <a:effectLst/>
                <a:latin typeface="+mn-lt"/>
                <a:ea typeface="Calibri"/>
                <a:cs typeface="Calibri"/>
                <a:sym typeface="Calibri"/>
              </a:rPr>
              <a:t> in English).</a:t>
            </a:r>
            <a:endParaRPr lang="en-GB" sz="1200" b="0" i="0" u="none" strike="noStrike" kern="1200" cap="none" dirty="0">
              <a:solidFill>
                <a:schemeClr val="tx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5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To highlight the fact that while </a:t>
            </a:r>
            <a:r>
              <a:rPr lang="en-GB" i="1" dirty="0"/>
              <a:t>aux</a:t>
            </a:r>
            <a:r>
              <a:rPr lang="en-GB" dirty="0"/>
              <a:t> is used for all plural nouns, its pronunciation changes depending on whether the noun begins</a:t>
            </a:r>
            <a:r>
              <a:rPr lang="en-GB" baseline="0" dirty="0"/>
              <a:t> with a vowel, an h-, or a consonant.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43676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r>
              <a:rPr lang="en-GB" b="0" baseline="0" dirty="0"/>
              <a:t>for 8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a:t>
            </a:r>
            <a:r>
              <a:rPr lang="en-GB" b="1" baseline="0" dirty="0"/>
              <a:t> </a:t>
            </a:r>
            <a:r>
              <a:rPr lang="en-GB" b="0" baseline="0" dirty="0"/>
              <a:t>connect the spoken and written forms of </a:t>
            </a:r>
            <a:r>
              <a:rPr lang="en-GB" b="0" i="1" baseline="0" dirty="0"/>
              <a:t>au </a:t>
            </a:r>
            <a:r>
              <a:rPr lang="en-GB" b="0" i="0" baseline="0" dirty="0"/>
              <a:t>and </a:t>
            </a:r>
            <a:r>
              <a:rPr lang="en-GB" b="0" i="1" u="none" baseline="0" dirty="0"/>
              <a:t>aux</a:t>
            </a:r>
            <a:r>
              <a:rPr lang="en-GB" b="0" i="0" u="none" baseline="0" dirty="0"/>
              <a:t>, raising awareness of the fact that they sometimes sound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Students hear the word ‘to the’ (e.g., </a:t>
            </a:r>
            <a:r>
              <a:rPr lang="en-GB" i="1" baseline="0" dirty="0"/>
              <a:t>aux</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the same time, a circle appears around the picture to indicate whether it indicates singular or plural.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now write the correct form. Then, click again so that they see the correct written form that they should have written down.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Now ask students to write the other form. Emphasise that the pronunciation is the </a:t>
            </a:r>
            <a:r>
              <a:rPr lang="en-GB" b="1" baseline="0" dirty="0"/>
              <a:t>same for both.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a:t>
            </a:r>
            <a:r>
              <a:rPr lang="en-US" dirty="0" err="1"/>
              <a:t>Emphasise</a:t>
            </a:r>
            <a:r>
              <a:rPr lang="en-US" baseline="0" dirty="0"/>
              <a:t> to students that this is only the case with masculine nouns beginning with a consonant other than h, and remind them of </a:t>
            </a:r>
            <a:r>
              <a:rPr lang="en-US" i="1" baseline="0" dirty="0"/>
              <a:t>à la </a:t>
            </a:r>
            <a:r>
              <a:rPr lang="en-US" baseline="0" dirty="0"/>
              <a:t>for feminine singular.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324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9271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892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227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912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532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952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087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3</a:t>
            </a:r>
            <a:r>
              <a:rPr lang="en-GB" b="0" baseline="0" dirty="0"/>
              <a:t> </a:t>
            </a:r>
            <a:r>
              <a:rPr lang="en-GB" b="1" baseline="0" dirty="0"/>
              <a:t>minutes</a:t>
            </a:r>
          </a:p>
          <a:p>
            <a:endParaRPr lang="en-GB" b="1" baseline="0" dirty="0"/>
          </a:p>
          <a:p>
            <a:r>
              <a:rPr lang="en-GB" b="1" baseline="0" dirty="0"/>
              <a:t>Aim: </a:t>
            </a:r>
            <a:r>
              <a:rPr lang="en-GB" b="0" baseline="0" dirty="0"/>
              <a:t>Juxtaposition of </a:t>
            </a:r>
            <a:r>
              <a:rPr lang="en-GB" b="0" i="1" u="none" baseline="0" dirty="0"/>
              <a:t>aux </a:t>
            </a:r>
            <a:r>
              <a:rPr lang="en-GB" b="0" i="0" u="none" baseline="0" dirty="0"/>
              <a:t> in structures with and without liaison.</a:t>
            </a:r>
            <a:endParaRPr lang="en-GB" b="1" baseline="0" dirty="0"/>
          </a:p>
          <a:p>
            <a:endParaRPr lang="en-GB" b="1" baseline="0" dirty="0"/>
          </a:p>
          <a:p>
            <a:r>
              <a:rPr lang="en-GB" b="1" baseline="0" dirty="0"/>
              <a:t>Procedure:</a:t>
            </a:r>
          </a:p>
          <a:p>
            <a:pPr marL="0" indent="0">
              <a:buNone/>
            </a:pPr>
            <a:r>
              <a:rPr lang="en-GB" baseline="0" dirty="0"/>
              <a:t>1. On clicking the large play buttons, the indicated version of ‘to the’ is heard. </a:t>
            </a:r>
          </a:p>
          <a:p>
            <a:pPr marL="0" indent="0">
              <a:buNone/>
            </a:pPr>
            <a:r>
              <a:rPr lang="en-GB" baseline="0" dirty="0"/>
              <a:t>2. On clicking the smaller play buttons, the name of a place is heard. Tell students these are examples of nouns they will hear after a particular pronunciation of </a:t>
            </a:r>
            <a:r>
              <a:rPr lang="en-GB" i="1" baseline="0" dirty="0"/>
              <a:t>aux.</a:t>
            </a:r>
            <a:r>
              <a:rPr lang="en-GB" baseline="0" dirty="0"/>
              <a:t> This recaps the grammar point in aural format ahead of the next listening.  </a:t>
            </a:r>
          </a:p>
          <a:p>
            <a:pPr marL="0" indent="0">
              <a:buNone/>
            </a:pPr>
            <a:r>
              <a:rPr lang="en-GB" dirty="0"/>
              <a:t>3. Now</a:t>
            </a:r>
            <a:r>
              <a:rPr lang="en-GB" baseline="0" dirty="0"/>
              <a:t> explain to students you are going to practise hearing the difference between </a:t>
            </a:r>
            <a:r>
              <a:rPr lang="en-GB" i="1" baseline="0" dirty="0"/>
              <a:t>to the </a:t>
            </a:r>
            <a:r>
              <a:rPr lang="en-GB" i="0" baseline="0" dirty="0"/>
              <a:t>for plural nouns: before a vowel/h and before a consonant. </a:t>
            </a:r>
          </a:p>
          <a:p>
            <a:pPr marL="0" indent="0">
              <a:buNone/>
            </a:pPr>
            <a:r>
              <a:rPr lang="en-GB" baseline="0" dirty="0"/>
              <a:t>4. This grammar point can only be practised though listening. </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pronunciation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aseline="0" dirty="0"/>
          </a:p>
          <a:p>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85581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[SFE] </a:t>
            </a:r>
            <a:r>
              <a:rPr lang="en-GB" baseline="0" dirty="0"/>
              <a:t>and then the </a:t>
            </a:r>
            <a:r>
              <a:rPr lang="en-GB" b="1" baseline="0" dirty="0"/>
              <a:t>source</a:t>
            </a:r>
            <a:r>
              <a:rPr lang="en-GB" baseline="0" dirty="0"/>
              <a:t> word again ‘</a:t>
            </a:r>
            <a:r>
              <a:rPr lang="en-GB" b="1" baseline="0" dirty="0" err="1"/>
              <a:t>timide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monde</a:t>
            </a:r>
            <a:r>
              <a:rPr lang="en-GB" baseline="0" dirty="0"/>
              <a:t> [77]; </a:t>
            </a:r>
            <a:r>
              <a:rPr lang="en-GB" b="1" baseline="0" dirty="0" err="1"/>
              <a:t>moderne</a:t>
            </a:r>
            <a:r>
              <a:rPr lang="en-GB" b="1" baseline="0" dirty="0"/>
              <a:t> </a:t>
            </a:r>
            <a:r>
              <a:rPr lang="en-GB" b="0" baseline="0" dirty="0"/>
              <a:t>[1239]</a:t>
            </a:r>
            <a:r>
              <a:rPr lang="en-GB" baseline="0" dirty="0"/>
              <a:t> </a:t>
            </a:r>
            <a:r>
              <a:rPr lang="en-GB" b="1" baseline="0" dirty="0"/>
              <a:t>centre </a:t>
            </a:r>
            <a:r>
              <a:rPr lang="en-GB" baseline="0" dirty="0"/>
              <a:t>[491]; </a:t>
            </a:r>
            <a:r>
              <a:rPr lang="en-GB" b="1" baseline="0" dirty="0"/>
              <a:t>vie</a:t>
            </a:r>
            <a:r>
              <a:rPr lang="en-GB" baseline="0" dirty="0"/>
              <a:t> [132]; </a:t>
            </a:r>
            <a:r>
              <a:rPr lang="en-GB" b="1" baseline="0" dirty="0" err="1"/>
              <a:t>douze</a:t>
            </a:r>
            <a:r>
              <a:rPr lang="en-GB" baseline="0" dirty="0"/>
              <a:t> [1664]; </a:t>
            </a:r>
            <a:r>
              <a:rPr lang="en-GB" b="1" baseline="0" dirty="0" err="1"/>
              <a:t>timide</a:t>
            </a:r>
            <a:r>
              <a:rPr lang="en-GB" b="1" baseline="0" dirty="0"/>
              <a:t> </a:t>
            </a:r>
            <a:r>
              <a:rPr lang="en-GB" baseline="0" dirty="0"/>
              <a:t>[3835].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633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recognition of </a:t>
            </a:r>
            <a:r>
              <a:rPr lang="en-US" b="0" i="1" dirty="0"/>
              <a:t>aux </a:t>
            </a:r>
            <a:r>
              <a:rPr lang="en-US" b="0" i="0" dirty="0"/>
              <a:t>with and without an SSC, and connecting these spoken forms with meaning.</a:t>
            </a:r>
            <a:endParaRPr lang="en-US" b="0" dirty="0"/>
          </a:p>
          <a:p>
            <a:endParaRPr lang="en-US" b="1" dirty="0"/>
          </a:p>
          <a:p>
            <a:r>
              <a:rPr lang="en-US" b="1" dirty="0"/>
              <a:t>Procedure:</a:t>
            </a:r>
          </a:p>
          <a:p>
            <a:pPr marL="0" indent="0">
              <a:buNone/>
            </a:pPr>
            <a:r>
              <a:rPr lang="en-US" dirty="0"/>
              <a:t>1. Click on a number to hear a sentence with the noun obscured.</a:t>
            </a:r>
          </a:p>
          <a:p>
            <a:pPr marL="0" indent="0">
              <a:buNone/>
            </a:pPr>
            <a:r>
              <a:rPr lang="en-US" dirty="0"/>
              <a:t>2. Students listen</a:t>
            </a:r>
            <a:r>
              <a:rPr lang="en-US" baseline="0" dirty="0"/>
              <a:t> to the pronunciation of </a:t>
            </a:r>
            <a:r>
              <a:rPr lang="en-US" i="1" baseline="0" dirty="0"/>
              <a:t>aux </a:t>
            </a:r>
            <a:r>
              <a:rPr lang="en-US" i="0" baseline="0" dirty="0"/>
              <a:t>and use their knowledge of liaison patterns to determine the noun that follows. </a:t>
            </a:r>
          </a:p>
          <a:p>
            <a:pPr marL="0" indent="0">
              <a:buNone/>
            </a:pPr>
            <a:r>
              <a:rPr lang="en-US" b="1" i="0" baseline="0" dirty="0"/>
              <a:t>Optional extension: </a:t>
            </a:r>
            <a:r>
              <a:rPr lang="en-US" b="0" i="0" baseline="0" dirty="0"/>
              <a:t>at more advanced levels, invite students to also indicated how often the people visit these places, drawing their attention to the adverbs of frequency.</a:t>
            </a:r>
          </a:p>
          <a:p>
            <a:pPr marL="0" indent="0">
              <a:buNone/>
            </a:pPr>
            <a:r>
              <a:rPr lang="en-US" i="0" baseline="0" dirty="0"/>
              <a:t>3. Answers revealed on clicks.</a:t>
            </a:r>
          </a:p>
          <a:p>
            <a:pPr marL="0" indent="0">
              <a:buNone/>
            </a:pPr>
            <a:r>
              <a:rPr lang="en-US" i="0" baseline="0" dirty="0"/>
              <a:t>4. Full audio, with the noun included, can be found on the slides that follow.</a:t>
            </a:r>
            <a:endParaRPr lang="en-US" i="0" dirty="0"/>
          </a:p>
          <a:p>
            <a:endParaRPr lang="en-US" dirty="0"/>
          </a:p>
          <a:p>
            <a:r>
              <a:rPr lang="en-US" b="1" dirty="0"/>
              <a:t>Transcript</a:t>
            </a:r>
          </a:p>
          <a:p>
            <a:pPr marL="228600" indent="-228600">
              <a:buAutoNum type="arabicParenR"/>
            </a:pPr>
            <a:r>
              <a:rPr lang="en-US" baseline="0" dirty="0"/>
              <a:t>Je </a:t>
            </a:r>
            <a:r>
              <a:rPr lang="en-US" baseline="0" dirty="0" err="1"/>
              <a:t>vais</a:t>
            </a:r>
            <a:r>
              <a:rPr lang="en-US" baseline="0" dirty="0"/>
              <a:t> </a:t>
            </a:r>
            <a:r>
              <a:rPr lang="en-US" baseline="0" dirty="0" err="1"/>
              <a:t>souvent</a:t>
            </a:r>
            <a:r>
              <a:rPr lang="en-US" baseline="0" dirty="0"/>
              <a:t> aux [</a:t>
            </a:r>
            <a:r>
              <a:rPr lang="en-US" baseline="0" dirty="0" err="1"/>
              <a:t>îles</a:t>
            </a:r>
            <a:r>
              <a:rPr lang="en-US" baseline="0" dirty="0"/>
              <a:t>]</a:t>
            </a:r>
          </a:p>
          <a:p>
            <a:pPr marL="228600" indent="-228600">
              <a:buAutoNum type="arabicParenR"/>
            </a:pPr>
            <a:r>
              <a:rPr lang="en-US" baseline="0" dirty="0"/>
              <a:t>Il </a:t>
            </a:r>
            <a:r>
              <a:rPr lang="en-US" baseline="0" dirty="0" err="1"/>
              <a:t>va</a:t>
            </a:r>
            <a:r>
              <a:rPr lang="en-US" baseline="0" dirty="0"/>
              <a:t> </a:t>
            </a:r>
            <a:r>
              <a:rPr lang="en-US" baseline="0" dirty="0" err="1"/>
              <a:t>rarement</a:t>
            </a:r>
            <a:r>
              <a:rPr lang="en-US" baseline="0" dirty="0"/>
              <a:t> aux [</a:t>
            </a:r>
            <a:r>
              <a:rPr lang="en-US" baseline="0" dirty="0" err="1"/>
              <a:t>collèges</a:t>
            </a:r>
            <a:r>
              <a:rPr lang="en-US" baseline="0" dirty="0"/>
              <a:t>]</a:t>
            </a:r>
          </a:p>
          <a:p>
            <a:pPr marL="228600" indent="-228600">
              <a:buAutoNum type="arabicParenR"/>
            </a:pPr>
            <a:r>
              <a:rPr lang="en-US" baseline="0" dirty="0"/>
              <a:t>Elle </a:t>
            </a:r>
            <a:r>
              <a:rPr lang="en-US" baseline="0" dirty="0" err="1"/>
              <a:t>va</a:t>
            </a:r>
            <a:r>
              <a:rPr lang="en-US" baseline="0" dirty="0"/>
              <a:t> </a:t>
            </a:r>
            <a:r>
              <a:rPr lang="en-US" baseline="0" dirty="0" err="1"/>
              <a:t>très</a:t>
            </a:r>
            <a:r>
              <a:rPr lang="en-US" baseline="0" dirty="0"/>
              <a:t> </a:t>
            </a:r>
            <a:r>
              <a:rPr lang="en-US" baseline="0" dirty="0" err="1"/>
              <a:t>souvent</a:t>
            </a:r>
            <a:r>
              <a:rPr lang="en-US" baseline="0" dirty="0"/>
              <a:t> aux [</a:t>
            </a:r>
            <a:r>
              <a:rPr lang="en-US" baseline="0" dirty="0" err="1"/>
              <a:t>magasins</a:t>
            </a:r>
            <a:r>
              <a:rPr lang="en-US" baseline="0" dirty="0"/>
              <a:t>]</a:t>
            </a:r>
          </a:p>
          <a:p>
            <a:pPr marL="228600" indent="-228600">
              <a:buAutoNum type="arabicParenR"/>
            </a:pPr>
            <a:r>
              <a:rPr lang="en-US" baseline="0" dirty="0"/>
              <a:t>Tu vas </a:t>
            </a:r>
            <a:r>
              <a:rPr lang="en-US" baseline="0" dirty="0" err="1"/>
              <a:t>très</a:t>
            </a:r>
            <a:r>
              <a:rPr lang="en-US" baseline="0" dirty="0"/>
              <a:t> </a:t>
            </a:r>
            <a:r>
              <a:rPr lang="en-US" baseline="0" dirty="0" err="1"/>
              <a:t>rarement</a:t>
            </a:r>
            <a:r>
              <a:rPr lang="en-US" baseline="0" dirty="0"/>
              <a:t> aux [hotels]</a:t>
            </a:r>
          </a:p>
          <a:p>
            <a:pPr marL="228600" indent="-228600">
              <a:buAutoNum type="arabicParenR"/>
            </a:pPr>
            <a:r>
              <a:rPr lang="en-US" baseline="0" dirty="0"/>
              <a:t>Je </a:t>
            </a:r>
            <a:r>
              <a:rPr lang="en-US" baseline="0" dirty="0" err="1"/>
              <a:t>vais</a:t>
            </a:r>
            <a:r>
              <a:rPr lang="en-US" baseline="0" dirty="0"/>
              <a:t> </a:t>
            </a:r>
            <a:r>
              <a:rPr lang="en-US" baseline="0" dirty="0" err="1"/>
              <a:t>souvent</a:t>
            </a:r>
            <a:r>
              <a:rPr lang="en-US" baseline="0" dirty="0"/>
              <a:t> aux [parcs]</a:t>
            </a:r>
          </a:p>
          <a:p>
            <a:pPr marL="228600" indent="-228600">
              <a:buAutoNum type="arabicParenR"/>
            </a:pPr>
            <a:r>
              <a:rPr lang="en-US" baseline="0" dirty="0"/>
              <a:t>Tu vas </a:t>
            </a:r>
            <a:r>
              <a:rPr lang="en-US" baseline="0" dirty="0" err="1"/>
              <a:t>très</a:t>
            </a:r>
            <a:r>
              <a:rPr lang="en-US" baseline="0" dirty="0"/>
              <a:t> </a:t>
            </a:r>
            <a:r>
              <a:rPr lang="en-US" baseline="0" dirty="0" err="1"/>
              <a:t>souvent</a:t>
            </a:r>
            <a:r>
              <a:rPr lang="en-US" baseline="0" dirty="0"/>
              <a:t> aux [</a:t>
            </a:r>
            <a:r>
              <a:rPr lang="en-US" baseline="0" dirty="0" err="1"/>
              <a:t>caisses</a:t>
            </a:r>
            <a:r>
              <a:rPr lang="en-US" baseline="0" dirty="0"/>
              <a:t>]</a:t>
            </a:r>
          </a:p>
          <a:p>
            <a:pPr marL="228600" indent="-228600">
              <a:buAutoNum type="arabicParenR"/>
            </a:pPr>
            <a:r>
              <a:rPr lang="en-US" baseline="0" dirty="0"/>
              <a:t>Elle </a:t>
            </a:r>
            <a:r>
              <a:rPr lang="en-US" baseline="0" dirty="0" err="1"/>
              <a:t>va</a:t>
            </a:r>
            <a:r>
              <a:rPr lang="en-US" baseline="0" dirty="0"/>
              <a:t> </a:t>
            </a:r>
            <a:r>
              <a:rPr lang="en-US" baseline="0" dirty="0" err="1"/>
              <a:t>rarement</a:t>
            </a:r>
            <a:r>
              <a:rPr lang="en-US" baseline="0" dirty="0"/>
              <a:t> aux [</a:t>
            </a:r>
            <a:r>
              <a:rPr lang="en-US" baseline="0" dirty="0" err="1"/>
              <a:t>aéroports</a:t>
            </a:r>
            <a:r>
              <a:rPr lang="en-US" baseline="0" dirty="0"/>
              <a:t>]</a:t>
            </a:r>
          </a:p>
          <a:p>
            <a:pPr marL="228600" indent="-228600">
              <a:buAutoNum type="arabicParenR"/>
            </a:pPr>
            <a:r>
              <a:rPr lang="en-US" baseline="0" dirty="0"/>
              <a:t>Il </a:t>
            </a:r>
            <a:r>
              <a:rPr lang="en-US" baseline="0" dirty="0" err="1"/>
              <a:t>va</a:t>
            </a:r>
            <a:r>
              <a:rPr lang="en-US" baseline="0" dirty="0"/>
              <a:t> </a:t>
            </a:r>
            <a:r>
              <a:rPr lang="en-US" baseline="0" dirty="0" err="1"/>
              <a:t>souvent</a:t>
            </a:r>
            <a:r>
              <a:rPr lang="en-US" baseline="0" dirty="0"/>
              <a:t> aux [</a:t>
            </a:r>
            <a:r>
              <a:rPr lang="en-US" baseline="0" dirty="0" err="1"/>
              <a:t>universités</a:t>
            </a:r>
            <a:r>
              <a:rPr lang="en-US" baseline="0" dirty="0"/>
              <a:t>]</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1929036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to the activity on the previous slide.</a:t>
            </a:r>
          </a:p>
          <a:p>
            <a:r>
              <a:rPr lang="en-US" dirty="0"/>
              <a:t>Click</a:t>
            </a:r>
            <a:r>
              <a:rPr lang="en-US" baseline="0" dirty="0"/>
              <a:t> on the number to play the sentence in full.</a:t>
            </a:r>
            <a:endParaRPr lang="en-US" dirty="0"/>
          </a:p>
          <a:p>
            <a:endParaRPr lang="en-US" i="0" dirty="0"/>
          </a:p>
          <a:p>
            <a:r>
              <a:rPr lang="en-US" b="1" dirty="0"/>
              <a:t>Transcript</a:t>
            </a:r>
          </a:p>
          <a:p>
            <a:pPr marL="228600" indent="-228600">
              <a:buAutoNum type="arabicParenR"/>
            </a:pPr>
            <a:r>
              <a:rPr lang="en-US" baseline="0" dirty="0"/>
              <a:t>je </a:t>
            </a:r>
            <a:r>
              <a:rPr lang="en-US" baseline="0" dirty="0" err="1"/>
              <a:t>vais</a:t>
            </a:r>
            <a:r>
              <a:rPr lang="en-US" baseline="0" dirty="0"/>
              <a:t> </a:t>
            </a:r>
            <a:r>
              <a:rPr lang="en-US" baseline="0" dirty="0" err="1"/>
              <a:t>souvent</a:t>
            </a:r>
            <a:r>
              <a:rPr lang="en-US" baseline="0" dirty="0"/>
              <a:t> aux </a:t>
            </a:r>
            <a:r>
              <a:rPr lang="en-US" baseline="0" dirty="0" err="1"/>
              <a:t>îles</a:t>
            </a:r>
            <a:r>
              <a:rPr lang="en-US" baseline="0" dirty="0"/>
              <a:t>.</a:t>
            </a:r>
          </a:p>
          <a:p>
            <a:pPr marL="228600" indent="-228600">
              <a:buAutoNum type="arabicParenR"/>
            </a:pPr>
            <a:r>
              <a:rPr lang="en-US" baseline="0" dirty="0" err="1"/>
              <a:t>il</a:t>
            </a:r>
            <a:r>
              <a:rPr lang="en-US" baseline="0" dirty="0"/>
              <a:t> </a:t>
            </a:r>
            <a:r>
              <a:rPr lang="en-US" baseline="0" dirty="0" err="1"/>
              <a:t>va</a:t>
            </a:r>
            <a:r>
              <a:rPr lang="en-US" baseline="0" dirty="0"/>
              <a:t> </a:t>
            </a:r>
            <a:r>
              <a:rPr lang="en-US" baseline="0" dirty="0" err="1"/>
              <a:t>rarement</a:t>
            </a:r>
            <a:r>
              <a:rPr lang="en-US" baseline="0" dirty="0"/>
              <a:t> aux </a:t>
            </a:r>
            <a:r>
              <a:rPr lang="en-US" baseline="0" dirty="0" err="1"/>
              <a:t>collèges</a:t>
            </a:r>
            <a:r>
              <a:rPr lang="en-US" baseline="0" dirty="0"/>
              <a:t>.</a:t>
            </a:r>
          </a:p>
          <a:p>
            <a:pPr marL="228600" indent="-228600">
              <a:buAutoNum type="arabicParenR"/>
            </a:pPr>
            <a:r>
              <a:rPr lang="en-US" baseline="0" dirty="0" err="1"/>
              <a:t>elle</a:t>
            </a:r>
            <a:r>
              <a:rPr lang="en-US" baseline="0" dirty="0"/>
              <a:t> </a:t>
            </a:r>
            <a:r>
              <a:rPr lang="en-US" baseline="0" dirty="0" err="1"/>
              <a:t>va</a:t>
            </a:r>
            <a:r>
              <a:rPr lang="en-US" baseline="0" dirty="0"/>
              <a:t> </a:t>
            </a:r>
            <a:r>
              <a:rPr lang="en-US" baseline="0" dirty="0" err="1"/>
              <a:t>très</a:t>
            </a:r>
            <a:r>
              <a:rPr lang="en-US" baseline="0" dirty="0"/>
              <a:t> </a:t>
            </a:r>
            <a:r>
              <a:rPr lang="en-US" baseline="0" dirty="0" err="1"/>
              <a:t>souvent</a:t>
            </a:r>
            <a:r>
              <a:rPr lang="en-US" baseline="0" dirty="0"/>
              <a:t> aux </a:t>
            </a:r>
            <a:r>
              <a:rPr lang="en-US" baseline="0" dirty="0" err="1"/>
              <a:t>magasins</a:t>
            </a:r>
            <a:r>
              <a:rPr lang="en-US" baseline="0" dirty="0"/>
              <a:t>.</a:t>
            </a:r>
          </a:p>
          <a:p>
            <a:pPr marL="228600" indent="-228600">
              <a:buAutoNum type="arabicParenR"/>
            </a:pPr>
            <a:r>
              <a:rPr lang="en-US" baseline="0" dirty="0" err="1"/>
              <a:t>tu</a:t>
            </a:r>
            <a:r>
              <a:rPr lang="en-US" baseline="0" dirty="0"/>
              <a:t> vas </a:t>
            </a:r>
            <a:r>
              <a:rPr lang="en-US" baseline="0" dirty="0" err="1"/>
              <a:t>très</a:t>
            </a:r>
            <a:r>
              <a:rPr lang="en-US" baseline="0" dirty="0"/>
              <a:t> </a:t>
            </a:r>
            <a:r>
              <a:rPr lang="en-US" baseline="0" dirty="0" err="1"/>
              <a:t>rarement</a:t>
            </a:r>
            <a:r>
              <a:rPr lang="en-US" baseline="0" dirty="0"/>
              <a:t> aux hotels.</a:t>
            </a:r>
          </a:p>
          <a:p>
            <a:pPr marL="228600" indent="-228600">
              <a:buAutoNum type="arabicParenR"/>
            </a:pPr>
            <a:r>
              <a:rPr lang="en-US" baseline="0" dirty="0"/>
              <a:t>je </a:t>
            </a:r>
            <a:r>
              <a:rPr lang="en-US" baseline="0" dirty="0" err="1"/>
              <a:t>vais</a:t>
            </a:r>
            <a:r>
              <a:rPr lang="en-US" baseline="0" dirty="0"/>
              <a:t> </a:t>
            </a:r>
            <a:r>
              <a:rPr lang="en-US" baseline="0" dirty="0" err="1"/>
              <a:t>souvent</a:t>
            </a:r>
            <a:r>
              <a:rPr lang="en-US" baseline="0" dirty="0"/>
              <a:t> aux </a:t>
            </a:r>
            <a:r>
              <a:rPr lang="en-US" baseline="0" dirty="0" err="1"/>
              <a:t>parcs</a:t>
            </a:r>
            <a:r>
              <a:rPr lang="en-US" baseline="0" dirty="0"/>
              <a:t>.</a:t>
            </a:r>
          </a:p>
          <a:p>
            <a:pPr marL="228600" indent="-228600">
              <a:buAutoNum type="arabicParenR"/>
            </a:pPr>
            <a:r>
              <a:rPr lang="en-US" baseline="0" dirty="0" err="1"/>
              <a:t>tu</a:t>
            </a:r>
            <a:r>
              <a:rPr lang="en-US" baseline="0" dirty="0"/>
              <a:t> vas </a:t>
            </a:r>
            <a:r>
              <a:rPr lang="en-US" baseline="0" dirty="0" err="1"/>
              <a:t>très</a:t>
            </a:r>
            <a:r>
              <a:rPr lang="en-US" baseline="0" dirty="0"/>
              <a:t> </a:t>
            </a:r>
            <a:r>
              <a:rPr lang="en-US" baseline="0" dirty="0" err="1"/>
              <a:t>souvent</a:t>
            </a:r>
            <a:r>
              <a:rPr lang="en-US" baseline="0" dirty="0"/>
              <a:t> aux </a:t>
            </a:r>
            <a:r>
              <a:rPr lang="en-US" baseline="0" dirty="0" err="1"/>
              <a:t>caisses</a:t>
            </a:r>
            <a:r>
              <a:rPr lang="en-US" baseline="0" dirty="0"/>
              <a:t>.</a:t>
            </a:r>
          </a:p>
          <a:p>
            <a:pPr marL="228600" indent="-228600">
              <a:buAutoNum type="arabicParenR"/>
            </a:pPr>
            <a:r>
              <a:rPr lang="en-US" baseline="0" dirty="0" err="1"/>
              <a:t>elle</a:t>
            </a:r>
            <a:r>
              <a:rPr lang="en-US" baseline="0" dirty="0"/>
              <a:t> </a:t>
            </a:r>
            <a:r>
              <a:rPr lang="en-US" baseline="0" dirty="0" err="1"/>
              <a:t>va</a:t>
            </a:r>
            <a:r>
              <a:rPr lang="en-US" baseline="0" dirty="0"/>
              <a:t> </a:t>
            </a:r>
            <a:r>
              <a:rPr lang="en-US" baseline="0" dirty="0" err="1"/>
              <a:t>rarement</a:t>
            </a:r>
            <a:r>
              <a:rPr lang="en-US" baseline="0" dirty="0"/>
              <a:t> aux </a:t>
            </a:r>
            <a:r>
              <a:rPr lang="en-US" baseline="0" dirty="0" err="1"/>
              <a:t>aéroports</a:t>
            </a:r>
            <a:r>
              <a:rPr lang="en-US" baseline="0" dirty="0"/>
              <a:t>.</a:t>
            </a:r>
          </a:p>
          <a:p>
            <a:pPr marL="228600" indent="-228600">
              <a:buAutoNum type="arabicParenR"/>
            </a:pPr>
            <a:r>
              <a:rPr lang="en-US" baseline="0" dirty="0" err="1"/>
              <a:t>il</a:t>
            </a:r>
            <a:r>
              <a:rPr lang="en-US" baseline="0" dirty="0"/>
              <a:t> </a:t>
            </a:r>
            <a:r>
              <a:rPr lang="en-US" baseline="0" dirty="0" err="1"/>
              <a:t>va</a:t>
            </a:r>
            <a:r>
              <a:rPr lang="en-US" baseline="0" dirty="0"/>
              <a:t> </a:t>
            </a:r>
            <a:r>
              <a:rPr lang="en-US" baseline="0" dirty="0" err="1"/>
              <a:t>souvent</a:t>
            </a:r>
            <a:r>
              <a:rPr lang="en-US" baseline="0" dirty="0"/>
              <a:t> aux </a:t>
            </a:r>
            <a:r>
              <a:rPr lang="en-US" baseline="0" dirty="0" err="1"/>
              <a:t>universités</a:t>
            </a:r>
            <a:r>
              <a:rPr lang="en-US" baseline="0" dirty="0"/>
              <a:t>.</a:t>
            </a:r>
            <a:endParaRPr lang="en-US" dirty="0"/>
          </a:p>
          <a:p>
            <a:endParaRPr lang="en-US" i="0" dirty="0"/>
          </a:p>
        </p:txBody>
      </p:sp>
      <p:sp>
        <p:nvSpPr>
          <p:cNvPr id="4" name="Slide Number Placeholder 3"/>
          <p:cNvSpPr>
            <a:spLocks noGrp="1"/>
          </p:cNvSpPr>
          <p:nvPr>
            <p:ph type="sldNum" sz="quarter" idx="5"/>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28357064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Differentiated version of the answers to the activity on slide 50 which also gives the adverbs of frequency.</a:t>
            </a:r>
          </a:p>
          <a:p>
            <a:r>
              <a:rPr lang="en-US" dirty="0"/>
              <a:t>Click</a:t>
            </a:r>
            <a:r>
              <a:rPr lang="en-US" baseline="0" dirty="0"/>
              <a:t> on the number to play the sentence in full.</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3640566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Timing: 10 minutes </a:t>
            </a:r>
            <a:r>
              <a:rPr lang="en-US" b="0" dirty="0"/>
              <a:t>for 4 slides</a:t>
            </a: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Aim: </a:t>
            </a:r>
            <a:r>
              <a:rPr lang="en-US" b="0" dirty="0"/>
              <a:t>Oral production of questions with </a:t>
            </a:r>
            <a:r>
              <a:rPr lang="en-GB" sz="1200" b="1" dirty="0" err="1">
                <a:solidFill>
                  <a:srgbClr val="002060"/>
                </a:solidFill>
                <a:latin typeface="Century Gothic" panose="020B0502020202020204" pitchFamily="34" charset="0"/>
              </a:rPr>
              <a:t>où</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comment ? </a:t>
            </a:r>
            <a:r>
              <a:rPr lang="en-GB" sz="1200" b="0" dirty="0">
                <a:solidFill>
                  <a:srgbClr val="002060"/>
                </a:solidFill>
                <a:latin typeface="Century Gothic" panose="020B0502020202020204" pitchFamily="34" charset="0"/>
              </a:rPr>
              <a:t>and</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quand</a:t>
            </a:r>
            <a:r>
              <a:rPr lang="en-GB" sz="1200" b="1" dirty="0">
                <a:solidFill>
                  <a:srgbClr val="002060"/>
                </a:solidFill>
                <a:latin typeface="Century Gothic" panose="020B0502020202020204" pitchFamily="34" charset="0"/>
              </a:rPr>
              <a:t> </a:t>
            </a:r>
            <a:r>
              <a:rPr lang="en-GB" sz="1200" b="1" i="0" dirty="0">
                <a:solidFill>
                  <a:srgbClr val="002060"/>
                </a:solidFill>
                <a:latin typeface="Century Gothic" panose="020B0502020202020204" pitchFamily="34" charset="0"/>
              </a:rPr>
              <a:t>? </a:t>
            </a:r>
            <a:r>
              <a:rPr lang="en-GB" sz="1200" b="0" i="0" dirty="0">
                <a:solidFill>
                  <a:srgbClr val="002060"/>
                </a:solidFill>
                <a:latin typeface="Century Gothic" panose="020B0502020202020204" pitchFamily="34" charset="0"/>
              </a:rPr>
              <a:t>and answers with </a:t>
            </a:r>
            <a:r>
              <a:rPr lang="en-GB" sz="1200" b="0" i="1" dirty="0">
                <a:solidFill>
                  <a:srgbClr val="002060"/>
                </a:solidFill>
                <a:latin typeface="Century Gothic" panose="020B0502020202020204" pitchFamily="34" charset="0"/>
              </a:rPr>
              <a:t>aux/</a:t>
            </a:r>
            <a:r>
              <a:rPr lang="en-US" i="1" baseline="0" dirty="0"/>
              <a:t>à l’ </a:t>
            </a:r>
            <a:r>
              <a:rPr lang="en-US" i="0" baseline="0" dirty="0"/>
              <a:t>and adverbs of frequency/time.</a:t>
            </a:r>
            <a:endParaRPr lang="en-US" b="1"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1. Partner A</a:t>
            </a:r>
            <a:r>
              <a:rPr lang="en-GB" sz="1200" b="0" baseline="0" dirty="0">
                <a:solidFill>
                  <a:srgbClr val="002060"/>
                </a:solidFill>
                <a:latin typeface="Century Gothic" panose="020B0502020202020204" pitchFamily="34" charset="0"/>
              </a:rPr>
              <a:t> asks Partner B the following questions (allowing Partner B to answer each time): </a:t>
            </a:r>
            <a:r>
              <a:rPr lang="en-GB" sz="1200" b="1" baseline="0" dirty="0">
                <a:solidFill>
                  <a:srgbClr val="002060"/>
                </a:solidFill>
                <a:latin typeface="Century Gothic" panose="020B0502020202020204" pitchFamily="34" charset="0"/>
              </a:rPr>
              <a:t>Il </a:t>
            </a:r>
            <a:r>
              <a:rPr lang="en-GB" sz="1200" b="1" baseline="0" dirty="0" err="1">
                <a:solidFill>
                  <a:srgbClr val="002060"/>
                </a:solidFill>
                <a:latin typeface="Century Gothic" panose="020B0502020202020204" pitchFamily="34" charset="0"/>
              </a:rPr>
              <a:t>va</a:t>
            </a:r>
            <a:r>
              <a:rPr lang="en-GB" sz="1200" b="1" baseline="0"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Il </a:t>
            </a:r>
            <a:r>
              <a:rPr lang="en-GB" sz="1200" b="1" dirty="0" err="1">
                <a:solidFill>
                  <a:srgbClr val="002060"/>
                </a:solidFill>
                <a:latin typeface="Century Gothic" panose="020B0502020202020204" pitchFamily="34" charset="0"/>
              </a:rPr>
              <a:t>va</a:t>
            </a:r>
            <a:r>
              <a:rPr lang="en-GB" sz="1200" b="1" baseline="0" dirty="0">
                <a:solidFill>
                  <a:srgbClr val="002060"/>
                </a:solidFill>
                <a:latin typeface="Century Gothic" panose="020B0502020202020204" pitchFamily="34" charset="0"/>
              </a:rPr>
              <a:t> comment ? Il </a:t>
            </a:r>
            <a:r>
              <a:rPr lang="en-GB" sz="1200" b="1" baseline="0" dirty="0" err="1">
                <a:solidFill>
                  <a:srgbClr val="002060"/>
                </a:solidFill>
                <a:latin typeface="Century Gothic" panose="020B0502020202020204" pitchFamily="34" charset="0"/>
              </a:rPr>
              <a:t>va</a:t>
            </a:r>
            <a:r>
              <a:rPr lang="en-GB" sz="1200" b="1" baseline="0"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quand</a:t>
            </a:r>
            <a:r>
              <a:rPr lang="en-GB" sz="1200" b="1" baseline="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2. Partner A then writes down Partner B’s answers to each question in turn, in note form in English, in the spaces</a:t>
            </a:r>
            <a:r>
              <a:rPr lang="en-GB" sz="1200" b="0" baseline="0" dirty="0">
                <a:solidFill>
                  <a:srgbClr val="002060"/>
                </a:solidFill>
                <a:latin typeface="Century Gothic" panose="020B0502020202020204" pitchFamily="34" charset="0"/>
              </a:rPr>
              <a:t> provided in the table </a:t>
            </a:r>
            <a:r>
              <a:rPr lang="en-US" baseline="0" dirty="0"/>
              <a:t>(see Partner B’s information on the next slide).</a:t>
            </a:r>
            <a:endParaRPr lang="en-GB" sz="1200" b="0" baseline="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3. Partner A then does the same with the second row of the table, asking</a:t>
            </a:r>
            <a:r>
              <a:rPr lang="en-GB" sz="1200" b="0" baseline="0" dirty="0">
                <a:solidFill>
                  <a:srgbClr val="002060"/>
                </a:solidFill>
                <a:latin typeface="Century Gothic" panose="020B0502020202020204" pitchFamily="34" charset="0"/>
              </a:rPr>
              <a:t> </a:t>
            </a:r>
            <a:r>
              <a:rPr lang="en-GB" sz="1200" b="1" baseline="0" dirty="0">
                <a:solidFill>
                  <a:srgbClr val="002060"/>
                </a:solidFill>
                <a:latin typeface="Century Gothic" panose="020B0502020202020204" pitchFamily="34" charset="0"/>
              </a:rPr>
              <a:t>Elle </a:t>
            </a:r>
            <a:r>
              <a:rPr lang="en-GB" sz="1200" b="1" dirty="0" err="1">
                <a:solidFill>
                  <a:srgbClr val="002060"/>
                </a:solidFill>
                <a:latin typeface="Century Gothic" panose="020B0502020202020204" pitchFamily="34" charset="0"/>
              </a:rPr>
              <a:t>va</a:t>
            </a:r>
            <a:r>
              <a:rPr lang="en-GB" sz="1200" b="1"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(etc.)</a:t>
            </a: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4. Partner</a:t>
            </a:r>
            <a:r>
              <a:rPr lang="en-US" baseline="0" dirty="0"/>
              <a:t> B then asks the same questions about the third and fourth lines of the table, saying </a:t>
            </a:r>
            <a:r>
              <a:rPr lang="en-US" b="1" baseline="0" dirty="0"/>
              <a:t>Je </a:t>
            </a:r>
            <a:r>
              <a:rPr lang="en-US" b="1" baseline="0" dirty="0" err="1"/>
              <a:t>vais</a:t>
            </a:r>
            <a:r>
              <a:rPr lang="en-US" b="1" baseline="0" dirty="0"/>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a:t>
            </a:r>
            <a:r>
              <a:rPr lang="en-GB" sz="1200" b="0" dirty="0">
                <a:solidFill>
                  <a:srgbClr val="002060"/>
                </a:solidFill>
                <a:latin typeface="Century Gothic" panose="020B0502020202020204" pitchFamily="34" charset="0"/>
              </a:rPr>
              <a:t>and </a:t>
            </a:r>
            <a:r>
              <a:rPr lang="en-GB" sz="1200" b="1" dirty="0">
                <a:solidFill>
                  <a:srgbClr val="002060"/>
                </a:solidFill>
                <a:latin typeface="Century Gothic" panose="020B0502020202020204" pitchFamily="34" charset="0"/>
              </a:rPr>
              <a:t>Tu vas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 for example.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5. Partner A gives the relevant information as shown on this slide,</a:t>
            </a:r>
            <a:r>
              <a:rPr lang="en-GB" sz="1200" b="0" baseline="0" dirty="0">
                <a:solidFill>
                  <a:srgbClr val="002060"/>
                </a:solidFill>
                <a:latin typeface="Century Gothic" panose="020B0502020202020204" pitchFamily="34" charset="0"/>
              </a:rPr>
              <a:t> which Partner B writes down.</a:t>
            </a:r>
          </a:p>
          <a:p>
            <a:pPr marL="0" indent="0"/>
            <a:endParaRPr lang="en-GB" sz="1200" b="0" baseline="0" dirty="0">
              <a:solidFill>
                <a:srgbClr val="002060"/>
              </a:solidFill>
              <a:latin typeface="Century Gothic" panose="020B0502020202020204" pitchFamily="34" charset="0"/>
            </a:endParaRPr>
          </a:p>
          <a:p>
            <a:pPr marL="0" indent="0"/>
            <a:r>
              <a:rPr lang="en-GB" sz="1200" b="1" baseline="0" dirty="0">
                <a:solidFill>
                  <a:srgbClr val="002060"/>
                </a:solidFill>
                <a:latin typeface="Century Gothic" panose="020B0502020202020204" pitchFamily="34" charset="0"/>
              </a:rPr>
              <a:t>NB  To force students to think very carefully in their production and listening, the student must not say the place name – just the word for ‘to the.’  It is up to the person listening to then determine which the correct place must be.   </a:t>
            </a:r>
            <a:r>
              <a:rPr lang="en-GB" sz="1200" b="0" baseline="0" dirty="0">
                <a:solidFill>
                  <a:srgbClr val="002060"/>
                </a:solidFill>
                <a:latin typeface="Century Gothic" panose="020B0502020202020204" pitchFamily="34" charset="0"/>
              </a:rPr>
              <a:t>This is modelled in this example slide.</a:t>
            </a:r>
          </a:p>
          <a:p>
            <a:pPr marL="0" indent="0"/>
            <a:endParaRPr lang="en-GB" sz="1200" b="0" baseline="0" dirty="0">
              <a:solidFill>
                <a:srgbClr val="002060"/>
              </a:solidFill>
              <a:latin typeface="Century Gothic" panose="020B0502020202020204" pitchFamily="34" charset="0"/>
            </a:endParaRPr>
          </a:p>
          <a:p>
            <a:pPr marL="0" indent="0"/>
            <a:r>
              <a:rPr lang="en-GB" sz="1200" b="0" baseline="0" dirty="0">
                <a:solidFill>
                  <a:srgbClr val="002060"/>
                </a:solidFill>
                <a:latin typeface="Century Gothic" panose="020B0502020202020204" pitchFamily="34" charset="0"/>
              </a:rPr>
              <a:t>As a culmination to the learning, when students’ grids are complete, they must then write the four sentences.  This will embed not only the vocabulary (including the singular forms of the verb </a:t>
            </a:r>
            <a:r>
              <a:rPr lang="en-GB" sz="1200" b="0" i="1" baseline="0" dirty="0" err="1">
                <a:solidFill>
                  <a:srgbClr val="002060"/>
                </a:solidFill>
                <a:latin typeface="Century Gothic" panose="020B0502020202020204" pitchFamily="34" charset="0"/>
              </a:rPr>
              <a:t>aller</a:t>
            </a:r>
            <a:r>
              <a:rPr lang="en-GB" sz="1200" b="0" baseline="0" dirty="0">
                <a:solidFill>
                  <a:srgbClr val="002060"/>
                </a:solidFill>
                <a:latin typeface="Century Gothic" panose="020B0502020202020204" pitchFamily="34" charset="0"/>
              </a:rPr>
              <a:t>), the aux/ à l’ but also the position of the adverb.  The answers are displayed on the subsequent feedback slide.</a:t>
            </a:r>
            <a:endParaRPr lang="en-US" b="1"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946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Partner A’s grid.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Instructions</a:t>
            </a:r>
            <a:r>
              <a:rPr lang="en-US" baseline="0" dirty="0"/>
              <a:t> </a:t>
            </a:r>
            <a:r>
              <a:rPr lang="en-US" dirty="0"/>
              <a:t>explained on the example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3422859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Partner B’s grid.</a:t>
            </a:r>
          </a:p>
          <a:p>
            <a:pPr marL="0" indent="0"/>
            <a:r>
              <a:rPr lang="en-US" dirty="0"/>
              <a:t>Instructions</a:t>
            </a:r>
            <a:r>
              <a:rPr lang="en-US" baseline="0" dirty="0"/>
              <a:t> </a:t>
            </a:r>
            <a:r>
              <a:rPr lang="en-US" dirty="0"/>
              <a:t>explained on the example slide.</a:t>
            </a:r>
          </a:p>
        </p:txBody>
      </p:sp>
      <p:sp>
        <p:nvSpPr>
          <p:cNvPr id="4" name="Slide Number Placeholder 3"/>
          <p:cNvSpPr>
            <a:spLocks noGrp="1"/>
          </p:cNvSpPr>
          <p:nvPr>
            <p:ph type="sldNum" sz="quarter" idx="5"/>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3760207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Answers for the activity on slides 53-55.</a:t>
            </a:r>
          </a:p>
          <a:p>
            <a:endParaRPr lang="en-US" b="1" baseline="0" dirty="0"/>
          </a:p>
          <a:p>
            <a:r>
              <a:rPr lang="en-US" b="1" baseline="0" dirty="0"/>
              <a:t>Procedure:</a:t>
            </a:r>
          </a:p>
          <a:p>
            <a:pPr marL="228600" indent="-228600">
              <a:buAutoNum type="arabicPeriod"/>
            </a:pPr>
            <a:r>
              <a:rPr lang="en-US" baseline="0" dirty="0"/>
              <a:t>Teachers can use this slide to check students’ written responses.</a:t>
            </a:r>
          </a:p>
          <a:p>
            <a:pPr marL="228600" indent="-228600">
              <a:buAutoNum type="arabicPeriod"/>
            </a:pPr>
            <a:r>
              <a:rPr lang="en-US" baseline="0" dirty="0"/>
              <a:t>Also, teachers will be able to have some interesting dialogues about the places – why it had to be the picture ticked – to further explore the learning around: aux (with the two different pronunciations) / à l’. </a:t>
            </a:r>
          </a:p>
          <a:p>
            <a:pPr marL="228600" indent="-228600">
              <a:buAutoNum type="arabicPeriod"/>
            </a:pPr>
            <a:r>
              <a:rPr lang="en-US" baseline="0" dirty="0"/>
              <a:t>E.g. how did students know which plural picture to choose in numbers 2&amp;4?</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895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dirty="0"/>
              <a:t>Optional extension activity.</a:t>
            </a:r>
          </a:p>
          <a:p>
            <a:pPr marL="0" indent="0"/>
            <a:endParaRPr lang="en-GB" dirty="0"/>
          </a:p>
          <a:p>
            <a:pPr marL="0" indent="0"/>
            <a:r>
              <a:rPr lang="en-GB" b="1" dirty="0"/>
              <a:t>Timing: 5 minutes</a:t>
            </a:r>
          </a:p>
          <a:p>
            <a:pPr marL="0" indent="0"/>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US" b="0" dirty="0"/>
              <a:t>Written production of questions with </a:t>
            </a:r>
            <a:r>
              <a:rPr lang="en-GB" sz="1200" b="1" dirty="0" err="1">
                <a:solidFill>
                  <a:srgbClr val="002060"/>
                </a:solidFill>
                <a:latin typeface="Century Gothic" panose="020B0502020202020204" pitchFamily="34" charset="0"/>
              </a:rPr>
              <a:t>où</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comment ? </a:t>
            </a:r>
            <a:r>
              <a:rPr lang="en-GB" sz="1200" b="0" dirty="0">
                <a:solidFill>
                  <a:srgbClr val="002060"/>
                </a:solidFill>
                <a:latin typeface="Century Gothic" panose="020B0502020202020204" pitchFamily="34" charset="0"/>
              </a:rPr>
              <a:t>and</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quand</a:t>
            </a:r>
            <a:r>
              <a:rPr lang="en-GB" sz="1200" b="1" dirty="0">
                <a:solidFill>
                  <a:srgbClr val="002060"/>
                </a:solidFill>
                <a:latin typeface="Century Gothic" panose="020B0502020202020204" pitchFamily="34" charset="0"/>
              </a:rPr>
              <a:t> </a:t>
            </a:r>
            <a:r>
              <a:rPr lang="en-GB" sz="1200" b="1" i="0" dirty="0">
                <a:solidFill>
                  <a:srgbClr val="002060"/>
                </a:solidFill>
                <a:latin typeface="Century Gothic" panose="020B0502020202020204" pitchFamily="34" charset="0"/>
              </a:rPr>
              <a:t>? </a:t>
            </a:r>
            <a:r>
              <a:rPr lang="en-GB" sz="1200" b="0" i="0" dirty="0">
                <a:solidFill>
                  <a:srgbClr val="002060"/>
                </a:solidFill>
                <a:latin typeface="Century Gothic" panose="020B0502020202020204" pitchFamily="34" charset="0"/>
              </a:rPr>
              <a:t>and answers with </a:t>
            </a:r>
            <a:r>
              <a:rPr lang="en-GB" sz="1200" b="0" i="1" dirty="0">
                <a:solidFill>
                  <a:srgbClr val="002060"/>
                </a:solidFill>
                <a:latin typeface="Century Gothic" panose="020B0502020202020204" pitchFamily="34" charset="0"/>
              </a:rPr>
              <a:t>aux/</a:t>
            </a:r>
            <a:r>
              <a:rPr lang="en-US" i="1" baseline="0" dirty="0"/>
              <a:t>à l’ </a:t>
            </a:r>
            <a:r>
              <a:rPr lang="en-US" i="0" baseline="0" dirty="0"/>
              <a:t>and adverbs of frequency/time.</a:t>
            </a:r>
            <a:endParaRPr lang="en-US" b="1" i="1" dirty="0"/>
          </a:p>
          <a:p>
            <a:pPr marL="0" indent="0"/>
            <a:endParaRPr lang="en-GB" b="1" dirty="0"/>
          </a:p>
          <a:p>
            <a:pPr marL="0" indent="0"/>
            <a:r>
              <a:rPr lang="en-GB" b="1" dirty="0"/>
              <a:t>Procedure:</a:t>
            </a:r>
          </a:p>
          <a:p>
            <a:pPr marL="228600" indent="-228600">
              <a:buAutoNum type="arabicPeriod"/>
            </a:pPr>
            <a:r>
              <a:rPr lang="en-US" dirty="0"/>
              <a:t>Teachers</a:t>
            </a:r>
            <a:r>
              <a:rPr lang="en-US" baseline="0" dirty="0"/>
              <a:t> could choose to add a speaking element to this activity for higher ability pupils.  After preparing the questions, students take turns to ask each other the questions.  The student listening has to say their response in a full sentence, striving for grammatical accuracy.  Partner A would write down partner B’s response in English on their sheet.  A back translation task could follow whereby the sentence in English is translated back into French by the listener.</a:t>
            </a:r>
            <a:endParaRPr lang="en-US" b="0" i="0" baseline="0" dirty="0"/>
          </a:p>
          <a:p>
            <a:pPr marL="228600" indent="-228600">
              <a:buAutoNum type="arabicPeriod"/>
            </a:pPr>
            <a:r>
              <a:rPr lang="en-GB" b="0" i="0" dirty="0"/>
              <a:t>Students will need</a:t>
            </a:r>
            <a:r>
              <a:rPr lang="en-GB" b="0" i="0" baseline="0" dirty="0"/>
              <a:t> to be reminded of the position of the adverbs: </a:t>
            </a:r>
            <a:r>
              <a:rPr lang="en-GB" b="0" i="0" baseline="0" dirty="0" err="1"/>
              <a:t>rarement</a:t>
            </a:r>
            <a:r>
              <a:rPr lang="en-GB" b="0" i="0" baseline="0" dirty="0"/>
              <a:t>/</a:t>
            </a:r>
            <a:r>
              <a:rPr lang="en-GB" b="0" i="0" baseline="0" dirty="0" err="1"/>
              <a:t>souvent</a:t>
            </a:r>
            <a:r>
              <a:rPr lang="en-GB" b="0" i="0" baseline="0" dirty="0"/>
              <a:t> after the verb; le week-end / </a:t>
            </a:r>
            <a:r>
              <a:rPr lang="en-GB" b="0" i="0" baseline="0" dirty="0" err="1"/>
              <a:t>aujourd’hui</a:t>
            </a:r>
            <a:r>
              <a:rPr lang="en-GB" b="0" i="0" baseline="0" dirty="0"/>
              <a:t> / </a:t>
            </a:r>
            <a:r>
              <a:rPr lang="en-GB" b="0" i="0" baseline="0" dirty="0" err="1"/>
              <a:t>chaque</a:t>
            </a:r>
            <a:r>
              <a:rPr lang="en-GB" b="0" i="0" baseline="0" dirty="0"/>
              <a:t> </a:t>
            </a:r>
            <a:r>
              <a:rPr lang="en-GB" b="0" i="0" baseline="0" dirty="0" err="1"/>
              <a:t>semaine</a:t>
            </a:r>
            <a:r>
              <a:rPr lang="en-GB" b="0" i="0" baseline="0" dirty="0"/>
              <a:t> at the end of the sentence.</a:t>
            </a:r>
          </a:p>
          <a:p>
            <a:pPr marL="228600" indent="-228600">
              <a:buAutoNum type="arabicPeriod"/>
            </a:pPr>
            <a:r>
              <a:rPr lang="en-GB" b="0" i="0" baseline="0" dirty="0"/>
              <a:t>This also offers the teacher the chance to remind students of the two different translations into English of the present tense: I go / am going; you go/are going.</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846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 worksheet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198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29527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i="0" dirty="0">
              <a:latin typeface="Calibri"/>
              <a:ea typeface="Calibri"/>
              <a:cs typeface="Calibri"/>
              <a:sym typeface="Calibri"/>
            </a:endParaRPr>
          </a:p>
        </p:txBody>
      </p:sp>
      <p:sp>
        <p:nvSpPr>
          <p:cNvPr id="283" name="Google Shape;28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542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911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6 slides</a:t>
            </a:r>
            <a:endParaRPr lang="en-US" b="1" dirty="0"/>
          </a:p>
          <a:p>
            <a:endParaRPr lang="en-US" b="1" dirty="0"/>
          </a:p>
          <a:p>
            <a:r>
              <a:rPr lang="en-US" b="1" dirty="0"/>
              <a:t>Aim: </a:t>
            </a:r>
            <a:r>
              <a:rPr lang="en-US" b="0" dirty="0"/>
              <a:t>Aural recognition of SSC [</a:t>
            </a:r>
            <a:r>
              <a:rPr lang="en-US" b="0" dirty="0" err="1"/>
              <a:t>SFe</a:t>
            </a:r>
            <a:r>
              <a:rPr lang="en-US" b="0" dirty="0"/>
              <a:t>]</a:t>
            </a:r>
            <a:endParaRPr lang="en-US" b="1" dirty="0"/>
          </a:p>
          <a:p>
            <a:endParaRPr lang="en-US" b="1" dirty="0"/>
          </a:p>
          <a:p>
            <a:r>
              <a:rPr lang="en-US" b="1" dirty="0"/>
              <a:t>Procedure:</a:t>
            </a:r>
          </a:p>
          <a:p>
            <a:r>
              <a:rPr lang="en-US" b="0" dirty="0"/>
              <a:t>1. Click the images to play the audio. </a:t>
            </a:r>
            <a:r>
              <a:rPr lang="en-US" b="1" dirty="0"/>
              <a:t> </a:t>
            </a:r>
            <a:endParaRPr lang="en-US" b="0" dirty="0"/>
          </a:p>
          <a:p>
            <a:r>
              <a:rPr lang="en-US" b="0" dirty="0"/>
              <a:t>2. Students choose which word has an </a:t>
            </a:r>
            <a:r>
              <a:rPr lang="en-US" b="0" dirty="0" err="1"/>
              <a:t>SFe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aigr</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[&gt;5000],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degré</a:t>
            </a:r>
            <a:r>
              <a:rPr kumimoji="0" lang="en-GB" sz="1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[1311]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464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bouc</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[&gt;5000], </a:t>
            </a:r>
            <a:r>
              <a:rPr kumimoji="0" lang="en-GB" sz="1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douc</a:t>
            </a:r>
            <a:r>
              <a:rPr kumimoji="0" lang="en-GB" sz="1200" b="0"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r>
              <a:rPr kumimoji="0" lang="en-GB" sz="12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096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515168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7337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89568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5131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3851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8594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392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8699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0987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307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5269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854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280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695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403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58792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7248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1548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50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0822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66858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70198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91129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6516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48461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51421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5347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8514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9184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41505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6030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0616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697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258564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43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80624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7121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3380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6116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03272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1051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11191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7484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60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904455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52689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193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13653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6061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38465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10/08/2021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87005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0930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4575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30219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97048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3670506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0227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122282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01879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762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audio" Target="../media/audio13.wav"/><Relationship Id="rId5" Type="http://schemas.openxmlformats.org/officeDocument/2006/relationships/image" Target="../media/image21.png"/><Relationship Id="rId4" Type="http://schemas.openxmlformats.org/officeDocument/2006/relationships/audio" Target="../media/audio12.wav"/></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audio" Target="../media/audio15.wav"/><Relationship Id="rId4" Type="http://schemas.openxmlformats.org/officeDocument/2006/relationships/audio" Target="../media/audio14.wav"/></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audio" Target="../media/audio17.wav"/><Relationship Id="rId5" Type="http://schemas.openxmlformats.org/officeDocument/2006/relationships/image" Target="../media/image24.png"/><Relationship Id="rId4" Type="http://schemas.openxmlformats.org/officeDocument/2006/relationships/audio" Target="../media/audio16.wav"/></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audio" Target="../media/audio19.wav"/><Relationship Id="rId5" Type="http://schemas.openxmlformats.org/officeDocument/2006/relationships/image" Target="../media/image26.png"/><Relationship Id="rId4" Type="http://schemas.openxmlformats.org/officeDocument/2006/relationships/audio" Target="../media/audio18.wav"/></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audio" Target="../media/audio21.wav"/><Relationship Id="rId4" Type="http://schemas.openxmlformats.org/officeDocument/2006/relationships/audio" Target="../media/audio20.wav"/></Relationships>
</file>

<file path=ppt/slides/_rels/slide15.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8.png"/><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image" Target="../media/image29.png"/><Relationship Id="rId9" Type="http://schemas.openxmlformats.org/officeDocument/2006/relationships/audio" Target="../media/audio26.wav"/></Relationships>
</file>

<file path=ppt/slides/_rels/slide16.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8.png"/><Relationship Id="rId7" Type="http://schemas.openxmlformats.org/officeDocument/2006/relationships/audio" Target="../media/audio24.wav"/><Relationship Id="rId12" Type="http://schemas.openxmlformats.org/officeDocument/2006/relationships/audio" Target="../media/audio28.wav"/><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audio" Target="../media/audio23.wav"/><Relationship Id="rId11" Type="http://schemas.openxmlformats.org/officeDocument/2006/relationships/audio" Target="../media/audio29.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image" Target="../media/image29.png"/><Relationship Id="rId9" Type="http://schemas.openxmlformats.org/officeDocument/2006/relationships/audio" Target="../media/audio26.wav"/></Relationships>
</file>

<file path=ppt/slides/_rels/slide17.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8.png"/><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image" Target="../media/image29.png"/><Relationship Id="rId9" Type="http://schemas.openxmlformats.org/officeDocument/2006/relationships/audio" Target="../media/audio26.wav"/></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8.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42.png"/><Relationship Id="rId18" Type="http://schemas.openxmlformats.org/officeDocument/2006/relationships/image" Target="../media/image35.png"/><Relationship Id="rId3" Type="http://schemas.openxmlformats.org/officeDocument/2006/relationships/audio" Target="../media/audio34.wav"/><Relationship Id="rId21" Type="http://schemas.openxmlformats.org/officeDocument/2006/relationships/image" Target="../media/image18.png"/><Relationship Id="rId7" Type="http://schemas.openxmlformats.org/officeDocument/2006/relationships/audio" Target="../media/audio38.wav"/><Relationship Id="rId12" Type="http://schemas.openxmlformats.org/officeDocument/2006/relationships/image" Target="../media/image41.png"/><Relationship Id="rId17" Type="http://schemas.openxmlformats.org/officeDocument/2006/relationships/image" Target="../media/image39.png"/><Relationship Id="rId2" Type="http://schemas.openxmlformats.org/officeDocument/2006/relationships/notesSlide" Target="../notesSlides/notesSlide26.xml"/><Relationship Id="rId16" Type="http://schemas.openxmlformats.org/officeDocument/2006/relationships/image" Target="../media/image31.png"/><Relationship Id="rId20"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audio" Target="../media/audio37.wav"/><Relationship Id="rId11" Type="http://schemas.openxmlformats.org/officeDocument/2006/relationships/image" Target="../media/image32.png"/><Relationship Id="rId5" Type="http://schemas.openxmlformats.org/officeDocument/2006/relationships/audio" Target="../media/audio36.wav"/><Relationship Id="rId15" Type="http://schemas.openxmlformats.org/officeDocument/2006/relationships/image" Target="../media/image30.png"/><Relationship Id="rId10" Type="http://schemas.openxmlformats.org/officeDocument/2006/relationships/audio" Target="../media/audio41.wav"/><Relationship Id="rId19" Type="http://schemas.openxmlformats.org/officeDocument/2006/relationships/image" Target="../media/image37.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41.png"/><Relationship Id="rId18" Type="http://schemas.openxmlformats.org/officeDocument/2006/relationships/image" Target="../media/image35.png"/><Relationship Id="rId3" Type="http://schemas.openxmlformats.org/officeDocument/2006/relationships/image" Target="../media/image39.png"/><Relationship Id="rId21" Type="http://schemas.openxmlformats.org/officeDocument/2006/relationships/image" Target="../media/image18.png"/><Relationship Id="rId7" Type="http://schemas.openxmlformats.org/officeDocument/2006/relationships/audio" Target="../media/audio45.wav"/><Relationship Id="rId12" Type="http://schemas.openxmlformats.org/officeDocument/2006/relationships/image" Target="../media/image32.png"/><Relationship Id="rId17" Type="http://schemas.openxmlformats.org/officeDocument/2006/relationships/image" Target="../media/image31.png"/><Relationship Id="rId2" Type="http://schemas.openxmlformats.org/officeDocument/2006/relationships/notesSlide" Target="../notesSlides/notesSlide27.xml"/><Relationship Id="rId16" Type="http://schemas.openxmlformats.org/officeDocument/2006/relationships/image" Target="../media/image30.png"/><Relationship Id="rId20"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5" Type="http://schemas.openxmlformats.org/officeDocument/2006/relationships/image" Target="../media/image43.png"/><Relationship Id="rId10" Type="http://schemas.openxmlformats.org/officeDocument/2006/relationships/audio" Target="../media/audio48.wav"/><Relationship Id="rId19" Type="http://schemas.openxmlformats.org/officeDocument/2006/relationships/image" Target="../media/image37.png"/><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42.png"/><Relationship Id="rId18" Type="http://schemas.openxmlformats.org/officeDocument/2006/relationships/image" Target="../media/image35.png"/><Relationship Id="rId3" Type="http://schemas.openxmlformats.org/officeDocument/2006/relationships/audio" Target="../media/audio42.wav"/><Relationship Id="rId21" Type="http://schemas.openxmlformats.org/officeDocument/2006/relationships/image" Target="../media/image18.png"/><Relationship Id="rId7" Type="http://schemas.openxmlformats.org/officeDocument/2006/relationships/audio" Target="../media/audio46.wav"/><Relationship Id="rId12" Type="http://schemas.openxmlformats.org/officeDocument/2006/relationships/image" Target="../media/image41.png"/><Relationship Id="rId17" Type="http://schemas.openxmlformats.org/officeDocument/2006/relationships/image" Target="../media/image39.png"/><Relationship Id="rId2" Type="http://schemas.openxmlformats.org/officeDocument/2006/relationships/notesSlide" Target="../notesSlides/notesSlide28.xml"/><Relationship Id="rId16" Type="http://schemas.openxmlformats.org/officeDocument/2006/relationships/image" Target="../media/image31.png"/><Relationship Id="rId20"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audio" Target="../media/audio45.wav"/><Relationship Id="rId11" Type="http://schemas.openxmlformats.org/officeDocument/2006/relationships/image" Target="../media/image32.png"/><Relationship Id="rId5" Type="http://schemas.openxmlformats.org/officeDocument/2006/relationships/audio" Target="../media/audio44.wav"/><Relationship Id="rId15" Type="http://schemas.openxmlformats.org/officeDocument/2006/relationships/image" Target="../media/image30.png"/><Relationship Id="rId10" Type="http://schemas.openxmlformats.org/officeDocument/2006/relationships/audio" Target="../media/audio49.wav"/><Relationship Id="rId19" Type="http://schemas.openxmlformats.org/officeDocument/2006/relationships/image" Target="../media/image37.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8.png"/><Relationship Id="rId3" Type="http://schemas.openxmlformats.org/officeDocument/2006/relationships/image" Target="../media/image32.png"/><Relationship Id="rId7" Type="http://schemas.openxmlformats.org/officeDocument/2006/relationships/image" Target="../media/image31.png"/><Relationship Id="rId12"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38.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31.png"/><Relationship Id="rId12"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image" Target="../media/image45.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41.png"/><Relationship Id="rId5" Type="http://schemas.openxmlformats.org/officeDocument/2006/relationships/image" Target="../media/image46.png"/><Relationship Id="rId10"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39.png"/><Relationship Id="rId1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50.wav"/><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 Id="rId9"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8.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audio54.wav"/><Relationship Id="rId7"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audio" Target="../media/audio55.wav"/><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52.png"/><Relationship Id="rId4" Type="http://schemas.openxmlformats.org/officeDocument/2006/relationships/audio" Target="../media/audio55.wav"/></Relationships>
</file>

<file path=ppt/slides/_rels/slide43.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audio" Target="../media/audio55.wav"/><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54.png"/><Relationship Id="rId4" Type="http://schemas.openxmlformats.org/officeDocument/2006/relationships/audio" Target="../media/audio55.wav"/></Relationships>
</file>

<file path=ppt/slides/_rels/slide45.xml.rels><?xml version="1.0" encoding="UTF-8" standalone="yes"?>
<Relationships xmlns="http://schemas.openxmlformats.org/package/2006/relationships"><Relationship Id="rId3" Type="http://schemas.openxmlformats.org/officeDocument/2006/relationships/audio" Target="../media/audio59.wav"/><Relationship Id="rId7"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audio" Target="../media/audio55.wav"/></Relationships>
</file>

<file path=ppt/slides/_rels/slide46.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57.png"/><Relationship Id="rId4" Type="http://schemas.openxmlformats.org/officeDocument/2006/relationships/audio" Target="../media/audio55.wav"/></Relationships>
</file>

<file path=ppt/slides/_rels/slide47.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audio" Target="../media/audio55.wav"/></Relationships>
</file>

<file path=ppt/slides/_rels/slide48.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audio" Target="../media/audio55.wav"/><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3.png"/><Relationship Id="rId18" Type="http://schemas.openxmlformats.org/officeDocument/2006/relationships/audio" Target="../media/audio69.wav"/><Relationship Id="rId3" Type="http://schemas.openxmlformats.org/officeDocument/2006/relationships/audio" Target="../media/audio63.wav"/><Relationship Id="rId7" Type="http://schemas.openxmlformats.org/officeDocument/2006/relationships/image" Target="../media/image59.png"/><Relationship Id="rId12" Type="http://schemas.openxmlformats.org/officeDocument/2006/relationships/image" Target="../media/image38.png"/><Relationship Id="rId17" Type="http://schemas.openxmlformats.org/officeDocument/2006/relationships/audio" Target="../media/audio68.wav"/><Relationship Id="rId2" Type="http://schemas.openxmlformats.org/officeDocument/2006/relationships/notesSlide" Target="../notesSlides/notesSlide49.xml"/><Relationship Id="rId16" Type="http://schemas.openxmlformats.org/officeDocument/2006/relationships/audio" Target="../media/audio67.wav"/><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37.png"/><Relationship Id="rId5" Type="http://schemas.openxmlformats.org/officeDocument/2006/relationships/image" Target="../media/image58.png"/><Relationship Id="rId15" Type="http://schemas.openxmlformats.org/officeDocument/2006/relationships/audio" Target="../media/audio66.wav"/><Relationship Id="rId10" Type="http://schemas.openxmlformats.org/officeDocument/2006/relationships/image" Target="../media/image31.png"/><Relationship Id="rId19"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image" Target="../media/image30.png"/><Relationship Id="rId14" Type="http://schemas.openxmlformats.org/officeDocument/2006/relationships/audio" Target="../media/audio65.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audio" Target="../media/audio7.wav"/><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image" Target="../media/image38.png"/><Relationship Id="rId18" Type="http://schemas.openxmlformats.org/officeDocument/2006/relationships/image" Target="../media/image41.png"/><Relationship Id="rId26" Type="http://schemas.openxmlformats.org/officeDocument/2006/relationships/image" Target="../media/image58.png"/><Relationship Id="rId3" Type="http://schemas.openxmlformats.org/officeDocument/2006/relationships/audio" Target="../media/audio71.wav"/><Relationship Id="rId21" Type="http://schemas.openxmlformats.org/officeDocument/2006/relationships/image" Target="../media/image53.png"/><Relationship Id="rId7" Type="http://schemas.openxmlformats.org/officeDocument/2006/relationships/audio" Target="../media/audio75.wav"/><Relationship Id="rId12" Type="http://schemas.openxmlformats.org/officeDocument/2006/relationships/image" Target="../media/image37.png"/><Relationship Id="rId17" Type="http://schemas.openxmlformats.org/officeDocument/2006/relationships/image" Target="../media/image32.png"/><Relationship Id="rId25" Type="http://schemas.openxmlformats.org/officeDocument/2006/relationships/image" Target="../media/image63.png"/><Relationship Id="rId2" Type="http://schemas.openxmlformats.org/officeDocument/2006/relationships/notesSlide" Target="../notesSlides/notesSlide50.xml"/><Relationship Id="rId16" Type="http://schemas.openxmlformats.org/officeDocument/2006/relationships/image" Target="../media/image31.png"/><Relationship Id="rId20" Type="http://schemas.openxmlformats.org/officeDocument/2006/relationships/image" Target="../media/image61.png"/><Relationship Id="rId29"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audio" Target="../media/audio74.wav"/><Relationship Id="rId11" Type="http://schemas.openxmlformats.org/officeDocument/2006/relationships/image" Target="../media/image35.png"/><Relationship Id="rId24" Type="http://schemas.openxmlformats.org/officeDocument/2006/relationships/image" Target="../media/image62.png"/><Relationship Id="rId5" Type="http://schemas.openxmlformats.org/officeDocument/2006/relationships/audio" Target="../media/audio73.wav"/><Relationship Id="rId15" Type="http://schemas.openxmlformats.org/officeDocument/2006/relationships/image" Target="../media/image30.png"/><Relationship Id="rId23" Type="http://schemas.openxmlformats.org/officeDocument/2006/relationships/image" Target="../media/image59.png"/><Relationship Id="rId28" Type="http://schemas.openxmlformats.org/officeDocument/2006/relationships/image" Target="../media/image55.png"/><Relationship Id="rId10" Type="http://schemas.openxmlformats.org/officeDocument/2006/relationships/audio" Target="../media/audio78.wav"/><Relationship Id="rId19" Type="http://schemas.openxmlformats.org/officeDocument/2006/relationships/image" Target="../media/image42.png"/><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image" Target="../media/image43.png"/><Relationship Id="rId22" Type="http://schemas.openxmlformats.org/officeDocument/2006/relationships/image" Target="../media/image50.png"/><Relationship Id="rId27" Type="http://schemas.openxmlformats.org/officeDocument/2006/relationships/image" Target="../media/image54.png"/><Relationship Id="rId30" Type="http://schemas.openxmlformats.org/officeDocument/2006/relationships/image" Target="../media/image18.png"/></Relationships>
</file>

<file path=ppt/slides/_rels/slide51.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image" Target="../media/image38.png"/><Relationship Id="rId18" Type="http://schemas.openxmlformats.org/officeDocument/2006/relationships/image" Target="../media/image41.png"/><Relationship Id="rId26" Type="http://schemas.openxmlformats.org/officeDocument/2006/relationships/image" Target="../media/image58.png"/><Relationship Id="rId3" Type="http://schemas.openxmlformats.org/officeDocument/2006/relationships/audio" Target="../media/audio79.wav"/><Relationship Id="rId21" Type="http://schemas.openxmlformats.org/officeDocument/2006/relationships/image" Target="../media/image53.png"/><Relationship Id="rId7" Type="http://schemas.openxmlformats.org/officeDocument/2006/relationships/audio" Target="../media/audio83.wav"/><Relationship Id="rId12" Type="http://schemas.openxmlformats.org/officeDocument/2006/relationships/image" Target="../media/image37.png"/><Relationship Id="rId17" Type="http://schemas.openxmlformats.org/officeDocument/2006/relationships/image" Target="../media/image32.png"/><Relationship Id="rId25" Type="http://schemas.openxmlformats.org/officeDocument/2006/relationships/image" Target="../media/image63.png"/><Relationship Id="rId2" Type="http://schemas.openxmlformats.org/officeDocument/2006/relationships/notesSlide" Target="../notesSlides/notesSlide51.xml"/><Relationship Id="rId16" Type="http://schemas.openxmlformats.org/officeDocument/2006/relationships/image" Target="../media/image31.png"/><Relationship Id="rId20" Type="http://schemas.openxmlformats.org/officeDocument/2006/relationships/image" Target="../media/image61.png"/><Relationship Id="rId29"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audio" Target="../media/audio82.wav"/><Relationship Id="rId11" Type="http://schemas.openxmlformats.org/officeDocument/2006/relationships/image" Target="../media/image35.png"/><Relationship Id="rId24" Type="http://schemas.openxmlformats.org/officeDocument/2006/relationships/image" Target="../media/image65.png"/><Relationship Id="rId5" Type="http://schemas.openxmlformats.org/officeDocument/2006/relationships/audio" Target="../media/audio81.wav"/><Relationship Id="rId15" Type="http://schemas.openxmlformats.org/officeDocument/2006/relationships/image" Target="../media/image30.png"/><Relationship Id="rId23" Type="http://schemas.openxmlformats.org/officeDocument/2006/relationships/image" Target="../media/image59.png"/><Relationship Id="rId28" Type="http://schemas.openxmlformats.org/officeDocument/2006/relationships/image" Target="../media/image55.png"/><Relationship Id="rId10" Type="http://schemas.openxmlformats.org/officeDocument/2006/relationships/audio" Target="../media/audio86.wav"/><Relationship Id="rId19" Type="http://schemas.openxmlformats.org/officeDocument/2006/relationships/image" Target="../media/image42.png"/><Relationship Id="rId4" Type="http://schemas.openxmlformats.org/officeDocument/2006/relationships/audio" Target="../media/audio80.wav"/><Relationship Id="rId9" Type="http://schemas.openxmlformats.org/officeDocument/2006/relationships/audio" Target="../media/audio85.wav"/><Relationship Id="rId14" Type="http://schemas.openxmlformats.org/officeDocument/2006/relationships/image" Target="../media/image43.png"/><Relationship Id="rId22" Type="http://schemas.openxmlformats.org/officeDocument/2006/relationships/image" Target="../media/image50.png"/><Relationship Id="rId27" Type="http://schemas.openxmlformats.org/officeDocument/2006/relationships/image" Target="../media/image54.png"/><Relationship Id="rId30" Type="http://schemas.openxmlformats.org/officeDocument/2006/relationships/image" Target="../media/image18.png"/></Relationships>
</file>

<file path=ppt/slides/_rels/slide52.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image" Target="../media/image38.png"/><Relationship Id="rId18" Type="http://schemas.openxmlformats.org/officeDocument/2006/relationships/image" Target="../media/image41.png"/><Relationship Id="rId26" Type="http://schemas.openxmlformats.org/officeDocument/2006/relationships/image" Target="../media/image58.png"/><Relationship Id="rId3" Type="http://schemas.openxmlformats.org/officeDocument/2006/relationships/audio" Target="../media/audio79.wav"/><Relationship Id="rId21" Type="http://schemas.openxmlformats.org/officeDocument/2006/relationships/image" Target="../media/image53.png"/><Relationship Id="rId7" Type="http://schemas.openxmlformats.org/officeDocument/2006/relationships/audio" Target="../media/audio75.wav"/><Relationship Id="rId12" Type="http://schemas.openxmlformats.org/officeDocument/2006/relationships/image" Target="../media/image37.png"/><Relationship Id="rId17" Type="http://schemas.openxmlformats.org/officeDocument/2006/relationships/image" Target="../media/image32.png"/><Relationship Id="rId25" Type="http://schemas.openxmlformats.org/officeDocument/2006/relationships/image" Target="../media/image63.png"/><Relationship Id="rId2" Type="http://schemas.openxmlformats.org/officeDocument/2006/relationships/notesSlide" Target="../notesSlides/notesSlide52.xml"/><Relationship Id="rId16" Type="http://schemas.openxmlformats.org/officeDocument/2006/relationships/image" Target="../media/image31.png"/><Relationship Id="rId20" Type="http://schemas.openxmlformats.org/officeDocument/2006/relationships/image" Target="../media/image61.png"/><Relationship Id="rId29"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audio" Target="../media/audio82.wav"/><Relationship Id="rId11" Type="http://schemas.openxmlformats.org/officeDocument/2006/relationships/image" Target="../media/image35.png"/><Relationship Id="rId24" Type="http://schemas.openxmlformats.org/officeDocument/2006/relationships/image" Target="../media/image66.png"/><Relationship Id="rId5" Type="http://schemas.openxmlformats.org/officeDocument/2006/relationships/audio" Target="../media/audio81.wav"/><Relationship Id="rId15" Type="http://schemas.openxmlformats.org/officeDocument/2006/relationships/image" Target="../media/image30.png"/><Relationship Id="rId23" Type="http://schemas.openxmlformats.org/officeDocument/2006/relationships/image" Target="../media/image59.png"/><Relationship Id="rId28" Type="http://schemas.openxmlformats.org/officeDocument/2006/relationships/image" Target="../media/image55.png"/><Relationship Id="rId10" Type="http://schemas.openxmlformats.org/officeDocument/2006/relationships/audio" Target="../media/audio86.wav"/><Relationship Id="rId19" Type="http://schemas.openxmlformats.org/officeDocument/2006/relationships/image" Target="../media/image42.png"/><Relationship Id="rId4" Type="http://schemas.openxmlformats.org/officeDocument/2006/relationships/audio" Target="../media/audio80.wav"/><Relationship Id="rId9" Type="http://schemas.openxmlformats.org/officeDocument/2006/relationships/audio" Target="../media/audio85.wav"/><Relationship Id="rId14" Type="http://schemas.openxmlformats.org/officeDocument/2006/relationships/image" Target="../media/image43.png"/><Relationship Id="rId22" Type="http://schemas.openxmlformats.org/officeDocument/2006/relationships/image" Target="../media/image50.png"/><Relationship Id="rId27" Type="http://schemas.openxmlformats.org/officeDocument/2006/relationships/image" Target="../media/image54.png"/><Relationship Id="rId30" Type="http://schemas.openxmlformats.org/officeDocument/2006/relationships/image" Target="../media/image18.png"/></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0.png"/><Relationship Id="rId7"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18.png"/><Relationship Id="rId5" Type="http://schemas.openxmlformats.org/officeDocument/2006/relationships/image" Target="../media/image67.png"/><Relationship Id="rId10" Type="http://schemas.openxmlformats.org/officeDocument/2006/relationships/image" Target="../media/image47.png"/><Relationship Id="rId4" Type="http://schemas.openxmlformats.org/officeDocument/2006/relationships/image" Target="../media/image31.png"/><Relationship Id="rId9"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8.png"/><Relationship Id="rId3" Type="http://schemas.openxmlformats.org/officeDocument/2006/relationships/image" Target="../media/image72.png"/><Relationship Id="rId7" Type="http://schemas.openxmlformats.org/officeDocument/2006/relationships/image" Target="../media/image42.png"/><Relationship Id="rId12" Type="http://schemas.openxmlformats.org/officeDocument/2006/relationships/image" Target="../media/image37.png"/><Relationship Id="rId17" Type="http://schemas.openxmlformats.org/officeDocument/2006/relationships/image" Target="../media/image18.png"/><Relationship Id="rId2" Type="http://schemas.openxmlformats.org/officeDocument/2006/relationships/notesSlide" Target="../notesSlides/notesSlide54.xml"/><Relationship Id="rId16"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75.png"/><Relationship Id="rId5" Type="http://schemas.openxmlformats.org/officeDocument/2006/relationships/image" Target="../media/image32.png"/><Relationship Id="rId15" Type="http://schemas.openxmlformats.org/officeDocument/2006/relationships/image" Target="../media/image76.png"/><Relationship Id="rId10" Type="http://schemas.openxmlformats.org/officeDocument/2006/relationships/image" Target="../media/image39.png"/><Relationship Id="rId4" Type="http://schemas.openxmlformats.org/officeDocument/2006/relationships/image" Target="../media/image73.png"/><Relationship Id="rId9" Type="http://schemas.openxmlformats.org/officeDocument/2006/relationships/image" Target="../media/image74.png"/><Relationship Id="rId14" Type="http://schemas.openxmlformats.org/officeDocument/2006/relationships/image" Target="../media/image50.png"/></Relationships>
</file>

<file path=ppt/slides/_rels/slide5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0.png"/><Relationship Id="rId3" Type="http://schemas.openxmlformats.org/officeDocument/2006/relationships/image" Target="../media/image72.png"/><Relationship Id="rId7" Type="http://schemas.openxmlformats.org/officeDocument/2006/relationships/image" Target="../media/image32.png"/><Relationship Id="rId12" Type="http://schemas.openxmlformats.org/officeDocument/2006/relationships/image" Target="../media/image69.png"/><Relationship Id="rId17" Type="http://schemas.openxmlformats.org/officeDocument/2006/relationships/image" Target="../media/image18.png"/><Relationship Id="rId2" Type="http://schemas.openxmlformats.org/officeDocument/2006/relationships/notesSlide" Target="../notesSlides/notesSlide55.xml"/><Relationship Id="rId16" Type="http://schemas.openxmlformats.org/officeDocument/2006/relationships/image" Target="../media/image81.png"/><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68.png"/><Relationship Id="rId5" Type="http://schemas.openxmlformats.org/officeDocument/2006/relationships/image" Target="../media/image35.png"/><Relationship Id="rId15" Type="http://schemas.openxmlformats.org/officeDocument/2006/relationships/image" Target="../media/image38.png"/><Relationship Id="rId10"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42.png"/><Relationship Id="rId14" Type="http://schemas.openxmlformats.org/officeDocument/2006/relationships/image" Target="../media/image37.png"/></Relationships>
</file>

<file path=ppt/slides/_rels/slide5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2.png"/><Relationship Id="rId18" Type="http://schemas.openxmlformats.org/officeDocument/2006/relationships/image" Target="../media/image81.png"/><Relationship Id="rId3" Type="http://schemas.openxmlformats.org/officeDocument/2006/relationships/image" Target="../media/image74.png"/><Relationship Id="rId21" Type="http://schemas.openxmlformats.org/officeDocument/2006/relationships/image" Target="../media/image78.png"/><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80.png"/><Relationship Id="rId2" Type="http://schemas.openxmlformats.org/officeDocument/2006/relationships/notesSlide" Target="../notesSlides/notesSlide56.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2.png"/><Relationship Id="rId5" Type="http://schemas.openxmlformats.org/officeDocument/2006/relationships/image" Target="../media/image75.png"/><Relationship Id="rId15" Type="http://schemas.openxmlformats.org/officeDocument/2006/relationships/image" Target="../media/image68.png"/><Relationship Id="rId23" Type="http://schemas.openxmlformats.org/officeDocument/2006/relationships/image" Target="../media/image18.png"/><Relationship Id="rId10" Type="http://schemas.openxmlformats.org/officeDocument/2006/relationships/image" Target="../media/image77.png"/><Relationship Id="rId19" Type="http://schemas.openxmlformats.org/officeDocument/2006/relationships/image" Target="../media/image72.png"/><Relationship Id="rId4" Type="http://schemas.openxmlformats.org/officeDocument/2006/relationships/image" Target="../media/image39.png"/><Relationship Id="rId9" Type="http://schemas.openxmlformats.org/officeDocument/2006/relationships/image" Target="../media/image76.png"/><Relationship Id="rId14" Type="http://schemas.openxmlformats.org/officeDocument/2006/relationships/image" Target="../media/image79.png"/><Relationship Id="rId22"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59.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hyperlink" Target="https://quizlet.com/gb/460279184/year-7-french-term-21-week-4-flash-cards/" TargetMode="External"/><Relationship Id="rId3" Type="http://schemas.openxmlformats.org/officeDocument/2006/relationships/image" Target="../media/image18.png"/><Relationship Id="rId7" Type="http://schemas.openxmlformats.org/officeDocument/2006/relationships/hyperlink" Target="https://quizlet.com/gb/497521418/year-7-french-term-22-week-3-flash-cards/"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hyperlink" Target="https://resources.ncelp.org/concern/resources/6d56zw954?locale=en" TargetMode="External"/><Relationship Id="rId11" Type="http://schemas.openxmlformats.org/officeDocument/2006/relationships/image" Target="../media/image85.png"/><Relationship Id="rId5" Type="http://schemas.openxmlformats.org/officeDocument/2006/relationships/hyperlink" Target="http://www.ncelp.org/audio/FY7T2-2W3" TargetMode="External"/><Relationship Id="rId10"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hyperlink" Target="https://quizlet.com/gb/442268471/year-7-french-term-12-week-6-flash-card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8.wav"/><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audio" Target="../media/audio9.wav"/><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audio" Target="../media/audio11.wav"/><Relationship Id="rId5" Type="http://schemas.openxmlformats.org/officeDocument/2006/relationships/image" Target="../media/image19.png"/><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Where people go [on holiday]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forms of 'à' with 'to' English equivalent meaning (à l'/aux) </a:t>
            </a:r>
          </a:p>
          <a:p>
            <a:pPr algn="l"/>
            <a:r>
              <a:rPr lang="en-GB" sz="3000" dirty="0" err="1">
                <a:solidFill>
                  <a:prstClr val="white"/>
                </a:solidFill>
              </a:rPr>
              <a:t>SFe</a:t>
            </a:r>
            <a:r>
              <a:rPr lang="en-GB" sz="3000" dirty="0">
                <a:solidFill>
                  <a:prstClr val="white"/>
                </a:solidFill>
              </a:rPr>
              <a:t> [revisited]</a:t>
            </a:r>
          </a:p>
          <a:p>
            <a:pPr algn="l"/>
            <a:r>
              <a:rPr lang="en-GB" sz="3000" dirty="0">
                <a:solidFill>
                  <a:prstClr val="white"/>
                </a:solidFill>
              </a:rPr>
              <a:t>x-liaison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2 - Lesson 41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Stephen Owen / Natalie Finlayson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10/08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375749" y="4629426"/>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défaut</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404006" y="4582318"/>
            <a:ext cx="36171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il </a:t>
            </a: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saut</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656706" y="4786858"/>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3306485"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[defect]</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31337" y="4262697"/>
            <a:ext cx="2098317"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[jumps]</a:t>
            </a:r>
          </a:p>
        </p:txBody>
      </p:sp>
      <p:sp>
        <p:nvSpPr>
          <p:cNvPr id="17" name="Rectangle 16">
            <a:extLst>
              <a:ext uri="{FF2B5EF4-FFF2-40B4-BE49-F238E27FC236}">
                <a16:creationId xmlns:a16="http://schemas.microsoft.com/office/drawing/2014/main" id="{CF35E907-A5E5-4B38-B3BA-646C822F3692}"/>
              </a:ext>
            </a:extLst>
          </p:cNvPr>
          <p:cNvSpPr/>
          <p:nvPr/>
        </p:nvSpPr>
        <p:spPr>
          <a:xfrm>
            <a:off x="9133389" y="4735872"/>
            <a:ext cx="829434"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1">
            <a:hlinkClick r:id="" action="ppaction://noaction">
              <a:snd r:embed="rId4" name="défaut.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259" y="2437950"/>
            <a:ext cx="1008090" cy="1983127"/>
          </a:xfrm>
          <a:prstGeom prst="rect">
            <a:avLst/>
          </a:prstGeom>
        </p:spPr>
      </p:pic>
      <p:pic>
        <p:nvPicPr>
          <p:cNvPr id="3" name="Picture 2">
            <a:hlinkClick r:id="" action="ppaction://noaction">
              <a:snd r:embed="rId6" name="il saute.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6440" y="2893841"/>
            <a:ext cx="1272528" cy="1893017"/>
          </a:xfrm>
          <a:prstGeom prst="rect">
            <a:avLst/>
          </a:prstGeom>
        </p:spPr>
      </p:pic>
      <p:sp>
        <p:nvSpPr>
          <p:cNvPr id="18" name="TextBox 17">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5" name="TextBox 4">
            <a:extLst>
              <a:ext uri="{FF2B5EF4-FFF2-40B4-BE49-F238E27FC236}">
                <a16:creationId xmlns:a16="http://schemas.microsoft.com/office/drawing/2014/main" id="{E48523FE-BC43-4455-BA38-D95856CA3619}"/>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21089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222589" y="4639062"/>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outré</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404006" y="4582318"/>
            <a:ext cx="36171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outr</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2868014" y="4865773"/>
            <a:ext cx="83022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3306485"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[outraged]</a:t>
            </a:r>
          </a:p>
        </p:txBody>
      </p:sp>
      <p:sp>
        <p:nvSpPr>
          <p:cNvPr id="14" name="TextBox 13">
            <a:hlinkClick r:id="" action="ppaction://noaction">
              <a:snd r:embed="rId4" name="outre.wav"/>
            </a:hlinkClick>
            <a:extLst>
              <a:ext uri="{FF2B5EF4-FFF2-40B4-BE49-F238E27FC236}">
                <a16:creationId xmlns:a16="http://schemas.microsoft.com/office/drawing/2014/main" id="{14AB6E57-0E8E-44CF-94CF-B39C09DDFF41}"/>
              </a:ext>
            </a:extLst>
          </p:cNvPr>
          <p:cNvSpPr txBox="1"/>
          <p:nvPr/>
        </p:nvSpPr>
        <p:spPr>
          <a:xfrm>
            <a:off x="6257081" y="3506873"/>
            <a:ext cx="39109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[besides]</a:t>
            </a:r>
          </a:p>
        </p:txBody>
      </p:sp>
      <p:sp>
        <p:nvSpPr>
          <p:cNvPr id="17" name="Rectangle 16">
            <a:extLst>
              <a:ext uri="{FF2B5EF4-FFF2-40B4-BE49-F238E27FC236}">
                <a16:creationId xmlns:a16="http://schemas.microsoft.com/office/drawing/2014/main" id="{CF35E907-A5E5-4B38-B3BA-646C822F3692}"/>
              </a:ext>
            </a:extLst>
          </p:cNvPr>
          <p:cNvSpPr/>
          <p:nvPr/>
        </p:nvSpPr>
        <p:spPr>
          <a:xfrm>
            <a:off x="8810672" y="4739751"/>
            <a:ext cx="829434"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a:hlinkClick r:id="" action="ppaction://noaction">
              <a:snd r:embed="rId5" name="outré.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799" y="2472092"/>
            <a:ext cx="2609690" cy="2029132"/>
          </a:xfrm>
          <a:prstGeom prst="rect">
            <a:avLst/>
          </a:prstGeom>
        </p:spPr>
      </p:pic>
      <p:sp>
        <p:nvSpPr>
          <p:cNvPr id="16" name="TextBox 15">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 name="TextBox 1">
            <a:extLst>
              <a:ext uri="{FF2B5EF4-FFF2-40B4-BE49-F238E27FC236}">
                <a16:creationId xmlns:a16="http://schemas.microsoft.com/office/drawing/2014/main" id="{DB367728-A7A3-4A00-B5E1-C7DD1EFDAADE}"/>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177487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202976" y="4582319"/>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encr</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301883" y="4582319"/>
            <a:ext cx="36171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ancrer</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026972" y="4790094"/>
            <a:ext cx="955041"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2872401"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[ink]</a:t>
            </a:r>
          </a:p>
        </p:txBody>
      </p:sp>
      <p:sp>
        <p:nvSpPr>
          <p:cNvPr id="17" name="Rectangle 16">
            <a:extLst>
              <a:ext uri="{FF2B5EF4-FFF2-40B4-BE49-F238E27FC236}">
                <a16:creationId xmlns:a16="http://schemas.microsoft.com/office/drawing/2014/main" id="{CF35E907-A5E5-4B38-B3BA-646C822F3692}"/>
              </a:ext>
            </a:extLst>
          </p:cNvPr>
          <p:cNvSpPr/>
          <p:nvPr/>
        </p:nvSpPr>
        <p:spPr>
          <a:xfrm>
            <a:off x="8674276" y="4739751"/>
            <a:ext cx="965830"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1">
            <a:hlinkClick r:id="" action="ppaction://noaction">
              <a:snd r:embed="rId4" name="ancrer.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355" y="2718094"/>
            <a:ext cx="1702191" cy="1920968"/>
          </a:xfrm>
          <a:prstGeom prst="rect">
            <a:avLst/>
          </a:prstGeom>
        </p:spPr>
      </p:pic>
      <p:sp>
        <p:nvSpPr>
          <p:cNvPr id="15" name="TextBox 14">
            <a:extLst>
              <a:ext uri="{FF2B5EF4-FFF2-40B4-BE49-F238E27FC236}">
                <a16:creationId xmlns:a16="http://schemas.microsoft.com/office/drawing/2014/main" id="{2A863FB0-FD78-40AB-8EC1-7AE7A17DE0B5}"/>
              </a:ext>
            </a:extLst>
          </p:cNvPr>
          <p:cNvSpPr txBox="1"/>
          <p:nvPr/>
        </p:nvSpPr>
        <p:spPr>
          <a:xfrm>
            <a:off x="8557083"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[to anchor]</a:t>
            </a:r>
          </a:p>
        </p:txBody>
      </p:sp>
      <p:pic>
        <p:nvPicPr>
          <p:cNvPr id="3" name="Picture 2">
            <a:hlinkClick r:id="" action="ppaction://noaction">
              <a:snd r:embed="rId6" name="encre.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8073" y="2855236"/>
            <a:ext cx="2619269" cy="1915340"/>
          </a:xfrm>
          <a:prstGeom prst="rect">
            <a:avLst/>
          </a:prstGeom>
        </p:spPr>
      </p:pic>
      <p:sp>
        <p:nvSpPr>
          <p:cNvPr id="5" name="TextBox 4">
            <a:extLst>
              <a:ext uri="{FF2B5EF4-FFF2-40B4-BE49-F238E27FC236}">
                <a16:creationId xmlns:a16="http://schemas.microsoft.com/office/drawing/2014/main" id="{B06A0CF3-947A-4C7D-AADB-C8CD0AC039BC}"/>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237337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591604" y="4639062"/>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global</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5471494" y="4569551"/>
            <a:ext cx="473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aimabl</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373119" y="4802752"/>
            <a:ext cx="1076399"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2872401"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[global]</a:t>
            </a:r>
          </a:p>
        </p:txBody>
      </p:sp>
      <p:sp>
        <p:nvSpPr>
          <p:cNvPr id="17" name="Rectangle 16">
            <a:extLst>
              <a:ext uri="{FF2B5EF4-FFF2-40B4-BE49-F238E27FC236}">
                <a16:creationId xmlns:a16="http://schemas.microsoft.com/office/drawing/2014/main" id="{CF35E907-A5E5-4B38-B3BA-646C822F3692}"/>
              </a:ext>
            </a:extLst>
          </p:cNvPr>
          <p:cNvSpPr/>
          <p:nvPr/>
        </p:nvSpPr>
        <p:spPr>
          <a:xfrm>
            <a:off x="9106215" y="4739751"/>
            <a:ext cx="965830"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A863FB0-FD78-40AB-8EC1-7AE7A17DE0B5}"/>
              </a:ext>
            </a:extLst>
          </p:cNvPr>
          <p:cNvSpPr txBox="1"/>
          <p:nvPr/>
        </p:nvSpPr>
        <p:spPr>
          <a:xfrm>
            <a:off x="8557083"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[likable]</a:t>
            </a:r>
          </a:p>
        </p:txBody>
      </p:sp>
      <p:pic>
        <p:nvPicPr>
          <p:cNvPr id="5" name="Picture 4">
            <a:hlinkClick r:id="" action="ppaction://noaction">
              <a:snd r:embed="rId4" name="global.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175" y="2619807"/>
            <a:ext cx="2119944" cy="2119944"/>
          </a:xfrm>
          <a:prstGeom prst="rect">
            <a:avLst/>
          </a:prstGeom>
        </p:spPr>
      </p:pic>
      <p:pic>
        <p:nvPicPr>
          <p:cNvPr id="7" name="Picture 6">
            <a:hlinkClick r:id="" action="ppaction://noaction">
              <a:snd r:embed="rId6" name="aimable.wav"/>
            </a:hlinkClick>
          </p:cNvPr>
          <p:cNvPicPr>
            <a:picLocks noChangeAspect="1"/>
          </p:cNvPicPr>
          <p:nvPr/>
        </p:nvPicPr>
        <p:blipFill rotWithShape="1">
          <a:blip r:embed="rId7">
            <a:extLst>
              <a:ext uri="{28A0092B-C50C-407E-A947-70E740481C1C}">
                <a14:useLocalDpi xmlns:a14="http://schemas.microsoft.com/office/drawing/2010/main" val="0"/>
              </a:ext>
            </a:extLst>
          </a:blip>
          <a:srcRect l="4095" t="5676" r="47689" b="43768"/>
          <a:stretch/>
        </p:blipFill>
        <p:spPr>
          <a:xfrm>
            <a:off x="7072732" y="2852044"/>
            <a:ext cx="1800313" cy="1887707"/>
          </a:xfrm>
          <a:prstGeom prst="rect">
            <a:avLst/>
          </a:prstGeom>
        </p:spPr>
      </p:pic>
      <p:sp>
        <p:nvSpPr>
          <p:cNvPr id="2" name="TextBox 1">
            <a:extLst>
              <a:ext uri="{FF2B5EF4-FFF2-40B4-BE49-F238E27FC236}">
                <a16:creationId xmlns:a16="http://schemas.microsoft.com/office/drawing/2014/main" id="{464B6B89-9F15-4164-BCE7-AE250851E65D}"/>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31478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130942" y="4644865"/>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outil</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5598950" y="4487435"/>
            <a:ext cx="473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util</a:t>
            </a:r>
            <a:r>
              <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rPr>
              <a:t>e</a:t>
            </a:r>
          </a:p>
        </p:txBody>
      </p:sp>
      <p:sp>
        <p:nvSpPr>
          <p:cNvPr id="10" name="Rectangle 9">
            <a:extLst>
              <a:ext uri="{FF2B5EF4-FFF2-40B4-BE49-F238E27FC236}">
                <a16:creationId xmlns:a16="http://schemas.microsoft.com/office/drawing/2014/main" id="{1B25C859-584F-43C5-A3FA-B2006411F30F}"/>
              </a:ext>
            </a:extLst>
          </p:cNvPr>
          <p:cNvSpPr/>
          <p:nvPr/>
        </p:nvSpPr>
        <p:spPr>
          <a:xfrm>
            <a:off x="3373119" y="4802752"/>
            <a:ext cx="1076399"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3" name="TextBox 12">
            <a:extLst>
              <a:ext uri="{FF2B5EF4-FFF2-40B4-BE49-F238E27FC236}">
                <a16:creationId xmlns:a16="http://schemas.microsoft.com/office/drawing/2014/main" id="{2A863FB0-FD78-40AB-8EC1-7AE7A17DE0B5}"/>
              </a:ext>
            </a:extLst>
          </p:cNvPr>
          <p:cNvSpPr txBox="1"/>
          <p:nvPr/>
        </p:nvSpPr>
        <p:spPr>
          <a:xfrm>
            <a:off x="2872401"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[tool]</a:t>
            </a:r>
          </a:p>
        </p:txBody>
      </p:sp>
      <p:sp>
        <p:nvSpPr>
          <p:cNvPr id="17" name="Rectangle 16">
            <a:extLst>
              <a:ext uri="{FF2B5EF4-FFF2-40B4-BE49-F238E27FC236}">
                <a16:creationId xmlns:a16="http://schemas.microsoft.com/office/drawing/2014/main" id="{CF35E907-A5E5-4B38-B3BA-646C822F3692}"/>
              </a:ext>
            </a:extLst>
          </p:cNvPr>
          <p:cNvSpPr/>
          <p:nvPr/>
        </p:nvSpPr>
        <p:spPr>
          <a:xfrm>
            <a:off x="8318819" y="4644865"/>
            <a:ext cx="965830"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a:hlinkClick r:id="" action="ppaction://noaction">
              <a:snd r:embed="rId4" name="utile.wav"/>
            </a:hlinkClick>
            <a:extLst>
              <a:ext uri="{FF2B5EF4-FFF2-40B4-BE49-F238E27FC236}">
                <a16:creationId xmlns:a16="http://schemas.microsoft.com/office/drawing/2014/main" id="{2A863FB0-FD78-40AB-8EC1-7AE7A17DE0B5}"/>
              </a:ext>
            </a:extLst>
          </p:cNvPr>
          <p:cNvSpPr txBox="1"/>
          <p:nvPr/>
        </p:nvSpPr>
        <p:spPr>
          <a:xfrm>
            <a:off x="6952104" y="3205587"/>
            <a:ext cx="2478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[useful]</a:t>
            </a:r>
          </a:p>
        </p:txBody>
      </p:sp>
      <p:pic>
        <p:nvPicPr>
          <p:cNvPr id="2" name="Picture 1">
            <a:hlinkClick r:id="" action="ppaction://noaction">
              <a:snd r:embed="rId5" name="outil.wav"/>
            </a:hlinkClick>
          </p:cNvPr>
          <p:cNvPicPr>
            <a:picLocks noChangeAspect="1"/>
          </p:cNvPicPr>
          <p:nvPr/>
        </p:nvPicPr>
        <p:blipFill rotWithShape="1">
          <a:blip r:embed="rId6" cstate="print">
            <a:extLst>
              <a:ext uri="{28A0092B-C50C-407E-A947-70E740481C1C}">
                <a14:useLocalDpi xmlns:a14="http://schemas.microsoft.com/office/drawing/2010/main" val="0"/>
              </a:ext>
            </a:extLst>
          </a:blip>
          <a:srcRect l="8814" t="8000" r="12963" b="9333"/>
          <a:stretch/>
        </p:blipFill>
        <p:spPr>
          <a:xfrm>
            <a:off x="1544319" y="2811905"/>
            <a:ext cx="1828799" cy="1932708"/>
          </a:xfrm>
          <a:prstGeom prst="rect">
            <a:avLst/>
          </a:prstGeom>
        </p:spPr>
      </p:pic>
      <p:sp>
        <p:nvSpPr>
          <p:cNvPr id="3" name="TextBox 2">
            <a:extLst>
              <a:ext uri="{FF2B5EF4-FFF2-40B4-BE49-F238E27FC236}">
                <a16:creationId xmlns:a16="http://schemas.microsoft.com/office/drawing/2014/main" id="{5F1ED046-2263-40BD-BA52-400B6C5F53CF}"/>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277588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15" name="Picture 14">
            <a:extLst>
              <a:ext uri="{FF2B5EF4-FFF2-40B4-BE49-F238E27FC236}">
                <a16:creationId xmlns:a16="http://schemas.microsoft.com/office/drawing/2014/main" id="{CF7206D0-AA42-4171-9291-369B9C79985D}"/>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
        <p:nvSpPr>
          <p:cNvPr id="16" name="Rectangle 2">
            <a:extLst>
              <a:ext uri="{FF2B5EF4-FFF2-40B4-BE49-F238E27FC236}">
                <a16:creationId xmlns:a16="http://schemas.microsoft.com/office/drawing/2014/main" id="{326BBB1C-1573-450B-973C-631F6EEF550E}"/>
              </a:ext>
            </a:extLst>
          </p:cNvPr>
          <p:cNvSpPr>
            <a:spLocks noChangeArrowheads="1"/>
          </p:cNvSpPr>
          <p:nvPr/>
        </p:nvSpPr>
        <p:spPr bwMode="auto">
          <a:xfrm>
            <a:off x="10057576" y="12255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ectangle 3">
            <a:extLst>
              <a:ext uri="{FF2B5EF4-FFF2-40B4-BE49-F238E27FC236}">
                <a16:creationId xmlns:a16="http://schemas.microsoft.com/office/drawing/2014/main" id="{B8144F03-305C-4408-A972-4C8852AC0961}"/>
              </a:ext>
            </a:extLst>
          </p:cNvPr>
          <p:cNvSpPr>
            <a:spLocks noChangeArrowheads="1"/>
          </p:cNvSpPr>
          <p:nvPr/>
        </p:nvSpPr>
        <p:spPr bwMode="auto">
          <a:xfrm>
            <a:off x="10055210" y="122553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Line 4">
            <a:extLst>
              <a:ext uri="{FF2B5EF4-FFF2-40B4-BE49-F238E27FC236}">
                <a16:creationId xmlns:a16="http://schemas.microsoft.com/office/drawing/2014/main" id="{C72F53F6-94FD-44DE-8CAE-8068A8085E9F}"/>
              </a:ext>
            </a:extLst>
          </p:cNvPr>
          <p:cNvSpPr>
            <a:spLocks noChangeShapeType="1"/>
          </p:cNvSpPr>
          <p:nvPr/>
        </p:nvSpPr>
        <p:spPr bwMode="auto">
          <a:xfrm>
            <a:off x="10740949" y="12141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A51E950D-BB87-48EF-B977-0CCD9DB35E17}"/>
              </a:ext>
            </a:extLst>
          </p:cNvPr>
          <p:cNvSpPr>
            <a:spLocks noChangeShapeType="1"/>
          </p:cNvSpPr>
          <p:nvPr/>
        </p:nvSpPr>
        <p:spPr bwMode="auto">
          <a:xfrm>
            <a:off x="10765637" y="12141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F457FA12-A6F3-48B2-BB4A-11AE5F9F9F62}"/>
              </a:ext>
            </a:extLst>
          </p:cNvPr>
          <p:cNvSpPr>
            <a:spLocks noChangeShapeType="1"/>
          </p:cNvSpPr>
          <p:nvPr/>
        </p:nvSpPr>
        <p:spPr bwMode="auto">
          <a:xfrm>
            <a:off x="10740949" y="53703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7E71566C-B527-4400-9763-F9C7F0D954B1}"/>
              </a:ext>
            </a:extLst>
          </p:cNvPr>
          <p:cNvSpPr txBox="1">
            <a:spLocks noChangeArrowheads="1"/>
          </p:cNvSpPr>
          <p:nvPr/>
        </p:nvSpPr>
        <p:spPr bwMode="auto">
          <a:xfrm>
            <a:off x="10740949" y="319800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0" name="Text Box 12">
            <a:extLst>
              <a:ext uri="{FF2B5EF4-FFF2-40B4-BE49-F238E27FC236}">
                <a16:creationId xmlns:a16="http://schemas.microsoft.com/office/drawing/2014/main" id="{C51E11EC-BC5A-4E63-8BF4-9AA2F8D4492C}"/>
              </a:ext>
            </a:extLst>
          </p:cNvPr>
          <p:cNvSpPr txBox="1">
            <a:spLocks noChangeArrowheads="1"/>
          </p:cNvSpPr>
          <p:nvPr/>
        </p:nvSpPr>
        <p:spPr bwMode="auto">
          <a:xfrm>
            <a:off x="10982428" y="10562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31" name="Text Box 14">
            <a:extLst>
              <a:ext uri="{FF2B5EF4-FFF2-40B4-BE49-F238E27FC236}">
                <a16:creationId xmlns:a16="http://schemas.microsoft.com/office/drawing/2014/main" id="{83467CB5-1172-4E92-9DDE-DCBC0C6EA329}"/>
              </a:ext>
            </a:extLst>
          </p:cNvPr>
          <p:cNvSpPr txBox="1">
            <a:spLocks noChangeArrowheads="1"/>
          </p:cNvSpPr>
          <p:nvPr/>
        </p:nvSpPr>
        <p:spPr bwMode="auto">
          <a:xfrm>
            <a:off x="10957740" y="51898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2" name="Rectangle 31">
            <a:extLst>
              <a:ext uri="{FF2B5EF4-FFF2-40B4-BE49-F238E27FC236}">
                <a16:creationId xmlns:a16="http://schemas.microsoft.com/office/drawing/2014/main" id="{FFF197F0-9289-4BF9-B254-BD5535B26D87}"/>
              </a:ext>
            </a:extLst>
          </p:cNvPr>
          <p:cNvSpPr/>
          <p:nvPr/>
        </p:nvSpPr>
        <p:spPr>
          <a:xfrm>
            <a:off x="9903982" y="538178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AutoShape 11">
            <a:hlinkClick r:id="" action="ppaction://noaction" highlightClick="1"/>
            <a:extLst>
              <a:ext uri="{FF2B5EF4-FFF2-40B4-BE49-F238E27FC236}">
                <a16:creationId xmlns:a16="http://schemas.microsoft.com/office/drawing/2014/main" id="{8DA9390D-1AA5-4FB5-B23D-34F349839B5C}"/>
              </a:ext>
            </a:extLst>
          </p:cNvPr>
          <p:cNvSpPr>
            <a:spLocks noChangeArrowheads="1"/>
          </p:cNvSpPr>
          <p:nvPr/>
        </p:nvSpPr>
        <p:spPr bwMode="auto">
          <a:xfrm>
            <a:off x="9794312" y="560078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4" name="TextBox 33">
            <a:hlinkClick r:id="" action="ppaction://noaction">
              <a:snd r:embed="rId5" name="cible.wav"/>
            </a:hlinkClick>
            <a:extLst>
              <a:ext uri="{FF2B5EF4-FFF2-40B4-BE49-F238E27FC236}">
                <a16:creationId xmlns:a16="http://schemas.microsoft.com/office/drawing/2014/main" id="{3F67D0BD-58FF-4666-84E9-49DE1382C6C0}"/>
              </a:ext>
            </a:extLst>
          </p:cNvPr>
          <p:cNvSpPr txBox="1"/>
          <p:nvPr/>
        </p:nvSpPr>
        <p:spPr>
          <a:xfrm>
            <a:off x="157115" y="4958678"/>
            <a:ext cx="42579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cibl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35" name="TextBox 34">
            <a:hlinkClick r:id="" action="ppaction://noaction">
              <a:snd r:embed="rId6" name="brise.wav"/>
            </a:hlinkClick>
            <a:extLst>
              <a:ext uri="{FF2B5EF4-FFF2-40B4-BE49-F238E27FC236}">
                <a16:creationId xmlns:a16="http://schemas.microsoft.com/office/drawing/2014/main" id="{4B1A486B-9D19-4D7B-9680-B9689936946B}"/>
              </a:ext>
            </a:extLst>
          </p:cNvPr>
          <p:cNvSpPr txBox="1"/>
          <p:nvPr/>
        </p:nvSpPr>
        <p:spPr>
          <a:xfrm>
            <a:off x="1604376" y="1293123"/>
            <a:ext cx="38968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bris</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36" name="TextBox 35">
            <a:hlinkClick r:id="" action="ppaction://noaction">
              <a:snd r:embed="rId7" name="aigle.wav"/>
            </a:hlinkClick>
            <a:extLst>
              <a:ext uri="{FF2B5EF4-FFF2-40B4-BE49-F238E27FC236}">
                <a16:creationId xmlns:a16="http://schemas.microsoft.com/office/drawing/2014/main" id="{FE3C6ED8-3C58-4D1F-803A-146E11632AC2}"/>
              </a:ext>
            </a:extLst>
          </p:cNvPr>
          <p:cNvSpPr txBox="1"/>
          <p:nvPr/>
        </p:nvSpPr>
        <p:spPr>
          <a:xfrm>
            <a:off x="3177766" y="262027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37" name="TextBox 36">
            <a:hlinkClick r:id="" action="ppaction://noaction">
              <a:snd r:embed="rId8" name="ancetre.wav"/>
            </a:hlinkClick>
            <a:extLst>
              <a:ext uri="{FF2B5EF4-FFF2-40B4-BE49-F238E27FC236}">
                <a16:creationId xmlns:a16="http://schemas.microsoft.com/office/drawing/2014/main" id="{B09446CD-75EB-492A-9984-A4DE303ACBBD}"/>
              </a:ext>
            </a:extLst>
          </p:cNvPr>
          <p:cNvSpPr txBox="1"/>
          <p:nvPr/>
        </p:nvSpPr>
        <p:spPr>
          <a:xfrm>
            <a:off x="5931334" y="2014872"/>
            <a:ext cx="43014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ancêtr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
        <p:nvSpPr>
          <p:cNvPr id="38" name="TextBox 37">
            <a:hlinkClick r:id="" action="ppaction://noaction">
              <a:snd r:embed="rId9" name="adulte.wav"/>
            </a:hlinkClick>
            <a:extLst>
              <a:ext uri="{FF2B5EF4-FFF2-40B4-BE49-F238E27FC236}">
                <a16:creationId xmlns:a16="http://schemas.microsoft.com/office/drawing/2014/main" id="{EF341D5F-1E8C-489A-9E2C-1D10AE6A76B4}"/>
              </a:ext>
            </a:extLst>
          </p:cNvPr>
          <p:cNvSpPr txBox="1"/>
          <p:nvPr/>
        </p:nvSpPr>
        <p:spPr>
          <a:xfrm>
            <a:off x="6373508" y="625365"/>
            <a:ext cx="34170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adult</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a:hlinkClick r:id="" action="ppaction://noaction">
              <a:snd r:embed="rId10" name="prendre.wav"/>
            </a:hlinkClick>
            <a:extLst>
              <a:ext uri="{FF2B5EF4-FFF2-40B4-BE49-F238E27FC236}">
                <a16:creationId xmlns:a16="http://schemas.microsoft.com/office/drawing/2014/main" id="{5A08953A-57EE-479B-A2CC-F1E34BB888B0}"/>
              </a:ext>
            </a:extLst>
          </p:cNvPr>
          <p:cNvSpPr txBox="1"/>
          <p:nvPr/>
        </p:nvSpPr>
        <p:spPr>
          <a:xfrm>
            <a:off x="5985144" y="3373622"/>
            <a:ext cx="38662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prendr</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43" name="TextBox 42">
            <a:hlinkClick r:id="" action="ppaction://noaction">
              <a:snd r:embed="rId11" name="attendre.wav"/>
            </a:hlinkClick>
            <a:extLst>
              <a:ext uri="{FF2B5EF4-FFF2-40B4-BE49-F238E27FC236}">
                <a16:creationId xmlns:a16="http://schemas.microsoft.com/office/drawing/2014/main" id="{D5846163-2BD5-4800-BAE8-4FDD17D2820A}"/>
              </a:ext>
            </a:extLst>
          </p:cNvPr>
          <p:cNvSpPr txBox="1"/>
          <p:nvPr/>
        </p:nvSpPr>
        <p:spPr>
          <a:xfrm>
            <a:off x="4002247" y="4928224"/>
            <a:ext cx="52988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attendr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2" name="TextBox 1">
            <a:extLst>
              <a:ext uri="{FF2B5EF4-FFF2-40B4-BE49-F238E27FC236}">
                <a16:creationId xmlns:a16="http://schemas.microsoft.com/office/drawing/2014/main" id="{557F544A-55F7-46AA-A488-7F4596C42AFC}"/>
              </a:ext>
            </a:extLst>
          </p:cNvPr>
          <p:cNvSpPr txBox="1"/>
          <p:nvPr/>
        </p:nvSpPr>
        <p:spPr>
          <a:xfrm>
            <a:off x="6757949" y="4368458"/>
            <a:ext cx="2682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a:t>
            </a:r>
          </a:p>
        </p:txBody>
      </p:sp>
      <p:sp>
        <p:nvSpPr>
          <p:cNvPr id="45" name="TextBox 44">
            <a:extLst>
              <a:ext uri="{FF2B5EF4-FFF2-40B4-BE49-F238E27FC236}">
                <a16:creationId xmlns:a16="http://schemas.microsoft.com/office/drawing/2014/main" id="{ABB3BC2D-65EE-46B6-A776-CB47998A9756}"/>
              </a:ext>
            </a:extLst>
          </p:cNvPr>
          <p:cNvSpPr txBox="1"/>
          <p:nvPr/>
        </p:nvSpPr>
        <p:spPr>
          <a:xfrm>
            <a:off x="5515246" y="589666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 for</a:t>
            </a:r>
          </a:p>
        </p:txBody>
      </p:sp>
      <p:sp>
        <p:nvSpPr>
          <p:cNvPr id="46" name="TextBox 45">
            <a:extLst>
              <a:ext uri="{FF2B5EF4-FFF2-40B4-BE49-F238E27FC236}">
                <a16:creationId xmlns:a16="http://schemas.microsoft.com/office/drawing/2014/main" id="{05475C62-ABBD-4C23-BE86-C297272A5F49}"/>
              </a:ext>
            </a:extLst>
          </p:cNvPr>
          <p:cNvSpPr txBox="1"/>
          <p:nvPr/>
        </p:nvSpPr>
        <p:spPr>
          <a:xfrm>
            <a:off x="922878" y="5911970"/>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target</a:t>
            </a:r>
          </a:p>
        </p:txBody>
      </p:sp>
      <p:sp>
        <p:nvSpPr>
          <p:cNvPr id="47" name="TextBox 46">
            <a:extLst>
              <a:ext uri="{FF2B5EF4-FFF2-40B4-BE49-F238E27FC236}">
                <a16:creationId xmlns:a16="http://schemas.microsoft.com/office/drawing/2014/main" id="{05475C62-ABBD-4C23-BE86-C297272A5F49}"/>
              </a:ext>
            </a:extLst>
          </p:cNvPr>
          <p:cNvSpPr txBox="1"/>
          <p:nvPr/>
        </p:nvSpPr>
        <p:spPr>
          <a:xfrm>
            <a:off x="2199255" y="227783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breeze</a:t>
            </a:r>
          </a:p>
        </p:txBody>
      </p:sp>
      <p:sp>
        <p:nvSpPr>
          <p:cNvPr id="48" name="TextBox 47">
            <a:extLst>
              <a:ext uri="{FF2B5EF4-FFF2-40B4-BE49-F238E27FC236}">
                <a16:creationId xmlns:a16="http://schemas.microsoft.com/office/drawing/2014/main" id="{05475C62-ABBD-4C23-BE86-C297272A5F49}"/>
              </a:ext>
            </a:extLst>
          </p:cNvPr>
          <p:cNvSpPr txBox="1"/>
          <p:nvPr/>
        </p:nvSpPr>
        <p:spPr>
          <a:xfrm>
            <a:off x="3346852" y="3637201"/>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eagle</a:t>
            </a:r>
          </a:p>
        </p:txBody>
      </p:sp>
      <p:sp>
        <p:nvSpPr>
          <p:cNvPr id="49" name="TextBox 48">
            <a:extLst>
              <a:ext uri="{FF2B5EF4-FFF2-40B4-BE49-F238E27FC236}">
                <a16:creationId xmlns:a16="http://schemas.microsoft.com/office/drawing/2014/main" id="{ABB3BC2D-65EE-46B6-A776-CB47998A9756}"/>
              </a:ext>
            </a:extLst>
          </p:cNvPr>
          <p:cNvSpPr txBox="1"/>
          <p:nvPr/>
        </p:nvSpPr>
        <p:spPr>
          <a:xfrm>
            <a:off x="6741844" y="2984368"/>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ancestor</a:t>
            </a:r>
          </a:p>
        </p:txBody>
      </p:sp>
      <p:sp>
        <p:nvSpPr>
          <p:cNvPr id="3" name="TextBox 2">
            <a:hlinkClick r:id="" action="ppaction://noaction">
              <a:snd r:embed="rId12" name="viable.wav"/>
            </a:hlinkClick>
            <a:extLst>
              <a:ext uri="{FF2B5EF4-FFF2-40B4-BE49-F238E27FC236}">
                <a16:creationId xmlns:a16="http://schemas.microsoft.com/office/drawing/2014/main" id="{6E5BFF16-9E89-4A94-AC53-107709FCA3A9}"/>
              </a:ext>
            </a:extLst>
          </p:cNvPr>
          <p:cNvSpPr txBox="1"/>
          <p:nvPr/>
        </p:nvSpPr>
        <p:spPr>
          <a:xfrm>
            <a:off x="245700" y="3408892"/>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viabl</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4194371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7"/>
                                        </p:tgtEl>
                                      </p:cBhvr>
                                    </p:animEffect>
                                    <p:set>
                                      <p:cBhvr>
                                        <p:cTn id="7" dur="1" fill="hold">
                                          <p:stCondLst>
                                            <p:cond delay="44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Rectangle 2">
            <a:extLst>
              <a:ext uri="{FF2B5EF4-FFF2-40B4-BE49-F238E27FC236}">
                <a16:creationId xmlns:a16="http://schemas.microsoft.com/office/drawing/2014/main" id="{326BBB1C-1573-450B-973C-631F6EEF550E}"/>
              </a:ext>
            </a:extLst>
          </p:cNvPr>
          <p:cNvSpPr>
            <a:spLocks noChangeArrowheads="1"/>
          </p:cNvSpPr>
          <p:nvPr/>
        </p:nvSpPr>
        <p:spPr bwMode="auto">
          <a:xfrm>
            <a:off x="10057576" y="12255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ectangle 3">
            <a:extLst>
              <a:ext uri="{FF2B5EF4-FFF2-40B4-BE49-F238E27FC236}">
                <a16:creationId xmlns:a16="http://schemas.microsoft.com/office/drawing/2014/main" id="{B8144F03-305C-4408-A972-4C8852AC0961}"/>
              </a:ext>
            </a:extLst>
          </p:cNvPr>
          <p:cNvSpPr>
            <a:spLocks noChangeArrowheads="1"/>
          </p:cNvSpPr>
          <p:nvPr/>
        </p:nvSpPr>
        <p:spPr bwMode="auto">
          <a:xfrm>
            <a:off x="10055210" y="122553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Line 4">
            <a:extLst>
              <a:ext uri="{FF2B5EF4-FFF2-40B4-BE49-F238E27FC236}">
                <a16:creationId xmlns:a16="http://schemas.microsoft.com/office/drawing/2014/main" id="{C72F53F6-94FD-44DE-8CAE-8068A8085E9F}"/>
              </a:ext>
            </a:extLst>
          </p:cNvPr>
          <p:cNvSpPr>
            <a:spLocks noChangeShapeType="1"/>
          </p:cNvSpPr>
          <p:nvPr/>
        </p:nvSpPr>
        <p:spPr bwMode="auto">
          <a:xfrm>
            <a:off x="10740949" y="12141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A51E950D-BB87-48EF-B977-0CCD9DB35E17}"/>
              </a:ext>
            </a:extLst>
          </p:cNvPr>
          <p:cNvSpPr>
            <a:spLocks noChangeShapeType="1"/>
          </p:cNvSpPr>
          <p:nvPr/>
        </p:nvSpPr>
        <p:spPr bwMode="auto">
          <a:xfrm>
            <a:off x="10765637" y="12141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F457FA12-A6F3-48B2-BB4A-11AE5F9F9F62}"/>
              </a:ext>
            </a:extLst>
          </p:cNvPr>
          <p:cNvSpPr>
            <a:spLocks noChangeShapeType="1"/>
          </p:cNvSpPr>
          <p:nvPr/>
        </p:nvSpPr>
        <p:spPr bwMode="auto">
          <a:xfrm>
            <a:off x="10740949" y="53703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7E71566C-B527-4400-9763-F9C7F0D954B1}"/>
              </a:ext>
            </a:extLst>
          </p:cNvPr>
          <p:cNvSpPr txBox="1">
            <a:spLocks noChangeArrowheads="1"/>
          </p:cNvSpPr>
          <p:nvPr/>
        </p:nvSpPr>
        <p:spPr bwMode="auto">
          <a:xfrm>
            <a:off x="10740949" y="319800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0" name="Text Box 12">
            <a:extLst>
              <a:ext uri="{FF2B5EF4-FFF2-40B4-BE49-F238E27FC236}">
                <a16:creationId xmlns:a16="http://schemas.microsoft.com/office/drawing/2014/main" id="{C51E11EC-BC5A-4E63-8BF4-9AA2F8D4492C}"/>
              </a:ext>
            </a:extLst>
          </p:cNvPr>
          <p:cNvSpPr txBox="1">
            <a:spLocks noChangeArrowheads="1"/>
          </p:cNvSpPr>
          <p:nvPr/>
        </p:nvSpPr>
        <p:spPr bwMode="auto">
          <a:xfrm>
            <a:off x="10982428" y="10562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31" name="Text Box 14">
            <a:extLst>
              <a:ext uri="{FF2B5EF4-FFF2-40B4-BE49-F238E27FC236}">
                <a16:creationId xmlns:a16="http://schemas.microsoft.com/office/drawing/2014/main" id="{83467CB5-1172-4E92-9DDE-DCBC0C6EA329}"/>
              </a:ext>
            </a:extLst>
          </p:cNvPr>
          <p:cNvSpPr txBox="1">
            <a:spLocks noChangeArrowheads="1"/>
          </p:cNvSpPr>
          <p:nvPr/>
        </p:nvSpPr>
        <p:spPr bwMode="auto">
          <a:xfrm>
            <a:off x="10957740" y="51898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2" name="Rectangle 31">
            <a:extLst>
              <a:ext uri="{FF2B5EF4-FFF2-40B4-BE49-F238E27FC236}">
                <a16:creationId xmlns:a16="http://schemas.microsoft.com/office/drawing/2014/main" id="{FFF197F0-9289-4BF9-B254-BD5535B26D87}"/>
              </a:ext>
            </a:extLst>
          </p:cNvPr>
          <p:cNvSpPr/>
          <p:nvPr/>
        </p:nvSpPr>
        <p:spPr>
          <a:xfrm>
            <a:off x="9903982" y="538178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AutoShape 11">
            <a:hlinkClick r:id="" action="ppaction://noaction" highlightClick="1"/>
            <a:extLst>
              <a:ext uri="{FF2B5EF4-FFF2-40B4-BE49-F238E27FC236}">
                <a16:creationId xmlns:a16="http://schemas.microsoft.com/office/drawing/2014/main" id="{8DA9390D-1AA5-4FB5-B23D-34F349839B5C}"/>
              </a:ext>
            </a:extLst>
          </p:cNvPr>
          <p:cNvSpPr>
            <a:spLocks noChangeArrowheads="1"/>
          </p:cNvSpPr>
          <p:nvPr/>
        </p:nvSpPr>
        <p:spPr bwMode="auto">
          <a:xfrm>
            <a:off x="9794312" y="560078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B7F0A5BA-BE2B-4251-957B-C8D974A609AC}"/>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
        <p:nvSpPr>
          <p:cNvPr id="5" name="TextBox 4">
            <a:hlinkClick r:id="" action="ppaction://noaction">
              <a:snd r:embed="rId5" name="cible.wav"/>
            </a:hlinkClick>
            <a:extLst>
              <a:ext uri="{FF2B5EF4-FFF2-40B4-BE49-F238E27FC236}">
                <a16:creationId xmlns:a16="http://schemas.microsoft.com/office/drawing/2014/main" id="{F4960273-A062-465F-AF84-5589C872B2AF}"/>
              </a:ext>
            </a:extLst>
          </p:cNvPr>
          <p:cNvSpPr txBox="1"/>
          <p:nvPr/>
        </p:nvSpPr>
        <p:spPr>
          <a:xfrm>
            <a:off x="157115" y="4958678"/>
            <a:ext cx="42579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cibl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6" name="TextBox 5">
            <a:hlinkClick r:id="" action="ppaction://noaction">
              <a:snd r:embed="rId6" name="brise.wav"/>
            </a:hlinkClick>
            <a:extLst>
              <a:ext uri="{FF2B5EF4-FFF2-40B4-BE49-F238E27FC236}">
                <a16:creationId xmlns:a16="http://schemas.microsoft.com/office/drawing/2014/main" id="{C37837A2-A58D-492A-9CBC-01021CA36C37}"/>
              </a:ext>
            </a:extLst>
          </p:cNvPr>
          <p:cNvSpPr txBox="1"/>
          <p:nvPr/>
        </p:nvSpPr>
        <p:spPr>
          <a:xfrm>
            <a:off x="1604376" y="1293123"/>
            <a:ext cx="38968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bris</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7" name="TextBox 6">
            <a:hlinkClick r:id="" action="ppaction://noaction">
              <a:snd r:embed="rId7" name="aigle.wav"/>
            </a:hlinkClick>
            <a:extLst>
              <a:ext uri="{FF2B5EF4-FFF2-40B4-BE49-F238E27FC236}">
                <a16:creationId xmlns:a16="http://schemas.microsoft.com/office/drawing/2014/main" id="{903FD8F9-BD4A-4DAD-ADE9-136A313AED86}"/>
              </a:ext>
            </a:extLst>
          </p:cNvPr>
          <p:cNvSpPr txBox="1"/>
          <p:nvPr/>
        </p:nvSpPr>
        <p:spPr>
          <a:xfrm>
            <a:off x="3177766" y="262027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9" name="TextBox 8">
            <a:hlinkClick r:id="" action="ppaction://noaction">
              <a:snd r:embed="rId8" name="ancetre.wav"/>
            </a:hlinkClick>
            <a:extLst>
              <a:ext uri="{FF2B5EF4-FFF2-40B4-BE49-F238E27FC236}">
                <a16:creationId xmlns:a16="http://schemas.microsoft.com/office/drawing/2014/main" id="{A6FC82CE-059C-4A3C-BCCE-5F3A0546E76C}"/>
              </a:ext>
            </a:extLst>
          </p:cNvPr>
          <p:cNvSpPr txBox="1"/>
          <p:nvPr/>
        </p:nvSpPr>
        <p:spPr>
          <a:xfrm>
            <a:off x="5931334" y="2014872"/>
            <a:ext cx="43014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ancêtr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
        <p:nvSpPr>
          <p:cNvPr id="10" name="TextBox 9">
            <a:hlinkClick r:id="" action="ppaction://noaction">
              <a:snd r:embed="rId9" name="adulte.wav"/>
            </a:hlinkClick>
            <a:extLst>
              <a:ext uri="{FF2B5EF4-FFF2-40B4-BE49-F238E27FC236}">
                <a16:creationId xmlns:a16="http://schemas.microsoft.com/office/drawing/2014/main" id="{5C4D1FBF-9509-4462-9643-EE0234DD56BF}"/>
              </a:ext>
            </a:extLst>
          </p:cNvPr>
          <p:cNvSpPr txBox="1"/>
          <p:nvPr/>
        </p:nvSpPr>
        <p:spPr>
          <a:xfrm>
            <a:off x="6373508" y="625365"/>
            <a:ext cx="34170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adult</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12" name="TextBox 11">
            <a:hlinkClick r:id="" action="ppaction://noaction">
              <a:snd r:embed="rId10" name="prendre.wav"/>
            </a:hlinkClick>
            <a:extLst>
              <a:ext uri="{FF2B5EF4-FFF2-40B4-BE49-F238E27FC236}">
                <a16:creationId xmlns:a16="http://schemas.microsoft.com/office/drawing/2014/main" id="{6479713D-396C-4080-A7E5-2B8DFE2E9CEC}"/>
              </a:ext>
            </a:extLst>
          </p:cNvPr>
          <p:cNvSpPr txBox="1"/>
          <p:nvPr/>
        </p:nvSpPr>
        <p:spPr>
          <a:xfrm>
            <a:off x="5985144" y="3373622"/>
            <a:ext cx="38662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prendr</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3" name="TextBox 12">
            <a:hlinkClick r:id="" action="ppaction://noaction">
              <a:snd r:embed="rId11" name="viable.wav"/>
            </a:hlinkClick>
            <a:extLst>
              <a:ext uri="{FF2B5EF4-FFF2-40B4-BE49-F238E27FC236}">
                <a16:creationId xmlns:a16="http://schemas.microsoft.com/office/drawing/2014/main" id="{23E9D840-4F6A-491A-A707-82BA6E89CBE6}"/>
              </a:ext>
            </a:extLst>
          </p:cNvPr>
          <p:cNvSpPr txBox="1"/>
          <p:nvPr/>
        </p:nvSpPr>
        <p:spPr>
          <a:xfrm>
            <a:off x="245700" y="3408892"/>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viabl</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4" name="TextBox 13">
            <a:hlinkClick r:id="" action="ppaction://noaction">
              <a:snd r:embed="rId12" name="attendre.wav"/>
            </a:hlinkClick>
            <a:extLst>
              <a:ext uri="{FF2B5EF4-FFF2-40B4-BE49-F238E27FC236}">
                <a16:creationId xmlns:a16="http://schemas.microsoft.com/office/drawing/2014/main" id="{E9E32953-3D79-4B59-B498-8A8B3E3E1368}"/>
              </a:ext>
            </a:extLst>
          </p:cNvPr>
          <p:cNvSpPr txBox="1"/>
          <p:nvPr/>
        </p:nvSpPr>
        <p:spPr>
          <a:xfrm>
            <a:off x="4002247" y="4928224"/>
            <a:ext cx="52988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attendr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8" name="TextBox 17">
            <a:extLst>
              <a:ext uri="{FF2B5EF4-FFF2-40B4-BE49-F238E27FC236}">
                <a16:creationId xmlns:a16="http://schemas.microsoft.com/office/drawing/2014/main" id="{FB2394F4-9EDB-4A12-81ED-41399D91A974}"/>
              </a:ext>
            </a:extLst>
          </p:cNvPr>
          <p:cNvSpPr txBox="1"/>
          <p:nvPr/>
        </p:nvSpPr>
        <p:spPr>
          <a:xfrm>
            <a:off x="6757949" y="4368458"/>
            <a:ext cx="2682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a:t>
            </a:r>
          </a:p>
        </p:txBody>
      </p:sp>
      <p:sp>
        <p:nvSpPr>
          <p:cNvPr id="20" name="TextBox 19">
            <a:extLst>
              <a:ext uri="{FF2B5EF4-FFF2-40B4-BE49-F238E27FC236}">
                <a16:creationId xmlns:a16="http://schemas.microsoft.com/office/drawing/2014/main" id="{473A0DB8-4A85-4F30-AFAF-52CD32638A5E}"/>
              </a:ext>
            </a:extLst>
          </p:cNvPr>
          <p:cNvSpPr txBox="1"/>
          <p:nvPr/>
        </p:nvSpPr>
        <p:spPr>
          <a:xfrm>
            <a:off x="5515246" y="589666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 for</a:t>
            </a:r>
          </a:p>
        </p:txBody>
      </p:sp>
      <p:sp>
        <p:nvSpPr>
          <p:cNvPr id="21" name="TextBox 20">
            <a:extLst>
              <a:ext uri="{FF2B5EF4-FFF2-40B4-BE49-F238E27FC236}">
                <a16:creationId xmlns:a16="http://schemas.microsoft.com/office/drawing/2014/main" id="{B44182EB-23C0-4866-B0F0-AF8D22637286}"/>
              </a:ext>
            </a:extLst>
          </p:cNvPr>
          <p:cNvSpPr txBox="1"/>
          <p:nvPr/>
        </p:nvSpPr>
        <p:spPr>
          <a:xfrm>
            <a:off x="922878" y="5911970"/>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target</a:t>
            </a:r>
          </a:p>
        </p:txBody>
      </p:sp>
      <p:sp>
        <p:nvSpPr>
          <p:cNvPr id="22" name="TextBox 21">
            <a:extLst>
              <a:ext uri="{FF2B5EF4-FFF2-40B4-BE49-F238E27FC236}">
                <a16:creationId xmlns:a16="http://schemas.microsoft.com/office/drawing/2014/main" id="{10722521-A487-48D5-B4AC-862355F9C061}"/>
              </a:ext>
            </a:extLst>
          </p:cNvPr>
          <p:cNvSpPr txBox="1"/>
          <p:nvPr/>
        </p:nvSpPr>
        <p:spPr>
          <a:xfrm>
            <a:off x="2199255" y="227783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breeze</a:t>
            </a:r>
          </a:p>
        </p:txBody>
      </p:sp>
      <p:sp>
        <p:nvSpPr>
          <p:cNvPr id="23" name="TextBox 22">
            <a:extLst>
              <a:ext uri="{FF2B5EF4-FFF2-40B4-BE49-F238E27FC236}">
                <a16:creationId xmlns:a16="http://schemas.microsoft.com/office/drawing/2014/main" id="{62DDC63A-0FD4-481D-97B6-7F4FE6AF3C76}"/>
              </a:ext>
            </a:extLst>
          </p:cNvPr>
          <p:cNvSpPr txBox="1"/>
          <p:nvPr/>
        </p:nvSpPr>
        <p:spPr>
          <a:xfrm>
            <a:off x="3346852" y="3637201"/>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eagle</a:t>
            </a:r>
          </a:p>
        </p:txBody>
      </p:sp>
      <p:sp>
        <p:nvSpPr>
          <p:cNvPr id="24" name="TextBox 23">
            <a:extLst>
              <a:ext uri="{FF2B5EF4-FFF2-40B4-BE49-F238E27FC236}">
                <a16:creationId xmlns:a16="http://schemas.microsoft.com/office/drawing/2014/main" id="{D44793DA-1399-4C87-A4BD-691990489AC9}"/>
              </a:ext>
            </a:extLst>
          </p:cNvPr>
          <p:cNvSpPr txBox="1"/>
          <p:nvPr/>
        </p:nvSpPr>
        <p:spPr>
          <a:xfrm>
            <a:off x="6741844" y="2984368"/>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ancestor</a:t>
            </a:r>
          </a:p>
        </p:txBody>
      </p:sp>
    </p:spTree>
    <p:extLst>
      <p:ext uri="{BB962C8B-B14F-4D97-AF65-F5344CB8AC3E}">
        <p14:creationId xmlns:p14="http://schemas.microsoft.com/office/powerpoint/2010/main" val="1127027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7"/>
                                        </p:tgtEl>
                                      </p:cBhvr>
                                    </p:animEffect>
                                    <p:set>
                                      <p:cBhvr>
                                        <p:cTn id="7" dur="1" fill="hold">
                                          <p:stCondLst>
                                            <p:cond delay="29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Rectangle 2">
            <a:extLst>
              <a:ext uri="{FF2B5EF4-FFF2-40B4-BE49-F238E27FC236}">
                <a16:creationId xmlns:a16="http://schemas.microsoft.com/office/drawing/2014/main" id="{326BBB1C-1573-450B-973C-631F6EEF550E}"/>
              </a:ext>
            </a:extLst>
          </p:cNvPr>
          <p:cNvSpPr>
            <a:spLocks noChangeArrowheads="1"/>
          </p:cNvSpPr>
          <p:nvPr/>
        </p:nvSpPr>
        <p:spPr bwMode="auto">
          <a:xfrm>
            <a:off x="10057576" y="12255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ectangle 3">
            <a:extLst>
              <a:ext uri="{FF2B5EF4-FFF2-40B4-BE49-F238E27FC236}">
                <a16:creationId xmlns:a16="http://schemas.microsoft.com/office/drawing/2014/main" id="{B8144F03-305C-4408-A972-4C8852AC0961}"/>
              </a:ext>
            </a:extLst>
          </p:cNvPr>
          <p:cNvSpPr>
            <a:spLocks noChangeArrowheads="1"/>
          </p:cNvSpPr>
          <p:nvPr/>
        </p:nvSpPr>
        <p:spPr bwMode="auto">
          <a:xfrm>
            <a:off x="10055210" y="122553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Line 4">
            <a:extLst>
              <a:ext uri="{FF2B5EF4-FFF2-40B4-BE49-F238E27FC236}">
                <a16:creationId xmlns:a16="http://schemas.microsoft.com/office/drawing/2014/main" id="{C72F53F6-94FD-44DE-8CAE-8068A8085E9F}"/>
              </a:ext>
            </a:extLst>
          </p:cNvPr>
          <p:cNvSpPr>
            <a:spLocks noChangeShapeType="1"/>
          </p:cNvSpPr>
          <p:nvPr/>
        </p:nvSpPr>
        <p:spPr bwMode="auto">
          <a:xfrm>
            <a:off x="10740949" y="12141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A51E950D-BB87-48EF-B977-0CCD9DB35E17}"/>
              </a:ext>
            </a:extLst>
          </p:cNvPr>
          <p:cNvSpPr>
            <a:spLocks noChangeShapeType="1"/>
          </p:cNvSpPr>
          <p:nvPr/>
        </p:nvSpPr>
        <p:spPr bwMode="auto">
          <a:xfrm>
            <a:off x="10765637" y="12141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F457FA12-A6F3-48B2-BB4A-11AE5F9F9F62}"/>
              </a:ext>
            </a:extLst>
          </p:cNvPr>
          <p:cNvSpPr>
            <a:spLocks noChangeShapeType="1"/>
          </p:cNvSpPr>
          <p:nvPr/>
        </p:nvSpPr>
        <p:spPr bwMode="auto">
          <a:xfrm>
            <a:off x="10740949" y="53703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7E71566C-B527-4400-9763-F9C7F0D954B1}"/>
              </a:ext>
            </a:extLst>
          </p:cNvPr>
          <p:cNvSpPr txBox="1">
            <a:spLocks noChangeArrowheads="1"/>
          </p:cNvSpPr>
          <p:nvPr/>
        </p:nvSpPr>
        <p:spPr bwMode="auto">
          <a:xfrm>
            <a:off x="10740949" y="319800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0" name="Text Box 12">
            <a:extLst>
              <a:ext uri="{FF2B5EF4-FFF2-40B4-BE49-F238E27FC236}">
                <a16:creationId xmlns:a16="http://schemas.microsoft.com/office/drawing/2014/main" id="{C51E11EC-BC5A-4E63-8BF4-9AA2F8D4492C}"/>
              </a:ext>
            </a:extLst>
          </p:cNvPr>
          <p:cNvSpPr txBox="1">
            <a:spLocks noChangeArrowheads="1"/>
          </p:cNvSpPr>
          <p:nvPr/>
        </p:nvSpPr>
        <p:spPr bwMode="auto">
          <a:xfrm>
            <a:off x="10982428" y="10562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31" name="Text Box 14">
            <a:extLst>
              <a:ext uri="{FF2B5EF4-FFF2-40B4-BE49-F238E27FC236}">
                <a16:creationId xmlns:a16="http://schemas.microsoft.com/office/drawing/2014/main" id="{83467CB5-1172-4E92-9DDE-DCBC0C6EA329}"/>
              </a:ext>
            </a:extLst>
          </p:cNvPr>
          <p:cNvSpPr txBox="1">
            <a:spLocks noChangeArrowheads="1"/>
          </p:cNvSpPr>
          <p:nvPr/>
        </p:nvSpPr>
        <p:spPr bwMode="auto">
          <a:xfrm>
            <a:off x="10957740" y="51898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2" name="Rectangle 31">
            <a:extLst>
              <a:ext uri="{FF2B5EF4-FFF2-40B4-BE49-F238E27FC236}">
                <a16:creationId xmlns:a16="http://schemas.microsoft.com/office/drawing/2014/main" id="{FFF197F0-9289-4BF9-B254-BD5535B26D87}"/>
              </a:ext>
            </a:extLst>
          </p:cNvPr>
          <p:cNvSpPr/>
          <p:nvPr/>
        </p:nvSpPr>
        <p:spPr>
          <a:xfrm>
            <a:off x="9903982" y="538178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AutoShape 11">
            <a:hlinkClick r:id="" action="ppaction://noaction" highlightClick="1"/>
            <a:extLst>
              <a:ext uri="{FF2B5EF4-FFF2-40B4-BE49-F238E27FC236}">
                <a16:creationId xmlns:a16="http://schemas.microsoft.com/office/drawing/2014/main" id="{8DA9390D-1AA5-4FB5-B23D-34F349839B5C}"/>
              </a:ext>
            </a:extLst>
          </p:cNvPr>
          <p:cNvSpPr>
            <a:spLocks noChangeArrowheads="1"/>
          </p:cNvSpPr>
          <p:nvPr/>
        </p:nvSpPr>
        <p:spPr bwMode="auto">
          <a:xfrm>
            <a:off x="9794312" y="560078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7A3481D2-7B23-45B5-A6B0-74FB4606C33B}"/>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5408" y="1477729"/>
            <a:ext cx="923697" cy="1021198"/>
          </a:xfrm>
          <a:prstGeom prst="rect">
            <a:avLst/>
          </a:prstGeom>
        </p:spPr>
      </p:pic>
      <p:sp>
        <p:nvSpPr>
          <p:cNvPr id="5" name="TextBox 4">
            <a:hlinkClick r:id="" action="ppaction://noaction">
              <a:snd r:embed="rId5" name="cible.wav"/>
            </a:hlinkClick>
            <a:extLst>
              <a:ext uri="{FF2B5EF4-FFF2-40B4-BE49-F238E27FC236}">
                <a16:creationId xmlns:a16="http://schemas.microsoft.com/office/drawing/2014/main" id="{405B7BA0-8EA6-4AAC-BE33-AEFBDA7567AD}"/>
              </a:ext>
            </a:extLst>
          </p:cNvPr>
          <p:cNvSpPr txBox="1"/>
          <p:nvPr/>
        </p:nvSpPr>
        <p:spPr>
          <a:xfrm>
            <a:off x="157115" y="4958678"/>
            <a:ext cx="42579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cibl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6" name="TextBox 5">
            <a:hlinkClick r:id="" action="ppaction://noaction">
              <a:snd r:embed="rId6" name="brise.wav"/>
            </a:hlinkClick>
            <a:extLst>
              <a:ext uri="{FF2B5EF4-FFF2-40B4-BE49-F238E27FC236}">
                <a16:creationId xmlns:a16="http://schemas.microsoft.com/office/drawing/2014/main" id="{13B25194-24B2-45B1-B8AD-095182AFF0E9}"/>
              </a:ext>
            </a:extLst>
          </p:cNvPr>
          <p:cNvSpPr txBox="1"/>
          <p:nvPr/>
        </p:nvSpPr>
        <p:spPr>
          <a:xfrm>
            <a:off x="1604376" y="1293123"/>
            <a:ext cx="38968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bris</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7" name="TextBox 6">
            <a:hlinkClick r:id="" action="ppaction://noaction">
              <a:snd r:embed="rId7" name="aigle.wav"/>
            </a:hlinkClick>
            <a:extLst>
              <a:ext uri="{FF2B5EF4-FFF2-40B4-BE49-F238E27FC236}">
                <a16:creationId xmlns:a16="http://schemas.microsoft.com/office/drawing/2014/main" id="{BA65E99F-242F-452E-AD7F-EF02115F4070}"/>
              </a:ext>
            </a:extLst>
          </p:cNvPr>
          <p:cNvSpPr txBox="1"/>
          <p:nvPr/>
        </p:nvSpPr>
        <p:spPr>
          <a:xfrm>
            <a:off x="3177766" y="262027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aigl</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9" name="TextBox 8">
            <a:hlinkClick r:id="" action="ppaction://noaction">
              <a:snd r:embed="rId8" name="ancetre.wav"/>
            </a:hlinkClick>
            <a:extLst>
              <a:ext uri="{FF2B5EF4-FFF2-40B4-BE49-F238E27FC236}">
                <a16:creationId xmlns:a16="http://schemas.microsoft.com/office/drawing/2014/main" id="{604C0265-FD85-41CA-9CF4-20388A1057C4}"/>
              </a:ext>
            </a:extLst>
          </p:cNvPr>
          <p:cNvSpPr txBox="1"/>
          <p:nvPr/>
        </p:nvSpPr>
        <p:spPr>
          <a:xfrm>
            <a:off x="5931334" y="2014872"/>
            <a:ext cx="43014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ancêtr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
        <p:nvSpPr>
          <p:cNvPr id="10" name="TextBox 9">
            <a:hlinkClick r:id="" action="ppaction://noaction">
              <a:snd r:embed="rId9" name="adulte.wav"/>
            </a:hlinkClick>
            <a:extLst>
              <a:ext uri="{FF2B5EF4-FFF2-40B4-BE49-F238E27FC236}">
                <a16:creationId xmlns:a16="http://schemas.microsoft.com/office/drawing/2014/main" id="{A246A1AB-3B25-4E36-A482-E66BFC61D85D}"/>
              </a:ext>
            </a:extLst>
          </p:cNvPr>
          <p:cNvSpPr txBox="1"/>
          <p:nvPr/>
        </p:nvSpPr>
        <p:spPr>
          <a:xfrm>
            <a:off x="6373508" y="625365"/>
            <a:ext cx="34170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adult</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12" name="TextBox 11">
            <a:hlinkClick r:id="" action="ppaction://noaction">
              <a:snd r:embed="rId10" name="prendre.wav"/>
            </a:hlinkClick>
            <a:extLst>
              <a:ext uri="{FF2B5EF4-FFF2-40B4-BE49-F238E27FC236}">
                <a16:creationId xmlns:a16="http://schemas.microsoft.com/office/drawing/2014/main" id="{20AF7CF4-F627-426A-82E3-96FBF74511EB}"/>
              </a:ext>
            </a:extLst>
          </p:cNvPr>
          <p:cNvSpPr txBox="1"/>
          <p:nvPr/>
        </p:nvSpPr>
        <p:spPr>
          <a:xfrm>
            <a:off x="5985144" y="3373622"/>
            <a:ext cx="38662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prendr</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4" name="TextBox 13">
            <a:hlinkClick r:id="" action="ppaction://noaction">
              <a:snd r:embed="rId11" name="attendre.wav"/>
            </a:hlinkClick>
            <a:extLst>
              <a:ext uri="{FF2B5EF4-FFF2-40B4-BE49-F238E27FC236}">
                <a16:creationId xmlns:a16="http://schemas.microsoft.com/office/drawing/2014/main" id="{605A160D-6FCE-43D4-8DCC-78B46C6C01C4}"/>
              </a:ext>
            </a:extLst>
          </p:cNvPr>
          <p:cNvSpPr txBox="1"/>
          <p:nvPr/>
        </p:nvSpPr>
        <p:spPr>
          <a:xfrm>
            <a:off x="4002247" y="4928224"/>
            <a:ext cx="52988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attendr</a:t>
            </a:r>
            <a:r>
              <a:rPr kumimoji="0" lang="en-GB" sz="7200" b="0"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
        <p:nvSpPr>
          <p:cNvPr id="18" name="TextBox 17">
            <a:extLst>
              <a:ext uri="{FF2B5EF4-FFF2-40B4-BE49-F238E27FC236}">
                <a16:creationId xmlns:a16="http://schemas.microsoft.com/office/drawing/2014/main" id="{583A8661-5324-46DA-B21E-412BC24A2D3B}"/>
              </a:ext>
            </a:extLst>
          </p:cNvPr>
          <p:cNvSpPr txBox="1"/>
          <p:nvPr/>
        </p:nvSpPr>
        <p:spPr>
          <a:xfrm>
            <a:off x="6757949" y="4368458"/>
            <a:ext cx="2682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take</a:t>
            </a:r>
          </a:p>
        </p:txBody>
      </p:sp>
      <p:sp>
        <p:nvSpPr>
          <p:cNvPr id="20" name="TextBox 19">
            <a:extLst>
              <a:ext uri="{FF2B5EF4-FFF2-40B4-BE49-F238E27FC236}">
                <a16:creationId xmlns:a16="http://schemas.microsoft.com/office/drawing/2014/main" id="{5FF68283-1019-4311-A7F5-B68B56CFD1D5}"/>
              </a:ext>
            </a:extLst>
          </p:cNvPr>
          <p:cNvSpPr txBox="1"/>
          <p:nvPr/>
        </p:nvSpPr>
        <p:spPr>
          <a:xfrm>
            <a:off x="5515246" y="589666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 for</a:t>
            </a:r>
          </a:p>
        </p:txBody>
      </p:sp>
      <p:sp>
        <p:nvSpPr>
          <p:cNvPr id="21" name="TextBox 20">
            <a:extLst>
              <a:ext uri="{FF2B5EF4-FFF2-40B4-BE49-F238E27FC236}">
                <a16:creationId xmlns:a16="http://schemas.microsoft.com/office/drawing/2014/main" id="{0A9E07EB-E117-45D3-90A4-D29A053CF156}"/>
              </a:ext>
            </a:extLst>
          </p:cNvPr>
          <p:cNvSpPr txBox="1"/>
          <p:nvPr/>
        </p:nvSpPr>
        <p:spPr>
          <a:xfrm>
            <a:off x="922878" y="5911970"/>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target</a:t>
            </a:r>
          </a:p>
        </p:txBody>
      </p:sp>
      <p:sp>
        <p:nvSpPr>
          <p:cNvPr id="22" name="TextBox 21">
            <a:extLst>
              <a:ext uri="{FF2B5EF4-FFF2-40B4-BE49-F238E27FC236}">
                <a16:creationId xmlns:a16="http://schemas.microsoft.com/office/drawing/2014/main" id="{4C32E2E6-20F8-46A5-8E9C-3714954A3599}"/>
              </a:ext>
            </a:extLst>
          </p:cNvPr>
          <p:cNvSpPr txBox="1"/>
          <p:nvPr/>
        </p:nvSpPr>
        <p:spPr>
          <a:xfrm>
            <a:off x="2199255" y="2277835"/>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breeze</a:t>
            </a:r>
          </a:p>
        </p:txBody>
      </p:sp>
      <p:sp>
        <p:nvSpPr>
          <p:cNvPr id="23" name="TextBox 22">
            <a:extLst>
              <a:ext uri="{FF2B5EF4-FFF2-40B4-BE49-F238E27FC236}">
                <a16:creationId xmlns:a16="http://schemas.microsoft.com/office/drawing/2014/main" id="{1D191F5B-A292-4345-B3A9-D1D72A2F26EA}"/>
              </a:ext>
            </a:extLst>
          </p:cNvPr>
          <p:cNvSpPr txBox="1"/>
          <p:nvPr/>
        </p:nvSpPr>
        <p:spPr>
          <a:xfrm>
            <a:off x="3346852" y="3637201"/>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eagle</a:t>
            </a:r>
          </a:p>
        </p:txBody>
      </p:sp>
      <p:sp>
        <p:nvSpPr>
          <p:cNvPr id="24" name="TextBox 23">
            <a:extLst>
              <a:ext uri="{FF2B5EF4-FFF2-40B4-BE49-F238E27FC236}">
                <a16:creationId xmlns:a16="http://schemas.microsoft.com/office/drawing/2014/main" id="{3ABCAEDE-17B5-409E-84BA-12602DB88AFF}"/>
              </a:ext>
            </a:extLst>
          </p:cNvPr>
          <p:cNvSpPr txBox="1"/>
          <p:nvPr/>
        </p:nvSpPr>
        <p:spPr>
          <a:xfrm>
            <a:off x="6741844" y="2984368"/>
            <a:ext cx="2638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ancestor</a:t>
            </a:r>
          </a:p>
        </p:txBody>
      </p:sp>
      <p:sp>
        <p:nvSpPr>
          <p:cNvPr id="2" name="TextBox 1">
            <a:hlinkClick r:id="" action="ppaction://noaction">
              <a:snd r:embed="rId12" name="viable.wav"/>
            </a:hlinkClick>
            <a:extLst>
              <a:ext uri="{FF2B5EF4-FFF2-40B4-BE49-F238E27FC236}">
                <a16:creationId xmlns:a16="http://schemas.microsoft.com/office/drawing/2014/main" id="{296417C9-39A5-4445-896C-91DA58DA312F}"/>
              </a:ext>
            </a:extLst>
          </p:cNvPr>
          <p:cNvSpPr txBox="1"/>
          <p:nvPr/>
        </p:nvSpPr>
        <p:spPr>
          <a:xfrm>
            <a:off x="245700" y="3408892"/>
            <a:ext cx="34624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viabl</a:t>
            </a:r>
            <a:r>
              <a:rPr kumimoji="0" lang="en-GB" sz="7200" b="0"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4268941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7"/>
                                        </p:tgtEl>
                                      </p:cBhvr>
                                    </p:animEffect>
                                    <p:set>
                                      <p:cBhvr>
                                        <p:cTn id="7" dur="1" fill="hold">
                                          <p:stCondLst>
                                            <p:cond delay="14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88943" y="3242987"/>
            <a:ext cx="2590566" cy="707886"/>
          </a:xfrm>
          <a:prstGeom prst="rect">
            <a:avLst/>
          </a:prstGeom>
          <a:solidFill>
            <a:srgbClr val="EE6000"/>
          </a:solidFill>
          <a:ln>
            <a:solidFill>
              <a:schemeClr val="bg1"/>
            </a:solidFill>
          </a:ln>
          <a:effectLst>
            <a:outerShdw blurRad="50800" dist="38100" dir="5400000" algn="t" rotWithShape="0">
              <a:prstClr val="black">
                <a:alpha val="40000"/>
              </a:prstClr>
            </a:outerShdw>
          </a:effectLst>
        </p:spPr>
        <p:txBody>
          <a:bodyPr wrap="square" lIns="0" rIns="0" rtlCol="0">
            <a:spAutoFit/>
          </a:bodyPr>
          <a:lstStyle/>
          <a:p>
            <a:pPr algn="ctr"/>
            <a:r>
              <a:rPr lang="en-GB" sz="4000" b="1" dirty="0" err="1">
                <a:solidFill>
                  <a:schemeClr val="bg1"/>
                </a:solidFill>
                <a:latin typeface="Century Gothic" panose="020B0502020202020204" pitchFamily="34" charset="0"/>
              </a:rPr>
              <a:t>l’hôtel</a:t>
            </a:r>
            <a:r>
              <a:rPr lang="en-GB" sz="4000" b="1" dirty="0">
                <a:solidFill>
                  <a:schemeClr val="bg1"/>
                </a:solidFill>
                <a:latin typeface="Century Gothic" panose="020B0502020202020204" pitchFamily="34" charset="0"/>
              </a:rPr>
              <a:t> (m)</a:t>
            </a:r>
          </a:p>
        </p:txBody>
      </p:sp>
      <p:grpSp>
        <p:nvGrpSpPr>
          <p:cNvPr id="15" name="Group 14"/>
          <p:cNvGrpSpPr/>
          <p:nvPr/>
        </p:nvGrpSpPr>
        <p:grpSpPr>
          <a:xfrm>
            <a:off x="6845113" y="4023988"/>
            <a:ext cx="3451991" cy="2231118"/>
            <a:chOff x="188942" y="1203654"/>
            <a:chExt cx="4284680" cy="264897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12" name="Group 11"/>
          <p:cNvGrpSpPr/>
          <p:nvPr/>
        </p:nvGrpSpPr>
        <p:grpSpPr>
          <a:xfrm>
            <a:off x="1471574" y="4254261"/>
            <a:ext cx="4387998" cy="1770572"/>
            <a:chOff x="969743" y="3892292"/>
            <a:chExt cx="5925741" cy="2462386"/>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8502" y="1446100"/>
            <a:ext cx="2011911" cy="1629648"/>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056" y="988525"/>
            <a:ext cx="1962547" cy="2379588"/>
          </a:xfrm>
          <a:prstGeom prst="rect">
            <a:avLst/>
          </a:prstGeom>
        </p:spPr>
      </p:pic>
      <p:grpSp>
        <p:nvGrpSpPr>
          <p:cNvPr id="20" name="Group 19"/>
          <p:cNvGrpSpPr/>
          <p:nvPr/>
        </p:nvGrpSpPr>
        <p:grpSpPr>
          <a:xfrm>
            <a:off x="5889639" y="941105"/>
            <a:ext cx="3258963" cy="2237627"/>
            <a:chOff x="5289217" y="2057863"/>
            <a:chExt cx="4536890" cy="3022878"/>
          </a:xfrm>
        </p:grpSpPr>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40" name="Group 39"/>
          <p:cNvGrpSpPr/>
          <p:nvPr/>
        </p:nvGrpSpPr>
        <p:grpSpPr>
          <a:xfrm>
            <a:off x="9083702" y="954475"/>
            <a:ext cx="2160151" cy="2178136"/>
            <a:chOff x="8728547" y="1350555"/>
            <a:chExt cx="2160151" cy="2178136"/>
          </a:xfrm>
        </p:grpSpPr>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34" name="Curved Connector 33"/>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3027703" y="3238931"/>
            <a:ext cx="1777685" cy="707886"/>
          </a:xfrm>
          <a:prstGeom prst="rect">
            <a:avLst/>
          </a:prstGeom>
          <a:solidFill>
            <a:srgbClr val="EE6000"/>
          </a:solidFill>
          <a:ln>
            <a:solidFill>
              <a:schemeClr val="bg1"/>
            </a:solidFill>
          </a:ln>
          <a:effectLst>
            <a:outerShdw blurRad="50800" dist="38100" dir="5400000" algn="t" rotWithShape="0">
              <a:prstClr val="black">
                <a:alpha val="40000"/>
              </a:prstClr>
            </a:outerShdw>
          </a:effectLst>
        </p:spPr>
        <p:txBody>
          <a:bodyPr wrap="square" lIns="0" rIns="0" rtlCol="0">
            <a:spAutoFit/>
          </a:bodyPr>
          <a:lstStyle/>
          <a:p>
            <a:pPr algn="ctr"/>
            <a:r>
              <a:rPr lang="en-GB" sz="4000" b="1" dirty="0" err="1">
                <a:solidFill>
                  <a:schemeClr val="bg1"/>
                </a:solidFill>
                <a:latin typeface="Century Gothic" panose="020B0502020202020204" pitchFamily="34" charset="0"/>
              </a:rPr>
              <a:t>l’île</a:t>
            </a:r>
            <a:r>
              <a:rPr lang="en-GB" sz="4000" b="1" dirty="0">
                <a:solidFill>
                  <a:schemeClr val="bg1"/>
                </a:solidFill>
                <a:latin typeface="Century Gothic" panose="020B0502020202020204" pitchFamily="34" charset="0"/>
              </a:rPr>
              <a:t> (f)</a:t>
            </a:r>
          </a:p>
        </p:txBody>
      </p:sp>
      <p:sp>
        <p:nvSpPr>
          <p:cNvPr id="43" name="TextBox 42"/>
          <p:cNvSpPr txBox="1"/>
          <p:nvPr/>
        </p:nvSpPr>
        <p:spPr>
          <a:xfrm>
            <a:off x="5035667" y="3245386"/>
            <a:ext cx="3503969"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l'université</a:t>
            </a:r>
            <a:r>
              <a:rPr lang="en-GB" sz="4000" b="1" dirty="0">
                <a:solidFill>
                  <a:schemeClr val="bg1"/>
                </a:solidFill>
                <a:latin typeface="Century Gothic" panose="020B0502020202020204" pitchFamily="34" charset="0"/>
              </a:rPr>
              <a:t> (f)</a:t>
            </a:r>
          </a:p>
        </p:txBody>
      </p:sp>
      <p:sp>
        <p:nvSpPr>
          <p:cNvPr id="45" name="TextBox 44"/>
          <p:cNvSpPr txBox="1"/>
          <p:nvPr/>
        </p:nvSpPr>
        <p:spPr>
          <a:xfrm>
            <a:off x="8664818" y="3237579"/>
            <a:ext cx="3433159" cy="707886"/>
          </a:xfrm>
          <a:prstGeom prst="rect">
            <a:avLst/>
          </a:prstGeom>
          <a:solidFill>
            <a:srgbClr val="EE6000"/>
          </a:solidFill>
          <a:ln>
            <a:solidFill>
              <a:schemeClr val="bg1"/>
            </a:solidFill>
          </a:ln>
          <a:effectLst>
            <a:outerShdw blurRad="50800" dist="38100" dir="5400000" algn="t" rotWithShape="0">
              <a:prstClr val="black">
                <a:alpha val="40000"/>
              </a:prstClr>
            </a:outerShdw>
          </a:effectLst>
        </p:spPr>
        <p:txBody>
          <a:bodyPr wrap="square" lIns="0" rIns="0" rtlCol="0">
            <a:spAutoFit/>
          </a:bodyPr>
          <a:lstStyle/>
          <a:p>
            <a:pPr algn="ctr"/>
            <a:r>
              <a:rPr lang="en-GB" sz="4000" b="1" dirty="0" err="1">
                <a:solidFill>
                  <a:schemeClr val="bg1"/>
                </a:solidFill>
                <a:latin typeface="Century Gothic" panose="020B0502020202020204" pitchFamily="34" charset="0"/>
              </a:rPr>
              <a:t>l’étranger</a:t>
            </a:r>
            <a:r>
              <a:rPr lang="en-GB" sz="4000" b="1" dirty="0">
                <a:solidFill>
                  <a:schemeClr val="bg1"/>
                </a:solidFill>
                <a:latin typeface="Century Gothic" panose="020B0502020202020204" pitchFamily="34" charset="0"/>
              </a:rPr>
              <a:t> (m)</a:t>
            </a:r>
          </a:p>
        </p:txBody>
      </p:sp>
      <p:sp>
        <p:nvSpPr>
          <p:cNvPr id="46" name="TextBox 45"/>
          <p:cNvSpPr txBox="1"/>
          <p:nvPr/>
        </p:nvSpPr>
        <p:spPr>
          <a:xfrm>
            <a:off x="1829696" y="5588338"/>
            <a:ext cx="3874959" cy="707886"/>
          </a:xfrm>
          <a:prstGeom prst="rect">
            <a:avLst/>
          </a:prstGeom>
          <a:solidFill>
            <a:srgbClr val="EE6000"/>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err="1">
                <a:solidFill>
                  <a:schemeClr val="bg1"/>
                </a:solidFill>
                <a:latin typeface="Century Gothic" panose="020B0502020202020204" pitchFamily="34" charset="0"/>
              </a:rPr>
              <a:t>l'aéroport</a:t>
            </a:r>
            <a:r>
              <a:rPr lang="en-GB" sz="4000" b="1" dirty="0">
                <a:solidFill>
                  <a:schemeClr val="bg1"/>
                </a:solidFill>
                <a:latin typeface="Century Gothic" panose="020B0502020202020204" pitchFamily="34" charset="0"/>
              </a:rPr>
              <a:t> (m)</a:t>
            </a:r>
          </a:p>
        </p:txBody>
      </p:sp>
      <p:sp>
        <p:nvSpPr>
          <p:cNvPr id="47" name="TextBox 46"/>
          <p:cNvSpPr txBox="1"/>
          <p:nvPr/>
        </p:nvSpPr>
        <p:spPr>
          <a:xfrm>
            <a:off x="6549837" y="5564021"/>
            <a:ext cx="3757091" cy="707886"/>
          </a:xfrm>
          <a:prstGeom prst="rect">
            <a:avLst/>
          </a:prstGeom>
          <a:solidFill>
            <a:srgbClr val="EE6000"/>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les </a:t>
            </a:r>
            <a:r>
              <a:rPr lang="en-GB" sz="4000" b="1" dirty="0" err="1">
                <a:solidFill>
                  <a:schemeClr val="bg1"/>
                </a:solidFill>
                <a:latin typeface="Century Gothic" panose="020B0502020202020204" pitchFamily="34" charset="0"/>
              </a:rPr>
              <a:t>États</a:t>
            </a:r>
            <a:r>
              <a:rPr lang="en-GB" sz="4000" b="1" dirty="0">
                <a:solidFill>
                  <a:schemeClr val="bg1"/>
                </a:solidFill>
                <a:latin typeface="Century Gothic" panose="020B0502020202020204" pitchFamily="34" charset="0"/>
              </a:rPr>
              <a:t>-Unis</a:t>
            </a:r>
          </a:p>
        </p:txBody>
      </p:sp>
      <p:sp>
        <p:nvSpPr>
          <p:cNvPr id="3" name="Explosion 2 2"/>
          <p:cNvSpPr/>
          <p:nvPr/>
        </p:nvSpPr>
        <p:spPr>
          <a:xfrm>
            <a:off x="2837585" y="801990"/>
            <a:ext cx="6716810" cy="5373511"/>
          </a:xfrm>
          <a:prstGeom prst="irregularSeal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latin typeface="Century Gothic" panose="020B0502020202020204" pitchFamily="34" charset="0"/>
              </a:rPr>
              <a:t>rarement</a:t>
            </a:r>
            <a:endParaRPr lang="en-GB" sz="4800" b="1" dirty="0">
              <a:latin typeface="Century Gothic" panose="020B0502020202020204" pitchFamily="34" charset="0"/>
            </a:endParaRPr>
          </a:p>
        </p:txBody>
      </p:sp>
      <p:sp>
        <p:nvSpPr>
          <p:cNvPr id="30" name="Explosion 2 29"/>
          <p:cNvSpPr/>
          <p:nvPr/>
        </p:nvSpPr>
        <p:spPr>
          <a:xfrm>
            <a:off x="2322399" y="662102"/>
            <a:ext cx="6716810" cy="5373511"/>
          </a:xfrm>
          <a:prstGeom prst="irregularSeal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latin typeface="Century Gothic" panose="020B0502020202020204" pitchFamily="34" charset="0"/>
              </a:rPr>
              <a:t>souvent</a:t>
            </a:r>
            <a:endParaRPr lang="en-GB" sz="4800" b="1" dirty="0">
              <a:latin typeface="Century Gothic" panose="020B0502020202020204" pitchFamily="34" charset="0"/>
            </a:endParaRPr>
          </a:p>
        </p:txBody>
      </p:sp>
      <p:sp>
        <p:nvSpPr>
          <p:cNvPr id="31" name="Explosion 2 30"/>
          <p:cNvSpPr/>
          <p:nvPr/>
        </p:nvSpPr>
        <p:spPr>
          <a:xfrm>
            <a:off x="662572" y="652737"/>
            <a:ext cx="12125520" cy="5104337"/>
          </a:xfrm>
          <a:prstGeom prst="irregularSeal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Century Gothic" panose="020B0502020202020204" pitchFamily="34" charset="0"/>
              </a:rPr>
              <a:t>Je </a:t>
            </a:r>
            <a:r>
              <a:rPr lang="en-GB" sz="4800" b="1" dirty="0" err="1">
                <a:latin typeface="Century Gothic" panose="020B0502020202020204" pitchFamily="34" charset="0"/>
              </a:rPr>
              <a:t>vais</a:t>
            </a:r>
            <a:r>
              <a:rPr lang="en-GB" sz="4800" b="1" dirty="0">
                <a:latin typeface="Century Gothic" panose="020B0502020202020204" pitchFamily="34" charset="0"/>
              </a:rPr>
              <a:t> </a:t>
            </a:r>
            <a:r>
              <a:rPr lang="en-GB" sz="4800" b="1" dirty="0" err="1">
                <a:latin typeface="Century Gothic" panose="020B0502020202020204" pitchFamily="34" charset="0"/>
              </a:rPr>
              <a:t>souvent</a:t>
            </a:r>
            <a:r>
              <a:rPr lang="en-GB" sz="4800" b="1" dirty="0">
                <a:latin typeface="Century Gothic" panose="020B0502020202020204" pitchFamily="34" charset="0"/>
              </a:rPr>
              <a:t> aux </a:t>
            </a:r>
            <a:r>
              <a:rPr lang="en-GB" sz="4800" b="1" dirty="0" err="1">
                <a:latin typeface="Century Gothic" panose="020B0502020202020204" pitchFamily="34" charset="0"/>
              </a:rPr>
              <a:t>États</a:t>
            </a:r>
            <a:r>
              <a:rPr lang="en-GB" sz="4800" b="1" dirty="0">
                <a:latin typeface="Century Gothic" panose="020B0502020202020204" pitchFamily="34" charset="0"/>
              </a:rPr>
              <a:t>-Unis.</a:t>
            </a:r>
          </a:p>
        </p:txBody>
      </p:sp>
      <p:sp>
        <p:nvSpPr>
          <p:cNvPr id="32" name="Explosion 2 31"/>
          <p:cNvSpPr/>
          <p:nvPr/>
        </p:nvSpPr>
        <p:spPr>
          <a:xfrm>
            <a:off x="-203188" y="833167"/>
            <a:ext cx="12125520" cy="5104337"/>
          </a:xfrm>
          <a:prstGeom prst="irregularSeal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Century Gothic" panose="020B0502020202020204" pitchFamily="34" charset="0"/>
              </a:rPr>
              <a:t>Il </a:t>
            </a:r>
            <a:r>
              <a:rPr lang="en-GB" sz="4800" b="1" dirty="0" err="1">
                <a:latin typeface="Century Gothic" panose="020B0502020202020204" pitchFamily="34" charset="0"/>
              </a:rPr>
              <a:t>va</a:t>
            </a:r>
            <a:r>
              <a:rPr lang="en-GB" sz="4800" b="1" dirty="0">
                <a:latin typeface="Century Gothic" panose="020B0502020202020204" pitchFamily="34" charset="0"/>
              </a:rPr>
              <a:t> </a:t>
            </a:r>
            <a:r>
              <a:rPr lang="en-GB" sz="4800" b="1" dirty="0" err="1">
                <a:latin typeface="Century Gothic" panose="020B0502020202020204" pitchFamily="34" charset="0"/>
              </a:rPr>
              <a:t>rarement</a:t>
            </a:r>
            <a:r>
              <a:rPr lang="en-GB" sz="4800" b="1" dirty="0">
                <a:latin typeface="Century Gothic" panose="020B0502020202020204" pitchFamily="34" charset="0"/>
              </a:rPr>
              <a:t> à </a:t>
            </a:r>
            <a:r>
              <a:rPr lang="en-GB" sz="4800" b="1" dirty="0" err="1">
                <a:latin typeface="Century Gothic" panose="020B0502020202020204" pitchFamily="34" charset="0"/>
              </a:rPr>
              <a:t>l’étranger</a:t>
            </a:r>
            <a:r>
              <a:rPr lang="en-GB" sz="4800" b="1" dirty="0">
                <a:latin typeface="Century Gothic" panose="020B0502020202020204" pitchFamily="34" charset="0"/>
              </a:rPr>
              <a:t>.</a:t>
            </a:r>
          </a:p>
        </p:txBody>
      </p:sp>
      <p:sp>
        <p:nvSpPr>
          <p:cNvPr id="33" name="Explosion 2 32"/>
          <p:cNvSpPr/>
          <p:nvPr/>
        </p:nvSpPr>
        <p:spPr>
          <a:xfrm>
            <a:off x="133230" y="954990"/>
            <a:ext cx="12125520" cy="5104337"/>
          </a:xfrm>
          <a:prstGeom prst="irregularSeal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err="1">
                <a:latin typeface="Century Gothic" panose="020B0502020202020204" pitchFamily="34" charset="0"/>
              </a:rPr>
              <a:t>Tu</a:t>
            </a:r>
            <a:r>
              <a:rPr lang="en-GB" sz="4800" b="1" dirty="0">
                <a:latin typeface="Century Gothic" panose="020B0502020202020204" pitchFamily="34" charset="0"/>
              </a:rPr>
              <a:t> vas </a:t>
            </a:r>
            <a:r>
              <a:rPr lang="en-GB" sz="4800" b="1" dirty="0" err="1">
                <a:latin typeface="Century Gothic" panose="020B0502020202020204" pitchFamily="34" charset="0"/>
              </a:rPr>
              <a:t>très</a:t>
            </a:r>
            <a:r>
              <a:rPr lang="en-GB" sz="4800" b="1" dirty="0">
                <a:latin typeface="Century Gothic" panose="020B0502020202020204" pitchFamily="34" charset="0"/>
              </a:rPr>
              <a:t> </a:t>
            </a:r>
            <a:r>
              <a:rPr lang="en-GB" sz="4800" b="1" dirty="0" err="1">
                <a:latin typeface="Century Gothic" panose="020B0502020202020204" pitchFamily="34" charset="0"/>
              </a:rPr>
              <a:t>rarement</a:t>
            </a:r>
            <a:r>
              <a:rPr lang="en-GB" sz="4800" b="1" dirty="0">
                <a:latin typeface="Century Gothic" panose="020B0502020202020204" pitchFamily="34" charset="0"/>
              </a:rPr>
              <a:t> à </a:t>
            </a:r>
            <a:r>
              <a:rPr lang="en-GB" sz="4800" b="1" dirty="0" err="1">
                <a:latin typeface="Century Gothic" panose="020B0502020202020204" pitchFamily="34" charset="0"/>
              </a:rPr>
              <a:t>l’hôtel</a:t>
            </a:r>
            <a:r>
              <a:rPr lang="en-GB" sz="4800" b="1" dirty="0">
                <a:latin typeface="Century Gothic" panose="020B0502020202020204" pitchFamily="34" charset="0"/>
              </a:rPr>
              <a:t>.</a:t>
            </a:r>
          </a:p>
        </p:txBody>
      </p:sp>
      <p:sp>
        <p:nvSpPr>
          <p:cNvPr id="35" name="Explosion 2 34"/>
          <p:cNvSpPr/>
          <p:nvPr/>
        </p:nvSpPr>
        <p:spPr>
          <a:xfrm>
            <a:off x="-128481" y="1100926"/>
            <a:ext cx="12125520" cy="5104337"/>
          </a:xfrm>
          <a:prstGeom prst="irregularSeal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Century Gothic" panose="020B0502020202020204" pitchFamily="34" charset="0"/>
              </a:rPr>
              <a:t>Je </a:t>
            </a:r>
            <a:r>
              <a:rPr lang="en-GB" sz="4800" b="1" dirty="0" err="1">
                <a:latin typeface="Century Gothic" panose="020B0502020202020204" pitchFamily="34" charset="0"/>
              </a:rPr>
              <a:t>vais</a:t>
            </a:r>
            <a:r>
              <a:rPr lang="en-GB" sz="4800" b="1" dirty="0">
                <a:latin typeface="Century Gothic" panose="020B0502020202020204" pitchFamily="34" charset="0"/>
              </a:rPr>
              <a:t> </a:t>
            </a:r>
            <a:r>
              <a:rPr lang="en-GB" sz="4800" b="1" dirty="0" err="1">
                <a:latin typeface="Century Gothic" panose="020B0502020202020204" pitchFamily="34" charset="0"/>
              </a:rPr>
              <a:t>souvent</a:t>
            </a:r>
            <a:r>
              <a:rPr lang="en-GB" sz="4800" b="1" dirty="0">
                <a:latin typeface="Century Gothic" panose="020B0502020202020204" pitchFamily="34" charset="0"/>
              </a:rPr>
              <a:t> à </a:t>
            </a:r>
            <a:r>
              <a:rPr lang="en-GB" sz="4800" b="1" dirty="0" err="1">
                <a:latin typeface="Century Gothic" panose="020B0502020202020204" pitchFamily="34" charset="0"/>
              </a:rPr>
              <a:t>l’université</a:t>
            </a:r>
            <a:r>
              <a:rPr lang="en-GB" sz="4800" b="1" dirty="0">
                <a:latin typeface="Century Gothic" panose="020B0502020202020204" pitchFamily="34" charset="0"/>
              </a:rPr>
              <a:t>.</a:t>
            </a:r>
          </a:p>
        </p:txBody>
      </p:sp>
      <p:sp>
        <p:nvSpPr>
          <p:cNvPr id="44" name="Explosion 2 43"/>
          <p:cNvSpPr/>
          <p:nvPr/>
        </p:nvSpPr>
        <p:spPr>
          <a:xfrm>
            <a:off x="242623" y="902303"/>
            <a:ext cx="12125520" cy="5104337"/>
          </a:xfrm>
          <a:prstGeom prst="irregularSeal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Century Gothic" panose="020B0502020202020204" pitchFamily="34" charset="0"/>
              </a:rPr>
              <a:t>Je </a:t>
            </a:r>
            <a:r>
              <a:rPr lang="en-GB" sz="4800" b="1" dirty="0" err="1">
                <a:latin typeface="Century Gothic" panose="020B0502020202020204" pitchFamily="34" charset="0"/>
              </a:rPr>
              <a:t>vais</a:t>
            </a:r>
            <a:r>
              <a:rPr lang="en-GB" sz="4800" b="1" dirty="0">
                <a:latin typeface="Century Gothic" panose="020B0502020202020204" pitchFamily="34" charset="0"/>
              </a:rPr>
              <a:t> </a:t>
            </a:r>
            <a:r>
              <a:rPr lang="en-GB" sz="4800" b="1" dirty="0" err="1">
                <a:latin typeface="Century Gothic" panose="020B0502020202020204" pitchFamily="34" charset="0"/>
              </a:rPr>
              <a:t>rarement</a:t>
            </a:r>
            <a:r>
              <a:rPr lang="en-GB" sz="4800" b="1" dirty="0">
                <a:latin typeface="Century Gothic" panose="020B0502020202020204" pitchFamily="34" charset="0"/>
              </a:rPr>
              <a:t> à </a:t>
            </a:r>
            <a:r>
              <a:rPr lang="en-GB" sz="4800" b="1" dirty="0" err="1">
                <a:latin typeface="Century Gothic" panose="020B0502020202020204" pitchFamily="34" charset="0"/>
              </a:rPr>
              <a:t>l’île</a:t>
            </a:r>
            <a:r>
              <a:rPr lang="en-GB" sz="4800" b="1" dirty="0">
                <a:latin typeface="Century Gothic" panose="020B0502020202020204" pitchFamily="34" charset="0"/>
              </a:rPr>
              <a:t>.</a:t>
            </a:r>
          </a:p>
        </p:txBody>
      </p:sp>
      <p:sp>
        <p:nvSpPr>
          <p:cNvPr id="48" name="Explosion 2 47"/>
          <p:cNvSpPr/>
          <p:nvPr/>
        </p:nvSpPr>
        <p:spPr>
          <a:xfrm>
            <a:off x="-86908" y="1036525"/>
            <a:ext cx="12125520" cy="5104337"/>
          </a:xfrm>
          <a:prstGeom prst="irregularSeal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atin typeface="Century Gothic" panose="020B0502020202020204" pitchFamily="34" charset="0"/>
              </a:rPr>
              <a:t>Je mange </a:t>
            </a:r>
            <a:r>
              <a:rPr lang="en-GB" sz="4800" b="1" dirty="0" err="1">
                <a:latin typeface="Century Gothic" panose="020B0502020202020204" pitchFamily="34" charset="0"/>
              </a:rPr>
              <a:t>très</a:t>
            </a:r>
            <a:r>
              <a:rPr lang="en-GB" sz="4800" b="1" dirty="0">
                <a:latin typeface="Century Gothic" panose="020B0502020202020204" pitchFamily="34" charset="0"/>
              </a:rPr>
              <a:t> </a:t>
            </a:r>
            <a:r>
              <a:rPr lang="en-GB" sz="4800" b="1" dirty="0" err="1">
                <a:latin typeface="Century Gothic" panose="020B0502020202020204" pitchFamily="34" charset="0"/>
              </a:rPr>
              <a:t>souvent</a:t>
            </a:r>
            <a:r>
              <a:rPr lang="en-GB" sz="4800" b="1" dirty="0">
                <a:latin typeface="Century Gothic" panose="020B0502020202020204" pitchFamily="34" charset="0"/>
              </a:rPr>
              <a:t> à </a:t>
            </a:r>
            <a:r>
              <a:rPr lang="en-GB" sz="4800" b="1" dirty="0" err="1">
                <a:latin typeface="Century Gothic" panose="020B0502020202020204" pitchFamily="34" charset="0"/>
              </a:rPr>
              <a:t>l’aéroport</a:t>
            </a:r>
            <a:r>
              <a:rPr lang="en-GB" sz="4800" b="1" dirty="0">
                <a:latin typeface="Century Gothic" panose="020B0502020202020204" pitchFamily="34" charset="0"/>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5081" y="325996"/>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5" name="Rounded Rectangle 46">
            <a:extLst>
              <a:ext uri="{FF2B5EF4-FFF2-40B4-BE49-F238E27FC236}">
                <a16:creationId xmlns:a16="http://schemas.microsoft.com/office/drawing/2014/main" id="{7A0985D2-FF31-41E6-B8B3-CF6DB84B9968}"/>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9" name="Rounded Rectangular Callout 48"/>
          <p:cNvSpPr/>
          <p:nvPr/>
        </p:nvSpPr>
        <p:spPr>
          <a:xfrm>
            <a:off x="7276168" y="231139"/>
            <a:ext cx="4831361" cy="2298350"/>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a:p>
            <a:pPr algn="ctr"/>
            <a:r>
              <a:rPr lang="en-GB" sz="2000" i="1" dirty="0" err="1">
                <a:latin typeface="Century Gothic" panose="020B0502020202020204" pitchFamily="34" charset="0"/>
              </a:rPr>
              <a:t>Souvent</a:t>
            </a:r>
            <a:r>
              <a:rPr lang="en-GB" sz="2000" i="1" dirty="0">
                <a:latin typeface="Century Gothic" panose="020B0502020202020204" pitchFamily="34" charset="0"/>
              </a:rPr>
              <a:t> </a:t>
            </a:r>
            <a:r>
              <a:rPr lang="en-GB" sz="2000" dirty="0">
                <a:latin typeface="Century Gothic" panose="020B0502020202020204" pitchFamily="34" charset="0"/>
              </a:rPr>
              <a:t>and </a:t>
            </a:r>
            <a:r>
              <a:rPr lang="en-GB" sz="2000" i="1" dirty="0" err="1">
                <a:latin typeface="Century Gothic" panose="020B0502020202020204" pitchFamily="34" charset="0"/>
              </a:rPr>
              <a:t>rarement</a:t>
            </a:r>
            <a:r>
              <a:rPr lang="en-GB" sz="2000" i="1" dirty="0">
                <a:latin typeface="Century Gothic" panose="020B0502020202020204" pitchFamily="34" charset="0"/>
              </a:rPr>
              <a:t> </a:t>
            </a:r>
            <a:r>
              <a:rPr lang="en-GB" sz="2000" dirty="0">
                <a:latin typeface="Century Gothic" panose="020B0502020202020204" pitchFamily="34" charset="0"/>
              </a:rPr>
              <a:t>are </a:t>
            </a:r>
            <a:r>
              <a:rPr lang="en-GB" sz="2000" b="1" dirty="0">
                <a:latin typeface="Century Gothic" panose="020B0502020202020204" pitchFamily="34" charset="0"/>
              </a:rPr>
              <a:t>adverbs. </a:t>
            </a:r>
            <a:r>
              <a:rPr lang="en-GB" sz="2000" dirty="0">
                <a:latin typeface="Century Gothic" panose="020B0502020202020204" pitchFamily="34" charset="0"/>
              </a:rPr>
              <a:t>They come </a:t>
            </a:r>
            <a:r>
              <a:rPr lang="en-GB" sz="2000" b="1" dirty="0">
                <a:latin typeface="Century Gothic" panose="020B0502020202020204" pitchFamily="34" charset="0"/>
              </a:rPr>
              <a:t>after the verb</a:t>
            </a:r>
            <a:r>
              <a:rPr lang="en-GB" sz="2000" dirty="0">
                <a:latin typeface="Century Gothic" panose="020B0502020202020204" pitchFamily="34" charset="0"/>
              </a:rPr>
              <a:t>:</a:t>
            </a:r>
            <a:endParaRPr lang="fr-FR" sz="2000" i="1" dirty="0">
              <a:latin typeface="Century Gothic" panose="020B0502020202020204" pitchFamily="34" charset="0"/>
            </a:endParaRPr>
          </a:p>
          <a:p>
            <a:pPr algn="ctr"/>
            <a:r>
              <a:rPr lang="fr-FR" sz="2000" i="1" dirty="0">
                <a:latin typeface="Century Gothic" panose="020B0502020202020204" pitchFamily="34" charset="0"/>
              </a:rPr>
              <a:t>Je mange </a:t>
            </a:r>
            <a:r>
              <a:rPr lang="fr-FR" sz="2000" b="1" i="1" dirty="0">
                <a:latin typeface="Century Gothic" panose="020B0502020202020204" pitchFamily="34" charset="0"/>
              </a:rPr>
              <a:t>souvent</a:t>
            </a:r>
            <a:r>
              <a:rPr lang="fr-FR" sz="2000" i="1" dirty="0">
                <a:latin typeface="Century Gothic" panose="020B0502020202020204" pitchFamily="34" charset="0"/>
              </a:rPr>
              <a:t> à l’aéroport.</a:t>
            </a:r>
          </a:p>
          <a:p>
            <a:pPr algn="ctr"/>
            <a:endParaRPr lang="fr-FR" sz="2000" i="1" dirty="0">
              <a:latin typeface="Century Gothic" panose="020B0502020202020204" pitchFamily="34" charset="0"/>
            </a:endParaRPr>
          </a:p>
          <a:p>
            <a:pPr algn="ctr"/>
            <a:r>
              <a:rPr lang="fr-FR" sz="2000" dirty="0">
                <a:latin typeface="Century Gothic" panose="020B0502020202020204" pitchFamily="34" charset="0"/>
              </a:rPr>
              <a:t>This </a:t>
            </a:r>
            <a:r>
              <a:rPr lang="fr-FR" sz="2000" dirty="0" err="1">
                <a:latin typeface="Century Gothic" panose="020B0502020202020204" pitchFamily="34" charset="0"/>
              </a:rPr>
              <a:t>is</a:t>
            </a:r>
            <a:r>
              <a:rPr lang="fr-FR" sz="2000" dirty="0">
                <a:latin typeface="Century Gothic" panose="020B0502020202020204" pitchFamily="34" charset="0"/>
              </a:rPr>
              <a:t> </a:t>
            </a:r>
            <a:r>
              <a:rPr lang="fr-FR" sz="2000" dirty="0" err="1">
                <a:latin typeface="Century Gothic" panose="020B0502020202020204" pitchFamily="34" charset="0"/>
              </a:rPr>
              <a:t>different</a:t>
            </a:r>
            <a:r>
              <a:rPr lang="fr-FR" sz="2000" dirty="0">
                <a:latin typeface="Century Gothic" panose="020B0502020202020204" pitchFamily="34" charset="0"/>
              </a:rPr>
              <a:t> </a:t>
            </a:r>
            <a:r>
              <a:rPr lang="fr-FR" sz="2000" dirty="0" err="1">
                <a:latin typeface="Century Gothic" panose="020B0502020202020204" pitchFamily="34" charset="0"/>
              </a:rPr>
              <a:t>from</a:t>
            </a:r>
            <a:r>
              <a:rPr lang="fr-FR" sz="2000" dirty="0">
                <a:latin typeface="Century Gothic" panose="020B0502020202020204" pitchFamily="34" charset="0"/>
              </a:rPr>
              <a:t> English:</a:t>
            </a:r>
          </a:p>
          <a:p>
            <a:pPr algn="ctr"/>
            <a:r>
              <a:rPr lang="fr-FR" sz="2000" i="1" dirty="0">
                <a:latin typeface="Century Gothic" panose="020B0502020202020204" pitchFamily="34" charset="0"/>
              </a:rPr>
              <a:t>I </a:t>
            </a:r>
            <a:r>
              <a:rPr lang="fr-FR" sz="2000" b="1" i="1" dirty="0" err="1">
                <a:latin typeface="Century Gothic" panose="020B0502020202020204" pitchFamily="34" charset="0"/>
              </a:rPr>
              <a:t>often</a:t>
            </a:r>
            <a:r>
              <a:rPr lang="fr-FR" sz="2000" b="1" i="1" dirty="0">
                <a:latin typeface="Century Gothic" panose="020B0502020202020204" pitchFamily="34" charset="0"/>
              </a:rPr>
              <a:t> </a:t>
            </a:r>
            <a:r>
              <a:rPr lang="fr-FR" sz="2000" i="1" dirty="0" err="1">
                <a:latin typeface="Century Gothic" panose="020B0502020202020204" pitchFamily="34" charset="0"/>
              </a:rPr>
              <a:t>eat</a:t>
            </a:r>
            <a:r>
              <a:rPr lang="fr-FR" sz="2000" i="1" dirty="0">
                <a:latin typeface="Century Gothic" panose="020B0502020202020204" pitchFamily="34" charset="0"/>
              </a:rPr>
              <a:t> at the </a:t>
            </a:r>
            <a:r>
              <a:rPr lang="fr-FR" sz="2000" i="1" dirty="0" err="1">
                <a:latin typeface="Century Gothic" panose="020B0502020202020204" pitchFamily="34" charset="0"/>
              </a:rPr>
              <a:t>airport</a:t>
            </a:r>
            <a:r>
              <a:rPr lang="fr-FR" sz="2000" i="1" dirty="0">
                <a:latin typeface="Century Gothic" panose="020B0502020202020204" pitchFamily="34" charset="0"/>
              </a:rPr>
              <a:t>.</a:t>
            </a:r>
            <a:endParaRPr lang="en-GB" i="1" dirty="0">
              <a:latin typeface="Century Gothic" panose="020B0502020202020204" pitchFamily="34" charset="0"/>
            </a:endParaRPr>
          </a:p>
          <a:p>
            <a:pPr algn="ctr"/>
            <a:endParaRPr lang="en-GB" b="1" dirty="0"/>
          </a:p>
        </p:txBody>
      </p:sp>
    </p:spTree>
    <p:extLst>
      <p:ext uri="{BB962C8B-B14F-4D97-AF65-F5344CB8AC3E}">
        <p14:creationId xmlns:p14="http://schemas.microsoft.com/office/powerpoint/2010/main" val="144077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0" grpId="0" animBg="1"/>
      <p:bldP spid="30" grpId="1" animBg="1"/>
      <p:bldP spid="31" grpId="0" animBg="1"/>
      <p:bldP spid="31" grpId="1" animBg="1"/>
      <p:bldP spid="32" grpId="0" animBg="1"/>
      <p:bldP spid="32" grpId="1" animBg="1"/>
      <p:bldP spid="33" grpId="0" animBg="1"/>
      <p:bldP spid="33" grpId="1" animBg="1"/>
      <p:bldP spid="35" grpId="0" animBg="1"/>
      <p:bldP spid="35" grpId="1" animBg="1"/>
      <p:bldP spid="44" grpId="0" animBg="1"/>
      <p:bldP spid="44" grpId="1" animBg="1"/>
      <p:bldP spid="48" grpId="0" animBg="1"/>
      <p:bldP spid="48" grpId="1"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42876" y="1205353"/>
            <a:ext cx="11379200" cy="830997"/>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cs typeface="Arial"/>
                <a:sym typeface="Arial"/>
              </a:rPr>
              <a:t>To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(the)... + noun’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French, we use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or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à la</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according to whether the noun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masculine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dirty="0">
                <a:solidFill>
                  <a:srgbClr val="002060"/>
                </a:solidFill>
                <a:latin typeface="Century Gothic" panose="020B0502020202020204" pitchFamily="34" charset="0"/>
                <a:cs typeface="Arial"/>
                <a:sym typeface="Arial"/>
              </a:rPr>
              <a:t>or</a:t>
            </a:r>
            <a:r>
              <a:rPr lang="en-GB" sz="2400" b="1" dirty="0">
                <a:solidFill>
                  <a:srgbClr val="002060"/>
                </a:solidFill>
                <a:latin typeface="Century Gothic" panose="020B0502020202020204" pitchFamily="34" charset="0"/>
                <a:cs typeface="Arial"/>
                <a:sym typeface="Arial"/>
              </a:rPr>
              <a:t> feminine </a:t>
            </a:r>
            <a:r>
              <a:rPr lang="en-GB" sz="2400" dirty="0">
                <a:solidFill>
                  <a:srgbClr val="002060"/>
                </a:solidFill>
                <a:latin typeface="Century Gothic" panose="020B0502020202020204" pitchFamily="34" charset="0"/>
                <a:cs typeface="Arial"/>
                <a:sym typeface="Arial"/>
              </a:rPr>
              <a:t>(</a:t>
            </a:r>
            <a:r>
              <a:rPr lang="en-GB" sz="2400" b="1" dirty="0">
                <a:solidFill>
                  <a:srgbClr val="002060"/>
                </a:solidFill>
                <a:latin typeface="Century Gothic" panose="020B0502020202020204" pitchFamily="34" charset="0"/>
                <a:cs typeface="Arial"/>
                <a:sym typeface="Arial"/>
              </a:rPr>
              <a:t>à la</a:t>
            </a:r>
            <a:r>
              <a:rPr lang="en-GB" sz="2400" dirty="0">
                <a:solidFill>
                  <a:srgbClr val="002060"/>
                </a:solidFill>
                <a:latin typeface="Century Gothic" panose="020B0502020202020204" pitchFamily="34" charset="0"/>
                <a:cs typeface="Arial"/>
                <a:sym typeface="Arial"/>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p:cNvSpPr txBox="1"/>
          <p:nvPr/>
        </p:nvSpPr>
        <p:spPr>
          <a:xfrm>
            <a:off x="322109" y="20367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au</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parc</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4" name="TextBox 23"/>
          <p:cNvSpPr txBox="1"/>
          <p:nvPr/>
        </p:nvSpPr>
        <p:spPr>
          <a:xfrm>
            <a:off x="3256141" y="2047796"/>
            <a:ext cx="21958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park</a:t>
            </a:r>
          </a:p>
        </p:txBody>
      </p:sp>
      <p:sp>
        <p:nvSpPr>
          <p:cNvPr id="28" name="TextBox 27"/>
          <p:cNvSpPr txBox="1"/>
          <p:nvPr/>
        </p:nvSpPr>
        <p:spPr>
          <a:xfrm>
            <a:off x="8621295" y="205261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checkout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4" name="Title 3"/>
          <p:cNvSpPr>
            <a:spLocks noGrp="1"/>
          </p:cNvSpPr>
          <p:nvPr>
            <p:ph type="title"/>
          </p:nvPr>
        </p:nvSpPr>
        <p:spPr>
          <a:xfrm>
            <a:off x="300038" y="338225"/>
            <a:ext cx="5265384" cy="707849"/>
          </a:xfrm>
        </p:spPr>
        <p:txBody>
          <a:bodyPr>
            <a:normAutofit/>
          </a:bodyPr>
          <a:lstStyle/>
          <a:p>
            <a:r>
              <a:rPr lang="en-GB" sz="2800" b="1" dirty="0">
                <a:solidFill>
                  <a:schemeClr val="bg1"/>
                </a:solidFill>
              </a:rPr>
              <a:t>Saying ‘to (the)...’ in French</a:t>
            </a:r>
          </a:p>
        </p:txBody>
      </p:sp>
      <p:sp>
        <p:nvSpPr>
          <p:cNvPr id="2" name="TextBox 1"/>
          <p:cNvSpPr txBox="1"/>
          <p:nvPr/>
        </p:nvSpPr>
        <p:spPr>
          <a:xfrm>
            <a:off x="142876" y="2927682"/>
            <a:ext cx="11379200"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If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the noun begins with a</a:t>
            </a:r>
            <a:r>
              <a:rPr kumimoji="0" lang="en-GB" sz="2400" b="0" i="0"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vowel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or </a:t>
            </a:r>
            <a:r>
              <a:rPr kumimoji="0" lang="en-GB" sz="2400" i="0" u="sng"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h</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we use </a:t>
            </a:r>
            <a:r>
              <a:rPr lang="en-GB" sz="2400" b="1" i="1" dirty="0">
                <a:solidFill>
                  <a:srgbClr val="002060"/>
                </a:solidFill>
                <a:latin typeface="Century Gothic" panose="020B0502020202020204" pitchFamily="34" charset="0"/>
                <a:cs typeface="Arial"/>
                <a:sym typeface="Arial"/>
              </a:rPr>
              <a:t>à l’</a:t>
            </a:r>
            <a:r>
              <a:rPr lang="en-GB" sz="2400" dirty="0">
                <a:solidFill>
                  <a:srgbClr val="002060"/>
                </a:solidFill>
                <a:latin typeface="Century Gothic" panose="020B0502020202020204" pitchFamily="34" charset="0"/>
                <a:cs typeface="Arial"/>
                <a:sym typeface="Arial"/>
              </a:rPr>
              <a:t> for masculine </a:t>
            </a:r>
            <a:r>
              <a:rPr lang="en-GB" sz="2400" b="1" dirty="0">
                <a:solidFill>
                  <a:srgbClr val="002060"/>
                </a:solidFill>
                <a:latin typeface="Century Gothic" panose="020B0502020202020204" pitchFamily="34" charset="0"/>
                <a:cs typeface="Arial"/>
                <a:sym typeface="Arial"/>
              </a:rPr>
              <a:t>and</a:t>
            </a:r>
            <a:r>
              <a:rPr lang="en-GB" sz="2400" dirty="0">
                <a:solidFill>
                  <a:srgbClr val="002060"/>
                </a:solidFill>
                <a:latin typeface="Century Gothic" panose="020B0502020202020204" pitchFamily="34" charset="0"/>
                <a:cs typeface="Arial"/>
                <a:sym typeface="Arial"/>
              </a:rPr>
              <a:t> feminine:</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Stephen Owen</a:t>
            </a:r>
          </a:p>
        </p:txBody>
      </p:sp>
      <p:sp>
        <p:nvSpPr>
          <p:cNvPr id="17" name="TextBox 16"/>
          <p:cNvSpPr txBox="1"/>
          <p:nvPr/>
        </p:nvSpPr>
        <p:spPr>
          <a:xfrm>
            <a:off x="6121810" y="20396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à la</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caisse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2" name="TextBox 31"/>
          <p:cNvSpPr txBox="1"/>
          <p:nvPr/>
        </p:nvSpPr>
        <p:spPr>
          <a:xfrm>
            <a:off x="6118542" y="369071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à l’</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000" b="0"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î</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3" name="TextBox 32"/>
          <p:cNvSpPr txBox="1"/>
          <p:nvPr/>
        </p:nvSpPr>
        <p:spPr>
          <a:xfrm>
            <a:off x="267599" y="372214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cs typeface="Arial"/>
                <a:sym typeface="Arial"/>
              </a:rPr>
              <a:t>à l’</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000" b="0"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a</a:t>
            </a:r>
            <a:r>
              <a:rPr kumimoji="0" lang="en-GB" sz="3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éroport</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4" name="TextBox 33"/>
          <p:cNvSpPr txBox="1"/>
          <p:nvPr/>
        </p:nvSpPr>
        <p:spPr>
          <a:xfrm>
            <a:off x="267599" y="422543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5B9BD5">
                    <a:lumMod val="75000"/>
                  </a:srgbClr>
                </a:solidFill>
                <a:latin typeface="Century Gothic" panose="020B0502020202020204" pitchFamily="34" charset="0"/>
                <a:cs typeface="Arial"/>
                <a:sym typeface="Arial"/>
              </a:rPr>
              <a:t>à l’</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u="sng" dirty="0" err="1">
                <a:solidFill>
                  <a:srgbClr val="4472C4">
                    <a:lumMod val="50000"/>
                  </a:srgbClr>
                </a:solidFill>
                <a:latin typeface="Century Gothic" panose="020B0502020202020204" pitchFamily="34" charset="0"/>
                <a:cs typeface="Arial"/>
                <a:sym typeface="Arial"/>
              </a:rPr>
              <a:t>h</a:t>
            </a:r>
            <a:r>
              <a:rPr lang="en-GB" sz="3000" dirty="0" err="1">
                <a:solidFill>
                  <a:srgbClr val="4472C4">
                    <a:lumMod val="50000"/>
                  </a:srgbClr>
                </a:solidFill>
                <a:latin typeface="Century Gothic" panose="020B0502020202020204" pitchFamily="34" charset="0"/>
                <a:cs typeface="Arial"/>
                <a:sym typeface="Arial"/>
              </a:rPr>
              <a:t>ôtel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5" name="TextBox 34"/>
          <p:cNvSpPr txBox="1"/>
          <p:nvPr/>
        </p:nvSpPr>
        <p:spPr>
          <a:xfrm>
            <a:off x="8671156" y="367779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island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36" name="TextBox 35"/>
          <p:cNvSpPr txBox="1"/>
          <p:nvPr/>
        </p:nvSpPr>
        <p:spPr>
          <a:xfrm>
            <a:off x="3341285" y="3718653"/>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airport</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7" name="TextBox 36"/>
          <p:cNvSpPr txBox="1"/>
          <p:nvPr/>
        </p:nvSpPr>
        <p:spPr>
          <a:xfrm>
            <a:off x="3341285" y="4225669"/>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lang="en-GB" sz="3000" noProof="0" dirty="0">
                <a:solidFill>
                  <a:srgbClr val="4472C4">
                    <a:lumMod val="50000"/>
                  </a:srgbClr>
                </a:solidFill>
                <a:latin typeface="Century Gothic" panose="020B0502020202020204" pitchFamily="34" charset="0"/>
                <a:cs typeface="Arial"/>
                <a:sym typeface="Arial"/>
              </a:rPr>
              <a:t>hotel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8" name="TextBox 37"/>
          <p:cNvSpPr txBox="1"/>
          <p:nvPr/>
        </p:nvSpPr>
        <p:spPr>
          <a:xfrm>
            <a:off x="6118542" y="41685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à l’</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u="sng" dirty="0" err="1">
                <a:solidFill>
                  <a:srgbClr val="4472C4">
                    <a:lumMod val="50000"/>
                  </a:srgbClr>
                </a:solidFill>
                <a:latin typeface="Century Gothic" panose="020B0502020202020204" pitchFamily="34" charset="0"/>
                <a:cs typeface="Arial"/>
                <a:sym typeface="Arial"/>
              </a:rPr>
              <a:t>u</a:t>
            </a:r>
            <a:r>
              <a:rPr lang="en-GB" sz="3000" dirty="0" err="1">
                <a:solidFill>
                  <a:srgbClr val="4472C4">
                    <a:lumMod val="50000"/>
                  </a:srgbClr>
                </a:solidFill>
                <a:latin typeface="Century Gothic" panose="020B0502020202020204" pitchFamily="34" charset="0"/>
                <a:cs typeface="Arial"/>
                <a:sym typeface="Arial"/>
              </a:rPr>
              <a:t>niversité</a:t>
            </a:r>
            <a:endParaRPr kumimoji="0" lang="en-GB" sz="3000" b="0" i="0"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39" name="TextBox 38"/>
          <p:cNvSpPr txBox="1"/>
          <p:nvPr/>
        </p:nvSpPr>
        <p:spPr>
          <a:xfrm>
            <a:off x="8701144" y="418539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to the</a:t>
            </a:r>
            <a:r>
              <a:rPr kumimoji="0" lang="en-GB" sz="3000" b="1" i="0" u="none" strike="noStrike" kern="1200" cap="none" spc="0" normalizeH="0" noProof="0" dirty="0">
                <a:ln>
                  <a:noFill/>
                </a:ln>
                <a:solidFill>
                  <a:srgbClr val="FF0000"/>
                </a:solidFill>
                <a:effectLst/>
                <a:uLnTx/>
                <a:uFillTx/>
                <a:latin typeface="Century Gothic" panose="020B0502020202020204" pitchFamily="34" charset="0"/>
                <a:ea typeface="+mn-ea"/>
                <a:cs typeface="Arial"/>
                <a:sym typeface="Arial"/>
              </a:rPr>
              <a:t> </a:t>
            </a:r>
            <a:r>
              <a:rPr lang="en-GB" sz="3000" noProof="0" dirty="0">
                <a:solidFill>
                  <a:srgbClr val="4472C4">
                    <a:lumMod val="50000"/>
                  </a:srgbClr>
                </a:solidFill>
                <a:latin typeface="Century Gothic" panose="020B0502020202020204" pitchFamily="34" charset="0"/>
                <a:cs typeface="Arial"/>
                <a:sym typeface="Arial"/>
              </a:rPr>
              <a:t>university</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40" name="TextBox 39"/>
          <p:cNvSpPr txBox="1"/>
          <p:nvPr/>
        </p:nvSpPr>
        <p:spPr>
          <a:xfrm>
            <a:off x="142876" y="5004019"/>
            <a:ext cx="11379200" cy="461665"/>
          </a:xfrm>
          <a:prstGeom prst="rect">
            <a:avLst/>
          </a:prstGeom>
          <a:noFill/>
        </p:spPr>
        <p:txBody>
          <a:bodyPr wrap="square" rtlCol="0">
            <a:spAutoFit/>
          </a:bodyPr>
          <a:lstStyle/>
          <a:p>
            <a:pPr lvl="0">
              <a:defRPr/>
            </a:pP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If the noun is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plural,</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we use </a:t>
            </a:r>
            <a:r>
              <a:rPr lang="en-GB" sz="2400" b="1" noProof="0" dirty="0">
                <a:solidFill>
                  <a:srgbClr val="002060"/>
                </a:solidFill>
                <a:latin typeface="Century Gothic" panose="020B0502020202020204" pitchFamily="34" charset="0"/>
                <a:cs typeface="Arial"/>
                <a:sym typeface="Arial"/>
              </a:rPr>
              <a:t>aux</a:t>
            </a:r>
            <a:r>
              <a:rPr lang="en-GB" sz="2400" dirty="0">
                <a:solidFill>
                  <a:srgbClr val="002060"/>
                </a:solidFill>
                <a:latin typeface="Century Gothic" panose="020B0502020202020204" pitchFamily="34" charset="0"/>
                <a:cs typeface="Arial"/>
                <a:sym typeface="Arial"/>
              </a:rPr>
              <a:t> for both masculine and feminine nouns:</a:t>
            </a:r>
            <a:r>
              <a:rPr kumimoji="0" lang="en-GB" sz="24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p:cNvSpPr txBox="1"/>
          <p:nvPr/>
        </p:nvSpPr>
        <p:spPr>
          <a:xfrm>
            <a:off x="242354" y="560629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5B9BD5">
                    <a:lumMod val="75000"/>
                  </a:srgbClr>
                </a:solidFill>
                <a:latin typeface="Century Gothic" panose="020B0502020202020204" pitchFamily="34" charset="0"/>
                <a:cs typeface="Arial"/>
                <a:sym typeface="Arial"/>
              </a:rPr>
              <a:t>aux</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dirty="0" err="1">
                <a:solidFill>
                  <a:srgbClr val="4472C4">
                    <a:lumMod val="50000"/>
                  </a:srgbClr>
                </a:solidFill>
                <a:latin typeface="Century Gothic" panose="020B0502020202020204" pitchFamily="34" charset="0"/>
                <a:cs typeface="Arial"/>
                <a:sym typeface="Arial"/>
              </a:rPr>
              <a:t>États</a:t>
            </a:r>
            <a:r>
              <a:rPr lang="en-GB" sz="3000" dirty="0">
                <a:solidFill>
                  <a:srgbClr val="4472C4">
                    <a:lumMod val="50000"/>
                  </a:srgbClr>
                </a:solidFill>
                <a:latin typeface="Century Gothic" panose="020B0502020202020204" pitchFamily="34" charset="0"/>
                <a:cs typeface="Arial"/>
                <a:sym typeface="Arial"/>
              </a:rPr>
              <a:t>-Uni</a:t>
            </a:r>
            <a:r>
              <a:rPr lang="en-GB" sz="3000" u="sng" dirty="0">
                <a:solidFill>
                  <a:srgbClr val="4472C4">
                    <a:lumMod val="50000"/>
                  </a:srgbClr>
                </a:solidFill>
                <a:latin typeface="Century Gothic" panose="020B0502020202020204" pitchFamily="34" charset="0"/>
                <a:cs typeface="Arial"/>
                <a:sym typeface="Arial"/>
              </a:rPr>
              <a:t>s</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2" name="TextBox 41"/>
          <p:cNvSpPr txBox="1"/>
          <p:nvPr/>
        </p:nvSpPr>
        <p:spPr>
          <a:xfrm>
            <a:off x="3344552" y="5601809"/>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lang="en-GB" sz="3000" noProof="0" dirty="0">
                <a:solidFill>
                  <a:srgbClr val="4472C4">
                    <a:lumMod val="50000"/>
                  </a:srgbClr>
                </a:solidFill>
                <a:latin typeface="Century Gothic" panose="020B0502020202020204" pitchFamily="34" charset="0"/>
                <a:cs typeface="Arial"/>
                <a:sym typeface="Arial"/>
              </a:rPr>
              <a:t>USA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3" name="TextBox 42"/>
          <p:cNvSpPr txBox="1"/>
          <p:nvPr/>
        </p:nvSpPr>
        <p:spPr>
          <a:xfrm>
            <a:off x="6121810" y="554402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FF0000"/>
                </a:solidFill>
                <a:latin typeface="Century Gothic" panose="020B0502020202020204" pitchFamily="34" charset="0"/>
                <a:cs typeface="Arial"/>
                <a:sym typeface="Arial"/>
              </a:rPr>
              <a:t>aux</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noProof="0" dirty="0" err="1">
                <a:solidFill>
                  <a:srgbClr val="4472C4">
                    <a:lumMod val="50000"/>
                  </a:srgbClr>
                </a:solidFill>
                <a:latin typeface="Century Gothic" panose="020B0502020202020204" pitchFamily="34" charset="0"/>
                <a:cs typeface="Arial"/>
                <a:sym typeface="Arial"/>
              </a:rPr>
              <a:t>île</a:t>
            </a:r>
            <a:r>
              <a:rPr lang="en-GB" sz="3000" u="sng" noProof="0" dirty="0" err="1">
                <a:solidFill>
                  <a:srgbClr val="4472C4">
                    <a:lumMod val="50000"/>
                  </a:srgbClr>
                </a:solidFill>
                <a:latin typeface="Century Gothic" panose="020B0502020202020204" pitchFamily="34" charset="0"/>
                <a:cs typeface="Arial"/>
                <a:sym typeface="Arial"/>
              </a:rPr>
              <a:t>s</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4" name="TextBox 43"/>
          <p:cNvSpPr txBox="1"/>
          <p:nvPr/>
        </p:nvSpPr>
        <p:spPr>
          <a:xfrm>
            <a:off x="8614905" y="559814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islands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3" name="Rectangle 2"/>
          <p:cNvSpPr/>
          <p:nvPr/>
        </p:nvSpPr>
        <p:spPr>
          <a:xfrm>
            <a:off x="270867" y="2047796"/>
            <a:ext cx="717383" cy="54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___</a:t>
            </a:r>
          </a:p>
        </p:txBody>
      </p:sp>
      <p:sp>
        <p:nvSpPr>
          <p:cNvPr id="46" name="Rectangle 45"/>
          <p:cNvSpPr/>
          <p:nvPr/>
        </p:nvSpPr>
        <p:spPr>
          <a:xfrm>
            <a:off x="6189713" y="2029707"/>
            <a:ext cx="751884" cy="54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lumMod val="50000"/>
                  </a:schemeClr>
                </a:solidFill>
              </a:rPr>
              <a:t>___</a:t>
            </a:r>
            <a:endParaRPr lang="en-GB" dirty="0">
              <a:solidFill>
                <a:schemeClr val="accent1">
                  <a:lumMod val="50000"/>
                </a:schemeClr>
              </a:solidFill>
            </a:endParaRPr>
          </a:p>
        </p:txBody>
      </p:sp>
      <p:sp>
        <p:nvSpPr>
          <p:cNvPr id="47" name="Rectangle 46"/>
          <p:cNvSpPr/>
          <p:nvPr/>
        </p:nvSpPr>
        <p:spPr>
          <a:xfrm>
            <a:off x="217966" y="3677709"/>
            <a:ext cx="717383" cy="54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lumMod val="50000"/>
                  </a:schemeClr>
                </a:solidFill>
              </a:rPr>
              <a:t>___</a:t>
            </a:r>
            <a:endParaRPr lang="en-GB" dirty="0">
              <a:solidFill>
                <a:schemeClr val="accent1">
                  <a:lumMod val="50000"/>
                </a:schemeClr>
              </a:solidFill>
            </a:endParaRPr>
          </a:p>
        </p:txBody>
      </p:sp>
      <p:sp>
        <p:nvSpPr>
          <p:cNvPr id="48" name="Rectangle 47"/>
          <p:cNvSpPr/>
          <p:nvPr/>
        </p:nvSpPr>
        <p:spPr>
          <a:xfrm>
            <a:off x="6039364" y="3718194"/>
            <a:ext cx="717383" cy="54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lumMod val="50000"/>
                  </a:schemeClr>
                </a:solidFill>
              </a:rPr>
              <a:t>___</a:t>
            </a:r>
            <a:endParaRPr lang="en-GB" dirty="0">
              <a:solidFill>
                <a:schemeClr val="accent1">
                  <a:lumMod val="50000"/>
                </a:schemeClr>
              </a:solidFill>
            </a:endParaRPr>
          </a:p>
        </p:txBody>
      </p:sp>
      <p:sp>
        <p:nvSpPr>
          <p:cNvPr id="49" name="Rectangle 48"/>
          <p:cNvSpPr/>
          <p:nvPr/>
        </p:nvSpPr>
        <p:spPr>
          <a:xfrm>
            <a:off x="267599" y="4241161"/>
            <a:ext cx="717383" cy="54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lumMod val="50000"/>
                  </a:schemeClr>
                </a:solidFill>
              </a:rPr>
              <a:t>___</a:t>
            </a:r>
            <a:endParaRPr lang="en-GB" dirty="0">
              <a:solidFill>
                <a:schemeClr val="accent1">
                  <a:lumMod val="50000"/>
                </a:schemeClr>
              </a:solidFill>
            </a:endParaRPr>
          </a:p>
        </p:txBody>
      </p:sp>
      <p:sp>
        <p:nvSpPr>
          <p:cNvPr id="50" name="Rectangle 49"/>
          <p:cNvSpPr/>
          <p:nvPr/>
        </p:nvSpPr>
        <p:spPr>
          <a:xfrm>
            <a:off x="6034160" y="4159429"/>
            <a:ext cx="717383" cy="54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lumMod val="50000"/>
                  </a:schemeClr>
                </a:solidFill>
              </a:rPr>
              <a:t>___</a:t>
            </a:r>
            <a:endParaRPr lang="en-GB" dirty="0">
              <a:solidFill>
                <a:schemeClr val="accent1">
                  <a:lumMod val="50000"/>
                </a:schemeClr>
              </a:solidFill>
            </a:endParaRPr>
          </a:p>
        </p:txBody>
      </p:sp>
      <p:sp>
        <p:nvSpPr>
          <p:cNvPr id="51" name="Rectangle 50"/>
          <p:cNvSpPr/>
          <p:nvPr/>
        </p:nvSpPr>
        <p:spPr>
          <a:xfrm>
            <a:off x="286917" y="5617298"/>
            <a:ext cx="717383" cy="54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accent1">
                    <a:lumMod val="50000"/>
                  </a:schemeClr>
                </a:solidFill>
              </a:rPr>
              <a:t>___</a:t>
            </a:r>
            <a:endParaRPr lang="en-GB" dirty="0">
              <a:solidFill>
                <a:schemeClr val="accent1">
                  <a:lumMod val="50000"/>
                </a:schemeClr>
              </a:solidFill>
            </a:endParaRPr>
          </a:p>
        </p:txBody>
      </p:sp>
      <p:sp>
        <p:nvSpPr>
          <p:cNvPr id="45" name="Rounded Rectangular Callout 44"/>
          <p:cNvSpPr/>
          <p:nvPr/>
        </p:nvSpPr>
        <p:spPr>
          <a:xfrm>
            <a:off x="4517916" y="2324795"/>
            <a:ext cx="3367485" cy="2476072"/>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Because the </a:t>
            </a:r>
            <a:r>
              <a:rPr lang="en-GB" sz="2000" b="1" dirty="0">
                <a:latin typeface="Century Gothic" panose="020B0502020202020204" pitchFamily="34" charset="0"/>
              </a:rPr>
              <a:t>-x </a:t>
            </a:r>
            <a:r>
              <a:rPr lang="en-GB" sz="2000" dirty="0">
                <a:latin typeface="Century Gothic" panose="020B0502020202020204" pitchFamily="34" charset="0"/>
              </a:rPr>
              <a:t>in au</a:t>
            </a:r>
            <a:r>
              <a:rPr lang="en-GB" sz="2000" b="1" dirty="0">
                <a:latin typeface="Century Gothic" panose="020B0502020202020204" pitchFamily="34" charset="0"/>
              </a:rPr>
              <a:t>x </a:t>
            </a:r>
            <a:r>
              <a:rPr lang="en-GB" sz="2000" dirty="0">
                <a:latin typeface="Century Gothic" panose="020B0502020202020204" pitchFamily="34" charset="0"/>
              </a:rPr>
              <a:t>is followed by a </a:t>
            </a:r>
            <a:r>
              <a:rPr lang="en-GB" sz="2000" b="1" dirty="0">
                <a:latin typeface="Century Gothic" panose="020B0502020202020204" pitchFamily="34" charset="0"/>
              </a:rPr>
              <a:t>vowel, </a:t>
            </a:r>
            <a:r>
              <a:rPr lang="en-GB" sz="2000" dirty="0">
                <a:latin typeface="Century Gothic" panose="020B0502020202020204" pitchFamily="34" charset="0"/>
              </a:rPr>
              <a:t>it is pronounced like the English ‘z’.</a:t>
            </a:r>
          </a:p>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This is a </a:t>
            </a:r>
            <a:r>
              <a:rPr lang="en-GB" sz="2000" b="1" dirty="0">
                <a:latin typeface="Century Gothic" panose="020B0502020202020204" pitchFamily="34" charset="0"/>
              </a:rPr>
              <a:t>liaison</a:t>
            </a:r>
            <a:r>
              <a:rPr lang="en-GB" sz="2000" dirty="0">
                <a:latin typeface="Century Gothic" panose="020B0502020202020204" pitchFamily="34" charset="0"/>
              </a:rPr>
              <a:t>. </a:t>
            </a:r>
            <a:endParaRPr lang="en-GB" sz="2000" b="1" dirty="0"/>
          </a:p>
        </p:txBody>
      </p:sp>
      <p:sp>
        <p:nvSpPr>
          <p:cNvPr id="52" name="Arc 51"/>
          <p:cNvSpPr/>
          <p:nvPr/>
        </p:nvSpPr>
        <p:spPr>
          <a:xfrm rot="8310518">
            <a:off x="835847" y="5794724"/>
            <a:ext cx="384578" cy="358976"/>
          </a:xfrm>
          <a:prstGeom prst="arc">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Rectangle 54"/>
          <p:cNvSpPr/>
          <p:nvPr/>
        </p:nvSpPr>
        <p:spPr>
          <a:xfrm>
            <a:off x="6224214" y="5584490"/>
            <a:ext cx="717383" cy="54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___</a:t>
            </a:r>
          </a:p>
        </p:txBody>
      </p:sp>
      <p:sp>
        <p:nvSpPr>
          <p:cNvPr id="53" name="Arc 52"/>
          <p:cNvSpPr/>
          <p:nvPr/>
        </p:nvSpPr>
        <p:spPr>
          <a:xfrm rot="8017567">
            <a:off x="6754109" y="5706979"/>
            <a:ext cx="346807" cy="378289"/>
          </a:xfrm>
          <a:prstGeom prst="arc">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4" name="Picture 53" descr="background rectangle">
            <a:extLst>
              <a:ext uri="{FF2B5EF4-FFF2-40B4-BE49-F238E27FC236}">
                <a16:creationId xmlns:a16="http://schemas.microsoft.com/office/drawing/2014/main" id="{2E134FB5-9C3A-47D4-8D2D-81FB4D815F6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6" name="Title 3">
            <a:extLst>
              <a:ext uri="{FF2B5EF4-FFF2-40B4-BE49-F238E27FC236}">
                <a16:creationId xmlns:a16="http://schemas.microsoft.com/office/drawing/2014/main" id="{C662AD87-D5AB-4176-8067-CC32B71215A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Saying ‘to (the)…’</a:t>
            </a:r>
            <a:endParaRPr lang="en-GB" sz="3600" b="1" kern="0" dirty="0">
              <a:solidFill>
                <a:schemeClr val="bg1"/>
              </a:solidFill>
            </a:endParaRPr>
          </a:p>
        </p:txBody>
      </p:sp>
      <p:sp>
        <p:nvSpPr>
          <p:cNvPr id="57" name="Rounded Rectangle 46">
            <a:extLst>
              <a:ext uri="{FF2B5EF4-FFF2-40B4-BE49-F238E27FC236}">
                <a16:creationId xmlns:a16="http://schemas.microsoft.com/office/drawing/2014/main" id="{FE2D05AA-A20A-44F3-A2FA-D53558CF95C8}"/>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54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51"/>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5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8" grpId="0"/>
      <p:bldP spid="2" grpId="0"/>
      <p:bldP spid="17" grpId="0"/>
      <p:bldP spid="32" grpId="0"/>
      <p:bldP spid="33" grpId="0"/>
      <p:bldP spid="34" grpId="0"/>
      <p:bldP spid="35" grpId="0"/>
      <p:bldP spid="36" grpId="0"/>
      <p:bldP spid="37" grpId="0"/>
      <p:bldP spid="38" grpId="0"/>
      <p:bldP spid="39" grpId="0"/>
      <p:bldP spid="40" grpId="0"/>
      <p:bldP spid="41" grpId="0"/>
      <p:bldP spid="42" grpId="0"/>
      <p:bldP spid="43" grpId="0"/>
      <p:bldP spid="44" grpId="0"/>
      <p:bldP spid="3" grpId="0" animBg="1"/>
      <p:bldP spid="3"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45" grpId="0" animBg="1"/>
      <p:bldP spid="52" grpId="0" animBg="1"/>
      <p:bldP spid="55" grpId="0" animBg="1"/>
      <p:bldP spid="55" grpId="1"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dirty="0">
                <a:ln>
                  <a:noFill/>
                </a:ln>
                <a:solidFill>
                  <a:srgbClr val="FFFFFF"/>
                </a:solidFill>
                <a:effectLst/>
                <a:uLnTx/>
                <a:uFillTx/>
                <a:latin typeface="Century Gothic"/>
                <a:sym typeface="Century Gothic"/>
              </a:rPr>
              <a:t>La liaison avec ‘aux’</a:t>
            </a:r>
          </a:p>
        </p:txBody>
      </p:sp>
      <p:sp>
        <p:nvSpPr>
          <p:cNvPr id="6" name="TextBox 5"/>
          <p:cNvSpPr txBox="1"/>
          <p:nvPr/>
        </p:nvSpPr>
        <p:spPr>
          <a:xfrm>
            <a:off x="2183462" y="1751015"/>
            <a:ext cx="7294652" cy="1200329"/>
          </a:xfrm>
          <a:prstGeom prst="rect">
            <a:avLst/>
          </a:prstGeom>
          <a:noFill/>
        </p:spPr>
        <p:txBody>
          <a:bodyPr wrap="square" rtlCol="0">
            <a:spAutoFit/>
          </a:bodyPr>
          <a:lstStyle/>
          <a:p>
            <a:pPr lvl="0">
              <a:buClr>
                <a:srgbClr val="000000"/>
              </a:buClr>
              <a:defRPr/>
            </a:pPr>
            <a:r>
              <a:rPr lang="en-GB" sz="7200" b="1" dirty="0">
                <a:solidFill>
                  <a:schemeClr val="accent1">
                    <a:lumMod val="50000"/>
                  </a:schemeClr>
                </a:solidFill>
                <a:latin typeface="Century Gothic" panose="020B0502020202020204" pitchFamily="34" charset="0"/>
              </a:rPr>
              <a:t>Il </a:t>
            </a:r>
            <a:r>
              <a:rPr lang="en-GB" sz="7200" b="1" dirty="0" err="1">
                <a:solidFill>
                  <a:schemeClr val="accent1">
                    <a:lumMod val="50000"/>
                  </a:schemeClr>
                </a:solidFill>
                <a:latin typeface="Century Gothic" panose="020B0502020202020204" pitchFamily="34" charset="0"/>
              </a:rPr>
              <a:t>va</a:t>
            </a:r>
            <a:r>
              <a:rPr lang="en-GB" sz="7200" b="1" dirty="0">
                <a:solidFill>
                  <a:schemeClr val="accent1">
                    <a:lumMod val="50000"/>
                  </a:schemeClr>
                </a:solidFill>
                <a:latin typeface="Century Gothic" panose="020B0502020202020204" pitchFamily="34" charset="0"/>
              </a:rPr>
              <a:t> au</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x</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t>
            </a:r>
            <a:r>
              <a:rPr lang="en-GB" sz="7200" b="1" kern="0" dirty="0" err="1">
                <a:solidFill>
                  <a:srgbClr val="5B9BD5">
                    <a:lumMod val="50000"/>
                  </a:srgbClr>
                </a:solidFill>
                <a:latin typeface="Century Gothic" panose="020B0502020202020204" pitchFamily="34" charset="0"/>
                <a:cs typeface="Arial"/>
                <a:sym typeface="Arial"/>
              </a:rPr>
              <a:t>ôtels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3" name="10 il va aux hotel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He goes/is going to the hotels.</a:t>
            </a:r>
          </a:p>
        </p:txBody>
      </p:sp>
      <p:sp>
        <p:nvSpPr>
          <p:cNvPr id="13" name="Arc 12">
            <a:extLst>
              <a:ext uri="{FF2B5EF4-FFF2-40B4-BE49-F238E27FC236}">
                <a16:creationId xmlns:a16="http://schemas.microsoft.com/office/drawing/2014/main" id="{BBEDF7A1-D7E2-4EF4-84E0-07724C0EF18B}"/>
              </a:ext>
            </a:extLst>
          </p:cNvPr>
          <p:cNvSpPr/>
          <p:nvPr/>
        </p:nvSpPr>
        <p:spPr>
          <a:xfrm rot="7615317">
            <a:off x="5609974" y="197168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2426" y="4502543"/>
            <a:ext cx="1510760" cy="183179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1666" y="4511975"/>
            <a:ext cx="1510760" cy="1831796"/>
          </a:xfrm>
          <a:prstGeom prst="rect">
            <a:avLst/>
          </a:prstGeom>
        </p:spPr>
      </p:pic>
      <p:pic>
        <p:nvPicPr>
          <p:cNvPr id="15" name="Picture 14" descr="background rectangle">
            <a:extLst>
              <a:ext uri="{FF2B5EF4-FFF2-40B4-BE49-F238E27FC236}">
                <a16:creationId xmlns:a16="http://schemas.microsoft.com/office/drawing/2014/main" id="{8734DB1D-5120-4432-A1A7-A652AE7B787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5CE869E-AE4F-4483-9858-3DAD2F413EC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La liaison avec ‘aux’</a:t>
            </a:r>
            <a:endParaRPr lang="en-GB" sz="3600" b="1" kern="0" dirty="0">
              <a:solidFill>
                <a:schemeClr val="bg1"/>
              </a:solidFill>
            </a:endParaRPr>
          </a:p>
        </p:txBody>
      </p:sp>
      <p:sp>
        <p:nvSpPr>
          <p:cNvPr id="17" name="Rounded Rectangle 46">
            <a:extLst>
              <a:ext uri="{FF2B5EF4-FFF2-40B4-BE49-F238E27FC236}">
                <a16:creationId xmlns:a16="http://schemas.microsoft.com/office/drawing/2014/main" id="{0EB7AAC3-FFA0-42D2-B4AA-A1AB0BDEB5F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895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 il va aux hotel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600" b="1" kern="0" dirty="0">
                <a:solidFill>
                  <a:srgbClr val="FFFFFF"/>
                </a:solidFill>
              </a:rPr>
              <a:t>La liaison avec ‘aux’</a:t>
            </a:r>
          </a:p>
        </p:txBody>
      </p:sp>
      <p:sp>
        <p:nvSpPr>
          <p:cNvPr id="6" name="TextBox 5"/>
          <p:cNvSpPr txBox="1"/>
          <p:nvPr/>
        </p:nvSpPr>
        <p:spPr>
          <a:xfrm>
            <a:off x="1009934" y="1751015"/>
            <a:ext cx="10117871" cy="2308324"/>
          </a:xfrm>
          <a:prstGeom prst="rect">
            <a:avLst/>
          </a:prstGeom>
          <a:noFill/>
        </p:spPr>
        <p:txBody>
          <a:bodyPr wrap="square" rtlCol="0">
            <a:spAutoFit/>
          </a:bodyPr>
          <a:lstStyle/>
          <a:p>
            <a:pPr lvl="0">
              <a:buClr>
                <a:srgbClr val="000000"/>
              </a:buClr>
              <a:defRPr/>
            </a:pPr>
            <a:r>
              <a:rPr lang="en-GB" sz="7200" b="1" dirty="0">
                <a:solidFill>
                  <a:schemeClr val="accent1">
                    <a:lumMod val="50000"/>
                  </a:schemeClr>
                </a:solidFill>
                <a:latin typeface="Century Gothic" panose="020B0502020202020204" pitchFamily="34" charset="0"/>
              </a:rPr>
              <a:t>Je </a:t>
            </a:r>
            <a:r>
              <a:rPr lang="en-GB" sz="7200" b="1" dirty="0" err="1">
                <a:solidFill>
                  <a:schemeClr val="accent1">
                    <a:lumMod val="50000"/>
                  </a:schemeClr>
                </a:solidFill>
                <a:latin typeface="Century Gothic" panose="020B0502020202020204" pitchFamily="34" charset="0"/>
              </a:rPr>
              <a:t>vais</a:t>
            </a:r>
            <a:r>
              <a:rPr lang="en-GB" sz="7200" b="1" dirty="0">
                <a:solidFill>
                  <a:schemeClr val="accent1">
                    <a:lumMod val="50000"/>
                  </a:schemeClr>
                </a:solidFill>
                <a:latin typeface="Century Gothic" panose="020B0502020202020204" pitchFamily="34" charset="0"/>
              </a:rPr>
              <a:t> au</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x</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lang="en-GB" sz="7200" b="1" kern="0" dirty="0" err="1">
                <a:solidFill>
                  <a:srgbClr val="EE6000"/>
                </a:solidFill>
                <a:latin typeface="Century Gothic" panose="020B0502020202020204" pitchFamily="34" charset="0"/>
                <a:cs typeface="Arial"/>
                <a:sym typeface="Arial"/>
              </a:rPr>
              <a:t>É</a:t>
            </a:r>
            <a:r>
              <a:rPr lang="en-GB" sz="7200" b="1" kern="0" dirty="0" err="1">
                <a:solidFill>
                  <a:srgbClr val="5B9BD5">
                    <a:lumMod val="50000"/>
                  </a:srgbClr>
                </a:solidFill>
                <a:latin typeface="Century Gothic" panose="020B0502020202020204" pitchFamily="34" charset="0"/>
                <a:cs typeface="Arial"/>
                <a:sym typeface="Arial"/>
              </a:rPr>
              <a:t>tats</a:t>
            </a:r>
            <a:r>
              <a:rPr lang="en-GB" sz="7200" b="1" kern="0" dirty="0">
                <a:solidFill>
                  <a:srgbClr val="5B9BD5">
                    <a:lumMod val="50000"/>
                  </a:srgbClr>
                </a:solidFill>
                <a:latin typeface="Century Gothic" panose="020B0502020202020204" pitchFamily="34" charset="0"/>
                <a:cs typeface="Arial"/>
                <a:sym typeface="Arial"/>
              </a:rPr>
              <a:t>-Unis.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3" name="11 je vais aux etats-uni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Arc 12">
            <a:extLst>
              <a:ext uri="{FF2B5EF4-FFF2-40B4-BE49-F238E27FC236}">
                <a16:creationId xmlns:a16="http://schemas.microsoft.com/office/drawing/2014/main" id="{BBEDF7A1-D7E2-4EF4-84E0-07724C0EF18B}"/>
              </a:ext>
            </a:extLst>
          </p:cNvPr>
          <p:cNvSpPr/>
          <p:nvPr/>
        </p:nvSpPr>
        <p:spPr>
          <a:xfrm rot="7615317">
            <a:off x="5609974" y="197168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 go/am going to the USA.</a:t>
            </a:r>
          </a:p>
        </p:txBody>
      </p:sp>
      <p:grpSp>
        <p:nvGrpSpPr>
          <p:cNvPr id="2" name="Group 1"/>
          <p:cNvGrpSpPr/>
          <p:nvPr/>
        </p:nvGrpSpPr>
        <p:grpSpPr>
          <a:xfrm>
            <a:off x="9324001" y="4435176"/>
            <a:ext cx="2320327" cy="1546837"/>
            <a:chOff x="6845114" y="4377482"/>
            <a:chExt cx="2905062" cy="187762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5114" y="4377482"/>
              <a:ext cx="2905062" cy="187762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6731" y="4966044"/>
              <a:ext cx="1047399" cy="576688"/>
            </a:xfrm>
            <a:prstGeom prst="rect">
              <a:avLst/>
            </a:prstGeom>
          </p:spPr>
        </p:pic>
      </p:grpSp>
      <p:pic>
        <p:nvPicPr>
          <p:cNvPr id="16" name="Picture 15" descr="background rectangle">
            <a:extLst>
              <a:ext uri="{FF2B5EF4-FFF2-40B4-BE49-F238E27FC236}">
                <a16:creationId xmlns:a16="http://schemas.microsoft.com/office/drawing/2014/main" id="{EB5517D1-61FA-42E4-A734-4C6E99A11D0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45990C6-98B8-4AEC-B240-B6BD2E4CC4D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La liaison avec ‘aux’</a:t>
            </a:r>
            <a:endParaRPr lang="en-GB" sz="3600" b="1" kern="0" dirty="0">
              <a:solidFill>
                <a:schemeClr val="bg1"/>
              </a:solidFill>
            </a:endParaRPr>
          </a:p>
        </p:txBody>
      </p:sp>
      <p:sp>
        <p:nvSpPr>
          <p:cNvPr id="18" name="Rounded Rectangle 46">
            <a:extLst>
              <a:ext uri="{FF2B5EF4-FFF2-40B4-BE49-F238E27FC236}">
                <a16:creationId xmlns:a16="http://schemas.microsoft.com/office/drawing/2014/main" id="{DE6A4663-73A3-4736-9692-1BD1CD3ECEC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93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1 je vais aux etats-uni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600" b="1" kern="0" dirty="0">
                <a:solidFill>
                  <a:srgbClr val="FFFFFF"/>
                </a:solidFill>
              </a:rPr>
              <a:t>La liaison avec ‘aux’</a:t>
            </a:r>
          </a:p>
        </p:txBody>
      </p:sp>
      <p:sp>
        <p:nvSpPr>
          <p:cNvPr id="6" name="TextBox 5"/>
          <p:cNvSpPr txBox="1"/>
          <p:nvPr/>
        </p:nvSpPr>
        <p:spPr>
          <a:xfrm>
            <a:off x="934947" y="1751015"/>
            <a:ext cx="10726221" cy="2308324"/>
          </a:xfrm>
          <a:prstGeom prst="rect">
            <a:avLst/>
          </a:prstGeom>
          <a:noFill/>
        </p:spPr>
        <p:txBody>
          <a:bodyPr wrap="square" rtlCol="0">
            <a:spAutoFit/>
          </a:bodyPr>
          <a:lstStyle/>
          <a:p>
            <a:pPr lvl="0">
              <a:buClr>
                <a:srgbClr val="000000"/>
              </a:buClr>
              <a:defRPr/>
            </a:pPr>
            <a:r>
              <a:rPr lang="en-GB" sz="7200" b="1" dirty="0">
                <a:solidFill>
                  <a:schemeClr val="accent1">
                    <a:lumMod val="50000"/>
                  </a:schemeClr>
                </a:solidFill>
                <a:latin typeface="Century Gothic" panose="020B0502020202020204" pitchFamily="34" charset="0"/>
              </a:rPr>
              <a:t>Elle </a:t>
            </a:r>
            <a:r>
              <a:rPr lang="en-GB" sz="7200" b="1" dirty="0" err="1">
                <a:solidFill>
                  <a:schemeClr val="accent1">
                    <a:lumMod val="50000"/>
                  </a:schemeClr>
                </a:solidFill>
                <a:latin typeface="Century Gothic" panose="020B0502020202020204" pitchFamily="34" charset="0"/>
              </a:rPr>
              <a:t>va</a:t>
            </a:r>
            <a:r>
              <a:rPr lang="en-GB" sz="7200" b="1" dirty="0">
                <a:solidFill>
                  <a:schemeClr val="accent1">
                    <a:lumMod val="50000"/>
                  </a:schemeClr>
                </a:solidFill>
                <a:latin typeface="Century Gothic" panose="020B0502020202020204" pitchFamily="34" charset="0"/>
              </a:rPr>
              <a:t> au</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x</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lang="en-GB" sz="7200" b="1" kern="0" dirty="0" err="1">
                <a:solidFill>
                  <a:srgbClr val="EE6000"/>
                </a:solidFill>
                <a:latin typeface="Century Gothic" panose="020B0502020202020204" pitchFamily="34" charset="0"/>
                <a:cs typeface="Arial"/>
                <a:sym typeface="Arial"/>
              </a:rPr>
              <a:t>a</a:t>
            </a:r>
            <a:r>
              <a:rPr lang="en-GB" sz="7200" b="1" kern="0" dirty="0" err="1">
                <a:solidFill>
                  <a:srgbClr val="5B9BD5">
                    <a:lumMod val="50000"/>
                  </a:srgbClr>
                </a:solidFill>
                <a:latin typeface="Century Gothic" panose="020B0502020202020204" pitchFamily="34" charset="0"/>
                <a:cs typeface="Arial"/>
                <a:sym typeface="Arial"/>
              </a:rPr>
              <a:t>éroports</a:t>
            </a:r>
            <a:endParaRPr lang="en-GB" sz="7200" b="1" kern="0" dirty="0">
              <a:solidFill>
                <a:srgbClr val="5B9BD5">
                  <a:lumMod val="50000"/>
                </a:srgbClr>
              </a:solidFill>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3" name="12 elle va aux aeroport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Arc 12">
            <a:extLst>
              <a:ext uri="{FF2B5EF4-FFF2-40B4-BE49-F238E27FC236}">
                <a16:creationId xmlns:a16="http://schemas.microsoft.com/office/drawing/2014/main" id="{BBEDF7A1-D7E2-4EF4-84E0-07724C0EF18B}"/>
              </a:ext>
            </a:extLst>
          </p:cNvPr>
          <p:cNvSpPr/>
          <p:nvPr/>
        </p:nvSpPr>
        <p:spPr>
          <a:xfrm rot="7615317">
            <a:off x="5609974" y="197168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1" name="Group 10"/>
          <p:cNvGrpSpPr/>
          <p:nvPr/>
        </p:nvGrpSpPr>
        <p:grpSpPr>
          <a:xfrm>
            <a:off x="8665656" y="4845529"/>
            <a:ext cx="3326458" cy="1242533"/>
            <a:chOff x="969743" y="3892292"/>
            <a:chExt cx="5925741" cy="2462386"/>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20" name="Group 19"/>
          <p:cNvGrpSpPr/>
          <p:nvPr/>
        </p:nvGrpSpPr>
        <p:grpSpPr>
          <a:xfrm>
            <a:off x="5069705" y="4844885"/>
            <a:ext cx="3326458" cy="1242533"/>
            <a:chOff x="969743" y="3892292"/>
            <a:chExt cx="5925741" cy="2462386"/>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sp>
        <p:nvSpPr>
          <p:cNvPr id="24" name="TextBox 23">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She goes/is going to the airports.</a:t>
            </a:r>
          </a:p>
        </p:txBody>
      </p:sp>
      <p:pic>
        <p:nvPicPr>
          <p:cNvPr id="18" name="Picture 17" descr="background rectangle">
            <a:extLst>
              <a:ext uri="{FF2B5EF4-FFF2-40B4-BE49-F238E27FC236}">
                <a16:creationId xmlns:a16="http://schemas.microsoft.com/office/drawing/2014/main" id="{B1C78F58-B21C-4274-AAEE-2932A36573F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F84F4CE6-6093-4265-B21D-862D358C7201}"/>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La liaison avec ‘aux’</a:t>
            </a:r>
            <a:endParaRPr lang="en-GB" sz="3600" b="1" kern="0" dirty="0">
              <a:solidFill>
                <a:schemeClr val="bg1"/>
              </a:solidFill>
            </a:endParaRPr>
          </a:p>
        </p:txBody>
      </p:sp>
      <p:sp>
        <p:nvSpPr>
          <p:cNvPr id="25" name="Rounded Rectangle 46">
            <a:extLst>
              <a:ext uri="{FF2B5EF4-FFF2-40B4-BE49-F238E27FC236}">
                <a16:creationId xmlns:a16="http://schemas.microsoft.com/office/drawing/2014/main" id="{0C263EE0-39EE-46C7-8AF6-D489FC897E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015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2 elle va aux aeroport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La liaison avec ‘aux’</a:t>
            </a:r>
            <a:endParaRPr sz="3600" b="1" dirty="0">
              <a:solidFill>
                <a:schemeClr val="lt1"/>
              </a:solidFill>
            </a:endParaRPr>
          </a:p>
        </p:txBody>
      </p:sp>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FFFFFF"/>
              </a:buClr>
              <a:buSzPts val="3600"/>
              <a:defRPr/>
            </a:pPr>
            <a:r>
              <a:rPr lang="en-GB" sz="2600" b="1" kern="0" dirty="0">
                <a:solidFill>
                  <a:srgbClr val="FFFFFF"/>
                </a:solidFill>
              </a:rPr>
              <a:t>La liaison avec ‘aux’</a:t>
            </a:r>
          </a:p>
        </p:txBody>
      </p:sp>
      <p:sp>
        <p:nvSpPr>
          <p:cNvPr id="6" name="TextBox 5"/>
          <p:cNvSpPr txBox="1"/>
          <p:nvPr/>
        </p:nvSpPr>
        <p:spPr>
          <a:xfrm>
            <a:off x="934947" y="1751015"/>
            <a:ext cx="10726221" cy="2308324"/>
          </a:xfrm>
          <a:prstGeom prst="rect">
            <a:avLst/>
          </a:prstGeom>
          <a:noFill/>
        </p:spPr>
        <p:txBody>
          <a:bodyPr wrap="square" rtlCol="0">
            <a:spAutoFit/>
          </a:bodyPr>
          <a:lstStyle/>
          <a:p>
            <a:pPr lvl="0" algn="ctr">
              <a:buClr>
                <a:srgbClr val="000000"/>
              </a:buClr>
              <a:defRPr/>
            </a:pPr>
            <a:r>
              <a:rPr lang="en-GB" sz="7200" b="1" dirty="0" err="1">
                <a:solidFill>
                  <a:schemeClr val="accent1">
                    <a:lumMod val="50000"/>
                  </a:schemeClr>
                </a:solidFill>
                <a:latin typeface="Century Gothic" panose="020B0502020202020204" pitchFamily="34" charset="0"/>
              </a:rPr>
              <a:t>Tu</a:t>
            </a:r>
            <a:r>
              <a:rPr lang="en-GB" sz="7200" b="1" dirty="0">
                <a:solidFill>
                  <a:schemeClr val="accent1">
                    <a:lumMod val="50000"/>
                  </a:schemeClr>
                </a:solidFill>
                <a:latin typeface="Century Gothic" panose="020B0502020202020204" pitchFamily="34" charset="0"/>
              </a:rPr>
              <a:t> vas au</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x</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lang="en-GB" sz="7200" b="1" kern="0" dirty="0" err="1">
                <a:solidFill>
                  <a:srgbClr val="EE6000"/>
                </a:solidFill>
                <a:latin typeface="Century Gothic" panose="020B0502020202020204" pitchFamily="34" charset="0"/>
                <a:cs typeface="Arial"/>
                <a:sym typeface="Arial"/>
              </a:rPr>
              <a:t>u</a:t>
            </a:r>
            <a:r>
              <a:rPr lang="en-GB" sz="7200" b="1" kern="0" dirty="0" err="1">
                <a:solidFill>
                  <a:schemeClr val="accent1">
                    <a:lumMod val="50000"/>
                  </a:schemeClr>
                </a:solidFill>
                <a:latin typeface="Century Gothic" panose="020B0502020202020204" pitchFamily="34" charset="0"/>
                <a:cs typeface="Arial"/>
                <a:sym typeface="Arial"/>
              </a:rPr>
              <a:t>niversités</a:t>
            </a:r>
            <a:r>
              <a:rPr lang="en-GB" sz="7200" b="1" kern="0" dirty="0">
                <a:solidFill>
                  <a:schemeClr val="accent1">
                    <a:lumMod val="50000"/>
                  </a:schemeClr>
                </a:solidFill>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3" name="13 tu vas aux universit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Arc 12">
            <a:extLst>
              <a:ext uri="{FF2B5EF4-FFF2-40B4-BE49-F238E27FC236}">
                <a16:creationId xmlns:a16="http://schemas.microsoft.com/office/drawing/2014/main" id="{BBEDF7A1-D7E2-4EF4-84E0-07724C0EF18B}"/>
              </a:ext>
            </a:extLst>
          </p:cNvPr>
          <p:cNvSpPr/>
          <p:nvPr/>
        </p:nvSpPr>
        <p:spPr>
          <a:xfrm rot="7615317">
            <a:off x="5609974" y="197168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4" name="TextBox 23">
            <a:extLst>
              <a:ext uri="{FF2B5EF4-FFF2-40B4-BE49-F238E27FC236}">
                <a16:creationId xmlns:a16="http://schemas.microsoft.com/office/drawing/2014/main" id="{FB2DCB1B-0351-4A62-86B4-A5D8AD159979}"/>
              </a:ext>
            </a:extLst>
          </p:cNvPr>
          <p:cNvSpPr txBox="1"/>
          <p:nvPr/>
        </p:nvSpPr>
        <p:spPr>
          <a:xfrm>
            <a:off x="624768" y="3272263"/>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You go/are going to the universities.</a:t>
            </a:r>
          </a:p>
        </p:txBody>
      </p:sp>
      <p:grpSp>
        <p:nvGrpSpPr>
          <p:cNvPr id="26" name="Group 25"/>
          <p:cNvGrpSpPr/>
          <p:nvPr/>
        </p:nvGrpSpPr>
        <p:grpSpPr>
          <a:xfrm>
            <a:off x="8085965" y="4646362"/>
            <a:ext cx="1992984" cy="1421128"/>
            <a:chOff x="5289217" y="2057863"/>
            <a:chExt cx="4536890" cy="3022878"/>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29" name="Group 28"/>
          <p:cNvGrpSpPr/>
          <p:nvPr/>
        </p:nvGrpSpPr>
        <p:grpSpPr>
          <a:xfrm>
            <a:off x="9792518" y="4646362"/>
            <a:ext cx="1992984" cy="1421128"/>
            <a:chOff x="5289217" y="2057863"/>
            <a:chExt cx="4536890" cy="3022878"/>
          </a:xfrm>
        </p:grpSpPr>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6" name="Picture 15" descr="background rectangle">
            <a:extLst>
              <a:ext uri="{FF2B5EF4-FFF2-40B4-BE49-F238E27FC236}">
                <a16:creationId xmlns:a16="http://schemas.microsoft.com/office/drawing/2014/main" id="{E2F8612E-38EA-4C79-9E13-A017627FE9D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30C7908F-95B6-4197-A79E-E263E934C885}"/>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La liaison avec ‘aux’</a:t>
            </a:r>
            <a:endParaRPr lang="en-GB" sz="3600" b="1" kern="0" dirty="0">
              <a:solidFill>
                <a:schemeClr val="bg1"/>
              </a:solidFill>
            </a:endParaRPr>
          </a:p>
        </p:txBody>
      </p:sp>
      <p:sp>
        <p:nvSpPr>
          <p:cNvPr id="18" name="Rounded Rectangle 46">
            <a:extLst>
              <a:ext uri="{FF2B5EF4-FFF2-40B4-BE49-F238E27FC236}">
                <a16:creationId xmlns:a16="http://schemas.microsoft.com/office/drawing/2014/main" id="{5D464AEC-11F6-4953-9061-598433BEDB6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276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3 tu vas aux universit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270713"/>
            <a:ext cx="1062928" cy="344718"/>
          </a:xfrm>
        </p:spPr>
        <p:txBody>
          <a:bodyPr>
            <a:normAutofit/>
          </a:bodyPr>
          <a:lstStyle/>
          <a:p>
            <a:pPr lvl="0" algn="ctr">
              <a:lnSpc>
                <a:spcPct val="100000"/>
              </a:lnSpc>
              <a:spcBef>
                <a:spcPts val="0"/>
              </a:spcBef>
              <a:defRPr/>
            </a:pPr>
            <a:r>
              <a:rPr lang="en-GB" sz="1200" b="1" dirty="0">
                <a:solidFill>
                  <a:prstClr val="white"/>
                </a:solidFill>
                <a:ea typeface="+mn-ea"/>
                <a:cs typeface="+mn-cs"/>
              </a:rPr>
              <a:t>Qui </a:t>
            </a:r>
            <a:r>
              <a:rPr lang="en-GB" sz="1200" b="1" dirty="0" err="1">
                <a:solidFill>
                  <a:prstClr val="white"/>
                </a:solidFill>
                <a:ea typeface="+mn-ea"/>
                <a:cs typeface="+mn-cs"/>
              </a:rPr>
              <a:t>va</a:t>
            </a:r>
            <a:r>
              <a:rPr lang="en-GB" sz="1200" b="1" dirty="0">
                <a:solidFill>
                  <a:prstClr val="white"/>
                </a:solidFill>
                <a:ea typeface="+mn-ea"/>
                <a:cs typeface="+mn-cs"/>
              </a:rPr>
              <a:t> </a:t>
            </a:r>
            <a:r>
              <a:rPr lang="en-GB" sz="1200" b="1" i="0" u="none" strike="noStrike" cap="none" dirty="0" err="1">
                <a:solidFill>
                  <a:srgbClr val="1F3864"/>
                </a:solidFill>
                <a:effectLst/>
                <a:sym typeface="Century Gothic"/>
              </a:rPr>
              <a:t>où</a:t>
            </a:r>
            <a:r>
              <a:rPr lang="en-GB" sz="1200" b="1" i="0" u="none" strike="noStrike" cap="none" dirty="0">
                <a:solidFill>
                  <a:srgbClr val="1F3864"/>
                </a:solidFill>
                <a:effectLst/>
                <a:sym typeface="Century Gothic"/>
              </a:rPr>
              <a:t> ?</a:t>
            </a:r>
            <a:endParaRPr lang="en-US" sz="1200" dirty="0"/>
          </a:p>
        </p:txBody>
      </p:sp>
      <p:graphicFrame>
        <p:nvGraphicFramePr>
          <p:cNvPr id="5" name="Table 4"/>
          <p:cNvGraphicFramePr>
            <a:graphicFrameLocks noGrp="1"/>
          </p:cNvGraphicFramePr>
          <p:nvPr>
            <p:extLst>
              <p:ext uri="{D42A27DB-BD31-4B8C-83A1-F6EECF244321}">
                <p14:modId xmlns:p14="http://schemas.microsoft.com/office/powerpoint/2010/main" val="3109136247"/>
              </p:ext>
            </p:extLst>
          </p:nvPr>
        </p:nvGraphicFramePr>
        <p:xfrm>
          <a:off x="904756" y="2053103"/>
          <a:ext cx="4876800" cy="405384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dirty="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dirty="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dirty="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185420">
                <a:tc rowSpan="2">
                  <a:txBody>
                    <a:bodyPr/>
                    <a:lstStyle/>
                    <a:p>
                      <a:r>
                        <a:rPr lang="en-GB" sz="2400" b="1" dirty="0">
                          <a:solidFill>
                            <a:schemeClr val="accent5">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dirty="0">
                          <a:solidFill>
                            <a:schemeClr val="accent5">
                              <a:lumMod val="50000"/>
                            </a:schemeClr>
                          </a:solidFill>
                          <a:latin typeface="Century Gothic" panose="020B0502020202020204" pitchFamily="34" charset="0"/>
                        </a:rPr>
                        <a:t>Je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vais</a:t>
                      </a:r>
                      <a:r>
                        <a:rPr lang="en-GB" sz="2400" baseline="0" dirty="0">
                          <a:solidFill>
                            <a:schemeClr val="accent5">
                              <a:lumMod val="50000"/>
                            </a:schemeClr>
                          </a:solidFill>
                          <a:latin typeface="Century Gothic" panose="020B0502020202020204" pitchFamily="34" charset="0"/>
                        </a:rPr>
                        <a:t> aux</a:t>
                      </a:r>
                      <a:endParaRPr lang="en-GB" sz="2400" dirty="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b="0" dirty="0" err="1">
                          <a:solidFill>
                            <a:schemeClr val="accent5">
                              <a:lumMod val="50000"/>
                            </a:schemeClr>
                          </a:solidFill>
                          <a:latin typeface="Century Gothic" panose="020B0502020202020204" pitchFamily="34" charset="0"/>
                        </a:rPr>
                        <a:t>hôtels</a:t>
                      </a:r>
                      <a:endParaRPr lang="en-GB" sz="2400" b="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185420">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aéroport</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31271768"/>
                  </a:ext>
                </a:extLst>
              </a:tr>
              <a:tr h="185420">
                <a:tc rowSpan="2">
                  <a:txBody>
                    <a:bodyPr/>
                    <a:lstStyle/>
                    <a:p>
                      <a:r>
                        <a:rPr lang="en-GB" sz="2400" b="1" dirty="0">
                          <a:solidFill>
                            <a:schemeClr val="accent5">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dirty="0">
                          <a:solidFill>
                            <a:schemeClr val="accent5">
                              <a:lumMod val="50000"/>
                            </a:schemeClr>
                          </a:solidFill>
                          <a:latin typeface="Century Gothic" panose="020B0502020202020204" pitchFamily="34" charset="0"/>
                        </a:rPr>
                        <a:t>Il</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va</a:t>
                      </a:r>
                      <a:r>
                        <a:rPr lang="en-GB" sz="2400" baseline="0" dirty="0">
                          <a:solidFill>
                            <a:schemeClr val="accent5">
                              <a:lumMod val="50000"/>
                            </a:schemeClr>
                          </a:solidFill>
                          <a:latin typeface="Century Gothic" panose="020B0502020202020204" pitchFamily="34" charset="0"/>
                        </a:rPr>
                        <a:t> à l’</a:t>
                      </a:r>
                      <a:endParaRPr lang="en-GB" sz="2400" dirty="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dirty="0" err="1">
                          <a:solidFill>
                            <a:schemeClr val="accent5">
                              <a:lumMod val="50000"/>
                            </a:schemeClr>
                          </a:solidFill>
                          <a:latin typeface="Century Gothic" panose="020B0502020202020204" pitchFamily="34" charset="0"/>
                        </a:rPr>
                        <a:t>étranger</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185420">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universités</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19008888"/>
                  </a:ext>
                </a:extLst>
              </a:tr>
              <a:tr h="185420">
                <a:tc rowSpan="2">
                  <a:txBody>
                    <a:bodyPr/>
                    <a:lstStyle/>
                    <a:p>
                      <a:r>
                        <a:rPr lang="en-GB" sz="2400" b="1" dirty="0">
                          <a:solidFill>
                            <a:schemeClr val="accent5">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b="0" dirty="0">
                          <a:solidFill>
                            <a:schemeClr val="accent5">
                              <a:lumMod val="50000"/>
                            </a:schemeClr>
                          </a:solidFill>
                          <a:latin typeface="Century Gothic" panose="020B0502020202020204" pitchFamily="34" charset="0"/>
                        </a:rPr>
                        <a:t>Elle </a:t>
                      </a:r>
                      <a:r>
                        <a:rPr lang="en-GB" sz="2400" b="0" dirty="0" err="1">
                          <a:solidFill>
                            <a:schemeClr val="accent5">
                              <a:lumMod val="50000"/>
                            </a:schemeClr>
                          </a:solidFill>
                          <a:latin typeface="Century Gothic" panose="020B0502020202020204" pitchFamily="34" charset="0"/>
                        </a:rPr>
                        <a:t>va</a:t>
                      </a:r>
                      <a:r>
                        <a:rPr lang="en-GB" sz="2400" b="0" dirty="0">
                          <a:solidFill>
                            <a:schemeClr val="accent5">
                              <a:lumMod val="50000"/>
                            </a:schemeClr>
                          </a:solidFill>
                          <a:latin typeface="Century Gothic" panose="020B0502020202020204" pitchFamily="34" charset="0"/>
                        </a:rPr>
                        <a:t> </a:t>
                      </a:r>
                      <a:r>
                        <a:rPr lang="en-GB" sz="2400" b="0" baseline="0" dirty="0">
                          <a:solidFill>
                            <a:schemeClr val="accent5">
                              <a:lumMod val="50000"/>
                            </a:schemeClr>
                          </a:solidFill>
                          <a:latin typeface="Century Gothic" panose="020B0502020202020204" pitchFamily="34" charset="0"/>
                        </a:rPr>
                        <a:t>à l’</a:t>
                      </a:r>
                      <a:endParaRPr lang="en-GB" sz="2400" b="0" dirty="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chemeClr val="accent5">
                              <a:lumMod val="50000"/>
                            </a:schemeClr>
                          </a:solidFill>
                          <a:latin typeface="Century Gothic" panose="020B0502020202020204" pitchFamily="34" charset="0"/>
                        </a:rPr>
                        <a:t>États-Unis</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185420">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hôtel</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078338162"/>
                  </a:ext>
                </a:extLst>
              </a:tr>
              <a:tr h="185420">
                <a:tc rowSpan="2">
                  <a:txBody>
                    <a:bodyPr/>
                    <a:lstStyle/>
                    <a:p>
                      <a:r>
                        <a:rPr lang="en-GB" sz="2400" b="1" dirty="0">
                          <a:solidFill>
                            <a:schemeClr val="accent5">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b="0" dirty="0" err="1">
                          <a:solidFill>
                            <a:schemeClr val="accent5">
                              <a:lumMod val="50000"/>
                            </a:schemeClr>
                          </a:solidFill>
                          <a:latin typeface="Century Gothic" panose="020B0502020202020204" pitchFamily="34" charset="0"/>
                        </a:rPr>
                        <a:t>Tu</a:t>
                      </a:r>
                      <a:r>
                        <a:rPr lang="en-GB" sz="2400" b="0" dirty="0">
                          <a:solidFill>
                            <a:schemeClr val="accent5">
                              <a:lumMod val="50000"/>
                            </a:schemeClr>
                          </a:solidFill>
                          <a:latin typeface="Century Gothic" panose="020B0502020202020204" pitchFamily="34" charset="0"/>
                        </a:rPr>
                        <a:t> vas aux</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fr-FR" sz="2400" dirty="0">
                          <a:solidFill>
                            <a:schemeClr val="accent5">
                              <a:lumMod val="50000"/>
                            </a:schemeClr>
                          </a:solidFill>
                          <a:latin typeface="Century Gothic" panose="020B0502020202020204" pitchFamily="34" charset="0"/>
                        </a:rPr>
                        <a:t>îles</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5">
                              <a:lumMod val="50000"/>
                            </a:schemeClr>
                          </a:solidFill>
                          <a:latin typeface="Century Gothic" panose="020B0502020202020204" pitchFamily="34" charset="0"/>
                        </a:rPr>
                        <a:t>étranger</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3201189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25024417"/>
              </p:ext>
            </p:extLst>
          </p:nvPr>
        </p:nvGraphicFramePr>
        <p:xfrm>
          <a:off x="6475317" y="2053103"/>
          <a:ext cx="4876800" cy="4053840"/>
        </p:xfrm>
        <a:graphic>
          <a:graphicData uri="http://schemas.openxmlformats.org/drawingml/2006/table">
            <a:tbl>
              <a:tblPr firstRow="1" bandRow="1">
                <a:tableStyleId>{7DF18680-E054-41AD-8BC1-D1AEF772440D}</a:tableStyleId>
              </a:tblPr>
              <a:tblGrid>
                <a:gridCol w="506484">
                  <a:extLst>
                    <a:ext uri="{9D8B030D-6E8A-4147-A177-3AD203B41FA5}">
                      <a16:colId xmlns:a16="http://schemas.microsoft.com/office/drawing/2014/main" val="2767204857"/>
                    </a:ext>
                  </a:extLst>
                </a:gridCol>
                <a:gridCol w="2115403">
                  <a:extLst>
                    <a:ext uri="{9D8B030D-6E8A-4147-A177-3AD203B41FA5}">
                      <a16:colId xmlns:a16="http://schemas.microsoft.com/office/drawing/2014/main" val="3780212547"/>
                    </a:ext>
                  </a:extLst>
                </a:gridCol>
                <a:gridCol w="2254913">
                  <a:extLst>
                    <a:ext uri="{9D8B030D-6E8A-4147-A177-3AD203B41FA5}">
                      <a16:colId xmlns:a16="http://schemas.microsoft.com/office/drawing/2014/main" val="204335300"/>
                    </a:ext>
                  </a:extLst>
                </a:gridCol>
              </a:tblGrid>
              <a:tr h="370840">
                <a:tc>
                  <a:txBody>
                    <a:bodyPr/>
                    <a:lstStyle/>
                    <a:p>
                      <a:endParaRPr lang="en-GB" sz="2000" dirty="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dirty="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endParaRPr lang="en-GB" sz="2000" dirty="0">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185420">
                <a:tc rowSpan="2">
                  <a:txBody>
                    <a:bodyPr/>
                    <a:lstStyle/>
                    <a:p>
                      <a:r>
                        <a:rPr lang="en-GB" sz="2400" b="1" dirty="0">
                          <a:solidFill>
                            <a:schemeClr val="accent5">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dirty="0">
                          <a:solidFill>
                            <a:schemeClr val="accent5">
                              <a:lumMod val="50000"/>
                            </a:schemeClr>
                          </a:solidFill>
                          <a:latin typeface="Century Gothic" panose="020B0502020202020204" pitchFamily="34" charset="0"/>
                        </a:rPr>
                        <a:t>Je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vais</a:t>
                      </a:r>
                      <a:r>
                        <a:rPr lang="en-GB" sz="2400" baseline="0" dirty="0">
                          <a:solidFill>
                            <a:schemeClr val="accent5">
                              <a:lumMod val="50000"/>
                            </a:schemeClr>
                          </a:solidFill>
                          <a:latin typeface="Century Gothic" panose="020B0502020202020204" pitchFamily="34" charset="0"/>
                        </a:rPr>
                        <a:t> aux</a:t>
                      </a:r>
                      <a:endParaRPr lang="en-GB" sz="2400" dirty="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5">
                              <a:lumMod val="50000"/>
                            </a:schemeClr>
                          </a:solidFill>
                          <a:latin typeface="Century Gothic" panose="020B0502020202020204" pitchFamily="34" charset="0"/>
                        </a:rPr>
                        <a:t>parcs</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185420">
                <a:tc vMerge="1">
                  <a:txBody>
                    <a:bodyPr/>
                    <a:lstStyle/>
                    <a:p>
                      <a:endParaRPr lang="en-GB"/>
                    </a:p>
                  </a:txBody>
                  <a:tcPr/>
                </a:tc>
                <a:tc vMerge="1">
                  <a:txBody>
                    <a:bodyPr/>
                    <a:lstStyle/>
                    <a:p>
                      <a:endParaRPr lang="en-GB"/>
                    </a:p>
                  </a:txBody>
                  <a:tcPr/>
                </a:tc>
                <a:tc>
                  <a:txBody>
                    <a:bodyPr/>
                    <a:lstStyle/>
                    <a:p>
                      <a:r>
                        <a:rPr lang="fr-FR" sz="2400" dirty="0">
                          <a:solidFill>
                            <a:schemeClr val="accent5">
                              <a:lumMod val="50000"/>
                            </a:schemeClr>
                          </a:solidFill>
                          <a:latin typeface="Century Gothic" panose="020B0502020202020204" pitchFamily="34" charset="0"/>
                        </a:rPr>
                        <a:t>île</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31271768"/>
                  </a:ext>
                </a:extLst>
              </a:tr>
              <a:tr h="185420">
                <a:tc rowSpan="2">
                  <a:txBody>
                    <a:bodyPr/>
                    <a:lstStyle/>
                    <a:p>
                      <a:r>
                        <a:rPr lang="en-GB" sz="2400" b="1" dirty="0">
                          <a:solidFill>
                            <a:schemeClr val="accent5">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dirty="0" err="1">
                          <a:solidFill>
                            <a:schemeClr val="accent5">
                              <a:lumMod val="50000"/>
                            </a:schemeClr>
                          </a:solidFill>
                          <a:latin typeface="Century Gothic" panose="020B0502020202020204" pitchFamily="34" charset="0"/>
                        </a:rPr>
                        <a:t>Tu</a:t>
                      </a:r>
                      <a:r>
                        <a:rPr lang="en-GB" sz="2400" dirty="0">
                          <a:solidFill>
                            <a:schemeClr val="accent5">
                              <a:lumMod val="50000"/>
                            </a:schemeClr>
                          </a:solidFill>
                          <a:latin typeface="Century Gothic" panose="020B0502020202020204" pitchFamily="34" charset="0"/>
                        </a:rPr>
                        <a:t> vas aux</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dirty="0" err="1">
                          <a:solidFill>
                            <a:schemeClr val="accent5">
                              <a:lumMod val="50000"/>
                            </a:schemeClr>
                          </a:solidFill>
                          <a:latin typeface="Century Gothic" panose="020B0502020202020204" pitchFamily="34" charset="0"/>
                        </a:rPr>
                        <a:t>hôtel</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5">
                              <a:lumMod val="50000"/>
                            </a:schemeClr>
                          </a:solidFill>
                          <a:latin typeface="Century Gothic" panose="020B0502020202020204" pitchFamily="34" charset="0"/>
                        </a:rPr>
                        <a:t>collèges</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19008888"/>
                  </a:ext>
                </a:extLst>
              </a:tr>
              <a:tr h="185420">
                <a:tc rowSpan="2">
                  <a:txBody>
                    <a:bodyPr/>
                    <a:lstStyle/>
                    <a:p>
                      <a:r>
                        <a:rPr lang="en-GB" sz="2400" b="1" dirty="0">
                          <a:solidFill>
                            <a:schemeClr val="accent5">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dirty="0">
                          <a:solidFill>
                            <a:schemeClr val="accent5">
                              <a:lumMod val="50000"/>
                            </a:schemeClr>
                          </a:solidFill>
                          <a:latin typeface="Century Gothic" panose="020B0502020202020204" pitchFamily="34" charset="0"/>
                        </a:rPr>
                        <a:t>Il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a:t>
                      </a:r>
                      <a:r>
                        <a:rPr lang="en-GB" sz="2400" b="0" baseline="0" dirty="0">
                          <a:solidFill>
                            <a:schemeClr val="accent5">
                              <a:lumMod val="50000"/>
                            </a:schemeClr>
                          </a:solidFill>
                          <a:latin typeface="Century Gothic" panose="020B0502020202020204" pitchFamily="34" charset="0"/>
                        </a:rPr>
                        <a:t>à l’</a:t>
                      </a:r>
                      <a:endParaRPr lang="en-GB" sz="2400" dirty="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5">
                              <a:lumMod val="50000"/>
                            </a:schemeClr>
                          </a:solidFill>
                          <a:latin typeface="Century Gothic" panose="020B0502020202020204" pitchFamily="34" charset="0"/>
                        </a:rPr>
                        <a:t>aéroport</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1854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chemeClr val="accent5">
                              <a:lumMod val="50000"/>
                            </a:schemeClr>
                          </a:solidFill>
                          <a:latin typeface="Century Gothic" panose="020B0502020202020204" pitchFamily="34" charset="0"/>
                        </a:rPr>
                        <a:t>États-Unis</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078338162"/>
                  </a:ext>
                </a:extLst>
              </a:tr>
              <a:tr h="185420">
                <a:tc rowSpan="2">
                  <a:txBody>
                    <a:bodyPr/>
                    <a:lstStyle/>
                    <a:p>
                      <a:r>
                        <a:rPr lang="en-GB" sz="2400" b="1" dirty="0">
                          <a:solidFill>
                            <a:schemeClr val="accent5">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rowSpan="2">
                  <a:txBody>
                    <a:bodyPr/>
                    <a:lstStyle/>
                    <a:p>
                      <a:r>
                        <a:rPr lang="en-GB" sz="2400" dirty="0">
                          <a:solidFill>
                            <a:schemeClr val="accent5">
                              <a:lumMod val="50000"/>
                            </a:schemeClr>
                          </a:solidFill>
                          <a:latin typeface="Century Gothic" panose="020B0502020202020204" pitchFamily="34" charset="0"/>
                        </a:rPr>
                        <a:t>Elle </a:t>
                      </a:r>
                      <a:r>
                        <a:rPr lang="en-GB" sz="2400" dirty="0" err="1">
                          <a:solidFill>
                            <a:schemeClr val="accent5">
                              <a:lumMod val="50000"/>
                            </a:schemeClr>
                          </a:solidFill>
                          <a:latin typeface="Century Gothic" panose="020B0502020202020204" pitchFamily="34" charset="0"/>
                        </a:rPr>
                        <a:t>va</a:t>
                      </a:r>
                      <a:r>
                        <a:rPr lang="en-GB" sz="2400" dirty="0">
                          <a:solidFill>
                            <a:schemeClr val="accent5">
                              <a:lumMod val="50000"/>
                            </a:schemeClr>
                          </a:solidFill>
                          <a:latin typeface="Century Gothic" panose="020B0502020202020204" pitchFamily="34" charset="0"/>
                        </a:rPr>
                        <a:t> </a:t>
                      </a:r>
                      <a:r>
                        <a:rPr lang="en-GB" sz="2400" b="0" baseline="0" dirty="0">
                          <a:solidFill>
                            <a:schemeClr val="accent5">
                              <a:lumMod val="50000"/>
                            </a:schemeClr>
                          </a:solidFill>
                          <a:latin typeface="Century Gothic" panose="020B0502020202020204" pitchFamily="34" charset="0"/>
                        </a:rPr>
                        <a:t>à l’</a:t>
                      </a:r>
                      <a:endParaRPr lang="en-GB" sz="2400" dirty="0">
                        <a:solidFill>
                          <a:schemeClr val="accent5">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chemeClr val="accent5">
                              <a:lumMod val="50000"/>
                            </a:schemeClr>
                          </a:solidFill>
                          <a:latin typeface="Century Gothic" panose="020B0502020202020204" pitchFamily="34" charset="0"/>
                        </a:rPr>
                        <a:t>île</a:t>
                      </a:r>
                      <a:endParaRPr lang="en-GB" sz="2400" dirty="0">
                        <a:solidFill>
                          <a:schemeClr val="accent5">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r h="185420">
                <a:tc vMerge="1">
                  <a:txBody>
                    <a:bodyPr/>
                    <a:lstStyle/>
                    <a:p>
                      <a:endParaRPr lang="en-GB"/>
                    </a:p>
                  </a:txBody>
                  <a:tcPr/>
                </a:tc>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poste</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632011896"/>
                  </a:ext>
                </a:extLst>
              </a:tr>
            </a:tbl>
          </a:graphicData>
        </a:graphic>
      </p:graphicFrame>
      <p:sp>
        <p:nvSpPr>
          <p:cNvPr id="7" name="Rounded Rectangle 6"/>
          <p:cNvSpPr/>
          <p:nvPr/>
        </p:nvSpPr>
        <p:spPr>
          <a:xfrm>
            <a:off x="3514748" y="2438182"/>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3514748" y="3350583"/>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514748" y="4727338"/>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3514748" y="5180946"/>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9107484" y="2451850"/>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9107484" y="3771375"/>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9109040" y="4249046"/>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9110018" y="5180946"/>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239665" y="1279090"/>
            <a:ext cx="1137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les phrases. </a:t>
            </a:r>
            <a:r>
              <a:rPr lang="en-GB" sz="2400" dirty="0">
                <a:solidFill>
                  <a:srgbClr val="002060"/>
                </a:solidFill>
                <a:latin typeface="Century Gothic" panose="020B0502020202020204" pitchFamily="34" charset="0"/>
                <a:cs typeface="Arial"/>
                <a:sym typeface="Arial"/>
              </a:rPr>
              <a:t>Coche la </a:t>
            </a:r>
            <a:r>
              <a:rPr lang="en-GB" sz="2400" dirty="0" err="1">
                <a:solidFill>
                  <a:srgbClr val="002060"/>
                </a:solidFill>
                <a:latin typeface="Century Gothic" panose="020B0502020202020204" pitchFamily="34" charset="0"/>
                <a:cs typeface="Arial"/>
                <a:sym typeface="Arial"/>
              </a:rPr>
              <a:t>réponse</a:t>
            </a:r>
            <a:r>
              <a:rPr lang="en-GB" sz="2400" dirty="0">
                <a:solidFill>
                  <a:srgbClr val="002060"/>
                </a:solidFill>
                <a:latin typeface="Century Gothic" panose="020B0502020202020204" pitchFamily="34" charset="0"/>
                <a:cs typeface="Arial"/>
                <a:sym typeface="Arial"/>
              </a:rPr>
              <a:t> </a:t>
            </a:r>
            <a:r>
              <a:rPr lang="en-GB" sz="2400" dirty="0" err="1">
                <a:solidFill>
                  <a:srgbClr val="002060"/>
                </a:solidFill>
                <a:latin typeface="Century Gothic" panose="020B0502020202020204" pitchFamily="34" charset="0"/>
                <a:cs typeface="Arial"/>
                <a:sym typeface="Arial"/>
              </a:rPr>
              <a:t>correcte</a:t>
            </a:r>
            <a:r>
              <a:rPr lang="en-GB" sz="2400" dirty="0">
                <a:solidFill>
                  <a:srgbClr val="002060"/>
                </a:solidFill>
                <a:latin typeface="Century Gothic" panose="020B0502020202020204" pitchFamily="34" charset="0"/>
                <a:cs typeface="Arial"/>
                <a:sym typeface="Arial"/>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7"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a:t>
            </a:r>
            <a:r>
              <a:rPr lang="en-GB" sz="2800" b="1" kern="0" dirty="0" err="1">
                <a:solidFill>
                  <a:schemeClr val="bg1"/>
                </a:solidFill>
              </a:rPr>
              <a:t>va</a:t>
            </a:r>
            <a:r>
              <a:rPr lang="en-GB" sz="2800" b="1" kern="0" dirty="0">
                <a:solidFill>
                  <a:schemeClr val="bg1"/>
                </a:solidFill>
              </a:rPr>
              <a:t> </a:t>
            </a:r>
            <a:r>
              <a:rPr lang="en-GB" sz="2800" b="1" kern="0" dirty="0" err="1">
                <a:solidFill>
                  <a:schemeClr val="bg1"/>
                </a:solidFill>
              </a:rPr>
              <a:t>où</a:t>
            </a:r>
            <a:r>
              <a:rPr lang="en-GB" sz="2800" b="1" kern="0" dirty="0">
                <a:solidFill>
                  <a:schemeClr val="bg1"/>
                </a:solidFill>
              </a:rPr>
              <a:t>? </a:t>
            </a:r>
          </a:p>
        </p:txBody>
      </p:sp>
      <p:pic>
        <p:nvPicPr>
          <p:cNvPr id="18" name="Picture 17" descr="background rectangle">
            <a:extLst>
              <a:ext uri="{FF2B5EF4-FFF2-40B4-BE49-F238E27FC236}">
                <a16:creationId xmlns:a16="http://schemas.microsoft.com/office/drawing/2014/main" id="{01BCD43D-8F48-4C4B-ABA9-F67EDC53D8D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D44CFBF0-4C02-4625-B90E-D69DBB191F3A}"/>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Qui </a:t>
            </a:r>
            <a:r>
              <a:rPr lang="en-GB" sz="3600" b="1" kern="0" dirty="0" err="1">
                <a:solidFill>
                  <a:schemeClr val="bg1"/>
                </a:solidFill>
              </a:rPr>
              <a:t>va</a:t>
            </a:r>
            <a:r>
              <a:rPr lang="en-GB" sz="3600" b="1" kern="0" dirty="0">
                <a:solidFill>
                  <a:schemeClr val="bg1"/>
                </a:solidFill>
              </a:rPr>
              <a:t> </a:t>
            </a:r>
            <a:r>
              <a:rPr lang="en-GB" sz="3600" b="1" kern="0" dirty="0" err="1">
                <a:solidFill>
                  <a:schemeClr val="bg1"/>
                </a:solidFill>
              </a:rPr>
              <a:t>où</a:t>
            </a:r>
            <a:r>
              <a:rPr lang="en-GB" sz="3600" b="1" kern="0" dirty="0">
                <a:solidFill>
                  <a:schemeClr val="bg1"/>
                </a:solidFill>
              </a:rPr>
              <a:t> ?</a:t>
            </a:r>
          </a:p>
        </p:txBody>
      </p:sp>
      <p:sp>
        <p:nvSpPr>
          <p:cNvPr id="20" name="Rounded Rectangle 46">
            <a:extLst>
              <a:ext uri="{FF2B5EF4-FFF2-40B4-BE49-F238E27FC236}">
                <a16:creationId xmlns:a16="http://schemas.microsoft.com/office/drawing/2014/main" id="{B5FF52AC-E39A-42B0-B961-04D6EB5C3C8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7137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74711028"/>
              </p:ext>
            </p:extLst>
          </p:nvPr>
        </p:nvGraphicFramePr>
        <p:xfrm>
          <a:off x="820649" y="2066613"/>
          <a:ext cx="10763756" cy="4053840"/>
        </p:xfrm>
        <a:graphic>
          <a:graphicData uri="http://schemas.openxmlformats.org/drawingml/2006/table">
            <a:tbl>
              <a:tblPr firstRow="1" bandRow="1">
                <a:tableStyleId>{7DF18680-E054-41AD-8BC1-D1AEF772440D}</a:tableStyleId>
              </a:tblPr>
              <a:tblGrid>
                <a:gridCol w="751004">
                  <a:extLst>
                    <a:ext uri="{9D8B030D-6E8A-4147-A177-3AD203B41FA5}">
                      <a16:colId xmlns:a16="http://schemas.microsoft.com/office/drawing/2014/main" val="2767204857"/>
                    </a:ext>
                  </a:extLst>
                </a:gridCol>
                <a:gridCol w="3167816">
                  <a:extLst>
                    <a:ext uri="{9D8B030D-6E8A-4147-A177-3AD203B41FA5}">
                      <a16:colId xmlns:a16="http://schemas.microsoft.com/office/drawing/2014/main" val="3780212547"/>
                    </a:ext>
                  </a:extLst>
                </a:gridCol>
                <a:gridCol w="3501400">
                  <a:extLst>
                    <a:ext uri="{9D8B030D-6E8A-4147-A177-3AD203B41FA5}">
                      <a16:colId xmlns:a16="http://schemas.microsoft.com/office/drawing/2014/main" val="401400186"/>
                    </a:ext>
                  </a:extLst>
                </a:gridCol>
                <a:gridCol w="3343536">
                  <a:extLst>
                    <a:ext uri="{9D8B030D-6E8A-4147-A177-3AD203B41FA5}">
                      <a16:colId xmlns:a16="http://schemas.microsoft.com/office/drawing/2014/main" val="2133729724"/>
                    </a:ext>
                  </a:extLst>
                </a:gridCol>
              </a:tblGrid>
              <a:tr h="370840">
                <a:tc>
                  <a:txBody>
                    <a:bodyPr/>
                    <a:lstStyle/>
                    <a:p>
                      <a:endParaRPr lang="en-GB" sz="2000" dirty="0">
                        <a:solidFill>
                          <a:schemeClr val="accent1">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err="1">
                          <a:solidFill>
                            <a:schemeClr val="accent1">
                              <a:lumMod val="50000"/>
                            </a:schemeClr>
                          </a:solidFill>
                          <a:latin typeface="Century Gothic" panose="020B0502020202020204" pitchFamily="34" charset="0"/>
                        </a:rPr>
                        <a:t>Réponse</a:t>
                      </a:r>
                      <a:endParaRPr lang="en-GB" sz="2000" dirty="0">
                        <a:solidFill>
                          <a:schemeClr val="accent1">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baseline="0" dirty="0" err="1">
                          <a:solidFill>
                            <a:schemeClr val="accent1">
                              <a:lumMod val="50000"/>
                            </a:schemeClr>
                          </a:solidFill>
                          <a:latin typeface="Century Gothic" panose="020B0502020202020204" pitchFamily="34" charset="0"/>
                        </a:rPr>
                        <a:t>Quand</a:t>
                      </a:r>
                      <a:r>
                        <a:rPr lang="en-GB" sz="2000" baseline="0" dirty="0">
                          <a:solidFill>
                            <a:schemeClr val="accent1">
                              <a:lumMod val="50000"/>
                            </a:schemeClr>
                          </a:solidFill>
                          <a:latin typeface="Century Gothic" panose="020B0502020202020204" pitchFamily="34" charset="0"/>
                        </a:rPr>
                        <a:t> / </a:t>
                      </a:r>
                      <a:r>
                        <a:rPr lang="en-GB" sz="2000" baseline="0" dirty="0" err="1">
                          <a:solidFill>
                            <a:schemeClr val="accent1">
                              <a:lumMod val="50000"/>
                            </a:schemeClr>
                          </a:solidFill>
                          <a:latin typeface="Century Gothic" panose="020B0502020202020204" pitchFamily="34" charset="0"/>
                        </a:rPr>
                        <a:t>où</a:t>
                      </a:r>
                      <a:r>
                        <a:rPr lang="en-GB" sz="2000" baseline="0" dirty="0">
                          <a:solidFill>
                            <a:schemeClr val="accent1">
                              <a:lumMod val="50000"/>
                            </a:schemeClr>
                          </a:solidFill>
                          <a:latin typeface="Century Gothic" panose="020B0502020202020204" pitchFamily="34" charset="0"/>
                        </a:rPr>
                        <a:t> / comment?</a:t>
                      </a:r>
                      <a:endParaRPr lang="en-GB" sz="2000" dirty="0">
                        <a:solidFill>
                          <a:schemeClr val="accent1">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tc>
                  <a:txBody>
                    <a:bodyPr/>
                    <a:lstStyle/>
                    <a:p>
                      <a:r>
                        <a:rPr lang="en-GB" sz="2000" dirty="0" err="1">
                          <a:solidFill>
                            <a:schemeClr val="accent1">
                              <a:lumMod val="50000"/>
                            </a:schemeClr>
                          </a:solidFill>
                          <a:latin typeface="Century Gothic" panose="020B0502020202020204" pitchFamily="34" charset="0"/>
                        </a:rPr>
                        <a:t>Réponse</a:t>
                      </a:r>
                      <a:endParaRPr lang="en-GB" sz="2000" dirty="0">
                        <a:solidFill>
                          <a:schemeClr val="accent1">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3688447"/>
                  </a:ext>
                </a:extLst>
              </a:tr>
              <a:tr h="370840">
                <a:tc>
                  <a:txBody>
                    <a:bodyPr/>
                    <a:lstStyle/>
                    <a:p>
                      <a:r>
                        <a:rPr lang="en-GB" sz="2400" b="1" dirty="0">
                          <a:solidFill>
                            <a:schemeClr val="accent1">
                              <a:lumMod val="50000"/>
                            </a:schemeClr>
                          </a:solidFill>
                          <a:latin typeface="Century Gothic" panose="020B0502020202020204" pitchFamily="34" charset="0"/>
                        </a:rPr>
                        <a:t>1</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Je</a:t>
                      </a:r>
                      <a:r>
                        <a:rPr lang="en-GB" sz="2400" baseline="0" dirty="0">
                          <a:solidFill>
                            <a:schemeClr val="accent1">
                              <a:lumMod val="50000"/>
                            </a:schemeClr>
                          </a:solidFill>
                          <a:latin typeface="Century Gothic" panose="020B0502020202020204" pitchFamily="34" charset="0"/>
                        </a:rPr>
                        <a:t> </a:t>
                      </a:r>
                      <a:r>
                        <a:rPr lang="en-GB" sz="2400" baseline="0" dirty="0" err="1">
                          <a:solidFill>
                            <a:schemeClr val="accent1">
                              <a:lumMod val="50000"/>
                            </a:schemeClr>
                          </a:solidFill>
                          <a:latin typeface="Century Gothic" panose="020B0502020202020204" pitchFamily="34" charset="0"/>
                        </a:rPr>
                        <a:t>vais</a:t>
                      </a:r>
                      <a:r>
                        <a:rPr lang="en-GB" sz="2400" baseline="0" dirty="0">
                          <a:solidFill>
                            <a:schemeClr val="accent1">
                              <a:lumMod val="50000"/>
                            </a:schemeClr>
                          </a:solidFill>
                          <a:latin typeface="Century Gothic" panose="020B0502020202020204" pitchFamily="34" charset="0"/>
                        </a:rPr>
                        <a:t> aux </a:t>
                      </a:r>
                      <a:r>
                        <a:rPr lang="en-GB" sz="2400" b="0" dirty="0" err="1">
                          <a:solidFill>
                            <a:schemeClr val="accent1">
                              <a:lumMod val="50000"/>
                            </a:schemeClr>
                          </a:solidFill>
                          <a:latin typeface="Century Gothic" panose="020B0502020202020204" pitchFamily="34" charset="0"/>
                        </a:rPr>
                        <a:t>h</a:t>
                      </a:r>
                      <a:r>
                        <a:rPr lang="en-GB" sz="2400" dirty="0" err="1">
                          <a:solidFill>
                            <a:schemeClr val="accent1">
                              <a:lumMod val="50000"/>
                            </a:schemeClr>
                          </a:solidFill>
                          <a:latin typeface="Century Gothic" panose="020B0502020202020204" pitchFamily="34" charset="0"/>
                        </a:rPr>
                        <a:t>ô</a:t>
                      </a:r>
                      <a:r>
                        <a:rPr lang="en-GB" sz="2400" b="0" dirty="0" err="1">
                          <a:solidFill>
                            <a:schemeClr val="accent1">
                              <a:lumMod val="50000"/>
                            </a:schemeClr>
                          </a:solidFill>
                          <a:latin typeface="Century Gothic" panose="020B0502020202020204" pitchFamily="34" charset="0"/>
                        </a:rPr>
                        <a:t>tels</a:t>
                      </a:r>
                      <a:r>
                        <a:rPr lang="en-GB" sz="2400" b="0" dirty="0">
                          <a:solidFill>
                            <a:schemeClr val="accent1">
                              <a:lumMod val="50000"/>
                            </a:schemeClr>
                          </a:solidFill>
                          <a:latin typeface="Century Gothic" panose="020B0502020202020204" pitchFamily="34" charset="0"/>
                        </a:rPr>
                        <a:t>.</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b="0" dirty="0">
                        <a:solidFill>
                          <a:schemeClr val="accent1">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b="0" dirty="0">
                          <a:solidFill>
                            <a:schemeClr val="accent1">
                              <a:lumMod val="50000"/>
                            </a:schemeClr>
                          </a:solidFill>
                          <a:latin typeface="Century Gothic" panose="020B0502020202020204" pitchFamily="34" charset="0"/>
                        </a:rPr>
                        <a:t>À Paris.</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568204727"/>
                  </a:ext>
                </a:extLst>
              </a:tr>
              <a:tr h="370840">
                <a:tc>
                  <a:txBody>
                    <a:bodyPr/>
                    <a:lstStyle/>
                    <a:p>
                      <a:r>
                        <a:rPr lang="en-GB" sz="2400" b="1" dirty="0">
                          <a:solidFill>
                            <a:schemeClr val="accent1">
                              <a:lumMod val="50000"/>
                            </a:schemeClr>
                          </a:solidFill>
                          <a:latin typeface="Century Gothic" panose="020B0502020202020204" pitchFamily="34" charset="0"/>
                        </a:rPr>
                        <a:t>2</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Il</a:t>
                      </a:r>
                      <a:r>
                        <a:rPr lang="en-GB" sz="2400" baseline="0" dirty="0">
                          <a:solidFill>
                            <a:schemeClr val="accent1">
                              <a:lumMod val="50000"/>
                            </a:schemeClr>
                          </a:solidFill>
                          <a:latin typeface="Century Gothic" panose="020B0502020202020204" pitchFamily="34" charset="0"/>
                        </a:rPr>
                        <a:t> </a:t>
                      </a:r>
                      <a:r>
                        <a:rPr lang="en-GB" sz="2400" baseline="0" dirty="0" err="1">
                          <a:solidFill>
                            <a:schemeClr val="accent1">
                              <a:lumMod val="50000"/>
                            </a:schemeClr>
                          </a:solidFill>
                          <a:latin typeface="Century Gothic" panose="020B0502020202020204" pitchFamily="34" charset="0"/>
                        </a:rPr>
                        <a:t>va</a:t>
                      </a:r>
                      <a:r>
                        <a:rPr lang="en-GB" sz="2400" baseline="0" dirty="0">
                          <a:solidFill>
                            <a:schemeClr val="accent1">
                              <a:lumMod val="50000"/>
                            </a:schemeClr>
                          </a:solidFill>
                          <a:latin typeface="Century Gothic" panose="020B0502020202020204" pitchFamily="34" charset="0"/>
                        </a:rPr>
                        <a:t> à </a:t>
                      </a:r>
                      <a:r>
                        <a:rPr lang="en-GB" sz="2400" baseline="0" dirty="0" err="1">
                          <a:solidFill>
                            <a:schemeClr val="accent1">
                              <a:lumMod val="50000"/>
                            </a:schemeClr>
                          </a:solidFill>
                          <a:latin typeface="Century Gothic" panose="020B0502020202020204" pitchFamily="34" charset="0"/>
                        </a:rPr>
                        <a:t>l’</a:t>
                      </a:r>
                      <a:r>
                        <a:rPr lang="en-GB" sz="2400" dirty="0" err="1">
                          <a:solidFill>
                            <a:schemeClr val="accent1">
                              <a:lumMod val="50000"/>
                            </a:schemeClr>
                          </a:solidFill>
                          <a:latin typeface="Century Gothic" panose="020B0502020202020204" pitchFamily="34" charset="0"/>
                        </a:rPr>
                        <a:t>étranger</a:t>
                      </a:r>
                      <a:r>
                        <a:rPr lang="en-GB" sz="2400" dirty="0">
                          <a:solidFill>
                            <a:schemeClr val="accent1">
                              <a:lumMod val="50000"/>
                            </a:schemeClr>
                          </a:solidFill>
                          <a:latin typeface="Century Gothic" panose="020B0502020202020204" pitchFamily="34" charset="0"/>
                        </a:rPr>
                        <a:t>.</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1">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 train.</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399387329"/>
                  </a:ext>
                </a:extLst>
              </a:tr>
              <a:tr h="370840">
                <a:tc>
                  <a:txBody>
                    <a:bodyPr/>
                    <a:lstStyle/>
                    <a:p>
                      <a:r>
                        <a:rPr lang="en-GB" sz="2400" b="1" dirty="0">
                          <a:solidFill>
                            <a:schemeClr val="accent1">
                              <a:lumMod val="50000"/>
                            </a:schemeClr>
                          </a:solidFill>
                          <a:latin typeface="Century Gothic" panose="020B0502020202020204" pitchFamily="34" charset="0"/>
                        </a:rPr>
                        <a:t>3</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chemeClr val="accent1">
                              <a:lumMod val="50000"/>
                            </a:schemeClr>
                          </a:solidFill>
                          <a:latin typeface="Century Gothic" panose="020B0502020202020204" pitchFamily="34" charset="0"/>
                        </a:rPr>
                        <a:t>Elle </a:t>
                      </a:r>
                      <a:r>
                        <a:rPr lang="en-GB" sz="2400" b="0" dirty="0" err="1">
                          <a:solidFill>
                            <a:schemeClr val="accent1">
                              <a:lumMod val="50000"/>
                            </a:schemeClr>
                          </a:solidFill>
                          <a:latin typeface="Century Gothic" panose="020B0502020202020204" pitchFamily="34" charset="0"/>
                        </a:rPr>
                        <a:t>va</a:t>
                      </a:r>
                      <a:r>
                        <a:rPr lang="en-GB" sz="2400" b="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à </a:t>
                      </a:r>
                      <a:r>
                        <a:rPr lang="en-GB" sz="2400" b="0" baseline="0" dirty="0" err="1">
                          <a:solidFill>
                            <a:schemeClr val="accent1">
                              <a:lumMod val="50000"/>
                            </a:schemeClr>
                          </a:solidFill>
                          <a:latin typeface="Century Gothic" panose="020B0502020202020204" pitchFamily="34" charset="0"/>
                        </a:rPr>
                        <a:t>l’</a:t>
                      </a:r>
                      <a:r>
                        <a:rPr lang="en-GB" sz="2400" dirty="0" err="1">
                          <a:solidFill>
                            <a:schemeClr val="accent1">
                              <a:lumMod val="50000"/>
                            </a:schemeClr>
                          </a:solidFill>
                          <a:latin typeface="Century Gothic" panose="020B0502020202020204" pitchFamily="34" charset="0"/>
                        </a:rPr>
                        <a:t>hôtel</a:t>
                      </a:r>
                      <a:r>
                        <a:rPr lang="en-GB" sz="2400" dirty="0">
                          <a:solidFill>
                            <a:schemeClr val="accent1">
                              <a:lumMod val="50000"/>
                            </a:schemeClr>
                          </a:solidFill>
                          <a:latin typeface="Century Gothic" panose="020B0502020202020204" pitchFamily="34" charset="0"/>
                        </a:rPr>
                        <a:t>.</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1">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Le </a:t>
                      </a:r>
                      <a:r>
                        <a:rPr lang="en-GB" sz="2400" dirty="0" err="1">
                          <a:solidFill>
                            <a:schemeClr val="accent1">
                              <a:lumMod val="50000"/>
                            </a:schemeClr>
                          </a:solidFill>
                          <a:latin typeface="Century Gothic" panose="020B0502020202020204" pitchFamily="34" charset="0"/>
                        </a:rPr>
                        <a:t>samedi</a:t>
                      </a:r>
                      <a:r>
                        <a:rPr lang="en-GB" sz="2400" dirty="0">
                          <a:solidFill>
                            <a:schemeClr val="accent1">
                              <a:lumMod val="50000"/>
                            </a:schemeClr>
                          </a:solidFill>
                          <a:latin typeface="Century Gothic" panose="020B0502020202020204" pitchFamily="34" charset="0"/>
                        </a:rPr>
                        <a:t>.</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90127263"/>
                  </a:ext>
                </a:extLst>
              </a:tr>
              <a:tr h="370840">
                <a:tc>
                  <a:txBody>
                    <a:bodyPr/>
                    <a:lstStyle/>
                    <a:p>
                      <a:r>
                        <a:rPr lang="en-GB" sz="2400" b="1" dirty="0">
                          <a:solidFill>
                            <a:schemeClr val="accent1">
                              <a:lumMod val="50000"/>
                            </a:schemeClr>
                          </a:solidFill>
                          <a:latin typeface="Century Gothic" panose="020B0502020202020204" pitchFamily="34" charset="0"/>
                        </a:rPr>
                        <a:t>4</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err="1">
                          <a:solidFill>
                            <a:schemeClr val="accent1">
                              <a:lumMod val="50000"/>
                            </a:schemeClr>
                          </a:solidFill>
                          <a:latin typeface="Century Gothic" panose="020B0502020202020204" pitchFamily="34" charset="0"/>
                        </a:rPr>
                        <a:t>Tu</a:t>
                      </a:r>
                      <a:r>
                        <a:rPr lang="en-GB" sz="2400" b="0" dirty="0">
                          <a:solidFill>
                            <a:schemeClr val="accent1">
                              <a:lumMod val="50000"/>
                            </a:schemeClr>
                          </a:solidFill>
                          <a:latin typeface="Century Gothic" panose="020B0502020202020204" pitchFamily="34" charset="0"/>
                        </a:rPr>
                        <a:t> vas aux </a:t>
                      </a:r>
                      <a:r>
                        <a:rPr lang="fr-FR" sz="2400" dirty="0">
                          <a:solidFill>
                            <a:schemeClr val="accent1">
                              <a:lumMod val="50000"/>
                            </a:schemeClr>
                          </a:solidFill>
                          <a:latin typeface="Century Gothic" panose="020B0502020202020204" pitchFamily="34" charset="0"/>
                        </a:rPr>
                        <a:t>îles.</a:t>
                      </a:r>
                      <a:endParaRPr lang="en-GB" sz="2400" dirty="0">
                        <a:solidFill>
                          <a:schemeClr val="accent1">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endParaRPr lang="en-GB" sz="2400" dirty="0">
                        <a:solidFill>
                          <a:schemeClr val="accent1">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 bateau.</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0782328"/>
                  </a:ext>
                </a:extLst>
              </a:tr>
              <a:tr h="370840">
                <a:tc>
                  <a:txBody>
                    <a:bodyPr/>
                    <a:lstStyle/>
                    <a:p>
                      <a:r>
                        <a:rPr lang="en-GB" sz="2400" b="1" dirty="0">
                          <a:solidFill>
                            <a:schemeClr val="accent1">
                              <a:lumMod val="50000"/>
                            </a:schemeClr>
                          </a:solidFill>
                          <a:latin typeface="Century Gothic" panose="020B0502020202020204" pitchFamily="34" charset="0"/>
                        </a:rPr>
                        <a:t>5</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Je</a:t>
                      </a:r>
                      <a:r>
                        <a:rPr lang="en-GB" sz="2400" baseline="0" dirty="0">
                          <a:solidFill>
                            <a:schemeClr val="accent1">
                              <a:lumMod val="50000"/>
                            </a:schemeClr>
                          </a:solidFill>
                          <a:latin typeface="Century Gothic" panose="020B0502020202020204" pitchFamily="34" charset="0"/>
                        </a:rPr>
                        <a:t> </a:t>
                      </a:r>
                      <a:r>
                        <a:rPr lang="en-GB" sz="2400" baseline="0" dirty="0" err="1">
                          <a:solidFill>
                            <a:schemeClr val="accent1">
                              <a:lumMod val="50000"/>
                            </a:schemeClr>
                          </a:solidFill>
                          <a:latin typeface="Century Gothic" panose="020B0502020202020204" pitchFamily="34" charset="0"/>
                        </a:rPr>
                        <a:t>vais</a:t>
                      </a:r>
                      <a:r>
                        <a:rPr lang="en-GB" sz="2400" baseline="0" dirty="0">
                          <a:solidFill>
                            <a:schemeClr val="accent1">
                              <a:lumMod val="50000"/>
                            </a:schemeClr>
                          </a:solidFill>
                          <a:latin typeface="Century Gothic" panose="020B0502020202020204" pitchFamily="34" charset="0"/>
                        </a:rPr>
                        <a:t> aux </a:t>
                      </a:r>
                      <a:r>
                        <a:rPr lang="en-GB" sz="2400" dirty="0" err="1">
                          <a:solidFill>
                            <a:schemeClr val="accent1">
                              <a:lumMod val="50000"/>
                            </a:schemeClr>
                          </a:solidFill>
                          <a:latin typeface="Century Gothic" panose="020B0502020202020204" pitchFamily="34" charset="0"/>
                        </a:rPr>
                        <a:t>parcs</a:t>
                      </a:r>
                      <a:r>
                        <a:rPr lang="en-GB" sz="2400" dirty="0">
                          <a:solidFill>
                            <a:schemeClr val="accent1">
                              <a:lumMod val="50000"/>
                            </a:schemeClr>
                          </a:solidFill>
                          <a:latin typeface="Century Gothic" panose="020B0502020202020204" pitchFamily="34" charset="0"/>
                        </a:rPr>
                        <a:t>.</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1">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Dehors</a:t>
                      </a:r>
                      <a:r>
                        <a:rPr lang="en-GB" sz="2400" dirty="0">
                          <a:solidFill>
                            <a:schemeClr val="accent1">
                              <a:lumMod val="50000"/>
                            </a:schemeClr>
                          </a:solidFill>
                          <a:latin typeface="Century Gothic" panose="020B0502020202020204" pitchFamily="34" charset="0"/>
                        </a:rPr>
                        <a:t>.</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908183431"/>
                  </a:ext>
                </a:extLst>
              </a:tr>
              <a:tr h="370840">
                <a:tc>
                  <a:txBody>
                    <a:bodyPr/>
                    <a:lstStyle/>
                    <a:p>
                      <a:r>
                        <a:rPr lang="en-GB" sz="2400" b="1" dirty="0">
                          <a:solidFill>
                            <a:schemeClr val="accent1">
                              <a:lumMod val="50000"/>
                            </a:schemeClr>
                          </a:solidFill>
                          <a:latin typeface="Century Gothic" panose="020B0502020202020204" pitchFamily="34" charset="0"/>
                        </a:rPr>
                        <a:t>6</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Tu</a:t>
                      </a:r>
                      <a:r>
                        <a:rPr lang="en-GB" sz="2400" dirty="0">
                          <a:solidFill>
                            <a:schemeClr val="accent1">
                              <a:lumMod val="50000"/>
                            </a:schemeClr>
                          </a:solidFill>
                          <a:latin typeface="Century Gothic" panose="020B0502020202020204" pitchFamily="34" charset="0"/>
                        </a:rPr>
                        <a:t> vas aux </a:t>
                      </a:r>
                      <a:r>
                        <a:rPr lang="en-GB" sz="2400" dirty="0" err="1">
                          <a:solidFill>
                            <a:schemeClr val="accent1">
                              <a:lumMod val="50000"/>
                            </a:schemeClr>
                          </a:solidFill>
                          <a:latin typeface="Century Gothic" panose="020B0502020202020204" pitchFamily="34" charset="0"/>
                        </a:rPr>
                        <a:t>collèges</a:t>
                      </a:r>
                      <a:r>
                        <a:rPr lang="en-GB" sz="2400" dirty="0">
                          <a:solidFill>
                            <a:schemeClr val="accent1">
                              <a:lumMod val="50000"/>
                            </a:schemeClr>
                          </a:solidFill>
                          <a:latin typeface="Century Gothic" panose="020B0502020202020204" pitchFamily="34" charset="0"/>
                        </a:rPr>
                        <a:t>.</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1">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Dans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une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semaine</a:t>
                      </a:r>
                      <a:r>
                        <a:rPr lang="en-GB" sz="2400" dirty="0">
                          <a:solidFill>
                            <a:schemeClr val="accent1">
                              <a:lumMod val="50000"/>
                            </a:schemeClr>
                          </a:solidFill>
                          <a:latin typeface="Century Gothic" panose="020B0502020202020204" pitchFamily="34" charset="0"/>
                        </a:rPr>
                        <a:t>.</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366340364"/>
                  </a:ext>
                </a:extLst>
              </a:tr>
              <a:tr h="370840">
                <a:tc>
                  <a:txBody>
                    <a:bodyPr/>
                    <a:lstStyle/>
                    <a:p>
                      <a:r>
                        <a:rPr lang="en-GB" sz="2400" b="1" dirty="0">
                          <a:solidFill>
                            <a:schemeClr val="accent1">
                              <a:lumMod val="50000"/>
                            </a:schemeClr>
                          </a:solidFill>
                          <a:latin typeface="Century Gothic" panose="020B0502020202020204" pitchFamily="34" charset="0"/>
                        </a:rPr>
                        <a:t>7</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Il </a:t>
                      </a:r>
                      <a:r>
                        <a:rPr lang="en-GB" sz="2400" dirty="0" err="1">
                          <a:solidFill>
                            <a:schemeClr val="accent1">
                              <a:lumMod val="50000"/>
                            </a:schemeClr>
                          </a:solidFill>
                          <a:latin typeface="Century Gothic" panose="020B0502020202020204" pitchFamily="34" charset="0"/>
                        </a:rPr>
                        <a:t>va</a:t>
                      </a:r>
                      <a:r>
                        <a:rPr lang="en-GB" sz="240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à </a:t>
                      </a:r>
                      <a:r>
                        <a:rPr lang="en-GB" sz="2400" b="0" baseline="0" dirty="0" err="1">
                          <a:solidFill>
                            <a:schemeClr val="accent1">
                              <a:lumMod val="50000"/>
                            </a:schemeClr>
                          </a:solidFill>
                          <a:latin typeface="Century Gothic" panose="020B0502020202020204" pitchFamily="34" charset="0"/>
                        </a:rPr>
                        <a:t>l’</a:t>
                      </a:r>
                      <a:r>
                        <a:rPr lang="en-GB" sz="2400" dirty="0" err="1">
                          <a:solidFill>
                            <a:schemeClr val="accent1">
                              <a:lumMod val="50000"/>
                            </a:schemeClr>
                          </a:solidFill>
                          <a:latin typeface="Century Gothic" panose="020B0502020202020204" pitchFamily="34" charset="0"/>
                        </a:rPr>
                        <a:t>aéroport</a:t>
                      </a:r>
                      <a:r>
                        <a:rPr lang="en-GB" sz="2400" dirty="0">
                          <a:solidFill>
                            <a:schemeClr val="accent1">
                              <a:lumMod val="50000"/>
                            </a:schemeClr>
                          </a:solidFill>
                          <a:latin typeface="Century Gothic" panose="020B0502020202020204" pitchFamily="34" charset="0"/>
                        </a:rPr>
                        <a:t>.</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1">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En</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voiture</a:t>
                      </a:r>
                      <a:r>
                        <a:rPr lang="en-GB" sz="2400" dirty="0">
                          <a:solidFill>
                            <a:schemeClr val="accent1">
                              <a:lumMod val="50000"/>
                            </a:schemeClr>
                          </a:solidFill>
                          <a:latin typeface="Century Gothic" panose="020B0502020202020204" pitchFamily="34" charset="0"/>
                        </a:rPr>
                        <a:t>.</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13852648"/>
                  </a:ext>
                </a:extLst>
              </a:tr>
              <a:tr h="370840">
                <a:tc>
                  <a:txBody>
                    <a:bodyPr/>
                    <a:lstStyle/>
                    <a:p>
                      <a:r>
                        <a:rPr lang="en-GB" sz="2400" b="1" dirty="0">
                          <a:solidFill>
                            <a:schemeClr val="accent1">
                              <a:lumMod val="50000"/>
                            </a:schemeClr>
                          </a:solidFill>
                          <a:latin typeface="Century Gothic" panose="020B0502020202020204" pitchFamily="34" charset="0"/>
                        </a:rPr>
                        <a:t>8</a:t>
                      </a: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Elle </a:t>
                      </a:r>
                      <a:r>
                        <a:rPr lang="en-GB" sz="2400" dirty="0" err="1">
                          <a:solidFill>
                            <a:schemeClr val="accent1">
                              <a:lumMod val="50000"/>
                            </a:schemeClr>
                          </a:solidFill>
                          <a:latin typeface="Century Gothic" panose="020B0502020202020204" pitchFamily="34" charset="0"/>
                        </a:rPr>
                        <a:t>va</a:t>
                      </a:r>
                      <a:r>
                        <a:rPr lang="en-GB" sz="240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à l’</a:t>
                      </a:r>
                      <a:r>
                        <a:rPr lang="fr-FR" sz="2400" dirty="0">
                          <a:solidFill>
                            <a:schemeClr val="accent1">
                              <a:lumMod val="50000"/>
                            </a:schemeClr>
                          </a:solidFill>
                          <a:latin typeface="Century Gothic" panose="020B0502020202020204" pitchFamily="34" charset="0"/>
                        </a:rPr>
                        <a:t>île.</a:t>
                      </a:r>
                      <a:endParaRPr lang="en-GB" sz="2400" dirty="0">
                        <a:solidFill>
                          <a:schemeClr val="accent1">
                            <a:lumMod val="50000"/>
                          </a:schemeClr>
                        </a:solidFill>
                        <a:latin typeface="Century Gothic" panose="020B0502020202020204" pitchFamily="34" charset="0"/>
                      </a:endParaRPr>
                    </a:p>
                  </a:txBody>
                  <a:tcPr anchor="ct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400" dirty="0">
                        <a:solidFill>
                          <a:schemeClr val="accent1">
                            <a:lumMod val="50000"/>
                          </a:schemeClr>
                        </a:solidFill>
                        <a:latin typeface="Century Gothic" panose="020B0502020202020204" pitchFamily="34" charset="0"/>
                      </a:endParaRP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Le week-end.</a:t>
                      </a:r>
                    </a:p>
                  </a:txBody>
                  <a:tcPr>
                    <a:lnL w="19050" cap="flat" cmpd="sng" algn="ctr">
                      <a:solidFill>
                        <a:schemeClr val="accent5">
                          <a:lumMod val="50000"/>
                        </a:schemeClr>
                      </a:solidFill>
                      <a:prstDash val="solid"/>
                      <a:round/>
                      <a:headEnd type="none" w="med" len="med"/>
                      <a:tailEnd type="none" w="med" len="med"/>
                    </a:lnL>
                    <a:lnR w="19050" cap="flat" cmpd="sng" algn="ctr">
                      <a:solidFill>
                        <a:schemeClr val="accent5">
                          <a:lumMod val="50000"/>
                        </a:schemeClr>
                      </a:solidFill>
                      <a:prstDash val="solid"/>
                      <a:round/>
                      <a:headEnd type="none" w="med" len="med"/>
                      <a:tailEnd type="none" w="med" len="med"/>
                    </a:lnR>
                    <a:lnT w="19050" cap="flat" cmpd="sng" algn="ctr">
                      <a:solidFill>
                        <a:schemeClr val="accent5">
                          <a:lumMod val="50000"/>
                        </a:schemeClr>
                      </a:solidFill>
                      <a:prstDash val="solid"/>
                      <a:round/>
                      <a:headEnd type="none" w="med" len="med"/>
                      <a:tailEnd type="none" w="med" len="med"/>
                    </a:lnT>
                    <a:lnB w="1905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231163233"/>
                  </a:ext>
                </a:extLst>
              </a:tr>
            </a:tbl>
          </a:graphicData>
        </a:graphic>
      </p:graphicFrame>
      <p:sp>
        <p:nvSpPr>
          <p:cNvPr id="6" name="TextBox 5"/>
          <p:cNvSpPr txBox="1"/>
          <p:nvPr/>
        </p:nvSpPr>
        <p:spPr>
          <a:xfrm>
            <a:off x="5666931" y="2477295"/>
            <a:ext cx="159366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Où</a:t>
            </a:r>
            <a:r>
              <a:rPr lang="en-GB" sz="2200" b="1" dirty="0">
                <a:solidFill>
                  <a:schemeClr val="accent1">
                    <a:lumMod val="50000"/>
                  </a:schemeClr>
                </a:solidFill>
                <a:latin typeface="Century Gothic" panose="020B0502020202020204" pitchFamily="34" charset="0"/>
              </a:rPr>
              <a:t> ?</a:t>
            </a:r>
          </a:p>
        </p:txBody>
      </p:sp>
      <p:sp>
        <p:nvSpPr>
          <p:cNvPr id="7" name="TextBox 6"/>
          <p:cNvSpPr txBox="1"/>
          <p:nvPr/>
        </p:nvSpPr>
        <p:spPr>
          <a:xfrm>
            <a:off x="5568960" y="2933558"/>
            <a:ext cx="1789611"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Comment ?</a:t>
            </a:r>
          </a:p>
        </p:txBody>
      </p:sp>
      <p:sp>
        <p:nvSpPr>
          <p:cNvPr id="8" name="TextBox 7"/>
          <p:cNvSpPr txBox="1"/>
          <p:nvPr/>
        </p:nvSpPr>
        <p:spPr>
          <a:xfrm>
            <a:off x="5568960" y="3389821"/>
            <a:ext cx="1789611"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Quand</a:t>
            </a:r>
            <a:r>
              <a:rPr lang="en-GB" sz="2200" b="1" dirty="0">
                <a:solidFill>
                  <a:schemeClr val="accent1">
                    <a:lumMod val="50000"/>
                  </a:schemeClr>
                </a:solidFill>
                <a:latin typeface="Century Gothic" panose="020B0502020202020204" pitchFamily="34" charset="0"/>
              </a:rPr>
              <a:t> ?</a:t>
            </a:r>
          </a:p>
        </p:txBody>
      </p:sp>
      <p:sp>
        <p:nvSpPr>
          <p:cNvPr id="9" name="TextBox 8"/>
          <p:cNvSpPr txBox="1"/>
          <p:nvPr/>
        </p:nvSpPr>
        <p:spPr>
          <a:xfrm>
            <a:off x="5568958" y="3846084"/>
            <a:ext cx="1789611"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Comment ?</a:t>
            </a:r>
          </a:p>
        </p:txBody>
      </p:sp>
      <p:sp>
        <p:nvSpPr>
          <p:cNvPr id="10" name="TextBox 9"/>
          <p:cNvSpPr txBox="1"/>
          <p:nvPr/>
        </p:nvSpPr>
        <p:spPr>
          <a:xfrm>
            <a:off x="5666931" y="4302347"/>
            <a:ext cx="159366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Où</a:t>
            </a:r>
            <a:r>
              <a:rPr lang="en-GB" sz="2200" b="1" dirty="0">
                <a:solidFill>
                  <a:schemeClr val="accent1">
                    <a:lumMod val="50000"/>
                  </a:schemeClr>
                </a:solidFill>
                <a:latin typeface="Century Gothic" panose="020B0502020202020204" pitchFamily="34" charset="0"/>
              </a:rPr>
              <a:t> ?</a:t>
            </a:r>
          </a:p>
        </p:txBody>
      </p:sp>
      <p:sp>
        <p:nvSpPr>
          <p:cNvPr id="11" name="TextBox 10"/>
          <p:cNvSpPr txBox="1"/>
          <p:nvPr/>
        </p:nvSpPr>
        <p:spPr>
          <a:xfrm>
            <a:off x="5666931" y="4758610"/>
            <a:ext cx="159366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Quand</a:t>
            </a:r>
            <a:r>
              <a:rPr lang="en-GB" sz="2200" b="1" dirty="0">
                <a:solidFill>
                  <a:schemeClr val="accent1">
                    <a:lumMod val="50000"/>
                  </a:schemeClr>
                </a:solidFill>
                <a:latin typeface="Century Gothic" panose="020B0502020202020204" pitchFamily="34" charset="0"/>
              </a:rPr>
              <a:t> ?</a:t>
            </a:r>
          </a:p>
        </p:txBody>
      </p:sp>
      <p:sp>
        <p:nvSpPr>
          <p:cNvPr id="12" name="TextBox 11"/>
          <p:cNvSpPr txBox="1"/>
          <p:nvPr/>
        </p:nvSpPr>
        <p:spPr>
          <a:xfrm>
            <a:off x="5568958" y="5214873"/>
            <a:ext cx="1789611"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Comment ?</a:t>
            </a:r>
          </a:p>
        </p:txBody>
      </p:sp>
      <p:sp>
        <p:nvSpPr>
          <p:cNvPr id="13" name="TextBox 12"/>
          <p:cNvSpPr txBox="1"/>
          <p:nvPr/>
        </p:nvSpPr>
        <p:spPr>
          <a:xfrm>
            <a:off x="5568958" y="5671137"/>
            <a:ext cx="1789611"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Quand</a:t>
            </a:r>
            <a:r>
              <a:rPr lang="en-GB" sz="2200" b="1" dirty="0">
                <a:solidFill>
                  <a:schemeClr val="accent1">
                    <a:lumMod val="50000"/>
                  </a:schemeClr>
                </a:solidFill>
                <a:latin typeface="Century Gothic" panose="020B0502020202020204" pitchFamily="34" charset="0"/>
              </a:rPr>
              <a:t> ?</a:t>
            </a:r>
          </a:p>
        </p:txBody>
      </p:sp>
      <p:sp>
        <p:nvSpPr>
          <p:cNvPr id="14" name="TextBox 13"/>
          <p:cNvSpPr txBox="1"/>
          <p:nvPr/>
        </p:nvSpPr>
        <p:spPr>
          <a:xfrm>
            <a:off x="59643" y="1353303"/>
            <a:ext cx="12144332" cy="430887"/>
          </a:xfrm>
          <a:prstGeom prst="rect">
            <a:avLst/>
          </a:prstGeom>
          <a:noFill/>
        </p:spPr>
        <p:txBody>
          <a:bodyPr wrap="square" rtlCol="0">
            <a:spAutoFit/>
          </a:bodyPr>
          <a:lstStyle/>
          <a:p>
            <a:pPr lvl="0">
              <a:defRPr/>
            </a:pP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Lis</a:t>
            </a:r>
            <a:r>
              <a:rPr kumimoji="0" lang="en-GB" sz="22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les phrases et les </a:t>
            </a:r>
            <a:r>
              <a:rPr kumimoji="0" lang="en-GB" sz="2200"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réponses</a:t>
            </a:r>
            <a:r>
              <a:rPr lang="en-GB" sz="2200" dirty="0">
                <a:solidFill>
                  <a:srgbClr val="002060"/>
                </a:solidFill>
                <a:latin typeface="Century Gothic" panose="020B0502020202020204" pitchFamily="34" charset="0"/>
                <a:cs typeface="Arial"/>
                <a:sym typeface="Arial"/>
              </a:rPr>
              <a:t>. </a:t>
            </a:r>
            <a:r>
              <a:rPr lang="en-GB" sz="2200" dirty="0" err="1">
                <a:solidFill>
                  <a:srgbClr val="002060"/>
                </a:solidFill>
                <a:latin typeface="Century Gothic" panose="020B0502020202020204" pitchFamily="34" charset="0"/>
                <a:cs typeface="Arial"/>
                <a:sym typeface="Arial"/>
              </a:rPr>
              <a:t>C’est</a:t>
            </a:r>
            <a:r>
              <a:rPr lang="en-GB" sz="2200" dirty="0">
                <a:solidFill>
                  <a:srgbClr val="002060"/>
                </a:solidFill>
                <a:latin typeface="Century Gothic" panose="020B0502020202020204" pitchFamily="34" charset="0"/>
                <a:cs typeface="Arial"/>
                <a:sym typeface="Arial"/>
              </a:rPr>
              <a:t> quoi la question? </a:t>
            </a:r>
            <a:r>
              <a:rPr lang="en-GB" sz="2200" dirty="0" err="1">
                <a:solidFill>
                  <a:srgbClr val="002060"/>
                </a:solidFill>
                <a:latin typeface="Century Gothic" panose="020B0502020202020204" pitchFamily="34" charset="0"/>
                <a:cs typeface="Arial"/>
                <a:sym typeface="Arial"/>
              </a:rPr>
              <a:t>Écris</a:t>
            </a:r>
            <a:r>
              <a:rPr lang="en-GB" sz="2200" dirty="0">
                <a:solidFill>
                  <a:srgbClr val="002060"/>
                </a:solidFill>
                <a:latin typeface="Century Gothic" panose="020B0502020202020204" pitchFamily="34" charset="0"/>
                <a:cs typeface="Arial"/>
                <a:sym typeface="Arial"/>
              </a:rPr>
              <a:t> ‘</a:t>
            </a:r>
            <a:r>
              <a:rPr lang="en-GB" sz="2200" dirty="0" err="1">
                <a:solidFill>
                  <a:srgbClr val="002060"/>
                </a:solidFill>
                <a:latin typeface="Century Gothic" panose="020B0502020202020204" pitchFamily="34" charset="0"/>
              </a:rPr>
              <a:t>quand</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où</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ou</a:t>
            </a:r>
            <a:r>
              <a:rPr lang="en-GB" sz="2200" dirty="0">
                <a:solidFill>
                  <a:srgbClr val="002060"/>
                </a:solidFill>
                <a:latin typeface="Century Gothic" panose="020B0502020202020204" pitchFamily="34" charset="0"/>
              </a:rPr>
              <a:t> ‘comment’</a:t>
            </a:r>
            <a:r>
              <a:rPr lang="en-GB" sz="2200" dirty="0">
                <a:solidFill>
                  <a:srgbClr val="002060"/>
                </a:solidFill>
                <a:latin typeface="Century Gothic" panose="020B0502020202020204" pitchFamily="34" charset="0"/>
                <a:cs typeface="Arial"/>
                <a:sym typeface="Arial"/>
              </a:rPr>
              <a:t>.</a:t>
            </a:r>
            <a:endPar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6" name="Title 3"/>
          <p:cNvSpPr txBox="1">
            <a:spLocks/>
          </p:cNvSpPr>
          <p:nvPr/>
        </p:nvSpPr>
        <p:spPr>
          <a:xfrm>
            <a:off x="59643" y="296864"/>
            <a:ext cx="5265384" cy="707849"/>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a:t>
            </a:r>
            <a:r>
              <a:rPr lang="en-GB" sz="2800" b="1" kern="0" dirty="0" err="1">
                <a:solidFill>
                  <a:schemeClr val="bg1"/>
                </a:solidFill>
              </a:rPr>
              <a:t>va</a:t>
            </a:r>
            <a:r>
              <a:rPr lang="en-GB" sz="2800" b="1" kern="0" dirty="0">
                <a:solidFill>
                  <a:schemeClr val="bg1"/>
                </a:solidFill>
              </a:rPr>
              <a:t> </a:t>
            </a:r>
            <a:r>
              <a:rPr lang="en-GB" sz="2800" b="1" kern="0" dirty="0" err="1">
                <a:solidFill>
                  <a:schemeClr val="bg1"/>
                </a:solidFill>
              </a:rPr>
              <a:t>quand</a:t>
            </a:r>
            <a:r>
              <a:rPr lang="en-GB" sz="2800" b="1" kern="0" dirty="0">
                <a:solidFill>
                  <a:schemeClr val="bg1"/>
                </a:solidFill>
              </a:rPr>
              <a:t>, </a:t>
            </a:r>
            <a:r>
              <a:rPr lang="en-GB" sz="2800" b="1" kern="0" dirty="0" err="1">
                <a:solidFill>
                  <a:schemeClr val="bg1"/>
                </a:solidFill>
              </a:rPr>
              <a:t>où</a:t>
            </a:r>
            <a:r>
              <a:rPr lang="en-GB" sz="2800" b="1" kern="0" dirty="0">
                <a:solidFill>
                  <a:schemeClr val="bg1"/>
                </a:solidFill>
              </a:rPr>
              <a:t> et comment? </a:t>
            </a:r>
          </a:p>
        </p:txBody>
      </p:sp>
      <p:pic>
        <p:nvPicPr>
          <p:cNvPr id="19" name="Picture 18" descr="background rectangle">
            <a:extLst>
              <a:ext uri="{FF2B5EF4-FFF2-40B4-BE49-F238E27FC236}">
                <a16:creationId xmlns:a16="http://schemas.microsoft.com/office/drawing/2014/main" id="{9952DA9A-8C3B-425F-818E-62B28DF711D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17">
            <a:extLst>
              <a:ext uri="{FF2B5EF4-FFF2-40B4-BE49-F238E27FC236}">
                <a16:creationId xmlns:a16="http://schemas.microsoft.com/office/drawing/2014/main" id="{A33CBCA3-2088-46FF-83B9-FC0B1C3244E0}"/>
              </a:ext>
            </a:extLst>
          </p:cNvPr>
          <p:cNvSpPr>
            <a:spLocks noGrp="1"/>
          </p:cNvSpPr>
          <p:nvPr>
            <p:ph type="title"/>
          </p:nvPr>
        </p:nvSpPr>
        <p:spPr>
          <a:xfrm>
            <a:off x="33144" y="361582"/>
            <a:ext cx="10515600" cy="561640"/>
          </a:xfrm>
        </p:spPr>
        <p:txBody>
          <a:bodyPr>
            <a:normAutofit/>
          </a:bodyPr>
          <a:lstStyle/>
          <a:p>
            <a:r>
              <a:rPr lang="en-GB" sz="2800" b="1" kern="1200" dirty="0">
                <a:solidFill>
                  <a:prstClr val="white"/>
                </a:solidFill>
                <a:latin typeface="Century Gothic" panose="020B0502020202020204" pitchFamily="34" charset="0"/>
                <a:ea typeface="+mj-ea"/>
                <a:cs typeface="+mj-cs"/>
              </a:rPr>
              <a:t>Qui </a:t>
            </a:r>
            <a:r>
              <a:rPr lang="en-GB" sz="2800" b="1" kern="1200" dirty="0" err="1">
                <a:solidFill>
                  <a:prstClr val="white"/>
                </a:solidFill>
                <a:latin typeface="Century Gothic" panose="020B0502020202020204" pitchFamily="34" charset="0"/>
                <a:ea typeface="+mj-ea"/>
                <a:cs typeface="+mj-cs"/>
              </a:rPr>
              <a:t>va</a:t>
            </a:r>
            <a:r>
              <a:rPr lang="en-GB" sz="2800" b="1" kern="1200" dirty="0">
                <a:solidFill>
                  <a:prstClr val="white"/>
                </a:solidFill>
                <a:latin typeface="Century Gothic" panose="020B0502020202020204" pitchFamily="34" charset="0"/>
                <a:ea typeface="+mj-ea"/>
                <a:cs typeface="+mj-cs"/>
              </a:rPr>
              <a:t> </a:t>
            </a:r>
            <a:r>
              <a:rPr lang="en-GB" sz="2800" b="1" kern="1200" dirty="0" err="1">
                <a:solidFill>
                  <a:prstClr val="white"/>
                </a:solidFill>
                <a:latin typeface="Century Gothic" panose="020B0502020202020204" pitchFamily="34" charset="0"/>
                <a:ea typeface="+mj-ea"/>
                <a:cs typeface="+mj-cs"/>
              </a:rPr>
              <a:t>quand</a:t>
            </a:r>
            <a:r>
              <a:rPr lang="en-GB" sz="2800" b="1" kern="1200" dirty="0">
                <a:solidFill>
                  <a:prstClr val="white"/>
                </a:solidFill>
                <a:latin typeface="Century Gothic" panose="020B0502020202020204" pitchFamily="34" charset="0"/>
                <a:ea typeface="+mj-ea"/>
                <a:cs typeface="+mj-cs"/>
              </a:rPr>
              <a:t>, </a:t>
            </a:r>
            <a:r>
              <a:rPr lang="en-GB" sz="2800" b="1" kern="0" dirty="0" err="1">
                <a:solidFill>
                  <a:prstClr val="white"/>
                </a:solidFill>
                <a:latin typeface="Century Gothic" panose="020B0502020202020204" pitchFamily="34" charset="0"/>
                <a:ea typeface="+mj-ea"/>
                <a:cs typeface="+mj-cs"/>
              </a:rPr>
              <a:t>où</a:t>
            </a:r>
            <a:r>
              <a:rPr lang="en-GB" sz="2800" b="1" kern="0" dirty="0">
                <a:solidFill>
                  <a:prstClr val="white"/>
                </a:solidFill>
                <a:latin typeface="Century Gothic" panose="020B0502020202020204" pitchFamily="34" charset="0"/>
                <a:ea typeface="+mj-ea"/>
                <a:cs typeface="+mj-cs"/>
              </a:rPr>
              <a:t>, comment ?</a:t>
            </a:r>
            <a:endParaRPr lang="fr-FR" sz="2800" dirty="0"/>
          </a:p>
        </p:txBody>
      </p:sp>
      <p:sp>
        <p:nvSpPr>
          <p:cNvPr id="17" name="Rounded Rectangular Callout 16"/>
          <p:cNvSpPr/>
          <p:nvPr/>
        </p:nvSpPr>
        <p:spPr>
          <a:xfrm>
            <a:off x="7612003" y="1034934"/>
            <a:ext cx="3367485" cy="2074065"/>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a:p>
            <a:pPr algn="ctr"/>
            <a:r>
              <a:rPr lang="en-GB" dirty="0">
                <a:latin typeface="Century Gothic" panose="020B0502020202020204" pitchFamily="34" charset="0"/>
              </a:rPr>
              <a:t>The definite article ‘le’ before days of the week means ‘on’ or ‘at’ </a:t>
            </a:r>
          </a:p>
          <a:p>
            <a:pPr algn="ctr"/>
            <a:endParaRPr lang="en-GB" dirty="0">
              <a:latin typeface="Century Gothic" panose="020B0502020202020204" pitchFamily="34" charset="0"/>
            </a:endParaRPr>
          </a:p>
          <a:p>
            <a:pPr algn="ctr"/>
            <a:r>
              <a:rPr lang="en-GB" i="1" dirty="0">
                <a:latin typeface="Century Gothic" panose="020B0502020202020204" pitchFamily="34" charset="0"/>
              </a:rPr>
              <a:t>le </a:t>
            </a:r>
            <a:r>
              <a:rPr lang="en-GB" i="1" dirty="0" err="1">
                <a:latin typeface="Century Gothic" panose="020B0502020202020204" pitchFamily="34" charset="0"/>
              </a:rPr>
              <a:t>samedi</a:t>
            </a:r>
            <a:r>
              <a:rPr lang="en-GB" i="1" dirty="0">
                <a:latin typeface="Century Gothic" panose="020B0502020202020204" pitchFamily="34" charset="0"/>
              </a:rPr>
              <a:t> </a:t>
            </a:r>
            <a:r>
              <a:rPr lang="en-GB" dirty="0">
                <a:latin typeface="Century Gothic" panose="020B0502020202020204" pitchFamily="34" charset="0"/>
              </a:rPr>
              <a:t>– on Saturday</a:t>
            </a:r>
          </a:p>
          <a:p>
            <a:pPr algn="ctr"/>
            <a:r>
              <a:rPr lang="en-GB" i="1" dirty="0">
                <a:latin typeface="Century Gothic" panose="020B0502020202020204" pitchFamily="34" charset="0"/>
              </a:rPr>
              <a:t>le week-end – </a:t>
            </a:r>
            <a:r>
              <a:rPr lang="en-GB" dirty="0">
                <a:latin typeface="Century Gothic" panose="020B0502020202020204" pitchFamily="34" charset="0"/>
              </a:rPr>
              <a:t>at the weekend</a:t>
            </a:r>
            <a:endParaRPr lang="en-GB" i="1" dirty="0">
              <a:latin typeface="Century Gothic" panose="020B0502020202020204" pitchFamily="34" charset="0"/>
            </a:endParaRPr>
          </a:p>
          <a:p>
            <a:pPr algn="ctr"/>
            <a:endParaRPr lang="en-GB" b="1" dirty="0"/>
          </a:p>
        </p:txBody>
      </p:sp>
      <p:sp>
        <p:nvSpPr>
          <p:cNvPr id="15" name="Rounded Rectangle 46">
            <a:extLst>
              <a:ext uri="{FF2B5EF4-FFF2-40B4-BE49-F238E27FC236}">
                <a16:creationId xmlns:a16="http://schemas.microsoft.com/office/drawing/2014/main" id="{0FFBE993-A407-4275-AC3D-EDA7058BC91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1188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6229555" y="1023302"/>
          <a:ext cx="5776970" cy="5245768"/>
        </p:xfrm>
        <a:graphic>
          <a:graphicData uri="http://schemas.openxmlformats.org/drawingml/2006/table">
            <a:tbl>
              <a:tblPr firstRow="1" bandRow="1">
                <a:tableStyleId>{BC89EF96-8CEA-46FF-86C4-4CE0E7609802}</a:tableStyleId>
              </a:tblPr>
              <a:tblGrid>
                <a:gridCol w="626526">
                  <a:extLst>
                    <a:ext uri="{9D8B030D-6E8A-4147-A177-3AD203B41FA5}">
                      <a16:colId xmlns:a16="http://schemas.microsoft.com/office/drawing/2014/main" val="2218395770"/>
                    </a:ext>
                  </a:extLst>
                </a:gridCol>
                <a:gridCol w="2552719">
                  <a:extLst>
                    <a:ext uri="{9D8B030D-6E8A-4147-A177-3AD203B41FA5}">
                      <a16:colId xmlns:a16="http://schemas.microsoft.com/office/drawing/2014/main" val="3328270413"/>
                    </a:ext>
                  </a:extLst>
                </a:gridCol>
                <a:gridCol w="2597725">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076547" y="270713"/>
            <a:ext cx="1857954" cy="321054"/>
          </a:xfrm>
        </p:spPr>
        <p:txBody>
          <a:bodyPr>
            <a:normAutofit fontScale="90000"/>
          </a:bodyPr>
          <a:lstStyle/>
          <a:p>
            <a:pPr lvl="0" algn="ctr">
              <a:lnSpc>
                <a:spcPct val="100000"/>
              </a:lnSpc>
              <a:defRPr/>
            </a:pPr>
            <a:r>
              <a:rPr lang="en-GB" sz="1800" b="1" dirty="0">
                <a:solidFill>
                  <a:prstClr val="white"/>
                </a:solidFill>
              </a:rPr>
              <a:t>Qui </a:t>
            </a:r>
            <a:r>
              <a:rPr lang="en-GB" sz="1800" b="1" dirty="0" err="1">
                <a:solidFill>
                  <a:prstClr val="white"/>
                </a:solidFill>
              </a:rPr>
              <a:t>va</a:t>
            </a:r>
            <a:r>
              <a:rPr lang="en-GB" sz="1800" b="1" dirty="0">
                <a:solidFill>
                  <a:prstClr val="white"/>
                </a:solidFill>
              </a:rPr>
              <a:t> </a:t>
            </a:r>
            <a:r>
              <a:rPr lang="en-GB" sz="1800" b="1" dirty="0" err="1">
                <a:solidFill>
                  <a:prstClr val="white"/>
                </a:solidFill>
              </a:rPr>
              <a:t>où</a:t>
            </a:r>
            <a:r>
              <a:rPr lang="en-GB" sz="1800" b="1" dirty="0">
                <a:solidFill>
                  <a:prstClr val="white"/>
                </a:solidFill>
              </a:rPr>
              <a:t> ?</a:t>
            </a:r>
          </a:p>
        </p:txBody>
      </p:sp>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025063595"/>
              </p:ext>
            </p:extLst>
          </p:nvPr>
        </p:nvGraphicFramePr>
        <p:xfrm>
          <a:off x="172166" y="1296187"/>
          <a:ext cx="5850654" cy="4972884"/>
        </p:xfrm>
        <a:graphic>
          <a:graphicData uri="http://schemas.openxmlformats.org/drawingml/2006/table">
            <a:tbl>
              <a:tblPr firstRow="1" bandRow="1">
                <a:tableStyleId>{BC89EF96-8CEA-46FF-86C4-4CE0E7609802}</a:tableStyleId>
              </a:tblPr>
              <a:tblGrid>
                <a:gridCol w="634517">
                  <a:extLst>
                    <a:ext uri="{9D8B030D-6E8A-4147-A177-3AD203B41FA5}">
                      <a16:colId xmlns:a16="http://schemas.microsoft.com/office/drawing/2014/main" val="2218395770"/>
                    </a:ext>
                  </a:extLst>
                </a:gridCol>
                <a:gridCol w="2585279">
                  <a:extLst>
                    <a:ext uri="{9D8B030D-6E8A-4147-A177-3AD203B41FA5}">
                      <a16:colId xmlns:a16="http://schemas.microsoft.com/office/drawing/2014/main" val="3328270413"/>
                    </a:ext>
                  </a:extLst>
                </a:gridCol>
                <a:gridCol w="2630858">
                  <a:extLst>
                    <a:ext uri="{9D8B030D-6E8A-4147-A177-3AD203B41FA5}">
                      <a16:colId xmlns:a16="http://schemas.microsoft.com/office/drawing/2014/main" val="4057324009"/>
                    </a:ext>
                  </a:extLst>
                </a:gridCol>
              </a:tblGrid>
              <a:tr h="1243221">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243221">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243221">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243221">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6" name="Google Shape;613;p26">
            <a:hlinkClick r:id="" action="ppaction://noaction" highlightClick="1">
              <a:snd r:embed="rId3" name="1 tu vas a l' beep.wav"/>
            </a:hlinkClick>
            <a:extLst>
              <a:ext uri="{FF2B5EF4-FFF2-40B4-BE49-F238E27FC236}">
                <a16:creationId xmlns:a16="http://schemas.microsoft.com/office/drawing/2014/main" id="{E81506B0-A3F8-47F6-A818-34153DC67087}"/>
              </a:ext>
            </a:extLst>
          </p:cNvPr>
          <p:cNvSpPr/>
          <p:nvPr/>
        </p:nvSpPr>
        <p:spPr>
          <a:xfrm>
            <a:off x="314862" y="153041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614;p26">
            <a:hlinkClick r:id="" action="ppaction://noaction" highlightClick="1">
              <a:snd r:embed="rId4" name="2 il v a aux beep.wav"/>
            </a:hlinkClick>
            <a:extLst>
              <a:ext uri="{FF2B5EF4-FFF2-40B4-BE49-F238E27FC236}">
                <a16:creationId xmlns:a16="http://schemas.microsoft.com/office/drawing/2014/main" id="{2A2E30D2-841A-4ED1-B670-1C83F228DED0}"/>
              </a:ext>
            </a:extLst>
          </p:cNvPr>
          <p:cNvSpPr/>
          <p:nvPr/>
        </p:nvSpPr>
        <p:spPr>
          <a:xfrm>
            <a:off x="307100" y="284302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5;p26">
            <a:hlinkClick r:id="" action="ppaction://noaction" highlightClick="1">
              <a:snd r:embed="rId5" name="3 je vais aux beep.wav"/>
            </a:hlinkClick>
            <a:extLst>
              <a:ext uri="{FF2B5EF4-FFF2-40B4-BE49-F238E27FC236}">
                <a16:creationId xmlns:a16="http://schemas.microsoft.com/office/drawing/2014/main" id="{598D57C1-09CA-4B85-A901-8BF5F8E2B844}"/>
              </a:ext>
            </a:extLst>
          </p:cNvPr>
          <p:cNvSpPr/>
          <p:nvPr/>
        </p:nvSpPr>
        <p:spPr>
          <a:xfrm>
            <a:off x="310981" y="415563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6" name="4 elle va a l' beep.wav"/>
            </a:hlinkClick>
            <a:extLst>
              <a:ext uri="{FF2B5EF4-FFF2-40B4-BE49-F238E27FC236}">
                <a16:creationId xmlns:a16="http://schemas.microsoft.com/office/drawing/2014/main" id="{E034BFCB-0288-4166-9636-7DA2D26FF970}"/>
              </a:ext>
            </a:extLst>
          </p:cNvPr>
          <p:cNvSpPr/>
          <p:nvPr/>
        </p:nvSpPr>
        <p:spPr>
          <a:xfrm>
            <a:off x="318744" y="546824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6;p26">
            <a:hlinkClick r:id="" action="ppaction://noaction" highlightClick="1">
              <a:snd r:embed="rId7" name="5 je vais aux beep.wav"/>
            </a:hlinkClick>
            <a:extLst>
              <a:ext uri="{FF2B5EF4-FFF2-40B4-BE49-F238E27FC236}">
                <a16:creationId xmlns:a16="http://schemas.microsoft.com/office/drawing/2014/main" id="{E034BFCB-0288-4166-9636-7DA2D26FF970}"/>
              </a:ext>
            </a:extLst>
          </p:cNvPr>
          <p:cNvSpPr/>
          <p:nvPr/>
        </p:nvSpPr>
        <p:spPr>
          <a:xfrm>
            <a:off x="6369678" y="155421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6;p26">
            <a:hlinkClick r:id="" action="ppaction://noaction" highlightClick="1">
              <a:snd r:embed="rId8" name="6 tu vas aux beep.wav"/>
            </a:hlinkClick>
            <a:extLst>
              <a:ext uri="{FF2B5EF4-FFF2-40B4-BE49-F238E27FC236}">
                <a16:creationId xmlns:a16="http://schemas.microsoft.com/office/drawing/2014/main" id="{E034BFCB-0288-4166-9636-7DA2D26FF970}"/>
              </a:ext>
            </a:extLst>
          </p:cNvPr>
          <p:cNvSpPr/>
          <p:nvPr/>
        </p:nvSpPr>
        <p:spPr>
          <a:xfrm>
            <a:off x="6370364" y="285697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Google Shape;616;p26">
            <a:hlinkClick r:id="" action="ppaction://noaction" highlightClick="1">
              <a:snd r:embed="rId9" name="7 il va a l' beep.wav"/>
            </a:hlinkClick>
            <a:extLst>
              <a:ext uri="{FF2B5EF4-FFF2-40B4-BE49-F238E27FC236}">
                <a16:creationId xmlns:a16="http://schemas.microsoft.com/office/drawing/2014/main" id="{E034BFCB-0288-4166-9636-7DA2D26FF970}"/>
              </a:ext>
            </a:extLst>
          </p:cNvPr>
          <p:cNvSpPr/>
          <p:nvPr/>
        </p:nvSpPr>
        <p:spPr>
          <a:xfrm>
            <a:off x="6370363" y="415973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Google Shape;616;p26">
            <a:hlinkClick r:id="" action="ppaction://noaction" highlightClick="1">
              <a:snd r:embed="rId10" name="8 elle va a l' beep.wav"/>
            </a:hlinkClick>
            <a:extLst>
              <a:ext uri="{FF2B5EF4-FFF2-40B4-BE49-F238E27FC236}">
                <a16:creationId xmlns:a16="http://schemas.microsoft.com/office/drawing/2014/main" id="{E034BFCB-0288-4166-9636-7DA2D26FF970}"/>
              </a:ext>
            </a:extLst>
          </p:cNvPr>
          <p:cNvSpPr/>
          <p:nvPr/>
        </p:nvSpPr>
        <p:spPr>
          <a:xfrm>
            <a:off x="6382367" y="546249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nvGrpSpPr>
          <p:cNvPr id="16" name="Group 15"/>
          <p:cNvGrpSpPr/>
          <p:nvPr/>
        </p:nvGrpSpPr>
        <p:grpSpPr>
          <a:xfrm>
            <a:off x="3590869" y="1456026"/>
            <a:ext cx="2349010" cy="970415"/>
            <a:chOff x="969743" y="3892292"/>
            <a:chExt cx="5925741" cy="2462386"/>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5634" y="1329883"/>
            <a:ext cx="1008412" cy="1222700"/>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7782" y="1306985"/>
            <a:ext cx="1008412" cy="1222700"/>
          </a:xfrm>
          <a:prstGeom prst="rect">
            <a:avLst/>
          </a:prstGeom>
        </p:spPr>
      </p:pic>
      <p:grpSp>
        <p:nvGrpSpPr>
          <p:cNvPr id="22" name="Group 21"/>
          <p:cNvGrpSpPr/>
          <p:nvPr/>
        </p:nvGrpSpPr>
        <p:grpSpPr>
          <a:xfrm>
            <a:off x="1137695" y="3840409"/>
            <a:ext cx="1818253" cy="1167724"/>
            <a:chOff x="188942" y="1203654"/>
            <a:chExt cx="4284680" cy="2648975"/>
          </a:xfrm>
        </p:grpSpPr>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25" name="Group 24"/>
          <p:cNvGrpSpPr/>
          <p:nvPr/>
        </p:nvGrpSpPr>
        <p:grpSpPr>
          <a:xfrm>
            <a:off x="4140021" y="3746543"/>
            <a:ext cx="1081219" cy="1227246"/>
            <a:chOff x="8728547" y="1350555"/>
            <a:chExt cx="2160151" cy="2178136"/>
          </a:xfrm>
        </p:grpSpPr>
        <p:pic>
          <p:nvPicPr>
            <p:cNvPr id="26" name="Picture 25"/>
            <p:cNvPicPr>
              <a:picLocks noChangeAspect="1"/>
            </p:cNvPicPr>
            <p:nvPr/>
          </p:nvPicPr>
          <p:blipFill rotWithShape="1">
            <a:blip r:embed="rId17">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27" name="Curved Connector 26"/>
            <p:cNvCxnSpPr/>
            <p:nvPr/>
          </p:nvCxnSpPr>
          <p:spPr>
            <a:xfrm rot="5400000">
              <a:off x="9121009" y="2859558"/>
              <a:ext cx="924212" cy="7740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flipV="1">
              <a:off x="9580843" y="1866721"/>
              <a:ext cx="587554" cy="52445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a:off x="9593587"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a:off x="9680132" y="2416788"/>
              <a:ext cx="967528"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6200000" flipH="1">
              <a:off x="9443080" y="2602536"/>
              <a:ext cx="651253" cy="29377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2" name="Picture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9311" y="2582443"/>
            <a:ext cx="1357513" cy="1099586"/>
          </a:xfrm>
          <a:prstGeom prst="rect">
            <a:avLst/>
          </a:prstGeom>
        </p:spPr>
      </p:pic>
      <p:pic>
        <p:nvPicPr>
          <p:cNvPr id="33" name="Picture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57734" y="2636509"/>
            <a:ext cx="1357513" cy="1099586"/>
          </a:xfrm>
          <a:prstGeom prst="rect">
            <a:avLst/>
          </a:prstGeom>
        </p:spPr>
      </p:pic>
      <p:grpSp>
        <p:nvGrpSpPr>
          <p:cNvPr id="34" name="Group 33"/>
          <p:cNvGrpSpPr/>
          <p:nvPr/>
        </p:nvGrpSpPr>
        <p:grpSpPr>
          <a:xfrm>
            <a:off x="1554172" y="2561981"/>
            <a:ext cx="1541989" cy="1220648"/>
            <a:chOff x="5289217" y="2057863"/>
            <a:chExt cx="4536890" cy="3022878"/>
          </a:xfrm>
        </p:grpSpPr>
        <p:pic>
          <p:nvPicPr>
            <p:cNvPr id="35" name="Picture 3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36" name="Picture 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0579" y="5020626"/>
            <a:ext cx="1008412" cy="1222700"/>
          </a:xfrm>
          <a:prstGeom prst="rect">
            <a:avLst/>
          </a:prstGeom>
        </p:spPr>
      </p:pic>
      <p:grpSp>
        <p:nvGrpSpPr>
          <p:cNvPr id="38" name="Group 37"/>
          <p:cNvGrpSpPr/>
          <p:nvPr/>
        </p:nvGrpSpPr>
        <p:grpSpPr>
          <a:xfrm>
            <a:off x="3511924" y="5043541"/>
            <a:ext cx="1541989" cy="1220648"/>
            <a:chOff x="5289217" y="2057863"/>
            <a:chExt cx="4536890" cy="3022878"/>
          </a:xfrm>
        </p:grpSpPr>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0" name="Picture 3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41" name="Group 40"/>
          <p:cNvGrpSpPr/>
          <p:nvPr/>
        </p:nvGrpSpPr>
        <p:grpSpPr>
          <a:xfrm>
            <a:off x="4623684" y="5067348"/>
            <a:ext cx="1541989" cy="1220648"/>
            <a:chOff x="5289217" y="2057863"/>
            <a:chExt cx="4536890" cy="3022878"/>
          </a:xfrm>
        </p:grpSpPr>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3" name="Picture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32802" y="2426872"/>
            <a:ext cx="1008412" cy="1222700"/>
          </a:xfrm>
          <a:prstGeom prst="rect">
            <a:avLst/>
          </a:prstGeom>
        </p:spPr>
      </p:pic>
      <p:pic>
        <p:nvPicPr>
          <p:cNvPr id="60" name="Picture 5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76546" y="5089067"/>
            <a:ext cx="1357513" cy="1099586"/>
          </a:xfrm>
          <a:prstGeom prst="rect">
            <a:avLst/>
          </a:prstGeom>
        </p:spPr>
      </p:pic>
      <p:grpSp>
        <p:nvGrpSpPr>
          <p:cNvPr id="68" name="Group 67"/>
          <p:cNvGrpSpPr/>
          <p:nvPr/>
        </p:nvGrpSpPr>
        <p:grpSpPr>
          <a:xfrm>
            <a:off x="7331228" y="5027419"/>
            <a:ext cx="1818253" cy="1167724"/>
            <a:chOff x="188942" y="1203654"/>
            <a:chExt cx="4284680" cy="2648975"/>
          </a:xfrm>
        </p:grpSpPr>
        <p:pic>
          <p:nvPicPr>
            <p:cNvPr id="69" name="Picture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75" name="Group 74"/>
          <p:cNvGrpSpPr/>
          <p:nvPr/>
        </p:nvGrpSpPr>
        <p:grpSpPr>
          <a:xfrm>
            <a:off x="9491835" y="3760502"/>
            <a:ext cx="1286349" cy="595617"/>
            <a:chOff x="969743" y="3892292"/>
            <a:chExt cx="5925741" cy="2462386"/>
          </a:xfrm>
        </p:grpSpPr>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8" name="Pictur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98" name="Group 97"/>
          <p:cNvGrpSpPr/>
          <p:nvPr/>
        </p:nvGrpSpPr>
        <p:grpSpPr>
          <a:xfrm>
            <a:off x="6998086" y="1081097"/>
            <a:ext cx="1608265" cy="1220648"/>
            <a:chOff x="5289217" y="2057863"/>
            <a:chExt cx="4536890" cy="3022878"/>
          </a:xfrm>
        </p:grpSpPr>
        <p:pic>
          <p:nvPicPr>
            <p:cNvPr id="99" name="Picture 9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0" name="Picture 9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01" name="Group 100"/>
          <p:cNvGrpSpPr/>
          <p:nvPr/>
        </p:nvGrpSpPr>
        <p:grpSpPr>
          <a:xfrm>
            <a:off x="8109846" y="1104904"/>
            <a:ext cx="1608265" cy="1220648"/>
            <a:chOff x="5289217" y="2057863"/>
            <a:chExt cx="4536890" cy="3022878"/>
          </a:xfrm>
        </p:grpSpPr>
        <p:pic>
          <p:nvPicPr>
            <p:cNvPr id="102" name="Picture 10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3" name="Picture 10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04" name="Picture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78184" y="2426441"/>
            <a:ext cx="1008412" cy="1222700"/>
          </a:xfrm>
          <a:prstGeom prst="rect">
            <a:avLst/>
          </a:prstGeom>
        </p:spPr>
      </p:pic>
      <p:pic>
        <p:nvPicPr>
          <p:cNvPr id="105" name="Picture 10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64336" y="2435426"/>
            <a:ext cx="1357513" cy="1099586"/>
          </a:xfrm>
          <a:prstGeom prst="rect">
            <a:avLst/>
          </a:prstGeom>
        </p:spPr>
      </p:pic>
      <p:sp>
        <p:nvSpPr>
          <p:cNvPr id="107" name="Title 3"/>
          <p:cNvSpPr txBox="1">
            <a:spLocks/>
          </p:cNvSpPr>
          <p:nvPr/>
        </p:nvSpPr>
        <p:spPr>
          <a:xfrm>
            <a:off x="59645" y="9921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a:t>
            </a:r>
            <a:r>
              <a:rPr lang="en-GB" sz="2800" b="1" kern="0" dirty="0" err="1">
                <a:solidFill>
                  <a:schemeClr val="bg1"/>
                </a:solidFill>
              </a:rPr>
              <a:t>va</a:t>
            </a:r>
            <a:r>
              <a:rPr lang="en-GB" sz="2800" b="1" kern="0" dirty="0">
                <a:solidFill>
                  <a:schemeClr val="bg1"/>
                </a:solidFill>
              </a:rPr>
              <a:t> </a:t>
            </a:r>
            <a:r>
              <a:rPr lang="en-GB" sz="2800" b="1" kern="0" dirty="0" err="1">
                <a:solidFill>
                  <a:schemeClr val="bg1"/>
                </a:solidFill>
              </a:rPr>
              <a:t>où</a:t>
            </a:r>
            <a:r>
              <a:rPr lang="en-GB" sz="2800" b="1" kern="0" dirty="0">
                <a:solidFill>
                  <a:schemeClr val="bg1"/>
                </a:solidFill>
              </a:rPr>
              <a:t>? </a:t>
            </a:r>
          </a:p>
        </p:txBody>
      </p:sp>
      <p:pic>
        <p:nvPicPr>
          <p:cNvPr id="80" name="Picture 79"/>
          <p:cNvPicPr>
            <a:picLocks noChangeAspect="1"/>
          </p:cNvPicPr>
          <p:nvPr/>
        </p:nvPicPr>
        <p:blipFill rotWithShape="1">
          <a:blip r:embed="rId17">
            <a:extLst>
              <a:ext uri="{28A0092B-C50C-407E-A947-70E740481C1C}">
                <a14:useLocalDpi xmlns:a14="http://schemas.microsoft.com/office/drawing/2010/main" val="0"/>
              </a:ext>
            </a:extLst>
          </a:blip>
          <a:srcRect l="4794" t="5298" r="32267" b="6963"/>
          <a:stretch/>
        </p:blipFill>
        <p:spPr>
          <a:xfrm>
            <a:off x="10154105" y="1060270"/>
            <a:ext cx="1081219" cy="1227246"/>
          </a:xfrm>
          <a:prstGeom prst="rect">
            <a:avLst/>
          </a:prstGeom>
        </p:spPr>
      </p:pic>
      <p:cxnSp>
        <p:nvCxnSpPr>
          <p:cNvPr id="81" name="Curved Connector 80"/>
          <p:cNvCxnSpPr/>
          <p:nvPr/>
        </p:nvCxnSpPr>
        <p:spPr>
          <a:xfrm rot="5400000">
            <a:off x="10321473" y="1912935"/>
            <a:ext cx="520737" cy="3874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p:cNvCxnSpPr/>
          <p:nvPr/>
        </p:nvCxnSpPr>
        <p:spPr>
          <a:xfrm flipV="1">
            <a:off x="10580704" y="1351098"/>
            <a:ext cx="294088" cy="29549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p:cNvCxnSpPr/>
          <p:nvPr/>
        </p:nvCxnSpPr>
        <p:spPr>
          <a:xfrm>
            <a:off x="10587083" y="1676738"/>
            <a:ext cx="356119" cy="232255"/>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p:cNvCxnSpPr/>
          <p:nvPr/>
        </p:nvCxnSpPr>
        <p:spPr>
          <a:xfrm>
            <a:off x="10630401" y="1661027"/>
            <a:ext cx="484276" cy="20649"/>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p:cNvCxnSpPr/>
          <p:nvPr/>
        </p:nvCxnSpPr>
        <p:spPr>
          <a:xfrm rot="16200000" flipH="1">
            <a:off x="10491265" y="1774925"/>
            <a:ext cx="366941" cy="147044"/>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0110785" y="3988686"/>
            <a:ext cx="1848772" cy="840753"/>
            <a:chOff x="969743" y="3892292"/>
            <a:chExt cx="5925741" cy="2462386"/>
          </a:xfrm>
        </p:grpSpPr>
        <p:pic>
          <p:nvPicPr>
            <p:cNvPr id="72" name="Picture 7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109" name="Picture 108"/>
          <p:cNvPicPr>
            <a:picLocks noChangeAspect="1"/>
          </p:cNvPicPr>
          <p:nvPr/>
        </p:nvPicPr>
        <p:blipFill rotWithShape="1">
          <a:blip r:embed="rId17">
            <a:extLst>
              <a:ext uri="{28A0092B-C50C-407E-A947-70E740481C1C}">
                <a14:useLocalDpi xmlns:a14="http://schemas.microsoft.com/office/drawing/2010/main" val="0"/>
              </a:ext>
            </a:extLst>
          </a:blip>
          <a:srcRect l="4794" t="5298" r="32267" b="6963"/>
          <a:stretch/>
        </p:blipFill>
        <p:spPr>
          <a:xfrm>
            <a:off x="7638219" y="3691676"/>
            <a:ext cx="1081219" cy="1227246"/>
          </a:xfrm>
          <a:prstGeom prst="rect">
            <a:avLst/>
          </a:prstGeom>
        </p:spPr>
      </p:pic>
      <p:cxnSp>
        <p:nvCxnSpPr>
          <p:cNvPr id="110" name="Curved Connector 109"/>
          <p:cNvCxnSpPr/>
          <p:nvPr/>
        </p:nvCxnSpPr>
        <p:spPr>
          <a:xfrm rot="5400000">
            <a:off x="7805587" y="4544341"/>
            <a:ext cx="520737" cy="3874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p:nvPr/>
        </p:nvCxnSpPr>
        <p:spPr>
          <a:xfrm flipV="1">
            <a:off x="8064818" y="3982504"/>
            <a:ext cx="294088" cy="29549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urved Connector 111"/>
          <p:cNvCxnSpPr/>
          <p:nvPr/>
        </p:nvCxnSpPr>
        <p:spPr>
          <a:xfrm>
            <a:off x="8071197" y="4308144"/>
            <a:ext cx="356119" cy="232255"/>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urved Connector 112"/>
          <p:cNvCxnSpPr/>
          <p:nvPr/>
        </p:nvCxnSpPr>
        <p:spPr>
          <a:xfrm>
            <a:off x="8114515" y="4292433"/>
            <a:ext cx="484276" cy="20649"/>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p:nvPr/>
        </p:nvCxnSpPr>
        <p:spPr>
          <a:xfrm rot="16200000" flipH="1">
            <a:off x="7975379" y="4406331"/>
            <a:ext cx="366941" cy="147044"/>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9" name="Picture 78" descr="background rectangle">
            <a:extLst>
              <a:ext uri="{FF2B5EF4-FFF2-40B4-BE49-F238E27FC236}">
                <a16:creationId xmlns:a16="http://schemas.microsoft.com/office/drawing/2014/main" id="{0756B97C-EE90-4091-A222-B2E0E97134DE}"/>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6" name="Title 3">
            <a:extLst>
              <a:ext uri="{FF2B5EF4-FFF2-40B4-BE49-F238E27FC236}">
                <a16:creationId xmlns:a16="http://schemas.microsoft.com/office/drawing/2014/main" id="{0FCCB6CE-C36E-4791-BFB0-45940DAB44C1}"/>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Qui va où ?  </a:t>
            </a:r>
            <a:endParaRPr lang="en-GB" sz="3600" b="1" kern="0" dirty="0">
              <a:solidFill>
                <a:schemeClr val="bg1"/>
              </a:solidFill>
            </a:endParaRPr>
          </a:p>
        </p:txBody>
      </p:sp>
      <p:sp>
        <p:nvSpPr>
          <p:cNvPr id="87" name="Rounded Rectangle 46">
            <a:extLst>
              <a:ext uri="{FF2B5EF4-FFF2-40B4-BE49-F238E27FC236}">
                <a16:creationId xmlns:a16="http://schemas.microsoft.com/office/drawing/2014/main" id="{02AD92A7-4593-4C63-A76F-C1B9A1216EDB}"/>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Rounded Rectangle 82">
            <a:extLst>
              <a:ext uri="{FF2B5EF4-FFF2-40B4-BE49-F238E27FC236}">
                <a16:creationId xmlns:a16="http://schemas.microsoft.com/office/drawing/2014/main" id="{00AF5B19-4F86-4149-9848-46020EAECEEE}"/>
              </a:ext>
            </a:extLst>
          </p:cNvPr>
          <p:cNvSpPr/>
          <p:nvPr/>
        </p:nvSpPr>
        <p:spPr>
          <a:xfrm>
            <a:off x="6854736" y="105535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ounded Rectangle 83">
            <a:extLst>
              <a:ext uri="{FF2B5EF4-FFF2-40B4-BE49-F238E27FC236}">
                <a16:creationId xmlns:a16="http://schemas.microsoft.com/office/drawing/2014/main" id="{996AD508-F6A0-454A-BDE1-563A3CE38AEA}"/>
              </a:ext>
            </a:extLst>
          </p:cNvPr>
          <p:cNvSpPr/>
          <p:nvPr/>
        </p:nvSpPr>
        <p:spPr>
          <a:xfrm>
            <a:off x="9516937" y="2390222"/>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ounded Rectangle 84">
            <a:extLst>
              <a:ext uri="{FF2B5EF4-FFF2-40B4-BE49-F238E27FC236}">
                <a16:creationId xmlns:a16="http://schemas.microsoft.com/office/drawing/2014/main" id="{E8C50758-A85D-43F5-A760-2453F5757D9C}"/>
              </a:ext>
            </a:extLst>
          </p:cNvPr>
          <p:cNvSpPr/>
          <p:nvPr/>
        </p:nvSpPr>
        <p:spPr>
          <a:xfrm>
            <a:off x="6893864" y="3701782"/>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ounded Rectangle 85">
            <a:extLst>
              <a:ext uri="{FF2B5EF4-FFF2-40B4-BE49-F238E27FC236}">
                <a16:creationId xmlns:a16="http://schemas.microsoft.com/office/drawing/2014/main" id="{F253A7C4-2B5C-4D2A-82FC-5617943AC741}"/>
              </a:ext>
            </a:extLst>
          </p:cNvPr>
          <p:cNvSpPr/>
          <p:nvPr/>
        </p:nvSpPr>
        <p:spPr>
          <a:xfrm>
            <a:off x="9514971" y="502741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ounded Rectangle 78">
            <a:extLst>
              <a:ext uri="{FF2B5EF4-FFF2-40B4-BE49-F238E27FC236}">
                <a16:creationId xmlns:a16="http://schemas.microsoft.com/office/drawing/2014/main" id="{221FF2BC-4A03-4A68-B55F-0B0BBAB1756A}"/>
              </a:ext>
            </a:extLst>
          </p:cNvPr>
          <p:cNvSpPr/>
          <p:nvPr/>
        </p:nvSpPr>
        <p:spPr>
          <a:xfrm>
            <a:off x="3463293" y="1063383"/>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ounded Rectangle 79">
            <a:extLst>
              <a:ext uri="{FF2B5EF4-FFF2-40B4-BE49-F238E27FC236}">
                <a16:creationId xmlns:a16="http://schemas.microsoft.com/office/drawing/2014/main" id="{FCBAE71D-DD65-4133-9400-D6FA6BB67EF0}"/>
              </a:ext>
            </a:extLst>
          </p:cNvPr>
          <p:cNvSpPr/>
          <p:nvPr/>
        </p:nvSpPr>
        <p:spPr>
          <a:xfrm>
            <a:off x="3442413" y="2367448"/>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ounded Rectangle 80">
            <a:extLst>
              <a:ext uri="{FF2B5EF4-FFF2-40B4-BE49-F238E27FC236}">
                <a16:creationId xmlns:a16="http://schemas.microsoft.com/office/drawing/2014/main" id="{7682DB05-4F68-4E64-99E7-7515E7BC2DA5}"/>
              </a:ext>
            </a:extLst>
          </p:cNvPr>
          <p:cNvSpPr/>
          <p:nvPr/>
        </p:nvSpPr>
        <p:spPr>
          <a:xfrm>
            <a:off x="834589" y="3721623"/>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ounded Rectangle 81">
            <a:extLst>
              <a:ext uri="{FF2B5EF4-FFF2-40B4-BE49-F238E27FC236}">
                <a16:creationId xmlns:a16="http://schemas.microsoft.com/office/drawing/2014/main" id="{95F067B0-9160-4CBE-BA15-5D58394B22D7}"/>
              </a:ext>
            </a:extLst>
          </p:cNvPr>
          <p:cNvSpPr/>
          <p:nvPr/>
        </p:nvSpPr>
        <p:spPr>
          <a:xfrm>
            <a:off x="852245" y="501072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488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3" grpId="0" animBg="1"/>
      <p:bldP spid="94" grpId="0" animBg="1"/>
      <p:bldP spid="9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p:cNvPicPr>
            <a:picLocks noChangeAspect="1"/>
          </p:cNvPicPr>
          <p:nvPr/>
        </p:nvPicPr>
        <p:blipFill rotWithShape="1">
          <a:blip r:embed="rId3">
            <a:extLst>
              <a:ext uri="{28A0092B-C50C-407E-A947-70E740481C1C}">
                <a14:useLocalDpi xmlns:a14="http://schemas.microsoft.com/office/drawing/2010/main" val="0"/>
              </a:ext>
            </a:extLst>
          </a:blip>
          <a:srcRect l="4794" t="5298" r="32267" b="6963"/>
          <a:stretch/>
        </p:blipFill>
        <p:spPr>
          <a:xfrm>
            <a:off x="7634870" y="3677975"/>
            <a:ext cx="1081219" cy="1227246"/>
          </a:xfrm>
          <a:prstGeom prst="rect">
            <a:avLst/>
          </a:prstGeom>
        </p:spPr>
      </p:pic>
      <p:cxnSp>
        <p:nvCxnSpPr>
          <p:cNvPr id="118" name="Curved Connector 117"/>
          <p:cNvCxnSpPr/>
          <p:nvPr/>
        </p:nvCxnSpPr>
        <p:spPr>
          <a:xfrm rot="5400000">
            <a:off x="7802238" y="4530640"/>
            <a:ext cx="520737" cy="3874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Curved Connector 118"/>
          <p:cNvCxnSpPr/>
          <p:nvPr/>
        </p:nvCxnSpPr>
        <p:spPr>
          <a:xfrm flipV="1">
            <a:off x="8061469" y="3968803"/>
            <a:ext cx="294088" cy="29549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urved Connector 119"/>
          <p:cNvCxnSpPr/>
          <p:nvPr/>
        </p:nvCxnSpPr>
        <p:spPr>
          <a:xfrm>
            <a:off x="8067848" y="4294443"/>
            <a:ext cx="356119" cy="232255"/>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p:cNvCxnSpPr/>
          <p:nvPr/>
        </p:nvCxnSpPr>
        <p:spPr>
          <a:xfrm>
            <a:off x="8111166" y="4278732"/>
            <a:ext cx="484276" cy="20649"/>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urved Connector 121"/>
          <p:cNvCxnSpPr/>
          <p:nvPr/>
        </p:nvCxnSpPr>
        <p:spPr>
          <a:xfrm rot="16200000" flipH="1">
            <a:off x="7972030" y="4392630"/>
            <a:ext cx="366941" cy="147044"/>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6229555" y="1023302"/>
          <a:ext cx="5776970" cy="5245768"/>
        </p:xfrm>
        <a:graphic>
          <a:graphicData uri="http://schemas.openxmlformats.org/drawingml/2006/table">
            <a:tbl>
              <a:tblPr firstRow="1" bandRow="1">
                <a:tableStyleId>{BC89EF96-8CEA-46FF-86C4-4CE0E7609802}</a:tableStyleId>
              </a:tblPr>
              <a:tblGrid>
                <a:gridCol w="626526">
                  <a:extLst>
                    <a:ext uri="{9D8B030D-6E8A-4147-A177-3AD203B41FA5}">
                      <a16:colId xmlns:a16="http://schemas.microsoft.com/office/drawing/2014/main" val="2218395770"/>
                    </a:ext>
                  </a:extLst>
                </a:gridCol>
                <a:gridCol w="2552719">
                  <a:extLst>
                    <a:ext uri="{9D8B030D-6E8A-4147-A177-3AD203B41FA5}">
                      <a16:colId xmlns:a16="http://schemas.microsoft.com/office/drawing/2014/main" val="3328270413"/>
                    </a:ext>
                  </a:extLst>
                </a:gridCol>
                <a:gridCol w="2597725">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154105" y="270713"/>
            <a:ext cx="1780395" cy="321054"/>
          </a:xfrm>
        </p:spPr>
        <p:txBody>
          <a:bodyPr>
            <a:normAutofit fontScale="90000"/>
          </a:bodyPr>
          <a:lstStyle/>
          <a:p>
            <a:pPr lvl="0" algn="ctr">
              <a:lnSpc>
                <a:spcPct val="100000"/>
              </a:lnSpc>
              <a:defRPr/>
            </a:pPr>
            <a:r>
              <a:rPr lang="en-GB" sz="1800" b="1" dirty="0">
                <a:solidFill>
                  <a:prstClr val="white"/>
                </a:solidFill>
              </a:rPr>
              <a:t>Qui </a:t>
            </a:r>
            <a:r>
              <a:rPr lang="en-GB" sz="1800" b="1" dirty="0" err="1">
                <a:solidFill>
                  <a:prstClr val="white"/>
                </a:solidFill>
              </a:rPr>
              <a:t>va</a:t>
            </a:r>
            <a:r>
              <a:rPr lang="en-GB" sz="1800" b="1" dirty="0">
                <a:solidFill>
                  <a:prstClr val="white"/>
                </a:solidFill>
              </a:rPr>
              <a:t> </a:t>
            </a:r>
            <a:r>
              <a:rPr lang="en-GB" sz="1800" b="1" dirty="0" err="1">
                <a:solidFill>
                  <a:prstClr val="white"/>
                </a:solidFill>
              </a:rPr>
              <a:t>où</a:t>
            </a:r>
            <a:r>
              <a:rPr lang="en-GB" sz="1800" b="1" dirty="0">
                <a:solidFill>
                  <a:prstClr val="white"/>
                </a:solidFill>
              </a:rPr>
              <a:t> ? (</a:t>
            </a:r>
            <a:r>
              <a:rPr lang="en-GB" sz="1800" b="1" dirty="0" err="1">
                <a:solidFill>
                  <a:prstClr val="white"/>
                </a:solidFill>
              </a:rPr>
              <a:t>réponses</a:t>
            </a:r>
            <a:r>
              <a:rPr lang="en-GB" sz="1800" b="1" dirty="0">
                <a:solidFill>
                  <a:prstClr val="white"/>
                </a:solidFill>
              </a:rPr>
              <a:t>)</a:t>
            </a:r>
          </a:p>
        </p:txBody>
      </p:sp>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172166" y="1023303"/>
          <a:ext cx="5850654" cy="5245768"/>
        </p:xfrm>
        <a:graphic>
          <a:graphicData uri="http://schemas.openxmlformats.org/drawingml/2006/table">
            <a:tbl>
              <a:tblPr firstRow="1" bandRow="1">
                <a:tableStyleId>{BC89EF96-8CEA-46FF-86C4-4CE0E7609802}</a:tableStyleId>
              </a:tblPr>
              <a:tblGrid>
                <a:gridCol w="634517">
                  <a:extLst>
                    <a:ext uri="{9D8B030D-6E8A-4147-A177-3AD203B41FA5}">
                      <a16:colId xmlns:a16="http://schemas.microsoft.com/office/drawing/2014/main" val="2218395770"/>
                    </a:ext>
                  </a:extLst>
                </a:gridCol>
                <a:gridCol w="2585279">
                  <a:extLst>
                    <a:ext uri="{9D8B030D-6E8A-4147-A177-3AD203B41FA5}">
                      <a16:colId xmlns:a16="http://schemas.microsoft.com/office/drawing/2014/main" val="3328270413"/>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6" name="Google Shape;613;p26">
            <a:hlinkClick r:id="" action="ppaction://noaction" highlightClick="1">
              <a:snd r:embed="rId4" name="17 1.wav"/>
            </a:hlinkClick>
            <a:extLst>
              <a:ext uri="{FF2B5EF4-FFF2-40B4-BE49-F238E27FC236}">
                <a16:creationId xmlns:a16="http://schemas.microsoft.com/office/drawing/2014/main" id="{E81506B0-A3F8-47F6-A818-34153DC67087}"/>
              </a:ext>
            </a:extLst>
          </p:cNvPr>
          <p:cNvSpPr/>
          <p:nvPr/>
        </p:nvSpPr>
        <p:spPr>
          <a:xfrm>
            <a:off x="306485" y="149598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614;p26">
            <a:hlinkClick r:id="" action="ppaction://noaction" highlightClick="1">
              <a:snd r:embed="rId5" name="17 2.wav"/>
            </a:hlinkClick>
            <a:extLst>
              <a:ext uri="{FF2B5EF4-FFF2-40B4-BE49-F238E27FC236}">
                <a16:creationId xmlns:a16="http://schemas.microsoft.com/office/drawing/2014/main" id="{2A2E30D2-841A-4ED1-B670-1C83F228DED0}"/>
              </a:ext>
            </a:extLst>
          </p:cNvPr>
          <p:cNvSpPr/>
          <p:nvPr/>
        </p:nvSpPr>
        <p:spPr>
          <a:xfrm>
            <a:off x="320524" y="28120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5;p26">
            <a:hlinkClick r:id="" action="ppaction://noaction" highlightClick="1">
              <a:snd r:embed="rId6" name="17 3.wav"/>
            </a:hlinkClick>
            <a:extLst>
              <a:ext uri="{FF2B5EF4-FFF2-40B4-BE49-F238E27FC236}">
                <a16:creationId xmlns:a16="http://schemas.microsoft.com/office/drawing/2014/main" id="{598D57C1-09CA-4B85-A901-8BF5F8E2B844}"/>
              </a:ext>
            </a:extLst>
          </p:cNvPr>
          <p:cNvSpPr/>
          <p:nvPr/>
        </p:nvSpPr>
        <p:spPr>
          <a:xfrm>
            <a:off x="306485" y="41280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7" name="17 4.wav"/>
            </a:hlinkClick>
            <a:extLst>
              <a:ext uri="{FF2B5EF4-FFF2-40B4-BE49-F238E27FC236}">
                <a16:creationId xmlns:a16="http://schemas.microsoft.com/office/drawing/2014/main" id="{E034BFCB-0288-4166-9636-7DA2D26FF970}"/>
              </a:ext>
            </a:extLst>
          </p:cNvPr>
          <p:cNvSpPr/>
          <p:nvPr/>
        </p:nvSpPr>
        <p:spPr>
          <a:xfrm>
            <a:off x="309253" y="544407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6;p26">
            <a:hlinkClick r:id="" action="ppaction://noaction" highlightClick="1">
              <a:snd r:embed="rId8" name="17 5.wav"/>
            </a:hlinkClick>
            <a:extLst>
              <a:ext uri="{FF2B5EF4-FFF2-40B4-BE49-F238E27FC236}">
                <a16:creationId xmlns:a16="http://schemas.microsoft.com/office/drawing/2014/main" id="{E034BFCB-0288-4166-9636-7DA2D26FF970}"/>
              </a:ext>
            </a:extLst>
          </p:cNvPr>
          <p:cNvSpPr/>
          <p:nvPr/>
        </p:nvSpPr>
        <p:spPr>
          <a:xfrm>
            <a:off x="6387131" y="149776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6;p26">
            <a:hlinkClick r:id="" action="ppaction://noaction" highlightClick="1">
              <a:snd r:embed="rId9" name="17 6.wav"/>
            </a:hlinkClick>
            <a:extLst>
              <a:ext uri="{FF2B5EF4-FFF2-40B4-BE49-F238E27FC236}">
                <a16:creationId xmlns:a16="http://schemas.microsoft.com/office/drawing/2014/main" id="{E034BFCB-0288-4166-9636-7DA2D26FF970}"/>
              </a:ext>
            </a:extLst>
          </p:cNvPr>
          <p:cNvSpPr/>
          <p:nvPr/>
        </p:nvSpPr>
        <p:spPr>
          <a:xfrm>
            <a:off x="6360900" y="281320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Google Shape;616;p26">
            <a:hlinkClick r:id="" action="ppaction://noaction" highlightClick="1">
              <a:snd r:embed="rId10" name="17 7.wav"/>
            </a:hlinkClick>
            <a:extLst>
              <a:ext uri="{FF2B5EF4-FFF2-40B4-BE49-F238E27FC236}">
                <a16:creationId xmlns:a16="http://schemas.microsoft.com/office/drawing/2014/main" id="{E034BFCB-0288-4166-9636-7DA2D26FF970}"/>
              </a:ext>
            </a:extLst>
          </p:cNvPr>
          <p:cNvSpPr/>
          <p:nvPr/>
        </p:nvSpPr>
        <p:spPr>
          <a:xfrm>
            <a:off x="6370363" y="412864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Google Shape;616;p26">
            <a:hlinkClick r:id="" action="ppaction://noaction" highlightClick="1">
              <a:snd r:embed="rId11" name="17 8.wav"/>
            </a:hlinkClick>
            <a:extLst>
              <a:ext uri="{FF2B5EF4-FFF2-40B4-BE49-F238E27FC236}">
                <a16:creationId xmlns:a16="http://schemas.microsoft.com/office/drawing/2014/main" id="{E034BFCB-0288-4166-9636-7DA2D26FF970}"/>
              </a:ext>
            </a:extLst>
          </p:cNvPr>
          <p:cNvSpPr/>
          <p:nvPr/>
        </p:nvSpPr>
        <p:spPr>
          <a:xfrm>
            <a:off x="6350925" y="544407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nvGrpSpPr>
          <p:cNvPr id="16" name="Group 15"/>
          <p:cNvGrpSpPr/>
          <p:nvPr/>
        </p:nvGrpSpPr>
        <p:grpSpPr>
          <a:xfrm>
            <a:off x="3591013" y="1286826"/>
            <a:ext cx="2349010" cy="970415"/>
            <a:chOff x="969743" y="3892292"/>
            <a:chExt cx="5925741" cy="2462386"/>
          </a:xfrm>
        </p:grpSpPr>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5634" y="1160683"/>
            <a:ext cx="1008412" cy="1222700"/>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98884" y="1160683"/>
            <a:ext cx="1008412" cy="1222700"/>
          </a:xfrm>
          <a:prstGeom prst="rect">
            <a:avLst/>
          </a:prstGeom>
        </p:spPr>
      </p:pic>
      <p:grpSp>
        <p:nvGrpSpPr>
          <p:cNvPr id="22" name="Group 21"/>
          <p:cNvGrpSpPr/>
          <p:nvPr/>
        </p:nvGrpSpPr>
        <p:grpSpPr>
          <a:xfrm>
            <a:off x="1138506" y="3742365"/>
            <a:ext cx="1818253" cy="1167724"/>
            <a:chOff x="188942" y="1203654"/>
            <a:chExt cx="4284680" cy="2648975"/>
          </a:xfrm>
        </p:grpSpPr>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32" name="Picture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8632" y="2508751"/>
            <a:ext cx="1357513" cy="1099586"/>
          </a:xfrm>
          <a:prstGeom prst="rect">
            <a:avLst/>
          </a:prstGeom>
        </p:spPr>
      </p:pic>
      <p:pic>
        <p:nvPicPr>
          <p:cNvPr id="33" name="Picture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57734" y="2516744"/>
            <a:ext cx="1357513" cy="1099586"/>
          </a:xfrm>
          <a:prstGeom prst="rect">
            <a:avLst/>
          </a:prstGeom>
        </p:spPr>
      </p:pic>
      <p:grpSp>
        <p:nvGrpSpPr>
          <p:cNvPr id="34" name="Group 33"/>
          <p:cNvGrpSpPr/>
          <p:nvPr/>
        </p:nvGrpSpPr>
        <p:grpSpPr>
          <a:xfrm>
            <a:off x="1554172" y="2419930"/>
            <a:ext cx="1541989" cy="1220648"/>
            <a:chOff x="5289217" y="2057863"/>
            <a:chExt cx="4536890" cy="3022878"/>
          </a:xfrm>
        </p:grpSpPr>
        <p:pic>
          <p:nvPicPr>
            <p:cNvPr id="35" name="Picture 3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36" name="Picture 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0579" y="5020626"/>
            <a:ext cx="1008412" cy="1222700"/>
          </a:xfrm>
          <a:prstGeom prst="rect">
            <a:avLst/>
          </a:prstGeom>
        </p:spPr>
      </p:pic>
      <p:grpSp>
        <p:nvGrpSpPr>
          <p:cNvPr id="38" name="Group 37"/>
          <p:cNvGrpSpPr/>
          <p:nvPr/>
        </p:nvGrpSpPr>
        <p:grpSpPr>
          <a:xfrm>
            <a:off x="3511924" y="5043541"/>
            <a:ext cx="1541989" cy="1220648"/>
            <a:chOff x="5289217" y="2057863"/>
            <a:chExt cx="4536890" cy="3022878"/>
          </a:xfrm>
        </p:grpSpPr>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0" name="Picture 3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41" name="Group 40"/>
          <p:cNvGrpSpPr/>
          <p:nvPr/>
        </p:nvGrpSpPr>
        <p:grpSpPr>
          <a:xfrm>
            <a:off x="4623684" y="5067348"/>
            <a:ext cx="1541989" cy="1220648"/>
            <a:chOff x="5289217" y="2057863"/>
            <a:chExt cx="4536890" cy="3022878"/>
          </a:xfrm>
        </p:grpSpPr>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3" name="Picture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59" name="Picture 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32802" y="2426872"/>
            <a:ext cx="1008412" cy="1222700"/>
          </a:xfrm>
          <a:prstGeom prst="rect">
            <a:avLst/>
          </a:prstGeom>
        </p:spPr>
      </p:pic>
      <p:pic>
        <p:nvPicPr>
          <p:cNvPr id="60" name="Picture 5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76546" y="5089067"/>
            <a:ext cx="1357513" cy="1099586"/>
          </a:xfrm>
          <a:prstGeom prst="rect">
            <a:avLst/>
          </a:prstGeom>
        </p:spPr>
      </p:pic>
      <p:grpSp>
        <p:nvGrpSpPr>
          <p:cNvPr id="68" name="Group 67"/>
          <p:cNvGrpSpPr/>
          <p:nvPr/>
        </p:nvGrpSpPr>
        <p:grpSpPr>
          <a:xfrm>
            <a:off x="7331228" y="5027419"/>
            <a:ext cx="1818253" cy="1167724"/>
            <a:chOff x="188942" y="1203654"/>
            <a:chExt cx="4284680" cy="2648975"/>
          </a:xfrm>
        </p:grpSpPr>
        <p:pic>
          <p:nvPicPr>
            <p:cNvPr id="69" name="Picture 6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70" name="Picture 6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sp>
        <p:nvSpPr>
          <p:cNvPr id="79" name="Rounded Rectangle 78"/>
          <p:cNvSpPr/>
          <p:nvPr/>
        </p:nvSpPr>
        <p:spPr>
          <a:xfrm>
            <a:off x="3463293" y="1063383"/>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ounded Rectangle 79"/>
          <p:cNvSpPr/>
          <p:nvPr/>
        </p:nvSpPr>
        <p:spPr>
          <a:xfrm>
            <a:off x="3442413" y="2367448"/>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834589" y="3721623"/>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ounded Rectangle 81"/>
          <p:cNvSpPr/>
          <p:nvPr/>
        </p:nvSpPr>
        <p:spPr>
          <a:xfrm>
            <a:off x="852245" y="501072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ounded Rectangle 82"/>
          <p:cNvSpPr/>
          <p:nvPr/>
        </p:nvSpPr>
        <p:spPr>
          <a:xfrm>
            <a:off x="6854736" y="105535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ounded Rectangle 83"/>
          <p:cNvSpPr/>
          <p:nvPr/>
        </p:nvSpPr>
        <p:spPr>
          <a:xfrm>
            <a:off x="9516937" y="2390222"/>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ounded Rectangle 84"/>
          <p:cNvSpPr/>
          <p:nvPr/>
        </p:nvSpPr>
        <p:spPr>
          <a:xfrm>
            <a:off x="6893864" y="3701782"/>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ounded Rectangle 85"/>
          <p:cNvSpPr/>
          <p:nvPr/>
        </p:nvSpPr>
        <p:spPr>
          <a:xfrm>
            <a:off x="9514971" y="502741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8" name="Group 97"/>
          <p:cNvGrpSpPr/>
          <p:nvPr/>
        </p:nvGrpSpPr>
        <p:grpSpPr>
          <a:xfrm>
            <a:off x="6998086" y="1081097"/>
            <a:ext cx="1608265" cy="1220648"/>
            <a:chOff x="5289217" y="2057863"/>
            <a:chExt cx="4536890" cy="3022878"/>
          </a:xfrm>
        </p:grpSpPr>
        <p:pic>
          <p:nvPicPr>
            <p:cNvPr id="99" name="Picture 9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0" name="Picture 9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01" name="Group 100"/>
          <p:cNvGrpSpPr/>
          <p:nvPr/>
        </p:nvGrpSpPr>
        <p:grpSpPr>
          <a:xfrm>
            <a:off x="8109846" y="1104904"/>
            <a:ext cx="1608265" cy="1220648"/>
            <a:chOff x="5289217" y="2057863"/>
            <a:chExt cx="4536890" cy="3022878"/>
          </a:xfrm>
        </p:grpSpPr>
        <p:pic>
          <p:nvPicPr>
            <p:cNvPr id="102" name="Picture 10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3" name="Picture 10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04" name="Picture 10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78184" y="2426441"/>
            <a:ext cx="1008412" cy="1222700"/>
          </a:xfrm>
          <a:prstGeom prst="rect">
            <a:avLst/>
          </a:prstGeom>
        </p:spPr>
      </p:pic>
      <p:pic>
        <p:nvPicPr>
          <p:cNvPr id="105" name="Picture 10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64336" y="2435426"/>
            <a:ext cx="1357513" cy="1099586"/>
          </a:xfrm>
          <a:prstGeom prst="rect">
            <a:avLst/>
          </a:prstGeom>
        </p:spPr>
      </p:pic>
      <p:sp>
        <p:nvSpPr>
          <p:cNvPr id="107" name="Title 3"/>
          <p:cNvSpPr txBox="1">
            <a:spLocks/>
          </p:cNvSpPr>
          <p:nvPr/>
        </p:nvSpPr>
        <p:spPr>
          <a:xfrm>
            <a:off x="59645" y="9921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a:t>
            </a:r>
            <a:r>
              <a:rPr lang="en-GB" sz="2800" b="1" kern="0" dirty="0" err="1">
                <a:solidFill>
                  <a:schemeClr val="bg1"/>
                </a:solidFill>
              </a:rPr>
              <a:t>va</a:t>
            </a:r>
            <a:r>
              <a:rPr lang="en-GB" sz="2800" b="1" kern="0" dirty="0">
                <a:solidFill>
                  <a:schemeClr val="bg1"/>
                </a:solidFill>
              </a:rPr>
              <a:t> </a:t>
            </a:r>
            <a:r>
              <a:rPr lang="en-GB" sz="2800" b="1" kern="0" dirty="0" err="1">
                <a:solidFill>
                  <a:schemeClr val="bg1"/>
                </a:solidFill>
              </a:rPr>
              <a:t>où</a:t>
            </a:r>
            <a:r>
              <a:rPr lang="en-GB" sz="2800" b="1" kern="0" dirty="0">
                <a:solidFill>
                  <a:schemeClr val="bg1"/>
                </a:solidFill>
              </a:rPr>
              <a:t>? </a:t>
            </a:r>
            <a:r>
              <a:rPr lang="en-GB" sz="2800" b="1" kern="0" dirty="0" err="1">
                <a:solidFill>
                  <a:schemeClr val="bg1"/>
                </a:solidFill>
              </a:rPr>
              <a:t>Réponses</a:t>
            </a:r>
            <a:r>
              <a:rPr lang="en-GB" sz="2800" b="1" kern="0" dirty="0">
                <a:solidFill>
                  <a:schemeClr val="bg1"/>
                </a:solidFill>
              </a:rPr>
              <a:t> </a:t>
            </a:r>
          </a:p>
        </p:txBody>
      </p:sp>
      <p:pic>
        <p:nvPicPr>
          <p:cNvPr id="87" name="Picture 86"/>
          <p:cNvPicPr>
            <a:picLocks noChangeAspect="1"/>
          </p:cNvPicPr>
          <p:nvPr/>
        </p:nvPicPr>
        <p:blipFill rotWithShape="1">
          <a:blip r:embed="rId3">
            <a:extLst>
              <a:ext uri="{28A0092B-C50C-407E-A947-70E740481C1C}">
                <a14:useLocalDpi xmlns:a14="http://schemas.microsoft.com/office/drawing/2010/main" val="0"/>
              </a:ext>
            </a:extLst>
          </a:blip>
          <a:srcRect l="4794" t="5298" r="32267" b="6963"/>
          <a:stretch/>
        </p:blipFill>
        <p:spPr>
          <a:xfrm>
            <a:off x="4139924" y="3684943"/>
            <a:ext cx="1081219" cy="1227246"/>
          </a:xfrm>
          <a:prstGeom prst="rect">
            <a:avLst/>
          </a:prstGeom>
        </p:spPr>
      </p:pic>
      <p:cxnSp>
        <p:nvCxnSpPr>
          <p:cNvPr id="88" name="Curved Connector 87"/>
          <p:cNvCxnSpPr/>
          <p:nvPr/>
        </p:nvCxnSpPr>
        <p:spPr>
          <a:xfrm rot="5400000">
            <a:off x="4307292" y="4537608"/>
            <a:ext cx="520737" cy="3874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p:cNvCxnSpPr/>
          <p:nvPr/>
        </p:nvCxnSpPr>
        <p:spPr>
          <a:xfrm flipV="1">
            <a:off x="4566523" y="3975771"/>
            <a:ext cx="294088" cy="29549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urved Connector 89"/>
          <p:cNvCxnSpPr/>
          <p:nvPr/>
        </p:nvCxnSpPr>
        <p:spPr>
          <a:xfrm>
            <a:off x="4572902" y="4301411"/>
            <a:ext cx="356119" cy="232255"/>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urved Connector 90"/>
          <p:cNvCxnSpPr/>
          <p:nvPr/>
        </p:nvCxnSpPr>
        <p:spPr>
          <a:xfrm>
            <a:off x="4616220" y="4285700"/>
            <a:ext cx="484276" cy="20649"/>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urved Connector 91"/>
          <p:cNvCxnSpPr/>
          <p:nvPr/>
        </p:nvCxnSpPr>
        <p:spPr>
          <a:xfrm rot="16200000" flipH="1">
            <a:off x="4477084" y="4399598"/>
            <a:ext cx="366941" cy="147044"/>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rotWithShape="1">
          <a:blip r:embed="rId3">
            <a:extLst>
              <a:ext uri="{28A0092B-C50C-407E-A947-70E740481C1C}">
                <a14:useLocalDpi xmlns:a14="http://schemas.microsoft.com/office/drawing/2010/main" val="0"/>
              </a:ext>
            </a:extLst>
          </a:blip>
          <a:srcRect l="4794" t="5298" r="32267" b="6963"/>
          <a:stretch/>
        </p:blipFill>
        <p:spPr>
          <a:xfrm>
            <a:off x="10177298" y="1055354"/>
            <a:ext cx="1081219" cy="1227246"/>
          </a:xfrm>
          <a:prstGeom prst="rect">
            <a:avLst/>
          </a:prstGeom>
        </p:spPr>
      </p:pic>
      <p:cxnSp>
        <p:nvCxnSpPr>
          <p:cNvPr id="94" name="Curved Connector 93"/>
          <p:cNvCxnSpPr/>
          <p:nvPr/>
        </p:nvCxnSpPr>
        <p:spPr>
          <a:xfrm rot="5400000">
            <a:off x="10344666" y="1908019"/>
            <a:ext cx="520737" cy="3874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urved Connector 94"/>
          <p:cNvCxnSpPr/>
          <p:nvPr/>
        </p:nvCxnSpPr>
        <p:spPr>
          <a:xfrm flipV="1">
            <a:off x="10603897" y="1346182"/>
            <a:ext cx="294088" cy="295499"/>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p:cNvCxnSpPr/>
          <p:nvPr/>
        </p:nvCxnSpPr>
        <p:spPr>
          <a:xfrm>
            <a:off x="10610276" y="1671822"/>
            <a:ext cx="356119" cy="232255"/>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urved Connector 105"/>
          <p:cNvCxnSpPr/>
          <p:nvPr/>
        </p:nvCxnSpPr>
        <p:spPr>
          <a:xfrm>
            <a:off x="10653594" y="1656111"/>
            <a:ext cx="484276" cy="20649"/>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urved Connector 107"/>
          <p:cNvCxnSpPr/>
          <p:nvPr/>
        </p:nvCxnSpPr>
        <p:spPr>
          <a:xfrm rot="16200000" flipH="1">
            <a:off x="10514458" y="1770009"/>
            <a:ext cx="366941" cy="147044"/>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9" name="Group 108"/>
          <p:cNvGrpSpPr/>
          <p:nvPr/>
        </p:nvGrpSpPr>
        <p:grpSpPr>
          <a:xfrm>
            <a:off x="9491835" y="3760502"/>
            <a:ext cx="1286349" cy="595617"/>
            <a:chOff x="969743" y="3892292"/>
            <a:chExt cx="5925741" cy="2462386"/>
          </a:xfrm>
        </p:grpSpPr>
        <p:pic>
          <p:nvPicPr>
            <p:cNvPr id="110" name="Picture 10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11" name="Picture 1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12" name="Picture 1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113" name="Group 112"/>
          <p:cNvGrpSpPr/>
          <p:nvPr/>
        </p:nvGrpSpPr>
        <p:grpSpPr>
          <a:xfrm>
            <a:off x="10110785" y="3988686"/>
            <a:ext cx="1848772" cy="840753"/>
            <a:chOff x="969743" y="3892292"/>
            <a:chExt cx="5925741" cy="2462386"/>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15" name="Picture 1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16" name="Picture 1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123" name="Picture 122" descr="background rectangle">
            <a:extLst>
              <a:ext uri="{FF2B5EF4-FFF2-40B4-BE49-F238E27FC236}">
                <a16:creationId xmlns:a16="http://schemas.microsoft.com/office/drawing/2014/main" id="{9F1795D5-8CE2-4EE8-BD38-2AD779064FF1}"/>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4" name="Title 3">
            <a:extLst>
              <a:ext uri="{FF2B5EF4-FFF2-40B4-BE49-F238E27FC236}">
                <a16:creationId xmlns:a16="http://schemas.microsoft.com/office/drawing/2014/main" id="{0ACEBC15-609D-4765-9FAC-4706F5B31D8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Qui </a:t>
            </a:r>
            <a:r>
              <a:rPr lang="en-GB" sz="3600" b="1" kern="0" dirty="0" err="1">
                <a:solidFill>
                  <a:schemeClr val="bg1"/>
                </a:solidFill>
              </a:rPr>
              <a:t>va</a:t>
            </a:r>
            <a:r>
              <a:rPr lang="en-GB" sz="3600" b="1" kern="0" dirty="0">
                <a:solidFill>
                  <a:schemeClr val="bg1"/>
                </a:solidFill>
              </a:rPr>
              <a:t> </a:t>
            </a:r>
            <a:r>
              <a:rPr lang="en-GB" sz="3600" b="1" kern="0" dirty="0" err="1">
                <a:solidFill>
                  <a:schemeClr val="bg1"/>
                </a:solidFill>
              </a:rPr>
              <a:t>où</a:t>
            </a:r>
            <a:r>
              <a:rPr lang="en-GB" sz="3600" b="1" kern="0" dirty="0">
                <a:solidFill>
                  <a:schemeClr val="bg1"/>
                </a:solidFill>
              </a:rPr>
              <a:t> ? (</a:t>
            </a:r>
            <a:r>
              <a:rPr lang="en-GB" sz="3600" b="1" kern="0" dirty="0" err="1">
                <a:solidFill>
                  <a:schemeClr val="bg1"/>
                </a:solidFill>
              </a:rPr>
              <a:t>réponses</a:t>
            </a:r>
            <a:r>
              <a:rPr lang="en-GB" sz="3600" b="1" kern="0" dirty="0">
                <a:solidFill>
                  <a:schemeClr val="bg1"/>
                </a:solidFill>
              </a:rPr>
              <a:t>)  </a:t>
            </a:r>
          </a:p>
        </p:txBody>
      </p:sp>
      <p:sp>
        <p:nvSpPr>
          <p:cNvPr id="125" name="Rounded Rectangle 46">
            <a:extLst>
              <a:ext uri="{FF2B5EF4-FFF2-40B4-BE49-F238E27FC236}">
                <a16:creationId xmlns:a16="http://schemas.microsoft.com/office/drawing/2014/main" id="{8A0E2019-CC47-4BB0-9181-DECB94CA1760}"/>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5284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183461" y="270713"/>
            <a:ext cx="1751040" cy="321054"/>
          </a:xfrm>
        </p:spPr>
        <p:txBody>
          <a:bodyPr>
            <a:normAutofit fontScale="90000"/>
          </a:bodyPr>
          <a:lstStyle/>
          <a:p>
            <a:pPr lvl="0" algn="ctr">
              <a:lnSpc>
                <a:spcPct val="100000"/>
              </a:lnSpc>
              <a:defRPr/>
            </a:pPr>
            <a:r>
              <a:rPr lang="en-GB" sz="1800" b="1" dirty="0">
                <a:solidFill>
                  <a:prstClr val="white"/>
                </a:solidFill>
              </a:rPr>
              <a:t>Qui </a:t>
            </a:r>
            <a:r>
              <a:rPr lang="en-GB" sz="1800" b="1" dirty="0" err="1">
                <a:solidFill>
                  <a:prstClr val="white"/>
                </a:solidFill>
              </a:rPr>
              <a:t>va</a:t>
            </a:r>
            <a:r>
              <a:rPr lang="en-GB" sz="1800" b="1" dirty="0">
                <a:solidFill>
                  <a:prstClr val="white"/>
                </a:solidFill>
              </a:rPr>
              <a:t> </a:t>
            </a:r>
            <a:r>
              <a:rPr lang="en-GB" sz="1800" b="1" dirty="0" err="1">
                <a:solidFill>
                  <a:prstClr val="white"/>
                </a:solidFill>
              </a:rPr>
              <a:t>où</a:t>
            </a:r>
            <a:r>
              <a:rPr lang="en-GB" sz="1800" b="1" dirty="0">
                <a:solidFill>
                  <a:prstClr val="white"/>
                </a:solidFill>
              </a:rPr>
              <a:t> ? (</a:t>
            </a:r>
            <a:r>
              <a:rPr lang="en-GB" sz="1800" b="1" dirty="0" err="1">
                <a:solidFill>
                  <a:prstClr val="white"/>
                </a:solidFill>
              </a:rPr>
              <a:t>réponses</a:t>
            </a:r>
            <a:r>
              <a:rPr lang="en-GB" sz="1800" b="1" dirty="0">
                <a:solidFill>
                  <a:prstClr val="white"/>
                </a:solidFill>
              </a:rPr>
              <a:t>)</a:t>
            </a:r>
          </a:p>
        </p:txBody>
      </p:sp>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422568071"/>
              </p:ext>
            </p:extLst>
          </p:nvPr>
        </p:nvGraphicFramePr>
        <p:xfrm>
          <a:off x="6229555" y="1023302"/>
          <a:ext cx="5776970" cy="5245768"/>
        </p:xfrm>
        <a:graphic>
          <a:graphicData uri="http://schemas.openxmlformats.org/drawingml/2006/table">
            <a:tbl>
              <a:tblPr firstRow="1" bandRow="1">
                <a:tableStyleId>{BC89EF96-8CEA-46FF-86C4-4CE0E7609802}</a:tableStyleId>
              </a:tblPr>
              <a:tblGrid>
                <a:gridCol w="626526">
                  <a:extLst>
                    <a:ext uri="{9D8B030D-6E8A-4147-A177-3AD203B41FA5}">
                      <a16:colId xmlns:a16="http://schemas.microsoft.com/office/drawing/2014/main" val="2218395770"/>
                    </a:ext>
                  </a:extLst>
                </a:gridCol>
                <a:gridCol w="2552719">
                  <a:extLst>
                    <a:ext uri="{9D8B030D-6E8A-4147-A177-3AD203B41FA5}">
                      <a16:colId xmlns:a16="http://schemas.microsoft.com/office/drawing/2014/main" val="3328270413"/>
                    </a:ext>
                  </a:extLst>
                </a:gridCol>
                <a:gridCol w="2597725">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288098412"/>
              </p:ext>
            </p:extLst>
          </p:nvPr>
        </p:nvGraphicFramePr>
        <p:xfrm>
          <a:off x="172166" y="1023303"/>
          <a:ext cx="5850654" cy="5245768"/>
        </p:xfrm>
        <a:graphic>
          <a:graphicData uri="http://schemas.openxmlformats.org/drawingml/2006/table">
            <a:tbl>
              <a:tblPr firstRow="1" bandRow="1">
                <a:tableStyleId>{BC89EF96-8CEA-46FF-86C4-4CE0E7609802}</a:tableStyleId>
              </a:tblPr>
              <a:tblGrid>
                <a:gridCol w="634517">
                  <a:extLst>
                    <a:ext uri="{9D8B030D-6E8A-4147-A177-3AD203B41FA5}">
                      <a16:colId xmlns:a16="http://schemas.microsoft.com/office/drawing/2014/main" val="2218395770"/>
                    </a:ext>
                  </a:extLst>
                </a:gridCol>
                <a:gridCol w="2585279">
                  <a:extLst>
                    <a:ext uri="{9D8B030D-6E8A-4147-A177-3AD203B41FA5}">
                      <a16:colId xmlns:a16="http://schemas.microsoft.com/office/drawing/2014/main" val="3328270413"/>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6" name="Google Shape;613;p26">
            <a:hlinkClick r:id="" action="ppaction://noaction" highlightClick="1">
              <a:snd r:embed="rId3" name="17 1.wav"/>
            </a:hlinkClick>
            <a:extLst>
              <a:ext uri="{FF2B5EF4-FFF2-40B4-BE49-F238E27FC236}">
                <a16:creationId xmlns:a16="http://schemas.microsoft.com/office/drawing/2014/main" id="{E81506B0-A3F8-47F6-A818-34153DC67087}"/>
              </a:ext>
            </a:extLst>
          </p:cNvPr>
          <p:cNvSpPr/>
          <p:nvPr/>
        </p:nvSpPr>
        <p:spPr>
          <a:xfrm>
            <a:off x="299514" y="164589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614;p26">
            <a:hlinkClick r:id="" action="ppaction://noaction" highlightClick="1">
              <a:snd r:embed="rId4" name="17 2.wav"/>
            </a:hlinkClick>
            <a:extLst>
              <a:ext uri="{FF2B5EF4-FFF2-40B4-BE49-F238E27FC236}">
                <a16:creationId xmlns:a16="http://schemas.microsoft.com/office/drawing/2014/main" id="{2A2E30D2-841A-4ED1-B670-1C83F228DED0}"/>
              </a:ext>
            </a:extLst>
          </p:cNvPr>
          <p:cNvSpPr/>
          <p:nvPr/>
        </p:nvSpPr>
        <p:spPr>
          <a:xfrm>
            <a:off x="288233" y="287012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5;p26">
            <a:hlinkClick r:id="" action="ppaction://noaction" highlightClick="1">
              <a:snd r:embed="rId5" name="17 3.wav"/>
            </a:hlinkClick>
            <a:extLst>
              <a:ext uri="{FF2B5EF4-FFF2-40B4-BE49-F238E27FC236}">
                <a16:creationId xmlns:a16="http://schemas.microsoft.com/office/drawing/2014/main" id="{598D57C1-09CA-4B85-A901-8BF5F8E2B844}"/>
              </a:ext>
            </a:extLst>
          </p:cNvPr>
          <p:cNvSpPr/>
          <p:nvPr/>
        </p:nvSpPr>
        <p:spPr>
          <a:xfrm>
            <a:off x="288234" y="409436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6" name="17 4.wav"/>
            </a:hlinkClick>
            <a:extLst>
              <a:ext uri="{FF2B5EF4-FFF2-40B4-BE49-F238E27FC236}">
                <a16:creationId xmlns:a16="http://schemas.microsoft.com/office/drawing/2014/main" id="{E034BFCB-0288-4166-9636-7DA2D26FF970}"/>
              </a:ext>
            </a:extLst>
          </p:cNvPr>
          <p:cNvSpPr/>
          <p:nvPr/>
        </p:nvSpPr>
        <p:spPr>
          <a:xfrm>
            <a:off x="299513" y="531860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6;p26">
            <a:hlinkClick r:id="" action="ppaction://noaction" highlightClick="1">
              <a:snd r:embed="rId7" name="17 5.wav"/>
            </a:hlinkClick>
            <a:extLst>
              <a:ext uri="{FF2B5EF4-FFF2-40B4-BE49-F238E27FC236}">
                <a16:creationId xmlns:a16="http://schemas.microsoft.com/office/drawing/2014/main" id="{E034BFCB-0288-4166-9636-7DA2D26FF970}"/>
              </a:ext>
            </a:extLst>
          </p:cNvPr>
          <p:cNvSpPr/>
          <p:nvPr/>
        </p:nvSpPr>
        <p:spPr>
          <a:xfrm>
            <a:off x="6388578" y="164589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6;p26">
            <a:hlinkClick r:id="" action="ppaction://noaction" highlightClick="1">
              <a:snd r:embed="rId8" name="17 6.wav"/>
            </a:hlinkClick>
            <a:extLst>
              <a:ext uri="{FF2B5EF4-FFF2-40B4-BE49-F238E27FC236}">
                <a16:creationId xmlns:a16="http://schemas.microsoft.com/office/drawing/2014/main" id="{E034BFCB-0288-4166-9636-7DA2D26FF970}"/>
              </a:ext>
            </a:extLst>
          </p:cNvPr>
          <p:cNvSpPr/>
          <p:nvPr/>
        </p:nvSpPr>
        <p:spPr>
          <a:xfrm>
            <a:off x="6370364" y="287013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Google Shape;616;p26">
            <a:hlinkClick r:id="" action="ppaction://noaction" highlightClick="1">
              <a:snd r:embed="rId9" name="17 7.wav"/>
            </a:hlinkClick>
            <a:extLst>
              <a:ext uri="{FF2B5EF4-FFF2-40B4-BE49-F238E27FC236}">
                <a16:creationId xmlns:a16="http://schemas.microsoft.com/office/drawing/2014/main" id="{E034BFCB-0288-4166-9636-7DA2D26FF970}"/>
              </a:ext>
            </a:extLst>
          </p:cNvPr>
          <p:cNvSpPr/>
          <p:nvPr/>
        </p:nvSpPr>
        <p:spPr>
          <a:xfrm>
            <a:off x="6370363" y="409437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Google Shape;616;p26">
            <a:hlinkClick r:id="" action="ppaction://noaction" highlightClick="1">
              <a:snd r:embed="rId10" name="17 8.wav"/>
            </a:hlinkClick>
            <a:extLst>
              <a:ext uri="{FF2B5EF4-FFF2-40B4-BE49-F238E27FC236}">
                <a16:creationId xmlns:a16="http://schemas.microsoft.com/office/drawing/2014/main" id="{E034BFCB-0288-4166-9636-7DA2D26FF970}"/>
              </a:ext>
            </a:extLst>
          </p:cNvPr>
          <p:cNvSpPr/>
          <p:nvPr/>
        </p:nvSpPr>
        <p:spPr>
          <a:xfrm>
            <a:off x="6388578" y="531860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nvGrpSpPr>
          <p:cNvPr id="16" name="Group 15"/>
          <p:cNvGrpSpPr/>
          <p:nvPr/>
        </p:nvGrpSpPr>
        <p:grpSpPr>
          <a:xfrm>
            <a:off x="3591013" y="1286826"/>
            <a:ext cx="2349010" cy="970415"/>
            <a:chOff x="969743" y="3892292"/>
            <a:chExt cx="5925741" cy="2462386"/>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5634" y="1160683"/>
            <a:ext cx="1008412" cy="1222700"/>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98884" y="1160683"/>
            <a:ext cx="1008412" cy="1222700"/>
          </a:xfrm>
          <a:prstGeom prst="rect">
            <a:avLst/>
          </a:prstGeom>
        </p:spPr>
      </p:pic>
      <p:grpSp>
        <p:nvGrpSpPr>
          <p:cNvPr id="22" name="Group 21"/>
          <p:cNvGrpSpPr/>
          <p:nvPr/>
        </p:nvGrpSpPr>
        <p:grpSpPr>
          <a:xfrm>
            <a:off x="1138506" y="3742365"/>
            <a:ext cx="1818253" cy="1167724"/>
            <a:chOff x="188942" y="1203654"/>
            <a:chExt cx="4284680" cy="2648975"/>
          </a:xfrm>
        </p:grpSpPr>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25" name="Group 24"/>
          <p:cNvGrpSpPr/>
          <p:nvPr/>
        </p:nvGrpSpPr>
        <p:grpSpPr>
          <a:xfrm>
            <a:off x="4164302" y="3646186"/>
            <a:ext cx="1129244" cy="1359506"/>
            <a:chOff x="8728547" y="1350555"/>
            <a:chExt cx="2160151" cy="2178136"/>
          </a:xfrm>
        </p:grpSpPr>
        <p:pic>
          <p:nvPicPr>
            <p:cNvPr id="26" name="Picture 25"/>
            <p:cNvPicPr>
              <a:picLocks noChangeAspect="1"/>
            </p:cNvPicPr>
            <p:nvPr/>
          </p:nvPicPr>
          <p:blipFill rotWithShape="1">
            <a:blip r:embed="rId17">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27" name="Curved Connector 26"/>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2" name="Picture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8632" y="2508751"/>
            <a:ext cx="1357513" cy="1099586"/>
          </a:xfrm>
          <a:prstGeom prst="rect">
            <a:avLst/>
          </a:prstGeom>
        </p:spPr>
      </p:pic>
      <p:pic>
        <p:nvPicPr>
          <p:cNvPr id="33" name="Picture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57734" y="2516744"/>
            <a:ext cx="1357513" cy="1099586"/>
          </a:xfrm>
          <a:prstGeom prst="rect">
            <a:avLst/>
          </a:prstGeom>
        </p:spPr>
      </p:pic>
      <p:grpSp>
        <p:nvGrpSpPr>
          <p:cNvPr id="34" name="Group 33"/>
          <p:cNvGrpSpPr/>
          <p:nvPr/>
        </p:nvGrpSpPr>
        <p:grpSpPr>
          <a:xfrm>
            <a:off x="1554172" y="2419930"/>
            <a:ext cx="1541989" cy="1220648"/>
            <a:chOff x="5289217" y="2057863"/>
            <a:chExt cx="4536890" cy="3022878"/>
          </a:xfrm>
        </p:grpSpPr>
        <p:pic>
          <p:nvPicPr>
            <p:cNvPr id="35" name="Picture 3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36" name="Picture 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0579" y="5020626"/>
            <a:ext cx="1008412" cy="12227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pic>
      <p:grpSp>
        <p:nvGrpSpPr>
          <p:cNvPr id="38" name="Group 37"/>
          <p:cNvGrpSpPr/>
          <p:nvPr/>
        </p:nvGrpSpPr>
        <p:grpSpPr>
          <a:xfrm>
            <a:off x="3511924" y="5043541"/>
            <a:ext cx="1541989" cy="1220648"/>
            <a:chOff x="5289217" y="2057863"/>
            <a:chExt cx="4536890" cy="3022878"/>
          </a:xfrm>
        </p:grpSpPr>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0" name="Picture 3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41" name="Group 40"/>
          <p:cNvGrpSpPr/>
          <p:nvPr/>
        </p:nvGrpSpPr>
        <p:grpSpPr>
          <a:xfrm>
            <a:off x="4623684" y="5067348"/>
            <a:ext cx="1541989" cy="1220648"/>
            <a:chOff x="5289217" y="2057863"/>
            <a:chExt cx="4536890" cy="3022878"/>
          </a:xfrm>
        </p:grpSpPr>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3" name="Picture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50" name="Group 49"/>
          <p:cNvGrpSpPr/>
          <p:nvPr/>
        </p:nvGrpSpPr>
        <p:grpSpPr>
          <a:xfrm>
            <a:off x="10183460" y="995009"/>
            <a:ext cx="1129244" cy="1359506"/>
            <a:chOff x="8728547" y="1350555"/>
            <a:chExt cx="2160151" cy="2178136"/>
          </a:xfrm>
        </p:grpSpPr>
        <p:pic>
          <p:nvPicPr>
            <p:cNvPr id="51" name="Picture 50"/>
            <p:cNvPicPr>
              <a:picLocks noChangeAspect="1"/>
            </p:cNvPicPr>
            <p:nvPr/>
          </p:nvPicPr>
          <p:blipFill rotWithShape="1">
            <a:blip r:embed="rId17">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52" name="Curved Connector 51"/>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urved Connector 55"/>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32802" y="2426872"/>
            <a:ext cx="1008412" cy="1222700"/>
          </a:xfrm>
          <a:prstGeom prst="rect">
            <a:avLst/>
          </a:prstGeom>
        </p:spPr>
      </p:pic>
      <p:pic>
        <p:nvPicPr>
          <p:cNvPr id="60" name="Picture 5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76546" y="5089067"/>
            <a:ext cx="1357513" cy="1099586"/>
          </a:xfrm>
          <a:prstGeom prst="rect">
            <a:avLst/>
          </a:prstGeom>
        </p:spPr>
      </p:pic>
      <p:grpSp>
        <p:nvGrpSpPr>
          <p:cNvPr id="61" name="Group 60"/>
          <p:cNvGrpSpPr/>
          <p:nvPr/>
        </p:nvGrpSpPr>
        <p:grpSpPr>
          <a:xfrm>
            <a:off x="7549829" y="3608337"/>
            <a:ext cx="1129244" cy="1359506"/>
            <a:chOff x="8728547" y="1350555"/>
            <a:chExt cx="2160151" cy="2178136"/>
          </a:xfrm>
        </p:grpSpPr>
        <p:pic>
          <p:nvPicPr>
            <p:cNvPr id="62" name="Picture 61"/>
            <p:cNvPicPr>
              <a:picLocks noChangeAspect="1"/>
            </p:cNvPicPr>
            <p:nvPr/>
          </p:nvPicPr>
          <p:blipFill rotWithShape="1">
            <a:blip r:embed="rId17">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63" name="Curved Connector 62"/>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7331228" y="5027419"/>
            <a:ext cx="1818253" cy="1167724"/>
            <a:chOff x="188942" y="1203654"/>
            <a:chExt cx="4284680" cy="2648975"/>
          </a:xfrm>
        </p:grpSpPr>
        <p:pic>
          <p:nvPicPr>
            <p:cNvPr id="69" name="Picture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71" name="Group 70"/>
          <p:cNvGrpSpPr/>
          <p:nvPr/>
        </p:nvGrpSpPr>
        <p:grpSpPr>
          <a:xfrm>
            <a:off x="10234396" y="4134082"/>
            <a:ext cx="1848772" cy="840753"/>
            <a:chOff x="969743" y="3892292"/>
            <a:chExt cx="5925741" cy="2462386"/>
          </a:xfrm>
        </p:grpSpPr>
        <p:pic>
          <p:nvPicPr>
            <p:cNvPr id="72" name="Picture 7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75" name="Group 74"/>
          <p:cNvGrpSpPr/>
          <p:nvPr/>
        </p:nvGrpSpPr>
        <p:grpSpPr>
          <a:xfrm>
            <a:off x="9342888" y="3665579"/>
            <a:ext cx="1917241" cy="922172"/>
            <a:chOff x="969743" y="3892292"/>
            <a:chExt cx="5925741" cy="2462386"/>
          </a:xfrm>
        </p:grpSpPr>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8" name="Pictur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sp>
        <p:nvSpPr>
          <p:cNvPr id="79" name="Rounded Rectangle 78"/>
          <p:cNvSpPr/>
          <p:nvPr/>
        </p:nvSpPr>
        <p:spPr>
          <a:xfrm>
            <a:off x="3463293" y="1063383"/>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ounded Rectangle 79"/>
          <p:cNvSpPr/>
          <p:nvPr/>
        </p:nvSpPr>
        <p:spPr>
          <a:xfrm>
            <a:off x="3442413" y="2367448"/>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834589" y="3721623"/>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ounded Rectangle 81"/>
          <p:cNvSpPr/>
          <p:nvPr/>
        </p:nvSpPr>
        <p:spPr>
          <a:xfrm>
            <a:off x="852245" y="501072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ounded Rectangle 82"/>
          <p:cNvSpPr/>
          <p:nvPr/>
        </p:nvSpPr>
        <p:spPr>
          <a:xfrm>
            <a:off x="6854736" y="105535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ounded Rectangle 83"/>
          <p:cNvSpPr/>
          <p:nvPr/>
        </p:nvSpPr>
        <p:spPr>
          <a:xfrm>
            <a:off x="9516937" y="2390222"/>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ounded Rectangle 84"/>
          <p:cNvSpPr/>
          <p:nvPr/>
        </p:nvSpPr>
        <p:spPr>
          <a:xfrm>
            <a:off x="6893864" y="3701782"/>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ounded Rectangle 85"/>
          <p:cNvSpPr/>
          <p:nvPr/>
        </p:nvSpPr>
        <p:spPr>
          <a:xfrm>
            <a:off x="9514971" y="502741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p:cNvSpPr txBox="1"/>
          <p:nvPr/>
        </p:nvSpPr>
        <p:spPr>
          <a:xfrm>
            <a:off x="3649118" y="1582301"/>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err="1">
                <a:solidFill>
                  <a:schemeClr val="bg1"/>
                </a:solidFill>
                <a:latin typeface="Century Gothic" panose="020B0502020202020204" pitchFamily="34" charset="0"/>
              </a:rPr>
              <a:t>tu</a:t>
            </a:r>
            <a:r>
              <a:rPr lang="en-GB" sz="4000" b="1" dirty="0">
                <a:solidFill>
                  <a:schemeClr val="bg1"/>
                </a:solidFill>
                <a:latin typeface="Century Gothic" panose="020B0502020202020204" pitchFamily="34" charset="0"/>
              </a:rPr>
              <a:t> vas</a:t>
            </a:r>
          </a:p>
        </p:txBody>
      </p:sp>
      <p:sp>
        <p:nvSpPr>
          <p:cNvPr id="88" name="TextBox 87"/>
          <p:cNvSpPr txBox="1"/>
          <p:nvPr/>
        </p:nvSpPr>
        <p:spPr>
          <a:xfrm>
            <a:off x="3644395" y="2848905"/>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err="1">
                <a:solidFill>
                  <a:schemeClr val="bg1"/>
                </a:solidFill>
                <a:latin typeface="Century Gothic" panose="020B0502020202020204" pitchFamily="34" charset="0"/>
              </a:rPr>
              <a:t>il</a:t>
            </a:r>
            <a:r>
              <a:rPr lang="en-GB" sz="4000" b="1" dirty="0">
                <a:solidFill>
                  <a:schemeClr val="bg1"/>
                </a:solidFill>
                <a:latin typeface="Century Gothic" panose="020B0502020202020204" pitchFamily="34" charset="0"/>
              </a:rPr>
              <a:t> </a:t>
            </a:r>
            <a:r>
              <a:rPr lang="en-GB" sz="4000" b="1" dirty="0" err="1">
                <a:solidFill>
                  <a:schemeClr val="bg1"/>
                </a:solidFill>
                <a:latin typeface="Century Gothic" panose="020B0502020202020204" pitchFamily="34" charset="0"/>
              </a:rPr>
              <a:t>va</a:t>
            </a:r>
            <a:endParaRPr lang="en-GB" sz="4000" b="1" dirty="0">
              <a:solidFill>
                <a:schemeClr val="bg1"/>
              </a:solidFill>
              <a:latin typeface="Century Gothic" panose="020B0502020202020204" pitchFamily="34" charset="0"/>
            </a:endParaRPr>
          </a:p>
        </p:txBody>
      </p:sp>
      <p:sp>
        <p:nvSpPr>
          <p:cNvPr id="89" name="TextBox 88"/>
          <p:cNvSpPr txBox="1"/>
          <p:nvPr/>
        </p:nvSpPr>
        <p:spPr>
          <a:xfrm>
            <a:off x="1014471" y="4212100"/>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je </a:t>
            </a:r>
            <a:r>
              <a:rPr lang="en-GB" sz="4000" b="1" dirty="0" err="1">
                <a:solidFill>
                  <a:schemeClr val="bg1"/>
                </a:solidFill>
                <a:latin typeface="Century Gothic" panose="020B0502020202020204" pitchFamily="34" charset="0"/>
              </a:rPr>
              <a:t>vais</a:t>
            </a:r>
            <a:endParaRPr lang="en-GB" sz="4000" b="1" dirty="0">
              <a:solidFill>
                <a:schemeClr val="bg1"/>
              </a:solidFill>
              <a:latin typeface="Century Gothic" panose="020B0502020202020204" pitchFamily="34" charset="0"/>
            </a:endParaRPr>
          </a:p>
        </p:txBody>
      </p:sp>
      <p:sp>
        <p:nvSpPr>
          <p:cNvPr id="90" name="TextBox 89"/>
          <p:cNvSpPr txBox="1"/>
          <p:nvPr/>
        </p:nvSpPr>
        <p:spPr>
          <a:xfrm>
            <a:off x="992414" y="5487257"/>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err="1">
                <a:solidFill>
                  <a:schemeClr val="bg1"/>
                </a:solidFill>
                <a:latin typeface="Century Gothic" panose="020B0502020202020204" pitchFamily="34" charset="0"/>
              </a:rPr>
              <a:t>elle</a:t>
            </a:r>
            <a:r>
              <a:rPr lang="en-GB" sz="4000" b="1" dirty="0">
                <a:solidFill>
                  <a:schemeClr val="bg1"/>
                </a:solidFill>
                <a:latin typeface="Century Gothic" panose="020B0502020202020204" pitchFamily="34" charset="0"/>
              </a:rPr>
              <a:t> </a:t>
            </a:r>
            <a:r>
              <a:rPr lang="en-GB" sz="4000" b="1" dirty="0" err="1">
                <a:solidFill>
                  <a:schemeClr val="bg1"/>
                </a:solidFill>
                <a:latin typeface="Century Gothic" panose="020B0502020202020204" pitchFamily="34" charset="0"/>
              </a:rPr>
              <a:t>va</a:t>
            </a:r>
            <a:endParaRPr lang="en-GB" sz="4000" b="1" dirty="0">
              <a:solidFill>
                <a:schemeClr val="bg1"/>
              </a:solidFill>
              <a:latin typeface="Century Gothic" panose="020B0502020202020204" pitchFamily="34" charset="0"/>
            </a:endParaRPr>
          </a:p>
        </p:txBody>
      </p:sp>
      <p:sp>
        <p:nvSpPr>
          <p:cNvPr id="95" name="TextBox 94"/>
          <p:cNvSpPr txBox="1"/>
          <p:nvPr/>
        </p:nvSpPr>
        <p:spPr>
          <a:xfrm>
            <a:off x="7069132" y="4167605"/>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err="1">
                <a:solidFill>
                  <a:schemeClr val="bg1"/>
                </a:solidFill>
                <a:latin typeface="Century Gothic" panose="020B0502020202020204" pitchFamily="34" charset="0"/>
              </a:rPr>
              <a:t>il</a:t>
            </a:r>
            <a:r>
              <a:rPr lang="en-GB" sz="4000" b="1" dirty="0">
                <a:solidFill>
                  <a:schemeClr val="bg1"/>
                </a:solidFill>
                <a:latin typeface="Century Gothic" panose="020B0502020202020204" pitchFamily="34" charset="0"/>
              </a:rPr>
              <a:t> </a:t>
            </a:r>
            <a:r>
              <a:rPr lang="en-GB" sz="4000" b="1" dirty="0" err="1">
                <a:solidFill>
                  <a:schemeClr val="bg1"/>
                </a:solidFill>
                <a:latin typeface="Century Gothic" panose="020B0502020202020204" pitchFamily="34" charset="0"/>
              </a:rPr>
              <a:t>va</a:t>
            </a:r>
            <a:endParaRPr lang="en-GB" sz="4000" b="1" dirty="0">
              <a:solidFill>
                <a:schemeClr val="bg1"/>
              </a:solidFill>
              <a:latin typeface="Century Gothic" panose="020B0502020202020204" pitchFamily="34" charset="0"/>
            </a:endParaRPr>
          </a:p>
        </p:txBody>
      </p:sp>
      <p:sp>
        <p:nvSpPr>
          <p:cNvPr id="96" name="TextBox 95"/>
          <p:cNvSpPr txBox="1"/>
          <p:nvPr/>
        </p:nvSpPr>
        <p:spPr>
          <a:xfrm>
            <a:off x="9695542" y="5477671"/>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err="1">
                <a:solidFill>
                  <a:schemeClr val="bg1"/>
                </a:solidFill>
                <a:latin typeface="Century Gothic" panose="020B0502020202020204" pitchFamily="34" charset="0"/>
              </a:rPr>
              <a:t>elle</a:t>
            </a:r>
            <a:r>
              <a:rPr lang="en-GB" sz="4000" b="1" dirty="0">
                <a:solidFill>
                  <a:schemeClr val="bg1"/>
                </a:solidFill>
                <a:latin typeface="Century Gothic" panose="020B0502020202020204" pitchFamily="34" charset="0"/>
              </a:rPr>
              <a:t> </a:t>
            </a:r>
            <a:r>
              <a:rPr lang="en-GB" sz="4000" b="1" dirty="0" err="1">
                <a:solidFill>
                  <a:schemeClr val="bg1"/>
                </a:solidFill>
                <a:latin typeface="Century Gothic" panose="020B0502020202020204" pitchFamily="34" charset="0"/>
              </a:rPr>
              <a:t>va</a:t>
            </a:r>
            <a:endParaRPr lang="en-GB" sz="4000" b="1" dirty="0">
              <a:solidFill>
                <a:schemeClr val="bg1"/>
              </a:solidFill>
              <a:latin typeface="Century Gothic" panose="020B0502020202020204" pitchFamily="34" charset="0"/>
            </a:endParaRPr>
          </a:p>
        </p:txBody>
      </p:sp>
      <p:grpSp>
        <p:nvGrpSpPr>
          <p:cNvPr id="98" name="Group 97"/>
          <p:cNvGrpSpPr/>
          <p:nvPr/>
        </p:nvGrpSpPr>
        <p:grpSpPr>
          <a:xfrm>
            <a:off x="6998086" y="1081097"/>
            <a:ext cx="1608265" cy="1220648"/>
            <a:chOff x="5289217" y="2057863"/>
            <a:chExt cx="4536890" cy="3022878"/>
          </a:xfrm>
        </p:grpSpPr>
        <p:pic>
          <p:nvPicPr>
            <p:cNvPr id="99" name="Picture 9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0" name="Picture 9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01" name="Group 100"/>
          <p:cNvGrpSpPr/>
          <p:nvPr/>
        </p:nvGrpSpPr>
        <p:grpSpPr>
          <a:xfrm>
            <a:off x="8109846" y="1104904"/>
            <a:ext cx="1608265" cy="1220648"/>
            <a:chOff x="5289217" y="2057863"/>
            <a:chExt cx="4536890" cy="3022878"/>
          </a:xfrm>
        </p:grpSpPr>
        <p:pic>
          <p:nvPicPr>
            <p:cNvPr id="102" name="Picture 10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3" name="Picture 10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sp>
        <p:nvSpPr>
          <p:cNvPr id="93" name="TextBox 92"/>
          <p:cNvSpPr txBox="1"/>
          <p:nvPr/>
        </p:nvSpPr>
        <p:spPr>
          <a:xfrm>
            <a:off x="7035176" y="1562719"/>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je </a:t>
            </a:r>
            <a:r>
              <a:rPr lang="en-GB" sz="4000" b="1" dirty="0" err="1">
                <a:solidFill>
                  <a:schemeClr val="bg1"/>
                </a:solidFill>
                <a:latin typeface="Century Gothic" panose="020B0502020202020204" pitchFamily="34" charset="0"/>
              </a:rPr>
              <a:t>vais</a:t>
            </a:r>
            <a:endParaRPr lang="en-GB" sz="4000" b="1" dirty="0">
              <a:solidFill>
                <a:schemeClr val="bg1"/>
              </a:solidFill>
              <a:latin typeface="Century Gothic" panose="020B0502020202020204" pitchFamily="34" charset="0"/>
            </a:endParaRPr>
          </a:p>
        </p:txBody>
      </p:sp>
      <p:pic>
        <p:nvPicPr>
          <p:cNvPr id="104" name="Picture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78184" y="2426441"/>
            <a:ext cx="1008412" cy="1222700"/>
          </a:xfrm>
          <a:prstGeom prst="rect">
            <a:avLst/>
          </a:prstGeom>
        </p:spPr>
      </p:pic>
      <p:pic>
        <p:nvPicPr>
          <p:cNvPr id="105" name="Picture 10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64336" y="2435426"/>
            <a:ext cx="1357513" cy="1099586"/>
          </a:xfrm>
          <a:prstGeom prst="rect">
            <a:avLst/>
          </a:prstGeom>
        </p:spPr>
      </p:pic>
      <p:sp>
        <p:nvSpPr>
          <p:cNvPr id="94" name="TextBox 93"/>
          <p:cNvSpPr txBox="1"/>
          <p:nvPr/>
        </p:nvSpPr>
        <p:spPr>
          <a:xfrm>
            <a:off x="9695541" y="2836437"/>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err="1">
                <a:solidFill>
                  <a:schemeClr val="bg1"/>
                </a:solidFill>
                <a:latin typeface="Century Gothic" panose="020B0502020202020204" pitchFamily="34" charset="0"/>
              </a:rPr>
              <a:t>tu</a:t>
            </a:r>
            <a:r>
              <a:rPr lang="en-GB" sz="4000" b="1" dirty="0">
                <a:solidFill>
                  <a:schemeClr val="bg1"/>
                </a:solidFill>
                <a:latin typeface="Century Gothic" panose="020B0502020202020204" pitchFamily="34" charset="0"/>
              </a:rPr>
              <a:t> vas</a:t>
            </a:r>
          </a:p>
        </p:txBody>
      </p:sp>
      <p:sp>
        <p:nvSpPr>
          <p:cNvPr id="107" name="Title 3"/>
          <p:cNvSpPr txBox="1">
            <a:spLocks/>
          </p:cNvSpPr>
          <p:nvPr/>
        </p:nvSpPr>
        <p:spPr>
          <a:xfrm>
            <a:off x="59645" y="9921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a:t>
            </a:r>
            <a:r>
              <a:rPr lang="en-GB" sz="2800" b="1" kern="0" dirty="0" err="1">
                <a:solidFill>
                  <a:schemeClr val="bg1"/>
                </a:solidFill>
              </a:rPr>
              <a:t>va</a:t>
            </a:r>
            <a:r>
              <a:rPr lang="en-GB" sz="2800" b="1" kern="0" dirty="0">
                <a:solidFill>
                  <a:schemeClr val="bg1"/>
                </a:solidFill>
              </a:rPr>
              <a:t> </a:t>
            </a:r>
            <a:r>
              <a:rPr lang="en-GB" sz="2800" b="1" kern="0" dirty="0" err="1">
                <a:solidFill>
                  <a:schemeClr val="bg1"/>
                </a:solidFill>
              </a:rPr>
              <a:t>où</a:t>
            </a:r>
            <a:r>
              <a:rPr lang="en-GB" sz="2800" b="1" kern="0" dirty="0">
                <a:solidFill>
                  <a:schemeClr val="bg1"/>
                </a:solidFill>
              </a:rPr>
              <a:t>? </a:t>
            </a:r>
            <a:r>
              <a:rPr lang="en-GB" sz="2800" b="1" kern="0" dirty="0" err="1">
                <a:solidFill>
                  <a:schemeClr val="bg1"/>
                </a:solidFill>
              </a:rPr>
              <a:t>Réponses</a:t>
            </a:r>
            <a:r>
              <a:rPr lang="en-GB" sz="2800" b="1" kern="0" dirty="0">
                <a:solidFill>
                  <a:schemeClr val="bg1"/>
                </a:solidFill>
              </a:rPr>
              <a:t> </a:t>
            </a:r>
          </a:p>
        </p:txBody>
      </p:sp>
      <p:pic>
        <p:nvPicPr>
          <p:cNvPr id="106" name="Picture 105" descr="background rectangle">
            <a:extLst>
              <a:ext uri="{FF2B5EF4-FFF2-40B4-BE49-F238E27FC236}">
                <a16:creationId xmlns:a16="http://schemas.microsoft.com/office/drawing/2014/main" id="{BDC79978-52C0-4D7D-BD0F-FDFAEAB28CE3}"/>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8" name="Title 3">
            <a:extLst>
              <a:ext uri="{FF2B5EF4-FFF2-40B4-BE49-F238E27FC236}">
                <a16:creationId xmlns:a16="http://schemas.microsoft.com/office/drawing/2014/main" id="{DCDD995D-98F0-40CC-88DC-6100974D8B53}"/>
              </a:ext>
            </a:extLst>
          </p:cNvPr>
          <p:cNvSpPr txBox="1">
            <a:spLocks/>
          </p:cNvSpPr>
          <p:nvPr/>
        </p:nvSpPr>
        <p:spPr>
          <a:xfrm>
            <a:off x="0" y="296864"/>
            <a:ext cx="5402576"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Qui </a:t>
            </a:r>
            <a:r>
              <a:rPr lang="en-GB" sz="3600" b="1" kern="0" dirty="0" err="1">
                <a:solidFill>
                  <a:schemeClr val="bg1"/>
                </a:solidFill>
              </a:rPr>
              <a:t>va</a:t>
            </a:r>
            <a:r>
              <a:rPr lang="en-GB" sz="3600" b="1" kern="0" dirty="0">
                <a:solidFill>
                  <a:schemeClr val="bg1"/>
                </a:solidFill>
              </a:rPr>
              <a:t> </a:t>
            </a:r>
            <a:r>
              <a:rPr lang="en-GB" sz="3600" b="1" kern="0" dirty="0" err="1">
                <a:solidFill>
                  <a:schemeClr val="bg1"/>
                </a:solidFill>
              </a:rPr>
              <a:t>où</a:t>
            </a:r>
            <a:r>
              <a:rPr lang="en-GB" sz="3600" b="1" kern="0" dirty="0">
                <a:solidFill>
                  <a:schemeClr val="bg1"/>
                </a:solidFill>
              </a:rPr>
              <a:t> ? (</a:t>
            </a:r>
            <a:r>
              <a:rPr lang="en-GB" sz="3600" b="1" kern="0" dirty="0" err="1">
                <a:solidFill>
                  <a:schemeClr val="bg1"/>
                </a:solidFill>
              </a:rPr>
              <a:t>réponses</a:t>
            </a:r>
            <a:r>
              <a:rPr lang="en-GB" sz="3600" b="1" kern="0" dirty="0">
                <a:solidFill>
                  <a:schemeClr val="bg1"/>
                </a:solidFill>
              </a:rPr>
              <a:t>) </a:t>
            </a:r>
          </a:p>
        </p:txBody>
      </p:sp>
      <p:sp>
        <p:nvSpPr>
          <p:cNvPr id="109" name="Rounded Rectangle 46">
            <a:extLst>
              <a:ext uri="{FF2B5EF4-FFF2-40B4-BE49-F238E27FC236}">
                <a16:creationId xmlns:a16="http://schemas.microsoft.com/office/drawing/2014/main" id="{9666EA99-61CA-42A9-98B4-3F14E89797D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129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dissolve">
                                      <p:cBhvr>
                                        <p:cTn id="11" dur="500"/>
                                        <p:tgtEl>
                                          <p:spTgt spid="8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dissolve">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dissolve">
                                      <p:cBhvr>
                                        <p:cTn id="29" dur="500"/>
                                        <p:tgtEl>
                                          <p:spTgt spid="8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dissolve">
                                      <p:cBhvr>
                                        <p:cTn id="38" dur="500"/>
                                        <p:tgtEl>
                                          <p:spTgt spid="9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dissolve">
                                      <p:cBhvr>
                                        <p:cTn id="47" dur="500"/>
                                        <p:tgtEl>
                                          <p:spTgt spid="9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dissolve">
                                      <p:cBhvr>
                                        <p:cTn id="56" dur="500"/>
                                        <p:tgtEl>
                                          <p:spTgt spid="9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dissolve">
                                      <p:cBhvr>
                                        <p:cTn id="65" dur="500"/>
                                        <p:tgtEl>
                                          <p:spTgt spid="9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dissolve">
                                      <p:cBhvr>
                                        <p:cTn id="7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5" grpId="0" animBg="1"/>
      <p:bldP spid="96" grpId="0" animBg="1"/>
      <p:bldP spid="93" grpId="0" animBg="1"/>
      <p:bldP spid="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7862701" y="274655"/>
            <a:ext cx="3989741"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fait un voyage</a:t>
            </a:r>
            <a:r>
              <a:rPr lang="en-GB" sz="1800" b="1" baseline="0" dirty="0">
                <a:solidFill>
                  <a:prstClr val="white"/>
                </a:solidFill>
                <a:ea typeface="+mn-ea"/>
                <a:cs typeface="+mn-cs"/>
              </a:rPr>
              <a:t> ? </a:t>
            </a:r>
            <a:r>
              <a:rPr lang="en-GB" sz="1800" b="1" dirty="0">
                <a:solidFill>
                  <a:prstClr val="white"/>
                </a:solidFill>
                <a:ea typeface="+mn-ea"/>
                <a:cs typeface="+mn-cs"/>
              </a:rPr>
              <a:t>(</a:t>
            </a:r>
            <a:r>
              <a:rPr lang="en-GB" sz="1800" b="1" dirty="0" err="1">
                <a:solidFill>
                  <a:prstClr val="white"/>
                </a:solidFill>
                <a:ea typeface="+mn-ea"/>
                <a:cs typeface="+mn-cs"/>
              </a:rPr>
              <a:t>partenaire</a:t>
            </a:r>
            <a:r>
              <a:rPr lang="en-GB" sz="1800" b="1" dirty="0">
                <a:solidFill>
                  <a:prstClr val="white"/>
                </a:solidFill>
                <a:ea typeface="+mn-ea"/>
                <a:cs typeface="+mn-cs"/>
              </a:rPr>
              <a:t> 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83264176"/>
              </p:ext>
            </p:extLst>
          </p:nvPr>
        </p:nvGraphicFramePr>
        <p:xfrm>
          <a:off x="242108" y="1161726"/>
          <a:ext cx="6001940" cy="4937760"/>
        </p:xfrm>
        <a:graphic>
          <a:graphicData uri="http://schemas.openxmlformats.org/drawingml/2006/table">
            <a:tbl>
              <a:tblPr firstRow="1" bandRow="1">
                <a:tableStyleId>{5C22544A-7EE6-4342-B048-85BDC9FD1C3A}</a:tableStyleId>
              </a:tblPr>
              <a:tblGrid>
                <a:gridCol w="6001940">
                  <a:extLst>
                    <a:ext uri="{9D8B030D-6E8A-4147-A177-3AD203B41FA5}">
                      <a16:colId xmlns:a16="http://schemas.microsoft.com/office/drawing/2014/main" val="372424591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1)</a:t>
                      </a:r>
                      <a:r>
                        <a:rPr lang="en-GB" sz="2400" b="0" baseline="0" dirty="0">
                          <a:solidFill>
                            <a:schemeClr val="accent5">
                              <a:lumMod val="50000"/>
                            </a:schemeClr>
                          </a:solidFill>
                          <a:latin typeface="Century Gothic" panose="020B0502020202020204" pitchFamily="34" charset="0"/>
                        </a:rPr>
                        <a:t> </a:t>
                      </a:r>
                      <a:r>
                        <a:rPr lang="en-GB" sz="2400" b="0" strike="sngStrike" baseline="0" dirty="0">
                          <a:solidFill>
                            <a:schemeClr val="accent5">
                              <a:lumMod val="50000"/>
                            </a:schemeClr>
                          </a:solidFill>
                          <a:latin typeface="Century Gothic" panose="020B0502020202020204" pitchFamily="34" charset="0"/>
                        </a:rPr>
                        <a:t>I</a:t>
                      </a:r>
                      <a:r>
                        <a:rPr lang="en-GB" sz="2400" b="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hotel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2) </a:t>
                      </a:r>
                      <a:r>
                        <a:rPr lang="en-GB" sz="2400" b="0" strike="sngStrike" baseline="0" dirty="0">
                          <a:solidFill>
                            <a:schemeClr val="accent5">
                              <a:lumMod val="50000"/>
                            </a:schemeClr>
                          </a:solidFill>
                          <a:latin typeface="Century Gothic" panose="020B0502020202020204" pitchFamily="34" charset="0"/>
                        </a:rPr>
                        <a:t>He</a:t>
                      </a:r>
                      <a:r>
                        <a:rPr lang="en-GB" sz="2400" b="0" baseline="0" dirty="0">
                          <a:solidFill>
                            <a:schemeClr val="accent5">
                              <a:lumMod val="50000"/>
                            </a:schemeClr>
                          </a:solidFill>
                          <a:latin typeface="Century Gothic" panose="020B0502020202020204" pitchFamily="34" charset="0"/>
                        </a:rPr>
                        <a:t> goes to the </a:t>
                      </a:r>
                      <a:r>
                        <a:rPr lang="en-GB" sz="2400" b="0" strike="sngStrike" baseline="0" dirty="0">
                          <a:solidFill>
                            <a:schemeClr val="accent5">
                              <a:lumMod val="50000"/>
                            </a:schemeClr>
                          </a:solidFill>
                          <a:latin typeface="Century Gothic" panose="020B0502020202020204" pitchFamily="34" charset="0"/>
                        </a:rPr>
                        <a:t>USA</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5">
                              <a:lumMod val="50000"/>
                            </a:schemeClr>
                          </a:solidFill>
                          <a:latin typeface="Century Gothic" panose="020B0502020202020204" pitchFamily="34" charset="0"/>
                        </a:rPr>
                        <a:t>3) </a:t>
                      </a:r>
                      <a:r>
                        <a:rPr lang="en-GB" sz="2400" b="0" strike="sngStrike" baseline="0" dirty="0">
                          <a:solidFill>
                            <a:schemeClr val="accent5">
                              <a:lumMod val="50000"/>
                            </a:schemeClr>
                          </a:solidFill>
                          <a:latin typeface="Century Gothic" panose="020B0502020202020204" pitchFamily="34" charset="0"/>
                        </a:rPr>
                        <a:t>You</a:t>
                      </a:r>
                      <a:r>
                        <a:rPr lang="en-GB" sz="2400" b="0" baseline="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islands</a:t>
                      </a:r>
                      <a:r>
                        <a:rPr lang="en-GB" sz="2400" b="0" dirty="0">
                          <a:solidFill>
                            <a:schemeClr val="accent5">
                              <a:lumMod val="50000"/>
                            </a:schemeClr>
                          </a:solidFill>
                          <a:latin typeface="Century Gothic" panose="020B0502020202020204" pitchFamily="34" charset="0"/>
                        </a:rPr>
                        <a:t>                 </a:t>
                      </a: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4) </a:t>
                      </a:r>
                      <a:r>
                        <a:rPr lang="en-GB" sz="2400" b="0" strike="sngStrike" baseline="0" dirty="0">
                          <a:solidFill>
                            <a:schemeClr val="accent5">
                              <a:lumMod val="50000"/>
                            </a:schemeClr>
                          </a:solidFill>
                          <a:latin typeface="Century Gothic" panose="020B0502020202020204" pitchFamily="34" charset="0"/>
                        </a:rPr>
                        <a:t>She</a:t>
                      </a:r>
                      <a:r>
                        <a:rPr lang="en-GB" sz="2400" b="0" dirty="0">
                          <a:solidFill>
                            <a:schemeClr val="accent5">
                              <a:lumMod val="50000"/>
                            </a:schemeClr>
                          </a:solidFill>
                          <a:latin typeface="Century Gothic" panose="020B0502020202020204" pitchFamily="34" charset="0"/>
                        </a:rPr>
                        <a:t> goes</a:t>
                      </a:r>
                      <a:r>
                        <a:rPr lang="en-GB" sz="2400" b="0" baseline="0" dirty="0">
                          <a:solidFill>
                            <a:schemeClr val="accent5">
                              <a:lumMod val="50000"/>
                            </a:schemeClr>
                          </a:solidFill>
                          <a:latin typeface="Century Gothic" panose="020B0502020202020204" pitchFamily="34" charset="0"/>
                        </a:rPr>
                        <a:t> to the </a:t>
                      </a:r>
                      <a:r>
                        <a:rPr lang="en-GB" sz="2400" b="0" strike="sngStrike" baseline="0" dirty="0">
                          <a:solidFill>
                            <a:schemeClr val="accent5">
                              <a:lumMod val="50000"/>
                            </a:schemeClr>
                          </a:solidFill>
                          <a:latin typeface="Century Gothic" panose="020B0502020202020204" pitchFamily="34" charset="0"/>
                        </a:rPr>
                        <a:t>airport</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5) </a:t>
                      </a:r>
                      <a:r>
                        <a:rPr lang="en-GB" sz="2400" b="0" strike="sngStrike" baseline="0" dirty="0">
                          <a:solidFill>
                            <a:schemeClr val="accent5">
                              <a:lumMod val="50000"/>
                            </a:schemeClr>
                          </a:solidFill>
                          <a:latin typeface="Century Gothic" panose="020B0502020202020204" pitchFamily="34" charset="0"/>
                        </a:rPr>
                        <a:t>I</a:t>
                      </a:r>
                      <a:r>
                        <a:rPr lang="en-GB" sz="2400" b="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6) </a:t>
                      </a:r>
                      <a:r>
                        <a:rPr lang="en-GB" sz="2400" b="0" strike="sngStrike" baseline="0" dirty="0">
                          <a:solidFill>
                            <a:schemeClr val="accent5">
                              <a:lumMod val="50000"/>
                            </a:schemeClr>
                          </a:solidFill>
                          <a:latin typeface="Century Gothic" panose="020B0502020202020204" pitchFamily="34" charset="0"/>
                        </a:rPr>
                        <a:t>You</a:t>
                      </a:r>
                      <a:r>
                        <a:rPr lang="en-GB" sz="2400" b="0" dirty="0">
                          <a:solidFill>
                            <a:schemeClr val="accent5">
                              <a:lumMod val="50000"/>
                            </a:schemeClr>
                          </a:solidFill>
                          <a:latin typeface="Century Gothic" panose="020B0502020202020204" pitchFamily="34" charset="0"/>
                        </a:rPr>
                        <a:t> go </a:t>
                      </a:r>
                      <a:r>
                        <a:rPr lang="en-GB" sz="2400" b="0" strike="sngStrike" baseline="0" dirty="0">
                          <a:solidFill>
                            <a:schemeClr val="accent5">
                              <a:lumMod val="50000"/>
                            </a:schemeClr>
                          </a:solidFill>
                          <a:latin typeface="Century Gothic" panose="020B0502020202020204" pitchFamily="34" charset="0"/>
                        </a:rPr>
                        <a:t>abroad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84059243"/>
              </p:ext>
            </p:extLst>
          </p:nvPr>
        </p:nvGraphicFramePr>
        <p:xfrm>
          <a:off x="6547114" y="1161726"/>
          <a:ext cx="5387388" cy="4937760"/>
        </p:xfrm>
        <a:graphic>
          <a:graphicData uri="http://schemas.openxmlformats.org/drawingml/2006/table">
            <a:tbl>
              <a:tblPr firstRow="1" bandRow="1">
                <a:tableStyleId>{5C22544A-7EE6-4342-B048-85BDC9FD1C3A}</a:tableStyleId>
              </a:tblPr>
              <a:tblGrid>
                <a:gridCol w="2693694">
                  <a:extLst>
                    <a:ext uri="{9D8B030D-6E8A-4147-A177-3AD203B41FA5}">
                      <a16:colId xmlns:a16="http://schemas.microsoft.com/office/drawing/2014/main" val="3724245918"/>
                    </a:ext>
                  </a:extLst>
                </a:gridCol>
                <a:gridCol w="2693694">
                  <a:extLst>
                    <a:ext uri="{9D8B030D-6E8A-4147-A177-3AD203B41FA5}">
                      <a16:colId xmlns:a16="http://schemas.microsoft.com/office/drawing/2014/main" val="401343230"/>
                    </a:ext>
                  </a:extLst>
                </a:gridCol>
              </a:tblGrid>
              <a:tr h="370840">
                <a:tc>
                  <a:txBody>
                    <a:bodyPr/>
                    <a:lstStyle/>
                    <a:p>
                      <a:r>
                        <a:rPr lang="en-GB" dirty="0">
                          <a:solidFill>
                            <a:schemeClr val="accent5">
                              <a:lumMod val="50000"/>
                            </a:schemeClr>
                          </a:solidFill>
                        </a:rPr>
                        <a:t>1)……………………….</a:t>
                      </a:r>
                    </a:p>
                    <a:p>
                      <a:endParaRPr lang="en-GB" dirty="0">
                        <a:solidFill>
                          <a:schemeClr val="accent5">
                            <a:lumMod val="50000"/>
                          </a:schemeClr>
                        </a:solidFill>
                      </a:endParaRPr>
                    </a:p>
                    <a:p>
                      <a:endParaRPr lang="en-GB" dirty="0">
                        <a:solidFill>
                          <a:schemeClr val="accent5">
                            <a:lumMod val="50000"/>
                          </a:schemeClr>
                        </a:solidFill>
                      </a:endParaRPr>
                    </a:p>
                    <a:p>
                      <a:endParaRPr lang="en-GB" dirty="0">
                        <a:solidFill>
                          <a:schemeClr val="accent5">
                            <a:lumMod val="50000"/>
                          </a:schemeClr>
                        </a:solidFill>
                      </a:endParaRPr>
                    </a:p>
                    <a:p>
                      <a:endParaRPr lang="en-GB"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dirty="0">
                          <a:solidFill>
                            <a:schemeClr val="accent5">
                              <a:lumMod val="50000"/>
                            </a:schemeClr>
                          </a:solidFill>
                        </a:rPr>
                        <a:t>2)………………………..</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b="1" dirty="0">
                          <a:solidFill>
                            <a:schemeClr val="accent5">
                              <a:lumMod val="50000"/>
                            </a:schemeClr>
                          </a:solidFill>
                        </a:rPr>
                        <a:t>3)………………………..</a:t>
                      </a: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b="1" dirty="0">
                          <a:solidFill>
                            <a:schemeClr val="accent5">
                              <a:lumMod val="50000"/>
                            </a:schemeClr>
                          </a:solidFill>
                        </a:rPr>
                        <a:t>4)………………………..</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b="1" dirty="0">
                          <a:solidFill>
                            <a:schemeClr val="accent5">
                              <a:lumMod val="50000"/>
                            </a:schemeClr>
                          </a:solidFill>
                        </a:rPr>
                        <a:t>5)…………………………</a:t>
                      </a: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b="1" dirty="0">
                          <a:solidFill>
                            <a:schemeClr val="accent5">
                              <a:lumMod val="50000"/>
                            </a:schemeClr>
                          </a:solidFill>
                        </a:rPr>
                        <a:t>6)………………………..</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bl>
          </a:graphicData>
        </a:graphic>
      </p:graphicFrame>
      <p:grpSp>
        <p:nvGrpSpPr>
          <p:cNvPr id="10" name="Group 9"/>
          <p:cNvGrpSpPr/>
          <p:nvPr/>
        </p:nvGrpSpPr>
        <p:grpSpPr>
          <a:xfrm>
            <a:off x="7177137" y="1592639"/>
            <a:ext cx="1193470" cy="584177"/>
            <a:chOff x="969743" y="3892292"/>
            <a:chExt cx="5925741" cy="246238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14" name="Group 13"/>
          <p:cNvGrpSpPr/>
          <p:nvPr/>
        </p:nvGrpSpPr>
        <p:grpSpPr>
          <a:xfrm>
            <a:off x="10423268" y="3265115"/>
            <a:ext cx="1418979" cy="854181"/>
            <a:chOff x="188942" y="1203654"/>
            <a:chExt cx="4284680" cy="2648975"/>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863" y="1830823"/>
            <a:ext cx="818565" cy="663038"/>
          </a:xfrm>
          <a:prstGeom prst="rect">
            <a:avLst/>
          </a:prstGeom>
        </p:spPr>
      </p:pic>
      <p:grpSp>
        <p:nvGrpSpPr>
          <p:cNvPr id="18" name="Group 17"/>
          <p:cNvGrpSpPr/>
          <p:nvPr/>
        </p:nvGrpSpPr>
        <p:grpSpPr>
          <a:xfrm>
            <a:off x="6731183" y="3084040"/>
            <a:ext cx="856083" cy="1250620"/>
            <a:chOff x="8728547" y="1350555"/>
            <a:chExt cx="2160151" cy="2178136"/>
          </a:xfrm>
        </p:grpSpPr>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20" name="Curved Connector 19"/>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677798" y="4963292"/>
            <a:ext cx="1072313" cy="995582"/>
            <a:chOff x="5289217" y="2057863"/>
            <a:chExt cx="4536890" cy="3022878"/>
          </a:xfrm>
        </p:grpSpPr>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28" name="Group 27"/>
          <p:cNvGrpSpPr/>
          <p:nvPr/>
        </p:nvGrpSpPr>
        <p:grpSpPr>
          <a:xfrm>
            <a:off x="8248187" y="4821792"/>
            <a:ext cx="856083" cy="1250620"/>
            <a:chOff x="8728547" y="1350555"/>
            <a:chExt cx="2160151" cy="2178136"/>
          </a:xfrm>
        </p:grpSpPr>
        <p:pic>
          <p:nvPicPr>
            <p:cNvPr id="29" name="Picture 28"/>
            <p:cNvPicPr>
              <a:picLocks noChangeAspect="1"/>
            </p:cNvPicPr>
            <p:nvPr/>
          </p:nvPicPr>
          <p:blipFill rotWithShape="1">
            <a:blip r:embed="rId9">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30" name="Curved Connector 29"/>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0465581" y="5119663"/>
            <a:ext cx="1418979" cy="854181"/>
            <a:chOff x="188942" y="1203654"/>
            <a:chExt cx="4284680" cy="2648975"/>
          </a:xfrm>
        </p:grpSpPr>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38" name="Group 37"/>
          <p:cNvGrpSpPr/>
          <p:nvPr/>
        </p:nvGrpSpPr>
        <p:grpSpPr>
          <a:xfrm>
            <a:off x="7302482" y="4957242"/>
            <a:ext cx="1072313" cy="995582"/>
            <a:chOff x="5289217" y="2057863"/>
            <a:chExt cx="4536890" cy="3022878"/>
          </a:xfrm>
        </p:grpSpPr>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41" name="Group 40"/>
          <p:cNvGrpSpPr/>
          <p:nvPr/>
        </p:nvGrpSpPr>
        <p:grpSpPr>
          <a:xfrm>
            <a:off x="6527034" y="1785505"/>
            <a:ext cx="1193470" cy="584177"/>
            <a:chOff x="969743" y="3892292"/>
            <a:chExt cx="5925741" cy="2462386"/>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45" name="Group 44"/>
          <p:cNvGrpSpPr/>
          <p:nvPr/>
        </p:nvGrpSpPr>
        <p:grpSpPr>
          <a:xfrm>
            <a:off x="9915935" y="1670088"/>
            <a:ext cx="1193470" cy="584177"/>
            <a:chOff x="969743" y="3892292"/>
            <a:chExt cx="5925741" cy="2462386"/>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49" name="Group 48"/>
          <p:cNvGrpSpPr/>
          <p:nvPr/>
        </p:nvGrpSpPr>
        <p:grpSpPr>
          <a:xfrm>
            <a:off x="9265832" y="1862954"/>
            <a:ext cx="1193470" cy="584177"/>
            <a:chOff x="969743" y="3892292"/>
            <a:chExt cx="5925741" cy="2462386"/>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8392" y="3337404"/>
            <a:ext cx="822479" cy="997256"/>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27388" y="3337404"/>
            <a:ext cx="822479" cy="997256"/>
          </a:xfrm>
          <a:prstGeom prst="rect">
            <a:avLst/>
          </a:prstGeom>
        </p:spPr>
      </p:pic>
      <p:grpSp>
        <p:nvGrpSpPr>
          <p:cNvPr id="55" name="Group 54"/>
          <p:cNvGrpSpPr/>
          <p:nvPr/>
        </p:nvGrpSpPr>
        <p:grpSpPr>
          <a:xfrm>
            <a:off x="9529188" y="3219490"/>
            <a:ext cx="1072313" cy="995582"/>
            <a:chOff x="5289217" y="2057863"/>
            <a:chExt cx="4536890" cy="3022878"/>
          </a:xfrm>
        </p:grpSpPr>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57" name="Picture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58" name="Picture 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58354" y="1610805"/>
            <a:ext cx="822479" cy="997256"/>
          </a:xfrm>
          <a:prstGeom prst="rect">
            <a:avLst/>
          </a:prstGeom>
        </p:spPr>
      </p:pic>
      <p:grpSp>
        <p:nvGrpSpPr>
          <p:cNvPr id="59" name="Group 58"/>
          <p:cNvGrpSpPr/>
          <p:nvPr/>
        </p:nvGrpSpPr>
        <p:grpSpPr>
          <a:xfrm>
            <a:off x="9538785" y="4933430"/>
            <a:ext cx="1072313" cy="995582"/>
            <a:chOff x="5289217" y="2057863"/>
            <a:chExt cx="4536890" cy="3022878"/>
          </a:xfrm>
        </p:grpSpPr>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61" name="Picture 6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sp>
        <p:nvSpPr>
          <p:cNvPr id="63" name="Title 3"/>
          <p:cNvSpPr txBox="1">
            <a:spLocks/>
          </p:cNvSpPr>
          <p:nvPr/>
        </p:nvSpPr>
        <p:spPr>
          <a:xfrm>
            <a:off x="59645" y="9921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fait un voyage?</a:t>
            </a:r>
          </a:p>
        </p:txBody>
      </p:sp>
      <p:pic>
        <p:nvPicPr>
          <p:cNvPr id="64" name="Picture 63" descr="background rectangle">
            <a:extLst>
              <a:ext uri="{FF2B5EF4-FFF2-40B4-BE49-F238E27FC236}">
                <a16:creationId xmlns:a16="http://schemas.microsoft.com/office/drawing/2014/main" id="{74D68326-DC9F-459B-9023-9F03637CBED0}"/>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5" name="Title 3">
            <a:extLst>
              <a:ext uri="{FF2B5EF4-FFF2-40B4-BE49-F238E27FC236}">
                <a16:creationId xmlns:a16="http://schemas.microsoft.com/office/drawing/2014/main" id="{51305CB5-845B-4EE6-9B1E-F741089719C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un voyage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66" name="Rounded Rectangle 46">
            <a:extLst>
              <a:ext uri="{FF2B5EF4-FFF2-40B4-BE49-F238E27FC236}">
                <a16:creationId xmlns:a16="http://schemas.microsoft.com/office/drawing/2014/main" id="{9E336F35-70A8-4D38-8F92-605F9BE0EB8A}"/>
              </a:ext>
            </a:extLst>
          </p:cNvPr>
          <p:cNvSpPr/>
          <p:nvPr/>
        </p:nvSpPr>
        <p:spPr>
          <a:xfrm>
            <a:off x="8382000" y="249868"/>
            <a:ext cx="352792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5CF63E52-1B17-4164-96AB-10D4207B2F0B}"/>
              </a:ext>
            </a:extLst>
          </p:cNvPr>
          <p:cNvSpPr txBox="1"/>
          <p:nvPr/>
        </p:nvSpPr>
        <p:spPr>
          <a:xfrm>
            <a:off x="5786880" y="514792"/>
            <a:ext cx="311140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A</a:t>
            </a:r>
          </a:p>
        </p:txBody>
      </p:sp>
    </p:spTree>
    <p:extLst>
      <p:ext uri="{BB962C8B-B14F-4D97-AF65-F5344CB8AC3E}">
        <p14:creationId xmlns:p14="http://schemas.microsoft.com/office/powerpoint/2010/main" val="950416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B6B4-E2E9-C349-95F9-7074981CD307}"/>
              </a:ext>
            </a:extLst>
          </p:cNvPr>
          <p:cNvSpPr>
            <a:spLocks noGrp="1"/>
          </p:cNvSpPr>
          <p:nvPr>
            <p:ph type="title"/>
          </p:nvPr>
        </p:nvSpPr>
        <p:spPr>
          <a:xfrm>
            <a:off x="0" y="0"/>
            <a:ext cx="2661715" cy="69883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2661715" y="1626154"/>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44324" y="1931423"/>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1317880"/>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19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7862701" y="274655"/>
            <a:ext cx="3989741" cy="344718"/>
          </a:xfrm>
        </p:spPr>
        <p:txBody>
          <a:bodyPr>
            <a:normAutofit fontScale="90000"/>
          </a:bodyPr>
          <a:lstStyle/>
          <a:p>
            <a:pPr lvl="0" algn="ctr">
              <a:lnSpc>
                <a:spcPct val="100000"/>
              </a:lnSpc>
              <a:spcBef>
                <a:spcPts val="0"/>
              </a:spcBef>
              <a:defRPr/>
            </a:pPr>
            <a:r>
              <a:rPr lang="en-GB" sz="1800" b="1" dirty="0">
                <a:solidFill>
                  <a:prstClr val="white"/>
                </a:solidFill>
                <a:ea typeface="+mn-ea"/>
                <a:cs typeface="+mn-cs"/>
              </a:rPr>
              <a:t>Qui fait un voyage ? (</a:t>
            </a:r>
            <a:r>
              <a:rPr lang="en-GB" sz="1800" b="1" dirty="0" err="1">
                <a:solidFill>
                  <a:prstClr val="white"/>
                </a:solidFill>
                <a:ea typeface="+mn-ea"/>
                <a:cs typeface="+mn-cs"/>
              </a:rPr>
              <a:t>partenaire</a:t>
            </a:r>
            <a:r>
              <a:rPr lang="en-GB" sz="1800" b="1" dirty="0">
                <a:solidFill>
                  <a:prstClr val="white"/>
                </a:solidFill>
                <a:ea typeface="+mn-ea"/>
                <a:cs typeface="+mn-cs"/>
              </a:rPr>
              <a:t> B)</a:t>
            </a:r>
            <a:endParaRPr lang="en-US" dirty="0"/>
          </a:p>
        </p:txBody>
      </p:sp>
      <p:sp>
        <p:nvSpPr>
          <p:cNvPr id="63" name="Title 3"/>
          <p:cNvSpPr txBox="1">
            <a:spLocks/>
          </p:cNvSpPr>
          <p:nvPr/>
        </p:nvSpPr>
        <p:spPr>
          <a:xfrm>
            <a:off x="59645" y="99212"/>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fait un voyage?</a:t>
            </a:r>
          </a:p>
        </p:txBody>
      </p:sp>
      <p:graphicFrame>
        <p:nvGraphicFramePr>
          <p:cNvPr id="64" name="Table 63"/>
          <p:cNvGraphicFramePr>
            <a:graphicFrameLocks noGrp="1"/>
          </p:cNvGraphicFramePr>
          <p:nvPr>
            <p:extLst>
              <p:ext uri="{D42A27DB-BD31-4B8C-83A1-F6EECF244321}">
                <p14:modId xmlns:p14="http://schemas.microsoft.com/office/powerpoint/2010/main" val="136857713"/>
              </p:ext>
            </p:extLst>
          </p:nvPr>
        </p:nvGraphicFramePr>
        <p:xfrm>
          <a:off x="257078" y="1216466"/>
          <a:ext cx="6197883" cy="4937760"/>
        </p:xfrm>
        <a:graphic>
          <a:graphicData uri="http://schemas.openxmlformats.org/drawingml/2006/table">
            <a:tbl>
              <a:tblPr firstRow="1" bandRow="1">
                <a:tableStyleId>{5C22544A-7EE6-4342-B048-85BDC9FD1C3A}</a:tableStyleId>
              </a:tblPr>
              <a:tblGrid>
                <a:gridCol w="6197883">
                  <a:extLst>
                    <a:ext uri="{9D8B030D-6E8A-4147-A177-3AD203B41FA5}">
                      <a16:colId xmlns:a16="http://schemas.microsoft.com/office/drawing/2014/main" val="372424591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1)</a:t>
                      </a:r>
                      <a:r>
                        <a:rPr lang="en-GB" sz="2400" b="0" baseline="0" dirty="0">
                          <a:solidFill>
                            <a:schemeClr val="accent5">
                              <a:lumMod val="50000"/>
                            </a:schemeClr>
                          </a:solidFill>
                          <a:latin typeface="Century Gothic" panose="020B0502020202020204" pitchFamily="34" charset="0"/>
                        </a:rPr>
                        <a:t> </a:t>
                      </a:r>
                      <a:r>
                        <a:rPr lang="en-GB" sz="2400" b="0" strike="sngStrike" baseline="0" dirty="0">
                          <a:solidFill>
                            <a:schemeClr val="accent5">
                              <a:lumMod val="50000"/>
                            </a:schemeClr>
                          </a:solidFill>
                          <a:latin typeface="Century Gothic" panose="020B0502020202020204" pitchFamily="34" charset="0"/>
                        </a:rPr>
                        <a:t>He</a:t>
                      </a:r>
                      <a:r>
                        <a:rPr lang="en-GB" sz="2400" b="0" dirty="0">
                          <a:solidFill>
                            <a:schemeClr val="accent5">
                              <a:lumMod val="50000"/>
                            </a:schemeClr>
                          </a:solidFill>
                          <a:latin typeface="Century Gothic" panose="020B0502020202020204" pitchFamily="34" charset="0"/>
                        </a:rPr>
                        <a:t> goes to the </a:t>
                      </a:r>
                      <a:r>
                        <a:rPr lang="en-GB" sz="2400" b="0" strike="sngStrike" baseline="0" dirty="0">
                          <a:solidFill>
                            <a:schemeClr val="accent5">
                              <a:lumMod val="50000"/>
                            </a:schemeClr>
                          </a:solidFill>
                          <a:latin typeface="Century Gothic" panose="020B0502020202020204" pitchFamily="34" charset="0"/>
                        </a:rPr>
                        <a:t>island</a:t>
                      </a:r>
                      <a:r>
                        <a:rPr lang="en-GB" sz="2400" b="0" dirty="0">
                          <a:solidFill>
                            <a:schemeClr val="accent5">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2) </a:t>
                      </a:r>
                      <a:r>
                        <a:rPr lang="en-GB" sz="2400" b="0" strike="sngStrike" baseline="0" dirty="0">
                          <a:solidFill>
                            <a:schemeClr val="accent5">
                              <a:lumMod val="50000"/>
                            </a:schemeClr>
                          </a:solidFill>
                          <a:latin typeface="Century Gothic" panose="020B0502020202020204" pitchFamily="34" charset="0"/>
                        </a:rPr>
                        <a:t>You</a:t>
                      </a:r>
                      <a:r>
                        <a:rPr lang="en-GB" sz="2400" b="0" baseline="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airports</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5">
                              <a:lumMod val="50000"/>
                            </a:schemeClr>
                          </a:solidFill>
                          <a:latin typeface="Century Gothic" panose="020B0502020202020204" pitchFamily="34" charset="0"/>
                        </a:rPr>
                        <a:t>3) </a:t>
                      </a:r>
                      <a:r>
                        <a:rPr lang="en-GB" sz="2400" b="0" strike="sngStrike" baseline="0" dirty="0">
                          <a:solidFill>
                            <a:schemeClr val="accent5">
                              <a:lumMod val="50000"/>
                            </a:schemeClr>
                          </a:solidFill>
                          <a:latin typeface="Century Gothic" panose="020B0502020202020204" pitchFamily="34" charset="0"/>
                        </a:rPr>
                        <a:t>I</a:t>
                      </a:r>
                      <a:r>
                        <a:rPr lang="en-GB" sz="2400" b="0" baseline="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hotels</a:t>
                      </a:r>
                      <a:r>
                        <a:rPr lang="en-GB" sz="2400" b="0" baseline="0"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                </a:t>
                      </a: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4) </a:t>
                      </a:r>
                      <a:r>
                        <a:rPr lang="en-GB" sz="2400" b="0" strike="sngStrike" baseline="0" dirty="0">
                          <a:solidFill>
                            <a:schemeClr val="accent5">
                              <a:lumMod val="50000"/>
                            </a:schemeClr>
                          </a:solidFill>
                          <a:latin typeface="Century Gothic" panose="020B0502020202020204" pitchFamily="34" charset="0"/>
                        </a:rPr>
                        <a:t>You</a:t>
                      </a:r>
                      <a:r>
                        <a:rPr lang="en-GB" sz="2400" b="0" dirty="0">
                          <a:solidFill>
                            <a:schemeClr val="accent5">
                              <a:lumMod val="50000"/>
                            </a:schemeClr>
                          </a:solidFill>
                          <a:latin typeface="Century Gothic" panose="020B0502020202020204" pitchFamily="34" charset="0"/>
                        </a:rPr>
                        <a:t> go</a:t>
                      </a:r>
                      <a:r>
                        <a:rPr lang="en-GB" sz="2400" b="0" baseline="0" dirty="0">
                          <a:solidFill>
                            <a:schemeClr val="accent5">
                              <a:lumMod val="50000"/>
                            </a:schemeClr>
                          </a:solidFill>
                          <a:latin typeface="Century Gothic" panose="020B0502020202020204" pitchFamily="34" charset="0"/>
                        </a:rPr>
                        <a:t> to the </a:t>
                      </a:r>
                      <a:r>
                        <a:rPr lang="en-GB" sz="2400" b="0" strike="sngStrike" baseline="0" dirty="0">
                          <a:solidFill>
                            <a:schemeClr val="accent5">
                              <a:lumMod val="50000"/>
                            </a:schemeClr>
                          </a:solidFill>
                          <a:latin typeface="Century Gothic" panose="020B0502020202020204" pitchFamily="34" charset="0"/>
                        </a:rPr>
                        <a:t>USA</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5) </a:t>
                      </a:r>
                      <a:r>
                        <a:rPr lang="en-GB" sz="2400" b="0" strike="sngStrike" baseline="0" dirty="0">
                          <a:solidFill>
                            <a:schemeClr val="accent5">
                              <a:lumMod val="50000"/>
                            </a:schemeClr>
                          </a:solidFill>
                          <a:latin typeface="Century Gothic" panose="020B0502020202020204" pitchFamily="34" charset="0"/>
                        </a:rPr>
                        <a:t>I</a:t>
                      </a:r>
                      <a:r>
                        <a:rPr lang="en-GB" sz="2400" b="0" dirty="0">
                          <a:solidFill>
                            <a:schemeClr val="accent5">
                              <a:lumMod val="50000"/>
                            </a:schemeClr>
                          </a:solidFill>
                          <a:latin typeface="Century Gothic" panose="020B0502020202020204" pitchFamily="34" charset="0"/>
                        </a:rPr>
                        <a:t> go </a:t>
                      </a:r>
                      <a:r>
                        <a:rPr lang="en-GB" sz="2400" b="0" strike="sngStrike" baseline="0" dirty="0">
                          <a:solidFill>
                            <a:schemeClr val="accent5">
                              <a:lumMod val="50000"/>
                            </a:schemeClr>
                          </a:solidFill>
                          <a:latin typeface="Century Gothic" panose="020B0502020202020204" pitchFamily="34" charset="0"/>
                        </a:rPr>
                        <a:t>abroad</a:t>
                      </a:r>
                      <a:r>
                        <a:rPr lang="en-GB" sz="2400" b="0" dirty="0">
                          <a:solidFill>
                            <a:schemeClr val="accent5">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6) </a:t>
                      </a:r>
                      <a:r>
                        <a:rPr lang="en-GB" sz="2400" b="0" strike="sngStrike" baseline="0" dirty="0">
                          <a:solidFill>
                            <a:schemeClr val="accent5">
                              <a:lumMod val="50000"/>
                            </a:schemeClr>
                          </a:solidFill>
                          <a:latin typeface="Century Gothic" panose="020B0502020202020204" pitchFamily="34" charset="0"/>
                        </a:rPr>
                        <a:t>She</a:t>
                      </a:r>
                      <a:r>
                        <a:rPr lang="en-GB" sz="2400" b="0" baseline="0" dirty="0">
                          <a:solidFill>
                            <a:schemeClr val="accent5">
                              <a:lumMod val="50000"/>
                            </a:schemeClr>
                          </a:solidFill>
                          <a:latin typeface="Century Gothic" panose="020B0502020202020204" pitchFamily="34" charset="0"/>
                        </a:rPr>
                        <a:t> goes to the </a:t>
                      </a:r>
                      <a:r>
                        <a:rPr lang="en-GB" sz="2400" b="0" strike="sngStrike" baseline="0" dirty="0">
                          <a:solidFill>
                            <a:schemeClr val="accent5">
                              <a:lumMod val="50000"/>
                            </a:schemeClr>
                          </a:solidFill>
                          <a:latin typeface="Century Gothic" panose="020B0502020202020204" pitchFamily="34" charset="0"/>
                        </a:rPr>
                        <a:t>university</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9915" y="1689202"/>
            <a:ext cx="822479" cy="997256"/>
          </a:xfrm>
          <a:prstGeom prst="rect">
            <a:avLst/>
          </a:prstGeom>
        </p:spPr>
      </p:pic>
      <p:grpSp>
        <p:nvGrpSpPr>
          <p:cNvPr id="66" name="Group 65"/>
          <p:cNvGrpSpPr/>
          <p:nvPr/>
        </p:nvGrpSpPr>
        <p:grpSpPr>
          <a:xfrm>
            <a:off x="6823927" y="1691598"/>
            <a:ext cx="1072313" cy="995582"/>
            <a:chOff x="5289217" y="2057863"/>
            <a:chExt cx="4536890" cy="3022878"/>
          </a:xfrm>
        </p:grpSpPr>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69" name="Group 68"/>
          <p:cNvGrpSpPr/>
          <p:nvPr/>
        </p:nvGrpSpPr>
        <p:grpSpPr>
          <a:xfrm>
            <a:off x="7466264" y="1690876"/>
            <a:ext cx="1072313" cy="995582"/>
            <a:chOff x="5289217" y="2057863"/>
            <a:chExt cx="4536890" cy="3022878"/>
          </a:xfrm>
        </p:grpSpPr>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72" name="Group 71"/>
          <p:cNvGrpSpPr/>
          <p:nvPr/>
        </p:nvGrpSpPr>
        <p:grpSpPr>
          <a:xfrm>
            <a:off x="9439776" y="1751318"/>
            <a:ext cx="1418979" cy="854181"/>
            <a:chOff x="188942" y="1203654"/>
            <a:chExt cx="4284680" cy="2648975"/>
          </a:xfrm>
        </p:grpSpPr>
        <p:pic>
          <p:nvPicPr>
            <p:cNvPr id="73" name="Picture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1891" y="1846890"/>
            <a:ext cx="818565" cy="663038"/>
          </a:xfrm>
          <a:prstGeom prst="rect">
            <a:avLst/>
          </a:prstGeom>
        </p:spPr>
      </p:pic>
      <p:grpSp>
        <p:nvGrpSpPr>
          <p:cNvPr id="76" name="Group 75"/>
          <p:cNvGrpSpPr/>
          <p:nvPr/>
        </p:nvGrpSpPr>
        <p:grpSpPr>
          <a:xfrm>
            <a:off x="6955186" y="3145152"/>
            <a:ext cx="856083" cy="1250620"/>
            <a:chOff x="8728547" y="1350555"/>
            <a:chExt cx="2160151" cy="2178136"/>
          </a:xfrm>
        </p:grpSpPr>
        <p:pic>
          <p:nvPicPr>
            <p:cNvPr id="77" name="Picture 76"/>
            <p:cNvPicPr>
              <a:picLocks noChangeAspect="1"/>
            </p:cNvPicPr>
            <p:nvPr/>
          </p:nvPicPr>
          <p:blipFill rotWithShape="1">
            <a:blip r:embed="rId9">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78" name="Curved Connector 77"/>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3" name="Picture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3339" y="3360732"/>
            <a:ext cx="818565" cy="663038"/>
          </a:xfrm>
          <a:prstGeom prst="rect">
            <a:avLst/>
          </a:prstGeom>
        </p:spPr>
      </p:pic>
      <p:pic>
        <p:nvPicPr>
          <p:cNvPr id="84" name="Picture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2421" y="3522454"/>
            <a:ext cx="818565" cy="663038"/>
          </a:xfrm>
          <a:prstGeom prst="rect">
            <a:avLst/>
          </a:prstGeom>
        </p:spPr>
      </p:pic>
      <p:grpSp>
        <p:nvGrpSpPr>
          <p:cNvPr id="85" name="Group 84"/>
          <p:cNvGrpSpPr/>
          <p:nvPr/>
        </p:nvGrpSpPr>
        <p:grpSpPr>
          <a:xfrm>
            <a:off x="9439776" y="3601315"/>
            <a:ext cx="1193470" cy="584177"/>
            <a:chOff x="969743" y="3892292"/>
            <a:chExt cx="5925741" cy="2462386"/>
          </a:xfrm>
        </p:grpSpPr>
        <p:pic>
          <p:nvPicPr>
            <p:cNvPr id="86" name="Pictur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87" name="Picture 8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88" name="Picture 8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2226" y="3380074"/>
            <a:ext cx="822479" cy="997256"/>
          </a:xfrm>
          <a:prstGeom prst="rect">
            <a:avLst/>
          </a:prstGeom>
        </p:spPr>
      </p:pic>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1222" y="3380074"/>
            <a:ext cx="822479" cy="997256"/>
          </a:xfrm>
          <a:prstGeom prst="rect">
            <a:avLst/>
          </a:prstGeom>
        </p:spPr>
      </p:pic>
      <p:grpSp>
        <p:nvGrpSpPr>
          <p:cNvPr id="91" name="Group 90"/>
          <p:cNvGrpSpPr/>
          <p:nvPr/>
        </p:nvGrpSpPr>
        <p:grpSpPr>
          <a:xfrm>
            <a:off x="6810571" y="4961302"/>
            <a:ext cx="1072313" cy="995582"/>
            <a:chOff x="5289217" y="2057863"/>
            <a:chExt cx="4536890" cy="3022878"/>
          </a:xfrm>
        </p:grpSpPr>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94" name="Group 93"/>
          <p:cNvGrpSpPr/>
          <p:nvPr/>
        </p:nvGrpSpPr>
        <p:grpSpPr>
          <a:xfrm>
            <a:off x="8042335" y="5474657"/>
            <a:ext cx="1193470" cy="584177"/>
            <a:chOff x="969743" y="3892292"/>
            <a:chExt cx="5925741" cy="2462386"/>
          </a:xfrm>
        </p:grpSpPr>
        <p:pic>
          <p:nvPicPr>
            <p:cNvPr id="95" name="Picture 9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96" name="Picture 9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97" name="Picture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98" name="Group 97"/>
          <p:cNvGrpSpPr/>
          <p:nvPr/>
        </p:nvGrpSpPr>
        <p:grpSpPr>
          <a:xfrm>
            <a:off x="9474241" y="4808214"/>
            <a:ext cx="856083" cy="1250620"/>
            <a:chOff x="8728547" y="1350555"/>
            <a:chExt cx="2160151" cy="2178136"/>
          </a:xfrm>
        </p:grpSpPr>
        <p:pic>
          <p:nvPicPr>
            <p:cNvPr id="99" name="Picture 98"/>
            <p:cNvPicPr>
              <a:picLocks noChangeAspect="1"/>
            </p:cNvPicPr>
            <p:nvPr/>
          </p:nvPicPr>
          <p:blipFill rotWithShape="1">
            <a:blip r:embed="rId9">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100" name="Curved Connector 99"/>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urved Connector 100"/>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urved Connector 101"/>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urved Connector 102"/>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10506677" y="5181308"/>
            <a:ext cx="1418979" cy="854181"/>
            <a:chOff x="188942" y="1203654"/>
            <a:chExt cx="4284680" cy="2648975"/>
          </a:xfrm>
        </p:grpSpPr>
        <p:pic>
          <p:nvPicPr>
            <p:cNvPr id="106" name="Picture 1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107" name="Picture 1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108" name="Group 107"/>
          <p:cNvGrpSpPr/>
          <p:nvPr/>
        </p:nvGrpSpPr>
        <p:grpSpPr>
          <a:xfrm>
            <a:off x="7435255" y="4970508"/>
            <a:ext cx="1072313" cy="995582"/>
            <a:chOff x="5289217" y="2057863"/>
            <a:chExt cx="4536890" cy="3022878"/>
          </a:xfrm>
        </p:grpSpPr>
        <p:pic>
          <p:nvPicPr>
            <p:cNvPr id="109" name="Picture 10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10" name="Picture 1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aphicFrame>
        <p:nvGraphicFramePr>
          <p:cNvPr id="111" name="Table 110"/>
          <p:cNvGraphicFramePr>
            <a:graphicFrameLocks noGrp="1"/>
          </p:cNvGraphicFramePr>
          <p:nvPr>
            <p:extLst>
              <p:ext uri="{D42A27DB-BD31-4B8C-83A1-F6EECF244321}">
                <p14:modId xmlns:p14="http://schemas.microsoft.com/office/powerpoint/2010/main" val="874355690"/>
              </p:ext>
            </p:extLst>
          </p:nvPr>
        </p:nvGraphicFramePr>
        <p:xfrm>
          <a:off x="6588210" y="1223371"/>
          <a:ext cx="5387388" cy="4937760"/>
        </p:xfrm>
        <a:graphic>
          <a:graphicData uri="http://schemas.openxmlformats.org/drawingml/2006/table">
            <a:tbl>
              <a:tblPr firstRow="1" bandRow="1">
                <a:tableStyleId>{5C22544A-7EE6-4342-B048-85BDC9FD1C3A}</a:tableStyleId>
              </a:tblPr>
              <a:tblGrid>
                <a:gridCol w="2693694">
                  <a:extLst>
                    <a:ext uri="{9D8B030D-6E8A-4147-A177-3AD203B41FA5}">
                      <a16:colId xmlns:a16="http://schemas.microsoft.com/office/drawing/2014/main" val="3724245918"/>
                    </a:ext>
                  </a:extLst>
                </a:gridCol>
                <a:gridCol w="2693694">
                  <a:extLst>
                    <a:ext uri="{9D8B030D-6E8A-4147-A177-3AD203B41FA5}">
                      <a16:colId xmlns:a16="http://schemas.microsoft.com/office/drawing/2014/main" val="401343230"/>
                    </a:ext>
                  </a:extLst>
                </a:gridCol>
              </a:tblGrid>
              <a:tr h="370840">
                <a:tc>
                  <a:txBody>
                    <a:bodyPr/>
                    <a:lstStyle/>
                    <a:p>
                      <a:r>
                        <a:rPr lang="en-GB" dirty="0">
                          <a:solidFill>
                            <a:schemeClr val="accent5">
                              <a:lumMod val="50000"/>
                            </a:schemeClr>
                          </a:solidFill>
                        </a:rPr>
                        <a:t>1)……………………….</a:t>
                      </a:r>
                    </a:p>
                    <a:p>
                      <a:endParaRPr lang="en-GB" dirty="0">
                        <a:solidFill>
                          <a:schemeClr val="accent5">
                            <a:lumMod val="50000"/>
                          </a:schemeClr>
                        </a:solidFill>
                      </a:endParaRPr>
                    </a:p>
                    <a:p>
                      <a:endParaRPr lang="en-GB" dirty="0">
                        <a:solidFill>
                          <a:schemeClr val="accent5">
                            <a:lumMod val="50000"/>
                          </a:schemeClr>
                        </a:solidFill>
                      </a:endParaRPr>
                    </a:p>
                    <a:p>
                      <a:endParaRPr lang="en-GB" dirty="0">
                        <a:solidFill>
                          <a:schemeClr val="accent5">
                            <a:lumMod val="50000"/>
                          </a:schemeClr>
                        </a:solidFill>
                      </a:endParaRPr>
                    </a:p>
                    <a:p>
                      <a:endParaRPr lang="en-GB"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dirty="0">
                          <a:solidFill>
                            <a:schemeClr val="accent5">
                              <a:lumMod val="50000"/>
                            </a:schemeClr>
                          </a:solidFill>
                        </a:rPr>
                        <a:t>2)………………………..</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b="1" dirty="0">
                          <a:solidFill>
                            <a:schemeClr val="accent5">
                              <a:lumMod val="50000"/>
                            </a:schemeClr>
                          </a:solidFill>
                        </a:rPr>
                        <a:t>3)………………………..</a:t>
                      </a: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b="1" dirty="0">
                          <a:solidFill>
                            <a:schemeClr val="accent5">
                              <a:lumMod val="50000"/>
                            </a:schemeClr>
                          </a:solidFill>
                        </a:rPr>
                        <a:t>4)………………………..</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b="1" dirty="0">
                          <a:solidFill>
                            <a:schemeClr val="accent5">
                              <a:lumMod val="50000"/>
                            </a:schemeClr>
                          </a:solidFill>
                        </a:rPr>
                        <a:t>5)…………………………</a:t>
                      </a: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b="1" dirty="0">
                          <a:solidFill>
                            <a:schemeClr val="accent5">
                              <a:lumMod val="50000"/>
                            </a:schemeClr>
                          </a:solidFill>
                        </a:rPr>
                        <a:t>6)………………………..</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bl>
          </a:graphicData>
        </a:graphic>
      </p:graphicFrame>
      <p:pic>
        <p:nvPicPr>
          <p:cNvPr id="54" name="Picture 53" descr="background rectangle">
            <a:extLst>
              <a:ext uri="{FF2B5EF4-FFF2-40B4-BE49-F238E27FC236}">
                <a16:creationId xmlns:a16="http://schemas.microsoft.com/office/drawing/2014/main" id="{8B5EDC65-8109-4C61-9C04-9E78B33D9E2B}"/>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5" name="Title 3">
            <a:extLst>
              <a:ext uri="{FF2B5EF4-FFF2-40B4-BE49-F238E27FC236}">
                <a16:creationId xmlns:a16="http://schemas.microsoft.com/office/drawing/2014/main" id="{CD700F8D-C07D-4AB5-A5E4-17B988EBC06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un voyage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56" name="Rounded Rectangle 46">
            <a:extLst>
              <a:ext uri="{FF2B5EF4-FFF2-40B4-BE49-F238E27FC236}">
                <a16:creationId xmlns:a16="http://schemas.microsoft.com/office/drawing/2014/main" id="{F1FD219F-A68E-488B-B80C-D85631410B40}"/>
              </a:ext>
            </a:extLst>
          </p:cNvPr>
          <p:cNvSpPr/>
          <p:nvPr/>
        </p:nvSpPr>
        <p:spPr>
          <a:xfrm>
            <a:off x="8382000" y="249868"/>
            <a:ext cx="352792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8A30D626-FADF-40BA-A667-44F005DC885D}"/>
              </a:ext>
            </a:extLst>
          </p:cNvPr>
          <p:cNvSpPr txBox="1"/>
          <p:nvPr/>
        </p:nvSpPr>
        <p:spPr>
          <a:xfrm>
            <a:off x="5786880" y="514792"/>
            <a:ext cx="311140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B</a:t>
            </a:r>
          </a:p>
        </p:txBody>
      </p:sp>
    </p:spTree>
    <p:extLst>
      <p:ext uri="{BB962C8B-B14F-4D97-AF65-F5344CB8AC3E}">
        <p14:creationId xmlns:p14="http://schemas.microsoft.com/office/powerpoint/2010/main" val="1538450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9435141" y="274085"/>
            <a:ext cx="2499360" cy="344718"/>
          </a:xfrm>
        </p:spPr>
        <p:txBody>
          <a:bodyPr>
            <a:normAutofit fontScale="90000"/>
          </a:bodyPr>
          <a:lstStyle/>
          <a:p>
            <a:pPr lvl="0">
              <a:lnSpc>
                <a:spcPct val="100000"/>
              </a:lnSpc>
              <a:spcBef>
                <a:spcPts val="0"/>
              </a:spcBef>
              <a:defRPr/>
            </a:pPr>
            <a:r>
              <a:rPr lang="en-GB" sz="1800" b="1" dirty="0">
                <a:solidFill>
                  <a:prstClr val="white"/>
                </a:solidFill>
                <a:ea typeface="+mn-ea"/>
                <a:cs typeface="+mn-cs"/>
              </a:rPr>
              <a:t>Qui fait un voyage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68953120"/>
              </p:ext>
            </p:extLst>
          </p:nvPr>
        </p:nvGraphicFramePr>
        <p:xfrm>
          <a:off x="1162665" y="1415266"/>
          <a:ext cx="4834728" cy="4937760"/>
        </p:xfrm>
        <a:graphic>
          <a:graphicData uri="http://schemas.openxmlformats.org/drawingml/2006/table">
            <a:tbl>
              <a:tblPr firstRow="1" bandRow="1">
                <a:tableStyleId>{5C22544A-7EE6-4342-B048-85BDC9FD1C3A}</a:tableStyleId>
              </a:tblPr>
              <a:tblGrid>
                <a:gridCol w="4834728">
                  <a:extLst>
                    <a:ext uri="{9D8B030D-6E8A-4147-A177-3AD203B41FA5}">
                      <a16:colId xmlns:a16="http://schemas.microsoft.com/office/drawing/2014/main" val="372424591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1)</a:t>
                      </a:r>
                      <a:r>
                        <a:rPr lang="en-GB" sz="2400" b="0" baseline="0" dirty="0">
                          <a:solidFill>
                            <a:schemeClr val="accent5">
                              <a:lumMod val="50000"/>
                            </a:schemeClr>
                          </a:solidFill>
                          <a:latin typeface="Century Gothic" panose="020B0502020202020204" pitchFamily="34" charset="0"/>
                        </a:rPr>
                        <a:t> </a:t>
                      </a:r>
                      <a:r>
                        <a:rPr lang="en-GB" sz="2400" b="0" strike="sngStrike" baseline="0" dirty="0">
                          <a:solidFill>
                            <a:schemeClr val="accent5">
                              <a:lumMod val="50000"/>
                            </a:schemeClr>
                          </a:solidFill>
                          <a:latin typeface="Century Gothic" panose="020B0502020202020204" pitchFamily="34" charset="0"/>
                        </a:rPr>
                        <a:t>I</a:t>
                      </a:r>
                      <a:r>
                        <a:rPr lang="en-GB" sz="2400" b="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hotel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2) </a:t>
                      </a:r>
                      <a:r>
                        <a:rPr lang="en-GB" sz="2400" b="0" strike="sngStrike" baseline="0" dirty="0">
                          <a:solidFill>
                            <a:schemeClr val="accent5">
                              <a:lumMod val="50000"/>
                            </a:schemeClr>
                          </a:solidFill>
                          <a:latin typeface="Century Gothic" panose="020B0502020202020204" pitchFamily="34" charset="0"/>
                        </a:rPr>
                        <a:t>He</a:t>
                      </a:r>
                      <a:r>
                        <a:rPr lang="en-GB" sz="2400" b="0" baseline="0" dirty="0">
                          <a:solidFill>
                            <a:schemeClr val="accent5">
                              <a:lumMod val="50000"/>
                            </a:schemeClr>
                          </a:solidFill>
                          <a:latin typeface="Century Gothic" panose="020B0502020202020204" pitchFamily="34" charset="0"/>
                        </a:rPr>
                        <a:t> goes to the </a:t>
                      </a:r>
                      <a:r>
                        <a:rPr lang="en-GB" sz="2400" b="0" strike="sngStrike" baseline="0" dirty="0">
                          <a:solidFill>
                            <a:schemeClr val="accent5">
                              <a:lumMod val="50000"/>
                            </a:schemeClr>
                          </a:solidFill>
                          <a:latin typeface="Century Gothic" panose="020B0502020202020204" pitchFamily="34" charset="0"/>
                        </a:rPr>
                        <a:t>USA</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5">
                              <a:lumMod val="50000"/>
                            </a:schemeClr>
                          </a:solidFill>
                          <a:latin typeface="Century Gothic" panose="020B0502020202020204" pitchFamily="34" charset="0"/>
                        </a:rPr>
                        <a:t>3) </a:t>
                      </a:r>
                      <a:r>
                        <a:rPr lang="en-GB" sz="2400" b="0" strike="sngStrike" baseline="0" dirty="0">
                          <a:solidFill>
                            <a:schemeClr val="accent5">
                              <a:lumMod val="50000"/>
                            </a:schemeClr>
                          </a:solidFill>
                          <a:latin typeface="Century Gothic" panose="020B0502020202020204" pitchFamily="34" charset="0"/>
                        </a:rPr>
                        <a:t>You</a:t>
                      </a:r>
                      <a:r>
                        <a:rPr lang="en-GB" sz="2400" b="0" baseline="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islands</a:t>
                      </a:r>
                      <a:r>
                        <a:rPr lang="en-GB" sz="2400" b="0" dirty="0">
                          <a:solidFill>
                            <a:schemeClr val="accent5">
                              <a:lumMod val="50000"/>
                            </a:schemeClr>
                          </a:solidFill>
                          <a:latin typeface="Century Gothic" panose="020B0502020202020204" pitchFamily="34" charset="0"/>
                        </a:rPr>
                        <a:t>                 </a:t>
                      </a: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4) </a:t>
                      </a:r>
                      <a:r>
                        <a:rPr lang="en-GB" sz="2400" b="0" strike="sngStrike" baseline="0" dirty="0">
                          <a:solidFill>
                            <a:schemeClr val="accent5">
                              <a:lumMod val="50000"/>
                            </a:schemeClr>
                          </a:solidFill>
                          <a:latin typeface="Century Gothic" panose="020B0502020202020204" pitchFamily="34" charset="0"/>
                        </a:rPr>
                        <a:t>She</a:t>
                      </a:r>
                      <a:r>
                        <a:rPr lang="en-GB" sz="2400" b="0" dirty="0">
                          <a:solidFill>
                            <a:schemeClr val="accent5">
                              <a:lumMod val="50000"/>
                            </a:schemeClr>
                          </a:solidFill>
                          <a:latin typeface="Century Gothic" panose="020B0502020202020204" pitchFamily="34" charset="0"/>
                        </a:rPr>
                        <a:t> goes</a:t>
                      </a:r>
                      <a:r>
                        <a:rPr lang="en-GB" sz="2400" b="0" baseline="0" dirty="0">
                          <a:solidFill>
                            <a:schemeClr val="accent5">
                              <a:lumMod val="50000"/>
                            </a:schemeClr>
                          </a:solidFill>
                          <a:latin typeface="Century Gothic" panose="020B0502020202020204" pitchFamily="34" charset="0"/>
                        </a:rPr>
                        <a:t> to the </a:t>
                      </a:r>
                      <a:r>
                        <a:rPr lang="en-GB" sz="2400" b="0" strike="sngStrike" baseline="0" dirty="0">
                          <a:solidFill>
                            <a:schemeClr val="accent5">
                              <a:lumMod val="50000"/>
                            </a:schemeClr>
                          </a:solidFill>
                          <a:latin typeface="Century Gothic" panose="020B0502020202020204" pitchFamily="34" charset="0"/>
                        </a:rPr>
                        <a:t>airport</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5) </a:t>
                      </a:r>
                      <a:r>
                        <a:rPr lang="en-GB" sz="2400" b="0" strike="sngStrike" baseline="0" dirty="0">
                          <a:solidFill>
                            <a:schemeClr val="accent5">
                              <a:lumMod val="50000"/>
                            </a:schemeClr>
                          </a:solidFill>
                          <a:latin typeface="Century Gothic" panose="020B0502020202020204" pitchFamily="34" charset="0"/>
                        </a:rPr>
                        <a:t>I</a:t>
                      </a:r>
                      <a:r>
                        <a:rPr lang="en-GB" sz="2400" b="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6) </a:t>
                      </a:r>
                      <a:r>
                        <a:rPr lang="en-GB" sz="2400" b="0" strike="sngStrike" baseline="0" dirty="0">
                          <a:solidFill>
                            <a:schemeClr val="accent5">
                              <a:lumMod val="50000"/>
                            </a:schemeClr>
                          </a:solidFill>
                          <a:latin typeface="Century Gothic" panose="020B0502020202020204" pitchFamily="34" charset="0"/>
                        </a:rPr>
                        <a:t>You</a:t>
                      </a:r>
                      <a:r>
                        <a:rPr lang="en-GB" sz="2400" b="0" dirty="0">
                          <a:solidFill>
                            <a:schemeClr val="accent5">
                              <a:lumMod val="50000"/>
                            </a:schemeClr>
                          </a:solidFill>
                          <a:latin typeface="Century Gothic" panose="020B0502020202020204" pitchFamily="34" charset="0"/>
                        </a:rPr>
                        <a:t> go </a:t>
                      </a:r>
                      <a:r>
                        <a:rPr lang="en-GB" sz="2400" b="0" strike="sngStrike" baseline="0" dirty="0">
                          <a:solidFill>
                            <a:schemeClr val="accent5">
                              <a:lumMod val="50000"/>
                            </a:schemeClr>
                          </a:solidFill>
                          <a:latin typeface="Century Gothic" panose="020B0502020202020204" pitchFamily="34" charset="0"/>
                        </a:rPr>
                        <a:t>abroad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1417406348"/>
              </p:ext>
            </p:extLst>
          </p:nvPr>
        </p:nvGraphicFramePr>
        <p:xfrm>
          <a:off x="6689557" y="1415266"/>
          <a:ext cx="5248219" cy="4937760"/>
        </p:xfrm>
        <a:graphic>
          <a:graphicData uri="http://schemas.openxmlformats.org/drawingml/2006/table">
            <a:tbl>
              <a:tblPr firstRow="1" bandRow="1">
                <a:tableStyleId>{5C22544A-7EE6-4342-B048-85BDC9FD1C3A}</a:tableStyleId>
              </a:tblPr>
              <a:tblGrid>
                <a:gridCol w="5248219">
                  <a:extLst>
                    <a:ext uri="{9D8B030D-6E8A-4147-A177-3AD203B41FA5}">
                      <a16:colId xmlns:a16="http://schemas.microsoft.com/office/drawing/2014/main" val="372424591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1)</a:t>
                      </a:r>
                      <a:r>
                        <a:rPr lang="en-GB" sz="2400" b="0" baseline="0" dirty="0">
                          <a:solidFill>
                            <a:schemeClr val="accent5">
                              <a:lumMod val="50000"/>
                            </a:schemeClr>
                          </a:solidFill>
                          <a:latin typeface="Century Gothic" panose="020B0502020202020204" pitchFamily="34" charset="0"/>
                        </a:rPr>
                        <a:t> </a:t>
                      </a:r>
                      <a:r>
                        <a:rPr lang="en-GB" sz="2400" b="0" strike="sngStrike" baseline="0" dirty="0">
                          <a:solidFill>
                            <a:schemeClr val="accent5">
                              <a:lumMod val="50000"/>
                            </a:schemeClr>
                          </a:solidFill>
                          <a:latin typeface="Century Gothic" panose="020B0502020202020204" pitchFamily="34" charset="0"/>
                        </a:rPr>
                        <a:t>He</a:t>
                      </a:r>
                      <a:r>
                        <a:rPr lang="en-GB" sz="2400" b="0" dirty="0">
                          <a:solidFill>
                            <a:schemeClr val="accent5">
                              <a:lumMod val="50000"/>
                            </a:schemeClr>
                          </a:solidFill>
                          <a:latin typeface="Century Gothic" panose="020B0502020202020204" pitchFamily="34" charset="0"/>
                        </a:rPr>
                        <a:t> goes to the </a:t>
                      </a:r>
                      <a:r>
                        <a:rPr lang="en-GB" sz="2400" b="0" strike="sngStrike" baseline="0" dirty="0">
                          <a:solidFill>
                            <a:schemeClr val="accent5">
                              <a:lumMod val="50000"/>
                            </a:schemeClr>
                          </a:solidFill>
                          <a:latin typeface="Century Gothic" panose="020B0502020202020204" pitchFamily="34" charset="0"/>
                        </a:rPr>
                        <a:t>island</a:t>
                      </a:r>
                      <a:r>
                        <a:rPr lang="en-GB" sz="2400" b="0" dirty="0">
                          <a:solidFill>
                            <a:schemeClr val="accent5">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2) </a:t>
                      </a:r>
                      <a:r>
                        <a:rPr lang="en-GB" sz="2400" b="0" strike="sngStrike" baseline="0" dirty="0">
                          <a:solidFill>
                            <a:schemeClr val="accent5">
                              <a:lumMod val="50000"/>
                            </a:schemeClr>
                          </a:solidFill>
                          <a:latin typeface="Century Gothic" panose="020B0502020202020204" pitchFamily="34" charset="0"/>
                        </a:rPr>
                        <a:t>You</a:t>
                      </a:r>
                      <a:r>
                        <a:rPr lang="en-GB" sz="2400" b="0" baseline="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airports</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5">
                              <a:lumMod val="50000"/>
                            </a:schemeClr>
                          </a:solidFill>
                          <a:latin typeface="Century Gothic" panose="020B0502020202020204" pitchFamily="34" charset="0"/>
                        </a:rPr>
                        <a:t>3) </a:t>
                      </a:r>
                      <a:r>
                        <a:rPr lang="en-GB" sz="2400" b="0" strike="sngStrike" baseline="0" dirty="0">
                          <a:solidFill>
                            <a:schemeClr val="accent5">
                              <a:lumMod val="50000"/>
                            </a:schemeClr>
                          </a:solidFill>
                          <a:latin typeface="Century Gothic" panose="020B0502020202020204" pitchFamily="34" charset="0"/>
                        </a:rPr>
                        <a:t>I</a:t>
                      </a:r>
                      <a:r>
                        <a:rPr lang="en-GB" sz="2400" b="0" baseline="0" dirty="0">
                          <a:solidFill>
                            <a:schemeClr val="accent5">
                              <a:lumMod val="50000"/>
                            </a:schemeClr>
                          </a:solidFill>
                          <a:latin typeface="Century Gothic" panose="020B0502020202020204" pitchFamily="34" charset="0"/>
                        </a:rPr>
                        <a:t> go to the </a:t>
                      </a:r>
                      <a:r>
                        <a:rPr lang="en-GB" sz="2400" b="0" strike="sngStrike" baseline="0" dirty="0">
                          <a:solidFill>
                            <a:schemeClr val="accent5">
                              <a:lumMod val="50000"/>
                            </a:schemeClr>
                          </a:solidFill>
                          <a:latin typeface="Century Gothic" panose="020B0502020202020204" pitchFamily="34" charset="0"/>
                        </a:rPr>
                        <a:t>hotels</a:t>
                      </a:r>
                      <a:r>
                        <a:rPr lang="en-GB" sz="2400" b="0" baseline="0"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                </a:t>
                      </a: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4) </a:t>
                      </a:r>
                      <a:r>
                        <a:rPr lang="en-GB" sz="2400" b="0" strike="sngStrike" baseline="0" dirty="0">
                          <a:solidFill>
                            <a:schemeClr val="accent5">
                              <a:lumMod val="50000"/>
                            </a:schemeClr>
                          </a:solidFill>
                          <a:latin typeface="Century Gothic" panose="020B0502020202020204" pitchFamily="34" charset="0"/>
                        </a:rPr>
                        <a:t>You</a:t>
                      </a:r>
                      <a:r>
                        <a:rPr lang="en-GB" sz="2400" b="0" dirty="0">
                          <a:solidFill>
                            <a:schemeClr val="accent5">
                              <a:lumMod val="50000"/>
                            </a:schemeClr>
                          </a:solidFill>
                          <a:latin typeface="Century Gothic" panose="020B0502020202020204" pitchFamily="34" charset="0"/>
                        </a:rPr>
                        <a:t> go</a:t>
                      </a:r>
                      <a:r>
                        <a:rPr lang="en-GB" sz="2400" b="0" baseline="0" dirty="0">
                          <a:solidFill>
                            <a:schemeClr val="accent5">
                              <a:lumMod val="50000"/>
                            </a:schemeClr>
                          </a:solidFill>
                          <a:latin typeface="Century Gothic" panose="020B0502020202020204" pitchFamily="34" charset="0"/>
                        </a:rPr>
                        <a:t> to the </a:t>
                      </a:r>
                      <a:r>
                        <a:rPr lang="en-GB" sz="2400" b="0" strike="sngStrike" baseline="0" dirty="0">
                          <a:solidFill>
                            <a:schemeClr val="accent5">
                              <a:lumMod val="50000"/>
                            </a:schemeClr>
                          </a:solidFill>
                          <a:latin typeface="Century Gothic" panose="020B0502020202020204" pitchFamily="34" charset="0"/>
                        </a:rPr>
                        <a:t>USA</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5)</a:t>
                      </a:r>
                      <a:r>
                        <a:rPr lang="en-GB" sz="2400" b="0" strike="sngStrike" baseline="0" dirty="0">
                          <a:solidFill>
                            <a:schemeClr val="accent5">
                              <a:lumMod val="50000"/>
                            </a:schemeClr>
                          </a:solidFill>
                          <a:latin typeface="Century Gothic" panose="020B0502020202020204" pitchFamily="34" charset="0"/>
                        </a:rPr>
                        <a:t> I </a:t>
                      </a:r>
                      <a:r>
                        <a:rPr lang="en-GB" sz="2400" b="0" dirty="0">
                          <a:solidFill>
                            <a:schemeClr val="accent5">
                              <a:lumMod val="50000"/>
                            </a:schemeClr>
                          </a:solidFill>
                          <a:latin typeface="Century Gothic" panose="020B0502020202020204" pitchFamily="34" charset="0"/>
                        </a:rPr>
                        <a:t>go </a:t>
                      </a:r>
                      <a:r>
                        <a:rPr lang="en-GB" sz="2400" b="0" strike="sngStrike" baseline="0" dirty="0">
                          <a:solidFill>
                            <a:schemeClr val="accent5">
                              <a:lumMod val="50000"/>
                            </a:schemeClr>
                          </a:solidFill>
                          <a:latin typeface="Century Gothic" panose="020B0502020202020204" pitchFamily="34" charset="0"/>
                        </a:rPr>
                        <a:t>abroad</a:t>
                      </a:r>
                      <a:r>
                        <a:rPr lang="en-GB" sz="2400" b="0" dirty="0">
                          <a:solidFill>
                            <a:schemeClr val="accent5">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6) </a:t>
                      </a:r>
                      <a:r>
                        <a:rPr lang="en-GB" sz="2400" b="0" strike="sngStrike" baseline="0" dirty="0">
                          <a:solidFill>
                            <a:schemeClr val="accent5">
                              <a:lumMod val="50000"/>
                            </a:schemeClr>
                          </a:solidFill>
                          <a:latin typeface="Century Gothic" panose="020B0502020202020204" pitchFamily="34" charset="0"/>
                        </a:rPr>
                        <a:t>She</a:t>
                      </a:r>
                      <a:r>
                        <a:rPr lang="en-GB" sz="2400" b="0" baseline="0" dirty="0">
                          <a:solidFill>
                            <a:schemeClr val="accent5">
                              <a:lumMod val="50000"/>
                            </a:schemeClr>
                          </a:solidFill>
                          <a:latin typeface="Century Gothic" panose="020B0502020202020204" pitchFamily="34" charset="0"/>
                        </a:rPr>
                        <a:t> goes to the </a:t>
                      </a:r>
                      <a:r>
                        <a:rPr lang="en-GB" sz="2400" b="0" strike="sngStrike" baseline="0" dirty="0">
                          <a:solidFill>
                            <a:schemeClr val="accent5">
                              <a:lumMod val="50000"/>
                            </a:schemeClr>
                          </a:solidFill>
                          <a:latin typeface="Century Gothic" panose="020B0502020202020204" pitchFamily="34" charset="0"/>
                        </a:rPr>
                        <a:t>university</a:t>
                      </a:r>
                      <a:endParaRPr lang="en-GB" sz="2400" b="0" strike="sngStrike"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6"/>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64" name="TextBox 63"/>
          <p:cNvSpPr txBox="1"/>
          <p:nvPr/>
        </p:nvSpPr>
        <p:spPr>
          <a:xfrm>
            <a:off x="2397584" y="1810357"/>
            <a:ext cx="3334958"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vais</a:t>
            </a:r>
            <a:r>
              <a:rPr lang="en-GB" sz="2000" b="1" dirty="0">
                <a:solidFill>
                  <a:srgbClr val="002060"/>
                </a:solidFill>
                <a:latin typeface="Century Gothic" panose="020B0502020202020204" pitchFamily="34" charset="0"/>
              </a:rPr>
              <a:t> à l’ (</a:t>
            </a:r>
            <a:r>
              <a:rPr lang="en-GB" sz="2000" b="1" dirty="0" err="1">
                <a:solidFill>
                  <a:srgbClr val="002060"/>
                </a:solidFill>
                <a:latin typeface="Century Gothic" panose="020B0502020202020204" pitchFamily="34" charset="0"/>
              </a:rPr>
              <a:t>hôtel</a:t>
            </a:r>
            <a:r>
              <a:rPr lang="en-GB" sz="2000" b="1" dirty="0">
                <a:solidFill>
                  <a:srgbClr val="002060"/>
                </a:solidFill>
                <a:latin typeface="Century Gothic" panose="020B0502020202020204" pitchFamily="34" charset="0"/>
              </a:rPr>
              <a:t>).</a:t>
            </a:r>
          </a:p>
        </p:txBody>
      </p:sp>
      <p:sp>
        <p:nvSpPr>
          <p:cNvPr id="65" name="TextBox 64"/>
          <p:cNvSpPr txBox="1"/>
          <p:nvPr/>
        </p:nvSpPr>
        <p:spPr>
          <a:xfrm>
            <a:off x="2397584" y="2649711"/>
            <a:ext cx="3334958"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(Il) </a:t>
            </a:r>
            <a:r>
              <a:rPr lang="en-GB" sz="2000" b="1" dirty="0" err="1">
                <a:solidFill>
                  <a:srgbClr val="002060"/>
                </a:solidFill>
                <a:latin typeface="Century Gothic" panose="020B0502020202020204" pitchFamily="34" charset="0"/>
              </a:rPr>
              <a:t>va</a:t>
            </a:r>
            <a:r>
              <a:rPr lang="en-GB" sz="2000" b="1" dirty="0">
                <a:solidFill>
                  <a:srgbClr val="002060"/>
                </a:solidFill>
                <a:latin typeface="Century Gothic" panose="020B0502020202020204" pitchFamily="34" charset="0"/>
              </a:rPr>
              <a:t> aux (</a:t>
            </a:r>
            <a:r>
              <a:rPr lang="en-GB" sz="2000" b="1" dirty="0" err="1">
                <a:solidFill>
                  <a:srgbClr val="002060"/>
                </a:solidFill>
                <a:latin typeface="Century Gothic" panose="020B0502020202020204" pitchFamily="34" charset="0"/>
              </a:rPr>
              <a:t>États</a:t>
            </a:r>
            <a:r>
              <a:rPr lang="en-GB" sz="2000" b="1" dirty="0">
                <a:solidFill>
                  <a:srgbClr val="002060"/>
                </a:solidFill>
                <a:latin typeface="Century Gothic" panose="020B0502020202020204" pitchFamily="34" charset="0"/>
              </a:rPr>
              <a:t>-Unis).</a:t>
            </a:r>
          </a:p>
        </p:txBody>
      </p:sp>
      <p:sp>
        <p:nvSpPr>
          <p:cNvPr id="66" name="TextBox 65"/>
          <p:cNvSpPr txBox="1"/>
          <p:nvPr/>
        </p:nvSpPr>
        <p:spPr>
          <a:xfrm>
            <a:off x="2397584" y="3439883"/>
            <a:ext cx="3334958"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Tu</a:t>
            </a:r>
            <a:r>
              <a:rPr lang="en-GB" sz="2000" b="1" dirty="0">
                <a:solidFill>
                  <a:srgbClr val="002060"/>
                </a:solidFill>
                <a:latin typeface="Century Gothic" panose="020B0502020202020204" pitchFamily="34" charset="0"/>
              </a:rPr>
              <a:t>) vas aux (</a:t>
            </a:r>
            <a:r>
              <a:rPr lang="en-GB" sz="2000" b="1" dirty="0" err="1">
                <a:solidFill>
                  <a:srgbClr val="002060"/>
                </a:solidFill>
                <a:latin typeface="Century Gothic" panose="020B0502020202020204" pitchFamily="34" charset="0"/>
              </a:rPr>
              <a:t>îles</a:t>
            </a:r>
            <a:r>
              <a:rPr lang="en-GB" sz="2000" b="1" dirty="0">
                <a:solidFill>
                  <a:srgbClr val="002060"/>
                </a:solidFill>
                <a:latin typeface="Century Gothic" panose="020B0502020202020204" pitchFamily="34" charset="0"/>
              </a:rPr>
              <a:t>).</a:t>
            </a:r>
          </a:p>
        </p:txBody>
      </p:sp>
      <p:sp>
        <p:nvSpPr>
          <p:cNvPr id="67" name="TextBox 66"/>
          <p:cNvSpPr txBox="1"/>
          <p:nvPr/>
        </p:nvSpPr>
        <p:spPr>
          <a:xfrm>
            <a:off x="2397584" y="4230055"/>
            <a:ext cx="3334958"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(Elle) </a:t>
            </a:r>
            <a:r>
              <a:rPr lang="en-GB" sz="2000" b="1" dirty="0" err="1">
                <a:solidFill>
                  <a:srgbClr val="002060"/>
                </a:solidFill>
                <a:latin typeface="Century Gothic" panose="020B0502020202020204" pitchFamily="34" charset="0"/>
              </a:rPr>
              <a:t>va</a:t>
            </a:r>
            <a:r>
              <a:rPr lang="en-GB" sz="2000" b="1" dirty="0">
                <a:solidFill>
                  <a:srgbClr val="002060"/>
                </a:solidFill>
                <a:latin typeface="Century Gothic" panose="020B0502020202020204" pitchFamily="34" charset="0"/>
              </a:rPr>
              <a:t> à l’ (</a:t>
            </a:r>
            <a:r>
              <a:rPr lang="en-GB" sz="2000" b="1" dirty="0" err="1">
                <a:solidFill>
                  <a:srgbClr val="002060"/>
                </a:solidFill>
                <a:latin typeface="Century Gothic" panose="020B0502020202020204" pitchFamily="34" charset="0"/>
              </a:rPr>
              <a:t>aéroport</a:t>
            </a:r>
            <a:r>
              <a:rPr lang="en-GB" sz="2000" b="1" dirty="0">
                <a:solidFill>
                  <a:srgbClr val="002060"/>
                </a:solidFill>
                <a:latin typeface="Century Gothic" panose="020B0502020202020204" pitchFamily="34" charset="0"/>
              </a:rPr>
              <a:t>).</a:t>
            </a:r>
          </a:p>
        </p:txBody>
      </p:sp>
      <p:sp>
        <p:nvSpPr>
          <p:cNvPr id="68" name="TextBox 67"/>
          <p:cNvSpPr txBox="1"/>
          <p:nvPr/>
        </p:nvSpPr>
        <p:spPr>
          <a:xfrm>
            <a:off x="1986709" y="5069409"/>
            <a:ext cx="3745833"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vais</a:t>
            </a:r>
            <a:r>
              <a:rPr lang="en-GB" sz="2000" b="1" dirty="0">
                <a:solidFill>
                  <a:srgbClr val="002060"/>
                </a:solidFill>
                <a:latin typeface="Century Gothic" panose="020B0502020202020204" pitchFamily="34" charset="0"/>
              </a:rPr>
              <a:t> aux (</a:t>
            </a:r>
            <a:r>
              <a:rPr lang="en-GB" sz="2000" b="1" dirty="0" err="1">
                <a:solidFill>
                  <a:srgbClr val="002060"/>
                </a:solidFill>
                <a:latin typeface="Century Gothic" panose="020B0502020202020204" pitchFamily="34" charset="0"/>
              </a:rPr>
              <a:t>universités</a:t>
            </a:r>
            <a:r>
              <a:rPr lang="en-GB" sz="2000" b="1" dirty="0">
                <a:solidFill>
                  <a:srgbClr val="002060"/>
                </a:solidFill>
                <a:latin typeface="Century Gothic" panose="020B0502020202020204" pitchFamily="34" charset="0"/>
              </a:rPr>
              <a:t>).</a:t>
            </a:r>
          </a:p>
        </p:txBody>
      </p:sp>
      <p:sp>
        <p:nvSpPr>
          <p:cNvPr id="69" name="TextBox 68"/>
          <p:cNvSpPr txBox="1"/>
          <p:nvPr/>
        </p:nvSpPr>
        <p:spPr>
          <a:xfrm>
            <a:off x="2397584" y="5893221"/>
            <a:ext cx="3334958"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(Tu) vas à l’ (</a:t>
            </a:r>
            <a:r>
              <a:rPr lang="en-GB" sz="2000" b="1" dirty="0" err="1">
                <a:solidFill>
                  <a:srgbClr val="002060"/>
                </a:solidFill>
                <a:latin typeface="Century Gothic" panose="020B0502020202020204" pitchFamily="34" charset="0"/>
              </a:rPr>
              <a:t>étranger</a:t>
            </a:r>
            <a:r>
              <a:rPr lang="en-GB" sz="2000" b="1" dirty="0">
                <a:solidFill>
                  <a:srgbClr val="002060"/>
                </a:solidFill>
                <a:latin typeface="Century Gothic" panose="020B0502020202020204" pitchFamily="34" charset="0"/>
              </a:rPr>
              <a:t>).</a:t>
            </a:r>
          </a:p>
        </p:txBody>
      </p:sp>
      <p:sp>
        <p:nvSpPr>
          <p:cNvPr id="70" name="TextBox 69"/>
          <p:cNvSpPr txBox="1"/>
          <p:nvPr/>
        </p:nvSpPr>
        <p:spPr>
          <a:xfrm>
            <a:off x="7472350" y="1810357"/>
            <a:ext cx="3523763"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(Il) </a:t>
            </a:r>
            <a:r>
              <a:rPr lang="en-GB" sz="2000" b="1" dirty="0" err="1">
                <a:solidFill>
                  <a:srgbClr val="002060"/>
                </a:solidFill>
                <a:latin typeface="Century Gothic" panose="020B0502020202020204" pitchFamily="34" charset="0"/>
              </a:rPr>
              <a:t>va</a:t>
            </a:r>
            <a:r>
              <a:rPr lang="en-GB" sz="2000" b="1" dirty="0">
                <a:solidFill>
                  <a:srgbClr val="002060"/>
                </a:solidFill>
                <a:latin typeface="Century Gothic" panose="020B0502020202020204" pitchFamily="34" charset="0"/>
              </a:rPr>
              <a:t> à l’ (</a:t>
            </a:r>
            <a:r>
              <a:rPr lang="en-GB" sz="2000" b="1" dirty="0" err="1">
                <a:solidFill>
                  <a:srgbClr val="002060"/>
                </a:solidFill>
                <a:latin typeface="Century Gothic" panose="020B0502020202020204" pitchFamily="34" charset="0"/>
              </a:rPr>
              <a:t>île</a:t>
            </a:r>
            <a:r>
              <a:rPr lang="en-GB" sz="2000" b="1" dirty="0">
                <a:solidFill>
                  <a:srgbClr val="002060"/>
                </a:solidFill>
                <a:latin typeface="Century Gothic" panose="020B0502020202020204" pitchFamily="34" charset="0"/>
              </a:rPr>
              <a:t>).</a:t>
            </a:r>
          </a:p>
        </p:txBody>
      </p:sp>
      <p:sp>
        <p:nvSpPr>
          <p:cNvPr id="71" name="TextBox 70"/>
          <p:cNvSpPr txBox="1"/>
          <p:nvPr/>
        </p:nvSpPr>
        <p:spPr>
          <a:xfrm>
            <a:off x="7472350" y="2652625"/>
            <a:ext cx="3523763"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Tu</a:t>
            </a:r>
            <a:r>
              <a:rPr lang="en-GB" sz="2000" b="1" dirty="0">
                <a:solidFill>
                  <a:srgbClr val="002060"/>
                </a:solidFill>
                <a:latin typeface="Century Gothic" panose="020B0502020202020204" pitchFamily="34" charset="0"/>
              </a:rPr>
              <a:t>) vas aux (</a:t>
            </a:r>
            <a:r>
              <a:rPr lang="en-GB" sz="2000" b="1" dirty="0" err="1">
                <a:solidFill>
                  <a:srgbClr val="002060"/>
                </a:solidFill>
                <a:latin typeface="Century Gothic" panose="020B0502020202020204" pitchFamily="34" charset="0"/>
              </a:rPr>
              <a:t>aéroports</a:t>
            </a:r>
            <a:r>
              <a:rPr lang="en-GB" sz="2000" b="1" dirty="0">
                <a:solidFill>
                  <a:srgbClr val="002060"/>
                </a:solidFill>
                <a:latin typeface="Century Gothic" panose="020B0502020202020204" pitchFamily="34" charset="0"/>
              </a:rPr>
              <a:t>).</a:t>
            </a:r>
          </a:p>
        </p:txBody>
      </p:sp>
      <p:sp>
        <p:nvSpPr>
          <p:cNvPr id="72" name="TextBox 71"/>
          <p:cNvSpPr txBox="1"/>
          <p:nvPr/>
        </p:nvSpPr>
        <p:spPr>
          <a:xfrm>
            <a:off x="7472350" y="3484635"/>
            <a:ext cx="3523763"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vais</a:t>
            </a:r>
            <a:r>
              <a:rPr lang="en-GB" sz="2000" b="1" dirty="0">
                <a:solidFill>
                  <a:srgbClr val="002060"/>
                </a:solidFill>
                <a:latin typeface="Century Gothic" panose="020B0502020202020204" pitchFamily="34" charset="0"/>
              </a:rPr>
              <a:t> aux (</a:t>
            </a:r>
            <a:r>
              <a:rPr lang="en-GB" sz="2000" b="1" dirty="0" err="1">
                <a:solidFill>
                  <a:srgbClr val="002060"/>
                </a:solidFill>
                <a:latin typeface="Century Gothic" panose="020B0502020202020204" pitchFamily="34" charset="0"/>
              </a:rPr>
              <a:t>hôtels</a:t>
            </a:r>
            <a:r>
              <a:rPr lang="en-GB" sz="2000" b="1" dirty="0">
                <a:solidFill>
                  <a:srgbClr val="002060"/>
                </a:solidFill>
                <a:latin typeface="Century Gothic" panose="020B0502020202020204" pitchFamily="34" charset="0"/>
              </a:rPr>
              <a:t>).</a:t>
            </a:r>
          </a:p>
        </p:txBody>
      </p:sp>
      <p:sp>
        <p:nvSpPr>
          <p:cNvPr id="73" name="TextBox 72"/>
          <p:cNvSpPr txBox="1"/>
          <p:nvPr/>
        </p:nvSpPr>
        <p:spPr>
          <a:xfrm>
            <a:off x="7472350" y="4316645"/>
            <a:ext cx="3523763"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Tu</a:t>
            </a:r>
            <a:r>
              <a:rPr lang="en-GB" sz="2000" b="1" dirty="0">
                <a:solidFill>
                  <a:srgbClr val="002060"/>
                </a:solidFill>
                <a:latin typeface="Century Gothic" panose="020B0502020202020204" pitchFamily="34" charset="0"/>
              </a:rPr>
              <a:t>) vas aux (</a:t>
            </a:r>
            <a:r>
              <a:rPr lang="en-GB" sz="2000" b="1" dirty="0" err="1">
                <a:solidFill>
                  <a:srgbClr val="002060"/>
                </a:solidFill>
                <a:latin typeface="Century Gothic" panose="020B0502020202020204" pitchFamily="34" charset="0"/>
              </a:rPr>
              <a:t>États</a:t>
            </a:r>
            <a:r>
              <a:rPr lang="en-GB" sz="2000" b="1" dirty="0">
                <a:solidFill>
                  <a:srgbClr val="002060"/>
                </a:solidFill>
                <a:latin typeface="Century Gothic" panose="020B0502020202020204" pitchFamily="34" charset="0"/>
              </a:rPr>
              <a:t>-Unis).</a:t>
            </a:r>
          </a:p>
        </p:txBody>
      </p:sp>
      <p:sp>
        <p:nvSpPr>
          <p:cNvPr id="74" name="TextBox 73"/>
          <p:cNvSpPr txBox="1"/>
          <p:nvPr/>
        </p:nvSpPr>
        <p:spPr>
          <a:xfrm>
            <a:off x="7472350" y="5114161"/>
            <a:ext cx="3523763"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(Je) </a:t>
            </a:r>
            <a:r>
              <a:rPr lang="en-GB" sz="2000" b="1" dirty="0" err="1">
                <a:solidFill>
                  <a:srgbClr val="002060"/>
                </a:solidFill>
                <a:latin typeface="Century Gothic" panose="020B0502020202020204" pitchFamily="34" charset="0"/>
              </a:rPr>
              <a:t>vais</a:t>
            </a:r>
            <a:r>
              <a:rPr lang="en-GB" sz="2000" b="1" dirty="0">
                <a:solidFill>
                  <a:srgbClr val="002060"/>
                </a:solidFill>
                <a:latin typeface="Century Gothic" panose="020B0502020202020204" pitchFamily="34" charset="0"/>
              </a:rPr>
              <a:t> à l’ (</a:t>
            </a:r>
            <a:r>
              <a:rPr lang="en-GB" sz="2000" b="1" dirty="0" err="1">
                <a:solidFill>
                  <a:srgbClr val="002060"/>
                </a:solidFill>
                <a:latin typeface="Century Gothic" panose="020B0502020202020204" pitchFamily="34" charset="0"/>
              </a:rPr>
              <a:t>étranger</a:t>
            </a:r>
            <a:r>
              <a:rPr lang="en-GB" sz="2000" b="1" dirty="0">
                <a:solidFill>
                  <a:srgbClr val="002060"/>
                </a:solidFill>
                <a:latin typeface="Century Gothic" panose="020B0502020202020204" pitchFamily="34" charset="0"/>
              </a:rPr>
              <a:t>).</a:t>
            </a:r>
          </a:p>
        </p:txBody>
      </p:sp>
      <p:sp>
        <p:nvSpPr>
          <p:cNvPr id="75" name="TextBox 74"/>
          <p:cNvSpPr txBox="1"/>
          <p:nvPr/>
        </p:nvSpPr>
        <p:spPr>
          <a:xfrm>
            <a:off x="7472350" y="5937973"/>
            <a:ext cx="3523763" cy="400110"/>
          </a:xfrm>
          <a:prstGeom prst="rect">
            <a:avLst/>
          </a:prstGeom>
          <a:solidFill>
            <a:schemeClr val="accent4">
              <a:lumMod val="20000"/>
              <a:lumOff val="80000"/>
            </a:schemeClr>
          </a:solidFill>
          <a:ln w="38100">
            <a:solidFill>
              <a:srgbClr val="002060"/>
            </a:solidFill>
          </a:ln>
        </p:spPr>
        <p:txBody>
          <a:bodyPr wrap="square" rtlCol="0">
            <a:spAutoFit/>
          </a:bodyPr>
          <a:lstStyle/>
          <a:p>
            <a:r>
              <a:rPr lang="en-GB" sz="2000" b="1" dirty="0">
                <a:solidFill>
                  <a:srgbClr val="002060"/>
                </a:solidFill>
                <a:latin typeface="Century Gothic" panose="020B0502020202020204" pitchFamily="34" charset="0"/>
              </a:rPr>
              <a:t>(Elle) </a:t>
            </a:r>
            <a:r>
              <a:rPr lang="en-GB" sz="2000" b="1" dirty="0" err="1">
                <a:solidFill>
                  <a:srgbClr val="002060"/>
                </a:solidFill>
                <a:latin typeface="Century Gothic" panose="020B0502020202020204" pitchFamily="34" charset="0"/>
              </a:rPr>
              <a:t>va</a:t>
            </a:r>
            <a:r>
              <a:rPr lang="en-GB" sz="2000" b="1" dirty="0">
                <a:solidFill>
                  <a:srgbClr val="002060"/>
                </a:solidFill>
                <a:latin typeface="Century Gothic" panose="020B0502020202020204" pitchFamily="34" charset="0"/>
              </a:rPr>
              <a:t> à l’ (</a:t>
            </a:r>
            <a:r>
              <a:rPr lang="en-GB" sz="2000" b="1" dirty="0" err="1">
                <a:solidFill>
                  <a:srgbClr val="002060"/>
                </a:solidFill>
                <a:latin typeface="Century Gothic" panose="020B0502020202020204" pitchFamily="34" charset="0"/>
              </a:rPr>
              <a:t>université</a:t>
            </a:r>
            <a:r>
              <a:rPr lang="en-GB" sz="2000" b="1" dirty="0">
                <a:solidFill>
                  <a:srgbClr val="002060"/>
                </a:solidFill>
                <a:latin typeface="Century Gothic" panose="020B0502020202020204" pitchFamily="34" charset="0"/>
              </a:rPr>
              <a:t>).</a:t>
            </a:r>
          </a:p>
        </p:txBody>
      </p:sp>
      <p:sp>
        <p:nvSpPr>
          <p:cNvPr id="21" name="Title 3"/>
          <p:cNvSpPr txBox="1">
            <a:spLocks/>
          </p:cNvSpPr>
          <p:nvPr/>
        </p:nvSpPr>
        <p:spPr>
          <a:xfrm>
            <a:off x="42903" y="107231"/>
            <a:ext cx="5265384" cy="707849"/>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rPr>
              <a:t>Qui fait un voyage? </a:t>
            </a:r>
            <a:r>
              <a:rPr lang="en-GB" sz="2800" b="1" kern="0" dirty="0" err="1">
                <a:solidFill>
                  <a:schemeClr val="bg1"/>
                </a:solidFill>
              </a:rPr>
              <a:t>Réponses</a:t>
            </a:r>
            <a:r>
              <a:rPr lang="en-GB" sz="2800" b="1" kern="0" dirty="0">
                <a:solidFill>
                  <a:schemeClr val="bg1"/>
                </a:solidFill>
              </a:rPr>
              <a:t>  </a:t>
            </a:r>
          </a:p>
        </p:txBody>
      </p:sp>
      <p:sp>
        <p:nvSpPr>
          <p:cNvPr id="22" name="TextBox 21"/>
          <p:cNvSpPr txBox="1"/>
          <p:nvPr/>
        </p:nvSpPr>
        <p:spPr>
          <a:xfrm>
            <a:off x="6650314" y="1034614"/>
            <a:ext cx="4998720"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Partenaire</a:t>
            </a:r>
            <a:r>
              <a:rPr lang="en-GB" sz="2000" b="1" dirty="0">
                <a:solidFill>
                  <a:schemeClr val="accent1">
                    <a:lumMod val="50000"/>
                  </a:schemeClr>
                </a:solidFill>
                <a:latin typeface="Century Gothic" panose="020B0502020202020204" pitchFamily="34" charset="0"/>
              </a:rPr>
              <a:t> B</a:t>
            </a:r>
          </a:p>
        </p:txBody>
      </p:sp>
      <p:sp>
        <p:nvSpPr>
          <p:cNvPr id="3" name="Rounded Rectangle 46">
            <a:extLst>
              <a:ext uri="{FF2B5EF4-FFF2-40B4-BE49-F238E27FC236}">
                <a16:creationId xmlns:a16="http://schemas.microsoft.com/office/drawing/2014/main" id="{02C78BF7-6D69-4695-A451-9CB21F2C45DE}"/>
              </a:ext>
            </a:extLst>
          </p:cNvPr>
          <p:cNvSpPr/>
          <p:nvPr/>
        </p:nvSpPr>
        <p:spPr>
          <a:xfrm>
            <a:off x="8382000" y="249868"/>
            <a:ext cx="352792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background rectangle">
            <a:extLst>
              <a:ext uri="{FF2B5EF4-FFF2-40B4-BE49-F238E27FC236}">
                <a16:creationId xmlns:a16="http://schemas.microsoft.com/office/drawing/2014/main" id="{D255649F-314C-4AFE-94AA-F8AD3F23EDB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E72E5CD0-A6FD-4BEE-8096-99FEA315679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un voyage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5" name="TextBox 4"/>
          <p:cNvSpPr txBox="1"/>
          <p:nvPr/>
        </p:nvSpPr>
        <p:spPr>
          <a:xfrm>
            <a:off x="4314946" y="1066353"/>
            <a:ext cx="2142299"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Partenaire</a:t>
            </a:r>
            <a:r>
              <a:rPr lang="en-GB" sz="2000" b="1" dirty="0">
                <a:solidFill>
                  <a:schemeClr val="accent1">
                    <a:lumMod val="50000"/>
                  </a:schemeClr>
                </a:solidFill>
                <a:latin typeface="Century Gothic" panose="020B0502020202020204" pitchFamily="34" charset="0"/>
              </a:rPr>
              <a:t> A</a:t>
            </a:r>
          </a:p>
        </p:txBody>
      </p:sp>
    </p:spTree>
    <p:extLst>
      <p:ext uri="{BB962C8B-B14F-4D97-AF65-F5344CB8AC3E}">
        <p14:creationId xmlns:p14="http://schemas.microsoft.com/office/powerpoint/2010/main" val="195540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7406078" y="5134359"/>
            <a:ext cx="1072313" cy="995582"/>
            <a:chOff x="5289217" y="2057863"/>
            <a:chExt cx="4536890" cy="3022878"/>
          </a:xfrm>
        </p:grpSpPr>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9435141" y="274085"/>
            <a:ext cx="2499360" cy="344718"/>
          </a:xfrm>
        </p:spPr>
        <p:txBody>
          <a:bodyPr>
            <a:normAutofit/>
          </a:bodyPr>
          <a:lstStyle/>
          <a:p>
            <a:pPr lvl="0">
              <a:lnSpc>
                <a:spcPct val="100000"/>
              </a:lnSpc>
              <a:spcBef>
                <a:spcPts val="0"/>
              </a:spcBef>
              <a:defRPr/>
            </a:pPr>
            <a:r>
              <a:rPr lang="en-US" sz="1200" dirty="0"/>
              <a:t>Qui fait un voyage ?</a:t>
            </a:r>
          </a:p>
        </p:txBody>
      </p:sp>
      <p:sp>
        <p:nvSpPr>
          <p:cNvPr id="5" name="TextBox 4"/>
          <p:cNvSpPr txBox="1"/>
          <p:nvPr/>
        </p:nvSpPr>
        <p:spPr>
          <a:xfrm>
            <a:off x="6387819" y="1245219"/>
            <a:ext cx="2658898" cy="477054"/>
          </a:xfrm>
          <a:prstGeom prst="rect">
            <a:avLst/>
          </a:prstGeom>
          <a:noFill/>
        </p:spPr>
        <p:txBody>
          <a:bodyPr wrap="square" rtlCol="0">
            <a:spAutoFit/>
          </a:bodyPr>
          <a:lstStyle/>
          <a:p>
            <a:r>
              <a:rPr lang="en-GB" sz="2500" b="1" dirty="0" err="1">
                <a:solidFill>
                  <a:srgbClr val="002060"/>
                </a:solidFill>
                <a:latin typeface="Century Gothic" panose="020B0502020202020204" pitchFamily="34" charset="0"/>
              </a:rPr>
              <a:t>Partenaire</a:t>
            </a:r>
            <a:r>
              <a:rPr lang="en-GB" sz="2500" b="1" dirty="0">
                <a:solidFill>
                  <a:srgbClr val="002060"/>
                </a:solidFill>
                <a:latin typeface="Century Gothic" panose="020B0502020202020204" pitchFamily="34" charset="0"/>
              </a:rPr>
              <a:t> B</a:t>
            </a:r>
          </a:p>
        </p:txBody>
      </p:sp>
      <p:graphicFrame>
        <p:nvGraphicFramePr>
          <p:cNvPr id="7" name="Table 6"/>
          <p:cNvGraphicFramePr>
            <a:graphicFrameLocks noGrp="1"/>
          </p:cNvGraphicFramePr>
          <p:nvPr>
            <p:extLst>
              <p:ext uri="{D42A27DB-BD31-4B8C-83A1-F6EECF244321}">
                <p14:modId xmlns:p14="http://schemas.microsoft.com/office/powerpoint/2010/main" val="3585509975"/>
              </p:ext>
            </p:extLst>
          </p:nvPr>
        </p:nvGraphicFramePr>
        <p:xfrm>
          <a:off x="6522533" y="1858293"/>
          <a:ext cx="5387388" cy="4389120"/>
        </p:xfrm>
        <a:graphic>
          <a:graphicData uri="http://schemas.openxmlformats.org/drawingml/2006/table">
            <a:tbl>
              <a:tblPr firstRow="1" bandRow="1">
                <a:tableStyleId>{5C22544A-7EE6-4342-B048-85BDC9FD1C3A}</a:tableStyleId>
              </a:tblPr>
              <a:tblGrid>
                <a:gridCol w="2693694">
                  <a:extLst>
                    <a:ext uri="{9D8B030D-6E8A-4147-A177-3AD203B41FA5}">
                      <a16:colId xmlns:a16="http://schemas.microsoft.com/office/drawing/2014/main" val="3724245918"/>
                    </a:ext>
                  </a:extLst>
                </a:gridCol>
                <a:gridCol w="2693694">
                  <a:extLst>
                    <a:ext uri="{9D8B030D-6E8A-4147-A177-3AD203B41FA5}">
                      <a16:colId xmlns:a16="http://schemas.microsoft.com/office/drawing/2014/main" val="401343230"/>
                    </a:ext>
                  </a:extLst>
                </a:gridCol>
              </a:tblGrid>
              <a:tr h="1454415">
                <a:tc>
                  <a:txBody>
                    <a:bodyPr/>
                    <a:lstStyle/>
                    <a:p>
                      <a:r>
                        <a:rPr lang="en-GB" dirty="0">
                          <a:solidFill>
                            <a:schemeClr val="accent5">
                              <a:lumMod val="50000"/>
                            </a:schemeClr>
                          </a:solidFill>
                        </a:rPr>
                        <a:t>1)……………………….</a:t>
                      </a:r>
                    </a:p>
                    <a:p>
                      <a:endParaRPr lang="en-GB" dirty="0">
                        <a:solidFill>
                          <a:schemeClr val="accent5">
                            <a:lumMod val="50000"/>
                          </a:schemeClr>
                        </a:solidFill>
                      </a:endParaRPr>
                    </a:p>
                    <a:p>
                      <a:endParaRPr lang="en-GB" dirty="0">
                        <a:solidFill>
                          <a:schemeClr val="accent5">
                            <a:lumMod val="50000"/>
                          </a:schemeClr>
                        </a:solidFill>
                      </a:endParaRPr>
                    </a:p>
                    <a:p>
                      <a:endParaRPr lang="en-GB" dirty="0">
                        <a:solidFill>
                          <a:schemeClr val="accent5">
                            <a:lumMod val="50000"/>
                          </a:schemeClr>
                        </a:solidFill>
                      </a:endParaRPr>
                    </a:p>
                    <a:p>
                      <a:endParaRPr lang="en-GB"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dirty="0">
                          <a:solidFill>
                            <a:schemeClr val="accent5">
                              <a:lumMod val="50000"/>
                            </a:schemeClr>
                          </a:solidFill>
                        </a:rPr>
                        <a:t>2)………………………..</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1454415">
                <a:tc>
                  <a:txBody>
                    <a:bodyPr/>
                    <a:lstStyle/>
                    <a:p>
                      <a:r>
                        <a:rPr lang="en-GB" b="1" dirty="0">
                          <a:solidFill>
                            <a:schemeClr val="accent5">
                              <a:lumMod val="50000"/>
                            </a:schemeClr>
                          </a:solidFill>
                        </a:rPr>
                        <a:t>3)………………………..</a:t>
                      </a: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b="1" dirty="0">
                          <a:solidFill>
                            <a:schemeClr val="accent5">
                              <a:lumMod val="50000"/>
                            </a:schemeClr>
                          </a:solidFill>
                        </a:rPr>
                        <a:t>4)………………………..</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1454415">
                <a:tc>
                  <a:txBody>
                    <a:bodyPr/>
                    <a:lstStyle/>
                    <a:p>
                      <a:r>
                        <a:rPr lang="en-GB" b="1" dirty="0">
                          <a:solidFill>
                            <a:schemeClr val="accent5">
                              <a:lumMod val="50000"/>
                            </a:schemeClr>
                          </a:solidFill>
                        </a:rPr>
                        <a:t>5)…………………………</a:t>
                      </a: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b="1" dirty="0">
                          <a:solidFill>
                            <a:schemeClr val="accent5">
                              <a:lumMod val="50000"/>
                            </a:schemeClr>
                          </a:solidFill>
                        </a:rPr>
                        <a:t>6)………………………..</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bl>
          </a:graphicData>
        </a:graphic>
      </p:graphicFrame>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4238" y="2237828"/>
            <a:ext cx="822479" cy="997256"/>
          </a:xfrm>
          <a:prstGeom prst="rect">
            <a:avLst/>
          </a:prstGeom>
        </p:spPr>
      </p:pic>
      <p:grpSp>
        <p:nvGrpSpPr>
          <p:cNvPr id="9" name="Group 8"/>
          <p:cNvGrpSpPr/>
          <p:nvPr/>
        </p:nvGrpSpPr>
        <p:grpSpPr>
          <a:xfrm>
            <a:off x="6758250" y="2240224"/>
            <a:ext cx="1072313" cy="995582"/>
            <a:chOff x="5289217" y="2057863"/>
            <a:chExt cx="4536890" cy="302287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3" name="Group 12"/>
          <p:cNvGrpSpPr/>
          <p:nvPr/>
        </p:nvGrpSpPr>
        <p:grpSpPr>
          <a:xfrm>
            <a:off x="7400587" y="2239502"/>
            <a:ext cx="1072313" cy="995582"/>
            <a:chOff x="5289217" y="2057863"/>
            <a:chExt cx="4536890" cy="3022878"/>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6" name="Group 15"/>
          <p:cNvGrpSpPr/>
          <p:nvPr/>
        </p:nvGrpSpPr>
        <p:grpSpPr>
          <a:xfrm>
            <a:off x="9374099" y="2299944"/>
            <a:ext cx="1418979" cy="854181"/>
            <a:chOff x="188942" y="1203654"/>
            <a:chExt cx="4284680" cy="2648975"/>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06214" y="2395516"/>
            <a:ext cx="818565" cy="663038"/>
          </a:xfrm>
          <a:prstGeom prst="rect">
            <a:avLst/>
          </a:prstGeom>
        </p:spPr>
      </p:pic>
      <p:grpSp>
        <p:nvGrpSpPr>
          <p:cNvPr id="20" name="Group 19"/>
          <p:cNvGrpSpPr/>
          <p:nvPr/>
        </p:nvGrpSpPr>
        <p:grpSpPr>
          <a:xfrm>
            <a:off x="6889509" y="3559749"/>
            <a:ext cx="856083" cy="1188084"/>
            <a:chOff x="8728547" y="1350555"/>
            <a:chExt cx="2160151" cy="2178136"/>
          </a:xfrm>
        </p:grpSpPr>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22" name="Curved Connector 21"/>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7662" y="3724866"/>
            <a:ext cx="818565" cy="663038"/>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6744" y="3886588"/>
            <a:ext cx="818565" cy="663038"/>
          </a:xfrm>
          <a:prstGeom prst="rect">
            <a:avLst/>
          </a:prstGeom>
        </p:spPr>
      </p:pic>
      <p:grpSp>
        <p:nvGrpSpPr>
          <p:cNvPr id="32" name="Group 31"/>
          <p:cNvGrpSpPr/>
          <p:nvPr/>
        </p:nvGrpSpPr>
        <p:grpSpPr>
          <a:xfrm>
            <a:off x="9374099" y="3965449"/>
            <a:ext cx="1193470" cy="584177"/>
            <a:chOff x="969743" y="3892292"/>
            <a:chExt cx="5925741" cy="2462386"/>
          </a:xfrm>
        </p:grpSpPr>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6549" y="3744208"/>
            <a:ext cx="822479" cy="997256"/>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5545" y="3744208"/>
            <a:ext cx="822479" cy="997256"/>
          </a:xfrm>
          <a:prstGeom prst="rect">
            <a:avLst/>
          </a:prstGeom>
        </p:spPr>
      </p:pic>
      <p:grpSp>
        <p:nvGrpSpPr>
          <p:cNvPr id="38" name="Group 37"/>
          <p:cNvGrpSpPr/>
          <p:nvPr/>
        </p:nvGrpSpPr>
        <p:grpSpPr>
          <a:xfrm>
            <a:off x="6744894" y="5113738"/>
            <a:ext cx="1072313" cy="995582"/>
            <a:chOff x="5289217" y="2057863"/>
            <a:chExt cx="4536890" cy="3022878"/>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41" name="Group 40"/>
          <p:cNvGrpSpPr/>
          <p:nvPr/>
        </p:nvGrpSpPr>
        <p:grpSpPr>
          <a:xfrm>
            <a:off x="7976658" y="5627093"/>
            <a:ext cx="1193470" cy="584177"/>
            <a:chOff x="969743" y="3892292"/>
            <a:chExt cx="5925741" cy="2462386"/>
          </a:xfrm>
        </p:grpSpPr>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49" name="Group 48"/>
          <p:cNvGrpSpPr/>
          <p:nvPr/>
        </p:nvGrpSpPr>
        <p:grpSpPr>
          <a:xfrm>
            <a:off x="9408564" y="4999940"/>
            <a:ext cx="974333" cy="1211329"/>
            <a:chOff x="8728547" y="1350555"/>
            <a:chExt cx="2160151" cy="2178136"/>
          </a:xfrm>
        </p:grpSpPr>
        <p:pic>
          <p:nvPicPr>
            <p:cNvPr id="50" name="Picture 49"/>
            <p:cNvPicPr>
              <a:picLocks noChangeAspect="1"/>
            </p:cNvPicPr>
            <p:nvPr/>
          </p:nvPicPr>
          <p:blipFill rotWithShape="1">
            <a:blip r:embed="rId9">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51" name="Curved Connector 50"/>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10441000" y="5333744"/>
            <a:ext cx="1418979" cy="854181"/>
            <a:chOff x="188942" y="1203654"/>
            <a:chExt cx="4284680" cy="2648975"/>
          </a:xfrm>
        </p:grpSpPr>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59"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86094" y="2713082"/>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55456" y="2741397"/>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2248" y="4253915"/>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89102" y="4242836"/>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28132" y="5684865"/>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38960" y="5677329"/>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10114" y="1812940"/>
            <a:ext cx="560902"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rPr>
              <a:t>je</a:t>
            </a:r>
          </a:p>
        </p:txBody>
      </p:sp>
      <p:sp>
        <p:nvSpPr>
          <p:cNvPr id="65" name="TextBox 64"/>
          <p:cNvSpPr txBox="1"/>
          <p:nvPr/>
        </p:nvSpPr>
        <p:spPr>
          <a:xfrm>
            <a:off x="9889303" y="1833317"/>
            <a:ext cx="553994"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err="1">
                <a:solidFill>
                  <a:schemeClr val="bg1"/>
                </a:solidFill>
              </a:rPr>
              <a:t>il</a:t>
            </a:r>
            <a:endParaRPr lang="en-GB" sz="3200" b="1" dirty="0">
              <a:solidFill>
                <a:schemeClr val="bg1"/>
              </a:solidFill>
            </a:endParaRPr>
          </a:p>
        </p:txBody>
      </p:sp>
      <p:sp>
        <p:nvSpPr>
          <p:cNvPr id="66" name="TextBox 65"/>
          <p:cNvSpPr txBox="1"/>
          <p:nvPr/>
        </p:nvSpPr>
        <p:spPr>
          <a:xfrm>
            <a:off x="7012458" y="3251907"/>
            <a:ext cx="582757"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err="1">
                <a:solidFill>
                  <a:schemeClr val="bg1"/>
                </a:solidFill>
              </a:rPr>
              <a:t>tu</a:t>
            </a:r>
            <a:endParaRPr lang="en-GB" sz="3200" b="1" dirty="0">
              <a:solidFill>
                <a:schemeClr val="bg1"/>
              </a:solidFill>
            </a:endParaRPr>
          </a:p>
        </p:txBody>
      </p:sp>
      <p:sp>
        <p:nvSpPr>
          <p:cNvPr id="67" name="TextBox 66"/>
          <p:cNvSpPr txBox="1"/>
          <p:nvPr/>
        </p:nvSpPr>
        <p:spPr>
          <a:xfrm>
            <a:off x="9873215" y="3278704"/>
            <a:ext cx="919864" cy="584177"/>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err="1">
                <a:solidFill>
                  <a:schemeClr val="bg1"/>
                </a:solidFill>
              </a:rPr>
              <a:t>elle</a:t>
            </a:r>
            <a:endParaRPr lang="en-GB" sz="3200" b="1" dirty="0">
              <a:solidFill>
                <a:schemeClr val="bg1"/>
              </a:solidFill>
            </a:endParaRPr>
          </a:p>
        </p:txBody>
      </p:sp>
      <p:sp>
        <p:nvSpPr>
          <p:cNvPr id="68" name="TextBox 67"/>
          <p:cNvSpPr txBox="1"/>
          <p:nvPr/>
        </p:nvSpPr>
        <p:spPr>
          <a:xfrm>
            <a:off x="7033237" y="4748969"/>
            <a:ext cx="550773"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rPr>
              <a:t>je</a:t>
            </a:r>
          </a:p>
        </p:txBody>
      </p:sp>
      <p:sp>
        <p:nvSpPr>
          <p:cNvPr id="69" name="TextBox 68"/>
          <p:cNvSpPr txBox="1"/>
          <p:nvPr/>
        </p:nvSpPr>
        <p:spPr>
          <a:xfrm>
            <a:off x="9998783" y="4785430"/>
            <a:ext cx="622550"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err="1">
                <a:solidFill>
                  <a:schemeClr val="bg1"/>
                </a:solidFill>
              </a:rPr>
              <a:t>tu</a:t>
            </a:r>
            <a:endParaRPr lang="en-GB" sz="3200" b="1" dirty="0">
              <a:solidFill>
                <a:schemeClr val="bg1"/>
              </a:solidFill>
            </a:endParaRPr>
          </a:p>
        </p:txBody>
      </p:sp>
      <p:sp>
        <p:nvSpPr>
          <p:cNvPr id="70" name="TextBox 69"/>
          <p:cNvSpPr txBox="1"/>
          <p:nvPr/>
        </p:nvSpPr>
        <p:spPr>
          <a:xfrm>
            <a:off x="3934253" y="1250640"/>
            <a:ext cx="2713904" cy="477054"/>
          </a:xfrm>
          <a:prstGeom prst="rect">
            <a:avLst/>
          </a:prstGeom>
          <a:noFill/>
        </p:spPr>
        <p:txBody>
          <a:bodyPr wrap="square" rtlCol="0">
            <a:spAutoFit/>
          </a:bodyPr>
          <a:lstStyle/>
          <a:p>
            <a:r>
              <a:rPr lang="en-GB" sz="2500" b="1" dirty="0" err="1">
                <a:solidFill>
                  <a:srgbClr val="002060"/>
                </a:solidFill>
                <a:latin typeface="Century Gothic" panose="020B0502020202020204" pitchFamily="34" charset="0"/>
              </a:rPr>
              <a:t>Partenaire</a:t>
            </a:r>
            <a:r>
              <a:rPr lang="en-GB" sz="2500" b="1" dirty="0">
                <a:solidFill>
                  <a:srgbClr val="002060"/>
                </a:solidFill>
                <a:latin typeface="Century Gothic" panose="020B0502020202020204" pitchFamily="34" charset="0"/>
              </a:rPr>
              <a:t> A</a:t>
            </a:r>
          </a:p>
        </p:txBody>
      </p:sp>
      <p:graphicFrame>
        <p:nvGraphicFramePr>
          <p:cNvPr id="74" name="Table 73"/>
          <p:cNvGraphicFramePr>
            <a:graphicFrameLocks noGrp="1"/>
          </p:cNvGraphicFramePr>
          <p:nvPr>
            <p:extLst>
              <p:ext uri="{D42A27DB-BD31-4B8C-83A1-F6EECF244321}">
                <p14:modId xmlns:p14="http://schemas.microsoft.com/office/powerpoint/2010/main" val="3771354133"/>
              </p:ext>
            </p:extLst>
          </p:nvPr>
        </p:nvGraphicFramePr>
        <p:xfrm>
          <a:off x="523786" y="1861512"/>
          <a:ext cx="5387388" cy="4548052"/>
        </p:xfrm>
        <a:graphic>
          <a:graphicData uri="http://schemas.openxmlformats.org/drawingml/2006/table">
            <a:tbl>
              <a:tblPr firstRow="1" bandRow="1">
                <a:tableStyleId>{5C22544A-7EE6-4342-B048-85BDC9FD1C3A}</a:tableStyleId>
              </a:tblPr>
              <a:tblGrid>
                <a:gridCol w="2693694">
                  <a:extLst>
                    <a:ext uri="{9D8B030D-6E8A-4147-A177-3AD203B41FA5}">
                      <a16:colId xmlns:a16="http://schemas.microsoft.com/office/drawing/2014/main" val="3724245918"/>
                    </a:ext>
                  </a:extLst>
                </a:gridCol>
                <a:gridCol w="2693694">
                  <a:extLst>
                    <a:ext uri="{9D8B030D-6E8A-4147-A177-3AD203B41FA5}">
                      <a16:colId xmlns:a16="http://schemas.microsoft.com/office/drawing/2014/main" val="401343230"/>
                    </a:ext>
                  </a:extLst>
                </a:gridCol>
              </a:tblGrid>
              <a:tr h="1358493">
                <a:tc>
                  <a:txBody>
                    <a:bodyPr/>
                    <a:lstStyle/>
                    <a:p>
                      <a:r>
                        <a:rPr lang="en-GB" dirty="0">
                          <a:solidFill>
                            <a:schemeClr val="accent5">
                              <a:lumMod val="50000"/>
                            </a:schemeClr>
                          </a:solidFill>
                        </a:rPr>
                        <a:t>1)……………………….</a:t>
                      </a:r>
                    </a:p>
                    <a:p>
                      <a:endParaRPr lang="en-GB" dirty="0">
                        <a:solidFill>
                          <a:schemeClr val="accent5">
                            <a:lumMod val="50000"/>
                          </a:schemeClr>
                        </a:solidFill>
                      </a:endParaRPr>
                    </a:p>
                    <a:p>
                      <a:endParaRPr lang="en-GB" dirty="0">
                        <a:solidFill>
                          <a:schemeClr val="accent5">
                            <a:lumMod val="50000"/>
                          </a:schemeClr>
                        </a:solidFill>
                      </a:endParaRPr>
                    </a:p>
                    <a:p>
                      <a:endParaRPr lang="en-GB" dirty="0">
                        <a:solidFill>
                          <a:schemeClr val="accent5">
                            <a:lumMod val="50000"/>
                          </a:schemeClr>
                        </a:solidFill>
                      </a:endParaRPr>
                    </a:p>
                    <a:p>
                      <a:endParaRPr lang="en-GB"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dirty="0">
                          <a:solidFill>
                            <a:schemeClr val="accent5">
                              <a:lumMod val="50000"/>
                            </a:schemeClr>
                          </a:solidFill>
                        </a:rPr>
                        <a:t>2)………………………..</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1542506">
                <a:tc>
                  <a:txBody>
                    <a:bodyPr/>
                    <a:lstStyle/>
                    <a:p>
                      <a:r>
                        <a:rPr lang="en-GB" b="1" dirty="0">
                          <a:solidFill>
                            <a:schemeClr val="accent5">
                              <a:lumMod val="50000"/>
                            </a:schemeClr>
                          </a:solidFill>
                        </a:rPr>
                        <a:t>3)………………………..</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b="1" dirty="0">
                          <a:solidFill>
                            <a:schemeClr val="accent5">
                              <a:lumMod val="50000"/>
                            </a:schemeClr>
                          </a:solidFill>
                        </a:rPr>
                        <a:t>4)………………………..</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1542506">
                <a:tc>
                  <a:txBody>
                    <a:bodyPr/>
                    <a:lstStyle/>
                    <a:p>
                      <a:r>
                        <a:rPr lang="en-GB" b="1" dirty="0">
                          <a:solidFill>
                            <a:schemeClr val="accent5">
                              <a:lumMod val="50000"/>
                            </a:schemeClr>
                          </a:solidFill>
                        </a:rPr>
                        <a:t>5)…………………………</a:t>
                      </a:r>
                    </a:p>
                    <a:p>
                      <a:endParaRPr lang="en-GB" b="1" dirty="0">
                        <a:solidFill>
                          <a:schemeClr val="accent5">
                            <a:lumMod val="50000"/>
                          </a:schemeClr>
                        </a:solidFill>
                      </a:endParaRPr>
                    </a:p>
                    <a:p>
                      <a:endParaRPr lang="en-GB" b="1" dirty="0">
                        <a:solidFill>
                          <a:schemeClr val="accent5">
                            <a:lumMod val="50000"/>
                          </a:schemeClr>
                        </a:solidFill>
                      </a:endParaRPr>
                    </a:p>
                    <a:p>
                      <a:endParaRPr lang="en-GB" b="1" dirty="0">
                        <a:solidFill>
                          <a:schemeClr val="accent5">
                            <a:lumMod val="50000"/>
                          </a:schemeClr>
                        </a:solidFill>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tc>
                  <a:txBody>
                    <a:bodyPr/>
                    <a:lstStyle/>
                    <a:p>
                      <a:r>
                        <a:rPr lang="en-GB" b="1" dirty="0">
                          <a:solidFill>
                            <a:schemeClr val="accent5">
                              <a:lumMod val="50000"/>
                            </a:schemeClr>
                          </a:solidFill>
                        </a:rPr>
                        <a:t>6)………………………..</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bl>
          </a:graphicData>
        </a:graphic>
      </p:graphicFrame>
      <p:grpSp>
        <p:nvGrpSpPr>
          <p:cNvPr id="75" name="Group 74"/>
          <p:cNvGrpSpPr/>
          <p:nvPr/>
        </p:nvGrpSpPr>
        <p:grpSpPr>
          <a:xfrm>
            <a:off x="1196271" y="2337478"/>
            <a:ext cx="1193470" cy="584177"/>
            <a:chOff x="969743" y="3892292"/>
            <a:chExt cx="5925741" cy="2462386"/>
          </a:xfrm>
        </p:grpSpPr>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8" name="Picture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79" name="Group 78"/>
          <p:cNvGrpSpPr/>
          <p:nvPr/>
        </p:nvGrpSpPr>
        <p:grpSpPr>
          <a:xfrm>
            <a:off x="4398877" y="3784848"/>
            <a:ext cx="1418979" cy="854181"/>
            <a:chOff x="188942" y="1203654"/>
            <a:chExt cx="4284680" cy="2648975"/>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2997" y="2575662"/>
            <a:ext cx="818565" cy="663038"/>
          </a:xfrm>
          <a:prstGeom prst="rect">
            <a:avLst/>
          </a:prstGeom>
        </p:spPr>
      </p:pic>
      <p:grpSp>
        <p:nvGrpSpPr>
          <p:cNvPr id="83" name="Group 82"/>
          <p:cNvGrpSpPr/>
          <p:nvPr/>
        </p:nvGrpSpPr>
        <p:grpSpPr>
          <a:xfrm>
            <a:off x="706792" y="3603773"/>
            <a:ext cx="856083" cy="1250620"/>
            <a:chOff x="8728547" y="1350555"/>
            <a:chExt cx="2160151" cy="2178136"/>
          </a:xfrm>
        </p:grpSpPr>
        <p:pic>
          <p:nvPicPr>
            <p:cNvPr id="84" name="Picture 83"/>
            <p:cNvPicPr>
              <a:picLocks noChangeAspect="1"/>
            </p:cNvPicPr>
            <p:nvPr/>
          </p:nvPicPr>
          <p:blipFill rotWithShape="1">
            <a:blip r:embed="rId9">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85" name="Curved Connector 84"/>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654573" y="5297228"/>
            <a:ext cx="1072313" cy="995582"/>
            <a:chOff x="5289217" y="2057863"/>
            <a:chExt cx="4536890" cy="3022878"/>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92" name="Picture 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93" name="Group 92"/>
          <p:cNvGrpSpPr/>
          <p:nvPr/>
        </p:nvGrpSpPr>
        <p:grpSpPr>
          <a:xfrm>
            <a:off x="2224962" y="5155728"/>
            <a:ext cx="856083" cy="1250620"/>
            <a:chOff x="8728547" y="1350555"/>
            <a:chExt cx="2160151" cy="2178136"/>
          </a:xfrm>
        </p:grpSpPr>
        <p:pic>
          <p:nvPicPr>
            <p:cNvPr id="94" name="Picture 93"/>
            <p:cNvPicPr>
              <a:picLocks noChangeAspect="1"/>
            </p:cNvPicPr>
            <p:nvPr/>
          </p:nvPicPr>
          <p:blipFill rotWithShape="1">
            <a:blip r:embed="rId9">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95" name="Curved Connector 94"/>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urved Connector 96"/>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urved Connector 97"/>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98"/>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4442356" y="5453599"/>
            <a:ext cx="1418979" cy="854181"/>
            <a:chOff x="188942" y="1203654"/>
            <a:chExt cx="4284680" cy="2648975"/>
          </a:xfrm>
        </p:grpSpPr>
        <p:pic>
          <p:nvPicPr>
            <p:cNvPr id="101" name="Picture 10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102" name="Picture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103" name="Group 102"/>
          <p:cNvGrpSpPr/>
          <p:nvPr/>
        </p:nvGrpSpPr>
        <p:grpSpPr>
          <a:xfrm>
            <a:off x="1279257" y="5291178"/>
            <a:ext cx="1072313" cy="995582"/>
            <a:chOff x="5289217" y="2057863"/>
            <a:chExt cx="4536890" cy="3022878"/>
          </a:xfrm>
        </p:grpSpPr>
        <p:pic>
          <p:nvPicPr>
            <p:cNvPr id="104" name="Picture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5" name="Picture 1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06" name="Group 105"/>
          <p:cNvGrpSpPr/>
          <p:nvPr/>
        </p:nvGrpSpPr>
        <p:grpSpPr>
          <a:xfrm>
            <a:off x="546168" y="2530344"/>
            <a:ext cx="1193470" cy="584177"/>
            <a:chOff x="969743" y="3892292"/>
            <a:chExt cx="5925741" cy="2462386"/>
          </a:xfrm>
        </p:grpSpPr>
        <p:pic>
          <p:nvPicPr>
            <p:cNvPr id="107" name="Picture 10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08" name="Picture 10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09" name="Picture 10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110" name="Group 109"/>
          <p:cNvGrpSpPr/>
          <p:nvPr/>
        </p:nvGrpSpPr>
        <p:grpSpPr>
          <a:xfrm>
            <a:off x="3935069" y="2414927"/>
            <a:ext cx="1193470" cy="584177"/>
            <a:chOff x="969743" y="3892292"/>
            <a:chExt cx="5925741" cy="2462386"/>
          </a:xfrm>
        </p:grpSpPr>
        <p:pic>
          <p:nvPicPr>
            <p:cNvPr id="111" name="Picture 1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12" name="Picture 1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13" name="Picture 1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114" name="Group 113"/>
          <p:cNvGrpSpPr/>
          <p:nvPr/>
        </p:nvGrpSpPr>
        <p:grpSpPr>
          <a:xfrm>
            <a:off x="3284966" y="2607793"/>
            <a:ext cx="1193470" cy="584177"/>
            <a:chOff x="969743" y="3892292"/>
            <a:chExt cx="5925741" cy="2462386"/>
          </a:xfrm>
        </p:grpSpPr>
        <p:pic>
          <p:nvPicPr>
            <p:cNvPr id="115" name="Picture 1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16" name="Picture 1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17" name="Picture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118" name="Picture 1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001" y="3857137"/>
            <a:ext cx="822479" cy="997256"/>
          </a:xfrm>
          <a:prstGeom prst="rect">
            <a:avLst/>
          </a:prstGeom>
        </p:spPr>
      </p:pic>
      <p:pic>
        <p:nvPicPr>
          <p:cNvPr id="119" name="Picture 1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2997" y="3857137"/>
            <a:ext cx="822479" cy="997256"/>
          </a:xfrm>
          <a:prstGeom prst="rect">
            <a:avLst/>
          </a:prstGeom>
        </p:spPr>
      </p:pic>
      <p:grpSp>
        <p:nvGrpSpPr>
          <p:cNvPr id="120" name="Group 119"/>
          <p:cNvGrpSpPr/>
          <p:nvPr/>
        </p:nvGrpSpPr>
        <p:grpSpPr>
          <a:xfrm>
            <a:off x="3504797" y="3739223"/>
            <a:ext cx="1072313" cy="995582"/>
            <a:chOff x="5289217" y="2057863"/>
            <a:chExt cx="4536890" cy="3022878"/>
          </a:xfrm>
        </p:grpSpPr>
        <p:pic>
          <p:nvPicPr>
            <p:cNvPr id="121" name="Picture 1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23" name="Picture 1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7488" y="2355644"/>
            <a:ext cx="822479" cy="997256"/>
          </a:xfrm>
          <a:prstGeom prst="rect">
            <a:avLst/>
          </a:prstGeom>
        </p:spPr>
      </p:pic>
      <p:grpSp>
        <p:nvGrpSpPr>
          <p:cNvPr id="124" name="Group 123"/>
          <p:cNvGrpSpPr/>
          <p:nvPr/>
        </p:nvGrpSpPr>
        <p:grpSpPr>
          <a:xfrm>
            <a:off x="3515560" y="5267366"/>
            <a:ext cx="1072313" cy="995582"/>
            <a:chOff x="5289217" y="2057863"/>
            <a:chExt cx="4536890" cy="3022878"/>
          </a:xfrm>
        </p:grpSpPr>
        <p:pic>
          <p:nvPicPr>
            <p:cNvPr id="125" name="Picture 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26" name="Picture 1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27"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97786" y="2863356"/>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86181" y="2823899"/>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75344" y="4386842"/>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61099" y="4386842"/>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52389" y="5939065"/>
            <a:ext cx="402863" cy="41982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http://www.clker.com/cliparts/j/p/l/D/8/K/green-tick-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45618" y="5918620"/>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p:cNvSpPr txBox="1"/>
          <p:nvPr/>
        </p:nvSpPr>
        <p:spPr>
          <a:xfrm>
            <a:off x="925744" y="1885919"/>
            <a:ext cx="728102"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err="1">
                <a:solidFill>
                  <a:schemeClr val="bg1"/>
                </a:solidFill>
              </a:rPr>
              <a:t>il</a:t>
            </a:r>
            <a:endParaRPr lang="en-GB" sz="3200" b="1" dirty="0">
              <a:solidFill>
                <a:schemeClr val="bg1"/>
              </a:solidFill>
            </a:endParaRPr>
          </a:p>
        </p:txBody>
      </p:sp>
      <p:sp>
        <p:nvSpPr>
          <p:cNvPr id="134" name="TextBox 133"/>
          <p:cNvSpPr txBox="1"/>
          <p:nvPr/>
        </p:nvSpPr>
        <p:spPr>
          <a:xfrm>
            <a:off x="3925424" y="1849787"/>
            <a:ext cx="728102"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err="1">
                <a:solidFill>
                  <a:schemeClr val="bg1"/>
                </a:solidFill>
              </a:rPr>
              <a:t>tu</a:t>
            </a:r>
            <a:endParaRPr lang="en-GB" sz="3200" b="1" dirty="0">
              <a:solidFill>
                <a:schemeClr val="bg1"/>
              </a:solidFill>
            </a:endParaRPr>
          </a:p>
        </p:txBody>
      </p:sp>
      <p:sp>
        <p:nvSpPr>
          <p:cNvPr id="135" name="TextBox 134"/>
          <p:cNvSpPr txBox="1"/>
          <p:nvPr/>
        </p:nvSpPr>
        <p:spPr>
          <a:xfrm>
            <a:off x="937980" y="3300559"/>
            <a:ext cx="728102"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rPr>
              <a:t>je</a:t>
            </a:r>
          </a:p>
        </p:txBody>
      </p:sp>
      <p:sp>
        <p:nvSpPr>
          <p:cNvPr id="136" name="TextBox 135"/>
          <p:cNvSpPr txBox="1"/>
          <p:nvPr/>
        </p:nvSpPr>
        <p:spPr>
          <a:xfrm>
            <a:off x="3932284" y="3331530"/>
            <a:ext cx="728102"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err="1">
                <a:solidFill>
                  <a:schemeClr val="bg1"/>
                </a:solidFill>
              </a:rPr>
              <a:t>tu</a:t>
            </a:r>
            <a:endParaRPr lang="en-GB" sz="3200" b="1" dirty="0">
              <a:solidFill>
                <a:schemeClr val="bg1"/>
              </a:solidFill>
            </a:endParaRPr>
          </a:p>
        </p:txBody>
      </p:sp>
      <p:sp>
        <p:nvSpPr>
          <p:cNvPr id="137" name="TextBox 136"/>
          <p:cNvSpPr txBox="1"/>
          <p:nvPr/>
        </p:nvSpPr>
        <p:spPr>
          <a:xfrm>
            <a:off x="1071362" y="4906146"/>
            <a:ext cx="728102"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rPr>
              <a:t>je</a:t>
            </a:r>
          </a:p>
        </p:txBody>
      </p:sp>
      <p:sp>
        <p:nvSpPr>
          <p:cNvPr id="138" name="TextBox 137"/>
          <p:cNvSpPr txBox="1"/>
          <p:nvPr/>
        </p:nvSpPr>
        <p:spPr>
          <a:xfrm>
            <a:off x="3834066" y="4906146"/>
            <a:ext cx="924537" cy="58477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err="1">
                <a:solidFill>
                  <a:schemeClr val="bg1"/>
                </a:solidFill>
              </a:rPr>
              <a:t>elle</a:t>
            </a:r>
            <a:endParaRPr lang="en-GB" sz="3200" b="1" dirty="0">
              <a:solidFill>
                <a:schemeClr val="bg1"/>
              </a:solidFill>
            </a:endParaRPr>
          </a:p>
        </p:txBody>
      </p:sp>
      <p:sp>
        <p:nvSpPr>
          <p:cNvPr id="27" name="Rounded Rectangle 46">
            <a:extLst>
              <a:ext uri="{FF2B5EF4-FFF2-40B4-BE49-F238E27FC236}">
                <a16:creationId xmlns:a16="http://schemas.microsoft.com/office/drawing/2014/main" id="{228BE2C2-F54B-4741-B9E0-AE5CB4B62FA8}"/>
              </a:ext>
            </a:extLst>
          </p:cNvPr>
          <p:cNvSpPr/>
          <p:nvPr/>
        </p:nvSpPr>
        <p:spPr>
          <a:xfrm>
            <a:off x="8382000" y="249868"/>
            <a:ext cx="352792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2" name="Picture 141" descr="background rectangle">
            <a:extLst>
              <a:ext uri="{FF2B5EF4-FFF2-40B4-BE49-F238E27FC236}">
                <a16:creationId xmlns:a16="http://schemas.microsoft.com/office/drawing/2014/main" id="{294E25FE-22AD-49F4-8682-328B9C12EE54}"/>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3" name="Title 3">
            <a:extLst>
              <a:ext uri="{FF2B5EF4-FFF2-40B4-BE49-F238E27FC236}">
                <a16:creationId xmlns:a16="http://schemas.microsoft.com/office/drawing/2014/main" id="{149EE7FE-1F61-44E2-8EA7-09920F11023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Qui fait un voyage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Tree>
    <p:extLst>
      <p:ext uri="{BB962C8B-B14F-4D97-AF65-F5344CB8AC3E}">
        <p14:creationId xmlns:p14="http://schemas.microsoft.com/office/powerpoint/2010/main" val="90189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Where people go [on holiday]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forms of 'à' with 'to' English equivalent meaning (à la/au/à l'/aux) </a:t>
            </a:r>
          </a:p>
          <a:p>
            <a:pPr algn="l"/>
            <a:r>
              <a:rPr lang="en-GB" sz="3000" dirty="0" err="1">
                <a:solidFill>
                  <a:prstClr val="white"/>
                </a:solidFill>
              </a:rPr>
              <a:t>SFe</a:t>
            </a:r>
            <a:r>
              <a:rPr lang="en-GB" sz="3000" dirty="0">
                <a:solidFill>
                  <a:prstClr val="white"/>
                </a:solidFill>
              </a:rPr>
              <a:t> [revisited]</a:t>
            </a:r>
          </a:p>
          <a:p>
            <a:pPr algn="l"/>
            <a:r>
              <a:rPr lang="en-GB" sz="3000" dirty="0">
                <a:solidFill>
                  <a:prstClr val="white"/>
                </a:solidFill>
              </a:rPr>
              <a:t>x-liaison</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2 - Lesson 42</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Stephen Owen / Natalie Finlayson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76056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écoute</a:t>
            </a:r>
            <a:endParaRPr lang="en-GB" sz="3600" b="1" dirty="0">
              <a:solidFill>
                <a:schemeClr val="bg1"/>
              </a:solidFill>
            </a:endParaRPr>
          </a:p>
        </p:txBody>
      </p:sp>
      <p:sp>
        <p:nvSpPr>
          <p:cNvPr id="9" name="TextBox 8"/>
          <p:cNvSpPr txBox="1"/>
          <p:nvPr/>
        </p:nvSpPr>
        <p:spPr>
          <a:xfrm>
            <a:off x="955353" y="2672387"/>
            <a:ext cx="2105079" cy="553998"/>
          </a:xfrm>
          <a:prstGeom prst="rect">
            <a:avLst/>
          </a:prstGeom>
          <a:solidFill>
            <a:schemeClr val="accent2"/>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000" b="1" dirty="0">
                <a:solidFill>
                  <a:schemeClr val="bg1"/>
                </a:solidFill>
                <a:latin typeface="Century Gothic" panose="020B0502020202020204" pitchFamily="34" charset="0"/>
              </a:rPr>
              <a:t>La femme</a:t>
            </a:r>
          </a:p>
        </p:txBody>
      </p:sp>
      <p:sp>
        <p:nvSpPr>
          <p:cNvPr id="10" name="Action Button: Forward or Next 9">
            <a:hlinkClick r:id="" action="ppaction://noaction" highlightClick="1">
              <a:snd r:embed="rId3" name="1 elle parle a l'homme.wav"/>
            </a:hlinkClick>
          </p:cNvPr>
          <p:cNvSpPr/>
          <p:nvPr/>
        </p:nvSpPr>
        <p:spPr>
          <a:xfrm>
            <a:off x="955353" y="3669264"/>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Action Button: Forward or Next 10">
            <a:hlinkClick r:id="" action="ppaction://noaction" highlightClick="1">
              <a:snd r:embed="rId4" name="2 elle etudie l'histoire.wav"/>
            </a:hlinkClick>
          </p:cNvPr>
          <p:cNvSpPr/>
          <p:nvPr/>
        </p:nvSpPr>
        <p:spPr>
          <a:xfrm>
            <a:off x="955352" y="4966410"/>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p:cNvSpPr txBox="1"/>
          <p:nvPr/>
        </p:nvSpPr>
        <p:spPr>
          <a:xfrm>
            <a:off x="7104736" y="2672387"/>
            <a:ext cx="2105079" cy="553998"/>
          </a:xfrm>
          <a:prstGeom prst="rect">
            <a:avLst/>
          </a:prstGeom>
          <a:solidFill>
            <a:schemeClr val="accent2"/>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000" b="1" dirty="0" err="1">
                <a:solidFill>
                  <a:schemeClr val="bg1"/>
                </a:solidFill>
                <a:latin typeface="Century Gothic" panose="020B0502020202020204" pitchFamily="34" charset="0"/>
              </a:rPr>
              <a:t>L’amie</a:t>
            </a:r>
            <a:endParaRPr lang="en-GB" sz="3000" b="1" dirty="0">
              <a:solidFill>
                <a:schemeClr val="bg1"/>
              </a:solidFill>
              <a:latin typeface="Century Gothic" panose="020B0502020202020204" pitchFamily="34" charset="0"/>
            </a:endParaRPr>
          </a:p>
        </p:txBody>
      </p:sp>
      <p:sp>
        <p:nvSpPr>
          <p:cNvPr id="13" name="Action Button: Forward or Next 12">
            <a:hlinkClick r:id="" action="ppaction://noaction" highlightClick="1">
              <a:snd r:embed="rId5" name="3 elle porte une chemise bleue.wav"/>
            </a:hlinkClick>
          </p:cNvPr>
          <p:cNvSpPr/>
          <p:nvPr/>
        </p:nvSpPr>
        <p:spPr>
          <a:xfrm>
            <a:off x="7104735" y="359998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Action Button: Forward or Next 13">
            <a:hlinkClick r:id="" action="ppaction://noaction" highlightClick="1">
              <a:snd r:embed="rId6" name="4 elle aime l'uniforme moderne.wav"/>
            </a:hlinkClick>
          </p:cNvPr>
          <p:cNvSpPr/>
          <p:nvPr/>
        </p:nvSpPr>
        <p:spPr>
          <a:xfrm>
            <a:off x="7104736" y="4916380"/>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TextBox 14"/>
          <p:cNvSpPr txBox="1"/>
          <p:nvPr/>
        </p:nvSpPr>
        <p:spPr>
          <a:xfrm>
            <a:off x="1718332" y="3669264"/>
            <a:ext cx="4540266" cy="584775"/>
          </a:xfrm>
          <a:prstGeom prst="rect">
            <a:avLst/>
          </a:prstGeom>
          <a:noFill/>
        </p:spPr>
        <p:txBody>
          <a:bodyPr wrap="square" rtlCol="0">
            <a:spAutoFit/>
          </a:bodyPr>
          <a:lstStyle/>
          <a:p>
            <a:r>
              <a:rPr lang="en-GB" sz="3200" dirty="0">
                <a:solidFill>
                  <a:schemeClr val="accent5">
                    <a:lumMod val="50000"/>
                  </a:schemeClr>
                </a:solidFill>
              </a:rPr>
              <a:t>Ell</a:t>
            </a:r>
            <a:r>
              <a:rPr lang="en-GB" sz="3200" b="1" dirty="0">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parl</a:t>
            </a:r>
            <a:r>
              <a:rPr lang="en-GB" sz="3200" b="1" dirty="0" err="1">
                <a:solidFill>
                  <a:schemeClr val="accent5">
                    <a:lumMod val="50000"/>
                  </a:schemeClr>
                </a:solidFill>
              </a:rPr>
              <a:t>e</a:t>
            </a:r>
            <a:r>
              <a:rPr lang="en-GB" sz="3200" dirty="0">
                <a:solidFill>
                  <a:schemeClr val="accent5">
                    <a:lumMod val="50000"/>
                  </a:schemeClr>
                </a:solidFill>
              </a:rPr>
              <a:t> à </a:t>
            </a:r>
            <a:r>
              <a:rPr lang="en-GB" sz="3200" dirty="0" err="1">
                <a:solidFill>
                  <a:schemeClr val="accent5">
                    <a:lumMod val="50000"/>
                  </a:schemeClr>
                </a:solidFill>
              </a:rPr>
              <a:t>l’homm</a:t>
            </a:r>
            <a:r>
              <a:rPr lang="en-GB" sz="3200" b="1" dirty="0" err="1">
                <a:solidFill>
                  <a:schemeClr val="accent5">
                    <a:lumMod val="50000"/>
                  </a:schemeClr>
                </a:solidFill>
              </a:rPr>
              <a:t>e</a:t>
            </a:r>
            <a:r>
              <a:rPr lang="en-GB" sz="3200" dirty="0">
                <a:solidFill>
                  <a:schemeClr val="accent5">
                    <a:lumMod val="50000"/>
                  </a:schemeClr>
                </a:solidFill>
              </a:rPr>
              <a:t>.</a:t>
            </a:r>
          </a:p>
        </p:txBody>
      </p:sp>
      <p:sp>
        <p:nvSpPr>
          <p:cNvPr id="16" name="TextBox 15"/>
          <p:cNvSpPr txBox="1"/>
          <p:nvPr/>
        </p:nvSpPr>
        <p:spPr>
          <a:xfrm>
            <a:off x="1718332" y="5017605"/>
            <a:ext cx="4540266" cy="584775"/>
          </a:xfrm>
          <a:prstGeom prst="rect">
            <a:avLst/>
          </a:prstGeom>
          <a:noFill/>
        </p:spPr>
        <p:txBody>
          <a:bodyPr wrap="square" rtlCol="0">
            <a:spAutoFit/>
          </a:bodyPr>
          <a:lstStyle/>
          <a:p>
            <a:r>
              <a:rPr lang="en-GB" sz="3200" dirty="0">
                <a:solidFill>
                  <a:schemeClr val="accent5">
                    <a:lumMod val="50000"/>
                  </a:schemeClr>
                </a:solidFill>
              </a:rPr>
              <a:t>Ell</a:t>
            </a:r>
            <a:r>
              <a:rPr lang="en-GB" sz="3200" b="1" dirty="0">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étudi</a:t>
            </a:r>
            <a:r>
              <a:rPr lang="en-GB" sz="3200" b="1" dirty="0" err="1">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l’histoir</a:t>
            </a:r>
            <a:r>
              <a:rPr lang="en-GB" sz="3200" b="1" dirty="0" err="1">
                <a:solidFill>
                  <a:schemeClr val="accent5">
                    <a:lumMod val="50000"/>
                  </a:schemeClr>
                </a:solidFill>
              </a:rPr>
              <a:t>e</a:t>
            </a:r>
            <a:r>
              <a:rPr lang="en-GB" sz="3200" dirty="0">
                <a:solidFill>
                  <a:schemeClr val="accent5">
                    <a:lumMod val="50000"/>
                  </a:schemeClr>
                </a:solidFill>
              </a:rPr>
              <a:t>.</a:t>
            </a:r>
          </a:p>
        </p:txBody>
      </p:sp>
      <p:sp>
        <p:nvSpPr>
          <p:cNvPr id="17" name="TextBox 16"/>
          <p:cNvSpPr txBox="1"/>
          <p:nvPr/>
        </p:nvSpPr>
        <p:spPr>
          <a:xfrm>
            <a:off x="7872485" y="3596768"/>
            <a:ext cx="4143303" cy="1077218"/>
          </a:xfrm>
          <a:prstGeom prst="rect">
            <a:avLst/>
          </a:prstGeom>
          <a:noFill/>
        </p:spPr>
        <p:txBody>
          <a:bodyPr wrap="square" rtlCol="0">
            <a:spAutoFit/>
          </a:bodyPr>
          <a:lstStyle/>
          <a:p>
            <a:r>
              <a:rPr lang="en-GB" sz="3200" dirty="0">
                <a:solidFill>
                  <a:schemeClr val="accent5">
                    <a:lumMod val="50000"/>
                  </a:schemeClr>
                </a:solidFill>
              </a:rPr>
              <a:t>Ell</a:t>
            </a:r>
            <a:r>
              <a:rPr lang="en-GB" sz="3200" b="1" dirty="0">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port</a:t>
            </a:r>
            <a:r>
              <a:rPr lang="en-GB" sz="3200" b="1" dirty="0" err="1">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un</a:t>
            </a:r>
            <a:r>
              <a:rPr lang="en-GB" sz="3200" b="1" dirty="0" err="1">
                <a:solidFill>
                  <a:schemeClr val="accent5">
                    <a:lumMod val="50000"/>
                  </a:schemeClr>
                </a:solidFill>
              </a:rPr>
              <a:t>e</a:t>
            </a:r>
            <a:r>
              <a:rPr lang="en-GB" sz="3200" dirty="0">
                <a:solidFill>
                  <a:schemeClr val="accent5">
                    <a:lumMod val="50000"/>
                  </a:schemeClr>
                </a:solidFill>
              </a:rPr>
              <a:t> chemis</a:t>
            </a:r>
            <a:r>
              <a:rPr lang="en-GB" sz="3200" b="1" dirty="0">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bleu</a:t>
            </a:r>
            <a:r>
              <a:rPr lang="en-GB" sz="3200" b="1" dirty="0" err="1">
                <a:solidFill>
                  <a:schemeClr val="accent5">
                    <a:lumMod val="50000"/>
                  </a:schemeClr>
                </a:solidFill>
              </a:rPr>
              <a:t>e</a:t>
            </a:r>
            <a:r>
              <a:rPr lang="en-GB" sz="3200" dirty="0">
                <a:solidFill>
                  <a:schemeClr val="accent5">
                    <a:lumMod val="50000"/>
                  </a:schemeClr>
                </a:solidFill>
              </a:rPr>
              <a:t>.</a:t>
            </a:r>
          </a:p>
        </p:txBody>
      </p:sp>
      <p:sp>
        <p:nvSpPr>
          <p:cNvPr id="18" name="TextBox 17"/>
          <p:cNvSpPr txBox="1"/>
          <p:nvPr/>
        </p:nvSpPr>
        <p:spPr>
          <a:xfrm>
            <a:off x="7931142" y="4882088"/>
            <a:ext cx="4540266" cy="1077218"/>
          </a:xfrm>
          <a:prstGeom prst="rect">
            <a:avLst/>
          </a:prstGeom>
          <a:noFill/>
        </p:spPr>
        <p:txBody>
          <a:bodyPr wrap="square" rtlCol="0">
            <a:spAutoFit/>
          </a:bodyPr>
          <a:lstStyle/>
          <a:p>
            <a:r>
              <a:rPr lang="en-GB" sz="3200" dirty="0">
                <a:solidFill>
                  <a:schemeClr val="accent5">
                    <a:lumMod val="50000"/>
                  </a:schemeClr>
                </a:solidFill>
              </a:rPr>
              <a:t>Ell</a:t>
            </a:r>
            <a:r>
              <a:rPr lang="en-GB" sz="3200" b="1" dirty="0">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aim</a:t>
            </a:r>
            <a:r>
              <a:rPr lang="en-GB" sz="3200" b="1" dirty="0" err="1">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l’uniform</a:t>
            </a:r>
            <a:r>
              <a:rPr lang="en-GB" sz="3200" b="1" dirty="0" err="1">
                <a:solidFill>
                  <a:schemeClr val="accent5">
                    <a:lumMod val="50000"/>
                  </a:schemeClr>
                </a:solidFill>
              </a:rPr>
              <a:t>e</a:t>
            </a:r>
            <a:r>
              <a:rPr lang="en-GB" sz="3200" dirty="0">
                <a:solidFill>
                  <a:schemeClr val="accent5">
                    <a:lumMod val="50000"/>
                  </a:schemeClr>
                </a:solidFill>
              </a:rPr>
              <a:t> </a:t>
            </a:r>
            <a:r>
              <a:rPr lang="en-GB" sz="3200" dirty="0" err="1">
                <a:solidFill>
                  <a:schemeClr val="accent5">
                    <a:lumMod val="50000"/>
                  </a:schemeClr>
                </a:solidFill>
              </a:rPr>
              <a:t>modern</a:t>
            </a:r>
            <a:r>
              <a:rPr lang="en-GB" sz="3200" b="1" dirty="0" err="1">
                <a:solidFill>
                  <a:schemeClr val="accent5">
                    <a:lumMod val="50000"/>
                  </a:schemeClr>
                </a:solidFill>
              </a:rPr>
              <a:t>e</a:t>
            </a:r>
            <a:r>
              <a:rPr lang="en-GB" sz="3200" dirty="0">
                <a:solidFill>
                  <a:schemeClr val="accent5">
                    <a:lumMod val="50000"/>
                  </a:schemeClr>
                </a:solidFill>
              </a:rPr>
              <a:t>.</a:t>
            </a:r>
          </a:p>
        </p:txBody>
      </p:sp>
      <p:sp>
        <p:nvSpPr>
          <p:cNvPr id="19" name="TextBox 18"/>
          <p:cNvSpPr txBox="1"/>
          <p:nvPr/>
        </p:nvSpPr>
        <p:spPr>
          <a:xfrm>
            <a:off x="238798" y="3700041"/>
            <a:ext cx="540000" cy="584775"/>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latin typeface="Century Gothic" panose="020B0502020202020204" pitchFamily="34" charset="0"/>
              </a:rPr>
              <a:t>1</a:t>
            </a:r>
          </a:p>
        </p:txBody>
      </p:sp>
      <p:sp>
        <p:nvSpPr>
          <p:cNvPr id="20" name="TextBox 19"/>
          <p:cNvSpPr txBox="1"/>
          <p:nvPr/>
        </p:nvSpPr>
        <p:spPr>
          <a:xfrm>
            <a:off x="238798" y="5048383"/>
            <a:ext cx="540000" cy="584775"/>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latin typeface="Century Gothic" panose="020B0502020202020204" pitchFamily="34" charset="0"/>
              </a:rPr>
              <a:t>2</a:t>
            </a:r>
          </a:p>
        </p:txBody>
      </p:sp>
      <p:sp>
        <p:nvSpPr>
          <p:cNvPr id="21" name="TextBox 20"/>
          <p:cNvSpPr txBox="1"/>
          <p:nvPr/>
        </p:nvSpPr>
        <p:spPr>
          <a:xfrm>
            <a:off x="6381840" y="3671535"/>
            <a:ext cx="540000" cy="584775"/>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latin typeface="Century Gothic" panose="020B0502020202020204" pitchFamily="34" charset="0"/>
              </a:rPr>
              <a:t>3</a:t>
            </a:r>
          </a:p>
        </p:txBody>
      </p:sp>
      <p:sp>
        <p:nvSpPr>
          <p:cNvPr id="22" name="TextBox 21"/>
          <p:cNvSpPr txBox="1"/>
          <p:nvPr/>
        </p:nvSpPr>
        <p:spPr>
          <a:xfrm>
            <a:off x="6381840" y="4985656"/>
            <a:ext cx="540000" cy="584775"/>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200" b="1" dirty="0">
                <a:solidFill>
                  <a:schemeClr val="bg1"/>
                </a:solidFill>
                <a:latin typeface="Century Gothic" panose="020B0502020202020204" pitchFamily="34" charset="0"/>
              </a:rPr>
              <a:t>4</a:t>
            </a:r>
          </a:p>
        </p:txBody>
      </p:sp>
      <p:sp>
        <p:nvSpPr>
          <p:cNvPr id="23" name="TextBox 22"/>
          <p:cNvSpPr txBox="1"/>
          <p:nvPr/>
        </p:nvSpPr>
        <p:spPr>
          <a:xfrm>
            <a:off x="153174" y="1255620"/>
            <a:ext cx="11862614" cy="553998"/>
          </a:xfrm>
          <a:prstGeom prst="rect">
            <a:avLst/>
          </a:prstGeom>
          <a:noFill/>
        </p:spPr>
        <p:txBody>
          <a:bodyPr wrap="square" rtlCol="0">
            <a:spAutoFit/>
          </a:bodyPr>
          <a:lstStyle/>
          <a:p>
            <a:pPr lvl="0">
              <a:defRPr/>
            </a:pPr>
            <a:r>
              <a:rPr kumimoji="0" lang="en-GB" sz="30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Écoute</a:t>
            </a:r>
            <a:r>
              <a:rPr kumimoji="0" lang="en-GB" sz="3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et </a:t>
            </a:r>
            <a:r>
              <a:rPr kumimoji="0" lang="en-GB" sz="30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n-GB" sz="30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les phrases. </a:t>
            </a:r>
            <a:endParaRPr kumimoji="0" lang="en-GB" sz="30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b="58404"/>
          <a:stretch/>
        </p:blipFill>
        <p:spPr>
          <a:xfrm>
            <a:off x="3146558" y="2462508"/>
            <a:ext cx="1001927" cy="907609"/>
          </a:xfrm>
          <a:prstGeom prst="rect">
            <a:avLst/>
          </a:prstGeom>
        </p:spPr>
      </p:pic>
      <p:grpSp>
        <p:nvGrpSpPr>
          <p:cNvPr id="25" name="Group 24"/>
          <p:cNvGrpSpPr/>
          <p:nvPr/>
        </p:nvGrpSpPr>
        <p:grpSpPr>
          <a:xfrm>
            <a:off x="9603878" y="1863379"/>
            <a:ext cx="1812395" cy="1618015"/>
            <a:chOff x="9148374" y="1246667"/>
            <a:chExt cx="1812395" cy="1618015"/>
          </a:xfrm>
        </p:grpSpPr>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8374" y="1438068"/>
              <a:ext cx="1728174" cy="1426614"/>
            </a:xfrm>
            <a:prstGeom prst="rect">
              <a:avLst/>
            </a:prstGeom>
          </p:spPr>
        </p:pic>
        <p:sp>
          <p:nvSpPr>
            <p:cNvPr id="27" name="Oval 26"/>
            <p:cNvSpPr/>
            <p:nvPr/>
          </p:nvSpPr>
          <p:spPr>
            <a:xfrm>
              <a:off x="9653337" y="1246667"/>
              <a:ext cx="1307432" cy="6929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accent5">
                      <a:lumMod val="50000"/>
                    </a:schemeClr>
                  </a:solidFill>
                </a:rPr>
                <a:t>Salut</a:t>
              </a:r>
              <a:r>
                <a:rPr lang="en-GB" sz="2000" b="1" dirty="0">
                  <a:solidFill>
                    <a:schemeClr val="accent5">
                      <a:lumMod val="50000"/>
                    </a:schemeClr>
                  </a:solidFill>
                </a:rPr>
                <a:t>!</a:t>
              </a:r>
            </a:p>
          </p:txBody>
        </p:sp>
      </p:grpSp>
      <p:pic>
        <p:nvPicPr>
          <p:cNvPr id="28" name="Picture 27" descr="background rectangle">
            <a:extLst>
              <a:ext uri="{FF2B5EF4-FFF2-40B4-BE49-F238E27FC236}">
                <a16:creationId xmlns:a16="http://schemas.microsoft.com/office/drawing/2014/main" id="{731B3E34-A557-40A0-84FA-CA3FC54DB91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9A9F895F-19AA-410D-BA7C-FEA6DFC3B9E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Elle fait quoi ?</a:t>
            </a:r>
          </a:p>
        </p:txBody>
      </p:sp>
      <p:sp>
        <p:nvSpPr>
          <p:cNvPr id="30" name="Rounded Rectangle 46">
            <a:extLst>
              <a:ext uri="{FF2B5EF4-FFF2-40B4-BE49-F238E27FC236}">
                <a16:creationId xmlns:a16="http://schemas.microsoft.com/office/drawing/2014/main" id="{365F708C-0108-4EFF-BFB3-668562BE2A5F}"/>
              </a:ext>
            </a:extLst>
          </p:cNvPr>
          <p:cNvSpPr/>
          <p:nvPr/>
        </p:nvSpPr>
        <p:spPr>
          <a:xfrm>
            <a:off x="9472613" y="296864"/>
            <a:ext cx="243730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359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parle</a:t>
            </a:r>
            <a:r>
              <a:rPr lang="en-GB" sz="3600" b="1" dirty="0">
                <a:solidFill>
                  <a:schemeClr val="bg1"/>
                </a:solidFill>
              </a:rPr>
              <a:t> !</a:t>
            </a: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p>
        </p:txBody>
      </p:sp>
      <p:graphicFrame>
        <p:nvGraphicFramePr>
          <p:cNvPr id="7" name="Table 6"/>
          <p:cNvGraphicFramePr>
            <a:graphicFrameLocks noGrp="1"/>
          </p:cNvGraphicFramePr>
          <p:nvPr>
            <p:extLst>
              <p:ext uri="{D42A27DB-BD31-4B8C-83A1-F6EECF244321}">
                <p14:modId xmlns:p14="http://schemas.microsoft.com/office/powerpoint/2010/main" val="1717849591"/>
              </p:ext>
            </p:extLst>
          </p:nvPr>
        </p:nvGraphicFramePr>
        <p:xfrm>
          <a:off x="914399" y="1163992"/>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r>
                        <a:rPr lang="en-GB" sz="2000" dirty="0" err="1">
                          <a:solidFill>
                            <a:schemeClr val="accent5">
                              <a:lumMod val="50000"/>
                            </a:schemeClr>
                          </a:solidFill>
                        </a:rPr>
                        <a:t>drôle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intéressante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timide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r>
                        <a:rPr lang="en-GB" sz="2000" dirty="0" err="1">
                          <a:solidFill>
                            <a:schemeClr val="accent5">
                              <a:lumMod val="50000"/>
                            </a:schemeClr>
                          </a:solidFill>
                        </a:rPr>
                        <a:t>grande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la femme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sage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r>
                        <a:rPr lang="en-GB" sz="2000" dirty="0" err="1">
                          <a:solidFill>
                            <a:schemeClr val="accent5">
                              <a:lumMod val="50000"/>
                            </a:schemeClr>
                          </a:solidFill>
                        </a:rPr>
                        <a:t>stricte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calme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triste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79105944"/>
              </p:ext>
            </p:extLst>
          </p:nvPr>
        </p:nvGraphicFramePr>
        <p:xfrm>
          <a:off x="6457246" y="1163991"/>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baseline="0" dirty="0" err="1">
                          <a:solidFill>
                            <a:schemeClr val="accent5">
                              <a:lumMod val="50000"/>
                            </a:schemeClr>
                          </a:solidFill>
                        </a:rPr>
                        <a:t>l’amie</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sp>
        <p:nvSpPr>
          <p:cNvPr id="10" name="TextBox 9"/>
          <p:cNvSpPr txBox="1"/>
          <p:nvPr/>
        </p:nvSpPr>
        <p:spPr>
          <a:xfrm>
            <a:off x="6457246" y="419938"/>
            <a:ext cx="311140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A</a:t>
            </a:r>
          </a:p>
        </p:txBody>
      </p:sp>
      <p:sp>
        <p:nvSpPr>
          <p:cNvPr id="11" name="5-Point Star 10"/>
          <p:cNvSpPr/>
          <p:nvPr/>
        </p:nvSpPr>
        <p:spPr>
          <a:xfrm>
            <a:off x="1047750" y="1314450"/>
            <a:ext cx="3429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p:cNvSpPr/>
          <p:nvPr/>
        </p:nvSpPr>
        <p:spPr>
          <a:xfrm>
            <a:off x="6667500" y="1314450"/>
            <a:ext cx="3429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rectangle">
            <a:extLst>
              <a:ext uri="{FF2B5EF4-FFF2-40B4-BE49-F238E27FC236}">
                <a16:creationId xmlns:a16="http://schemas.microsoft.com/office/drawing/2014/main" id="{6DD51052-BB54-4BD9-8B56-C7A26061CB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D18B94CC-A9FA-4130-8B8E-87A7EFDBC82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On parle !</a:t>
            </a:r>
            <a:endParaRPr lang="en-GB" sz="3600" b="1" dirty="0">
              <a:solidFill>
                <a:schemeClr val="bg1"/>
              </a:solidFill>
            </a:endParaRPr>
          </a:p>
        </p:txBody>
      </p:sp>
      <p:sp>
        <p:nvSpPr>
          <p:cNvPr id="15" name="Rounded Rectangle 46">
            <a:extLst>
              <a:ext uri="{FF2B5EF4-FFF2-40B4-BE49-F238E27FC236}">
                <a16:creationId xmlns:a16="http://schemas.microsoft.com/office/drawing/2014/main" id="{CA42D3CC-7359-4D34-99A5-4EDC30FD45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8113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parle</a:t>
            </a:r>
            <a:r>
              <a:rPr lang="en-GB" sz="3600" b="1" dirty="0">
                <a:solidFill>
                  <a:schemeClr val="bg1"/>
                </a:solidFill>
              </a:rPr>
              <a:t> !</a:t>
            </a:r>
          </a:p>
        </p:txBody>
      </p:sp>
      <p:graphicFrame>
        <p:nvGraphicFramePr>
          <p:cNvPr id="7" name="Table 6"/>
          <p:cNvGraphicFramePr>
            <a:graphicFrameLocks noGrp="1"/>
          </p:cNvGraphicFramePr>
          <p:nvPr>
            <p:extLst>
              <p:ext uri="{D42A27DB-BD31-4B8C-83A1-F6EECF244321}">
                <p14:modId xmlns:p14="http://schemas.microsoft.com/office/powerpoint/2010/main" val="1748760608"/>
              </p:ext>
            </p:extLst>
          </p:nvPr>
        </p:nvGraphicFramePr>
        <p:xfrm>
          <a:off x="914399" y="1163992"/>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la femme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484252555"/>
              </p:ext>
            </p:extLst>
          </p:nvPr>
        </p:nvGraphicFramePr>
        <p:xfrm>
          <a:off x="6457246" y="1163991"/>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r>
                        <a:rPr lang="en-GB" sz="2000" dirty="0">
                          <a:solidFill>
                            <a:schemeClr val="accent5">
                              <a:lumMod val="50000"/>
                            </a:schemeClr>
                          </a:solidFill>
                        </a:rPr>
                        <a:t>petite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méchante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amusante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r>
                        <a:rPr lang="en-GB" sz="2000" dirty="0" err="1">
                          <a:solidFill>
                            <a:schemeClr val="accent5">
                              <a:lumMod val="50000"/>
                            </a:schemeClr>
                          </a:solidFill>
                        </a:rPr>
                        <a:t>intelligente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err="1">
                          <a:solidFill>
                            <a:schemeClr val="accent5">
                              <a:lumMod val="50000"/>
                            </a:schemeClr>
                          </a:solidFill>
                        </a:rPr>
                        <a:t>l’amie</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malade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r>
                        <a:rPr lang="en-GB" sz="2000" dirty="0" err="1">
                          <a:solidFill>
                            <a:schemeClr val="accent5">
                              <a:lumMod val="50000"/>
                            </a:schemeClr>
                          </a:solidFill>
                        </a:rPr>
                        <a:t>excellente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contente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drôle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sp>
        <p:nvSpPr>
          <p:cNvPr id="10" name="TextBox 9"/>
          <p:cNvSpPr txBox="1"/>
          <p:nvPr/>
        </p:nvSpPr>
        <p:spPr>
          <a:xfrm>
            <a:off x="6457245" y="419938"/>
            <a:ext cx="311140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B</a:t>
            </a:r>
          </a:p>
        </p:txBody>
      </p:sp>
      <p:sp>
        <p:nvSpPr>
          <p:cNvPr id="11" name="5-Point Star 10"/>
          <p:cNvSpPr/>
          <p:nvPr/>
        </p:nvSpPr>
        <p:spPr>
          <a:xfrm>
            <a:off x="1047750" y="1314450"/>
            <a:ext cx="3429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5-Point Star 11"/>
          <p:cNvSpPr/>
          <p:nvPr/>
        </p:nvSpPr>
        <p:spPr>
          <a:xfrm>
            <a:off x="6667500" y="1314450"/>
            <a:ext cx="34290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background rectangle">
            <a:extLst>
              <a:ext uri="{FF2B5EF4-FFF2-40B4-BE49-F238E27FC236}">
                <a16:creationId xmlns:a16="http://schemas.microsoft.com/office/drawing/2014/main" id="{EE28258F-8556-4A4E-8980-3B773F65D4E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88766790-9DCC-4202-9026-9085F4ADE61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On parle !</a:t>
            </a:r>
            <a:endParaRPr lang="en-GB" sz="3600" b="1" dirty="0">
              <a:solidFill>
                <a:schemeClr val="bg1"/>
              </a:solidFill>
            </a:endParaRPr>
          </a:p>
        </p:txBody>
      </p:sp>
      <p:sp>
        <p:nvSpPr>
          <p:cNvPr id="15" name="Rounded Rectangle 46">
            <a:extLst>
              <a:ext uri="{FF2B5EF4-FFF2-40B4-BE49-F238E27FC236}">
                <a16:creationId xmlns:a16="http://schemas.microsoft.com/office/drawing/2014/main" id="{A9519401-5D9B-45DA-B383-1A215F459F2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1391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531497120"/>
              </p:ext>
            </p:extLst>
          </p:nvPr>
        </p:nvGraphicFramePr>
        <p:xfrm>
          <a:off x="914399" y="1163992"/>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r>
                        <a:rPr lang="en-GB" sz="2000" dirty="0" err="1">
                          <a:solidFill>
                            <a:schemeClr val="accent5">
                              <a:lumMod val="50000"/>
                            </a:schemeClr>
                          </a:solidFill>
                        </a:rPr>
                        <a:t>drôle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intéressante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timide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r>
                        <a:rPr lang="en-GB" sz="2000" dirty="0" err="1">
                          <a:solidFill>
                            <a:schemeClr val="accent5">
                              <a:lumMod val="50000"/>
                            </a:schemeClr>
                          </a:solidFill>
                        </a:rPr>
                        <a:t>grande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la femme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sage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r>
                        <a:rPr lang="en-GB" sz="2000" dirty="0" err="1">
                          <a:solidFill>
                            <a:schemeClr val="accent5">
                              <a:lumMod val="50000"/>
                            </a:schemeClr>
                          </a:solidFill>
                        </a:rPr>
                        <a:t>stricte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calme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triste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parle</a:t>
            </a:r>
            <a:r>
              <a:rPr lang="en-GB" sz="3600" b="1" dirty="0">
                <a:solidFill>
                  <a:schemeClr val="bg1"/>
                </a:solidFill>
              </a:rPr>
              <a:t> !</a:t>
            </a: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p>
        </p:txBody>
      </p:sp>
      <p:graphicFrame>
        <p:nvGraphicFramePr>
          <p:cNvPr id="7" name="Table 6"/>
          <p:cNvGraphicFramePr>
            <a:graphicFrameLocks noGrp="1"/>
          </p:cNvGraphicFramePr>
          <p:nvPr>
            <p:extLst>
              <p:ext uri="{D42A27DB-BD31-4B8C-83A1-F6EECF244321}">
                <p14:modId xmlns:p14="http://schemas.microsoft.com/office/powerpoint/2010/main" val="3452661660"/>
              </p:ext>
            </p:extLst>
          </p:nvPr>
        </p:nvGraphicFramePr>
        <p:xfrm>
          <a:off x="6457246" y="1163991"/>
          <a:ext cx="5105400" cy="4916769"/>
        </p:xfrm>
        <a:graphic>
          <a:graphicData uri="http://schemas.openxmlformats.org/drawingml/2006/table">
            <a:tbl>
              <a:tblPr/>
              <a:tblGrid>
                <a:gridCol w="1701800">
                  <a:extLst>
                    <a:ext uri="{9D8B030D-6E8A-4147-A177-3AD203B41FA5}">
                      <a16:colId xmlns:a16="http://schemas.microsoft.com/office/drawing/2014/main" val="3193779289"/>
                    </a:ext>
                  </a:extLst>
                </a:gridCol>
                <a:gridCol w="1701800">
                  <a:extLst>
                    <a:ext uri="{9D8B030D-6E8A-4147-A177-3AD203B41FA5}">
                      <a16:colId xmlns:a16="http://schemas.microsoft.com/office/drawing/2014/main" val="849940749"/>
                    </a:ext>
                  </a:extLst>
                </a:gridCol>
                <a:gridCol w="1701800">
                  <a:extLst>
                    <a:ext uri="{9D8B030D-6E8A-4147-A177-3AD203B41FA5}">
                      <a16:colId xmlns:a16="http://schemas.microsoft.com/office/drawing/2014/main" val="4078715583"/>
                    </a:ext>
                  </a:extLst>
                </a:gridCol>
              </a:tblGrid>
              <a:tr h="1638923">
                <a:tc>
                  <a:txBody>
                    <a:bodyPr/>
                    <a:lstStyle/>
                    <a:p>
                      <a:pPr algn="ctr"/>
                      <a:r>
                        <a:rPr lang="en-GB" sz="2000" dirty="0">
                          <a:solidFill>
                            <a:schemeClr val="accent5">
                              <a:lumMod val="50000"/>
                            </a:schemeClr>
                          </a:solidFill>
                        </a:rPr>
                        <a:t>petite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méchante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amusante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89824129"/>
                  </a:ext>
                </a:extLst>
              </a:tr>
              <a:tr h="1638923">
                <a:tc>
                  <a:txBody>
                    <a:bodyPr/>
                    <a:lstStyle/>
                    <a:p>
                      <a:pPr algn="ctr"/>
                      <a:r>
                        <a:rPr lang="en-GB" sz="2000" dirty="0" err="1">
                          <a:solidFill>
                            <a:schemeClr val="accent5">
                              <a:lumMod val="50000"/>
                            </a:schemeClr>
                          </a:solidFill>
                        </a:rPr>
                        <a:t>intelligente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err="1">
                          <a:solidFill>
                            <a:schemeClr val="accent5">
                              <a:lumMod val="50000"/>
                            </a:schemeClr>
                          </a:solidFill>
                        </a:rPr>
                        <a:t>l’amie</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malade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84429796"/>
                  </a:ext>
                </a:extLst>
              </a:tr>
              <a:tr h="1638923">
                <a:tc>
                  <a:txBody>
                    <a:bodyPr/>
                    <a:lstStyle/>
                    <a:p>
                      <a:pPr algn="ctr"/>
                      <a:r>
                        <a:rPr lang="en-GB" sz="2000" dirty="0" err="1">
                          <a:solidFill>
                            <a:schemeClr val="accent5">
                              <a:lumMod val="50000"/>
                            </a:schemeClr>
                          </a:solidFill>
                        </a:rPr>
                        <a:t>excellente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contente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err="1">
                          <a:solidFill>
                            <a:schemeClr val="accent5">
                              <a:lumMod val="50000"/>
                            </a:schemeClr>
                          </a:solidFill>
                        </a:rPr>
                        <a:t>drôle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27490136"/>
                  </a:ext>
                </a:extLst>
              </a:tr>
            </a:tbl>
          </a:graphicData>
        </a:graphic>
      </p:graphicFrame>
      <p:sp>
        <p:nvSpPr>
          <p:cNvPr id="10" name="TextBox 9"/>
          <p:cNvSpPr txBox="1"/>
          <p:nvPr/>
        </p:nvSpPr>
        <p:spPr>
          <a:xfrm>
            <a:off x="1347536" y="2213811"/>
            <a:ext cx="1227221" cy="400110"/>
          </a:xfrm>
          <a:prstGeom prst="rect">
            <a:avLst/>
          </a:prstGeom>
          <a:noFill/>
        </p:spPr>
        <p:txBody>
          <a:bodyPr wrap="square" rtlCol="0">
            <a:spAutoFit/>
          </a:bodyPr>
          <a:lstStyle/>
          <a:p>
            <a:r>
              <a:rPr lang="en-GB" sz="2000" dirty="0">
                <a:solidFill>
                  <a:srgbClr val="EE6000"/>
                </a:solidFill>
              </a:rPr>
              <a:t>funny</a:t>
            </a:r>
          </a:p>
        </p:txBody>
      </p:sp>
      <p:sp>
        <p:nvSpPr>
          <p:cNvPr id="11" name="TextBox 10"/>
          <p:cNvSpPr txBox="1"/>
          <p:nvPr/>
        </p:nvSpPr>
        <p:spPr>
          <a:xfrm>
            <a:off x="2725381" y="2213811"/>
            <a:ext cx="1690208" cy="400110"/>
          </a:xfrm>
          <a:prstGeom prst="rect">
            <a:avLst/>
          </a:prstGeom>
          <a:noFill/>
        </p:spPr>
        <p:txBody>
          <a:bodyPr wrap="square" rtlCol="0">
            <a:spAutoFit/>
          </a:bodyPr>
          <a:lstStyle/>
          <a:p>
            <a:r>
              <a:rPr lang="en-GB" sz="2000" dirty="0">
                <a:solidFill>
                  <a:srgbClr val="EE6000"/>
                </a:solidFill>
              </a:rPr>
              <a:t>interesting</a:t>
            </a:r>
          </a:p>
        </p:txBody>
      </p:sp>
      <p:sp>
        <p:nvSpPr>
          <p:cNvPr id="12" name="TextBox 11"/>
          <p:cNvSpPr txBox="1"/>
          <p:nvPr/>
        </p:nvSpPr>
        <p:spPr>
          <a:xfrm>
            <a:off x="4853036" y="2213811"/>
            <a:ext cx="1690208" cy="400110"/>
          </a:xfrm>
          <a:prstGeom prst="rect">
            <a:avLst/>
          </a:prstGeom>
          <a:noFill/>
        </p:spPr>
        <p:txBody>
          <a:bodyPr wrap="square" rtlCol="0">
            <a:spAutoFit/>
          </a:bodyPr>
          <a:lstStyle/>
          <a:p>
            <a:r>
              <a:rPr lang="en-GB" sz="2000" dirty="0">
                <a:solidFill>
                  <a:srgbClr val="EE6000"/>
                </a:solidFill>
              </a:rPr>
              <a:t>shy</a:t>
            </a:r>
          </a:p>
        </p:txBody>
      </p:sp>
      <p:sp>
        <p:nvSpPr>
          <p:cNvPr id="13" name="TextBox 12"/>
          <p:cNvSpPr txBox="1"/>
          <p:nvPr/>
        </p:nvSpPr>
        <p:spPr>
          <a:xfrm>
            <a:off x="4268402" y="3829232"/>
            <a:ext cx="1937085" cy="384721"/>
          </a:xfrm>
          <a:prstGeom prst="rect">
            <a:avLst/>
          </a:prstGeom>
          <a:noFill/>
        </p:spPr>
        <p:txBody>
          <a:bodyPr wrap="square" rtlCol="0">
            <a:spAutoFit/>
          </a:bodyPr>
          <a:lstStyle/>
          <a:p>
            <a:r>
              <a:rPr lang="en-GB" sz="1900" dirty="0">
                <a:solidFill>
                  <a:srgbClr val="EE6000"/>
                </a:solidFill>
              </a:rPr>
              <a:t>well-behaved</a:t>
            </a:r>
          </a:p>
        </p:txBody>
      </p:sp>
      <p:sp>
        <p:nvSpPr>
          <p:cNvPr id="14" name="TextBox 13"/>
          <p:cNvSpPr txBox="1"/>
          <p:nvPr/>
        </p:nvSpPr>
        <p:spPr>
          <a:xfrm>
            <a:off x="4828490" y="5453798"/>
            <a:ext cx="658685" cy="400110"/>
          </a:xfrm>
          <a:prstGeom prst="rect">
            <a:avLst/>
          </a:prstGeom>
          <a:noFill/>
        </p:spPr>
        <p:txBody>
          <a:bodyPr wrap="square" rtlCol="0">
            <a:spAutoFit/>
          </a:bodyPr>
          <a:lstStyle/>
          <a:p>
            <a:r>
              <a:rPr lang="en-GB" sz="2000" dirty="0">
                <a:solidFill>
                  <a:srgbClr val="EE6000"/>
                </a:solidFill>
              </a:rPr>
              <a:t>sad</a:t>
            </a:r>
          </a:p>
        </p:txBody>
      </p:sp>
      <p:sp>
        <p:nvSpPr>
          <p:cNvPr id="15" name="TextBox 14"/>
          <p:cNvSpPr txBox="1"/>
          <p:nvPr/>
        </p:nvSpPr>
        <p:spPr>
          <a:xfrm>
            <a:off x="3030179" y="5453798"/>
            <a:ext cx="1690208" cy="400110"/>
          </a:xfrm>
          <a:prstGeom prst="rect">
            <a:avLst/>
          </a:prstGeom>
          <a:noFill/>
        </p:spPr>
        <p:txBody>
          <a:bodyPr wrap="square" rtlCol="0">
            <a:spAutoFit/>
          </a:bodyPr>
          <a:lstStyle/>
          <a:p>
            <a:r>
              <a:rPr lang="en-GB" sz="2000" dirty="0">
                <a:solidFill>
                  <a:srgbClr val="EE6000"/>
                </a:solidFill>
              </a:rPr>
              <a:t>calm</a:t>
            </a:r>
          </a:p>
        </p:txBody>
      </p:sp>
      <p:sp>
        <p:nvSpPr>
          <p:cNvPr id="16" name="TextBox 15"/>
          <p:cNvSpPr txBox="1"/>
          <p:nvPr/>
        </p:nvSpPr>
        <p:spPr>
          <a:xfrm>
            <a:off x="1381065" y="5453798"/>
            <a:ext cx="1044097" cy="400110"/>
          </a:xfrm>
          <a:prstGeom prst="rect">
            <a:avLst/>
          </a:prstGeom>
          <a:noFill/>
        </p:spPr>
        <p:txBody>
          <a:bodyPr wrap="square" rtlCol="0">
            <a:spAutoFit/>
          </a:bodyPr>
          <a:lstStyle/>
          <a:p>
            <a:r>
              <a:rPr lang="en-GB" sz="2000" dirty="0">
                <a:solidFill>
                  <a:srgbClr val="EE6000"/>
                </a:solidFill>
              </a:rPr>
              <a:t>strict</a:t>
            </a:r>
          </a:p>
        </p:txBody>
      </p:sp>
      <p:sp>
        <p:nvSpPr>
          <p:cNvPr id="17" name="TextBox 16"/>
          <p:cNvSpPr txBox="1"/>
          <p:nvPr/>
        </p:nvSpPr>
        <p:spPr>
          <a:xfrm>
            <a:off x="1381065" y="3833804"/>
            <a:ext cx="1044097" cy="400110"/>
          </a:xfrm>
          <a:prstGeom prst="rect">
            <a:avLst/>
          </a:prstGeom>
          <a:noFill/>
        </p:spPr>
        <p:txBody>
          <a:bodyPr wrap="square" rtlCol="0">
            <a:spAutoFit/>
          </a:bodyPr>
          <a:lstStyle/>
          <a:p>
            <a:r>
              <a:rPr lang="en-GB" sz="2000" dirty="0">
                <a:solidFill>
                  <a:srgbClr val="EE6000"/>
                </a:solidFill>
              </a:rPr>
              <a:t>big</a:t>
            </a:r>
          </a:p>
        </p:txBody>
      </p:sp>
      <p:sp>
        <p:nvSpPr>
          <p:cNvPr id="18" name="Rounded Rectangle 17"/>
          <p:cNvSpPr/>
          <p:nvPr/>
        </p:nvSpPr>
        <p:spPr>
          <a:xfrm>
            <a:off x="2574757" y="1804737"/>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878304" y="3457333"/>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878304" y="5077327"/>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4279528" y="5087612"/>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6426760" y="1831325"/>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8123196" y="1831325"/>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9828606" y="1825310"/>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6424211" y="3457333"/>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6415063" y="5085090"/>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8131639" y="5092852"/>
            <a:ext cx="1756611" cy="37647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background rectangle">
            <a:extLst>
              <a:ext uri="{FF2B5EF4-FFF2-40B4-BE49-F238E27FC236}">
                <a16:creationId xmlns:a16="http://schemas.microsoft.com/office/drawing/2014/main" id="{17282BE8-63D5-4165-B15F-EE10B3FAE97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D609D96C-5317-40F9-B23A-3F060ACE8BF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On parle !</a:t>
            </a:r>
            <a:endParaRPr lang="en-GB" sz="3600" b="1" dirty="0">
              <a:solidFill>
                <a:schemeClr val="bg1"/>
              </a:solidFill>
            </a:endParaRPr>
          </a:p>
        </p:txBody>
      </p:sp>
      <p:sp>
        <p:nvSpPr>
          <p:cNvPr id="30" name="Rounded Rectangle 46">
            <a:extLst>
              <a:ext uri="{FF2B5EF4-FFF2-40B4-BE49-F238E27FC236}">
                <a16:creationId xmlns:a16="http://schemas.microsoft.com/office/drawing/2014/main" id="{B51C0056-2911-43B8-B3C9-0D3DD1C74C3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82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grpSp>
        <p:nvGrpSpPr>
          <p:cNvPr id="15" name="Group 14"/>
          <p:cNvGrpSpPr/>
          <p:nvPr/>
        </p:nvGrpSpPr>
        <p:grpSpPr>
          <a:xfrm>
            <a:off x="6845113" y="4023988"/>
            <a:ext cx="3451991" cy="2231118"/>
            <a:chOff x="188942" y="1203654"/>
            <a:chExt cx="4284680" cy="264897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12" name="Group 11"/>
          <p:cNvGrpSpPr/>
          <p:nvPr/>
        </p:nvGrpSpPr>
        <p:grpSpPr>
          <a:xfrm>
            <a:off x="1471574" y="4254261"/>
            <a:ext cx="4387998" cy="1770572"/>
            <a:chOff x="969743" y="3892292"/>
            <a:chExt cx="5925741" cy="2462386"/>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0808" y="1163992"/>
            <a:ext cx="2265358" cy="183494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056" y="988525"/>
            <a:ext cx="1962547" cy="2379588"/>
          </a:xfrm>
          <a:prstGeom prst="rect">
            <a:avLst/>
          </a:prstGeom>
        </p:spPr>
      </p:pic>
      <p:grpSp>
        <p:nvGrpSpPr>
          <p:cNvPr id="20" name="Group 19"/>
          <p:cNvGrpSpPr/>
          <p:nvPr/>
        </p:nvGrpSpPr>
        <p:grpSpPr>
          <a:xfrm>
            <a:off x="6243961" y="900499"/>
            <a:ext cx="3258963" cy="2237627"/>
            <a:chOff x="5289217" y="2057863"/>
            <a:chExt cx="4536890" cy="3022878"/>
          </a:xfrm>
        </p:grpSpPr>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40" name="Group 39"/>
          <p:cNvGrpSpPr/>
          <p:nvPr/>
        </p:nvGrpSpPr>
        <p:grpSpPr>
          <a:xfrm>
            <a:off x="9282826" y="779451"/>
            <a:ext cx="2160151" cy="2178136"/>
            <a:chOff x="8728547" y="1350555"/>
            <a:chExt cx="2160151" cy="2178136"/>
          </a:xfrm>
        </p:grpSpPr>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34" name="Curved Connector 33"/>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88524" y="3242987"/>
            <a:ext cx="2105079" cy="553998"/>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000" b="1" dirty="0" err="1">
                <a:solidFill>
                  <a:schemeClr val="bg1"/>
                </a:solidFill>
                <a:latin typeface="Century Gothic" panose="020B0502020202020204" pitchFamily="34" charset="0"/>
              </a:rPr>
              <a:t>l'hôtel</a:t>
            </a:r>
            <a:r>
              <a:rPr lang="en-GB" sz="3000" b="1" dirty="0">
                <a:solidFill>
                  <a:schemeClr val="bg1"/>
                </a:solidFill>
                <a:latin typeface="Century Gothic" panose="020B0502020202020204" pitchFamily="34" charset="0"/>
              </a:rPr>
              <a:t> (m)</a:t>
            </a:r>
          </a:p>
        </p:txBody>
      </p:sp>
      <p:sp>
        <p:nvSpPr>
          <p:cNvPr id="42" name="TextBox 41"/>
          <p:cNvSpPr txBox="1"/>
          <p:nvPr/>
        </p:nvSpPr>
        <p:spPr>
          <a:xfrm>
            <a:off x="3212215" y="3242987"/>
            <a:ext cx="2105079" cy="553998"/>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000" b="1" dirty="0" err="1">
                <a:solidFill>
                  <a:schemeClr val="bg1"/>
                </a:solidFill>
                <a:latin typeface="Century Gothic" panose="020B0502020202020204" pitchFamily="34" charset="0"/>
              </a:rPr>
              <a:t>l’île</a:t>
            </a:r>
            <a:r>
              <a:rPr lang="en-GB" sz="3000" b="1" dirty="0">
                <a:solidFill>
                  <a:schemeClr val="bg1"/>
                </a:solidFill>
                <a:latin typeface="Century Gothic" panose="020B0502020202020204" pitchFamily="34" charset="0"/>
              </a:rPr>
              <a:t> (f)</a:t>
            </a:r>
          </a:p>
        </p:txBody>
      </p:sp>
      <p:sp>
        <p:nvSpPr>
          <p:cNvPr id="43" name="TextBox 42"/>
          <p:cNvSpPr txBox="1"/>
          <p:nvPr/>
        </p:nvSpPr>
        <p:spPr>
          <a:xfrm>
            <a:off x="5770719" y="3242987"/>
            <a:ext cx="2898887" cy="553998"/>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000" b="1" dirty="0" err="1">
                <a:solidFill>
                  <a:schemeClr val="bg1"/>
                </a:solidFill>
                <a:latin typeface="Century Gothic" panose="020B0502020202020204" pitchFamily="34" charset="0"/>
              </a:rPr>
              <a:t>l'université</a:t>
            </a:r>
            <a:r>
              <a:rPr lang="en-GB" sz="3000" b="1" dirty="0">
                <a:solidFill>
                  <a:schemeClr val="bg1"/>
                </a:solidFill>
                <a:latin typeface="Century Gothic" panose="020B0502020202020204" pitchFamily="34" charset="0"/>
              </a:rPr>
              <a:t> (f)</a:t>
            </a:r>
          </a:p>
        </p:txBody>
      </p:sp>
      <p:sp>
        <p:nvSpPr>
          <p:cNvPr id="45" name="TextBox 44"/>
          <p:cNvSpPr txBox="1"/>
          <p:nvPr/>
        </p:nvSpPr>
        <p:spPr>
          <a:xfrm>
            <a:off x="9050490" y="3223049"/>
            <a:ext cx="2898887" cy="553998"/>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000" b="1" dirty="0" err="1">
                <a:solidFill>
                  <a:schemeClr val="bg1"/>
                </a:solidFill>
                <a:latin typeface="Century Gothic" panose="020B0502020202020204" pitchFamily="34" charset="0"/>
              </a:rPr>
              <a:t>l’étranger</a:t>
            </a:r>
            <a:r>
              <a:rPr lang="en-GB" sz="3000" b="1" dirty="0">
                <a:solidFill>
                  <a:schemeClr val="bg1"/>
                </a:solidFill>
                <a:latin typeface="Century Gothic" panose="020B0502020202020204" pitchFamily="34" charset="0"/>
              </a:rPr>
              <a:t> (m)</a:t>
            </a:r>
          </a:p>
        </p:txBody>
      </p:sp>
      <p:sp>
        <p:nvSpPr>
          <p:cNvPr id="46" name="TextBox 45"/>
          <p:cNvSpPr txBox="1"/>
          <p:nvPr/>
        </p:nvSpPr>
        <p:spPr>
          <a:xfrm>
            <a:off x="2216129" y="5617200"/>
            <a:ext cx="2898887" cy="553998"/>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000" b="1" dirty="0" err="1">
                <a:solidFill>
                  <a:schemeClr val="bg1"/>
                </a:solidFill>
                <a:latin typeface="Century Gothic" panose="020B0502020202020204" pitchFamily="34" charset="0"/>
              </a:rPr>
              <a:t>l'aéroport</a:t>
            </a:r>
            <a:r>
              <a:rPr lang="en-GB" sz="3000" b="1" dirty="0">
                <a:solidFill>
                  <a:schemeClr val="bg1"/>
                </a:solidFill>
                <a:latin typeface="Century Gothic" panose="020B0502020202020204" pitchFamily="34" charset="0"/>
              </a:rPr>
              <a:t> (m)</a:t>
            </a:r>
          </a:p>
        </p:txBody>
      </p:sp>
      <p:sp>
        <p:nvSpPr>
          <p:cNvPr id="47" name="TextBox 46"/>
          <p:cNvSpPr txBox="1"/>
          <p:nvPr/>
        </p:nvSpPr>
        <p:spPr>
          <a:xfrm>
            <a:off x="7147622" y="5541624"/>
            <a:ext cx="2898887" cy="553998"/>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3000" b="1" dirty="0">
                <a:solidFill>
                  <a:schemeClr val="bg1"/>
                </a:solidFill>
                <a:latin typeface="Century Gothic" panose="020B0502020202020204" pitchFamily="34" charset="0"/>
              </a:rPr>
              <a:t>les </a:t>
            </a:r>
            <a:r>
              <a:rPr lang="en-GB" sz="3000" b="1" dirty="0" err="1">
                <a:solidFill>
                  <a:schemeClr val="bg1"/>
                </a:solidFill>
                <a:latin typeface="Century Gothic" panose="020B0502020202020204" pitchFamily="34" charset="0"/>
              </a:rPr>
              <a:t>États</a:t>
            </a:r>
            <a:r>
              <a:rPr lang="en-GB" sz="3000" b="1" dirty="0">
                <a:solidFill>
                  <a:schemeClr val="bg1"/>
                </a:solidFill>
                <a:latin typeface="Century Gothic" panose="020B0502020202020204" pitchFamily="34" charset="0"/>
              </a:rPr>
              <a:t>-Unis</a:t>
            </a:r>
          </a:p>
        </p:txBody>
      </p:sp>
      <p:pic>
        <p:nvPicPr>
          <p:cNvPr id="30" name="Picture 29" descr="background rectangle">
            <a:extLst>
              <a:ext uri="{FF2B5EF4-FFF2-40B4-BE49-F238E27FC236}">
                <a16:creationId xmlns:a16="http://schemas.microsoft.com/office/drawing/2014/main" id="{4AE420FD-3175-46BE-BDA5-AC647D07016B}"/>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D30D7A9B-67A6-4604-B877-D94E4815DC43}"/>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Vocabulaire  </a:t>
            </a:r>
            <a:endParaRPr lang="en-GB" sz="3600" b="1" kern="0" dirty="0">
              <a:solidFill>
                <a:schemeClr val="bg1"/>
              </a:solidFill>
            </a:endParaRPr>
          </a:p>
        </p:txBody>
      </p:sp>
      <p:sp>
        <p:nvSpPr>
          <p:cNvPr id="32" name="Rounded Rectangle 46">
            <a:extLst>
              <a:ext uri="{FF2B5EF4-FFF2-40B4-BE49-F238E27FC236}">
                <a16:creationId xmlns:a16="http://schemas.microsoft.com/office/drawing/2014/main" id="{4F3B2158-F1E9-48D5-9C31-5C7ED7924D0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36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4"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3" nodeType="clickEffect">
                                  <p:stCondLst>
                                    <p:cond delay="0"/>
                                  </p:stCondLst>
                                  <p:childTnLst>
                                    <p:set>
                                      <p:cBhvr>
                                        <p:cTn id="70" dur="1" fill="hold">
                                          <p:stCondLst>
                                            <p:cond delay="0"/>
                                          </p:stCondLst>
                                        </p:cTn>
                                        <p:tgtEl>
                                          <p:spTgt spid="42"/>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3"/>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4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4"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4"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3" nodeType="clickEffect">
                                  <p:stCondLst>
                                    <p:cond delay="0"/>
                                  </p:stCondLst>
                                  <p:childTnLst>
                                    <p:set>
                                      <p:cBhvr>
                                        <p:cTn id="90" dur="1" fill="hold">
                                          <p:stCondLst>
                                            <p:cond delay="0"/>
                                          </p:stCondLst>
                                        </p:cTn>
                                        <p:tgtEl>
                                          <p:spTgt spid="41"/>
                                        </p:tgtEl>
                                        <p:attrNameLst>
                                          <p:attrName>style.visibility</p:attrName>
                                        </p:attrNameLst>
                                      </p:cBhvr>
                                      <p:to>
                                        <p:strVal val="hidden"/>
                                      </p:to>
                                    </p:set>
                                  </p:childTnLst>
                                </p:cTn>
                              </p:par>
                              <p:par>
                                <p:cTn id="91" presetID="1" presetClass="exit" presetSubtype="0" fill="hold" grpId="3" nodeType="withEffect">
                                  <p:stCondLst>
                                    <p:cond delay="0"/>
                                  </p:stCondLst>
                                  <p:childTnLst>
                                    <p:set>
                                      <p:cBhvr>
                                        <p:cTn id="92" dur="1" fill="hold">
                                          <p:stCondLst>
                                            <p:cond delay="0"/>
                                          </p:stCondLst>
                                        </p:cTn>
                                        <p:tgtEl>
                                          <p:spTgt spid="46"/>
                                        </p:tgtEl>
                                        <p:attrNameLst>
                                          <p:attrName>style.visibility</p:attrName>
                                        </p:attrNameLst>
                                      </p:cBhvr>
                                      <p:to>
                                        <p:strVal val="hidden"/>
                                      </p:to>
                                    </p:set>
                                  </p:childTnLst>
                                </p:cTn>
                              </p:par>
                              <p:par>
                                <p:cTn id="93" presetID="1" presetClass="exit" presetSubtype="0" fill="hold" grpId="5" nodeType="withEffect">
                                  <p:stCondLst>
                                    <p:cond delay="0"/>
                                  </p:stCondLst>
                                  <p:childTnLst>
                                    <p:set>
                                      <p:cBhvr>
                                        <p:cTn id="94" dur="1" fill="hold">
                                          <p:stCondLst>
                                            <p:cond delay="0"/>
                                          </p:stCondLst>
                                        </p:cTn>
                                        <p:tgtEl>
                                          <p:spTgt spid="4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4"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4" nodeType="click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6"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5" nodeType="clickEffect">
                                  <p:stCondLst>
                                    <p:cond delay="0"/>
                                  </p:stCondLst>
                                  <p:childTnLst>
                                    <p:set>
                                      <p:cBhvr>
                                        <p:cTn id="110" dur="1" fill="hold">
                                          <p:stCondLst>
                                            <p:cond delay="0"/>
                                          </p:stCondLst>
                                        </p:cTn>
                                        <p:tgtEl>
                                          <p:spTgt spid="41"/>
                                        </p:tgtEl>
                                        <p:attrNameLst>
                                          <p:attrName>style.visibility</p:attrName>
                                        </p:attrNameLst>
                                      </p:cBhvr>
                                      <p:to>
                                        <p:strVal val="hidden"/>
                                      </p:to>
                                    </p:set>
                                  </p:childTnLst>
                                </p:cTn>
                              </p:par>
                              <p:par>
                                <p:cTn id="111" presetID="1" presetClass="exit" presetSubtype="0" fill="hold" grpId="5" nodeType="withEffect">
                                  <p:stCondLst>
                                    <p:cond delay="0"/>
                                  </p:stCondLst>
                                  <p:childTnLst>
                                    <p:set>
                                      <p:cBhvr>
                                        <p:cTn id="112" dur="1" fill="hold">
                                          <p:stCondLst>
                                            <p:cond delay="0"/>
                                          </p:stCondLst>
                                        </p:cTn>
                                        <p:tgtEl>
                                          <p:spTgt spid="42"/>
                                        </p:tgtEl>
                                        <p:attrNameLst>
                                          <p:attrName>style.visibility</p:attrName>
                                        </p:attrNameLst>
                                      </p:cBhvr>
                                      <p:to>
                                        <p:strVal val="hidden"/>
                                      </p:to>
                                    </p:set>
                                  </p:childTnLst>
                                </p:cTn>
                              </p:par>
                              <p:par>
                                <p:cTn id="113" presetID="1" presetClass="exit" presetSubtype="0" fill="hold" grpId="3" nodeType="with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par>
                                <p:cTn id="115" presetID="1" presetClass="exit" presetSubtype="0" fill="hold" grpId="5" nodeType="withEffect">
                                  <p:stCondLst>
                                    <p:cond delay="0"/>
                                  </p:stCondLst>
                                  <p:childTnLst>
                                    <p:set>
                                      <p:cBhvr>
                                        <p:cTn id="116" dur="1" fill="hold">
                                          <p:stCondLst>
                                            <p:cond delay="0"/>
                                          </p:stCondLst>
                                        </p:cTn>
                                        <p:tgtEl>
                                          <p:spTgt spid="45"/>
                                        </p:tgtEl>
                                        <p:attrNameLst>
                                          <p:attrName>style.visibility</p:attrName>
                                        </p:attrNameLst>
                                      </p:cBhvr>
                                      <p:to>
                                        <p:strVal val="hidden"/>
                                      </p:to>
                                    </p:set>
                                  </p:childTnLst>
                                </p:cTn>
                              </p:par>
                              <p:par>
                                <p:cTn id="117" presetID="1" presetClass="exit" presetSubtype="0" fill="hold" grpId="5" nodeType="withEffect">
                                  <p:stCondLst>
                                    <p:cond delay="0"/>
                                  </p:stCondLst>
                                  <p:childTnLst>
                                    <p:set>
                                      <p:cBhvr>
                                        <p:cTn id="118" dur="1" fill="hold">
                                          <p:stCondLst>
                                            <p:cond delay="0"/>
                                          </p:stCondLst>
                                        </p:cTn>
                                        <p:tgtEl>
                                          <p:spTgt spid="46"/>
                                        </p:tgtEl>
                                        <p:attrNameLst>
                                          <p:attrName>style.visibility</p:attrName>
                                        </p:attrNameLst>
                                      </p:cBhvr>
                                      <p:to>
                                        <p:strVal val="hidden"/>
                                      </p:to>
                                    </p:set>
                                  </p:childTnLst>
                                </p:cTn>
                              </p:par>
                              <p:par>
                                <p:cTn id="119" presetID="1" presetClass="exit" presetSubtype="0" fill="hold" grpId="7" nodeType="withEffect">
                                  <p:stCondLst>
                                    <p:cond delay="0"/>
                                  </p:stCondLst>
                                  <p:childTnLst>
                                    <p:set>
                                      <p:cBhvr>
                                        <p:cTn id="120" dur="1" fill="hold">
                                          <p:stCondLst>
                                            <p:cond delay="0"/>
                                          </p:stCondLst>
                                        </p:cTn>
                                        <p:tgtEl>
                                          <p:spTgt spid="47"/>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6" nodeType="clickEffect">
                                  <p:stCondLst>
                                    <p:cond delay="0"/>
                                  </p:stCondLst>
                                  <p:childTnLst>
                                    <p:set>
                                      <p:cBhvr>
                                        <p:cTn id="124" dur="1" fill="hold">
                                          <p:stCondLst>
                                            <p:cond delay="0"/>
                                          </p:stCondLst>
                                        </p:cTn>
                                        <p:tgtEl>
                                          <p:spTgt spid="4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6" nodeType="clickEffect">
                                  <p:stCondLst>
                                    <p:cond delay="0"/>
                                  </p:stCondLst>
                                  <p:childTnLst>
                                    <p:set>
                                      <p:cBhvr>
                                        <p:cTn id="128" dur="1" fill="hold">
                                          <p:stCondLst>
                                            <p:cond delay="0"/>
                                          </p:stCondLst>
                                        </p:cTn>
                                        <p:tgtEl>
                                          <p:spTgt spid="4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4" nodeType="clickEffect">
                                  <p:stCondLst>
                                    <p:cond delay="0"/>
                                  </p:stCondLst>
                                  <p:childTnLst>
                                    <p:set>
                                      <p:cBhvr>
                                        <p:cTn id="132" dur="1" fill="hold">
                                          <p:stCondLst>
                                            <p:cond delay="0"/>
                                          </p:stCondLst>
                                        </p:cTn>
                                        <p:tgtEl>
                                          <p:spTgt spid="4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6" nodeType="clickEffect">
                                  <p:stCondLst>
                                    <p:cond delay="0"/>
                                  </p:stCondLst>
                                  <p:childTnLst>
                                    <p:set>
                                      <p:cBhvr>
                                        <p:cTn id="136" dur="1" fill="hold">
                                          <p:stCondLst>
                                            <p:cond delay="0"/>
                                          </p:stCondLst>
                                        </p:cTn>
                                        <p:tgtEl>
                                          <p:spTgt spid="4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6" nodeType="clickEffect">
                                  <p:stCondLst>
                                    <p:cond delay="0"/>
                                  </p:stCondLst>
                                  <p:childTnLst>
                                    <p:set>
                                      <p:cBhvr>
                                        <p:cTn id="140" dur="1" fill="hold">
                                          <p:stCondLst>
                                            <p:cond delay="0"/>
                                          </p:stCondLst>
                                        </p:cTn>
                                        <p:tgtEl>
                                          <p:spTgt spid="4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8" nodeType="clickEffect">
                                  <p:stCondLst>
                                    <p:cond delay="0"/>
                                  </p:stCondLst>
                                  <p:childTnLst>
                                    <p:set>
                                      <p:cBhvr>
                                        <p:cTn id="1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1" grpId="2" animBg="1"/>
      <p:bldP spid="41" grpId="3" animBg="1"/>
      <p:bldP spid="41" grpId="4" animBg="1"/>
      <p:bldP spid="41" grpId="5" animBg="1"/>
      <p:bldP spid="41" grpId="6" animBg="1"/>
      <p:bldP spid="42" grpId="0" animBg="1"/>
      <p:bldP spid="42" grpId="1" animBg="1"/>
      <p:bldP spid="42" grpId="2" animBg="1"/>
      <p:bldP spid="42" grpId="3" animBg="1"/>
      <p:bldP spid="42" grpId="4" animBg="1"/>
      <p:bldP spid="42" grpId="5" animBg="1"/>
      <p:bldP spid="42" grpId="6" animBg="1"/>
      <p:bldP spid="43" grpId="0" animBg="1"/>
      <p:bldP spid="43" grpId="1" animBg="1"/>
      <p:bldP spid="43" grpId="2" animBg="1"/>
      <p:bldP spid="43" grpId="3" animBg="1"/>
      <p:bldP spid="43" grpId="4" animBg="1"/>
      <p:bldP spid="45" grpId="0" animBg="1"/>
      <p:bldP spid="45" grpId="1" animBg="1"/>
      <p:bldP spid="45" grpId="2" animBg="1"/>
      <p:bldP spid="45" grpId="3" animBg="1"/>
      <p:bldP spid="45" grpId="4" animBg="1"/>
      <p:bldP spid="45" grpId="5" animBg="1"/>
      <p:bldP spid="45" grpId="6" animBg="1"/>
      <p:bldP spid="46" grpId="0" animBg="1"/>
      <p:bldP spid="46" grpId="1" animBg="1"/>
      <p:bldP spid="46" grpId="2" animBg="1"/>
      <p:bldP spid="46" grpId="3" animBg="1"/>
      <p:bldP spid="46" grpId="4" animBg="1"/>
      <p:bldP spid="46" grpId="5" animBg="1"/>
      <p:bldP spid="46" grpId="6" animBg="1"/>
      <p:bldP spid="47" grpId="0" animBg="1"/>
      <p:bldP spid="47" grpId="1" animBg="1"/>
      <p:bldP spid="47" grpId="2" animBg="1"/>
      <p:bldP spid="47" grpId="3" animBg="1"/>
      <p:bldP spid="47" grpId="4" animBg="1"/>
      <p:bldP spid="47" grpId="5" animBg="1"/>
      <p:bldP spid="47" grpId="6" animBg="1"/>
      <p:bldP spid="47" grpId="7" animBg="1"/>
      <p:bldP spid="47" grpId="8"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10351"/>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TextBox 1"/>
          <p:cNvSpPr txBox="1"/>
          <p:nvPr/>
        </p:nvSpPr>
        <p:spPr>
          <a:xfrm>
            <a:off x="173374" y="1277256"/>
            <a:ext cx="9471803" cy="4708981"/>
          </a:xfrm>
          <a:prstGeom prst="rect">
            <a:avLst/>
          </a:prstGeom>
          <a:noFill/>
        </p:spPr>
        <p:txBody>
          <a:bodyPr wrap="square" rtlCol="0">
            <a:spAutoFit/>
          </a:bodyPr>
          <a:lstStyle/>
          <a:p>
            <a:pPr marL="457200" indent="-457200">
              <a:buAutoNum type="arabicParenR"/>
            </a:pPr>
            <a:r>
              <a:rPr lang="en-GB" sz="2000" dirty="0">
                <a:solidFill>
                  <a:schemeClr val="accent5">
                    <a:lumMod val="50000"/>
                  </a:schemeClr>
                </a:solidFill>
              </a:rPr>
              <a:t>Nous </a:t>
            </a:r>
            <a:r>
              <a:rPr lang="en-GB" sz="2000" u="sng" dirty="0" err="1">
                <a:solidFill>
                  <a:schemeClr val="accent5">
                    <a:lumMod val="50000"/>
                  </a:schemeClr>
                </a:solidFill>
              </a:rPr>
              <a:t>préparons</a:t>
            </a:r>
            <a:r>
              <a:rPr lang="en-GB" sz="2000" dirty="0">
                <a:solidFill>
                  <a:schemeClr val="accent5">
                    <a:lumMod val="50000"/>
                  </a:schemeClr>
                </a:solidFill>
              </a:rPr>
              <a:t> le déjeuner pour la </a:t>
            </a:r>
            <a:r>
              <a:rPr lang="en-GB" sz="2000" u="sng" dirty="0" err="1">
                <a:solidFill>
                  <a:schemeClr val="accent5">
                    <a:lumMod val="50000"/>
                  </a:schemeClr>
                </a:solidFill>
              </a:rPr>
              <a:t>famille</a:t>
            </a:r>
            <a:r>
              <a:rPr lang="en-GB" sz="2000" dirty="0">
                <a:solidFill>
                  <a:schemeClr val="accent5">
                    <a:lumMod val="50000"/>
                  </a:schemeClr>
                </a:solidFill>
              </a:rPr>
              <a:t>.</a:t>
            </a:r>
          </a:p>
          <a:p>
            <a:pPr marL="457200" indent="-457200">
              <a:buAutoNum type="arabicParenR"/>
            </a:pPr>
            <a:endParaRPr lang="en-GB" sz="2000" dirty="0">
              <a:solidFill>
                <a:schemeClr val="accent5">
                  <a:lumMod val="50000"/>
                </a:schemeClr>
              </a:solidFill>
            </a:endParaRPr>
          </a:p>
          <a:p>
            <a:pPr marL="457200" indent="-457200">
              <a:buAutoNum type="arabicParenR"/>
            </a:pPr>
            <a:r>
              <a:rPr lang="en-GB" sz="2000" dirty="0" err="1">
                <a:solidFill>
                  <a:schemeClr val="accent5">
                    <a:lumMod val="50000"/>
                  </a:schemeClr>
                </a:solidFill>
              </a:rPr>
              <a:t>Ici</a:t>
            </a:r>
            <a:r>
              <a:rPr lang="en-GB" sz="2000" dirty="0">
                <a:solidFill>
                  <a:schemeClr val="accent5">
                    <a:lumMod val="50000"/>
                  </a:schemeClr>
                </a:solidFill>
              </a:rPr>
              <a:t> à la </a:t>
            </a:r>
            <a:r>
              <a:rPr lang="en-GB" sz="2000" u="sng" dirty="0" err="1">
                <a:solidFill>
                  <a:schemeClr val="accent5">
                    <a:lumMod val="50000"/>
                  </a:schemeClr>
                </a:solidFill>
              </a:rPr>
              <a:t>maison</a:t>
            </a:r>
            <a:r>
              <a:rPr lang="en-GB" sz="2000" dirty="0">
                <a:solidFill>
                  <a:schemeClr val="accent5">
                    <a:lumMod val="50000"/>
                  </a:schemeClr>
                </a:solidFill>
              </a:rPr>
              <a:t> nous </a:t>
            </a:r>
            <a:r>
              <a:rPr lang="en-GB" sz="2000" u="sng" dirty="0" err="1">
                <a:solidFill>
                  <a:schemeClr val="accent5">
                    <a:lumMod val="50000"/>
                  </a:schemeClr>
                </a:solidFill>
              </a:rPr>
              <a:t>regardons</a:t>
            </a:r>
            <a:r>
              <a:rPr lang="en-GB" sz="2000" dirty="0">
                <a:solidFill>
                  <a:schemeClr val="accent5">
                    <a:lumMod val="50000"/>
                  </a:schemeClr>
                </a:solidFill>
              </a:rPr>
              <a:t> des films à la </a:t>
            </a:r>
            <a:r>
              <a:rPr lang="en-GB" sz="2000" dirty="0" err="1">
                <a:solidFill>
                  <a:schemeClr val="accent5">
                    <a:lumMod val="50000"/>
                  </a:schemeClr>
                </a:solidFill>
              </a:rPr>
              <a:t>télé</a:t>
            </a:r>
            <a:r>
              <a:rPr lang="en-GB" sz="2000" dirty="0">
                <a:solidFill>
                  <a:schemeClr val="accent5">
                    <a:lumMod val="50000"/>
                  </a:schemeClr>
                </a:solidFill>
              </a:rPr>
              <a:t>.</a:t>
            </a:r>
          </a:p>
          <a:p>
            <a:pPr marL="457200" indent="-457200">
              <a:buAutoNum type="arabicParenR"/>
            </a:pPr>
            <a:endParaRPr lang="en-GB" sz="2000" dirty="0">
              <a:solidFill>
                <a:schemeClr val="accent5">
                  <a:lumMod val="50000"/>
                </a:schemeClr>
              </a:solidFill>
            </a:endParaRPr>
          </a:p>
          <a:p>
            <a:pPr marL="457200" indent="-457200">
              <a:buAutoNum type="arabicParenR"/>
            </a:pPr>
            <a:r>
              <a:rPr lang="en-GB" sz="2000" dirty="0">
                <a:solidFill>
                  <a:schemeClr val="accent5">
                    <a:lumMod val="50000"/>
                  </a:schemeClr>
                </a:solidFill>
              </a:rPr>
              <a:t>Nous </a:t>
            </a:r>
            <a:r>
              <a:rPr lang="en-GB" sz="2000" u="sng" dirty="0" err="1">
                <a:solidFill>
                  <a:schemeClr val="accent5">
                    <a:lumMod val="50000"/>
                  </a:schemeClr>
                </a:solidFill>
              </a:rPr>
              <a:t>travaillons</a:t>
            </a:r>
            <a:r>
              <a:rPr lang="en-GB" sz="2000" dirty="0">
                <a:solidFill>
                  <a:schemeClr val="accent5">
                    <a:lumMod val="50000"/>
                  </a:schemeClr>
                </a:solidFill>
              </a:rPr>
              <a:t> avec un </a:t>
            </a:r>
            <a:r>
              <a:rPr lang="en-GB" sz="2000" u="sng" dirty="0" err="1">
                <a:solidFill>
                  <a:schemeClr val="accent5">
                    <a:lumMod val="50000"/>
                  </a:schemeClr>
                </a:solidFill>
              </a:rPr>
              <a:t>partenaire</a:t>
            </a:r>
            <a:r>
              <a:rPr lang="en-GB" sz="2000" dirty="0">
                <a:solidFill>
                  <a:schemeClr val="accent5">
                    <a:lumMod val="50000"/>
                  </a:schemeClr>
                </a:solidFill>
              </a:rPr>
              <a:t>.</a:t>
            </a:r>
          </a:p>
          <a:p>
            <a:pPr marL="457200" indent="-457200">
              <a:buAutoNum type="arabicParenR"/>
            </a:pPr>
            <a:endParaRPr lang="en-GB" sz="2000" dirty="0">
              <a:solidFill>
                <a:schemeClr val="accent5">
                  <a:lumMod val="50000"/>
                </a:schemeClr>
              </a:solidFill>
            </a:endParaRPr>
          </a:p>
          <a:p>
            <a:pPr marL="457200" indent="-457200">
              <a:buAutoNum type="arabicParenR"/>
            </a:pPr>
            <a:r>
              <a:rPr lang="en-GB" sz="2000" dirty="0" err="1">
                <a:solidFill>
                  <a:schemeClr val="accent5">
                    <a:lumMod val="50000"/>
                  </a:schemeClr>
                </a:solidFill>
              </a:rPr>
              <a:t>C’est</a:t>
            </a:r>
            <a:r>
              <a:rPr lang="en-GB" sz="2000" dirty="0">
                <a:solidFill>
                  <a:schemeClr val="accent5">
                    <a:lumMod val="50000"/>
                  </a:schemeClr>
                </a:solidFill>
              </a:rPr>
              <a:t> un </a:t>
            </a:r>
            <a:r>
              <a:rPr lang="en-GB" sz="2000" u="sng" dirty="0" err="1">
                <a:solidFill>
                  <a:schemeClr val="accent5">
                    <a:lumMod val="50000"/>
                  </a:schemeClr>
                </a:solidFill>
              </a:rPr>
              <a:t>problème</a:t>
            </a:r>
            <a:r>
              <a:rPr lang="en-GB" sz="2000" dirty="0">
                <a:solidFill>
                  <a:schemeClr val="accent5">
                    <a:lumMod val="50000"/>
                  </a:schemeClr>
                </a:solidFill>
              </a:rPr>
              <a:t>  </a:t>
            </a:r>
            <a:r>
              <a:rPr lang="en-GB" sz="2000" u="sng" dirty="0">
                <a:solidFill>
                  <a:schemeClr val="accent5">
                    <a:lumMod val="50000"/>
                  </a:schemeClr>
                </a:solidFill>
              </a:rPr>
              <a:t>difficile</a:t>
            </a:r>
            <a:r>
              <a:rPr lang="en-GB" sz="2000" dirty="0">
                <a:solidFill>
                  <a:schemeClr val="accent5">
                    <a:lumMod val="50000"/>
                  </a:schemeClr>
                </a:solidFill>
              </a:rPr>
              <a:t>.</a:t>
            </a:r>
          </a:p>
          <a:p>
            <a:pPr marL="457200" indent="-457200">
              <a:buAutoNum type="arabicParenR"/>
            </a:pPr>
            <a:endParaRPr lang="en-GB" sz="2000" dirty="0">
              <a:solidFill>
                <a:schemeClr val="accent5">
                  <a:lumMod val="50000"/>
                </a:schemeClr>
              </a:solidFill>
            </a:endParaRPr>
          </a:p>
          <a:p>
            <a:pPr marL="457200" indent="-457200">
              <a:buAutoNum type="arabicParenR"/>
            </a:pPr>
            <a:r>
              <a:rPr lang="en-GB" sz="2000" dirty="0">
                <a:solidFill>
                  <a:schemeClr val="accent5">
                    <a:lumMod val="50000"/>
                  </a:schemeClr>
                </a:solidFill>
              </a:rPr>
              <a:t>Nous </a:t>
            </a:r>
            <a:r>
              <a:rPr lang="en-GB" sz="2000" u="sng" dirty="0" err="1">
                <a:solidFill>
                  <a:schemeClr val="accent5">
                    <a:lumMod val="50000"/>
                  </a:schemeClr>
                </a:solidFill>
              </a:rPr>
              <a:t>marchons</a:t>
            </a:r>
            <a:r>
              <a:rPr lang="en-GB" sz="2000" dirty="0">
                <a:solidFill>
                  <a:schemeClr val="accent5">
                    <a:lumMod val="50000"/>
                  </a:schemeClr>
                </a:solidFill>
              </a:rPr>
              <a:t> dehors; nous </a:t>
            </a:r>
            <a:r>
              <a:rPr lang="en-GB" sz="2000" u="sng" dirty="0" err="1">
                <a:solidFill>
                  <a:schemeClr val="accent5">
                    <a:lumMod val="50000"/>
                  </a:schemeClr>
                </a:solidFill>
              </a:rPr>
              <a:t>travaillons</a:t>
            </a:r>
            <a:r>
              <a:rPr lang="en-GB" sz="2000" dirty="0">
                <a:solidFill>
                  <a:schemeClr val="accent5">
                    <a:lumMod val="50000"/>
                  </a:schemeClr>
                </a:solidFill>
              </a:rPr>
              <a:t> dehors </a:t>
            </a:r>
            <a:r>
              <a:rPr lang="en-GB" sz="2000" dirty="0" err="1">
                <a:solidFill>
                  <a:schemeClr val="accent5">
                    <a:lumMod val="50000"/>
                  </a:schemeClr>
                </a:solidFill>
              </a:rPr>
              <a:t>aussi</a:t>
            </a:r>
            <a:r>
              <a:rPr lang="en-GB" sz="2000" dirty="0">
                <a:solidFill>
                  <a:schemeClr val="accent5">
                    <a:lumMod val="50000"/>
                  </a:schemeClr>
                </a:solidFill>
              </a:rPr>
              <a:t>.</a:t>
            </a:r>
          </a:p>
          <a:p>
            <a:pPr marL="457200" indent="-457200">
              <a:buAutoNum type="arabicParenR"/>
            </a:pPr>
            <a:endParaRPr lang="en-GB" sz="2000" dirty="0">
              <a:solidFill>
                <a:schemeClr val="accent5">
                  <a:lumMod val="50000"/>
                </a:schemeClr>
              </a:solidFill>
            </a:endParaRPr>
          </a:p>
          <a:p>
            <a:pPr marL="457200" indent="-457200">
              <a:buAutoNum type="arabicParenR"/>
            </a:pPr>
            <a:r>
              <a:rPr lang="en-GB" sz="2000" dirty="0" err="1">
                <a:solidFill>
                  <a:schemeClr val="accent5">
                    <a:lumMod val="50000"/>
                  </a:schemeClr>
                </a:solidFill>
              </a:rPr>
              <a:t>Ils</a:t>
            </a:r>
            <a:r>
              <a:rPr lang="en-GB" sz="2000" dirty="0">
                <a:solidFill>
                  <a:schemeClr val="accent5">
                    <a:lumMod val="50000"/>
                  </a:schemeClr>
                </a:solidFill>
              </a:rPr>
              <a:t> </a:t>
            </a:r>
            <a:r>
              <a:rPr lang="en-GB" sz="2000" u="sng" dirty="0" err="1">
                <a:solidFill>
                  <a:schemeClr val="accent5">
                    <a:lumMod val="50000"/>
                  </a:schemeClr>
                </a:solidFill>
              </a:rPr>
              <a:t>ont</a:t>
            </a:r>
            <a:r>
              <a:rPr lang="en-GB" sz="2000" dirty="0">
                <a:solidFill>
                  <a:schemeClr val="accent5">
                    <a:lumMod val="50000"/>
                  </a:schemeClr>
                </a:solidFill>
              </a:rPr>
              <a:t> </a:t>
            </a:r>
            <a:r>
              <a:rPr lang="en-GB" sz="2000" dirty="0" err="1">
                <a:solidFill>
                  <a:schemeClr val="accent5">
                    <a:lumMod val="50000"/>
                  </a:schemeClr>
                </a:solidFill>
              </a:rPr>
              <a:t>une</a:t>
            </a:r>
            <a:r>
              <a:rPr lang="en-GB" sz="2000" dirty="0">
                <a:solidFill>
                  <a:schemeClr val="accent5">
                    <a:lumMod val="50000"/>
                  </a:schemeClr>
                </a:solidFill>
              </a:rPr>
              <a:t> </a:t>
            </a:r>
            <a:r>
              <a:rPr lang="en-GB" sz="2000" dirty="0" err="1">
                <a:solidFill>
                  <a:schemeClr val="accent5">
                    <a:lumMod val="50000"/>
                  </a:schemeClr>
                </a:solidFill>
              </a:rPr>
              <a:t>maison</a:t>
            </a:r>
            <a:r>
              <a:rPr lang="en-GB" sz="2000" dirty="0">
                <a:solidFill>
                  <a:schemeClr val="accent5">
                    <a:lumMod val="50000"/>
                  </a:schemeClr>
                </a:solidFill>
              </a:rPr>
              <a:t> </a:t>
            </a:r>
            <a:r>
              <a:rPr lang="en-GB" sz="2000" dirty="0" err="1">
                <a:solidFill>
                  <a:schemeClr val="accent5">
                    <a:lumMod val="50000"/>
                  </a:schemeClr>
                </a:solidFill>
              </a:rPr>
              <a:t>très</a:t>
            </a:r>
            <a:r>
              <a:rPr lang="en-GB" sz="2000" dirty="0">
                <a:solidFill>
                  <a:schemeClr val="accent5">
                    <a:lumMod val="50000"/>
                  </a:schemeClr>
                </a:solidFill>
              </a:rPr>
              <a:t> </a:t>
            </a:r>
            <a:r>
              <a:rPr lang="en-GB" sz="2000" dirty="0" err="1">
                <a:solidFill>
                  <a:schemeClr val="accent5">
                    <a:lumMod val="50000"/>
                  </a:schemeClr>
                </a:solidFill>
              </a:rPr>
              <a:t>moderne</a:t>
            </a:r>
            <a:r>
              <a:rPr lang="en-GB" sz="2000" dirty="0">
                <a:solidFill>
                  <a:schemeClr val="accent5">
                    <a:lumMod val="50000"/>
                  </a:schemeClr>
                </a:solidFill>
              </a:rPr>
              <a:t>.</a:t>
            </a:r>
          </a:p>
          <a:p>
            <a:pPr marL="457200" indent="-457200">
              <a:buAutoNum type="arabicParenR"/>
            </a:pPr>
            <a:endParaRPr lang="en-GB" sz="2000" dirty="0">
              <a:solidFill>
                <a:schemeClr val="accent5">
                  <a:lumMod val="50000"/>
                </a:schemeClr>
              </a:solidFill>
            </a:endParaRPr>
          </a:p>
          <a:p>
            <a:pPr marL="457200" indent="-457200">
              <a:buAutoNum type="arabicParenR"/>
            </a:pPr>
            <a:r>
              <a:rPr lang="en-GB" sz="2000" dirty="0" err="1">
                <a:solidFill>
                  <a:schemeClr val="accent5">
                    <a:lumMod val="50000"/>
                  </a:schemeClr>
                </a:solidFill>
              </a:rPr>
              <a:t>Vous</a:t>
            </a:r>
            <a:r>
              <a:rPr lang="en-GB" sz="2000" dirty="0">
                <a:solidFill>
                  <a:schemeClr val="accent5">
                    <a:lumMod val="50000"/>
                  </a:schemeClr>
                </a:solidFill>
              </a:rPr>
              <a:t> </a:t>
            </a:r>
            <a:r>
              <a:rPr lang="en-GB" sz="2000" u="sng" dirty="0" err="1">
                <a:solidFill>
                  <a:schemeClr val="accent5">
                    <a:lumMod val="50000"/>
                  </a:schemeClr>
                </a:solidFill>
              </a:rPr>
              <a:t>avez</a:t>
            </a:r>
            <a:r>
              <a:rPr lang="en-GB" sz="2000" dirty="0">
                <a:solidFill>
                  <a:schemeClr val="accent5">
                    <a:lumMod val="50000"/>
                  </a:schemeClr>
                </a:solidFill>
              </a:rPr>
              <a:t> un </a:t>
            </a:r>
            <a:r>
              <a:rPr lang="en-GB" sz="2000" dirty="0" err="1">
                <a:solidFill>
                  <a:schemeClr val="accent5">
                    <a:lumMod val="50000"/>
                  </a:schemeClr>
                </a:solidFill>
              </a:rPr>
              <a:t>problème</a:t>
            </a:r>
            <a:r>
              <a:rPr lang="en-GB" sz="2000" dirty="0">
                <a:solidFill>
                  <a:schemeClr val="accent5">
                    <a:lumMod val="50000"/>
                  </a:schemeClr>
                </a:solidFill>
              </a:rPr>
              <a:t> </a:t>
            </a:r>
            <a:r>
              <a:rPr lang="en-GB" sz="2000" u="sng" dirty="0">
                <a:solidFill>
                  <a:schemeClr val="accent5">
                    <a:lumMod val="50000"/>
                  </a:schemeClr>
                </a:solidFill>
              </a:rPr>
              <a:t>avec</a:t>
            </a:r>
            <a:r>
              <a:rPr lang="en-GB" sz="2000" dirty="0">
                <a:solidFill>
                  <a:schemeClr val="accent5">
                    <a:lumMod val="50000"/>
                  </a:schemeClr>
                </a:solidFill>
              </a:rPr>
              <a:t> la </a:t>
            </a:r>
            <a:r>
              <a:rPr lang="en-GB" sz="2000" dirty="0" err="1">
                <a:solidFill>
                  <a:schemeClr val="accent5">
                    <a:lumMod val="50000"/>
                  </a:schemeClr>
                </a:solidFill>
              </a:rPr>
              <a:t>famille</a:t>
            </a:r>
            <a:r>
              <a:rPr lang="en-GB" sz="2000" dirty="0">
                <a:solidFill>
                  <a:schemeClr val="accent5">
                    <a:lumMod val="50000"/>
                  </a:schemeClr>
                </a:solidFill>
              </a:rPr>
              <a:t>.</a:t>
            </a:r>
          </a:p>
          <a:p>
            <a:pPr marL="457200" indent="-457200">
              <a:buAutoNum type="arabicParenR"/>
            </a:pPr>
            <a:endParaRPr lang="en-GB" sz="2000" dirty="0">
              <a:solidFill>
                <a:schemeClr val="accent5">
                  <a:lumMod val="50000"/>
                </a:schemeClr>
              </a:solidFill>
            </a:endParaRPr>
          </a:p>
          <a:p>
            <a:pPr marL="457200" indent="-457200">
              <a:buAutoNum type="arabicParenR"/>
            </a:pPr>
            <a:r>
              <a:rPr lang="en-GB" sz="2000" dirty="0">
                <a:solidFill>
                  <a:schemeClr val="accent5">
                    <a:lumMod val="50000"/>
                  </a:schemeClr>
                </a:solidFill>
              </a:rPr>
              <a:t>Nous </a:t>
            </a:r>
            <a:r>
              <a:rPr lang="en-GB" sz="2000" u="sng" dirty="0" err="1">
                <a:solidFill>
                  <a:schemeClr val="accent5">
                    <a:lumMod val="50000"/>
                  </a:schemeClr>
                </a:solidFill>
              </a:rPr>
              <a:t>avons</a:t>
            </a:r>
            <a:r>
              <a:rPr lang="en-GB" sz="2000" dirty="0">
                <a:solidFill>
                  <a:schemeClr val="accent5">
                    <a:lumMod val="50000"/>
                  </a:schemeClr>
                </a:solidFill>
              </a:rPr>
              <a:t> des fruits dans la salle de </a:t>
            </a:r>
            <a:r>
              <a:rPr lang="en-GB" sz="2000" dirty="0" err="1">
                <a:solidFill>
                  <a:schemeClr val="accent5">
                    <a:lumMod val="50000"/>
                  </a:schemeClr>
                </a:solidFill>
              </a:rPr>
              <a:t>classe</a:t>
            </a:r>
            <a:r>
              <a:rPr lang="en-GB" sz="2000" dirty="0">
                <a:solidFill>
                  <a:schemeClr val="accent5">
                    <a:lumMod val="50000"/>
                  </a:schemeClr>
                </a:solidFill>
              </a:rPr>
              <a:t> pour les enfants.</a:t>
            </a:r>
          </a:p>
        </p:txBody>
      </p:sp>
      <p:sp>
        <p:nvSpPr>
          <p:cNvPr id="3" name="TextBox 2"/>
          <p:cNvSpPr txBox="1"/>
          <p:nvPr/>
        </p:nvSpPr>
        <p:spPr>
          <a:xfrm>
            <a:off x="1366890" y="1314963"/>
            <a:ext cx="1335368" cy="274149"/>
          </a:xfrm>
          <a:prstGeom prst="rect">
            <a:avLst/>
          </a:prstGeom>
          <a:solidFill>
            <a:schemeClr val="bg1"/>
          </a:solidFill>
          <a:ln>
            <a:solidFill>
              <a:schemeClr val="bg1"/>
            </a:solidFill>
          </a:ln>
        </p:spPr>
        <p:txBody>
          <a:bodyPr wrap="square" rtlCol="0">
            <a:spAutoFit/>
          </a:bodyPr>
          <a:lstStyle/>
          <a:p>
            <a:endParaRPr lang="en-GB" dirty="0"/>
          </a:p>
        </p:txBody>
      </p:sp>
      <p:sp>
        <p:nvSpPr>
          <p:cNvPr id="9" name="TextBox 8"/>
          <p:cNvSpPr txBox="1"/>
          <p:nvPr/>
        </p:nvSpPr>
        <p:spPr>
          <a:xfrm>
            <a:off x="5067261" y="1304049"/>
            <a:ext cx="849434" cy="274149"/>
          </a:xfrm>
          <a:prstGeom prst="rect">
            <a:avLst/>
          </a:prstGeom>
          <a:solidFill>
            <a:schemeClr val="bg1"/>
          </a:solidFill>
          <a:ln>
            <a:solidFill>
              <a:schemeClr val="bg1"/>
            </a:solidFill>
          </a:ln>
        </p:spPr>
        <p:txBody>
          <a:bodyPr wrap="square" rtlCol="0">
            <a:spAutoFit/>
          </a:bodyPr>
          <a:lstStyle/>
          <a:p>
            <a:endParaRPr lang="en-GB" dirty="0"/>
          </a:p>
        </p:txBody>
      </p:sp>
      <p:sp>
        <p:nvSpPr>
          <p:cNvPr id="7" name="TextBox 6"/>
          <p:cNvSpPr txBox="1"/>
          <p:nvPr/>
        </p:nvSpPr>
        <p:spPr>
          <a:xfrm>
            <a:off x="9645177" y="650788"/>
            <a:ext cx="2320506" cy="526297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r>
              <a:rPr lang="en-GB" sz="2400" b="1" dirty="0" err="1">
                <a:solidFill>
                  <a:schemeClr val="bg1"/>
                </a:solidFill>
              </a:rPr>
              <a:t>problème</a:t>
            </a:r>
            <a:r>
              <a:rPr lang="en-GB" sz="2400" b="1" dirty="0">
                <a:solidFill>
                  <a:schemeClr val="bg1"/>
                </a:solidFill>
              </a:rPr>
              <a:t> </a:t>
            </a:r>
          </a:p>
          <a:p>
            <a:r>
              <a:rPr lang="en-GB" sz="2400" b="1" dirty="0" err="1">
                <a:solidFill>
                  <a:schemeClr val="bg1"/>
                </a:solidFill>
              </a:rPr>
              <a:t>avez</a:t>
            </a:r>
            <a:endParaRPr lang="en-GB" sz="2400" b="1" dirty="0">
              <a:solidFill>
                <a:schemeClr val="bg1"/>
              </a:solidFill>
            </a:endParaRPr>
          </a:p>
          <a:p>
            <a:r>
              <a:rPr lang="en-GB" sz="2400" b="1" dirty="0" err="1">
                <a:solidFill>
                  <a:schemeClr val="bg1"/>
                </a:solidFill>
              </a:rPr>
              <a:t>partenaire</a:t>
            </a:r>
            <a:endParaRPr lang="en-GB" sz="2400" b="1" dirty="0">
              <a:solidFill>
                <a:schemeClr val="bg1"/>
              </a:solidFill>
            </a:endParaRPr>
          </a:p>
          <a:p>
            <a:r>
              <a:rPr lang="en-GB" sz="2400" b="1" dirty="0" err="1">
                <a:solidFill>
                  <a:schemeClr val="bg1"/>
                </a:solidFill>
              </a:rPr>
              <a:t>regardons</a:t>
            </a:r>
            <a:endParaRPr lang="en-GB" sz="2400" b="1" dirty="0">
              <a:solidFill>
                <a:schemeClr val="bg1"/>
              </a:solidFill>
            </a:endParaRPr>
          </a:p>
          <a:p>
            <a:r>
              <a:rPr lang="en-GB" sz="2400" b="1" dirty="0">
                <a:solidFill>
                  <a:schemeClr val="bg1"/>
                </a:solidFill>
              </a:rPr>
              <a:t>difficile</a:t>
            </a:r>
          </a:p>
          <a:p>
            <a:r>
              <a:rPr lang="en-GB" sz="2400" b="1" dirty="0" err="1">
                <a:solidFill>
                  <a:schemeClr val="bg1"/>
                </a:solidFill>
              </a:rPr>
              <a:t>avons</a:t>
            </a:r>
            <a:endParaRPr lang="en-GB" sz="2400" b="1" dirty="0">
              <a:solidFill>
                <a:schemeClr val="bg1"/>
              </a:solidFill>
            </a:endParaRPr>
          </a:p>
          <a:p>
            <a:r>
              <a:rPr lang="en-GB" sz="2400" b="1" dirty="0" err="1">
                <a:solidFill>
                  <a:schemeClr val="bg1"/>
                </a:solidFill>
              </a:rPr>
              <a:t>marchons</a:t>
            </a:r>
            <a:endParaRPr lang="en-GB" sz="2400" b="1" dirty="0">
              <a:solidFill>
                <a:schemeClr val="bg1"/>
              </a:solidFill>
            </a:endParaRPr>
          </a:p>
          <a:p>
            <a:r>
              <a:rPr lang="en-GB" sz="2400" b="1" dirty="0" err="1">
                <a:solidFill>
                  <a:schemeClr val="bg1"/>
                </a:solidFill>
              </a:rPr>
              <a:t>famille</a:t>
            </a:r>
            <a:endParaRPr lang="en-GB" sz="2400" b="1" dirty="0">
              <a:solidFill>
                <a:schemeClr val="bg1"/>
              </a:solidFill>
            </a:endParaRPr>
          </a:p>
          <a:p>
            <a:r>
              <a:rPr lang="en-GB" sz="2400" b="1" dirty="0" err="1">
                <a:solidFill>
                  <a:schemeClr val="bg1"/>
                </a:solidFill>
              </a:rPr>
              <a:t>ont</a:t>
            </a:r>
            <a:endParaRPr lang="en-GB" sz="2400" b="1" dirty="0">
              <a:solidFill>
                <a:schemeClr val="bg1"/>
              </a:solidFill>
            </a:endParaRPr>
          </a:p>
          <a:p>
            <a:r>
              <a:rPr lang="en-GB" sz="2400" b="1" dirty="0">
                <a:solidFill>
                  <a:schemeClr val="bg1"/>
                </a:solidFill>
              </a:rPr>
              <a:t>avec</a:t>
            </a:r>
          </a:p>
          <a:p>
            <a:r>
              <a:rPr lang="en-GB" sz="2400" b="1" dirty="0" err="1">
                <a:solidFill>
                  <a:schemeClr val="bg1"/>
                </a:solidFill>
              </a:rPr>
              <a:t>maison</a:t>
            </a:r>
            <a:endParaRPr lang="en-GB" sz="2400" b="1" dirty="0">
              <a:solidFill>
                <a:schemeClr val="bg1"/>
              </a:solidFill>
            </a:endParaRPr>
          </a:p>
          <a:p>
            <a:r>
              <a:rPr lang="en-GB" sz="2400" b="1" dirty="0" err="1">
                <a:solidFill>
                  <a:schemeClr val="bg1"/>
                </a:solidFill>
              </a:rPr>
              <a:t>préparons</a:t>
            </a:r>
            <a:endParaRPr lang="en-GB" sz="2400" b="1" dirty="0">
              <a:solidFill>
                <a:schemeClr val="bg1"/>
              </a:solidFill>
            </a:endParaRPr>
          </a:p>
          <a:p>
            <a:r>
              <a:rPr lang="en-GB" sz="2400" b="1" dirty="0" err="1">
                <a:solidFill>
                  <a:schemeClr val="bg1"/>
                </a:solidFill>
              </a:rPr>
              <a:t>travaillons</a:t>
            </a:r>
            <a:endParaRPr lang="en-GB" sz="2400" b="1" dirty="0">
              <a:solidFill>
                <a:schemeClr val="bg1"/>
              </a:solidFill>
            </a:endParaRPr>
          </a:p>
          <a:p>
            <a:r>
              <a:rPr lang="en-GB" sz="2400" b="1" dirty="0" err="1">
                <a:solidFill>
                  <a:schemeClr val="bg1"/>
                </a:solidFill>
              </a:rPr>
              <a:t>travaillons</a:t>
            </a:r>
            <a:endParaRPr lang="en-GB" sz="2400" b="1" dirty="0">
              <a:solidFill>
                <a:schemeClr val="bg1"/>
              </a:solidFill>
            </a:endParaRPr>
          </a:p>
        </p:txBody>
      </p:sp>
      <p:sp>
        <p:nvSpPr>
          <p:cNvPr id="10" name="TextBox 9"/>
          <p:cNvSpPr txBox="1"/>
          <p:nvPr/>
        </p:nvSpPr>
        <p:spPr>
          <a:xfrm>
            <a:off x="1598688" y="1923345"/>
            <a:ext cx="948135" cy="270227"/>
          </a:xfrm>
          <a:prstGeom prst="rect">
            <a:avLst/>
          </a:prstGeom>
          <a:solidFill>
            <a:schemeClr val="bg1"/>
          </a:solidFill>
          <a:ln>
            <a:solidFill>
              <a:schemeClr val="bg1"/>
            </a:solidFill>
          </a:ln>
        </p:spPr>
        <p:txBody>
          <a:bodyPr wrap="square" rtlCol="0">
            <a:spAutoFit/>
          </a:bodyPr>
          <a:lstStyle/>
          <a:p>
            <a:endParaRPr lang="en-GB" dirty="0"/>
          </a:p>
        </p:txBody>
      </p:sp>
      <p:sp>
        <p:nvSpPr>
          <p:cNvPr id="11" name="TextBox 10"/>
          <p:cNvSpPr txBox="1"/>
          <p:nvPr/>
        </p:nvSpPr>
        <p:spPr>
          <a:xfrm>
            <a:off x="3149486" y="1984214"/>
            <a:ext cx="1354275" cy="210440"/>
          </a:xfrm>
          <a:prstGeom prst="rect">
            <a:avLst/>
          </a:prstGeom>
          <a:solidFill>
            <a:schemeClr val="bg1"/>
          </a:solidFill>
          <a:ln>
            <a:solidFill>
              <a:schemeClr val="bg1"/>
            </a:solidFill>
          </a:ln>
        </p:spPr>
        <p:txBody>
          <a:bodyPr wrap="square" rtlCol="0">
            <a:spAutoFit/>
          </a:bodyPr>
          <a:lstStyle/>
          <a:p>
            <a:endParaRPr lang="en-GB" dirty="0"/>
          </a:p>
        </p:txBody>
      </p:sp>
      <p:sp>
        <p:nvSpPr>
          <p:cNvPr id="12" name="TextBox 11"/>
          <p:cNvSpPr txBox="1"/>
          <p:nvPr/>
        </p:nvSpPr>
        <p:spPr>
          <a:xfrm>
            <a:off x="1340387" y="2545631"/>
            <a:ext cx="1335368" cy="250166"/>
          </a:xfrm>
          <a:prstGeom prst="rect">
            <a:avLst/>
          </a:prstGeom>
          <a:solidFill>
            <a:schemeClr val="bg1"/>
          </a:solidFill>
          <a:ln>
            <a:solidFill>
              <a:schemeClr val="bg1"/>
            </a:solidFill>
          </a:ln>
        </p:spPr>
        <p:txBody>
          <a:bodyPr wrap="square" rtlCol="0">
            <a:spAutoFit/>
          </a:bodyPr>
          <a:lstStyle/>
          <a:p>
            <a:endParaRPr lang="en-GB" dirty="0"/>
          </a:p>
        </p:txBody>
      </p:sp>
      <p:sp>
        <p:nvSpPr>
          <p:cNvPr id="13" name="TextBox 12"/>
          <p:cNvSpPr txBox="1"/>
          <p:nvPr/>
        </p:nvSpPr>
        <p:spPr>
          <a:xfrm>
            <a:off x="3719038" y="2545632"/>
            <a:ext cx="1335368" cy="250166"/>
          </a:xfrm>
          <a:prstGeom prst="rect">
            <a:avLst/>
          </a:prstGeom>
          <a:solidFill>
            <a:schemeClr val="bg1"/>
          </a:solidFill>
          <a:ln>
            <a:solidFill>
              <a:schemeClr val="bg1"/>
            </a:solidFill>
          </a:ln>
        </p:spPr>
        <p:txBody>
          <a:bodyPr wrap="square" rtlCol="0">
            <a:spAutoFit/>
          </a:bodyPr>
          <a:lstStyle/>
          <a:p>
            <a:endParaRPr lang="en-GB" dirty="0"/>
          </a:p>
        </p:txBody>
      </p:sp>
      <p:sp>
        <p:nvSpPr>
          <p:cNvPr id="14" name="TextBox 13"/>
          <p:cNvSpPr txBox="1"/>
          <p:nvPr/>
        </p:nvSpPr>
        <p:spPr>
          <a:xfrm>
            <a:off x="3149487" y="3008067"/>
            <a:ext cx="862956" cy="403540"/>
          </a:xfrm>
          <a:prstGeom prst="rect">
            <a:avLst/>
          </a:prstGeom>
          <a:solidFill>
            <a:schemeClr val="bg1"/>
          </a:solidFill>
          <a:ln>
            <a:solidFill>
              <a:schemeClr val="bg1"/>
            </a:solidFill>
          </a:ln>
        </p:spPr>
        <p:txBody>
          <a:bodyPr wrap="square" rtlCol="0">
            <a:spAutoFit/>
          </a:bodyPr>
          <a:lstStyle/>
          <a:p>
            <a:endParaRPr lang="en-GB" dirty="0"/>
          </a:p>
        </p:txBody>
      </p:sp>
      <p:sp>
        <p:nvSpPr>
          <p:cNvPr id="15" name="TextBox 14"/>
          <p:cNvSpPr txBox="1"/>
          <p:nvPr/>
        </p:nvSpPr>
        <p:spPr>
          <a:xfrm>
            <a:off x="1822364" y="3130030"/>
            <a:ext cx="1221088" cy="272334"/>
          </a:xfrm>
          <a:prstGeom prst="rect">
            <a:avLst/>
          </a:prstGeom>
          <a:solidFill>
            <a:schemeClr val="bg1"/>
          </a:solidFill>
          <a:ln>
            <a:solidFill>
              <a:schemeClr val="bg1"/>
            </a:solidFill>
          </a:ln>
        </p:spPr>
        <p:txBody>
          <a:bodyPr wrap="square" rtlCol="0">
            <a:spAutoFit/>
          </a:bodyPr>
          <a:lstStyle/>
          <a:p>
            <a:endParaRPr lang="en-GB" dirty="0"/>
          </a:p>
        </p:txBody>
      </p:sp>
      <p:sp>
        <p:nvSpPr>
          <p:cNvPr id="16" name="TextBox 15"/>
          <p:cNvSpPr txBox="1"/>
          <p:nvPr/>
        </p:nvSpPr>
        <p:spPr>
          <a:xfrm>
            <a:off x="1366891" y="3727868"/>
            <a:ext cx="1335368" cy="277926"/>
          </a:xfrm>
          <a:prstGeom prst="rect">
            <a:avLst/>
          </a:prstGeom>
          <a:solidFill>
            <a:schemeClr val="bg1"/>
          </a:solidFill>
          <a:ln>
            <a:solidFill>
              <a:schemeClr val="bg1"/>
            </a:solidFill>
          </a:ln>
        </p:spPr>
        <p:txBody>
          <a:bodyPr wrap="square" rtlCol="0">
            <a:spAutoFit/>
          </a:bodyPr>
          <a:lstStyle/>
          <a:p>
            <a:endParaRPr lang="en-GB" dirty="0"/>
          </a:p>
        </p:txBody>
      </p:sp>
      <p:sp>
        <p:nvSpPr>
          <p:cNvPr id="17" name="TextBox 16"/>
          <p:cNvSpPr txBox="1"/>
          <p:nvPr/>
        </p:nvSpPr>
        <p:spPr>
          <a:xfrm>
            <a:off x="4241184" y="3616020"/>
            <a:ext cx="1335368" cy="404600"/>
          </a:xfrm>
          <a:prstGeom prst="rect">
            <a:avLst/>
          </a:prstGeom>
          <a:solidFill>
            <a:schemeClr val="bg1"/>
          </a:solidFill>
          <a:ln>
            <a:solidFill>
              <a:schemeClr val="bg1"/>
            </a:solidFill>
          </a:ln>
        </p:spPr>
        <p:txBody>
          <a:bodyPr wrap="square" rtlCol="0">
            <a:spAutoFit/>
          </a:bodyPr>
          <a:lstStyle/>
          <a:p>
            <a:endParaRPr lang="en-GB" dirty="0"/>
          </a:p>
        </p:txBody>
      </p:sp>
      <p:sp>
        <p:nvSpPr>
          <p:cNvPr id="18" name="TextBox 17"/>
          <p:cNvSpPr txBox="1"/>
          <p:nvPr/>
        </p:nvSpPr>
        <p:spPr>
          <a:xfrm>
            <a:off x="942469" y="4350362"/>
            <a:ext cx="531489" cy="289075"/>
          </a:xfrm>
          <a:prstGeom prst="rect">
            <a:avLst/>
          </a:prstGeom>
          <a:solidFill>
            <a:schemeClr val="bg1"/>
          </a:solidFill>
          <a:ln>
            <a:solidFill>
              <a:schemeClr val="bg1"/>
            </a:solidFill>
          </a:ln>
        </p:spPr>
        <p:txBody>
          <a:bodyPr wrap="square" rtlCol="0">
            <a:spAutoFit/>
          </a:bodyPr>
          <a:lstStyle/>
          <a:p>
            <a:endParaRPr lang="en-GB" dirty="0"/>
          </a:p>
        </p:txBody>
      </p:sp>
      <p:sp>
        <p:nvSpPr>
          <p:cNvPr id="19" name="TextBox 18"/>
          <p:cNvSpPr txBox="1"/>
          <p:nvPr/>
        </p:nvSpPr>
        <p:spPr>
          <a:xfrm>
            <a:off x="1366890" y="4975960"/>
            <a:ext cx="652979" cy="233458"/>
          </a:xfrm>
          <a:prstGeom prst="rect">
            <a:avLst/>
          </a:prstGeom>
          <a:solidFill>
            <a:schemeClr val="bg1"/>
          </a:solidFill>
          <a:ln>
            <a:solidFill>
              <a:schemeClr val="bg1"/>
            </a:solidFill>
          </a:ln>
        </p:spPr>
        <p:txBody>
          <a:bodyPr wrap="square" rtlCol="0">
            <a:spAutoFit/>
          </a:bodyPr>
          <a:lstStyle/>
          <a:p>
            <a:endParaRPr lang="en-GB" dirty="0"/>
          </a:p>
        </p:txBody>
      </p:sp>
      <p:sp>
        <p:nvSpPr>
          <p:cNvPr id="20" name="TextBox 19"/>
          <p:cNvSpPr txBox="1"/>
          <p:nvPr/>
        </p:nvSpPr>
        <p:spPr>
          <a:xfrm>
            <a:off x="3694538" y="4975959"/>
            <a:ext cx="652980" cy="241633"/>
          </a:xfrm>
          <a:prstGeom prst="rect">
            <a:avLst/>
          </a:prstGeom>
          <a:solidFill>
            <a:schemeClr val="bg1"/>
          </a:solidFill>
          <a:ln>
            <a:solidFill>
              <a:schemeClr val="bg1"/>
            </a:solidFill>
          </a:ln>
        </p:spPr>
        <p:txBody>
          <a:bodyPr wrap="square" rtlCol="0">
            <a:spAutoFit/>
          </a:bodyPr>
          <a:lstStyle/>
          <a:p>
            <a:endParaRPr lang="en-GB" dirty="0"/>
          </a:p>
        </p:txBody>
      </p:sp>
      <p:sp>
        <p:nvSpPr>
          <p:cNvPr id="21" name="TextBox 20"/>
          <p:cNvSpPr txBox="1"/>
          <p:nvPr/>
        </p:nvSpPr>
        <p:spPr>
          <a:xfrm>
            <a:off x="1366891" y="5482114"/>
            <a:ext cx="830400" cy="353344"/>
          </a:xfrm>
          <a:prstGeom prst="rect">
            <a:avLst/>
          </a:prstGeom>
          <a:solidFill>
            <a:schemeClr val="bg1"/>
          </a:solidFill>
          <a:ln>
            <a:solidFill>
              <a:schemeClr val="bg1"/>
            </a:solidFill>
          </a:ln>
        </p:spPr>
        <p:txBody>
          <a:bodyPr wrap="square" rtlCol="0">
            <a:spAutoFit/>
          </a:bodyPr>
          <a:lstStyle/>
          <a:p>
            <a:endParaRPr lang="en-GB" dirty="0"/>
          </a:p>
        </p:txBody>
      </p:sp>
      <p:sp>
        <p:nvSpPr>
          <p:cNvPr id="22" name="TextBox 21"/>
          <p:cNvSpPr txBox="1"/>
          <p:nvPr/>
        </p:nvSpPr>
        <p:spPr>
          <a:xfrm>
            <a:off x="636332" y="1611490"/>
            <a:ext cx="8663354" cy="400110"/>
          </a:xfrm>
          <a:prstGeom prst="rect">
            <a:avLst/>
          </a:prstGeom>
          <a:noFill/>
        </p:spPr>
        <p:txBody>
          <a:bodyPr wrap="square" rtlCol="0">
            <a:spAutoFit/>
          </a:bodyPr>
          <a:lstStyle/>
          <a:p>
            <a:r>
              <a:rPr lang="en-GB" sz="2000" dirty="0">
                <a:solidFill>
                  <a:srgbClr val="EE6000"/>
                </a:solidFill>
              </a:rPr>
              <a:t>We prepare/are preparing lunch for the family.</a:t>
            </a:r>
          </a:p>
        </p:txBody>
      </p:sp>
      <p:sp>
        <p:nvSpPr>
          <p:cNvPr id="23" name="TextBox 22"/>
          <p:cNvSpPr txBox="1"/>
          <p:nvPr/>
        </p:nvSpPr>
        <p:spPr>
          <a:xfrm>
            <a:off x="636332" y="2221656"/>
            <a:ext cx="8663354" cy="400110"/>
          </a:xfrm>
          <a:prstGeom prst="rect">
            <a:avLst/>
          </a:prstGeom>
          <a:noFill/>
        </p:spPr>
        <p:txBody>
          <a:bodyPr wrap="square" rtlCol="0">
            <a:spAutoFit/>
          </a:bodyPr>
          <a:lstStyle/>
          <a:p>
            <a:r>
              <a:rPr lang="en-GB" sz="2000" dirty="0">
                <a:solidFill>
                  <a:srgbClr val="EE6000"/>
                </a:solidFill>
              </a:rPr>
              <a:t>Here at home we watch/are watching films on the </a:t>
            </a:r>
            <a:r>
              <a:rPr lang="en-GB" sz="2000" dirty="0" err="1">
                <a:solidFill>
                  <a:srgbClr val="EE6000"/>
                </a:solidFill>
              </a:rPr>
              <a:t>tv</a:t>
            </a:r>
            <a:r>
              <a:rPr lang="en-GB" sz="2000" dirty="0">
                <a:solidFill>
                  <a:srgbClr val="EE6000"/>
                </a:solidFill>
              </a:rPr>
              <a:t>.</a:t>
            </a:r>
          </a:p>
        </p:txBody>
      </p:sp>
      <p:sp>
        <p:nvSpPr>
          <p:cNvPr id="24" name="TextBox 23"/>
          <p:cNvSpPr txBox="1"/>
          <p:nvPr/>
        </p:nvSpPr>
        <p:spPr>
          <a:xfrm>
            <a:off x="636666" y="2831822"/>
            <a:ext cx="8663354" cy="400110"/>
          </a:xfrm>
          <a:prstGeom prst="rect">
            <a:avLst/>
          </a:prstGeom>
          <a:noFill/>
        </p:spPr>
        <p:txBody>
          <a:bodyPr wrap="square" rtlCol="0">
            <a:spAutoFit/>
          </a:bodyPr>
          <a:lstStyle/>
          <a:p>
            <a:r>
              <a:rPr lang="en-GB" sz="2000" dirty="0">
                <a:solidFill>
                  <a:srgbClr val="EE6000"/>
                </a:solidFill>
              </a:rPr>
              <a:t>We work/are working with a partner.</a:t>
            </a:r>
          </a:p>
        </p:txBody>
      </p:sp>
      <p:sp>
        <p:nvSpPr>
          <p:cNvPr id="25" name="TextBox 24"/>
          <p:cNvSpPr txBox="1"/>
          <p:nvPr/>
        </p:nvSpPr>
        <p:spPr>
          <a:xfrm>
            <a:off x="636332" y="3441988"/>
            <a:ext cx="8663354" cy="400110"/>
          </a:xfrm>
          <a:prstGeom prst="rect">
            <a:avLst/>
          </a:prstGeom>
          <a:noFill/>
        </p:spPr>
        <p:txBody>
          <a:bodyPr wrap="square" rtlCol="0">
            <a:spAutoFit/>
          </a:bodyPr>
          <a:lstStyle/>
          <a:p>
            <a:r>
              <a:rPr lang="en-GB" sz="2000" dirty="0">
                <a:solidFill>
                  <a:srgbClr val="EE6000"/>
                </a:solidFill>
              </a:rPr>
              <a:t>It’s a difficult problem.</a:t>
            </a:r>
          </a:p>
        </p:txBody>
      </p:sp>
      <p:sp>
        <p:nvSpPr>
          <p:cNvPr id="26" name="TextBox 25"/>
          <p:cNvSpPr txBox="1"/>
          <p:nvPr/>
        </p:nvSpPr>
        <p:spPr>
          <a:xfrm>
            <a:off x="636332" y="4052154"/>
            <a:ext cx="8663354" cy="400110"/>
          </a:xfrm>
          <a:prstGeom prst="rect">
            <a:avLst/>
          </a:prstGeom>
          <a:noFill/>
        </p:spPr>
        <p:txBody>
          <a:bodyPr wrap="square" rtlCol="0">
            <a:spAutoFit/>
          </a:bodyPr>
          <a:lstStyle/>
          <a:p>
            <a:r>
              <a:rPr lang="en-GB" sz="2000" dirty="0">
                <a:solidFill>
                  <a:srgbClr val="EE6000"/>
                </a:solidFill>
              </a:rPr>
              <a:t>We walk/are walking outside; we also work/are working outside.</a:t>
            </a:r>
          </a:p>
        </p:txBody>
      </p:sp>
      <p:sp>
        <p:nvSpPr>
          <p:cNvPr id="27" name="TextBox 26"/>
          <p:cNvSpPr txBox="1"/>
          <p:nvPr/>
        </p:nvSpPr>
        <p:spPr>
          <a:xfrm>
            <a:off x="636332" y="4662320"/>
            <a:ext cx="8663354" cy="400110"/>
          </a:xfrm>
          <a:prstGeom prst="rect">
            <a:avLst/>
          </a:prstGeom>
          <a:noFill/>
        </p:spPr>
        <p:txBody>
          <a:bodyPr wrap="square" rtlCol="0">
            <a:spAutoFit/>
          </a:bodyPr>
          <a:lstStyle/>
          <a:p>
            <a:r>
              <a:rPr lang="en-GB" sz="2000" dirty="0">
                <a:solidFill>
                  <a:srgbClr val="EE6000"/>
                </a:solidFill>
              </a:rPr>
              <a:t>They have a very modern house.</a:t>
            </a:r>
          </a:p>
        </p:txBody>
      </p:sp>
      <p:sp>
        <p:nvSpPr>
          <p:cNvPr id="28" name="TextBox 27"/>
          <p:cNvSpPr txBox="1"/>
          <p:nvPr/>
        </p:nvSpPr>
        <p:spPr>
          <a:xfrm>
            <a:off x="636332" y="5272486"/>
            <a:ext cx="8663354" cy="400110"/>
          </a:xfrm>
          <a:prstGeom prst="rect">
            <a:avLst/>
          </a:prstGeom>
          <a:noFill/>
        </p:spPr>
        <p:txBody>
          <a:bodyPr wrap="square" rtlCol="0">
            <a:spAutoFit/>
          </a:bodyPr>
          <a:lstStyle/>
          <a:p>
            <a:r>
              <a:rPr lang="en-GB" sz="2000" dirty="0">
                <a:solidFill>
                  <a:srgbClr val="EE6000"/>
                </a:solidFill>
              </a:rPr>
              <a:t>You have a problem with the family.</a:t>
            </a:r>
          </a:p>
        </p:txBody>
      </p:sp>
      <p:sp>
        <p:nvSpPr>
          <p:cNvPr id="29" name="TextBox 28"/>
          <p:cNvSpPr txBox="1"/>
          <p:nvPr/>
        </p:nvSpPr>
        <p:spPr>
          <a:xfrm>
            <a:off x="636332" y="5882653"/>
            <a:ext cx="8663354" cy="400110"/>
          </a:xfrm>
          <a:prstGeom prst="rect">
            <a:avLst/>
          </a:prstGeom>
          <a:noFill/>
        </p:spPr>
        <p:txBody>
          <a:bodyPr wrap="square" rtlCol="0">
            <a:spAutoFit/>
          </a:bodyPr>
          <a:lstStyle/>
          <a:p>
            <a:r>
              <a:rPr lang="en-GB" sz="2000" dirty="0">
                <a:solidFill>
                  <a:srgbClr val="EE6000"/>
                </a:solidFill>
              </a:rPr>
              <a:t>We have some fruit in the classroom for the children.</a:t>
            </a:r>
          </a:p>
        </p:txBody>
      </p:sp>
    </p:spTree>
    <p:extLst>
      <p:ext uri="{BB962C8B-B14F-4D97-AF65-F5344CB8AC3E}">
        <p14:creationId xmlns:p14="http://schemas.microsoft.com/office/powerpoint/2010/main" val="191459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grpId="0" nodeType="clickEffect">
                                  <p:stCondLst>
                                    <p:cond delay="0"/>
                                  </p:stCondLst>
                                  <p:childTnLst>
                                    <p:animEffect transition="out" filter="randombar(horizont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0" nodeType="clickEffect">
                                  <p:stCondLst>
                                    <p:cond delay="0"/>
                                  </p:stCondLst>
                                  <p:childTnLst>
                                    <p:animEffect transition="out" filter="randombar(horizontal)">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0" nodeType="clickEffect">
                                  <p:stCondLst>
                                    <p:cond delay="0"/>
                                  </p:stCondLst>
                                  <p:childTnLst>
                                    <p:animEffect transition="out" filter="randombar(horizont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4" presetClass="exit" presetSubtype="10" fill="hold" grpId="0" nodeType="clickEffect">
                                  <p:stCondLst>
                                    <p:cond delay="0"/>
                                  </p:stCondLst>
                                  <p:childTnLst>
                                    <p:animEffect transition="out" filter="randombar(horizontal)">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0" nodeType="clickEffect">
                                  <p:stCondLst>
                                    <p:cond delay="0"/>
                                  </p:stCondLst>
                                  <p:childTnLst>
                                    <p:animEffect transition="out" filter="randombar(horizontal)">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69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2800" b="1" dirty="0">
                <a:solidFill>
                  <a:schemeClr val="bg1"/>
                </a:solidFill>
              </a:rPr>
              <a:t>Saying ‘to (the)...’ in French</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Stephen Owen</a:t>
            </a:r>
          </a:p>
        </p:txBody>
      </p:sp>
      <p:sp>
        <p:nvSpPr>
          <p:cNvPr id="40" name="TextBox 39"/>
          <p:cNvSpPr txBox="1"/>
          <p:nvPr/>
        </p:nvSpPr>
        <p:spPr>
          <a:xfrm>
            <a:off x="300038" y="1314987"/>
            <a:ext cx="11379200" cy="830997"/>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cs typeface="Arial"/>
                <a:sym typeface="Arial"/>
              </a:rPr>
              <a:t>We have learned that </a:t>
            </a:r>
            <a:r>
              <a:rPr lang="en-GB" sz="2400" b="1" noProof="0" dirty="0">
                <a:solidFill>
                  <a:srgbClr val="002060"/>
                </a:solidFill>
                <a:latin typeface="Century Gothic" panose="020B0502020202020204" pitchFamily="34" charset="0"/>
                <a:cs typeface="Arial"/>
                <a:sym typeface="Arial"/>
              </a:rPr>
              <a:t>aux </a:t>
            </a:r>
            <a:r>
              <a:rPr lang="en-GB" sz="2400" noProof="0" dirty="0">
                <a:solidFill>
                  <a:srgbClr val="002060"/>
                </a:solidFill>
                <a:latin typeface="Century Gothic" panose="020B0502020202020204" pitchFamily="34" charset="0"/>
                <a:cs typeface="Arial"/>
                <a:sym typeface="Arial"/>
              </a:rPr>
              <a:t>means ‘to the’</a:t>
            </a:r>
            <a:r>
              <a:rPr lang="en-GB" sz="2400" dirty="0">
                <a:solidFill>
                  <a:srgbClr val="002060"/>
                </a:solidFill>
                <a:latin typeface="Century Gothic" panose="020B0502020202020204" pitchFamily="34" charset="0"/>
                <a:cs typeface="Arial"/>
                <a:sym typeface="Arial"/>
              </a:rPr>
              <a:t> for both </a:t>
            </a:r>
            <a:r>
              <a:rPr lang="en-GB" sz="2400" b="1" dirty="0">
                <a:solidFill>
                  <a:srgbClr val="002060"/>
                </a:solidFill>
                <a:latin typeface="Century Gothic" panose="020B0502020202020204" pitchFamily="34" charset="0"/>
                <a:cs typeface="Arial"/>
                <a:sym typeface="Arial"/>
              </a:rPr>
              <a:t>masculine and feminine plural </a:t>
            </a:r>
            <a:r>
              <a:rPr lang="en-GB" sz="2400" dirty="0">
                <a:solidFill>
                  <a:srgbClr val="002060"/>
                </a:solidFill>
                <a:latin typeface="Century Gothic" panose="020B0502020202020204" pitchFamily="34" charset="0"/>
                <a:cs typeface="Arial"/>
                <a:sym typeface="Arial"/>
              </a:rPr>
              <a:t>nouns:</a:t>
            </a:r>
            <a:r>
              <a:rPr kumimoji="0" lang="en-GB" sz="24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p:cNvSpPr txBox="1"/>
          <p:nvPr/>
        </p:nvSpPr>
        <p:spPr>
          <a:xfrm>
            <a:off x="3290676" y="2221714"/>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lang="en-GB" sz="3000" noProof="0" dirty="0">
                <a:solidFill>
                  <a:srgbClr val="4472C4">
                    <a:lumMod val="50000"/>
                  </a:srgbClr>
                </a:solidFill>
                <a:latin typeface="Century Gothic" panose="020B0502020202020204" pitchFamily="34" charset="0"/>
                <a:cs typeface="Arial"/>
                <a:sym typeface="Arial"/>
              </a:rPr>
              <a:t>USA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4" name="TextBox 43"/>
          <p:cNvSpPr txBox="1"/>
          <p:nvPr/>
        </p:nvSpPr>
        <p:spPr>
          <a:xfrm>
            <a:off x="8633912" y="220439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islands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45" name="TextBox 44"/>
          <p:cNvSpPr txBox="1"/>
          <p:nvPr/>
        </p:nvSpPr>
        <p:spPr>
          <a:xfrm>
            <a:off x="300037" y="406228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5B9BD5">
                    <a:lumMod val="75000"/>
                  </a:srgbClr>
                </a:solidFill>
                <a:latin typeface="Century Gothic" panose="020B0502020202020204" pitchFamily="34" charset="0"/>
                <a:cs typeface="Arial"/>
                <a:sym typeface="Arial"/>
              </a:rPr>
              <a:t>aux</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dirty="0" err="1">
                <a:solidFill>
                  <a:srgbClr val="4472C4">
                    <a:lumMod val="50000"/>
                  </a:srgbClr>
                </a:solidFill>
                <a:latin typeface="Century Gothic" panose="020B0502020202020204" pitchFamily="34" charset="0"/>
                <a:cs typeface="Arial"/>
                <a:sym typeface="Arial"/>
              </a:rPr>
              <a:t>parc</a:t>
            </a:r>
            <a:r>
              <a:rPr lang="en-GB" sz="3000" u="sng" dirty="0" err="1">
                <a:solidFill>
                  <a:srgbClr val="4472C4">
                    <a:lumMod val="50000"/>
                  </a:srgbClr>
                </a:solidFill>
                <a:latin typeface="Century Gothic" panose="020B0502020202020204" pitchFamily="34" charset="0"/>
                <a:cs typeface="Arial"/>
                <a:sym typeface="Arial"/>
              </a:rPr>
              <a:t>s</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6" name="TextBox 45"/>
          <p:cNvSpPr txBox="1"/>
          <p:nvPr/>
        </p:nvSpPr>
        <p:spPr>
          <a:xfrm>
            <a:off x="3290676" y="4080940"/>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parks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7" name="TextBox 46"/>
          <p:cNvSpPr txBox="1"/>
          <p:nvPr/>
        </p:nvSpPr>
        <p:spPr>
          <a:xfrm>
            <a:off x="6155354" y="406489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FF0000"/>
                </a:solidFill>
                <a:latin typeface="Century Gothic" panose="020B0502020202020204" pitchFamily="34" charset="0"/>
                <a:cs typeface="Arial"/>
                <a:sym typeface="Arial"/>
              </a:rPr>
              <a:t>aux</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dirty="0" err="1">
                <a:solidFill>
                  <a:srgbClr val="4472C4">
                    <a:lumMod val="50000"/>
                  </a:srgbClr>
                </a:solidFill>
                <a:latin typeface="Century Gothic" panose="020B0502020202020204" pitchFamily="34" charset="0"/>
                <a:cs typeface="Arial"/>
                <a:sym typeface="Arial"/>
              </a:rPr>
              <a:t>caisse</a:t>
            </a:r>
            <a:r>
              <a:rPr lang="en-GB" sz="3000" u="sng" noProof="0" dirty="0">
                <a:solidFill>
                  <a:srgbClr val="4472C4">
                    <a:lumMod val="50000"/>
                  </a:srgbClr>
                </a:solidFill>
                <a:latin typeface="Century Gothic" panose="020B0502020202020204" pitchFamily="34" charset="0"/>
                <a:cs typeface="Arial"/>
                <a:sym typeface="Arial"/>
              </a:rPr>
              <a:t>s</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48" name="TextBox 47"/>
          <p:cNvSpPr txBox="1"/>
          <p:nvPr/>
        </p:nvSpPr>
        <p:spPr>
          <a:xfrm>
            <a:off x="8633912" y="407823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checkouts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49" name="TextBox 48"/>
          <p:cNvSpPr txBox="1"/>
          <p:nvPr/>
        </p:nvSpPr>
        <p:spPr>
          <a:xfrm>
            <a:off x="300038" y="3015046"/>
            <a:ext cx="11379200" cy="830997"/>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cs typeface="Arial"/>
                <a:sym typeface="Arial"/>
              </a:rPr>
              <a:t>If the noun does not begin with h- or a vowel, we do not make a liaison, so </a:t>
            </a:r>
            <a:r>
              <a:rPr lang="en-GB" sz="2400" b="1" dirty="0">
                <a:solidFill>
                  <a:srgbClr val="002060"/>
                </a:solidFill>
                <a:latin typeface="Century Gothic" panose="020B0502020202020204" pitchFamily="34" charset="0"/>
                <a:cs typeface="Arial"/>
                <a:sym typeface="Arial"/>
              </a:rPr>
              <a:t>aux </a:t>
            </a:r>
            <a:r>
              <a:rPr lang="en-GB" sz="2400" dirty="0">
                <a:solidFill>
                  <a:srgbClr val="002060"/>
                </a:solidFill>
                <a:latin typeface="Century Gothic" panose="020B0502020202020204" pitchFamily="34" charset="0"/>
                <a:cs typeface="Arial"/>
                <a:sym typeface="Arial"/>
              </a:rPr>
              <a:t>sounds the same as </a:t>
            </a:r>
            <a:r>
              <a:rPr lang="en-GB" sz="2400" b="1" dirty="0">
                <a:solidFill>
                  <a:srgbClr val="002060"/>
                </a:solidFill>
                <a:latin typeface="Century Gothic" panose="020B0502020202020204" pitchFamily="34" charset="0"/>
                <a:cs typeface="Arial"/>
                <a:sym typeface="Arial"/>
              </a:rPr>
              <a:t>au</a:t>
            </a:r>
            <a:r>
              <a:rPr lang="en-GB" sz="2400" dirty="0">
                <a:solidFill>
                  <a:srgbClr val="002060"/>
                </a:solidFill>
                <a:latin typeface="Century Gothic" panose="020B0502020202020204" pitchFamily="34" charset="0"/>
                <a:cs typeface="Arial"/>
                <a:sym typeface="Arial"/>
              </a:rPr>
              <a:t>:</a:t>
            </a:r>
            <a:r>
              <a:rPr kumimoji="0" lang="en-GB" sz="24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p:cNvSpPr txBox="1"/>
          <p:nvPr/>
        </p:nvSpPr>
        <p:spPr>
          <a:xfrm>
            <a:off x="300037" y="4723948"/>
            <a:ext cx="11641419" cy="830997"/>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cs typeface="Arial"/>
                <a:sym typeface="Arial"/>
              </a:rPr>
              <a:t>This means that it is not possible to tell the difference when listening to masculine singular and masculine plural:</a:t>
            </a:r>
            <a:r>
              <a:rPr kumimoji="0" lang="en-GB" sz="240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p:cNvSpPr txBox="1"/>
          <p:nvPr/>
        </p:nvSpPr>
        <p:spPr>
          <a:xfrm>
            <a:off x="6155354" y="565170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5B9BD5">
                    <a:lumMod val="75000"/>
                  </a:srgbClr>
                </a:solidFill>
                <a:latin typeface="Century Gothic" panose="020B0502020202020204" pitchFamily="34" charset="0"/>
                <a:cs typeface="Arial"/>
                <a:sym typeface="Arial"/>
              </a:rPr>
              <a:t>aux</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dirty="0" err="1">
                <a:solidFill>
                  <a:srgbClr val="4472C4">
                    <a:lumMod val="50000"/>
                  </a:srgbClr>
                </a:solidFill>
                <a:latin typeface="Century Gothic" panose="020B0502020202020204" pitchFamily="34" charset="0"/>
                <a:cs typeface="Arial"/>
                <a:sym typeface="Arial"/>
              </a:rPr>
              <a:t>parc</a:t>
            </a:r>
            <a:r>
              <a:rPr lang="en-GB" sz="3000" u="sng" dirty="0" err="1">
                <a:solidFill>
                  <a:srgbClr val="4472C4">
                    <a:lumMod val="50000"/>
                  </a:srgbClr>
                </a:solidFill>
                <a:latin typeface="Century Gothic" panose="020B0502020202020204" pitchFamily="34" charset="0"/>
                <a:cs typeface="Arial"/>
                <a:sym typeface="Arial"/>
              </a:rPr>
              <a:t>s</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53" name="TextBox 52"/>
          <p:cNvSpPr txBox="1"/>
          <p:nvPr/>
        </p:nvSpPr>
        <p:spPr>
          <a:xfrm>
            <a:off x="8633912" y="5660221"/>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parks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4" name="TextBox 53"/>
          <p:cNvSpPr txBox="1"/>
          <p:nvPr/>
        </p:nvSpPr>
        <p:spPr>
          <a:xfrm>
            <a:off x="300037" y="567838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5B9BD5">
                    <a:lumMod val="75000"/>
                  </a:srgbClr>
                </a:solidFill>
                <a:latin typeface="Century Gothic" panose="020B0502020202020204" pitchFamily="34" charset="0"/>
                <a:cs typeface="Arial"/>
                <a:sym typeface="Arial"/>
              </a:rPr>
              <a:t>au</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dirty="0" err="1">
                <a:solidFill>
                  <a:srgbClr val="4472C4">
                    <a:lumMod val="50000"/>
                  </a:srgbClr>
                </a:solidFill>
                <a:latin typeface="Century Gothic" panose="020B0502020202020204" pitchFamily="34" charset="0"/>
                <a:cs typeface="Arial"/>
                <a:sym typeface="Arial"/>
              </a:rPr>
              <a:t>parc</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55" name="TextBox 54"/>
          <p:cNvSpPr txBox="1"/>
          <p:nvPr/>
        </p:nvSpPr>
        <p:spPr>
          <a:xfrm>
            <a:off x="3290348" y="5678385"/>
            <a:ext cx="34741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to the </a:t>
            </a:r>
            <a:r>
              <a:rPr lang="en-GB" sz="3000" dirty="0">
                <a:solidFill>
                  <a:srgbClr val="4472C4">
                    <a:lumMod val="50000"/>
                  </a:srgbClr>
                </a:solidFill>
                <a:latin typeface="Century Gothic" panose="020B0502020202020204" pitchFamily="34" charset="0"/>
                <a:cs typeface="Arial"/>
                <a:sym typeface="Arial"/>
              </a:rPr>
              <a:t>park</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grpSp>
        <p:nvGrpSpPr>
          <p:cNvPr id="24" name="Group 23"/>
          <p:cNvGrpSpPr/>
          <p:nvPr/>
        </p:nvGrpSpPr>
        <p:grpSpPr>
          <a:xfrm>
            <a:off x="1695880" y="2951836"/>
            <a:ext cx="7853297" cy="2344726"/>
            <a:chOff x="1959037" y="3762814"/>
            <a:chExt cx="7853297" cy="1596958"/>
          </a:xfrm>
        </p:grpSpPr>
        <p:sp>
          <p:nvSpPr>
            <p:cNvPr id="25" name="Oval Callout 24"/>
            <p:cNvSpPr/>
            <p:nvPr/>
          </p:nvSpPr>
          <p:spPr>
            <a:xfrm>
              <a:off x="1959037" y="3762814"/>
              <a:ext cx="7853297" cy="1596958"/>
            </a:xfrm>
            <a:prstGeom prst="wedgeEllipseCallout">
              <a:avLst>
                <a:gd name="adj1" fmla="val -33159"/>
                <a:gd name="adj2" fmla="val 72420"/>
              </a:avLst>
            </a:prstGeom>
            <a:solidFill>
              <a:schemeClr val="accent1">
                <a:lumMod val="50000"/>
              </a:schemeClr>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p:cNvSpPr txBox="1"/>
            <p:nvPr/>
          </p:nvSpPr>
          <p:spPr>
            <a:xfrm>
              <a:off x="2394311" y="3914261"/>
              <a:ext cx="7162816" cy="1320619"/>
            </a:xfrm>
            <a:prstGeom prst="rect">
              <a:avLst/>
            </a:prstGeom>
            <a:noFill/>
          </p:spPr>
          <p:txBody>
            <a:bodyPr wrap="square" rtlCol="0">
              <a:spAutoFit/>
            </a:bodyPr>
            <a:lstStyle/>
            <a:p>
              <a:pPr lvl="0" algn="ctr">
                <a:defRPr/>
              </a:pPr>
              <a:r>
                <a:rPr kumimoji="0" lang="en-GB" sz="2000" u="none" strike="noStrike" kern="1200" cap="none" spc="0" normalizeH="0" baseline="0" noProof="0" dirty="0">
                  <a:ln>
                    <a:noFill/>
                  </a:ln>
                  <a:solidFill>
                    <a:srgbClr val="FFFFFF"/>
                  </a:solidFill>
                  <a:effectLst/>
                  <a:uLnTx/>
                  <a:uFillTx/>
                  <a:latin typeface="Century Gothic" panose="020B0502020202020204" pitchFamily="34" charset="0"/>
                </a:rPr>
                <a:t>Remember!</a:t>
              </a:r>
            </a:p>
            <a:p>
              <a:pPr lvl="0" algn="ctr">
                <a:defRPr/>
              </a:pPr>
              <a:r>
                <a:rPr kumimoji="0" lang="en-GB" sz="2000" u="none" strike="noStrike" kern="1200" cap="none" spc="0" normalizeH="0" baseline="0" noProof="0" dirty="0">
                  <a:ln>
                    <a:noFill/>
                  </a:ln>
                  <a:solidFill>
                    <a:srgbClr val="FFFFFF"/>
                  </a:solidFill>
                  <a:effectLst/>
                  <a:uLnTx/>
                  <a:uFillTx/>
                  <a:latin typeface="Century Gothic" panose="020B0502020202020204" pitchFamily="34" charset="0"/>
                </a:rPr>
                <a:t> </a:t>
              </a:r>
              <a:r>
                <a:rPr lang="en-GB" sz="2000" dirty="0">
                  <a:solidFill>
                    <a:srgbClr val="FFFFFF"/>
                  </a:solidFill>
                  <a:latin typeface="Century Gothic" panose="020B0502020202020204" pitchFamily="34" charset="0"/>
                </a:rPr>
                <a:t>T</a:t>
              </a:r>
              <a:r>
                <a:rPr kumimoji="0" lang="en-GB" sz="2000" u="none" strike="noStrike" kern="1200" cap="none" spc="0" normalizeH="0" baseline="0" noProof="0" dirty="0">
                  <a:ln>
                    <a:noFill/>
                  </a:ln>
                  <a:solidFill>
                    <a:srgbClr val="FFFFFF"/>
                  </a:solidFill>
                  <a:effectLst/>
                  <a:uLnTx/>
                  <a:uFillTx/>
                  <a:latin typeface="Century Gothic" panose="020B0502020202020204" pitchFamily="34" charset="0"/>
                </a:rPr>
                <a:t>his is </a:t>
              </a:r>
              <a:r>
                <a:rPr kumimoji="0" lang="en-GB" sz="2000" b="1" u="none" strike="noStrike" kern="1200" cap="none" spc="0" normalizeH="0" baseline="0" noProof="0" dirty="0">
                  <a:ln>
                    <a:noFill/>
                  </a:ln>
                  <a:solidFill>
                    <a:srgbClr val="FFFFFF"/>
                  </a:solidFill>
                  <a:effectLst/>
                  <a:uLnTx/>
                  <a:uFillTx/>
                  <a:latin typeface="Century Gothic" panose="020B0502020202020204" pitchFamily="34" charset="0"/>
                </a:rPr>
                <a:t>not</a:t>
              </a:r>
              <a:r>
                <a:rPr kumimoji="0" lang="en-GB" sz="2000" u="none" strike="noStrike" kern="1200" cap="none" spc="0" normalizeH="0" noProof="0" dirty="0">
                  <a:ln>
                    <a:noFill/>
                  </a:ln>
                  <a:solidFill>
                    <a:srgbClr val="FFFFFF"/>
                  </a:solidFill>
                  <a:effectLst/>
                  <a:uLnTx/>
                  <a:uFillTx/>
                  <a:latin typeface="Century Gothic" panose="020B0502020202020204" pitchFamily="34" charset="0"/>
                </a:rPr>
                <a:t> the case for feminine nouns. </a:t>
              </a:r>
            </a:p>
            <a:p>
              <a:pPr lvl="0" algn="ctr">
                <a:defRPr/>
              </a:pPr>
              <a:r>
                <a:rPr kumimoji="0" lang="en-GB" sz="2000" u="none" strike="noStrike" kern="1200" cap="none" spc="0" normalizeH="0" noProof="0" dirty="0">
                  <a:ln>
                    <a:noFill/>
                  </a:ln>
                  <a:solidFill>
                    <a:srgbClr val="FFFFFF"/>
                  </a:solidFill>
                  <a:effectLst/>
                  <a:uLnTx/>
                  <a:uFillTx/>
                  <a:latin typeface="Century Gothic" panose="020B0502020202020204" pitchFamily="34" charset="0"/>
                </a:rPr>
                <a:t>In the singular you need</a:t>
              </a:r>
              <a:r>
                <a:rPr lang="en-GB" sz="2000" dirty="0">
                  <a:solidFill>
                    <a:srgbClr val="FFFFFF"/>
                  </a:solidFill>
                  <a:latin typeface="Century Gothic" panose="020B0502020202020204" pitchFamily="34" charset="0"/>
                </a:rPr>
                <a:t> </a:t>
              </a:r>
              <a:r>
                <a:rPr kumimoji="0" lang="en-GB"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a:t>
              </a:r>
              <a:r>
                <a:rPr lang="en-GB" sz="2000" b="1" i="1" dirty="0">
                  <a:solidFill>
                    <a:srgbClr val="FFFFFF"/>
                  </a:solidFill>
                  <a:latin typeface="Century Gothic" panose="020B0502020202020204" pitchFamily="34" charset="0"/>
                </a:rPr>
                <a:t>la. </a:t>
              </a:r>
              <a:r>
                <a:rPr lang="en-GB" sz="2000" dirty="0">
                  <a:solidFill>
                    <a:srgbClr val="FFFFFF"/>
                  </a:solidFill>
                  <a:latin typeface="Century Gothic" panose="020B0502020202020204" pitchFamily="34" charset="0"/>
                </a:rPr>
                <a:t>In the plural you need </a:t>
              </a:r>
              <a:r>
                <a:rPr lang="en-GB" sz="2000" b="1" i="1" dirty="0">
                  <a:solidFill>
                    <a:srgbClr val="FFFFFF"/>
                  </a:solidFill>
                  <a:latin typeface="Century Gothic" panose="020B0502020202020204" pitchFamily="34" charset="0"/>
                </a:rPr>
                <a:t>aux</a:t>
              </a:r>
            </a:p>
            <a:p>
              <a:pPr lvl="0" algn="ctr">
                <a:defRPr/>
              </a:pPr>
              <a:r>
                <a:rPr kumimoji="0" lang="en-GB" sz="20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(these </a:t>
              </a:r>
              <a:r>
                <a:rPr kumimoji="0" lang="en-GB" sz="2000" u="sng"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do</a:t>
              </a:r>
              <a:r>
                <a:rPr kumimoji="0" lang="en-GB" sz="20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sound</a:t>
              </a:r>
              <a:r>
                <a:rPr kumimoji="0" lang="en-GB" sz="2000" u="none" strike="noStrike" kern="1200" cap="none" spc="0" normalizeH="0" noProof="0" dirty="0">
                  <a:ln>
                    <a:noFill/>
                  </a:ln>
                  <a:solidFill>
                    <a:srgbClr val="FFFFFF"/>
                  </a:solidFill>
                  <a:effectLst/>
                  <a:uLnTx/>
                  <a:uFillTx/>
                  <a:latin typeface="Century Gothic" panose="020B0502020202020204" pitchFamily="34" charset="0"/>
                  <a:ea typeface="+mn-ea"/>
                  <a:cs typeface="+mn-cs"/>
                </a:rPr>
                <a:t> different).</a:t>
              </a:r>
            </a:p>
            <a:p>
              <a:pPr lvl="0" algn="ctr">
                <a:defRPr/>
              </a:pPr>
              <a:r>
                <a:rPr lang="en-GB" sz="2000" b="1" i="1" baseline="0" dirty="0">
                  <a:solidFill>
                    <a:srgbClr val="FFFFFF"/>
                  </a:solidFill>
                  <a:latin typeface="Century Gothic" panose="020B0502020202020204" pitchFamily="34" charset="0"/>
                </a:rPr>
                <a:t>à la </a:t>
              </a:r>
              <a:r>
                <a:rPr lang="en-GB" sz="2000" b="1" i="1" baseline="0" dirty="0" err="1">
                  <a:solidFill>
                    <a:srgbClr val="FFFFFF"/>
                  </a:solidFill>
                  <a:latin typeface="Century Gothic" panose="020B0502020202020204" pitchFamily="34" charset="0"/>
                </a:rPr>
                <a:t>caisse</a:t>
              </a:r>
              <a:r>
                <a:rPr lang="en-GB" sz="2000" b="1" i="1" dirty="0">
                  <a:solidFill>
                    <a:srgbClr val="FFFFFF"/>
                  </a:solidFill>
                  <a:latin typeface="Century Gothic" panose="020B0502020202020204" pitchFamily="34" charset="0"/>
                </a:rPr>
                <a:t> </a:t>
              </a:r>
              <a:r>
                <a:rPr lang="en-GB" sz="2000" dirty="0">
                  <a:solidFill>
                    <a:srgbClr val="FFFFFF"/>
                  </a:solidFill>
                  <a:latin typeface="Century Gothic" panose="020B0502020202020204" pitchFamily="34" charset="0"/>
                </a:rPr>
                <a:t>– to the checkout</a:t>
              </a:r>
            </a:p>
            <a:p>
              <a:pPr lvl="0" algn="ctr">
                <a:defRPr/>
              </a:pPr>
              <a:r>
                <a:rPr kumimoji="0" lang="en-GB"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aux </a:t>
              </a:r>
              <a:r>
                <a:rPr lang="en-GB" sz="2000" b="1" i="1" dirty="0" err="1">
                  <a:solidFill>
                    <a:srgbClr val="FFFFFF"/>
                  </a:solidFill>
                  <a:latin typeface="Century Gothic" panose="020B0502020202020204" pitchFamily="34" charset="0"/>
                </a:rPr>
                <a:t>caisse</a:t>
              </a:r>
              <a:r>
                <a:rPr kumimoji="0" lang="en-GB"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 </a:t>
              </a:r>
              <a:r>
                <a:rPr kumimoji="0" lang="en-GB" sz="200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to</a:t>
              </a:r>
              <a:r>
                <a:rPr kumimoji="0" lang="en-GB" sz="2000" u="none" strike="noStrike" kern="1200" cap="none" spc="0" normalizeH="0" noProof="0" dirty="0">
                  <a:ln>
                    <a:noFill/>
                  </a:ln>
                  <a:solidFill>
                    <a:srgbClr val="FFFFFF"/>
                  </a:solidFill>
                  <a:effectLst/>
                  <a:uLnTx/>
                  <a:uFillTx/>
                  <a:latin typeface="Century Gothic" panose="020B0502020202020204" pitchFamily="34" charset="0"/>
                  <a:ea typeface="+mn-ea"/>
                  <a:cs typeface="+mn-cs"/>
                </a:rPr>
                <a:t> the checkouts</a:t>
              </a:r>
              <a:endParaRPr kumimoji="0" lang="en-GB" sz="20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pSp>
        <p:nvGrpSpPr>
          <p:cNvPr id="3" name="Group 2"/>
          <p:cNvGrpSpPr/>
          <p:nvPr/>
        </p:nvGrpSpPr>
        <p:grpSpPr>
          <a:xfrm>
            <a:off x="300038" y="2221714"/>
            <a:ext cx="4083212" cy="567644"/>
            <a:chOff x="300038" y="2221714"/>
            <a:chExt cx="4083212" cy="567644"/>
          </a:xfrm>
        </p:grpSpPr>
        <p:sp>
          <p:nvSpPr>
            <p:cNvPr id="41" name="TextBox 40"/>
            <p:cNvSpPr txBox="1"/>
            <p:nvPr/>
          </p:nvSpPr>
          <p:spPr>
            <a:xfrm>
              <a:off x="300038" y="222171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5B9BD5">
                      <a:lumMod val="75000"/>
                    </a:srgbClr>
                  </a:solidFill>
                  <a:latin typeface="Century Gothic" panose="020B0502020202020204" pitchFamily="34" charset="0"/>
                  <a:cs typeface="Arial"/>
                  <a:sym typeface="Arial"/>
                </a:rPr>
                <a:t>aux</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b="1" dirty="0" err="1">
                  <a:solidFill>
                    <a:schemeClr val="accent1">
                      <a:lumMod val="75000"/>
                    </a:schemeClr>
                  </a:solidFill>
                  <a:latin typeface="Century Gothic" panose="020B0502020202020204" pitchFamily="34" charset="0"/>
                  <a:cs typeface="Arial"/>
                  <a:sym typeface="Arial"/>
                </a:rPr>
                <a:t>É</a:t>
              </a:r>
              <a:r>
                <a:rPr lang="en-GB" sz="3000" dirty="0" err="1">
                  <a:solidFill>
                    <a:srgbClr val="4472C4">
                      <a:lumMod val="50000"/>
                    </a:srgbClr>
                  </a:solidFill>
                  <a:latin typeface="Century Gothic" panose="020B0502020202020204" pitchFamily="34" charset="0"/>
                  <a:cs typeface="Arial"/>
                  <a:sym typeface="Arial"/>
                </a:rPr>
                <a:t>tats</a:t>
              </a:r>
              <a:r>
                <a:rPr lang="en-GB" sz="3000" dirty="0">
                  <a:solidFill>
                    <a:srgbClr val="4472C4">
                      <a:lumMod val="50000"/>
                    </a:srgbClr>
                  </a:solidFill>
                  <a:latin typeface="Century Gothic" panose="020B0502020202020204" pitchFamily="34" charset="0"/>
                  <a:cs typeface="Arial"/>
                  <a:sym typeface="Arial"/>
                </a:rPr>
                <a:t>-Uni</a:t>
              </a:r>
              <a:r>
                <a:rPr lang="en-GB" sz="3000" u="sng" dirty="0">
                  <a:solidFill>
                    <a:srgbClr val="4472C4">
                      <a:lumMod val="50000"/>
                    </a:srgbClr>
                  </a:solidFill>
                  <a:latin typeface="Century Gothic" panose="020B0502020202020204" pitchFamily="34" charset="0"/>
                  <a:cs typeface="Arial"/>
                  <a:sym typeface="Arial"/>
                </a:rPr>
                <a:t>s</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2" name="Arc 1"/>
            <p:cNvSpPr/>
            <p:nvPr/>
          </p:nvSpPr>
          <p:spPr>
            <a:xfrm rot="8017567">
              <a:off x="856532" y="2232050"/>
              <a:ext cx="538403" cy="576214"/>
            </a:xfrm>
            <a:prstGeom prst="arc">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 name="Group 4"/>
          <p:cNvGrpSpPr/>
          <p:nvPr/>
        </p:nvGrpSpPr>
        <p:grpSpPr>
          <a:xfrm>
            <a:off x="6252377" y="2180831"/>
            <a:ext cx="4083212" cy="553998"/>
            <a:chOff x="6252377" y="2180831"/>
            <a:chExt cx="4083212" cy="553998"/>
          </a:xfrm>
        </p:grpSpPr>
        <p:sp>
          <p:nvSpPr>
            <p:cNvPr id="43" name="TextBox 42"/>
            <p:cNvSpPr txBox="1"/>
            <p:nvPr/>
          </p:nvSpPr>
          <p:spPr>
            <a:xfrm>
              <a:off x="6252377" y="218083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FF0000"/>
                  </a:solidFill>
                  <a:latin typeface="Century Gothic" panose="020B0502020202020204" pitchFamily="34" charset="0"/>
                  <a:cs typeface="Arial"/>
                  <a:sym typeface="Arial"/>
                </a:rPr>
                <a:t>aux</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lang="en-GB" sz="3000" b="1" noProof="0" dirty="0" err="1">
                  <a:solidFill>
                    <a:srgbClr val="FF0000"/>
                  </a:solidFill>
                  <a:latin typeface="Century Gothic" panose="020B0502020202020204" pitchFamily="34" charset="0"/>
                  <a:cs typeface="Arial"/>
                  <a:sym typeface="Arial"/>
                </a:rPr>
                <a:t>î</a:t>
              </a:r>
              <a:r>
                <a:rPr lang="en-GB" sz="3000" noProof="0" dirty="0" err="1">
                  <a:solidFill>
                    <a:srgbClr val="4472C4">
                      <a:lumMod val="50000"/>
                    </a:srgbClr>
                  </a:solidFill>
                  <a:latin typeface="Century Gothic" panose="020B0502020202020204" pitchFamily="34" charset="0"/>
                  <a:cs typeface="Arial"/>
                  <a:sym typeface="Arial"/>
                </a:rPr>
                <a:t>le</a:t>
              </a:r>
              <a:r>
                <a:rPr lang="en-GB" sz="3000" u="sng" noProof="0" dirty="0" err="1">
                  <a:solidFill>
                    <a:srgbClr val="4472C4">
                      <a:lumMod val="50000"/>
                    </a:srgbClr>
                  </a:solidFill>
                  <a:latin typeface="Century Gothic" panose="020B0502020202020204" pitchFamily="34" charset="0"/>
                  <a:cs typeface="Arial"/>
                  <a:sym typeface="Arial"/>
                </a:rPr>
                <a:t>s</a:t>
              </a:r>
              <a:endParaRPr kumimoji="0" lang="en-GB" sz="3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27" name="Arc 26"/>
            <p:cNvSpPr/>
            <p:nvPr/>
          </p:nvSpPr>
          <p:spPr>
            <a:xfrm rot="7718903">
              <a:off x="6789923" y="2235716"/>
              <a:ext cx="432904" cy="541116"/>
            </a:xfrm>
            <a:prstGeom prst="arc">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28" name="Picture 27" descr="background rectangle">
            <a:extLst>
              <a:ext uri="{FF2B5EF4-FFF2-40B4-BE49-F238E27FC236}">
                <a16:creationId xmlns:a16="http://schemas.microsoft.com/office/drawing/2014/main" id="{626422D2-820D-446E-8BA0-F8CF591E585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696E3360-9287-437F-AF2F-E8EBAD0E4AF1}"/>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Saying ‘to (the)…’</a:t>
            </a:r>
          </a:p>
        </p:txBody>
      </p:sp>
      <p:sp>
        <p:nvSpPr>
          <p:cNvPr id="31" name="Rounded Rectangle 46">
            <a:extLst>
              <a:ext uri="{FF2B5EF4-FFF2-40B4-BE49-F238E27FC236}">
                <a16:creationId xmlns:a16="http://schemas.microsoft.com/office/drawing/2014/main" id="{A8339F86-0870-42A8-A0B4-0E92D98B5A54}"/>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067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5" grpId="0"/>
      <p:bldP spid="46" grpId="0"/>
      <p:bldP spid="47" grpId="0"/>
      <p:bldP spid="49" grpId="0"/>
      <p:bldP spid="50" grpId="0"/>
      <p:bldP spid="52" grpId="0"/>
      <p:bldP spid="53" grpId="0"/>
      <p:bldP spid="54" grpId="0"/>
      <p:bldP spid="5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91002" y="1605346"/>
            <a:ext cx="3723570" cy="2657211"/>
            <a:chOff x="496666" y="865619"/>
            <a:chExt cx="4492778" cy="329470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13" name="Group 12"/>
          <p:cNvGrpSpPr/>
          <p:nvPr/>
        </p:nvGrpSpPr>
        <p:grpSpPr>
          <a:xfrm>
            <a:off x="5289361" y="1605346"/>
            <a:ext cx="3723570" cy="2657211"/>
            <a:chOff x="496666" y="865619"/>
            <a:chExt cx="4492778" cy="3294704"/>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16" name="Group 15"/>
          <p:cNvGrpSpPr/>
          <p:nvPr/>
        </p:nvGrpSpPr>
        <p:grpSpPr>
          <a:xfrm>
            <a:off x="8210931" y="1605346"/>
            <a:ext cx="3723570" cy="2657211"/>
            <a:chOff x="496666" y="865619"/>
            <a:chExt cx="4492778" cy="3294704"/>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sp>
        <p:nvSpPr>
          <p:cNvPr id="19" name="TextBox 18"/>
          <p:cNvSpPr txBox="1"/>
          <p:nvPr/>
        </p:nvSpPr>
        <p:spPr>
          <a:xfrm>
            <a:off x="1521190" y="4718062"/>
            <a:ext cx="9223148"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a:solidFill>
                  <a:prstClr val="white"/>
                </a:solidFill>
                <a:latin typeface="Century Gothic" panose="020B0502020202020204" pitchFamily="34" charset="0"/>
              </a:rPr>
              <a:t>aux </a:t>
            </a:r>
            <a:r>
              <a:rPr lang="en-GB" sz="9600" b="1" dirty="0" err="1">
                <a:solidFill>
                  <a:prstClr val="white"/>
                </a:solidFill>
                <a:latin typeface="Century Gothic" panose="020B0502020202020204" pitchFamily="34" charset="0"/>
              </a:rPr>
              <a:t>parcs</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Oval 19">
            <a:hlinkClick r:id="" action="ppaction://noaction">
              <a:snd r:embed="rId6" name="ils chantent.wav"/>
            </a:hlinkClick>
          </p:cNvPr>
          <p:cNvSpPr/>
          <p:nvPr/>
        </p:nvSpPr>
        <p:spPr>
          <a:xfrm>
            <a:off x="4619524" y="743699"/>
            <a:ext cx="7777428" cy="397436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900" b="1" dirty="0">
                <a:solidFill>
                  <a:schemeClr val="bg1"/>
                </a:solidFill>
              </a:rPr>
              <a:t> Au </a:t>
            </a:r>
            <a:r>
              <a:rPr lang="en-GB" sz="2900" b="1" dirty="0" err="1">
                <a:solidFill>
                  <a:schemeClr val="bg1"/>
                </a:solidFill>
              </a:rPr>
              <a:t>ou</a:t>
            </a:r>
            <a:r>
              <a:rPr lang="en-GB" sz="2900" b="1" dirty="0">
                <a:solidFill>
                  <a:schemeClr val="bg1"/>
                </a:solidFill>
              </a:rPr>
              <a:t> aux ?</a:t>
            </a:r>
          </a:p>
        </p:txBody>
      </p:sp>
      <p:sp>
        <p:nvSpPr>
          <p:cNvPr id="8" name="Title 7">
            <a:extLst>
              <a:ext uri="{FF2B5EF4-FFF2-40B4-BE49-F238E27FC236}">
                <a16:creationId xmlns:a16="http://schemas.microsoft.com/office/drawing/2014/main" id="{4281F204-FC32-4594-8D0B-D77AFC51C01A}"/>
              </a:ext>
            </a:extLst>
          </p:cNvPr>
          <p:cNvSpPr>
            <a:spLocks noGrp="1"/>
          </p:cNvSpPr>
          <p:nvPr>
            <p:ph type="title"/>
          </p:nvPr>
        </p:nvSpPr>
        <p:spPr>
          <a:xfrm>
            <a:off x="838200" y="443074"/>
            <a:ext cx="10515600" cy="499630"/>
          </a:xfrm>
        </p:spPr>
        <p:txBody>
          <a:bodyPr>
            <a:normAutofit fontScale="90000"/>
          </a:bodyPr>
          <a:lstStyle/>
          <a:p>
            <a:r>
              <a:rPr lang="fr-FR" dirty="0"/>
              <a:t>Au ou aux ?</a:t>
            </a:r>
          </a:p>
        </p:txBody>
      </p:sp>
      <p:pic>
        <p:nvPicPr>
          <p:cNvPr id="23" name="Picture 22" descr="background rectangle">
            <a:extLst>
              <a:ext uri="{FF2B5EF4-FFF2-40B4-BE49-F238E27FC236}">
                <a16:creationId xmlns:a16="http://schemas.microsoft.com/office/drawing/2014/main" id="{B4F8997B-CE51-49D4-80CC-5AC214F2F7E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36963105-713A-4346-8CE7-5377DD872A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Au </a:t>
            </a:r>
            <a:r>
              <a:rPr lang="en-GB" sz="3600" b="1" dirty="0" err="1">
                <a:solidFill>
                  <a:schemeClr val="bg1"/>
                </a:solidFill>
              </a:rPr>
              <a:t>ou</a:t>
            </a:r>
            <a:r>
              <a:rPr lang="en-GB" sz="3600" b="1" dirty="0">
                <a:solidFill>
                  <a:schemeClr val="bg1"/>
                </a:solidFill>
              </a:rPr>
              <a:t> aux </a:t>
            </a:r>
            <a:r>
              <a:rPr lang="en-GB" sz="3600" b="1" kern="0" dirty="0">
                <a:solidFill>
                  <a:schemeClr val="bg1"/>
                </a:solidFill>
              </a:rPr>
              <a:t>?</a:t>
            </a:r>
            <a:r>
              <a:rPr lang="en-GB" sz="3600" b="1" dirty="0">
                <a:solidFill>
                  <a:schemeClr val="bg1"/>
                </a:solidFill>
              </a:rPr>
              <a:t>  </a:t>
            </a:r>
          </a:p>
        </p:txBody>
      </p:sp>
      <p:sp>
        <p:nvSpPr>
          <p:cNvPr id="25" name="Rounded Rectangle 46">
            <a:extLst>
              <a:ext uri="{FF2B5EF4-FFF2-40B4-BE49-F238E27FC236}">
                <a16:creationId xmlns:a16="http://schemas.microsoft.com/office/drawing/2014/main" id="{552A84DF-F47B-417A-815A-74975F64CEE1}"/>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225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x parc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076443" y="270714"/>
            <a:ext cx="1858058" cy="344718"/>
          </a:xfrm>
        </p:spPr>
        <p:txBody>
          <a:bodyPr>
            <a:normAutofit fontScale="90000"/>
          </a:bodyPr>
          <a:lstStyle/>
          <a:p>
            <a:pPr lvl="0">
              <a:lnSpc>
                <a:spcPct val="100000"/>
              </a:lnSpc>
              <a:spcBef>
                <a:spcPts val="0"/>
              </a:spcBef>
              <a:defRPr/>
            </a:pPr>
            <a:r>
              <a:rPr lang="en-GB" sz="1800" b="1" dirty="0">
                <a:solidFill>
                  <a:prstClr val="white"/>
                </a:solidFill>
                <a:ea typeface="+mn-ea"/>
                <a:cs typeface="+mn-cs"/>
              </a:rPr>
              <a:t>Au </a:t>
            </a:r>
            <a:r>
              <a:rPr lang="en-GB" sz="1800" b="1" dirty="0" err="1">
                <a:solidFill>
                  <a:prstClr val="white"/>
                </a:solidFill>
                <a:ea typeface="+mn-ea"/>
                <a:cs typeface="+mn-cs"/>
              </a:rPr>
              <a:t>ou</a:t>
            </a:r>
            <a:r>
              <a:rPr lang="en-GB" sz="1800" b="1" dirty="0">
                <a:solidFill>
                  <a:prstClr val="white"/>
                </a:solidFill>
                <a:ea typeface="+mn-ea"/>
                <a:cs typeface="+mn-cs"/>
              </a:rPr>
              <a:t> aux ?</a:t>
            </a:r>
            <a:endParaRPr lang="en-US" dirty="0"/>
          </a:p>
        </p:txBody>
      </p:sp>
      <p:sp>
        <p:nvSpPr>
          <p:cNvPr id="19" name="TextBox 18"/>
          <p:cNvSpPr txBox="1"/>
          <p:nvPr/>
        </p:nvSpPr>
        <p:spPr>
          <a:xfrm>
            <a:off x="1521190" y="4718062"/>
            <a:ext cx="9223148"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a:solidFill>
                  <a:prstClr val="white"/>
                </a:solidFill>
                <a:latin typeface="Century Gothic" panose="020B0502020202020204" pitchFamily="34" charset="0"/>
              </a:rPr>
              <a:t>au </a:t>
            </a:r>
            <a:r>
              <a:rPr lang="en-GB" sz="9600" b="1" dirty="0" err="1">
                <a:solidFill>
                  <a:prstClr val="white"/>
                </a:solidFill>
                <a:latin typeface="Century Gothic" panose="020B0502020202020204" pitchFamily="34" charset="0"/>
              </a:rPr>
              <a:t>collège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Oval 22">
            <a:hlinkClick r:id="" action="ppaction://noaction">
              <a:snd r:embed="rId4" name="ils chantent.wav"/>
            </a:hlinkClick>
          </p:cNvPr>
          <p:cNvSpPr/>
          <p:nvPr/>
        </p:nvSpPr>
        <p:spPr>
          <a:xfrm>
            <a:off x="6460113" y="1595853"/>
            <a:ext cx="5738653" cy="322623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900" b="1" dirty="0">
                <a:solidFill>
                  <a:schemeClr val="bg1"/>
                </a:solidFill>
              </a:rPr>
              <a:t> Au </a:t>
            </a:r>
            <a:r>
              <a:rPr lang="en-GB" sz="2900" b="1" dirty="0" err="1">
                <a:solidFill>
                  <a:schemeClr val="bg1"/>
                </a:solidFill>
              </a:rPr>
              <a:t>ou</a:t>
            </a:r>
            <a:r>
              <a:rPr lang="en-GB" sz="2900" b="1" dirty="0">
                <a:solidFill>
                  <a:schemeClr val="bg1"/>
                </a:solidFill>
              </a:rPr>
              <a:t> aux ?</a:t>
            </a:r>
          </a:p>
        </p:txBody>
      </p:sp>
      <p:grpSp>
        <p:nvGrpSpPr>
          <p:cNvPr id="5" name="Group 4"/>
          <p:cNvGrpSpPr/>
          <p:nvPr/>
        </p:nvGrpSpPr>
        <p:grpSpPr>
          <a:xfrm>
            <a:off x="7187712" y="1931336"/>
            <a:ext cx="4571913" cy="2642184"/>
            <a:chOff x="7187712" y="2124523"/>
            <a:chExt cx="4571913" cy="2642184"/>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712" y="2124523"/>
              <a:ext cx="4571913" cy="2642184"/>
            </a:xfrm>
            <a:prstGeom prst="rect">
              <a:avLst/>
            </a:prstGeom>
          </p:spPr>
        </p:pic>
        <p:sp>
          <p:nvSpPr>
            <p:cNvPr id="3" name="Block Arc 2"/>
            <p:cNvSpPr/>
            <p:nvPr/>
          </p:nvSpPr>
          <p:spPr>
            <a:xfrm>
              <a:off x="8500310" y="2526632"/>
              <a:ext cx="1658260" cy="11670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rPr>
                <a:t>collège</a:t>
              </a:r>
              <a:endParaRPr lang="en-GB" sz="2800" b="1" dirty="0">
                <a:solidFill>
                  <a:schemeClr val="bg1"/>
                </a:solidFill>
              </a:endParaRPr>
            </a:p>
          </p:txBody>
        </p:sp>
      </p:grpSp>
      <p:grpSp>
        <p:nvGrpSpPr>
          <p:cNvPr id="14" name="Group 13"/>
          <p:cNvGrpSpPr/>
          <p:nvPr/>
        </p:nvGrpSpPr>
        <p:grpSpPr>
          <a:xfrm>
            <a:off x="120394" y="1182948"/>
            <a:ext cx="4571913" cy="2642184"/>
            <a:chOff x="7187712" y="2124523"/>
            <a:chExt cx="4571913" cy="2642184"/>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712" y="2124523"/>
              <a:ext cx="4571913" cy="2642184"/>
            </a:xfrm>
            <a:prstGeom prst="rect">
              <a:avLst/>
            </a:prstGeom>
          </p:spPr>
        </p:pic>
        <p:sp>
          <p:nvSpPr>
            <p:cNvPr id="16" name="Block Arc 15"/>
            <p:cNvSpPr/>
            <p:nvPr/>
          </p:nvSpPr>
          <p:spPr>
            <a:xfrm>
              <a:off x="8500310" y="2526632"/>
              <a:ext cx="1658260" cy="11670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rPr>
                <a:t>collège</a:t>
              </a:r>
              <a:endParaRPr lang="en-GB" sz="2800" b="1" dirty="0">
                <a:solidFill>
                  <a:schemeClr val="bg1"/>
                </a:solidFill>
              </a:endParaRPr>
            </a:p>
          </p:txBody>
        </p:sp>
      </p:grpSp>
      <p:grpSp>
        <p:nvGrpSpPr>
          <p:cNvPr id="17" name="Group 16"/>
          <p:cNvGrpSpPr/>
          <p:nvPr/>
        </p:nvGrpSpPr>
        <p:grpSpPr>
          <a:xfrm>
            <a:off x="2118663" y="2401017"/>
            <a:ext cx="4571913" cy="2642184"/>
            <a:chOff x="7187712" y="2124523"/>
            <a:chExt cx="4571913" cy="2642184"/>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712" y="2124523"/>
              <a:ext cx="4571913" cy="2642184"/>
            </a:xfrm>
            <a:prstGeom prst="rect">
              <a:avLst/>
            </a:prstGeom>
          </p:spPr>
        </p:pic>
        <p:sp>
          <p:nvSpPr>
            <p:cNvPr id="20" name="Block Arc 19"/>
            <p:cNvSpPr/>
            <p:nvPr/>
          </p:nvSpPr>
          <p:spPr>
            <a:xfrm>
              <a:off x="8500310" y="2526632"/>
              <a:ext cx="1658260" cy="11670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rPr>
                <a:t>collège</a:t>
              </a:r>
              <a:endParaRPr lang="en-GB" sz="2800" b="1" dirty="0">
                <a:solidFill>
                  <a:schemeClr val="bg1"/>
                </a:solidFill>
              </a:endParaRPr>
            </a:p>
          </p:txBody>
        </p:sp>
      </p:grpSp>
      <p:pic>
        <p:nvPicPr>
          <p:cNvPr id="21" name="Picture 20" descr="background rectangle">
            <a:extLst>
              <a:ext uri="{FF2B5EF4-FFF2-40B4-BE49-F238E27FC236}">
                <a16:creationId xmlns:a16="http://schemas.microsoft.com/office/drawing/2014/main" id="{7D3EB062-F65C-4C38-8A5B-82D1E89A272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AED20CEE-0AB2-421F-B20C-FF41CA74263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ou aux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24" name="Rounded Rectangle 46">
            <a:extLst>
              <a:ext uri="{FF2B5EF4-FFF2-40B4-BE49-F238E27FC236}">
                <a16:creationId xmlns:a16="http://schemas.microsoft.com/office/drawing/2014/main" id="{BC10F6E8-115D-4DD8-8D05-5C8AD5759F8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696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 colleg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6" descr="background rectangle">
            <a:extLst>
              <a:ext uri="{FF2B5EF4-FFF2-40B4-BE49-F238E27FC236}">
                <a16:creationId xmlns:a16="http://schemas.microsoft.com/office/drawing/2014/main" id="{CB238838-6A9D-47A3-BE4F-676D1EC3BD53}"/>
              </a:ext>
            </a:extLst>
          </p:cNvPr>
          <p:cNvSpPr/>
          <p:nvPr/>
        </p:nvSpPr>
        <p:spPr>
          <a:xfrm>
            <a:off x="9919252" y="242614"/>
            <a:ext cx="2015249" cy="37281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p:cNvSpPr txBox="1"/>
          <p:nvPr/>
        </p:nvSpPr>
        <p:spPr>
          <a:xfrm>
            <a:off x="1521190" y="4718062"/>
            <a:ext cx="9223148"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a:solidFill>
                  <a:prstClr val="white"/>
                </a:solidFill>
                <a:latin typeface="Century Gothic" panose="020B0502020202020204" pitchFamily="34" charset="0"/>
              </a:rPr>
              <a:t>aux </a:t>
            </a:r>
            <a:r>
              <a:rPr lang="en-GB" sz="9600" b="1" dirty="0" err="1">
                <a:solidFill>
                  <a:prstClr val="white"/>
                </a:solidFill>
                <a:latin typeface="Century Gothic" panose="020B0502020202020204" pitchFamily="34" charset="0"/>
              </a:rPr>
              <a:t>magasins</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itle 3"/>
          <p:cNvSpPr txBox="1">
            <a:spLocks/>
          </p:cNvSpPr>
          <p:nvPr/>
        </p:nvSpPr>
        <p:spPr>
          <a:xfrm>
            <a:off x="-79905" y="315820"/>
            <a:ext cx="5265384" cy="70784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900" b="1" dirty="0">
              <a:solidFill>
                <a:schemeClr val="bg1"/>
              </a:solidFill>
            </a:endParaRPr>
          </a:p>
          <a:p>
            <a:r>
              <a:rPr lang="en-GB" sz="2900" b="1" dirty="0">
                <a:solidFill>
                  <a:schemeClr val="bg1"/>
                </a:solidFill>
              </a:rPr>
              <a:t> </a:t>
            </a:r>
            <a:r>
              <a:rPr lang="en-GB" sz="3100" b="1" dirty="0">
                <a:solidFill>
                  <a:schemeClr val="bg1"/>
                </a:solidFill>
              </a:rPr>
              <a:t>Au </a:t>
            </a:r>
            <a:r>
              <a:rPr lang="en-GB" sz="3100" b="1" dirty="0" err="1">
                <a:solidFill>
                  <a:schemeClr val="bg1"/>
                </a:solidFill>
              </a:rPr>
              <a:t>ou</a:t>
            </a:r>
            <a:r>
              <a:rPr lang="en-GB" sz="3100" b="1" dirty="0">
                <a:solidFill>
                  <a:schemeClr val="bg1"/>
                </a:solidFill>
              </a:rPr>
              <a:t> aux ?</a:t>
            </a:r>
          </a:p>
          <a:p>
            <a:endParaRPr lang="en-GB" sz="2900" b="1" dirty="0">
              <a:solidFill>
                <a:schemeClr val="bg1"/>
              </a:solidFill>
            </a:endParaRPr>
          </a:p>
        </p:txBody>
      </p:sp>
      <p:grpSp>
        <p:nvGrpSpPr>
          <p:cNvPr id="6" name="Group 5"/>
          <p:cNvGrpSpPr/>
          <p:nvPr/>
        </p:nvGrpSpPr>
        <p:grpSpPr>
          <a:xfrm>
            <a:off x="8834528" y="1597597"/>
            <a:ext cx="2214610" cy="2452475"/>
            <a:chOff x="8834528" y="1597597"/>
            <a:chExt cx="2214610" cy="2452475"/>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528" y="1597597"/>
              <a:ext cx="2214610" cy="2452475"/>
            </a:xfrm>
            <a:prstGeom prst="rect">
              <a:avLst/>
            </a:prstGeom>
          </p:spPr>
        </p:pic>
        <p:sp>
          <p:nvSpPr>
            <p:cNvPr id="17" name="Rounded Rectangle 16"/>
            <p:cNvSpPr/>
            <p:nvPr/>
          </p:nvSpPr>
          <p:spPr>
            <a:xfrm>
              <a:off x="9119152" y="1597597"/>
              <a:ext cx="1600200" cy="414963"/>
            </a:xfrm>
            <a:prstGeom prst="roundRect">
              <a:avLst/>
            </a:prstGeom>
            <a:solidFill>
              <a:schemeClr val="bg1"/>
            </a:solid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C00000"/>
                  </a:solidFill>
                </a:rPr>
                <a:t>magasin</a:t>
              </a:r>
              <a:endParaRPr lang="en-GB" sz="2400" b="1" dirty="0">
                <a:solidFill>
                  <a:srgbClr val="C00000"/>
                </a:solidFill>
              </a:endParaRPr>
            </a:p>
          </p:txBody>
        </p:sp>
      </p:grpSp>
      <p:grpSp>
        <p:nvGrpSpPr>
          <p:cNvPr id="18" name="Group 17"/>
          <p:cNvGrpSpPr/>
          <p:nvPr/>
        </p:nvGrpSpPr>
        <p:grpSpPr>
          <a:xfrm>
            <a:off x="1087907" y="1532156"/>
            <a:ext cx="2214610" cy="2452475"/>
            <a:chOff x="8834528" y="1597597"/>
            <a:chExt cx="2214610" cy="2452475"/>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528" y="1597597"/>
              <a:ext cx="2214610" cy="2452475"/>
            </a:xfrm>
            <a:prstGeom prst="rect">
              <a:avLst/>
            </a:prstGeom>
          </p:spPr>
        </p:pic>
        <p:sp>
          <p:nvSpPr>
            <p:cNvPr id="21" name="Rounded Rectangle 20"/>
            <p:cNvSpPr/>
            <p:nvPr/>
          </p:nvSpPr>
          <p:spPr>
            <a:xfrm>
              <a:off x="9119152" y="1597597"/>
              <a:ext cx="1600200" cy="414963"/>
            </a:xfrm>
            <a:prstGeom prst="roundRect">
              <a:avLst/>
            </a:prstGeom>
            <a:solidFill>
              <a:schemeClr val="bg1"/>
            </a:solid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C00000"/>
                  </a:solidFill>
                </a:rPr>
                <a:t>magasin</a:t>
              </a:r>
              <a:endParaRPr lang="en-GB" sz="2400" b="1" dirty="0">
                <a:solidFill>
                  <a:srgbClr val="C00000"/>
                </a:solidFill>
              </a:endParaRPr>
            </a:p>
          </p:txBody>
        </p:sp>
      </p:grpSp>
      <p:grpSp>
        <p:nvGrpSpPr>
          <p:cNvPr id="22" name="Group 21"/>
          <p:cNvGrpSpPr/>
          <p:nvPr/>
        </p:nvGrpSpPr>
        <p:grpSpPr>
          <a:xfrm>
            <a:off x="3095053" y="1532157"/>
            <a:ext cx="2214610" cy="2452475"/>
            <a:chOff x="8834528" y="1597597"/>
            <a:chExt cx="2214610" cy="2452475"/>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528" y="1597597"/>
              <a:ext cx="2214610" cy="2452475"/>
            </a:xfrm>
            <a:prstGeom prst="rect">
              <a:avLst/>
            </a:prstGeom>
          </p:spPr>
        </p:pic>
        <p:sp>
          <p:nvSpPr>
            <p:cNvPr id="24" name="Rounded Rectangle 23"/>
            <p:cNvSpPr/>
            <p:nvPr/>
          </p:nvSpPr>
          <p:spPr>
            <a:xfrm>
              <a:off x="9119152" y="1597597"/>
              <a:ext cx="1600200" cy="414963"/>
            </a:xfrm>
            <a:prstGeom prst="roundRect">
              <a:avLst/>
            </a:prstGeom>
            <a:solidFill>
              <a:schemeClr val="bg1"/>
            </a:solid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C00000"/>
                  </a:solidFill>
                </a:rPr>
                <a:t>magasin</a:t>
              </a:r>
              <a:endParaRPr lang="en-GB" sz="2400" b="1" dirty="0">
                <a:solidFill>
                  <a:srgbClr val="C00000"/>
                </a:solidFill>
              </a:endParaRPr>
            </a:p>
          </p:txBody>
        </p:sp>
      </p:grpSp>
      <p:grpSp>
        <p:nvGrpSpPr>
          <p:cNvPr id="25" name="Group 24"/>
          <p:cNvGrpSpPr/>
          <p:nvPr/>
        </p:nvGrpSpPr>
        <p:grpSpPr>
          <a:xfrm>
            <a:off x="5042406" y="1532157"/>
            <a:ext cx="2214610" cy="2452475"/>
            <a:chOff x="8834528" y="1597597"/>
            <a:chExt cx="2214610" cy="2452475"/>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528" y="1597597"/>
              <a:ext cx="2214610" cy="2452475"/>
            </a:xfrm>
            <a:prstGeom prst="rect">
              <a:avLst/>
            </a:prstGeom>
          </p:spPr>
        </p:pic>
        <p:sp>
          <p:nvSpPr>
            <p:cNvPr id="27" name="Rounded Rectangle 26"/>
            <p:cNvSpPr/>
            <p:nvPr/>
          </p:nvSpPr>
          <p:spPr>
            <a:xfrm>
              <a:off x="9119152" y="1597597"/>
              <a:ext cx="1600200" cy="414963"/>
            </a:xfrm>
            <a:prstGeom prst="roundRect">
              <a:avLst/>
            </a:prstGeom>
            <a:solidFill>
              <a:schemeClr val="bg1"/>
            </a:solid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C00000"/>
                  </a:solidFill>
                </a:rPr>
                <a:t>magasin</a:t>
              </a:r>
              <a:endParaRPr lang="en-GB" sz="2400" b="1" dirty="0">
                <a:solidFill>
                  <a:srgbClr val="C00000"/>
                </a:solidFill>
              </a:endParaRPr>
            </a:p>
          </p:txBody>
        </p:sp>
      </p:grpSp>
      <p:sp>
        <p:nvSpPr>
          <p:cNvPr id="13" name="Oval 12">
            <a:hlinkClick r:id="" action="ppaction://noaction">
              <a:snd r:embed="rId5" name="ils chantent.wav"/>
            </a:hlinkClick>
          </p:cNvPr>
          <p:cNvSpPr/>
          <p:nvPr/>
        </p:nvSpPr>
        <p:spPr>
          <a:xfrm>
            <a:off x="696065" y="1023669"/>
            <a:ext cx="7304690" cy="3469456"/>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itle 4">
            <a:extLst>
              <a:ext uri="{FF2B5EF4-FFF2-40B4-BE49-F238E27FC236}">
                <a16:creationId xmlns:a16="http://schemas.microsoft.com/office/drawing/2014/main" id="{3DC711FE-272B-4DAE-B39D-F80F13B62BD0}"/>
              </a:ext>
            </a:extLst>
          </p:cNvPr>
          <p:cNvSpPr>
            <a:spLocks noGrp="1"/>
          </p:cNvSpPr>
          <p:nvPr>
            <p:ph type="title"/>
          </p:nvPr>
        </p:nvSpPr>
        <p:spPr>
          <a:xfrm>
            <a:off x="838200" y="493873"/>
            <a:ext cx="10515600" cy="127205"/>
          </a:xfrm>
        </p:spPr>
        <p:txBody>
          <a:bodyPr>
            <a:normAutofit fontScale="90000"/>
          </a:bodyPr>
          <a:lstStyle/>
          <a:p>
            <a:r>
              <a:rPr lang="fr-FR" dirty="0"/>
              <a:t>Au ou aux ?</a:t>
            </a:r>
          </a:p>
        </p:txBody>
      </p:sp>
      <p:pic>
        <p:nvPicPr>
          <p:cNvPr id="28" name="Picture 27" descr="background rectangle">
            <a:extLst>
              <a:ext uri="{FF2B5EF4-FFF2-40B4-BE49-F238E27FC236}">
                <a16:creationId xmlns:a16="http://schemas.microsoft.com/office/drawing/2014/main" id="{791B5DF3-2B10-486C-BEDF-BA4D2C52D2E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9" name="Title 3">
            <a:extLst>
              <a:ext uri="{FF2B5EF4-FFF2-40B4-BE49-F238E27FC236}">
                <a16:creationId xmlns:a16="http://schemas.microsoft.com/office/drawing/2014/main" id="{3E8657BE-A115-4FFA-BFF0-F6292298275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ou aux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30" name="Rounded Rectangle 46">
            <a:extLst>
              <a:ext uri="{FF2B5EF4-FFF2-40B4-BE49-F238E27FC236}">
                <a16:creationId xmlns:a16="http://schemas.microsoft.com/office/drawing/2014/main" id="{DB5ACE83-DC9A-42E5-9E18-C7825B8D1312}"/>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668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x magasin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hlinkClick r:id="" action="ppaction://noaction">
              <a:snd r:embed="rId4" name="ils chantent.wav"/>
            </a:hlinkClick>
          </p:cNvPr>
          <p:cNvSpPr/>
          <p:nvPr/>
        </p:nvSpPr>
        <p:spPr>
          <a:xfrm>
            <a:off x="392965" y="1205250"/>
            <a:ext cx="6508532" cy="4061372"/>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076443" y="270714"/>
            <a:ext cx="1858058" cy="344718"/>
          </a:xfrm>
        </p:spPr>
        <p:txBody>
          <a:bodyPr>
            <a:normAutofit fontScale="90000"/>
          </a:bodyPr>
          <a:lstStyle/>
          <a:p>
            <a:pPr lvl="0">
              <a:lnSpc>
                <a:spcPct val="100000"/>
              </a:lnSpc>
              <a:spcBef>
                <a:spcPts val="0"/>
              </a:spcBef>
              <a:defRPr/>
            </a:pPr>
            <a:r>
              <a:rPr lang="en-GB" sz="1800" b="1" dirty="0">
                <a:solidFill>
                  <a:prstClr val="white"/>
                </a:solidFill>
                <a:ea typeface="+mn-ea"/>
                <a:cs typeface="+mn-cs"/>
              </a:rPr>
              <a:t>Au </a:t>
            </a:r>
            <a:r>
              <a:rPr lang="en-GB" sz="1800" b="1" dirty="0" err="1">
                <a:solidFill>
                  <a:prstClr val="white"/>
                </a:solidFill>
                <a:ea typeface="+mn-ea"/>
                <a:cs typeface="+mn-cs"/>
              </a:rPr>
              <a:t>ou</a:t>
            </a:r>
            <a:r>
              <a:rPr lang="en-GB" sz="1800" b="1" dirty="0">
                <a:solidFill>
                  <a:prstClr val="white"/>
                </a:solidFill>
                <a:ea typeface="+mn-ea"/>
                <a:cs typeface="+mn-cs"/>
              </a:rPr>
              <a:t> aux ?</a:t>
            </a:r>
            <a:endParaRPr lang="en-US" dirty="0"/>
          </a:p>
        </p:txBody>
      </p:sp>
      <p:sp>
        <p:nvSpPr>
          <p:cNvPr id="19" name="TextBox 18"/>
          <p:cNvSpPr txBox="1"/>
          <p:nvPr/>
        </p:nvSpPr>
        <p:spPr>
          <a:xfrm>
            <a:off x="1521190" y="4718062"/>
            <a:ext cx="9223148"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a:solidFill>
                  <a:prstClr val="white"/>
                </a:solidFill>
                <a:latin typeface="Century Gothic" panose="020B0502020202020204" pitchFamily="34" charset="0"/>
              </a:rPr>
              <a:t>aux cafés</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900" b="1" dirty="0">
                <a:solidFill>
                  <a:schemeClr val="bg1"/>
                </a:solidFill>
              </a:rPr>
              <a:t> Au </a:t>
            </a:r>
            <a:r>
              <a:rPr lang="en-GB" sz="2900" b="1" dirty="0" err="1">
                <a:solidFill>
                  <a:schemeClr val="bg1"/>
                </a:solidFill>
              </a:rPr>
              <a:t>ou</a:t>
            </a:r>
            <a:r>
              <a:rPr lang="en-GB" sz="2900" b="1" dirty="0">
                <a:solidFill>
                  <a:schemeClr val="bg1"/>
                </a:solidFill>
              </a:rPr>
              <a:t> aux ?</a:t>
            </a:r>
          </a:p>
        </p:txBody>
      </p:sp>
      <p:grpSp>
        <p:nvGrpSpPr>
          <p:cNvPr id="12" name="Group 11"/>
          <p:cNvGrpSpPr/>
          <p:nvPr/>
        </p:nvGrpSpPr>
        <p:grpSpPr>
          <a:xfrm>
            <a:off x="8576846" y="1558216"/>
            <a:ext cx="1995516" cy="2321275"/>
            <a:chOff x="8576846" y="1558216"/>
            <a:chExt cx="1995516" cy="2321275"/>
          </a:xfrm>
        </p:grpSpPr>
        <p:sp>
          <p:nvSpPr>
            <p:cNvPr id="8" name="Rounded Rectangle 7"/>
            <p:cNvSpPr/>
            <p:nvPr/>
          </p:nvSpPr>
          <p:spPr>
            <a:xfrm>
              <a:off x="8774504" y="1558216"/>
              <a:ext cx="1600200" cy="583227"/>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846" y="2077520"/>
              <a:ext cx="1995516" cy="1801971"/>
            </a:xfrm>
            <a:prstGeom prst="rect">
              <a:avLst/>
            </a:prstGeom>
          </p:spPr>
        </p:pic>
        <p:sp>
          <p:nvSpPr>
            <p:cNvPr id="26" name="Rectangle 25"/>
            <p:cNvSpPr/>
            <p:nvPr/>
          </p:nvSpPr>
          <p:spPr>
            <a:xfrm>
              <a:off x="8937250" y="1573192"/>
              <a:ext cx="1274708"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C</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afé</a:t>
              </a:r>
            </a:p>
          </p:txBody>
        </p:sp>
      </p:grpSp>
      <p:grpSp>
        <p:nvGrpSpPr>
          <p:cNvPr id="27" name="Group 26"/>
          <p:cNvGrpSpPr/>
          <p:nvPr/>
        </p:nvGrpSpPr>
        <p:grpSpPr>
          <a:xfrm>
            <a:off x="1454231" y="1862240"/>
            <a:ext cx="1995516" cy="2321275"/>
            <a:chOff x="8576846" y="1558216"/>
            <a:chExt cx="1995516" cy="2321275"/>
          </a:xfrm>
        </p:grpSpPr>
        <p:sp>
          <p:nvSpPr>
            <p:cNvPr id="28" name="Rounded Rectangle 27"/>
            <p:cNvSpPr/>
            <p:nvPr/>
          </p:nvSpPr>
          <p:spPr>
            <a:xfrm>
              <a:off x="8774504" y="1558216"/>
              <a:ext cx="1600200" cy="583227"/>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846" y="2077520"/>
              <a:ext cx="1995516" cy="1801971"/>
            </a:xfrm>
            <a:prstGeom prst="rect">
              <a:avLst/>
            </a:prstGeom>
          </p:spPr>
        </p:pic>
        <p:sp>
          <p:nvSpPr>
            <p:cNvPr id="30" name="Rectangle 29"/>
            <p:cNvSpPr/>
            <p:nvPr/>
          </p:nvSpPr>
          <p:spPr>
            <a:xfrm>
              <a:off x="8937250" y="1573192"/>
              <a:ext cx="1274708"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C</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afé</a:t>
              </a:r>
            </a:p>
          </p:txBody>
        </p:sp>
      </p:grpSp>
      <p:grpSp>
        <p:nvGrpSpPr>
          <p:cNvPr id="31" name="Group 30"/>
          <p:cNvGrpSpPr/>
          <p:nvPr/>
        </p:nvGrpSpPr>
        <p:grpSpPr>
          <a:xfrm>
            <a:off x="3647231" y="1896357"/>
            <a:ext cx="1995516" cy="2321275"/>
            <a:chOff x="8576846" y="1558216"/>
            <a:chExt cx="1995516" cy="2321275"/>
          </a:xfrm>
        </p:grpSpPr>
        <p:sp>
          <p:nvSpPr>
            <p:cNvPr id="32" name="Rounded Rectangle 31"/>
            <p:cNvSpPr/>
            <p:nvPr/>
          </p:nvSpPr>
          <p:spPr>
            <a:xfrm>
              <a:off x="8774504" y="1558216"/>
              <a:ext cx="1600200" cy="583227"/>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846" y="2077520"/>
              <a:ext cx="1995516" cy="1801971"/>
            </a:xfrm>
            <a:prstGeom prst="rect">
              <a:avLst/>
            </a:prstGeom>
          </p:spPr>
        </p:pic>
        <p:sp>
          <p:nvSpPr>
            <p:cNvPr id="34" name="Rectangle 33"/>
            <p:cNvSpPr/>
            <p:nvPr/>
          </p:nvSpPr>
          <p:spPr>
            <a:xfrm>
              <a:off x="8937250" y="1573192"/>
              <a:ext cx="1274708"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C</a:t>
              </a: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afé</a:t>
              </a:r>
            </a:p>
          </p:txBody>
        </p:sp>
      </p:grpSp>
      <p:pic>
        <p:nvPicPr>
          <p:cNvPr id="20" name="Picture 19" descr="background rectangle">
            <a:extLst>
              <a:ext uri="{FF2B5EF4-FFF2-40B4-BE49-F238E27FC236}">
                <a16:creationId xmlns:a16="http://schemas.microsoft.com/office/drawing/2014/main" id="{4479ACED-EEA5-44D4-A837-BB252DBC9DC9}"/>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30BA2D8E-3377-4BBF-A47E-A6B531B99AC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ou aux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22" name="Rounded Rectangle 46">
            <a:extLst>
              <a:ext uri="{FF2B5EF4-FFF2-40B4-BE49-F238E27FC236}">
                <a16:creationId xmlns:a16="http://schemas.microsoft.com/office/drawing/2014/main" id="{EB2ADF14-338A-43DC-9D8F-C676924CA5C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331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x caf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076443" y="270714"/>
            <a:ext cx="1858058" cy="344718"/>
          </a:xfrm>
        </p:spPr>
        <p:txBody>
          <a:bodyPr>
            <a:normAutofit fontScale="90000"/>
          </a:bodyPr>
          <a:lstStyle/>
          <a:p>
            <a:pPr lvl="0">
              <a:lnSpc>
                <a:spcPct val="100000"/>
              </a:lnSpc>
              <a:spcBef>
                <a:spcPts val="0"/>
              </a:spcBef>
              <a:defRPr/>
            </a:pPr>
            <a:r>
              <a:rPr lang="en-GB" sz="1800" b="1" dirty="0">
                <a:solidFill>
                  <a:prstClr val="white"/>
                </a:solidFill>
                <a:ea typeface="+mn-ea"/>
                <a:cs typeface="+mn-cs"/>
              </a:rPr>
              <a:t>Au </a:t>
            </a:r>
            <a:r>
              <a:rPr lang="en-GB" sz="1800" b="1" dirty="0" err="1">
                <a:solidFill>
                  <a:prstClr val="white"/>
                </a:solidFill>
                <a:ea typeface="+mn-ea"/>
                <a:cs typeface="+mn-cs"/>
              </a:rPr>
              <a:t>ou</a:t>
            </a:r>
            <a:r>
              <a:rPr lang="en-GB" sz="1800" b="1" dirty="0">
                <a:solidFill>
                  <a:prstClr val="white"/>
                </a:solidFill>
                <a:ea typeface="+mn-ea"/>
                <a:cs typeface="+mn-cs"/>
              </a:rPr>
              <a:t> aux ?</a:t>
            </a:r>
            <a:endParaRPr lang="en-US" dirty="0"/>
          </a:p>
        </p:txBody>
      </p:sp>
      <p:sp>
        <p:nvSpPr>
          <p:cNvPr id="19" name="TextBox 18"/>
          <p:cNvSpPr txBox="1"/>
          <p:nvPr/>
        </p:nvSpPr>
        <p:spPr>
          <a:xfrm>
            <a:off x="1521190" y="4718062"/>
            <a:ext cx="9223148"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a:solidFill>
                  <a:prstClr val="white"/>
                </a:solidFill>
                <a:latin typeface="Century Gothic" panose="020B0502020202020204" pitchFamily="34" charset="0"/>
              </a:rPr>
              <a:t>au bar</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Oval 12">
            <a:hlinkClick r:id="" action="ppaction://noaction">
              <a:snd r:embed="rId4" name="ils chantent.wav"/>
            </a:hlinkClick>
          </p:cNvPr>
          <p:cNvSpPr/>
          <p:nvPr/>
        </p:nvSpPr>
        <p:spPr>
          <a:xfrm>
            <a:off x="474485" y="1306300"/>
            <a:ext cx="5097540" cy="2767785"/>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900" b="1" dirty="0">
                <a:solidFill>
                  <a:schemeClr val="bg1"/>
                </a:solidFill>
              </a:rPr>
              <a:t> Au </a:t>
            </a:r>
            <a:r>
              <a:rPr lang="en-GB" sz="2900" b="1" dirty="0" err="1">
                <a:solidFill>
                  <a:schemeClr val="bg1"/>
                </a:solidFill>
              </a:rPr>
              <a:t>ou</a:t>
            </a:r>
            <a:r>
              <a:rPr lang="en-GB" sz="2900" b="1" dirty="0">
                <a:solidFill>
                  <a:schemeClr val="bg1"/>
                </a:solidFill>
              </a:rPr>
              <a:t> aux ?</a:t>
            </a:r>
          </a:p>
        </p:txBody>
      </p:sp>
      <p:grpSp>
        <p:nvGrpSpPr>
          <p:cNvPr id="9" name="Group 8"/>
          <p:cNvGrpSpPr/>
          <p:nvPr/>
        </p:nvGrpSpPr>
        <p:grpSpPr>
          <a:xfrm>
            <a:off x="1969545" y="1667646"/>
            <a:ext cx="2330443" cy="2057384"/>
            <a:chOff x="1913789" y="1665564"/>
            <a:chExt cx="2330443" cy="205738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789" y="1665564"/>
              <a:ext cx="2330443" cy="205738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505" y="2298813"/>
              <a:ext cx="1305005" cy="1305005"/>
            </a:xfrm>
            <a:prstGeom prst="rect">
              <a:avLst/>
            </a:prstGeom>
          </p:spPr>
        </p:pic>
        <p:sp>
          <p:nvSpPr>
            <p:cNvPr id="8" name="Rectangle 7"/>
            <p:cNvSpPr/>
            <p:nvPr/>
          </p:nvSpPr>
          <p:spPr>
            <a:xfrm>
              <a:off x="2737409" y="1928750"/>
              <a:ext cx="683199" cy="461665"/>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grpSp>
      <p:grpSp>
        <p:nvGrpSpPr>
          <p:cNvPr id="27" name="Group 26"/>
          <p:cNvGrpSpPr/>
          <p:nvPr/>
        </p:nvGrpSpPr>
        <p:grpSpPr>
          <a:xfrm>
            <a:off x="9168916" y="1740311"/>
            <a:ext cx="2330443" cy="2057384"/>
            <a:chOff x="1913789" y="1665564"/>
            <a:chExt cx="2330443" cy="2057384"/>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789" y="1665564"/>
              <a:ext cx="2330443" cy="2057384"/>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505" y="2298813"/>
              <a:ext cx="1305005" cy="1305005"/>
            </a:xfrm>
            <a:prstGeom prst="rect">
              <a:avLst/>
            </a:prstGeom>
          </p:spPr>
        </p:pic>
        <p:sp>
          <p:nvSpPr>
            <p:cNvPr id="30" name="Rectangle 29"/>
            <p:cNvSpPr/>
            <p:nvPr/>
          </p:nvSpPr>
          <p:spPr>
            <a:xfrm>
              <a:off x="2737409" y="1928750"/>
              <a:ext cx="683199" cy="461665"/>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grpSp>
      <p:grpSp>
        <p:nvGrpSpPr>
          <p:cNvPr id="31" name="Group 30"/>
          <p:cNvGrpSpPr/>
          <p:nvPr/>
        </p:nvGrpSpPr>
        <p:grpSpPr>
          <a:xfrm>
            <a:off x="6812891" y="1309998"/>
            <a:ext cx="2330443" cy="2057384"/>
            <a:chOff x="1913789" y="1665564"/>
            <a:chExt cx="2330443" cy="2057384"/>
          </a:xfrm>
        </p:grpSpPr>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789" y="1665564"/>
              <a:ext cx="2330443" cy="2057384"/>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6505" y="2298813"/>
              <a:ext cx="1305005" cy="1305005"/>
            </a:xfrm>
            <a:prstGeom prst="rect">
              <a:avLst/>
            </a:prstGeom>
          </p:spPr>
        </p:pic>
        <p:sp>
          <p:nvSpPr>
            <p:cNvPr id="34" name="Rectangle 33"/>
            <p:cNvSpPr/>
            <p:nvPr/>
          </p:nvSpPr>
          <p:spPr>
            <a:xfrm>
              <a:off x="2737409" y="1928750"/>
              <a:ext cx="683199" cy="461665"/>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grpSp>
      <p:pic>
        <p:nvPicPr>
          <p:cNvPr id="20" name="Picture 19" descr="background rectangle">
            <a:extLst>
              <a:ext uri="{FF2B5EF4-FFF2-40B4-BE49-F238E27FC236}">
                <a16:creationId xmlns:a16="http://schemas.microsoft.com/office/drawing/2014/main" id="{178BEA89-34A4-4E4F-BBF6-5D9EAECBE26A}"/>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4D621086-FE68-48E1-92DF-7171DEE3901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ou aux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22" name="Rounded Rectangle 46">
            <a:extLst>
              <a:ext uri="{FF2B5EF4-FFF2-40B4-BE49-F238E27FC236}">
                <a16:creationId xmlns:a16="http://schemas.microsoft.com/office/drawing/2014/main" id="{2315F3BF-EA4E-4E97-B620-78952075A2DD}"/>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995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 ba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703728" y="4714719"/>
            <a:ext cx="9223148"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a:solidFill>
                  <a:prstClr val="white"/>
                </a:solidFill>
                <a:latin typeface="Century Gothic" panose="020B0502020202020204" pitchFamily="34" charset="0"/>
              </a:rPr>
              <a:t>aux </a:t>
            </a:r>
            <a:r>
              <a:rPr lang="en-GB" sz="9600" b="1" dirty="0" err="1">
                <a:solidFill>
                  <a:prstClr val="white"/>
                </a:solidFill>
                <a:latin typeface="Century Gothic" panose="020B0502020202020204" pitchFamily="34" charset="0"/>
              </a:rPr>
              <a:t>cinémas</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Oval 12">
            <a:hlinkClick r:id="" action="ppaction://noaction">
              <a:snd r:embed="rId4" name="ils chantent.wav"/>
            </a:hlinkClick>
          </p:cNvPr>
          <p:cNvSpPr/>
          <p:nvPr/>
        </p:nvSpPr>
        <p:spPr>
          <a:xfrm>
            <a:off x="4808483" y="642213"/>
            <a:ext cx="7126018" cy="3888042"/>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511" y="969646"/>
            <a:ext cx="2647619" cy="3128263"/>
          </a:xfrm>
          <a:prstGeom prst="rect">
            <a:avLst/>
          </a:prstGeom>
        </p:spPr>
      </p:pic>
      <p:grpSp>
        <p:nvGrpSpPr>
          <p:cNvPr id="7" name="Group 6"/>
          <p:cNvGrpSpPr/>
          <p:nvPr/>
        </p:nvGrpSpPr>
        <p:grpSpPr>
          <a:xfrm>
            <a:off x="5824848" y="998131"/>
            <a:ext cx="5179515" cy="3275706"/>
            <a:chOff x="5824848" y="998131"/>
            <a:chExt cx="5179515" cy="3275706"/>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00133">
              <a:off x="5824848" y="1145574"/>
              <a:ext cx="2647619" cy="312826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3731" y="1043035"/>
              <a:ext cx="2647619" cy="3128263"/>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3878">
              <a:off x="8356744" y="998131"/>
              <a:ext cx="2647619" cy="3128263"/>
            </a:xfrm>
            <a:prstGeom prst="rect">
              <a:avLst/>
            </a:prstGeom>
          </p:spPr>
        </p:pic>
      </p:grpSp>
      <p:sp>
        <p:nvSpPr>
          <p:cNvPr id="14"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900" b="1" dirty="0">
                <a:solidFill>
                  <a:schemeClr val="bg1"/>
                </a:solidFill>
              </a:rPr>
              <a:t> Au </a:t>
            </a:r>
            <a:r>
              <a:rPr lang="en-GB" sz="2900" b="1" dirty="0" err="1">
                <a:solidFill>
                  <a:schemeClr val="bg1"/>
                </a:solidFill>
              </a:rPr>
              <a:t>ou</a:t>
            </a:r>
            <a:r>
              <a:rPr lang="en-GB" sz="2900" b="1" dirty="0">
                <a:solidFill>
                  <a:schemeClr val="bg1"/>
                </a:solidFill>
              </a:rPr>
              <a:t> aux ?</a:t>
            </a:r>
          </a:p>
        </p:txBody>
      </p:sp>
      <p:sp>
        <p:nvSpPr>
          <p:cNvPr id="5" name="Title 4">
            <a:extLst>
              <a:ext uri="{FF2B5EF4-FFF2-40B4-BE49-F238E27FC236}">
                <a16:creationId xmlns:a16="http://schemas.microsoft.com/office/drawing/2014/main" id="{2B1D5EEB-5A50-4E11-8D7A-8293F1FC3176}"/>
              </a:ext>
            </a:extLst>
          </p:cNvPr>
          <p:cNvSpPr>
            <a:spLocks noGrp="1"/>
          </p:cNvSpPr>
          <p:nvPr>
            <p:ph type="title"/>
          </p:nvPr>
        </p:nvSpPr>
        <p:spPr>
          <a:xfrm>
            <a:off x="838200" y="443073"/>
            <a:ext cx="10515600" cy="526573"/>
          </a:xfrm>
        </p:spPr>
        <p:txBody>
          <a:bodyPr>
            <a:normAutofit fontScale="90000"/>
          </a:bodyPr>
          <a:lstStyle/>
          <a:p>
            <a:r>
              <a:rPr lang="fr-FR" dirty="0"/>
              <a:t>Au ou aux ?</a:t>
            </a:r>
          </a:p>
        </p:txBody>
      </p:sp>
      <p:pic>
        <p:nvPicPr>
          <p:cNvPr id="15" name="Picture 14" descr="background rectangle">
            <a:extLst>
              <a:ext uri="{FF2B5EF4-FFF2-40B4-BE49-F238E27FC236}">
                <a16:creationId xmlns:a16="http://schemas.microsoft.com/office/drawing/2014/main" id="{42109B36-D230-474E-BEDD-4933DEA7731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6DA06A11-84F6-4541-B169-AC6D500C8B3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ou aux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17" name="Rounded Rectangle 46">
            <a:extLst>
              <a:ext uri="{FF2B5EF4-FFF2-40B4-BE49-F238E27FC236}">
                <a16:creationId xmlns:a16="http://schemas.microsoft.com/office/drawing/2014/main" id="{C56BC863-B93D-4C52-B35D-969FC5EF714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058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x cinem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703728" y="4714719"/>
            <a:ext cx="9223148"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b="1" dirty="0">
                <a:solidFill>
                  <a:prstClr val="white"/>
                </a:solidFill>
                <a:latin typeface="Century Gothic" panose="020B0502020202020204" pitchFamily="34" charset="0"/>
              </a:rPr>
              <a:t>au monde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Oval 12">
            <a:hlinkClick r:id="" action="ppaction://noaction">
              <a:snd r:embed="rId4" name="ils chantent.wav"/>
            </a:hlinkClick>
          </p:cNvPr>
          <p:cNvSpPr/>
          <p:nvPr/>
        </p:nvSpPr>
        <p:spPr>
          <a:xfrm>
            <a:off x="5707117" y="752633"/>
            <a:ext cx="6227384" cy="3709069"/>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63" y="1404770"/>
            <a:ext cx="2570484" cy="239911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5959" y="1534116"/>
            <a:ext cx="2570484" cy="239911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8419" y="1934499"/>
            <a:ext cx="2570484" cy="2399119"/>
          </a:xfrm>
          <a:prstGeom prst="rect">
            <a:avLst/>
          </a:prstGeom>
        </p:spPr>
      </p:pic>
      <p:sp>
        <p:nvSpPr>
          <p:cNvPr id="14"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900" b="1" dirty="0">
                <a:solidFill>
                  <a:schemeClr val="bg1"/>
                </a:solidFill>
              </a:rPr>
              <a:t> Au </a:t>
            </a:r>
            <a:r>
              <a:rPr lang="en-GB" sz="2900" b="1" dirty="0" err="1">
                <a:solidFill>
                  <a:schemeClr val="bg1"/>
                </a:solidFill>
              </a:rPr>
              <a:t>ou</a:t>
            </a:r>
            <a:r>
              <a:rPr lang="en-GB" sz="2900" b="1" dirty="0">
                <a:solidFill>
                  <a:schemeClr val="bg1"/>
                </a:solidFill>
              </a:rPr>
              <a:t> aux ?</a:t>
            </a:r>
          </a:p>
        </p:txBody>
      </p:sp>
      <p:sp>
        <p:nvSpPr>
          <p:cNvPr id="5" name="Title 4">
            <a:extLst>
              <a:ext uri="{FF2B5EF4-FFF2-40B4-BE49-F238E27FC236}">
                <a16:creationId xmlns:a16="http://schemas.microsoft.com/office/drawing/2014/main" id="{C4488D5B-3511-4741-BB37-769510A9598B}"/>
              </a:ext>
            </a:extLst>
          </p:cNvPr>
          <p:cNvSpPr>
            <a:spLocks noGrp="1"/>
          </p:cNvSpPr>
          <p:nvPr>
            <p:ph type="title"/>
          </p:nvPr>
        </p:nvSpPr>
        <p:spPr>
          <a:xfrm>
            <a:off x="838200" y="443073"/>
            <a:ext cx="10515600" cy="587497"/>
          </a:xfrm>
        </p:spPr>
        <p:txBody>
          <a:bodyPr>
            <a:normAutofit fontScale="90000"/>
          </a:bodyPr>
          <a:lstStyle/>
          <a:p>
            <a:r>
              <a:rPr lang="fr-FR" dirty="0"/>
              <a:t>Au ou aux ?</a:t>
            </a:r>
          </a:p>
        </p:txBody>
      </p:sp>
      <p:pic>
        <p:nvPicPr>
          <p:cNvPr id="15" name="Picture 14" descr="background rectangle">
            <a:extLst>
              <a:ext uri="{FF2B5EF4-FFF2-40B4-BE49-F238E27FC236}">
                <a16:creationId xmlns:a16="http://schemas.microsoft.com/office/drawing/2014/main" id="{88D9089B-05B4-4FD3-8C32-753D0011CB2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0349C595-6C10-47F9-A4EA-C314AB8B815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ou aux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17" name="Rounded Rectangle 46">
            <a:extLst>
              <a:ext uri="{FF2B5EF4-FFF2-40B4-BE49-F238E27FC236}">
                <a16:creationId xmlns:a16="http://schemas.microsoft.com/office/drawing/2014/main" id="{95BC7E62-BE53-45CD-B316-FB3C9CA89952}"/>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098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 mond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1053" y="1306711"/>
            <a:ext cx="2712307" cy="2675152"/>
          </a:xfrm>
          <a:prstGeom prst="rect">
            <a:avLst/>
          </a:prstGeom>
        </p:spPr>
      </p:pic>
      <p:sp>
        <p:nvSpPr>
          <p:cNvPr id="19" name="TextBox 18"/>
          <p:cNvSpPr txBox="1"/>
          <p:nvPr/>
        </p:nvSpPr>
        <p:spPr>
          <a:xfrm>
            <a:off x="1703728" y="4714719"/>
            <a:ext cx="9223148" cy="156966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lvl="0" algn="ctr">
              <a:defRPr/>
            </a:pPr>
            <a:r>
              <a:rPr lang="en-GB" sz="9600" b="1" dirty="0">
                <a:solidFill>
                  <a:prstClr val="white"/>
                </a:solidFill>
                <a:latin typeface="Century Gothic" panose="020B0502020202020204" pitchFamily="34" charset="0"/>
              </a:rPr>
              <a:t>au centre</a:t>
            </a:r>
          </a:p>
        </p:txBody>
      </p:sp>
      <p:sp>
        <p:nvSpPr>
          <p:cNvPr id="13" name="Oval 12">
            <a:hlinkClick r:id="" action="ppaction://noaction">
              <a:snd r:embed="rId5" name="ils chantent.wav"/>
            </a:hlinkClick>
          </p:cNvPr>
          <p:cNvSpPr/>
          <p:nvPr/>
        </p:nvSpPr>
        <p:spPr>
          <a:xfrm>
            <a:off x="6053360" y="643532"/>
            <a:ext cx="5644057" cy="3928468"/>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itle 3"/>
          <p:cNvSpPr txBox="1">
            <a:spLocks/>
          </p:cNvSpPr>
          <p:nvPr/>
        </p:nvSpPr>
        <p:spPr>
          <a:xfrm>
            <a:off x="-79905" y="315820"/>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900" b="1" dirty="0">
                <a:solidFill>
                  <a:schemeClr val="bg1"/>
                </a:solidFill>
              </a:rPr>
              <a:t> Au </a:t>
            </a:r>
            <a:r>
              <a:rPr lang="en-GB" sz="2900" b="1" dirty="0" err="1">
                <a:solidFill>
                  <a:schemeClr val="bg1"/>
                </a:solidFill>
              </a:rPr>
              <a:t>ou</a:t>
            </a:r>
            <a:r>
              <a:rPr lang="en-GB" sz="2900" b="1" dirty="0">
                <a:solidFill>
                  <a:schemeClr val="bg1"/>
                </a:solidFill>
              </a:rPr>
              <a:t> aux ?</a:t>
            </a: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894" y="1270190"/>
            <a:ext cx="2712307" cy="2675152"/>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127" y="1339906"/>
            <a:ext cx="2712307" cy="2675152"/>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4899" y="1970913"/>
            <a:ext cx="2712307" cy="2675152"/>
          </a:xfrm>
          <a:prstGeom prst="rect">
            <a:avLst/>
          </a:prstGeom>
        </p:spPr>
      </p:pic>
      <p:sp>
        <p:nvSpPr>
          <p:cNvPr id="5" name="Title 4">
            <a:extLst>
              <a:ext uri="{FF2B5EF4-FFF2-40B4-BE49-F238E27FC236}">
                <a16:creationId xmlns:a16="http://schemas.microsoft.com/office/drawing/2014/main" id="{5027F93C-691C-4632-86C5-6FF4B7EE43D4}"/>
              </a:ext>
            </a:extLst>
          </p:cNvPr>
          <p:cNvSpPr>
            <a:spLocks noGrp="1"/>
          </p:cNvSpPr>
          <p:nvPr>
            <p:ph type="title"/>
          </p:nvPr>
        </p:nvSpPr>
        <p:spPr>
          <a:xfrm>
            <a:off x="838200" y="443074"/>
            <a:ext cx="10515600" cy="630294"/>
          </a:xfrm>
        </p:spPr>
        <p:txBody>
          <a:bodyPr>
            <a:normAutofit fontScale="90000"/>
          </a:bodyPr>
          <a:lstStyle/>
          <a:p>
            <a:r>
              <a:rPr lang="fr-FR" dirty="0"/>
              <a:t>Au ou aux ?</a:t>
            </a:r>
          </a:p>
        </p:txBody>
      </p:sp>
      <p:pic>
        <p:nvPicPr>
          <p:cNvPr id="14" name="Picture 13" descr="background rectangle">
            <a:extLst>
              <a:ext uri="{FF2B5EF4-FFF2-40B4-BE49-F238E27FC236}">
                <a16:creationId xmlns:a16="http://schemas.microsoft.com/office/drawing/2014/main" id="{96E55B6F-0F25-4640-8C14-7B8EDB04AE2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2FEBCC9C-4C0E-4517-B5E7-D9AEE0F806D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ou aux </a:t>
            </a:r>
            <a:r>
              <a:rPr lang="en-GB" sz="3600" b="1" kern="0">
                <a:solidFill>
                  <a:schemeClr val="bg1"/>
                </a:solidFill>
              </a:rPr>
              <a:t>?</a:t>
            </a:r>
            <a:r>
              <a:rPr lang="en-GB" sz="3600" b="1">
                <a:solidFill>
                  <a:schemeClr val="bg1"/>
                </a:solidFill>
              </a:rPr>
              <a:t>  </a:t>
            </a:r>
            <a:endParaRPr lang="en-GB" sz="3600" b="1" dirty="0">
              <a:solidFill>
                <a:schemeClr val="bg1"/>
              </a:solidFill>
            </a:endParaRPr>
          </a:p>
        </p:txBody>
      </p:sp>
      <p:sp>
        <p:nvSpPr>
          <p:cNvPr id="16" name="Rounded Rectangle 46">
            <a:extLst>
              <a:ext uri="{FF2B5EF4-FFF2-40B4-BE49-F238E27FC236}">
                <a16:creationId xmlns:a16="http://schemas.microsoft.com/office/drawing/2014/main" id="{7B1B52F3-90F9-4D48-B74E-E63E35FAE55D}"/>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175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u cent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7" y="338225"/>
            <a:ext cx="5665631" cy="707849"/>
          </a:xfrm>
        </p:spPr>
        <p:txBody>
          <a:bodyPr>
            <a:normAutofit/>
          </a:bodyPr>
          <a:lstStyle/>
          <a:p>
            <a:r>
              <a:rPr lang="en-GB" sz="2800" b="1" dirty="0">
                <a:solidFill>
                  <a:schemeClr val="bg1"/>
                </a:solidFill>
              </a:rPr>
              <a:t>Attention! Two pronunciations:</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Stephen Owen</a:t>
            </a:r>
          </a:p>
        </p:txBody>
      </p:sp>
      <p:sp>
        <p:nvSpPr>
          <p:cNvPr id="2" name="TextBox 1"/>
          <p:cNvSpPr txBox="1"/>
          <p:nvPr/>
        </p:nvSpPr>
        <p:spPr>
          <a:xfrm>
            <a:off x="2134841" y="2706708"/>
            <a:ext cx="2370221" cy="1200329"/>
          </a:xfrm>
          <a:prstGeom prst="rect">
            <a:avLst/>
          </a:prstGeom>
          <a:noFill/>
        </p:spPr>
        <p:txBody>
          <a:bodyPr wrap="square" rtlCol="0">
            <a:spAutoFit/>
          </a:bodyPr>
          <a:lstStyle/>
          <a:p>
            <a:r>
              <a:rPr lang="en-GB" sz="7200" dirty="0">
                <a:solidFill>
                  <a:schemeClr val="accent5">
                    <a:lumMod val="50000"/>
                  </a:schemeClr>
                </a:solidFill>
                <a:latin typeface="Century Gothic" panose="020B0502020202020204" pitchFamily="34" charset="0"/>
                <a:cs typeface="Calibri" panose="020F0502020204030204" pitchFamily="34" charset="0"/>
              </a:rPr>
              <a:t>aux</a:t>
            </a:r>
          </a:p>
        </p:txBody>
      </p:sp>
      <p:sp>
        <p:nvSpPr>
          <p:cNvPr id="19" name="TextBox 18"/>
          <p:cNvSpPr txBox="1"/>
          <p:nvPr/>
        </p:nvSpPr>
        <p:spPr>
          <a:xfrm>
            <a:off x="7718874" y="2728415"/>
            <a:ext cx="2370221" cy="1200329"/>
          </a:xfrm>
          <a:prstGeom prst="rect">
            <a:avLst/>
          </a:prstGeom>
          <a:noFill/>
        </p:spPr>
        <p:txBody>
          <a:bodyPr wrap="square" rtlCol="0">
            <a:spAutoFit/>
          </a:bodyPr>
          <a:lstStyle/>
          <a:p>
            <a:r>
              <a:rPr lang="en-GB" sz="7200" dirty="0">
                <a:solidFill>
                  <a:schemeClr val="accent5">
                    <a:lumMod val="50000"/>
                  </a:schemeClr>
                </a:solidFill>
                <a:latin typeface="Century Gothic" panose="020B0502020202020204" pitchFamily="34" charset="0"/>
                <a:cs typeface="Calibri" panose="020F0502020204030204" pitchFamily="34" charset="0"/>
              </a:rPr>
              <a:t>aux</a:t>
            </a:r>
          </a:p>
        </p:txBody>
      </p:sp>
      <p:sp>
        <p:nvSpPr>
          <p:cNvPr id="20" name="Action Button: Forward or Next 19">
            <a:hlinkClick r:id="" action="ppaction://noaction" highlightClick="1">
              <a:snd r:embed="rId3" name="aux w liaison.wav"/>
            </a:hlinkClick>
          </p:cNvPr>
          <p:cNvSpPr/>
          <p:nvPr/>
        </p:nvSpPr>
        <p:spPr>
          <a:xfrm>
            <a:off x="1470249" y="3070156"/>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Action Button: Forward or Next 22">
            <a:hlinkClick r:id="" action="ppaction://noaction" highlightClick="1">
              <a:snd r:embed="rId4" name="aux no liaison.wav"/>
            </a:hlinkClick>
          </p:cNvPr>
          <p:cNvSpPr/>
          <p:nvPr/>
        </p:nvSpPr>
        <p:spPr>
          <a:xfrm>
            <a:off x="7006930" y="3094735"/>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p:cNvSpPr txBox="1"/>
          <p:nvPr/>
        </p:nvSpPr>
        <p:spPr>
          <a:xfrm>
            <a:off x="6728706" y="3844171"/>
            <a:ext cx="3874168"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(before a plural noun, </a:t>
            </a:r>
          </a:p>
          <a:p>
            <a:r>
              <a:rPr lang="en-GB" sz="2000" dirty="0">
                <a:solidFill>
                  <a:schemeClr val="accent5">
                    <a:lumMod val="50000"/>
                  </a:schemeClr>
                </a:solidFill>
                <a:latin typeface="Century Gothic" panose="020B0502020202020204" pitchFamily="34" charset="0"/>
              </a:rPr>
              <a:t>beginning with a consonant)</a:t>
            </a:r>
          </a:p>
        </p:txBody>
      </p:sp>
      <p:sp>
        <p:nvSpPr>
          <p:cNvPr id="24" name="TextBox 23"/>
          <p:cNvSpPr txBox="1"/>
          <p:nvPr/>
        </p:nvSpPr>
        <p:spPr>
          <a:xfrm>
            <a:off x="1111552" y="3811397"/>
            <a:ext cx="4090737"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(before a plural noun, </a:t>
            </a:r>
          </a:p>
          <a:p>
            <a:r>
              <a:rPr lang="en-GB" sz="2000" dirty="0">
                <a:solidFill>
                  <a:schemeClr val="accent5">
                    <a:lumMod val="50000"/>
                  </a:schemeClr>
                </a:solidFill>
                <a:latin typeface="Century Gothic" panose="020B0502020202020204" pitchFamily="34" charset="0"/>
              </a:rPr>
              <a:t>beginning with a vowel or h-)</a:t>
            </a:r>
          </a:p>
        </p:txBody>
      </p:sp>
      <p:grpSp>
        <p:nvGrpSpPr>
          <p:cNvPr id="7" name="Group 6"/>
          <p:cNvGrpSpPr/>
          <p:nvPr/>
        </p:nvGrpSpPr>
        <p:grpSpPr>
          <a:xfrm>
            <a:off x="7590136" y="1525096"/>
            <a:ext cx="2403124" cy="913510"/>
            <a:chOff x="7463653" y="1245696"/>
            <a:chExt cx="2403124" cy="913510"/>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3653" y="1245696"/>
              <a:ext cx="1218013" cy="91351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8764" y="1245696"/>
              <a:ext cx="1218013" cy="913510"/>
            </a:xfrm>
            <a:prstGeom prst="rect">
              <a:avLst/>
            </a:prstGeom>
          </p:spPr>
        </p:pic>
      </p:grpSp>
      <p:grpSp>
        <p:nvGrpSpPr>
          <p:cNvPr id="27" name="Group 26"/>
          <p:cNvGrpSpPr/>
          <p:nvPr/>
        </p:nvGrpSpPr>
        <p:grpSpPr>
          <a:xfrm>
            <a:off x="5842000" y="4853589"/>
            <a:ext cx="2276427" cy="1240593"/>
            <a:chOff x="9610773" y="1052169"/>
            <a:chExt cx="2276427" cy="1240593"/>
          </a:xfrm>
        </p:grpSpPr>
        <p:grpSp>
          <p:nvGrpSpPr>
            <p:cNvPr id="28" name="Group 27"/>
            <p:cNvGrpSpPr/>
            <p:nvPr/>
          </p:nvGrpSpPr>
          <p:grpSpPr>
            <a:xfrm>
              <a:off x="9610773" y="1052169"/>
              <a:ext cx="1673098" cy="1236090"/>
              <a:chOff x="496666" y="865619"/>
              <a:chExt cx="4492778" cy="3294704"/>
            </a:xfrm>
          </p:grpSpPr>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29" name="Group 28"/>
            <p:cNvGrpSpPr/>
            <p:nvPr/>
          </p:nvGrpSpPr>
          <p:grpSpPr>
            <a:xfrm>
              <a:off x="10486937" y="1056672"/>
              <a:ext cx="1400263" cy="1236090"/>
              <a:chOff x="496666" y="865619"/>
              <a:chExt cx="3760133" cy="3294704"/>
            </a:xfrm>
          </p:grpSpPr>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r="16307"/>
              <a:stretch/>
            </p:blipFill>
            <p:spPr>
              <a:xfrm>
                <a:off x="496666" y="865619"/>
                <a:ext cx="3760133" cy="3294704"/>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grpSp>
        <p:nvGrpSpPr>
          <p:cNvPr id="35" name="Group 34"/>
          <p:cNvGrpSpPr/>
          <p:nvPr/>
        </p:nvGrpSpPr>
        <p:grpSpPr>
          <a:xfrm>
            <a:off x="9207421" y="4688294"/>
            <a:ext cx="2315255" cy="1524400"/>
            <a:chOff x="5824848" y="998131"/>
            <a:chExt cx="5179515" cy="3275706"/>
          </a:xfrm>
        </p:grpSpPr>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900133">
              <a:off x="5824848" y="1145574"/>
              <a:ext cx="2647619" cy="3128263"/>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3731" y="1043035"/>
              <a:ext cx="2647619" cy="3128263"/>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43878">
              <a:off x="8356744" y="998131"/>
              <a:ext cx="2647619" cy="3128263"/>
            </a:xfrm>
            <a:prstGeom prst="rect">
              <a:avLst/>
            </a:prstGeom>
          </p:spPr>
        </p:pic>
      </p:grpSp>
      <p:grpSp>
        <p:nvGrpSpPr>
          <p:cNvPr id="39" name="Group 38"/>
          <p:cNvGrpSpPr/>
          <p:nvPr/>
        </p:nvGrpSpPr>
        <p:grpSpPr>
          <a:xfrm>
            <a:off x="1444373" y="4853589"/>
            <a:ext cx="1818253" cy="1167724"/>
            <a:chOff x="188942" y="1203654"/>
            <a:chExt cx="4284680" cy="2648975"/>
          </a:xfrm>
        </p:grpSpPr>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5" name="Group 4"/>
          <p:cNvGrpSpPr/>
          <p:nvPr/>
        </p:nvGrpSpPr>
        <p:grpSpPr>
          <a:xfrm>
            <a:off x="3615422" y="1557476"/>
            <a:ext cx="2349964" cy="1237901"/>
            <a:chOff x="1191619" y="2416238"/>
            <a:chExt cx="2349964" cy="1237901"/>
          </a:xfrm>
        </p:grpSpPr>
        <p:grpSp>
          <p:nvGrpSpPr>
            <p:cNvPr id="52" name="Group 51"/>
            <p:cNvGrpSpPr/>
            <p:nvPr/>
          </p:nvGrpSpPr>
          <p:grpSpPr>
            <a:xfrm>
              <a:off x="1999594" y="2433491"/>
              <a:ext cx="1541989" cy="1220648"/>
              <a:chOff x="5289217" y="2057863"/>
              <a:chExt cx="4536890" cy="3022878"/>
            </a:xfrm>
          </p:grpSpPr>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55" name="Group 54"/>
            <p:cNvGrpSpPr/>
            <p:nvPr/>
          </p:nvGrpSpPr>
          <p:grpSpPr>
            <a:xfrm>
              <a:off x="1191619" y="2416238"/>
              <a:ext cx="1541989" cy="1220648"/>
              <a:chOff x="5289217" y="2057863"/>
              <a:chExt cx="4536890" cy="3022878"/>
            </a:xfrm>
          </p:grpSpPr>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grpSp>
        <p:nvGrpSpPr>
          <p:cNvPr id="6" name="Group 5"/>
          <p:cNvGrpSpPr/>
          <p:nvPr/>
        </p:nvGrpSpPr>
        <p:grpSpPr>
          <a:xfrm>
            <a:off x="292615" y="1457861"/>
            <a:ext cx="1953794" cy="1223131"/>
            <a:chOff x="9873898" y="2397748"/>
            <a:chExt cx="1953794" cy="1223131"/>
          </a:xfrm>
        </p:grpSpPr>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3898" y="2398179"/>
              <a:ext cx="1008412" cy="1222700"/>
            </a:xfrm>
            <a:prstGeom prst="rect">
              <a:avLst/>
            </a:prstGeom>
          </p:spPr>
        </p:pic>
        <p:pic>
          <p:nvPicPr>
            <p:cNvPr id="59" name="Picture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19280" y="2397748"/>
              <a:ext cx="1008412" cy="1222700"/>
            </a:xfrm>
            <a:prstGeom prst="rect">
              <a:avLst/>
            </a:prstGeom>
          </p:spPr>
        </p:pic>
      </p:grpSp>
      <p:sp>
        <p:nvSpPr>
          <p:cNvPr id="62" name="Action Button: Forward or Next 61">
            <a:hlinkClick r:id="" action="ppaction://noaction" highlightClick="1">
              <a:snd r:embed="rId14" name="etats unies.wav"/>
            </a:hlinkClick>
          </p:cNvPr>
          <p:cNvSpPr/>
          <p:nvPr/>
        </p:nvSpPr>
        <p:spPr>
          <a:xfrm>
            <a:off x="3290178" y="5278790"/>
            <a:ext cx="425308" cy="42186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Action Button: Forward or Next 62">
            <a:hlinkClick r:id="" action="ppaction://noaction" highlightClick="1">
              <a:snd r:embed="rId15" name="hotels.wav"/>
            </a:hlinkClick>
          </p:cNvPr>
          <p:cNvSpPr/>
          <p:nvPr/>
        </p:nvSpPr>
        <p:spPr>
          <a:xfrm>
            <a:off x="2302052" y="2227673"/>
            <a:ext cx="425308" cy="42186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Action Button: Forward or Next 63">
            <a:hlinkClick r:id="" action="ppaction://noaction" highlightClick="1">
              <a:snd r:embed="rId16" name="universites.wav"/>
            </a:hlinkClick>
          </p:cNvPr>
          <p:cNvSpPr/>
          <p:nvPr/>
        </p:nvSpPr>
        <p:spPr>
          <a:xfrm>
            <a:off x="5282460" y="2294310"/>
            <a:ext cx="425308" cy="42186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5" name="Action Button: Forward or Next 64">
            <a:hlinkClick r:id="" action="ppaction://noaction" highlightClick="1">
              <a:snd r:embed="rId17" name="caisses.wav"/>
            </a:hlinkClick>
          </p:cNvPr>
          <p:cNvSpPr/>
          <p:nvPr/>
        </p:nvSpPr>
        <p:spPr>
          <a:xfrm>
            <a:off x="10089095" y="2095408"/>
            <a:ext cx="425308" cy="42186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Action Button: Forward or Next 65">
            <a:hlinkClick r:id="" action="ppaction://noaction" highlightClick="1">
              <a:snd r:embed="rId18" name="parcs.wav"/>
            </a:hlinkClick>
          </p:cNvPr>
          <p:cNvSpPr/>
          <p:nvPr/>
        </p:nvSpPr>
        <p:spPr>
          <a:xfrm>
            <a:off x="8240482" y="5667813"/>
            <a:ext cx="425308" cy="42186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7" name="Action Button: Forward or Next 66">
            <a:hlinkClick r:id="" action="ppaction://noaction" highlightClick="1">
              <a:snd r:embed="rId19" name="cinemas.wav"/>
            </a:hlinkClick>
          </p:cNvPr>
          <p:cNvSpPr/>
          <p:nvPr/>
        </p:nvSpPr>
        <p:spPr>
          <a:xfrm>
            <a:off x="11555402" y="5710531"/>
            <a:ext cx="425308" cy="42186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5" name="Picture 44" descr="background rectangle">
            <a:extLst>
              <a:ext uri="{FF2B5EF4-FFF2-40B4-BE49-F238E27FC236}">
                <a16:creationId xmlns:a16="http://schemas.microsoft.com/office/drawing/2014/main" id="{5C47B27C-A567-43E2-B972-997E4150E0FE}"/>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6" name="Title 3">
            <a:extLst>
              <a:ext uri="{FF2B5EF4-FFF2-40B4-BE49-F238E27FC236}">
                <a16:creationId xmlns:a16="http://schemas.microsoft.com/office/drawing/2014/main" id="{3A92116D-6896-4AED-AA56-D50FD32C2FA3}"/>
              </a:ext>
            </a:extLst>
          </p:cNvPr>
          <p:cNvSpPr txBox="1">
            <a:spLocks/>
          </p:cNvSpPr>
          <p:nvPr/>
        </p:nvSpPr>
        <p:spPr>
          <a:xfrm>
            <a:off x="0" y="296864"/>
            <a:ext cx="58420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Attention! </a:t>
            </a:r>
            <a:r>
              <a:rPr lang="en-GB" sz="3600" b="1" kern="0" dirty="0" err="1">
                <a:solidFill>
                  <a:schemeClr val="bg1"/>
                </a:solidFill>
              </a:rPr>
              <a:t>Prononciation</a:t>
            </a:r>
            <a:endParaRPr lang="en-GB" sz="3600" b="1" kern="0" dirty="0">
              <a:solidFill>
                <a:schemeClr val="bg1"/>
              </a:solidFill>
            </a:endParaRPr>
          </a:p>
        </p:txBody>
      </p:sp>
      <p:sp>
        <p:nvSpPr>
          <p:cNvPr id="47" name="Rounded Rectangle 46">
            <a:extLst>
              <a:ext uri="{FF2B5EF4-FFF2-40B4-BE49-F238E27FC236}">
                <a16:creationId xmlns:a16="http://schemas.microsoft.com/office/drawing/2014/main" id="{0E74BA2F-63A7-4524-8473-11153ECFDDA0}"/>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3638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7889" y="25013"/>
            <a:ext cx="10515600" cy="1325563"/>
          </a:xfrm>
        </p:spPr>
        <p:txBody>
          <a:bodyPr>
            <a:noAutofit/>
          </a:bodyPr>
          <a:lstStyle/>
          <a:p>
            <a:pPr algn="ctr"/>
            <a:r>
              <a:rPr lang="en-GB" sz="9700" b="1" dirty="0">
                <a:solidFill>
                  <a:srgbClr val="115076"/>
                </a:solidFill>
                <a:cs typeface="Calibri" panose="020F0502020204030204" pitchFamily="34" charset="0"/>
              </a:rPr>
              <a:t>SFE</a:t>
            </a:r>
          </a:p>
        </p:txBody>
      </p:sp>
      <p:pic>
        <p:nvPicPr>
          <p:cNvPr id="17" name="Picture 2" descr="Quiet Sig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7983" y="141236"/>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man with placard with the word shy on i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9" name="Rectangle 18"/>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1" name="Picture 20" descr="glob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8016" y="1425776"/>
            <a:ext cx="1808976" cy="1688378"/>
          </a:xfrm>
          <a:prstGeom prst="rect">
            <a:avLst/>
          </a:prstGeom>
        </p:spPr>
      </p:pic>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pic>
        <p:nvPicPr>
          <p:cNvPr id="22" name="Picture 21" descr="target with an arrow in the cent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0778" y="4442045"/>
            <a:ext cx="1775511" cy="1751189"/>
          </a:xfrm>
          <a:prstGeom prst="rect">
            <a:avLst/>
          </a:prstGeom>
        </p:spPr>
      </p:pic>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20" name="TextBox 19"/>
          <p:cNvSpPr txBox="1"/>
          <p:nvPr/>
        </p:nvSpPr>
        <p:spPr>
          <a:xfrm>
            <a:off x="3354575" y="5444269"/>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4" name="Picture 23" descr="yellow sports 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98722" y="2041325"/>
            <a:ext cx="2022592" cy="1011296"/>
          </a:xfrm>
          <a:prstGeom prst="rect">
            <a:avLst/>
          </a:prstGeom>
        </p:spPr>
      </p:pic>
      <p:pic>
        <p:nvPicPr>
          <p:cNvPr id="25" name="Picture 24" descr="green checkmar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4313" y="1512160"/>
            <a:ext cx="507691" cy="528844"/>
          </a:xfrm>
          <a:prstGeom prst="rect">
            <a:avLst/>
          </a:prstGeom>
        </p:spPr>
      </p:pic>
      <p:pic>
        <p:nvPicPr>
          <p:cNvPr id="26" name="Picture 25" descr="old red ca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32730" y="2004569"/>
            <a:ext cx="1520110" cy="954819"/>
          </a:xfrm>
          <a:prstGeom prst="rect">
            <a:avLst/>
          </a:prstGeom>
        </p:spPr>
      </p:pic>
      <p:pic>
        <p:nvPicPr>
          <p:cNvPr id="27" name="Picture 26" descr="red cros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50918" y="1437672"/>
            <a:ext cx="497082" cy="566897"/>
          </a:xfrm>
          <a:prstGeom prst="rect">
            <a:avLst/>
          </a:prstGeom>
        </p:spPr>
      </p:pic>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3" name="Picture 22" descr="the number twelv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9575" y="4448000"/>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997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4" name="timide.wav"/>
                                        </p:tgtEl>
                                      </p:cMediaNode>
                                    </p:audio>
                                  </p:sub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5"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subTnLst>
                                    <p:audio>
                                      <p:cMediaNode>
                                        <p:cTn display="0" masterRel="sameClick">
                                          <p:stCondLst>
                                            <p:cond evt="begin" delay="0">
                                              <p:tn val="38"/>
                                            </p:cond>
                                          </p:stCondLst>
                                          <p:endCondLst>
                                            <p:cond evt="onStopAudio" delay="0">
                                              <p:tgtEl>
                                                <p:sldTgt/>
                                              </p:tgtEl>
                                            </p:cond>
                                          </p:endCondLst>
                                        </p:cTn>
                                        <p:tgtEl>
                                          <p:sndTgt r:embed="rId5" name="mond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modern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6" name="moderne.wav"/>
                                        </p:tgtEl>
                                      </p:cMediaNode>
                                    </p:audio>
                                  </p:sub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7" name="centr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7" name="centre.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subTnLst>
                                    <p:audio>
                                      <p:cMediaNode>
                                        <p:cTn display="0" masterRel="sameClick">
                                          <p:stCondLst>
                                            <p:cond evt="begin" delay="0">
                                              <p:tn val="72"/>
                                            </p:cond>
                                          </p:stCondLst>
                                          <p:endCondLst>
                                            <p:cond evt="onStopAudio" delay="0">
                                              <p:tgtEl>
                                                <p:sldTgt/>
                                              </p:tgtEl>
                                            </p:cond>
                                          </p:endCondLst>
                                        </p:cTn>
                                        <p:tgtEl>
                                          <p:sndTgt r:embed="rId8" name="vie.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subTnLst>
                                    <p:audio>
                                      <p:cMediaNode>
                                        <p:cTn display="0" masterRel="sameClick">
                                          <p:stCondLst>
                                            <p:cond evt="begin" delay="0">
                                              <p:tn val="77"/>
                                            </p:cond>
                                          </p:stCondLst>
                                          <p:endCondLst>
                                            <p:cond evt="onStopAudio" delay="0">
                                              <p:tgtEl>
                                                <p:sldTgt/>
                                              </p:tgtEl>
                                            </p:cond>
                                          </p:endCondLst>
                                        </p:cTn>
                                        <p:tgtEl>
                                          <p:sndTgt r:embed="rId8" name="vie.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subTnLst>
                                    <p:audio>
                                      <p:cMediaNode>
                                        <p:cTn display="0" masterRel="sameClick">
                                          <p:stCondLst>
                                            <p:cond evt="begin" delay="0">
                                              <p:tn val="82"/>
                                            </p:cond>
                                          </p:stCondLst>
                                          <p:endCondLst>
                                            <p:cond evt="onStopAudio" delay="0">
                                              <p:tgtEl>
                                                <p:sldTgt/>
                                              </p:tgtEl>
                                            </p:cond>
                                          </p:endCondLst>
                                        </p:cTn>
                                        <p:tgtEl>
                                          <p:sndTgt r:embed="rId9" name="douze.wav"/>
                                        </p:tgtEl>
                                      </p:cMediaNode>
                                    </p:audio>
                                  </p:sub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subTnLst>
                                    <p:audio>
                                      <p:cMediaNode>
                                        <p:cTn display="0" masterRel="sameClick">
                                          <p:stCondLst>
                                            <p:cond evt="begin" delay="0">
                                              <p:tn val="87"/>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9" grpId="0"/>
      <p:bldP spid="13" grpId="0"/>
      <p:bldP spid="16" grpId="0" animBg="1"/>
      <p:bldP spid="6" grpId="0"/>
      <p:bldP spid="10" grpId="0"/>
      <p:bldP spid="7" grpId="0"/>
      <p:bldP spid="20" grpId="0"/>
      <p:bldP spid="9"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788224044"/>
              </p:ext>
            </p:extLst>
          </p:nvPr>
        </p:nvGraphicFramePr>
        <p:xfrm>
          <a:off x="6219891" y="1152605"/>
          <a:ext cx="5776970" cy="5245768"/>
        </p:xfrm>
        <a:graphic>
          <a:graphicData uri="http://schemas.openxmlformats.org/drawingml/2006/table">
            <a:tbl>
              <a:tblPr firstRow="1" bandRow="1">
                <a:tableStyleId>{BC89EF96-8CEA-46FF-86C4-4CE0E7609802}</a:tableStyleId>
              </a:tblPr>
              <a:tblGrid>
                <a:gridCol w="626526">
                  <a:extLst>
                    <a:ext uri="{9D8B030D-6E8A-4147-A177-3AD203B41FA5}">
                      <a16:colId xmlns:a16="http://schemas.microsoft.com/office/drawing/2014/main" val="2218395770"/>
                    </a:ext>
                  </a:extLst>
                </a:gridCol>
                <a:gridCol w="2552719">
                  <a:extLst>
                    <a:ext uri="{9D8B030D-6E8A-4147-A177-3AD203B41FA5}">
                      <a16:colId xmlns:a16="http://schemas.microsoft.com/office/drawing/2014/main" val="3328270413"/>
                    </a:ext>
                  </a:extLst>
                </a:gridCol>
                <a:gridCol w="2597725">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646966" y="274914"/>
            <a:ext cx="1581397" cy="387024"/>
          </a:xfrm>
        </p:spPr>
        <p:txBody>
          <a:bodyPr>
            <a:normAutofit/>
          </a:bodyPr>
          <a:lstStyle/>
          <a:p>
            <a:pPr lvl="0">
              <a:lnSpc>
                <a:spcPct val="100000"/>
              </a:lnSpc>
              <a:spcBef>
                <a:spcPts val="0"/>
              </a:spcBef>
              <a:defRPr/>
            </a:pPr>
            <a:r>
              <a:rPr lang="en-GB" sz="1800" b="1" dirty="0">
                <a:solidFill>
                  <a:prstClr val="white"/>
                </a:solidFill>
                <a:ea typeface="+mn-ea"/>
                <a:cs typeface="+mn-cs"/>
              </a:rPr>
              <a:t>On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468472940"/>
              </p:ext>
            </p:extLst>
          </p:nvPr>
        </p:nvGraphicFramePr>
        <p:xfrm>
          <a:off x="162502" y="1152606"/>
          <a:ext cx="5850654" cy="5245768"/>
        </p:xfrm>
        <a:graphic>
          <a:graphicData uri="http://schemas.openxmlformats.org/drawingml/2006/table">
            <a:tbl>
              <a:tblPr firstRow="1" bandRow="1">
                <a:tableStyleId>{BC89EF96-8CEA-46FF-86C4-4CE0E7609802}</a:tableStyleId>
              </a:tblPr>
              <a:tblGrid>
                <a:gridCol w="634517">
                  <a:extLst>
                    <a:ext uri="{9D8B030D-6E8A-4147-A177-3AD203B41FA5}">
                      <a16:colId xmlns:a16="http://schemas.microsoft.com/office/drawing/2014/main" val="2218395770"/>
                    </a:ext>
                  </a:extLst>
                </a:gridCol>
                <a:gridCol w="2585279">
                  <a:extLst>
                    <a:ext uri="{9D8B030D-6E8A-4147-A177-3AD203B41FA5}">
                      <a16:colId xmlns:a16="http://schemas.microsoft.com/office/drawing/2014/main" val="3328270413"/>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6" name="Google Shape;613;p26">
            <a:hlinkClick r:id="" action="ppaction://noaction" highlightClick="1">
              <a:snd r:embed="rId3" name="37.1.wav"/>
            </a:hlinkClick>
            <a:extLst>
              <a:ext uri="{FF2B5EF4-FFF2-40B4-BE49-F238E27FC236}">
                <a16:creationId xmlns:a16="http://schemas.microsoft.com/office/drawing/2014/main" id="{E81506B0-A3F8-47F6-A818-34153DC67087}"/>
              </a:ext>
            </a:extLst>
          </p:cNvPr>
          <p:cNvSpPr/>
          <p:nvPr/>
        </p:nvSpPr>
        <p:spPr>
          <a:xfrm>
            <a:off x="289850" y="177519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614;p26">
            <a:hlinkClick r:id="" action="ppaction://noaction" highlightClick="1">
              <a:snd r:embed="rId4" name="37.2.wav"/>
            </a:hlinkClick>
            <a:extLst>
              <a:ext uri="{FF2B5EF4-FFF2-40B4-BE49-F238E27FC236}">
                <a16:creationId xmlns:a16="http://schemas.microsoft.com/office/drawing/2014/main" id="{2A2E30D2-841A-4ED1-B670-1C83F228DED0}"/>
              </a:ext>
            </a:extLst>
          </p:cNvPr>
          <p:cNvSpPr/>
          <p:nvPr/>
        </p:nvSpPr>
        <p:spPr>
          <a:xfrm>
            <a:off x="278569" y="299943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5;p26">
            <a:hlinkClick r:id="" action="ppaction://noaction" highlightClick="1">
              <a:snd r:embed="rId5" name="37.3.wav"/>
            </a:hlinkClick>
            <a:extLst>
              <a:ext uri="{FF2B5EF4-FFF2-40B4-BE49-F238E27FC236}">
                <a16:creationId xmlns:a16="http://schemas.microsoft.com/office/drawing/2014/main" id="{598D57C1-09CA-4B85-A901-8BF5F8E2B844}"/>
              </a:ext>
            </a:extLst>
          </p:cNvPr>
          <p:cNvSpPr/>
          <p:nvPr/>
        </p:nvSpPr>
        <p:spPr>
          <a:xfrm>
            <a:off x="278570" y="422367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6" name="37.4.wav"/>
            </a:hlinkClick>
            <a:extLst>
              <a:ext uri="{FF2B5EF4-FFF2-40B4-BE49-F238E27FC236}">
                <a16:creationId xmlns:a16="http://schemas.microsoft.com/office/drawing/2014/main" id="{E034BFCB-0288-4166-9636-7DA2D26FF970}"/>
              </a:ext>
            </a:extLst>
          </p:cNvPr>
          <p:cNvSpPr/>
          <p:nvPr/>
        </p:nvSpPr>
        <p:spPr>
          <a:xfrm>
            <a:off x="289849" y="544791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6;p26">
            <a:hlinkClick r:id="" action="ppaction://noaction" highlightClick="1">
              <a:snd r:embed="rId7" name="37.5.wav"/>
            </a:hlinkClick>
            <a:extLst>
              <a:ext uri="{FF2B5EF4-FFF2-40B4-BE49-F238E27FC236}">
                <a16:creationId xmlns:a16="http://schemas.microsoft.com/office/drawing/2014/main" id="{E034BFCB-0288-4166-9636-7DA2D26FF970}"/>
              </a:ext>
            </a:extLst>
          </p:cNvPr>
          <p:cNvSpPr/>
          <p:nvPr/>
        </p:nvSpPr>
        <p:spPr>
          <a:xfrm>
            <a:off x="6378914" y="177519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6;p26">
            <a:hlinkClick r:id="" action="ppaction://noaction" highlightClick="1">
              <a:snd r:embed="rId8" name="37.6.wav"/>
            </a:hlinkClick>
            <a:extLst>
              <a:ext uri="{FF2B5EF4-FFF2-40B4-BE49-F238E27FC236}">
                <a16:creationId xmlns:a16="http://schemas.microsoft.com/office/drawing/2014/main" id="{E034BFCB-0288-4166-9636-7DA2D26FF970}"/>
              </a:ext>
            </a:extLst>
          </p:cNvPr>
          <p:cNvSpPr/>
          <p:nvPr/>
        </p:nvSpPr>
        <p:spPr>
          <a:xfrm>
            <a:off x="6360700" y="299943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Google Shape;616;p26">
            <a:hlinkClick r:id="" action="ppaction://noaction" highlightClick="1">
              <a:snd r:embed="rId9" name="37.7.wav"/>
            </a:hlinkClick>
            <a:extLst>
              <a:ext uri="{FF2B5EF4-FFF2-40B4-BE49-F238E27FC236}">
                <a16:creationId xmlns:a16="http://schemas.microsoft.com/office/drawing/2014/main" id="{E034BFCB-0288-4166-9636-7DA2D26FF970}"/>
              </a:ext>
            </a:extLst>
          </p:cNvPr>
          <p:cNvSpPr/>
          <p:nvPr/>
        </p:nvSpPr>
        <p:spPr>
          <a:xfrm>
            <a:off x="6360699" y="42236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Google Shape;616;p26">
            <a:hlinkClick r:id="" action="ppaction://noaction" highlightClick="1">
              <a:snd r:embed="rId10" name="37.8.wav"/>
            </a:hlinkClick>
            <a:extLst>
              <a:ext uri="{FF2B5EF4-FFF2-40B4-BE49-F238E27FC236}">
                <a16:creationId xmlns:a16="http://schemas.microsoft.com/office/drawing/2014/main" id="{E034BFCB-0288-4166-9636-7DA2D26FF970}"/>
              </a:ext>
            </a:extLst>
          </p:cNvPr>
          <p:cNvSpPr/>
          <p:nvPr/>
        </p:nvSpPr>
        <p:spPr>
          <a:xfrm>
            <a:off x="6378914" y="544791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8968" y="1255862"/>
            <a:ext cx="1357513" cy="1099586"/>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9489" y="1219327"/>
            <a:ext cx="1357513" cy="1099586"/>
          </a:xfrm>
          <a:prstGeom prst="rect">
            <a:avLst/>
          </a:prstGeom>
        </p:spPr>
      </p:pic>
      <p:grpSp>
        <p:nvGrpSpPr>
          <p:cNvPr id="34" name="Group 33"/>
          <p:cNvGrpSpPr/>
          <p:nvPr/>
        </p:nvGrpSpPr>
        <p:grpSpPr>
          <a:xfrm>
            <a:off x="1948834" y="2591487"/>
            <a:ext cx="1541989" cy="1220648"/>
            <a:chOff x="5289217" y="2057863"/>
            <a:chExt cx="4536890" cy="3022878"/>
          </a:xfrm>
        </p:grpSpPr>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0342" y="5086319"/>
            <a:ext cx="1008412" cy="1222700"/>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23138" y="2556175"/>
            <a:ext cx="1008412" cy="1222700"/>
          </a:xfrm>
          <a:prstGeom prst="rect">
            <a:avLst/>
          </a:prstGeom>
        </p:spPr>
      </p:pic>
      <p:grpSp>
        <p:nvGrpSpPr>
          <p:cNvPr id="68" name="Group 67"/>
          <p:cNvGrpSpPr/>
          <p:nvPr/>
        </p:nvGrpSpPr>
        <p:grpSpPr>
          <a:xfrm>
            <a:off x="3749212" y="3832569"/>
            <a:ext cx="1818253" cy="1167724"/>
            <a:chOff x="188942" y="1203654"/>
            <a:chExt cx="4284680" cy="2648975"/>
          </a:xfrm>
        </p:grpSpPr>
        <p:pic>
          <p:nvPicPr>
            <p:cNvPr id="69" name="Picture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71" name="Group 70"/>
          <p:cNvGrpSpPr/>
          <p:nvPr/>
        </p:nvGrpSpPr>
        <p:grpSpPr>
          <a:xfrm>
            <a:off x="10224732" y="4263385"/>
            <a:ext cx="1848772" cy="840753"/>
            <a:chOff x="969743" y="3892292"/>
            <a:chExt cx="5925741" cy="2462386"/>
          </a:xfrm>
        </p:grpSpPr>
        <p:pic>
          <p:nvPicPr>
            <p:cNvPr id="72" name="Picture 7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3" name="Picture 7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4" name="Picture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75" name="Group 74"/>
          <p:cNvGrpSpPr/>
          <p:nvPr/>
        </p:nvGrpSpPr>
        <p:grpSpPr>
          <a:xfrm>
            <a:off x="9333224" y="3794882"/>
            <a:ext cx="1917241" cy="922172"/>
            <a:chOff x="969743" y="3892292"/>
            <a:chExt cx="5925741" cy="2462386"/>
          </a:xfrm>
        </p:grpSpPr>
        <p:pic>
          <p:nvPicPr>
            <p:cNvPr id="76" name="Picture 7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7" name="Picture 7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8" name="Picture 7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98" name="Group 97"/>
          <p:cNvGrpSpPr/>
          <p:nvPr/>
        </p:nvGrpSpPr>
        <p:grpSpPr>
          <a:xfrm>
            <a:off x="6988422" y="1210400"/>
            <a:ext cx="1608265" cy="1220648"/>
            <a:chOff x="5289217" y="2057863"/>
            <a:chExt cx="4536890" cy="3022878"/>
          </a:xfrm>
        </p:grpSpPr>
        <p:pic>
          <p:nvPicPr>
            <p:cNvPr id="99" name="Picture 9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0" name="Picture 9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01" name="Group 100"/>
          <p:cNvGrpSpPr/>
          <p:nvPr/>
        </p:nvGrpSpPr>
        <p:grpSpPr>
          <a:xfrm>
            <a:off x="8100182" y="1234207"/>
            <a:ext cx="1608265" cy="1220648"/>
            <a:chOff x="5289217" y="2057863"/>
            <a:chExt cx="4536890" cy="3022878"/>
          </a:xfrm>
        </p:grpSpPr>
        <p:pic>
          <p:nvPicPr>
            <p:cNvPr id="102" name="Picture 1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3" name="Picture 10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04" name="Picture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8520" y="2555744"/>
            <a:ext cx="1008412" cy="1222700"/>
          </a:xfrm>
          <a:prstGeom prst="rect">
            <a:avLst/>
          </a:prstGeom>
        </p:spPr>
      </p:pic>
      <p:grpSp>
        <p:nvGrpSpPr>
          <p:cNvPr id="97" name="Group 96"/>
          <p:cNvGrpSpPr/>
          <p:nvPr/>
        </p:nvGrpSpPr>
        <p:grpSpPr>
          <a:xfrm>
            <a:off x="1140859" y="2574234"/>
            <a:ext cx="1541989" cy="1220648"/>
            <a:chOff x="5289217" y="2057863"/>
            <a:chExt cx="4536890" cy="3022878"/>
          </a:xfrm>
        </p:grpSpPr>
        <p:pic>
          <p:nvPicPr>
            <p:cNvPr id="106" name="Picture 10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7" name="Picture 10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08" name="Picture 10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8610" y="2746769"/>
            <a:ext cx="1666650" cy="963185"/>
          </a:xfrm>
          <a:prstGeom prst="rect">
            <a:avLst/>
          </a:prstGeom>
        </p:spPr>
      </p:pic>
      <p:pic>
        <p:nvPicPr>
          <p:cNvPr id="109" name="Picture 10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7582" y="2517636"/>
            <a:ext cx="1666650" cy="963185"/>
          </a:xfrm>
          <a:prstGeom prst="rect">
            <a:avLst/>
          </a:prstGeom>
        </p:spPr>
      </p:pic>
      <p:pic>
        <p:nvPicPr>
          <p:cNvPr id="110" name="Picture 10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62432" y="3965305"/>
            <a:ext cx="892999" cy="988914"/>
          </a:xfrm>
          <a:prstGeom prst="rect">
            <a:avLst/>
          </a:prstGeom>
        </p:spPr>
      </p:pic>
      <p:pic>
        <p:nvPicPr>
          <p:cNvPr id="111" name="Picture 1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63959" y="4011379"/>
            <a:ext cx="892999" cy="988914"/>
          </a:xfrm>
          <a:prstGeom prst="rect">
            <a:avLst/>
          </a:prstGeom>
        </p:spPr>
      </p:pic>
      <p:pic>
        <p:nvPicPr>
          <p:cNvPr id="112" name="Picture 1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8991" y="5111045"/>
            <a:ext cx="1008412" cy="1222700"/>
          </a:xfrm>
          <a:prstGeom prst="rect">
            <a:avLst/>
          </a:prstGeom>
        </p:spPr>
      </p:pic>
      <p:grpSp>
        <p:nvGrpSpPr>
          <p:cNvPr id="16" name="Group 15"/>
          <p:cNvGrpSpPr/>
          <p:nvPr/>
        </p:nvGrpSpPr>
        <p:grpSpPr>
          <a:xfrm>
            <a:off x="9641621" y="1219327"/>
            <a:ext cx="2276427" cy="1240593"/>
            <a:chOff x="9610773" y="1052169"/>
            <a:chExt cx="2276427" cy="1240593"/>
          </a:xfrm>
        </p:grpSpPr>
        <p:grpSp>
          <p:nvGrpSpPr>
            <p:cNvPr id="113" name="Group 112"/>
            <p:cNvGrpSpPr/>
            <p:nvPr/>
          </p:nvGrpSpPr>
          <p:grpSpPr>
            <a:xfrm>
              <a:off x="9610773" y="1052169"/>
              <a:ext cx="1673098" cy="1236090"/>
              <a:chOff x="496666" y="865619"/>
              <a:chExt cx="4492778" cy="3294704"/>
            </a:xfrm>
          </p:grpSpPr>
          <p:pic>
            <p:nvPicPr>
              <p:cNvPr id="114" name="Picture 11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115" name="Picture 1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117" name="Group 116"/>
            <p:cNvGrpSpPr/>
            <p:nvPr/>
          </p:nvGrpSpPr>
          <p:grpSpPr>
            <a:xfrm>
              <a:off x="10486937" y="1056672"/>
              <a:ext cx="1400263" cy="1236090"/>
              <a:chOff x="496666" y="865619"/>
              <a:chExt cx="3760133" cy="3294704"/>
            </a:xfrm>
          </p:grpSpPr>
          <p:pic>
            <p:nvPicPr>
              <p:cNvPr id="118" name="Picture 117"/>
              <p:cNvPicPr>
                <a:picLocks noChangeAspect="1"/>
              </p:cNvPicPr>
              <p:nvPr/>
            </p:nvPicPr>
            <p:blipFill rotWithShape="1">
              <a:blip r:embed="rId22">
                <a:extLst>
                  <a:ext uri="{28A0092B-C50C-407E-A947-70E740481C1C}">
                    <a14:useLocalDpi xmlns:a14="http://schemas.microsoft.com/office/drawing/2010/main" val="0"/>
                  </a:ext>
                </a:extLst>
              </a:blip>
              <a:srcRect r="16307"/>
              <a:stretch/>
            </p:blipFill>
            <p:spPr>
              <a:xfrm>
                <a:off x="496666" y="865619"/>
                <a:ext cx="3760133" cy="3294704"/>
              </a:xfrm>
              <a:prstGeom prst="rect">
                <a:avLst/>
              </a:prstGeom>
            </p:spPr>
          </p:pic>
          <p:pic>
            <p:nvPicPr>
              <p:cNvPr id="119" name="Picture 11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grpSp>
        <p:nvGrpSpPr>
          <p:cNvPr id="123" name="Group 122"/>
          <p:cNvGrpSpPr/>
          <p:nvPr/>
        </p:nvGrpSpPr>
        <p:grpSpPr>
          <a:xfrm>
            <a:off x="10719841" y="5214518"/>
            <a:ext cx="1541989" cy="1220648"/>
            <a:chOff x="5289217" y="2057863"/>
            <a:chExt cx="4536890" cy="3022878"/>
          </a:xfrm>
        </p:grpSpPr>
        <p:pic>
          <p:nvPicPr>
            <p:cNvPr id="124" name="Picture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25" name="Picture 1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26" name="Group 125"/>
          <p:cNvGrpSpPr/>
          <p:nvPr/>
        </p:nvGrpSpPr>
        <p:grpSpPr>
          <a:xfrm>
            <a:off x="9855363" y="5218762"/>
            <a:ext cx="1541989" cy="1220648"/>
            <a:chOff x="5289217" y="2057863"/>
            <a:chExt cx="4536890" cy="3022878"/>
          </a:xfrm>
        </p:grpSpPr>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29" name="Group 128"/>
          <p:cNvGrpSpPr/>
          <p:nvPr/>
        </p:nvGrpSpPr>
        <p:grpSpPr>
          <a:xfrm>
            <a:off x="897107" y="1244567"/>
            <a:ext cx="2160972" cy="1252183"/>
            <a:chOff x="5824848" y="998131"/>
            <a:chExt cx="5179515" cy="3275706"/>
          </a:xfrm>
        </p:grpSpPr>
        <p:pic>
          <p:nvPicPr>
            <p:cNvPr id="130" name="Picture 1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9900133">
              <a:off x="5824848" y="1145574"/>
              <a:ext cx="2647619" cy="3128263"/>
            </a:xfrm>
            <a:prstGeom prst="rect">
              <a:avLst/>
            </a:prstGeom>
          </p:spPr>
        </p:pic>
        <p:pic>
          <p:nvPicPr>
            <p:cNvPr id="131" name="Picture 1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53731" y="1043035"/>
              <a:ext cx="2647619" cy="3128263"/>
            </a:xfrm>
            <a:prstGeom prst="rect">
              <a:avLst/>
            </a:prstGeom>
          </p:spPr>
        </p:pic>
        <p:pic>
          <p:nvPicPr>
            <p:cNvPr id="132" name="Picture 1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443878">
              <a:off x="8356744" y="998131"/>
              <a:ext cx="2647619" cy="3128263"/>
            </a:xfrm>
            <a:prstGeom prst="rect">
              <a:avLst/>
            </a:prstGeom>
          </p:spPr>
        </p:pic>
      </p:grpSp>
      <p:pic>
        <p:nvPicPr>
          <p:cNvPr id="133" name="Picture 1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77973" y="5140032"/>
            <a:ext cx="1212171" cy="1131360"/>
          </a:xfrm>
          <a:prstGeom prst="rect">
            <a:avLst/>
          </a:prstGeom>
        </p:spPr>
      </p:pic>
      <p:pic>
        <p:nvPicPr>
          <p:cNvPr id="134" name="Picture 13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27264" y="5182574"/>
            <a:ext cx="1212171" cy="1131360"/>
          </a:xfrm>
          <a:prstGeom prst="rect">
            <a:avLst/>
          </a:prstGeom>
        </p:spPr>
      </p:pic>
      <p:pic>
        <p:nvPicPr>
          <p:cNvPr id="144" name="Picture 14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970660" y="2741837"/>
            <a:ext cx="1218013" cy="913510"/>
          </a:xfrm>
          <a:prstGeom prst="rect">
            <a:avLst/>
          </a:prstGeom>
        </p:spPr>
      </p:pic>
      <p:pic>
        <p:nvPicPr>
          <p:cNvPr id="145" name="Picture 14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099414" y="2741837"/>
            <a:ext cx="1218013" cy="913510"/>
          </a:xfrm>
          <a:prstGeom prst="rect">
            <a:avLst/>
          </a:prstGeom>
        </p:spPr>
      </p:pic>
      <p:sp>
        <p:nvSpPr>
          <p:cNvPr id="150" name="TextBox 149"/>
          <p:cNvSpPr txBox="1"/>
          <p:nvPr/>
        </p:nvSpPr>
        <p:spPr>
          <a:xfrm>
            <a:off x="6219891" y="397761"/>
            <a:ext cx="40872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Coche la bonne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réponse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14" name="Group 13"/>
          <p:cNvGrpSpPr/>
          <p:nvPr/>
        </p:nvGrpSpPr>
        <p:grpSpPr>
          <a:xfrm>
            <a:off x="6984835" y="5010463"/>
            <a:ext cx="1165616" cy="1369641"/>
            <a:chOff x="7035595" y="4852467"/>
            <a:chExt cx="1165616" cy="1369641"/>
          </a:xfrm>
        </p:grpSpPr>
        <p:sp>
          <p:nvSpPr>
            <p:cNvPr id="96" name="Rounded Rectangle 95"/>
            <p:cNvSpPr/>
            <p:nvPr/>
          </p:nvSpPr>
          <p:spPr>
            <a:xfrm>
              <a:off x="7151051" y="4938888"/>
              <a:ext cx="934705" cy="322413"/>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35595" y="5225964"/>
              <a:ext cx="1165616" cy="996144"/>
            </a:xfrm>
            <a:prstGeom prst="rect">
              <a:avLst/>
            </a:prstGeom>
          </p:spPr>
        </p:pic>
        <p:sp>
          <p:nvSpPr>
            <p:cNvPr id="3" name="Rectangle 2"/>
            <p:cNvSpPr/>
            <p:nvPr/>
          </p:nvSpPr>
          <p:spPr>
            <a:xfrm>
              <a:off x="7167884" y="4852467"/>
              <a:ext cx="912429"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Café</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endParaRPr>
            </a:p>
          </p:txBody>
        </p:sp>
      </p:grpSp>
      <p:grpSp>
        <p:nvGrpSpPr>
          <p:cNvPr id="137" name="Group 136"/>
          <p:cNvGrpSpPr/>
          <p:nvPr/>
        </p:nvGrpSpPr>
        <p:grpSpPr>
          <a:xfrm>
            <a:off x="8171566" y="4995659"/>
            <a:ext cx="1165616" cy="1369641"/>
            <a:chOff x="7035595" y="4852467"/>
            <a:chExt cx="1165616" cy="1369641"/>
          </a:xfrm>
        </p:grpSpPr>
        <p:sp>
          <p:nvSpPr>
            <p:cNvPr id="138" name="Rounded Rectangle 137"/>
            <p:cNvSpPr/>
            <p:nvPr/>
          </p:nvSpPr>
          <p:spPr>
            <a:xfrm>
              <a:off x="7151051" y="4938888"/>
              <a:ext cx="934705" cy="322413"/>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9" name="Picture 13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35595" y="5225964"/>
              <a:ext cx="1165616" cy="996144"/>
            </a:xfrm>
            <a:prstGeom prst="rect">
              <a:avLst/>
            </a:prstGeom>
          </p:spPr>
        </p:pic>
        <p:sp>
          <p:nvSpPr>
            <p:cNvPr id="140" name="Rectangle 139"/>
            <p:cNvSpPr/>
            <p:nvPr/>
          </p:nvSpPr>
          <p:spPr>
            <a:xfrm>
              <a:off x="7167884" y="4852467"/>
              <a:ext cx="912429"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Café</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endParaRPr>
            </a:p>
          </p:txBody>
        </p:sp>
      </p:grpSp>
      <p:grpSp>
        <p:nvGrpSpPr>
          <p:cNvPr id="95" name="Group 94"/>
          <p:cNvGrpSpPr/>
          <p:nvPr/>
        </p:nvGrpSpPr>
        <p:grpSpPr>
          <a:xfrm>
            <a:off x="6910765" y="3943403"/>
            <a:ext cx="1076678" cy="1037618"/>
            <a:chOff x="1913789" y="1638075"/>
            <a:chExt cx="2330443" cy="2084873"/>
          </a:xfrm>
        </p:grpSpPr>
        <p:pic>
          <p:nvPicPr>
            <p:cNvPr id="116" name="Picture 11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913789" y="1665564"/>
              <a:ext cx="2330443" cy="2057384"/>
            </a:xfrm>
            <a:prstGeom prst="rect">
              <a:avLst/>
            </a:prstGeom>
          </p:spPr>
        </p:pic>
        <p:pic>
          <p:nvPicPr>
            <p:cNvPr id="120" name="Picture 11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426505" y="2298813"/>
              <a:ext cx="1305005" cy="1305005"/>
            </a:xfrm>
            <a:prstGeom prst="rect">
              <a:avLst/>
            </a:prstGeom>
          </p:spPr>
        </p:pic>
        <p:sp>
          <p:nvSpPr>
            <p:cNvPr id="121" name="Rectangle 120"/>
            <p:cNvSpPr/>
            <p:nvPr/>
          </p:nvSpPr>
          <p:spPr>
            <a:xfrm>
              <a:off x="2762978" y="1638075"/>
              <a:ext cx="683199" cy="461666"/>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grpSp>
      <p:grpSp>
        <p:nvGrpSpPr>
          <p:cNvPr id="122" name="Group 121"/>
          <p:cNvGrpSpPr/>
          <p:nvPr/>
        </p:nvGrpSpPr>
        <p:grpSpPr>
          <a:xfrm>
            <a:off x="8090408" y="3939772"/>
            <a:ext cx="1076678" cy="1037618"/>
            <a:chOff x="8141168" y="3781776"/>
            <a:chExt cx="1076678" cy="1037618"/>
          </a:xfrm>
        </p:grpSpPr>
        <p:pic>
          <p:nvPicPr>
            <p:cNvPr id="141" name="Picture 14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141168" y="3795457"/>
              <a:ext cx="1076678" cy="1023937"/>
            </a:xfrm>
            <a:prstGeom prst="rect">
              <a:avLst/>
            </a:prstGeom>
          </p:spPr>
        </p:pic>
        <p:sp>
          <p:nvSpPr>
            <p:cNvPr id="142" name="Rectangle 141"/>
            <p:cNvSpPr/>
            <p:nvPr/>
          </p:nvSpPr>
          <p:spPr>
            <a:xfrm>
              <a:off x="8533498" y="3781776"/>
              <a:ext cx="315642" cy="229766"/>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pic>
          <p:nvPicPr>
            <p:cNvPr id="143" name="Picture 14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88044" y="4135346"/>
              <a:ext cx="602920" cy="649486"/>
            </a:xfrm>
            <a:prstGeom prst="rect">
              <a:avLst/>
            </a:prstGeom>
          </p:spPr>
        </p:pic>
      </p:grpSp>
      <p:pic>
        <p:nvPicPr>
          <p:cNvPr id="85" name="Picture 84" descr="background rectangle">
            <a:extLst>
              <a:ext uri="{FF2B5EF4-FFF2-40B4-BE49-F238E27FC236}">
                <a16:creationId xmlns:a16="http://schemas.microsoft.com/office/drawing/2014/main" id="{AC54F8A1-96A4-41D0-8072-BACAA204A5F0}"/>
              </a:ext>
              <a:ext uri="{C183D7F6-B498-43B3-948B-1728B52AA6E4}">
                <adec:decorative xmlns:adec="http://schemas.microsoft.com/office/drawing/2017/decorative" val="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6" name="Title 3">
            <a:extLst>
              <a:ext uri="{FF2B5EF4-FFF2-40B4-BE49-F238E27FC236}">
                <a16:creationId xmlns:a16="http://schemas.microsoft.com/office/drawing/2014/main" id="{52058D79-968E-452D-9D8C-E8EDF877AC51}"/>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Qui </a:t>
            </a:r>
            <a:r>
              <a:rPr lang="en-GB" sz="3600" b="1" kern="0" dirty="0" err="1">
                <a:solidFill>
                  <a:schemeClr val="bg1"/>
                </a:solidFill>
              </a:rPr>
              <a:t>va</a:t>
            </a:r>
            <a:r>
              <a:rPr lang="en-GB" sz="3600" b="1" kern="0" dirty="0">
                <a:solidFill>
                  <a:schemeClr val="bg1"/>
                </a:solidFill>
              </a:rPr>
              <a:t> </a:t>
            </a:r>
            <a:r>
              <a:rPr lang="en-GB" sz="3600" b="1" kern="0" dirty="0" err="1">
                <a:solidFill>
                  <a:schemeClr val="bg1"/>
                </a:solidFill>
              </a:rPr>
              <a:t>o</a:t>
            </a:r>
            <a:r>
              <a:rPr lang="en-GB" sz="3600" b="1" kern="0" dirty="0" err="1">
                <a:solidFill>
                  <a:schemeClr val="bg1"/>
                </a:solidFill>
                <a:latin typeface="Arial" panose="020B0604020202020204" pitchFamily="34" charset="0"/>
                <a:cs typeface="Arial" panose="020B0604020202020204" pitchFamily="34" charset="0"/>
              </a:rPr>
              <a:t>ù</a:t>
            </a:r>
            <a:r>
              <a:rPr lang="en-GB" sz="3600" b="1" kern="0" dirty="0">
                <a:solidFill>
                  <a:schemeClr val="bg1"/>
                </a:solidFill>
                <a:latin typeface="Arial" panose="020B0604020202020204" pitchFamily="34" charset="0"/>
                <a:cs typeface="Arial" panose="020B0604020202020204" pitchFamily="34" charset="0"/>
              </a:rPr>
              <a:t> ?</a:t>
            </a:r>
            <a:endParaRPr lang="en-GB" sz="3600" b="1" kern="0" dirty="0">
              <a:solidFill>
                <a:schemeClr val="bg1"/>
              </a:solidFill>
            </a:endParaRPr>
          </a:p>
        </p:txBody>
      </p:sp>
      <p:sp>
        <p:nvSpPr>
          <p:cNvPr id="87" name="Rounded Rectangle 46">
            <a:extLst>
              <a:ext uri="{FF2B5EF4-FFF2-40B4-BE49-F238E27FC236}">
                <a16:creationId xmlns:a16="http://schemas.microsoft.com/office/drawing/2014/main" id="{DBE30C54-34BC-4DDE-80B7-D50B483F81B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Rounded Rectangle 78">
            <a:extLst>
              <a:ext uri="{FF2B5EF4-FFF2-40B4-BE49-F238E27FC236}">
                <a16:creationId xmlns:a16="http://schemas.microsoft.com/office/drawing/2014/main" id="{73711BC2-41F0-4381-8106-DA76357C87E5}"/>
              </a:ext>
            </a:extLst>
          </p:cNvPr>
          <p:cNvSpPr/>
          <p:nvPr/>
        </p:nvSpPr>
        <p:spPr>
          <a:xfrm>
            <a:off x="3453629" y="113440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ounded Rectangle 79">
            <a:extLst>
              <a:ext uri="{FF2B5EF4-FFF2-40B4-BE49-F238E27FC236}">
                <a16:creationId xmlns:a16="http://schemas.microsoft.com/office/drawing/2014/main" id="{7F169D34-8577-45C7-86A7-1C07BDD87907}"/>
              </a:ext>
            </a:extLst>
          </p:cNvPr>
          <p:cNvSpPr/>
          <p:nvPr/>
        </p:nvSpPr>
        <p:spPr>
          <a:xfrm>
            <a:off x="3432749" y="243846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ounded Rectangle 80">
            <a:extLst>
              <a:ext uri="{FF2B5EF4-FFF2-40B4-BE49-F238E27FC236}">
                <a16:creationId xmlns:a16="http://schemas.microsoft.com/office/drawing/2014/main" id="{83E87772-C30A-44D5-B036-6F5CBAD7C218}"/>
              </a:ext>
            </a:extLst>
          </p:cNvPr>
          <p:cNvSpPr/>
          <p:nvPr/>
        </p:nvSpPr>
        <p:spPr>
          <a:xfrm>
            <a:off x="824925" y="379264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ounded Rectangle 81">
            <a:extLst>
              <a:ext uri="{FF2B5EF4-FFF2-40B4-BE49-F238E27FC236}">
                <a16:creationId xmlns:a16="http://schemas.microsoft.com/office/drawing/2014/main" id="{7D206170-297C-4965-9166-DE2E5F567A0C}"/>
              </a:ext>
            </a:extLst>
          </p:cNvPr>
          <p:cNvSpPr/>
          <p:nvPr/>
        </p:nvSpPr>
        <p:spPr>
          <a:xfrm>
            <a:off x="842581" y="5081750"/>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ounded Rectangle 82">
            <a:extLst>
              <a:ext uri="{FF2B5EF4-FFF2-40B4-BE49-F238E27FC236}">
                <a16:creationId xmlns:a16="http://schemas.microsoft.com/office/drawing/2014/main" id="{1BE2DCA8-697F-4C09-8C3E-4D0ACEC6CE33}"/>
              </a:ext>
            </a:extLst>
          </p:cNvPr>
          <p:cNvSpPr/>
          <p:nvPr/>
        </p:nvSpPr>
        <p:spPr>
          <a:xfrm>
            <a:off x="9505307" y="1168428"/>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ounded Rectangle 83">
            <a:extLst>
              <a:ext uri="{FF2B5EF4-FFF2-40B4-BE49-F238E27FC236}">
                <a16:creationId xmlns:a16="http://schemas.microsoft.com/office/drawing/2014/main" id="{AF24971D-54F1-4838-8451-BABA005C635C}"/>
              </a:ext>
            </a:extLst>
          </p:cNvPr>
          <p:cNvSpPr/>
          <p:nvPr/>
        </p:nvSpPr>
        <p:spPr>
          <a:xfrm>
            <a:off x="6908536" y="2506133"/>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ounded Rectangle 84">
            <a:extLst>
              <a:ext uri="{FF2B5EF4-FFF2-40B4-BE49-F238E27FC236}">
                <a16:creationId xmlns:a16="http://schemas.microsoft.com/office/drawing/2014/main" id="{5175C92F-9366-428A-9F65-DEB36B0736C3}"/>
              </a:ext>
            </a:extLst>
          </p:cNvPr>
          <p:cNvSpPr/>
          <p:nvPr/>
        </p:nvSpPr>
        <p:spPr>
          <a:xfrm>
            <a:off x="9482178" y="379264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ounded Rectangle 85">
            <a:extLst>
              <a:ext uri="{FF2B5EF4-FFF2-40B4-BE49-F238E27FC236}">
                <a16:creationId xmlns:a16="http://schemas.microsoft.com/office/drawing/2014/main" id="{E7A08B40-3476-46C5-8A7D-3EF776D6FC18}"/>
              </a:ext>
            </a:extLst>
          </p:cNvPr>
          <p:cNvSpPr/>
          <p:nvPr/>
        </p:nvSpPr>
        <p:spPr>
          <a:xfrm>
            <a:off x="9505307" y="5098440"/>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806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3" grpId="0" animBg="1"/>
      <p:bldP spid="94" grpId="0" animBg="1"/>
      <p:bldP spid="1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179473253"/>
              </p:ext>
            </p:extLst>
          </p:nvPr>
        </p:nvGraphicFramePr>
        <p:xfrm>
          <a:off x="6219891" y="1094323"/>
          <a:ext cx="5776970" cy="5245768"/>
        </p:xfrm>
        <a:graphic>
          <a:graphicData uri="http://schemas.openxmlformats.org/drawingml/2006/table">
            <a:tbl>
              <a:tblPr firstRow="1" bandRow="1">
                <a:tableStyleId>{BC89EF96-8CEA-46FF-86C4-4CE0E7609802}</a:tableStyleId>
              </a:tblPr>
              <a:tblGrid>
                <a:gridCol w="626526">
                  <a:extLst>
                    <a:ext uri="{9D8B030D-6E8A-4147-A177-3AD203B41FA5}">
                      <a16:colId xmlns:a16="http://schemas.microsoft.com/office/drawing/2014/main" val="2218395770"/>
                    </a:ext>
                  </a:extLst>
                </a:gridCol>
                <a:gridCol w="2552719">
                  <a:extLst>
                    <a:ext uri="{9D8B030D-6E8A-4147-A177-3AD203B41FA5}">
                      <a16:colId xmlns:a16="http://schemas.microsoft.com/office/drawing/2014/main" val="3328270413"/>
                    </a:ext>
                  </a:extLst>
                </a:gridCol>
                <a:gridCol w="2597725">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646966" y="274914"/>
            <a:ext cx="1581397" cy="387024"/>
          </a:xfrm>
        </p:spPr>
        <p:txBody>
          <a:bodyPr>
            <a:normAutofit/>
          </a:bodyPr>
          <a:lstStyle/>
          <a:p>
            <a:pPr lvl="0">
              <a:lnSpc>
                <a:spcPct val="100000"/>
              </a:lnSpc>
              <a:spcBef>
                <a:spcPts val="0"/>
              </a:spcBef>
              <a:defRPr/>
            </a:pPr>
            <a:r>
              <a:rPr lang="en-GB" sz="1800" b="1" dirty="0">
                <a:solidFill>
                  <a:prstClr val="white"/>
                </a:solidFill>
                <a:ea typeface="+mn-ea"/>
                <a:cs typeface="+mn-cs"/>
              </a:rPr>
              <a:t>On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668168003"/>
              </p:ext>
            </p:extLst>
          </p:nvPr>
        </p:nvGraphicFramePr>
        <p:xfrm>
          <a:off x="162502" y="1094324"/>
          <a:ext cx="5850654" cy="5245768"/>
        </p:xfrm>
        <a:graphic>
          <a:graphicData uri="http://schemas.openxmlformats.org/drawingml/2006/table">
            <a:tbl>
              <a:tblPr firstRow="1" bandRow="1">
                <a:tableStyleId>{BC89EF96-8CEA-46FF-86C4-4CE0E7609802}</a:tableStyleId>
              </a:tblPr>
              <a:tblGrid>
                <a:gridCol w="634517">
                  <a:extLst>
                    <a:ext uri="{9D8B030D-6E8A-4147-A177-3AD203B41FA5}">
                      <a16:colId xmlns:a16="http://schemas.microsoft.com/office/drawing/2014/main" val="2218395770"/>
                    </a:ext>
                  </a:extLst>
                </a:gridCol>
                <a:gridCol w="2585279">
                  <a:extLst>
                    <a:ext uri="{9D8B030D-6E8A-4147-A177-3AD203B41FA5}">
                      <a16:colId xmlns:a16="http://schemas.microsoft.com/office/drawing/2014/main" val="3328270413"/>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6" name="Google Shape;613;p26">
            <a:hlinkClick r:id="" action="ppaction://noaction" highlightClick="1">
              <a:snd r:embed="rId3" name="38.1.wav"/>
            </a:hlinkClick>
            <a:extLst>
              <a:ext uri="{FF2B5EF4-FFF2-40B4-BE49-F238E27FC236}">
                <a16:creationId xmlns:a16="http://schemas.microsoft.com/office/drawing/2014/main" id="{E81506B0-A3F8-47F6-A818-34153DC67087}"/>
              </a:ext>
            </a:extLst>
          </p:cNvPr>
          <p:cNvSpPr/>
          <p:nvPr/>
        </p:nvSpPr>
        <p:spPr>
          <a:xfrm>
            <a:off x="289850" y="171691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614;p26">
            <a:hlinkClick r:id="" action="ppaction://noaction" highlightClick="1">
              <a:snd r:embed="rId4" name="38.2.wav"/>
            </a:hlinkClick>
            <a:extLst>
              <a:ext uri="{FF2B5EF4-FFF2-40B4-BE49-F238E27FC236}">
                <a16:creationId xmlns:a16="http://schemas.microsoft.com/office/drawing/2014/main" id="{2A2E30D2-841A-4ED1-B670-1C83F228DED0}"/>
              </a:ext>
            </a:extLst>
          </p:cNvPr>
          <p:cNvSpPr/>
          <p:nvPr/>
        </p:nvSpPr>
        <p:spPr>
          <a:xfrm>
            <a:off x="278569" y="294115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5;p26">
            <a:hlinkClick r:id="" action="ppaction://noaction" highlightClick="1">
              <a:snd r:embed="rId5" name="383.wav"/>
            </a:hlinkClick>
            <a:extLst>
              <a:ext uri="{FF2B5EF4-FFF2-40B4-BE49-F238E27FC236}">
                <a16:creationId xmlns:a16="http://schemas.microsoft.com/office/drawing/2014/main" id="{598D57C1-09CA-4B85-A901-8BF5F8E2B844}"/>
              </a:ext>
            </a:extLst>
          </p:cNvPr>
          <p:cNvSpPr/>
          <p:nvPr/>
        </p:nvSpPr>
        <p:spPr>
          <a:xfrm>
            <a:off x="278570" y="416539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6" name="38.4.wav"/>
            </a:hlinkClick>
            <a:extLst>
              <a:ext uri="{FF2B5EF4-FFF2-40B4-BE49-F238E27FC236}">
                <a16:creationId xmlns:a16="http://schemas.microsoft.com/office/drawing/2014/main" id="{E034BFCB-0288-4166-9636-7DA2D26FF970}"/>
              </a:ext>
            </a:extLst>
          </p:cNvPr>
          <p:cNvSpPr/>
          <p:nvPr/>
        </p:nvSpPr>
        <p:spPr>
          <a:xfrm>
            <a:off x="289849" y="538963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6;p26">
            <a:hlinkClick r:id="" action="ppaction://noaction" highlightClick="1">
              <a:snd r:embed="rId7" name="38.5.wav"/>
            </a:hlinkClick>
            <a:extLst>
              <a:ext uri="{FF2B5EF4-FFF2-40B4-BE49-F238E27FC236}">
                <a16:creationId xmlns:a16="http://schemas.microsoft.com/office/drawing/2014/main" id="{E034BFCB-0288-4166-9636-7DA2D26FF970}"/>
              </a:ext>
            </a:extLst>
          </p:cNvPr>
          <p:cNvSpPr/>
          <p:nvPr/>
        </p:nvSpPr>
        <p:spPr>
          <a:xfrm>
            <a:off x="6378914" y="171691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6;p26">
            <a:hlinkClick r:id="" action="ppaction://noaction" highlightClick="1">
              <a:snd r:embed="rId8" name="38.6.wav"/>
            </a:hlinkClick>
            <a:extLst>
              <a:ext uri="{FF2B5EF4-FFF2-40B4-BE49-F238E27FC236}">
                <a16:creationId xmlns:a16="http://schemas.microsoft.com/office/drawing/2014/main" id="{E034BFCB-0288-4166-9636-7DA2D26FF970}"/>
              </a:ext>
            </a:extLst>
          </p:cNvPr>
          <p:cNvSpPr/>
          <p:nvPr/>
        </p:nvSpPr>
        <p:spPr>
          <a:xfrm>
            <a:off x="6360700" y="294115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Google Shape;616;p26">
            <a:hlinkClick r:id="" action="ppaction://noaction" highlightClick="1">
              <a:snd r:embed="rId9" name="38.7.wav"/>
            </a:hlinkClick>
            <a:extLst>
              <a:ext uri="{FF2B5EF4-FFF2-40B4-BE49-F238E27FC236}">
                <a16:creationId xmlns:a16="http://schemas.microsoft.com/office/drawing/2014/main" id="{E034BFCB-0288-4166-9636-7DA2D26FF970}"/>
              </a:ext>
            </a:extLst>
          </p:cNvPr>
          <p:cNvSpPr/>
          <p:nvPr/>
        </p:nvSpPr>
        <p:spPr>
          <a:xfrm>
            <a:off x="6360699" y="416539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Google Shape;616;p26">
            <a:hlinkClick r:id="" action="ppaction://noaction" highlightClick="1">
              <a:snd r:embed="rId10" name="38.8.wav"/>
            </a:hlinkClick>
            <a:extLst>
              <a:ext uri="{FF2B5EF4-FFF2-40B4-BE49-F238E27FC236}">
                <a16:creationId xmlns:a16="http://schemas.microsoft.com/office/drawing/2014/main" id="{E034BFCB-0288-4166-9636-7DA2D26FF970}"/>
              </a:ext>
            </a:extLst>
          </p:cNvPr>
          <p:cNvSpPr/>
          <p:nvPr/>
        </p:nvSpPr>
        <p:spPr>
          <a:xfrm>
            <a:off x="6378914" y="538963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8968" y="1197580"/>
            <a:ext cx="1357513" cy="1099586"/>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9489" y="1161045"/>
            <a:ext cx="1357513" cy="1099586"/>
          </a:xfrm>
          <a:prstGeom prst="rect">
            <a:avLst/>
          </a:prstGeom>
        </p:spPr>
      </p:pic>
      <p:grpSp>
        <p:nvGrpSpPr>
          <p:cNvPr id="34" name="Group 33"/>
          <p:cNvGrpSpPr/>
          <p:nvPr/>
        </p:nvGrpSpPr>
        <p:grpSpPr>
          <a:xfrm>
            <a:off x="1948834" y="2533205"/>
            <a:ext cx="1541989" cy="1220648"/>
            <a:chOff x="5289217" y="2057863"/>
            <a:chExt cx="4536890" cy="3022878"/>
          </a:xfrm>
        </p:grpSpPr>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0342" y="5028037"/>
            <a:ext cx="1008412" cy="1222700"/>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23138" y="2497893"/>
            <a:ext cx="1008412" cy="1222700"/>
          </a:xfrm>
          <a:prstGeom prst="rect">
            <a:avLst/>
          </a:prstGeom>
        </p:spPr>
      </p:pic>
      <p:grpSp>
        <p:nvGrpSpPr>
          <p:cNvPr id="68" name="Group 67"/>
          <p:cNvGrpSpPr/>
          <p:nvPr/>
        </p:nvGrpSpPr>
        <p:grpSpPr>
          <a:xfrm>
            <a:off x="3749212" y="3774287"/>
            <a:ext cx="1818253" cy="1167724"/>
            <a:chOff x="188942" y="1203654"/>
            <a:chExt cx="4284680" cy="2648975"/>
          </a:xfrm>
        </p:grpSpPr>
        <p:pic>
          <p:nvPicPr>
            <p:cNvPr id="69" name="Picture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71" name="Group 70"/>
          <p:cNvGrpSpPr/>
          <p:nvPr/>
        </p:nvGrpSpPr>
        <p:grpSpPr>
          <a:xfrm>
            <a:off x="10224732" y="4205103"/>
            <a:ext cx="1848772" cy="840753"/>
            <a:chOff x="969743" y="3892292"/>
            <a:chExt cx="5925741" cy="2462386"/>
          </a:xfrm>
        </p:grpSpPr>
        <p:pic>
          <p:nvPicPr>
            <p:cNvPr id="72" name="Picture 7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3" name="Picture 7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4" name="Picture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75" name="Group 74"/>
          <p:cNvGrpSpPr/>
          <p:nvPr/>
        </p:nvGrpSpPr>
        <p:grpSpPr>
          <a:xfrm>
            <a:off x="9333224" y="3736600"/>
            <a:ext cx="1917241" cy="922172"/>
            <a:chOff x="969743" y="3892292"/>
            <a:chExt cx="5925741" cy="2462386"/>
          </a:xfrm>
        </p:grpSpPr>
        <p:pic>
          <p:nvPicPr>
            <p:cNvPr id="76" name="Picture 7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7" name="Picture 7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8" name="Picture 7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sp>
        <p:nvSpPr>
          <p:cNvPr id="79" name="Rounded Rectangle 78"/>
          <p:cNvSpPr/>
          <p:nvPr/>
        </p:nvSpPr>
        <p:spPr>
          <a:xfrm>
            <a:off x="3453629" y="113440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ounded Rectangle 79"/>
          <p:cNvSpPr/>
          <p:nvPr/>
        </p:nvSpPr>
        <p:spPr>
          <a:xfrm>
            <a:off x="3432749" y="243846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824925" y="379264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ounded Rectangle 81"/>
          <p:cNvSpPr/>
          <p:nvPr/>
        </p:nvSpPr>
        <p:spPr>
          <a:xfrm>
            <a:off x="842581" y="5081750"/>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ounded Rectangle 82"/>
          <p:cNvSpPr/>
          <p:nvPr/>
        </p:nvSpPr>
        <p:spPr>
          <a:xfrm>
            <a:off x="9505307" y="1168428"/>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ounded Rectangle 83"/>
          <p:cNvSpPr/>
          <p:nvPr/>
        </p:nvSpPr>
        <p:spPr>
          <a:xfrm>
            <a:off x="6908536" y="2506133"/>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ounded Rectangle 84"/>
          <p:cNvSpPr/>
          <p:nvPr/>
        </p:nvSpPr>
        <p:spPr>
          <a:xfrm>
            <a:off x="9482178" y="379264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ounded Rectangle 85"/>
          <p:cNvSpPr/>
          <p:nvPr/>
        </p:nvSpPr>
        <p:spPr>
          <a:xfrm>
            <a:off x="9505307" y="5098440"/>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8" name="Group 97"/>
          <p:cNvGrpSpPr/>
          <p:nvPr/>
        </p:nvGrpSpPr>
        <p:grpSpPr>
          <a:xfrm>
            <a:off x="6988422" y="1152118"/>
            <a:ext cx="1608265" cy="1220648"/>
            <a:chOff x="5289217" y="2057863"/>
            <a:chExt cx="4536890" cy="3022878"/>
          </a:xfrm>
        </p:grpSpPr>
        <p:pic>
          <p:nvPicPr>
            <p:cNvPr id="99" name="Picture 9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0" name="Picture 9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01" name="Group 100"/>
          <p:cNvGrpSpPr/>
          <p:nvPr/>
        </p:nvGrpSpPr>
        <p:grpSpPr>
          <a:xfrm>
            <a:off x="8100182" y="1175925"/>
            <a:ext cx="1608265" cy="1220648"/>
            <a:chOff x="5289217" y="2057863"/>
            <a:chExt cx="4536890" cy="3022878"/>
          </a:xfrm>
        </p:grpSpPr>
        <p:pic>
          <p:nvPicPr>
            <p:cNvPr id="102" name="Picture 1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3" name="Picture 10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04" name="Picture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8520" y="2497462"/>
            <a:ext cx="1008412" cy="1222700"/>
          </a:xfrm>
          <a:prstGeom prst="rect">
            <a:avLst/>
          </a:prstGeom>
        </p:spPr>
      </p:pic>
      <p:grpSp>
        <p:nvGrpSpPr>
          <p:cNvPr id="97" name="Group 96"/>
          <p:cNvGrpSpPr/>
          <p:nvPr/>
        </p:nvGrpSpPr>
        <p:grpSpPr>
          <a:xfrm>
            <a:off x="1140859" y="2515952"/>
            <a:ext cx="1541989" cy="1220648"/>
            <a:chOff x="5289217" y="2057863"/>
            <a:chExt cx="4536890" cy="3022878"/>
          </a:xfrm>
        </p:grpSpPr>
        <p:pic>
          <p:nvPicPr>
            <p:cNvPr id="106" name="Picture 10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7" name="Picture 10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08" name="Picture 10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8610" y="2688487"/>
            <a:ext cx="1666650" cy="963185"/>
          </a:xfrm>
          <a:prstGeom prst="rect">
            <a:avLst/>
          </a:prstGeom>
        </p:spPr>
      </p:pic>
      <p:pic>
        <p:nvPicPr>
          <p:cNvPr id="109" name="Picture 10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07582" y="2459354"/>
            <a:ext cx="1666650" cy="963185"/>
          </a:xfrm>
          <a:prstGeom prst="rect">
            <a:avLst/>
          </a:prstGeom>
        </p:spPr>
      </p:pic>
      <p:pic>
        <p:nvPicPr>
          <p:cNvPr id="110" name="Picture 10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62432" y="3907023"/>
            <a:ext cx="892999" cy="988914"/>
          </a:xfrm>
          <a:prstGeom prst="rect">
            <a:avLst/>
          </a:prstGeom>
        </p:spPr>
      </p:pic>
      <p:pic>
        <p:nvPicPr>
          <p:cNvPr id="111" name="Picture 1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63959" y="3953097"/>
            <a:ext cx="892999" cy="988914"/>
          </a:xfrm>
          <a:prstGeom prst="rect">
            <a:avLst/>
          </a:prstGeom>
        </p:spPr>
      </p:pic>
      <p:pic>
        <p:nvPicPr>
          <p:cNvPr id="112" name="Picture 1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8991" y="5052763"/>
            <a:ext cx="1008412" cy="1222700"/>
          </a:xfrm>
          <a:prstGeom prst="rect">
            <a:avLst/>
          </a:prstGeom>
        </p:spPr>
      </p:pic>
      <p:grpSp>
        <p:nvGrpSpPr>
          <p:cNvPr id="16" name="Group 15"/>
          <p:cNvGrpSpPr/>
          <p:nvPr/>
        </p:nvGrpSpPr>
        <p:grpSpPr>
          <a:xfrm>
            <a:off x="9560013" y="1151883"/>
            <a:ext cx="2276427" cy="1240593"/>
            <a:chOff x="9610773" y="1052169"/>
            <a:chExt cx="2276427" cy="1240593"/>
          </a:xfrm>
        </p:grpSpPr>
        <p:grpSp>
          <p:nvGrpSpPr>
            <p:cNvPr id="113" name="Group 112"/>
            <p:cNvGrpSpPr/>
            <p:nvPr/>
          </p:nvGrpSpPr>
          <p:grpSpPr>
            <a:xfrm>
              <a:off x="9610773" y="1052169"/>
              <a:ext cx="1673098" cy="1236090"/>
              <a:chOff x="496666" y="865619"/>
              <a:chExt cx="4492778" cy="3294704"/>
            </a:xfrm>
          </p:grpSpPr>
          <p:pic>
            <p:nvPicPr>
              <p:cNvPr id="114" name="Picture 11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115" name="Picture 1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117" name="Group 116"/>
            <p:cNvGrpSpPr/>
            <p:nvPr/>
          </p:nvGrpSpPr>
          <p:grpSpPr>
            <a:xfrm>
              <a:off x="10486937" y="1056672"/>
              <a:ext cx="1400263" cy="1236090"/>
              <a:chOff x="496666" y="865619"/>
              <a:chExt cx="3760133" cy="3294704"/>
            </a:xfrm>
          </p:grpSpPr>
          <p:pic>
            <p:nvPicPr>
              <p:cNvPr id="118" name="Picture 117"/>
              <p:cNvPicPr>
                <a:picLocks noChangeAspect="1"/>
              </p:cNvPicPr>
              <p:nvPr/>
            </p:nvPicPr>
            <p:blipFill rotWithShape="1">
              <a:blip r:embed="rId22">
                <a:extLst>
                  <a:ext uri="{28A0092B-C50C-407E-A947-70E740481C1C}">
                    <a14:useLocalDpi xmlns:a14="http://schemas.microsoft.com/office/drawing/2010/main" val="0"/>
                  </a:ext>
                </a:extLst>
              </a:blip>
              <a:srcRect r="16307"/>
              <a:stretch/>
            </p:blipFill>
            <p:spPr>
              <a:xfrm>
                <a:off x="496666" y="865619"/>
                <a:ext cx="3760133" cy="3294704"/>
              </a:xfrm>
              <a:prstGeom prst="rect">
                <a:avLst/>
              </a:prstGeom>
            </p:spPr>
          </p:pic>
          <p:pic>
            <p:nvPicPr>
              <p:cNvPr id="119" name="Picture 11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grpSp>
        <p:nvGrpSpPr>
          <p:cNvPr id="123" name="Group 122"/>
          <p:cNvGrpSpPr/>
          <p:nvPr/>
        </p:nvGrpSpPr>
        <p:grpSpPr>
          <a:xfrm>
            <a:off x="10719841" y="5156236"/>
            <a:ext cx="1541989" cy="1220648"/>
            <a:chOff x="5289217" y="2057863"/>
            <a:chExt cx="4536890" cy="3022878"/>
          </a:xfrm>
        </p:grpSpPr>
        <p:pic>
          <p:nvPicPr>
            <p:cNvPr id="124" name="Picture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25" name="Picture 1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26" name="Group 125"/>
          <p:cNvGrpSpPr/>
          <p:nvPr/>
        </p:nvGrpSpPr>
        <p:grpSpPr>
          <a:xfrm>
            <a:off x="9855363" y="5160480"/>
            <a:ext cx="1541989" cy="1220648"/>
            <a:chOff x="5289217" y="2057863"/>
            <a:chExt cx="4536890" cy="3022878"/>
          </a:xfrm>
        </p:grpSpPr>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29" name="Group 128"/>
          <p:cNvGrpSpPr/>
          <p:nvPr/>
        </p:nvGrpSpPr>
        <p:grpSpPr>
          <a:xfrm>
            <a:off x="897107" y="1143217"/>
            <a:ext cx="2164788" cy="1295251"/>
            <a:chOff x="5824848" y="998131"/>
            <a:chExt cx="5179515" cy="3275706"/>
          </a:xfrm>
        </p:grpSpPr>
        <p:pic>
          <p:nvPicPr>
            <p:cNvPr id="130" name="Picture 1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9900133">
              <a:off x="5824848" y="1145574"/>
              <a:ext cx="2647619" cy="3128263"/>
            </a:xfrm>
            <a:prstGeom prst="rect">
              <a:avLst/>
            </a:prstGeom>
          </p:spPr>
        </p:pic>
        <p:pic>
          <p:nvPicPr>
            <p:cNvPr id="131" name="Picture 1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53731" y="1043035"/>
              <a:ext cx="2647619" cy="3128263"/>
            </a:xfrm>
            <a:prstGeom prst="rect">
              <a:avLst/>
            </a:prstGeom>
          </p:spPr>
        </p:pic>
        <p:pic>
          <p:nvPicPr>
            <p:cNvPr id="132" name="Picture 1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443878">
              <a:off x="8356744" y="998131"/>
              <a:ext cx="2647619" cy="3128263"/>
            </a:xfrm>
            <a:prstGeom prst="rect">
              <a:avLst/>
            </a:prstGeom>
          </p:spPr>
        </p:pic>
      </p:grpSp>
      <p:pic>
        <p:nvPicPr>
          <p:cNvPr id="133" name="Picture 1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77973" y="5081750"/>
            <a:ext cx="1212171" cy="1131360"/>
          </a:xfrm>
          <a:prstGeom prst="rect">
            <a:avLst/>
          </a:prstGeom>
        </p:spPr>
      </p:pic>
      <p:pic>
        <p:nvPicPr>
          <p:cNvPr id="134" name="Picture 13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27264" y="5124292"/>
            <a:ext cx="1212171" cy="1131360"/>
          </a:xfrm>
          <a:prstGeom prst="rect">
            <a:avLst/>
          </a:prstGeom>
        </p:spPr>
      </p:pic>
      <p:pic>
        <p:nvPicPr>
          <p:cNvPr id="144" name="Picture 14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970660" y="2683555"/>
            <a:ext cx="1218013" cy="913510"/>
          </a:xfrm>
          <a:prstGeom prst="rect">
            <a:avLst/>
          </a:prstGeom>
        </p:spPr>
      </p:pic>
      <p:pic>
        <p:nvPicPr>
          <p:cNvPr id="145" name="Picture 14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099414" y="2683555"/>
            <a:ext cx="1218013" cy="913510"/>
          </a:xfrm>
          <a:prstGeom prst="rect">
            <a:avLst/>
          </a:prstGeom>
        </p:spPr>
      </p:pic>
      <p:grpSp>
        <p:nvGrpSpPr>
          <p:cNvPr id="14" name="Group 13"/>
          <p:cNvGrpSpPr/>
          <p:nvPr/>
        </p:nvGrpSpPr>
        <p:grpSpPr>
          <a:xfrm>
            <a:off x="6984835" y="4952181"/>
            <a:ext cx="1165616" cy="1369641"/>
            <a:chOff x="7035595" y="4852467"/>
            <a:chExt cx="1165616" cy="1369641"/>
          </a:xfrm>
        </p:grpSpPr>
        <p:sp>
          <p:nvSpPr>
            <p:cNvPr id="96" name="Rounded Rectangle 95"/>
            <p:cNvSpPr/>
            <p:nvPr/>
          </p:nvSpPr>
          <p:spPr>
            <a:xfrm>
              <a:off x="7151051" y="4938888"/>
              <a:ext cx="934705" cy="322413"/>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35595" y="5225964"/>
              <a:ext cx="1165616" cy="996144"/>
            </a:xfrm>
            <a:prstGeom prst="rect">
              <a:avLst/>
            </a:prstGeom>
          </p:spPr>
        </p:pic>
        <p:sp>
          <p:nvSpPr>
            <p:cNvPr id="3" name="Rectangle 2"/>
            <p:cNvSpPr/>
            <p:nvPr/>
          </p:nvSpPr>
          <p:spPr>
            <a:xfrm>
              <a:off x="7167884" y="4852467"/>
              <a:ext cx="912429"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Café</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endParaRPr>
            </a:p>
          </p:txBody>
        </p:sp>
      </p:grpSp>
      <p:grpSp>
        <p:nvGrpSpPr>
          <p:cNvPr id="137" name="Group 136"/>
          <p:cNvGrpSpPr/>
          <p:nvPr/>
        </p:nvGrpSpPr>
        <p:grpSpPr>
          <a:xfrm>
            <a:off x="8171566" y="4937377"/>
            <a:ext cx="1165616" cy="1369641"/>
            <a:chOff x="7035595" y="4852467"/>
            <a:chExt cx="1165616" cy="1369641"/>
          </a:xfrm>
        </p:grpSpPr>
        <p:sp>
          <p:nvSpPr>
            <p:cNvPr id="138" name="Rounded Rectangle 137"/>
            <p:cNvSpPr/>
            <p:nvPr/>
          </p:nvSpPr>
          <p:spPr>
            <a:xfrm>
              <a:off x="7151051" y="4938888"/>
              <a:ext cx="934705" cy="322413"/>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9" name="Picture 13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35595" y="5225964"/>
              <a:ext cx="1165616" cy="996144"/>
            </a:xfrm>
            <a:prstGeom prst="rect">
              <a:avLst/>
            </a:prstGeom>
          </p:spPr>
        </p:pic>
        <p:sp>
          <p:nvSpPr>
            <p:cNvPr id="140" name="Rectangle 139"/>
            <p:cNvSpPr/>
            <p:nvPr/>
          </p:nvSpPr>
          <p:spPr>
            <a:xfrm>
              <a:off x="7167884" y="4852467"/>
              <a:ext cx="912429"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Café</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endParaRPr>
            </a:p>
          </p:txBody>
        </p:sp>
      </p:grpSp>
      <p:grpSp>
        <p:nvGrpSpPr>
          <p:cNvPr id="95" name="Group 94"/>
          <p:cNvGrpSpPr/>
          <p:nvPr/>
        </p:nvGrpSpPr>
        <p:grpSpPr>
          <a:xfrm>
            <a:off x="6910765" y="3885121"/>
            <a:ext cx="1076678" cy="1037618"/>
            <a:chOff x="1913789" y="1638075"/>
            <a:chExt cx="2330443" cy="2084873"/>
          </a:xfrm>
        </p:grpSpPr>
        <p:pic>
          <p:nvPicPr>
            <p:cNvPr id="116" name="Picture 11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913789" y="1665564"/>
              <a:ext cx="2330443" cy="2057384"/>
            </a:xfrm>
            <a:prstGeom prst="rect">
              <a:avLst/>
            </a:prstGeom>
          </p:spPr>
        </p:pic>
        <p:pic>
          <p:nvPicPr>
            <p:cNvPr id="120" name="Picture 11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426505" y="2298813"/>
              <a:ext cx="1305005" cy="1305005"/>
            </a:xfrm>
            <a:prstGeom prst="rect">
              <a:avLst/>
            </a:prstGeom>
          </p:spPr>
        </p:pic>
        <p:sp>
          <p:nvSpPr>
            <p:cNvPr id="121" name="Rectangle 120"/>
            <p:cNvSpPr/>
            <p:nvPr/>
          </p:nvSpPr>
          <p:spPr>
            <a:xfrm>
              <a:off x="2762978" y="1638075"/>
              <a:ext cx="683199" cy="461666"/>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grpSp>
      <p:grpSp>
        <p:nvGrpSpPr>
          <p:cNvPr id="122" name="Group 121"/>
          <p:cNvGrpSpPr/>
          <p:nvPr/>
        </p:nvGrpSpPr>
        <p:grpSpPr>
          <a:xfrm>
            <a:off x="8090408" y="3881490"/>
            <a:ext cx="1076678" cy="1037618"/>
            <a:chOff x="8141168" y="3781776"/>
            <a:chExt cx="1076678" cy="1037618"/>
          </a:xfrm>
        </p:grpSpPr>
        <p:pic>
          <p:nvPicPr>
            <p:cNvPr id="141" name="Picture 14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141168" y="3795457"/>
              <a:ext cx="1076678" cy="1023937"/>
            </a:xfrm>
            <a:prstGeom prst="rect">
              <a:avLst/>
            </a:prstGeom>
          </p:spPr>
        </p:pic>
        <p:sp>
          <p:nvSpPr>
            <p:cNvPr id="142" name="Rectangle 141"/>
            <p:cNvSpPr/>
            <p:nvPr/>
          </p:nvSpPr>
          <p:spPr>
            <a:xfrm>
              <a:off x="8533498" y="3781776"/>
              <a:ext cx="315642" cy="229766"/>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pic>
          <p:nvPicPr>
            <p:cNvPr id="143" name="Picture 14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88044" y="4135346"/>
              <a:ext cx="602920" cy="649486"/>
            </a:xfrm>
            <a:prstGeom prst="rect">
              <a:avLst/>
            </a:prstGeom>
          </p:spPr>
        </p:pic>
      </p:grpSp>
      <p:sp>
        <p:nvSpPr>
          <p:cNvPr id="147" name="Title 1">
            <a:extLst>
              <a:ext uri="{FF2B5EF4-FFF2-40B4-BE49-F238E27FC236}">
                <a16:creationId xmlns:a16="http://schemas.microsoft.com/office/drawing/2014/main" id="{B2FA4478-3CA0-4C8C-AB35-20842F76B05D}"/>
              </a:ext>
            </a:extLst>
          </p:cNvPr>
          <p:cNvSpPr txBox="1">
            <a:spLocks/>
          </p:cNvSpPr>
          <p:nvPr/>
        </p:nvSpPr>
        <p:spPr>
          <a:xfrm>
            <a:off x="10646966" y="274914"/>
            <a:ext cx="1581397" cy="38702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en-GB" sz="1800" b="1" kern="0">
                <a:solidFill>
                  <a:prstClr val="white"/>
                </a:solidFill>
                <a:ea typeface="+mn-ea"/>
                <a:cs typeface="+mn-cs"/>
              </a:rPr>
              <a:t>écouter</a:t>
            </a:r>
            <a:endParaRPr lang="en-US" kern="0" dirty="0"/>
          </a:p>
        </p:txBody>
      </p:sp>
      <p:sp>
        <p:nvSpPr>
          <p:cNvPr id="148" name="TextBox 147">
            <a:extLst>
              <a:ext uri="{FF2B5EF4-FFF2-40B4-BE49-F238E27FC236}">
                <a16:creationId xmlns:a16="http://schemas.microsoft.com/office/drawing/2014/main" id="{19296299-B5C7-420D-B77B-9AC1F5B6F078}"/>
              </a:ext>
            </a:extLst>
          </p:cNvPr>
          <p:cNvSpPr txBox="1"/>
          <p:nvPr/>
        </p:nvSpPr>
        <p:spPr>
          <a:xfrm>
            <a:off x="6219891" y="397761"/>
            <a:ext cx="40872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Coche la bonne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réponse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149" name="Picture 148" descr="background rectangle">
            <a:extLst>
              <a:ext uri="{FF2B5EF4-FFF2-40B4-BE49-F238E27FC236}">
                <a16:creationId xmlns:a16="http://schemas.microsoft.com/office/drawing/2014/main" id="{AC930E39-2D64-4CEF-8AF8-982A5A999D2B}"/>
              </a:ext>
              <a:ext uri="{C183D7F6-B498-43B3-948B-1728B52AA6E4}">
                <adec:decorative xmlns:adec="http://schemas.microsoft.com/office/drawing/2017/decorative" val="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1" name="Title 3">
            <a:extLst>
              <a:ext uri="{FF2B5EF4-FFF2-40B4-BE49-F238E27FC236}">
                <a16:creationId xmlns:a16="http://schemas.microsoft.com/office/drawing/2014/main" id="{EC93A6ED-1B00-4F6E-9A3C-6EC849CF29C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Qui </a:t>
            </a:r>
            <a:r>
              <a:rPr lang="en-GB" sz="3600" b="1" kern="0" dirty="0" err="1">
                <a:solidFill>
                  <a:schemeClr val="bg1"/>
                </a:solidFill>
              </a:rPr>
              <a:t>va</a:t>
            </a:r>
            <a:r>
              <a:rPr lang="en-GB" sz="3600" b="1" kern="0" dirty="0">
                <a:solidFill>
                  <a:schemeClr val="bg1"/>
                </a:solidFill>
              </a:rPr>
              <a:t> </a:t>
            </a:r>
            <a:r>
              <a:rPr lang="en-GB" sz="3600" b="1" kern="0" dirty="0" err="1">
                <a:solidFill>
                  <a:schemeClr val="bg1"/>
                </a:solidFill>
              </a:rPr>
              <a:t>o</a:t>
            </a:r>
            <a:r>
              <a:rPr lang="en-GB" sz="3600" b="1" kern="0" dirty="0" err="1">
                <a:solidFill>
                  <a:schemeClr val="bg1"/>
                </a:solidFill>
                <a:latin typeface="Arial" panose="020B0604020202020204" pitchFamily="34" charset="0"/>
                <a:cs typeface="Arial" panose="020B0604020202020204" pitchFamily="34" charset="0"/>
              </a:rPr>
              <a:t>ù</a:t>
            </a:r>
            <a:r>
              <a:rPr lang="en-GB" sz="3600" b="1" kern="0" dirty="0">
                <a:solidFill>
                  <a:schemeClr val="bg1"/>
                </a:solidFill>
                <a:latin typeface="Arial" panose="020B0604020202020204" pitchFamily="34" charset="0"/>
                <a:cs typeface="Arial" panose="020B0604020202020204" pitchFamily="34" charset="0"/>
              </a:rPr>
              <a:t> ?</a:t>
            </a:r>
            <a:endParaRPr lang="en-GB" sz="3600" b="1" kern="0" dirty="0">
              <a:solidFill>
                <a:schemeClr val="bg1"/>
              </a:solidFill>
            </a:endParaRPr>
          </a:p>
        </p:txBody>
      </p:sp>
      <p:sp>
        <p:nvSpPr>
          <p:cNvPr id="152" name="Rounded Rectangle 46">
            <a:extLst>
              <a:ext uri="{FF2B5EF4-FFF2-40B4-BE49-F238E27FC236}">
                <a16:creationId xmlns:a16="http://schemas.microsoft.com/office/drawing/2014/main" id="{406D6819-E163-4E7B-8A30-FA63B42EC63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8597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468876900"/>
              </p:ext>
            </p:extLst>
          </p:nvPr>
        </p:nvGraphicFramePr>
        <p:xfrm>
          <a:off x="6415030" y="1096209"/>
          <a:ext cx="5776970" cy="5245768"/>
        </p:xfrm>
        <a:graphic>
          <a:graphicData uri="http://schemas.openxmlformats.org/drawingml/2006/table">
            <a:tbl>
              <a:tblPr firstRow="1" bandRow="1">
                <a:tableStyleId>{BC89EF96-8CEA-46FF-86C4-4CE0E7609802}</a:tableStyleId>
              </a:tblPr>
              <a:tblGrid>
                <a:gridCol w="626526">
                  <a:extLst>
                    <a:ext uri="{9D8B030D-6E8A-4147-A177-3AD203B41FA5}">
                      <a16:colId xmlns:a16="http://schemas.microsoft.com/office/drawing/2014/main" val="2218395770"/>
                    </a:ext>
                  </a:extLst>
                </a:gridCol>
                <a:gridCol w="2552719">
                  <a:extLst>
                    <a:ext uri="{9D8B030D-6E8A-4147-A177-3AD203B41FA5}">
                      <a16:colId xmlns:a16="http://schemas.microsoft.com/office/drawing/2014/main" val="3328270413"/>
                    </a:ext>
                  </a:extLst>
                </a:gridCol>
                <a:gridCol w="2597725">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646966" y="274914"/>
            <a:ext cx="1581397" cy="387024"/>
          </a:xfrm>
        </p:spPr>
        <p:txBody>
          <a:bodyPr>
            <a:normAutofit/>
          </a:bodyPr>
          <a:lstStyle/>
          <a:p>
            <a:pPr lvl="0">
              <a:lnSpc>
                <a:spcPct val="100000"/>
              </a:lnSpc>
              <a:spcBef>
                <a:spcPts val="0"/>
              </a:spcBef>
              <a:defRPr/>
            </a:pPr>
            <a:r>
              <a:rPr lang="en-GB" sz="1800" b="1" dirty="0">
                <a:solidFill>
                  <a:prstClr val="white"/>
                </a:solidFill>
                <a:ea typeface="+mn-ea"/>
                <a:cs typeface="+mn-cs"/>
              </a:rPr>
              <a:t>On </a:t>
            </a:r>
            <a:r>
              <a:rPr lang="en-GB" sz="1800" b="1" dirty="0" err="1">
                <a:solidFill>
                  <a:prstClr val="white"/>
                </a:solidFill>
                <a:ea typeface="+mn-ea"/>
                <a:cs typeface="+mn-cs"/>
              </a:rPr>
              <a:t>va</a:t>
            </a:r>
            <a:r>
              <a:rPr lang="en-GB" sz="1800" b="1" dirty="0">
                <a:solidFill>
                  <a:prstClr val="white"/>
                </a:solidFill>
                <a:ea typeface="+mn-ea"/>
                <a:cs typeface="+mn-cs"/>
              </a:rPr>
              <a:t> </a:t>
            </a:r>
            <a:r>
              <a:rPr lang="en-GB" sz="1800" b="1" dirty="0" err="1">
                <a:solidFill>
                  <a:prstClr val="white"/>
                </a:solidFill>
                <a:ea typeface="+mn-ea"/>
                <a:cs typeface="+mn-cs"/>
              </a:rPr>
              <a:t>où</a:t>
            </a:r>
            <a:r>
              <a:rPr lang="en-GB" sz="1800" b="1" dirty="0">
                <a:solidFill>
                  <a:prstClr val="white"/>
                </a:solidFill>
                <a:ea typeface="+mn-ea"/>
                <a:cs typeface="+mn-cs"/>
              </a:rPr>
              <a:t> ?</a:t>
            </a:r>
            <a:endParaRPr lang="en-US" dirty="0"/>
          </a:p>
        </p:txBody>
      </p:sp>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240103202"/>
              </p:ext>
            </p:extLst>
          </p:nvPr>
        </p:nvGraphicFramePr>
        <p:xfrm>
          <a:off x="357641" y="1096210"/>
          <a:ext cx="5850654" cy="5245768"/>
        </p:xfrm>
        <a:graphic>
          <a:graphicData uri="http://schemas.openxmlformats.org/drawingml/2006/table">
            <a:tbl>
              <a:tblPr firstRow="1" bandRow="1">
                <a:tableStyleId>{BC89EF96-8CEA-46FF-86C4-4CE0E7609802}</a:tableStyleId>
              </a:tblPr>
              <a:tblGrid>
                <a:gridCol w="634517">
                  <a:extLst>
                    <a:ext uri="{9D8B030D-6E8A-4147-A177-3AD203B41FA5}">
                      <a16:colId xmlns:a16="http://schemas.microsoft.com/office/drawing/2014/main" val="2218395770"/>
                    </a:ext>
                  </a:extLst>
                </a:gridCol>
                <a:gridCol w="2585279">
                  <a:extLst>
                    <a:ext uri="{9D8B030D-6E8A-4147-A177-3AD203B41FA5}">
                      <a16:colId xmlns:a16="http://schemas.microsoft.com/office/drawing/2014/main" val="3328270413"/>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6" name="Google Shape;613;p26">
            <a:hlinkClick r:id="" action="ppaction://noaction" highlightClick="1">
              <a:snd r:embed="rId3" name="38.1.wav"/>
            </a:hlinkClick>
            <a:extLst>
              <a:ext uri="{FF2B5EF4-FFF2-40B4-BE49-F238E27FC236}">
                <a16:creationId xmlns:a16="http://schemas.microsoft.com/office/drawing/2014/main" id="{E81506B0-A3F8-47F6-A818-34153DC67087}"/>
              </a:ext>
            </a:extLst>
          </p:cNvPr>
          <p:cNvSpPr/>
          <p:nvPr/>
        </p:nvSpPr>
        <p:spPr>
          <a:xfrm>
            <a:off x="484989" y="171879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614;p26">
            <a:hlinkClick r:id="" action="ppaction://noaction" highlightClick="1">
              <a:snd r:embed="rId4" name="38.2.wav"/>
            </a:hlinkClick>
            <a:extLst>
              <a:ext uri="{FF2B5EF4-FFF2-40B4-BE49-F238E27FC236}">
                <a16:creationId xmlns:a16="http://schemas.microsoft.com/office/drawing/2014/main" id="{2A2E30D2-841A-4ED1-B670-1C83F228DED0}"/>
              </a:ext>
            </a:extLst>
          </p:cNvPr>
          <p:cNvSpPr/>
          <p:nvPr/>
        </p:nvSpPr>
        <p:spPr>
          <a:xfrm>
            <a:off x="473708" y="294303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Google Shape;615;p26">
            <a:hlinkClick r:id="" action="ppaction://noaction" highlightClick="1">
              <a:snd r:embed="rId5" name="383.wav"/>
            </a:hlinkClick>
            <a:extLst>
              <a:ext uri="{FF2B5EF4-FFF2-40B4-BE49-F238E27FC236}">
                <a16:creationId xmlns:a16="http://schemas.microsoft.com/office/drawing/2014/main" id="{598D57C1-09CA-4B85-A901-8BF5F8E2B844}"/>
              </a:ext>
            </a:extLst>
          </p:cNvPr>
          <p:cNvSpPr/>
          <p:nvPr/>
        </p:nvSpPr>
        <p:spPr>
          <a:xfrm>
            <a:off x="473709" y="416727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616;p26">
            <a:hlinkClick r:id="" action="ppaction://noaction" highlightClick="1">
              <a:snd r:embed="rId6" name="38.4.wav"/>
            </a:hlinkClick>
            <a:extLst>
              <a:ext uri="{FF2B5EF4-FFF2-40B4-BE49-F238E27FC236}">
                <a16:creationId xmlns:a16="http://schemas.microsoft.com/office/drawing/2014/main" id="{E034BFCB-0288-4166-9636-7DA2D26FF970}"/>
              </a:ext>
            </a:extLst>
          </p:cNvPr>
          <p:cNvSpPr/>
          <p:nvPr/>
        </p:nvSpPr>
        <p:spPr>
          <a:xfrm>
            <a:off x="484988" y="539151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Google Shape;616;p26">
            <a:hlinkClick r:id="" action="ppaction://noaction" highlightClick="1">
              <a:snd r:embed="rId7" name="37.5.wav"/>
            </a:hlinkClick>
            <a:extLst>
              <a:ext uri="{FF2B5EF4-FFF2-40B4-BE49-F238E27FC236}">
                <a16:creationId xmlns:a16="http://schemas.microsoft.com/office/drawing/2014/main" id="{E034BFCB-0288-4166-9636-7DA2D26FF970}"/>
              </a:ext>
            </a:extLst>
          </p:cNvPr>
          <p:cNvSpPr/>
          <p:nvPr/>
        </p:nvSpPr>
        <p:spPr>
          <a:xfrm>
            <a:off x="6574053" y="171879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616;p26">
            <a:hlinkClick r:id="" action="ppaction://noaction" highlightClick="1">
              <a:snd r:embed="rId8" name="38.6.wav"/>
            </a:hlinkClick>
            <a:extLst>
              <a:ext uri="{FF2B5EF4-FFF2-40B4-BE49-F238E27FC236}">
                <a16:creationId xmlns:a16="http://schemas.microsoft.com/office/drawing/2014/main" id="{E034BFCB-0288-4166-9636-7DA2D26FF970}"/>
              </a:ext>
            </a:extLst>
          </p:cNvPr>
          <p:cNvSpPr/>
          <p:nvPr/>
        </p:nvSpPr>
        <p:spPr>
          <a:xfrm>
            <a:off x="6555839" y="294303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Google Shape;616;p26">
            <a:hlinkClick r:id="" action="ppaction://noaction" highlightClick="1">
              <a:snd r:embed="rId9" name="38.7.wav"/>
            </a:hlinkClick>
            <a:extLst>
              <a:ext uri="{FF2B5EF4-FFF2-40B4-BE49-F238E27FC236}">
                <a16:creationId xmlns:a16="http://schemas.microsoft.com/office/drawing/2014/main" id="{E034BFCB-0288-4166-9636-7DA2D26FF970}"/>
              </a:ext>
            </a:extLst>
          </p:cNvPr>
          <p:cNvSpPr/>
          <p:nvPr/>
        </p:nvSpPr>
        <p:spPr>
          <a:xfrm>
            <a:off x="6555838" y="416727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Google Shape;616;p26">
            <a:hlinkClick r:id="" action="ppaction://noaction" highlightClick="1">
              <a:snd r:embed="rId10" name="38.8.wav"/>
            </a:hlinkClick>
            <a:extLst>
              <a:ext uri="{FF2B5EF4-FFF2-40B4-BE49-F238E27FC236}">
                <a16:creationId xmlns:a16="http://schemas.microsoft.com/office/drawing/2014/main" id="{E034BFCB-0288-4166-9636-7DA2D26FF970}"/>
              </a:ext>
            </a:extLst>
          </p:cNvPr>
          <p:cNvSpPr/>
          <p:nvPr/>
        </p:nvSpPr>
        <p:spPr>
          <a:xfrm>
            <a:off x="6574053" y="539151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4107" y="1199466"/>
            <a:ext cx="1357513" cy="1099586"/>
          </a:xfrm>
          <a:prstGeom prst="rect">
            <a:avLst/>
          </a:prstGeom>
        </p:spPr>
      </p:pic>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4628" y="1162931"/>
            <a:ext cx="1357513" cy="1099586"/>
          </a:xfrm>
          <a:prstGeom prst="rect">
            <a:avLst/>
          </a:prstGeom>
        </p:spPr>
      </p:pic>
      <p:grpSp>
        <p:nvGrpSpPr>
          <p:cNvPr id="34" name="Group 33"/>
          <p:cNvGrpSpPr/>
          <p:nvPr/>
        </p:nvGrpSpPr>
        <p:grpSpPr>
          <a:xfrm>
            <a:off x="2143973" y="2535091"/>
            <a:ext cx="1541989" cy="1220648"/>
            <a:chOff x="5289217" y="2057863"/>
            <a:chExt cx="4536890" cy="3022878"/>
          </a:xfrm>
        </p:grpSpPr>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05481" y="5029923"/>
            <a:ext cx="1008412" cy="1222700"/>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18277" y="2499779"/>
            <a:ext cx="1008412" cy="1222700"/>
          </a:xfrm>
          <a:prstGeom prst="rect">
            <a:avLst/>
          </a:prstGeom>
        </p:spPr>
      </p:pic>
      <p:grpSp>
        <p:nvGrpSpPr>
          <p:cNvPr id="68" name="Group 67"/>
          <p:cNvGrpSpPr/>
          <p:nvPr/>
        </p:nvGrpSpPr>
        <p:grpSpPr>
          <a:xfrm>
            <a:off x="3944351" y="3776173"/>
            <a:ext cx="1818253" cy="1167724"/>
            <a:chOff x="188942" y="1203654"/>
            <a:chExt cx="4284680" cy="2648975"/>
          </a:xfrm>
        </p:grpSpPr>
        <p:pic>
          <p:nvPicPr>
            <p:cNvPr id="69" name="Picture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70" name="Picture 6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grpSp>
        <p:nvGrpSpPr>
          <p:cNvPr id="71" name="Group 70"/>
          <p:cNvGrpSpPr/>
          <p:nvPr/>
        </p:nvGrpSpPr>
        <p:grpSpPr>
          <a:xfrm>
            <a:off x="10419871" y="4206989"/>
            <a:ext cx="1848772" cy="840753"/>
            <a:chOff x="969743" y="3892292"/>
            <a:chExt cx="5925741" cy="2462386"/>
          </a:xfrm>
        </p:grpSpPr>
        <p:pic>
          <p:nvPicPr>
            <p:cNvPr id="72" name="Picture 7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3" name="Picture 7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4" name="Picture 7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75" name="Group 74"/>
          <p:cNvGrpSpPr/>
          <p:nvPr/>
        </p:nvGrpSpPr>
        <p:grpSpPr>
          <a:xfrm>
            <a:off x="9528363" y="3738486"/>
            <a:ext cx="1917241" cy="922172"/>
            <a:chOff x="969743" y="3892292"/>
            <a:chExt cx="5925741" cy="2462386"/>
          </a:xfrm>
        </p:grpSpPr>
        <p:pic>
          <p:nvPicPr>
            <p:cNvPr id="76" name="Picture 7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77" name="Picture 7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78" name="Picture 7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sp>
        <p:nvSpPr>
          <p:cNvPr id="80" name="Rounded Rectangle 79"/>
          <p:cNvSpPr/>
          <p:nvPr/>
        </p:nvSpPr>
        <p:spPr>
          <a:xfrm>
            <a:off x="3627888" y="2440355"/>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1020064" y="3794530"/>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ounded Rectangle 81"/>
          <p:cNvSpPr/>
          <p:nvPr/>
        </p:nvSpPr>
        <p:spPr>
          <a:xfrm>
            <a:off x="1037720" y="5083636"/>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ounded Rectangle 82"/>
          <p:cNvSpPr/>
          <p:nvPr/>
        </p:nvSpPr>
        <p:spPr>
          <a:xfrm>
            <a:off x="9700446" y="1170314"/>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ounded Rectangle 83"/>
          <p:cNvSpPr/>
          <p:nvPr/>
        </p:nvSpPr>
        <p:spPr>
          <a:xfrm>
            <a:off x="7103675" y="2508019"/>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ounded Rectangle 84"/>
          <p:cNvSpPr/>
          <p:nvPr/>
        </p:nvSpPr>
        <p:spPr>
          <a:xfrm>
            <a:off x="9677317" y="3794530"/>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ounded Rectangle 85"/>
          <p:cNvSpPr/>
          <p:nvPr/>
        </p:nvSpPr>
        <p:spPr>
          <a:xfrm>
            <a:off x="9700446" y="5100326"/>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8" name="Group 97"/>
          <p:cNvGrpSpPr/>
          <p:nvPr/>
        </p:nvGrpSpPr>
        <p:grpSpPr>
          <a:xfrm>
            <a:off x="7183561" y="1154004"/>
            <a:ext cx="1608265" cy="1220648"/>
            <a:chOff x="5289217" y="2057863"/>
            <a:chExt cx="4536890" cy="3022878"/>
          </a:xfrm>
        </p:grpSpPr>
        <p:pic>
          <p:nvPicPr>
            <p:cNvPr id="99" name="Picture 9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0" name="Picture 9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01" name="Group 100"/>
          <p:cNvGrpSpPr/>
          <p:nvPr/>
        </p:nvGrpSpPr>
        <p:grpSpPr>
          <a:xfrm>
            <a:off x="8295321" y="1177811"/>
            <a:ext cx="1608265" cy="1220648"/>
            <a:chOff x="5289217" y="2057863"/>
            <a:chExt cx="4536890" cy="3022878"/>
          </a:xfrm>
        </p:grpSpPr>
        <p:pic>
          <p:nvPicPr>
            <p:cNvPr id="102" name="Picture 1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3" name="Picture 10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04" name="Picture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63659" y="2499348"/>
            <a:ext cx="1008412" cy="1222700"/>
          </a:xfrm>
          <a:prstGeom prst="rect">
            <a:avLst/>
          </a:prstGeom>
        </p:spPr>
      </p:pic>
      <p:grpSp>
        <p:nvGrpSpPr>
          <p:cNvPr id="97" name="Group 96"/>
          <p:cNvGrpSpPr/>
          <p:nvPr/>
        </p:nvGrpSpPr>
        <p:grpSpPr>
          <a:xfrm>
            <a:off x="1335998" y="2517838"/>
            <a:ext cx="1541989" cy="1220648"/>
            <a:chOff x="5289217" y="2057863"/>
            <a:chExt cx="4536890" cy="3022878"/>
          </a:xfrm>
        </p:grpSpPr>
        <p:pic>
          <p:nvPicPr>
            <p:cNvPr id="106" name="Picture 10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07" name="Picture 10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pic>
        <p:nvPicPr>
          <p:cNvPr id="108" name="Picture 10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13749" y="2690373"/>
            <a:ext cx="1666650" cy="963185"/>
          </a:xfrm>
          <a:prstGeom prst="rect">
            <a:avLst/>
          </a:prstGeom>
        </p:spPr>
      </p:pic>
      <p:pic>
        <p:nvPicPr>
          <p:cNvPr id="109" name="Picture 10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02721" y="2461240"/>
            <a:ext cx="1666650" cy="963185"/>
          </a:xfrm>
          <a:prstGeom prst="rect">
            <a:avLst/>
          </a:prstGeom>
        </p:spPr>
      </p:pic>
      <p:pic>
        <p:nvPicPr>
          <p:cNvPr id="110" name="Picture 10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57571" y="3908909"/>
            <a:ext cx="892999" cy="988914"/>
          </a:xfrm>
          <a:prstGeom prst="rect">
            <a:avLst/>
          </a:prstGeom>
        </p:spPr>
      </p:pic>
      <p:pic>
        <p:nvPicPr>
          <p:cNvPr id="111" name="Picture 1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59098" y="3954983"/>
            <a:ext cx="892999" cy="988914"/>
          </a:xfrm>
          <a:prstGeom prst="rect">
            <a:avLst/>
          </a:prstGeom>
        </p:spPr>
      </p:pic>
      <p:pic>
        <p:nvPicPr>
          <p:cNvPr id="112" name="Picture 1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44130" y="5054649"/>
            <a:ext cx="1008412" cy="1222700"/>
          </a:xfrm>
          <a:prstGeom prst="rect">
            <a:avLst/>
          </a:prstGeom>
        </p:spPr>
      </p:pic>
      <p:grpSp>
        <p:nvGrpSpPr>
          <p:cNvPr id="113" name="Group 112"/>
          <p:cNvGrpSpPr/>
          <p:nvPr/>
        </p:nvGrpSpPr>
        <p:grpSpPr>
          <a:xfrm>
            <a:off x="9755152" y="1153769"/>
            <a:ext cx="1673098" cy="1236090"/>
            <a:chOff x="496666" y="865619"/>
            <a:chExt cx="4492778" cy="3294704"/>
          </a:xfrm>
        </p:grpSpPr>
        <p:pic>
          <p:nvPicPr>
            <p:cNvPr id="114" name="Picture 11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115" name="Picture 1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117" name="Group 116"/>
          <p:cNvGrpSpPr/>
          <p:nvPr/>
        </p:nvGrpSpPr>
        <p:grpSpPr>
          <a:xfrm>
            <a:off x="10631316" y="1158272"/>
            <a:ext cx="1400263" cy="1236090"/>
            <a:chOff x="496666" y="865619"/>
            <a:chExt cx="3760133" cy="3294704"/>
          </a:xfrm>
        </p:grpSpPr>
        <p:pic>
          <p:nvPicPr>
            <p:cNvPr id="118" name="Picture 117"/>
            <p:cNvPicPr>
              <a:picLocks noChangeAspect="1"/>
            </p:cNvPicPr>
            <p:nvPr/>
          </p:nvPicPr>
          <p:blipFill rotWithShape="1">
            <a:blip r:embed="rId22">
              <a:extLst>
                <a:ext uri="{28A0092B-C50C-407E-A947-70E740481C1C}">
                  <a14:useLocalDpi xmlns:a14="http://schemas.microsoft.com/office/drawing/2010/main" val="0"/>
                </a:ext>
              </a:extLst>
            </a:blip>
            <a:srcRect r="16307"/>
            <a:stretch/>
          </p:blipFill>
          <p:spPr>
            <a:xfrm>
              <a:off x="496666" y="865619"/>
              <a:ext cx="3760133" cy="3294704"/>
            </a:xfrm>
            <a:prstGeom prst="rect">
              <a:avLst/>
            </a:prstGeom>
          </p:spPr>
        </p:pic>
        <p:pic>
          <p:nvPicPr>
            <p:cNvPr id="119" name="Picture 11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123" name="Group 122"/>
          <p:cNvGrpSpPr/>
          <p:nvPr/>
        </p:nvGrpSpPr>
        <p:grpSpPr>
          <a:xfrm>
            <a:off x="10914980" y="5158122"/>
            <a:ext cx="1541989" cy="1220648"/>
            <a:chOff x="5289217" y="2057863"/>
            <a:chExt cx="4536890" cy="3022878"/>
          </a:xfrm>
        </p:grpSpPr>
        <p:pic>
          <p:nvPicPr>
            <p:cNvPr id="124" name="Picture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25" name="Picture 1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26" name="Group 125"/>
          <p:cNvGrpSpPr/>
          <p:nvPr/>
        </p:nvGrpSpPr>
        <p:grpSpPr>
          <a:xfrm>
            <a:off x="10050502" y="5162366"/>
            <a:ext cx="1541989" cy="1220648"/>
            <a:chOff x="5289217" y="2057863"/>
            <a:chExt cx="4536890" cy="3022878"/>
          </a:xfrm>
        </p:grpSpPr>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29" name="Group 128"/>
          <p:cNvGrpSpPr/>
          <p:nvPr/>
        </p:nvGrpSpPr>
        <p:grpSpPr>
          <a:xfrm>
            <a:off x="1092245" y="1170313"/>
            <a:ext cx="2105079" cy="1270041"/>
            <a:chOff x="5824848" y="998131"/>
            <a:chExt cx="5179515" cy="3275706"/>
          </a:xfrm>
        </p:grpSpPr>
        <p:pic>
          <p:nvPicPr>
            <p:cNvPr id="130" name="Picture 1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9900133">
              <a:off x="5824848" y="1145574"/>
              <a:ext cx="2647619" cy="3128263"/>
            </a:xfrm>
            <a:prstGeom prst="rect">
              <a:avLst/>
            </a:prstGeom>
          </p:spPr>
        </p:pic>
        <p:pic>
          <p:nvPicPr>
            <p:cNvPr id="131" name="Picture 1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53731" y="1043035"/>
              <a:ext cx="2647619" cy="3128263"/>
            </a:xfrm>
            <a:prstGeom prst="rect">
              <a:avLst/>
            </a:prstGeom>
          </p:spPr>
        </p:pic>
        <p:pic>
          <p:nvPicPr>
            <p:cNvPr id="132" name="Picture 1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443878">
              <a:off x="8356744" y="998131"/>
              <a:ext cx="2647619" cy="3128263"/>
            </a:xfrm>
            <a:prstGeom prst="rect">
              <a:avLst/>
            </a:prstGeom>
          </p:spPr>
        </p:pic>
      </p:grpSp>
      <p:pic>
        <p:nvPicPr>
          <p:cNvPr id="133" name="Picture 1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773112" y="5083636"/>
            <a:ext cx="1212171" cy="1131360"/>
          </a:xfrm>
          <a:prstGeom prst="rect">
            <a:avLst/>
          </a:prstGeom>
        </p:spPr>
      </p:pic>
      <p:pic>
        <p:nvPicPr>
          <p:cNvPr id="134" name="Picture 13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822403" y="5126178"/>
            <a:ext cx="1212171" cy="1131360"/>
          </a:xfrm>
          <a:prstGeom prst="rect">
            <a:avLst/>
          </a:prstGeom>
        </p:spPr>
      </p:pic>
      <p:pic>
        <p:nvPicPr>
          <p:cNvPr id="144" name="Picture 14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65799" y="2685441"/>
            <a:ext cx="1218013" cy="913510"/>
          </a:xfrm>
          <a:prstGeom prst="rect">
            <a:avLst/>
          </a:prstGeom>
        </p:spPr>
      </p:pic>
      <p:pic>
        <p:nvPicPr>
          <p:cNvPr id="145" name="Picture 14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94553" y="2685441"/>
            <a:ext cx="1218013" cy="913510"/>
          </a:xfrm>
          <a:prstGeom prst="rect">
            <a:avLst/>
          </a:prstGeom>
        </p:spPr>
      </p:pic>
      <p:sp>
        <p:nvSpPr>
          <p:cNvPr id="87" name="TextBox 86"/>
          <p:cNvSpPr txBox="1"/>
          <p:nvPr/>
        </p:nvSpPr>
        <p:spPr>
          <a:xfrm>
            <a:off x="3834593" y="1655208"/>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often</a:t>
            </a:r>
          </a:p>
        </p:txBody>
      </p:sp>
      <p:sp>
        <p:nvSpPr>
          <p:cNvPr id="88" name="TextBox 87"/>
          <p:cNvSpPr txBox="1"/>
          <p:nvPr/>
        </p:nvSpPr>
        <p:spPr>
          <a:xfrm>
            <a:off x="3863188" y="2823551"/>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rarely</a:t>
            </a:r>
          </a:p>
        </p:txBody>
      </p:sp>
      <p:sp>
        <p:nvSpPr>
          <p:cNvPr id="89" name="TextBox 88"/>
          <p:cNvSpPr txBox="1"/>
          <p:nvPr/>
        </p:nvSpPr>
        <p:spPr>
          <a:xfrm>
            <a:off x="1244670" y="3668635"/>
            <a:ext cx="2105079" cy="132343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very often</a:t>
            </a:r>
          </a:p>
        </p:txBody>
      </p:sp>
      <p:sp>
        <p:nvSpPr>
          <p:cNvPr id="90" name="TextBox 89"/>
          <p:cNvSpPr txBox="1"/>
          <p:nvPr/>
        </p:nvSpPr>
        <p:spPr>
          <a:xfrm>
            <a:off x="1223564" y="5044589"/>
            <a:ext cx="2105079" cy="132343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very rarely</a:t>
            </a:r>
          </a:p>
        </p:txBody>
      </p:sp>
      <p:sp>
        <p:nvSpPr>
          <p:cNvPr id="92" name="TextBox 91"/>
          <p:cNvSpPr txBox="1"/>
          <p:nvPr/>
        </p:nvSpPr>
        <p:spPr>
          <a:xfrm>
            <a:off x="9873379" y="1571195"/>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often</a:t>
            </a:r>
          </a:p>
        </p:txBody>
      </p:sp>
      <p:sp>
        <p:nvSpPr>
          <p:cNvPr id="93" name="TextBox 92"/>
          <p:cNvSpPr txBox="1"/>
          <p:nvPr/>
        </p:nvSpPr>
        <p:spPr>
          <a:xfrm>
            <a:off x="7360249" y="2424483"/>
            <a:ext cx="2105079" cy="1323439"/>
          </a:xfrm>
          <a:prstGeom prst="rect">
            <a:avLst/>
          </a:prstGeom>
          <a:solidFill>
            <a:srgbClr val="115076"/>
          </a:solidFill>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very often</a:t>
            </a:r>
          </a:p>
        </p:txBody>
      </p:sp>
      <p:sp>
        <p:nvSpPr>
          <p:cNvPr id="94" name="TextBox 93"/>
          <p:cNvSpPr txBox="1"/>
          <p:nvPr/>
        </p:nvSpPr>
        <p:spPr>
          <a:xfrm>
            <a:off x="9873379" y="4205986"/>
            <a:ext cx="2105079" cy="707886"/>
          </a:xfrm>
          <a:prstGeom prst="rect">
            <a:avLst/>
          </a:prstGeom>
          <a:solidFill>
            <a:srgbClr val="115076"/>
          </a:solidFill>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rarely</a:t>
            </a:r>
          </a:p>
        </p:txBody>
      </p:sp>
      <p:sp>
        <p:nvSpPr>
          <p:cNvPr id="95" name="TextBox 94"/>
          <p:cNvSpPr txBox="1"/>
          <p:nvPr/>
        </p:nvSpPr>
        <p:spPr>
          <a:xfrm>
            <a:off x="9900466" y="5510145"/>
            <a:ext cx="2105079" cy="70788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4000" b="1" dirty="0">
                <a:solidFill>
                  <a:schemeClr val="bg1"/>
                </a:solidFill>
                <a:latin typeface="Century Gothic" panose="020B0502020202020204" pitchFamily="34" charset="0"/>
              </a:rPr>
              <a:t>often</a:t>
            </a:r>
          </a:p>
        </p:txBody>
      </p:sp>
      <p:grpSp>
        <p:nvGrpSpPr>
          <p:cNvPr id="14" name="Group 13"/>
          <p:cNvGrpSpPr/>
          <p:nvPr/>
        </p:nvGrpSpPr>
        <p:grpSpPr>
          <a:xfrm>
            <a:off x="7179974" y="4954067"/>
            <a:ext cx="1165616" cy="1369641"/>
            <a:chOff x="7035595" y="4852467"/>
            <a:chExt cx="1165616" cy="1369641"/>
          </a:xfrm>
        </p:grpSpPr>
        <p:sp>
          <p:nvSpPr>
            <p:cNvPr id="96" name="Rounded Rectangle 95"/>
            <p:cNvSpPr/>
            <p:nvPr/>
          </p:nvSpPr>
          <p:spPr>
            <a:xfrm>
              <a:off x="7151051" y="4938888"/>
              <a:ext cx="934705" cy="322413"/>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35595" y="5225964"/>
              <a:ext cx="1165616" cy="996144"/>
            </a:xfrm>
            <a:prstGeom prst="rect">
              <a:avLst/>
            </a:prstGeom>
          </p:spPr>
        </p:pic>
        <p:sp>
          <p:nvSpPr>
            <p:cNvPr id="3" name="Rectangle 2"/>
            <p:cNvSpPr/>
            <p:nvPr/>
          </p:nvSpPr>
          <p:spPr>
            <a:xfrm>
              <a:off x="7167884" y="4852467"/>
              <a:ext cx="912429"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Café</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endParaRPr>
            </a:p>
          </p:txBody>
        </p:sp>
      </p:grpSp>
      <p:grpSp>
        <p:nvGrpSpPr>
          <p:cNvPr id="137" name="Group 136"/>
          <p:cNvGrpSpPr/>
          <p:nvPr/>
        </p:nvGrpSpPr>
        <p:grpSpPr>
          <a:xfrm>
            <a:off x="8366705" y="4939263"/>
            <a:ext cx="1165616" cy="1369641"/>
            <a:chOff x="7035595" y="4852467"/>
            <a:chExt cx="1165616" cy="1369641"/>
          </a:xfrm>
        </p:grpSpPr>
        <p:sp>
          <p:nvSpPr>
            <p:cNvPr id="138" name="Rounded Rectangle 137"/>
            <p:cNvSpPr/>
            <p:nvPr/>
          </p:nvSpPr>
          <p:spPr>
            <a:xfrm>
              <a:off x="7151051" y="4938888"/>
              <a:ext cx="934705" cy="322413"/>
            </a:xfrm>
            <a:prstGeom prst="round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9" name="Picture 13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035595" y="5225964"/>
              <a:ext cx="1165616" cy="996144"/>
            </a:xfrm>
            <a:prstGeom prst="rect">
              <a:avLst/>
            </a:prstGeom>
          </p:spPr>
        </p:pic>
        <p:sp>
          <p:nvSpPr>
            <p:cNvPr id="140" name="Rectangle 139"/>
            <p:cNvSpPr/>
            <p:nvPr/>
          </p:nvSpPr>
          <p:spPr>
            <a:xfrm>
              <a:off x="7167884" y="4852467"/>
              <a:ext cx="912429" cy="461665"/>
            </a:xfrm>
            <a:prstGeom prst="rect">
              <a:avLst/>
            </a:prstGeom>
            <a:noFill/>
          </p:spPr>
          <p:txBody>
            <a:bodyPr wrap="non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Café</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endParaRPr>
            </a:p>
          </p:txBody>
        </p:sp>
      </p:grpSp>
      <p:grpSp>
        <p:nvGrpSpPr>
          <p:cNvPr id="116" name="Group 115"/>
          <p:cNvGrpSpPr/>
          <p:nvPr/>
        </p:nvGrpSpPr>
        <p:grpSpPr>
          <a:xfrm>
            <a:off x="7105904" y="3887007"/>
            <a:ext cx="1076678" cy="1037618"/>
            <a:chOff x="1913789" y="1638075"/>
            <a:chExt cx="2330443" cy="2084873"/>
          </a:xfrm>
        </p:grpSpPr>
        <p:pic>
          <p:nvPicPr>
            <p:cNvPr id="120" name="Picture 11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913789" y="1665564"/>
              <a:ext cx="2330443" cy="2057384"/>
            </a:xfrm>
            <a:prstGeom prst="rect">
              <a:avLst/>
            </a:prstGeom>
          </p:spPr>
        </p:pic>
        <p:pic>
          <p:nvPicPr>
            <p:cNvPr id="121" name="Picture 12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426505" y="2298813"/>
              <a:ext cx="1305005" cy="1305005"/>
            </a:xfrm>
            <a:prstGeom prst="rect">
              <a:avLst/>
            </a:prstGeom>
          </p:spPr>
        </p:pic>
        <p:sp>
          <p:nvSpPr>
            <p:cNvPr id="122" name="Rectangle 121"/>
            <p:cNvSpPr/>
            <p:nvPr/>
          </p:nvSpPr>
          <p:spPr>
            <a:xfrm>
              <a:off x="2762978" y="1638075"/>
              <a:ext cx="683199" cy="461666"/>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grpSp>
      <p:grpSp>
        <p:nvGrpSpPr>
          <p:cNvPr id="16" name="Group 15"/>
          <p:cNvGrpSpPr/>
          <p:nvPr/>
        </p:nvGrpSpPr>
        <p:grpSpPr>
          <a:xfrm>
            <a:off x="8285547" y="3883376"/>
            <a:ext cx="1076678" cy="1037618"/>
            <a:chOff x="8141168" y="3781776"/>
            <a:chExt cx="1076678" cy="1037618"/>
          </a:xfrm>
        </p:grpSpPr>
        <p:pic>
          <p:nvPicPr>
            <p:cNvPr id="141" name="Picture 14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141168" y="3795457"/>
              <a:ext cx="1076678" cy="1023937"/>
            </a:xfrm>
            <a:prstGeom prst="rect">
              <a:avLst/>
            </a:prstGeom>
          </p:spPr>
        </p:pic>
        <p:sp>
          <p:nvSpPr>
            <p:cNvPr id="142" name="Rectangle 141"/>
            <p:cNvSpPr/>
            <p:nvPr/>
          </p:nvSpPr>
          <p:spPr>
            <a:xfrm>
              <a:off x="8533498" y="3781776"/>
              <a:ext cx="315642" cy="229766"/>
            </a:xfrm>
            <a:prstGeom prst="rect">
              <a:avLst/>
            </a:prstGeom>
            <a:noFill/>
          </p:spPr>
          <p:txBody>
            <a:bodyPr wrap="none" lIns="91440" tIns="45720" rIns="91440" bIns="45720">
              <a:spAutoFit/>
            </a:bodyPr>
            <a:lstStyle/>
            <a:p>
              <a:pPr algn="ctr"/>
              <a:r>
                <a:rPr lang="en-US" sz="2400" b="1" cap="none" spc="50" dirty="0">
                  <a:ln w="9525" cmpd="sng">
                    <a:solidFill>
                      <a:schemeClr val="accent1"/>
                    </a:solidFill>
                    <a:prstDash val="solid"/>
                  </a:ln>
                  <a:solidFill>
                    <a:srgbClr val="70AD47">
                      <a:tint val="1000"/>
                    </a:srgbClr>
                  </a:solidFill>
                  <a:effectLst>
                    <a:glow rad="38100">
                      <a:schemeClr val="accent1">
                        <a:alpha val="40000"/>
                      </a:schemeClr>
                    </a:glow>
                  </a:effectLst>
                </a:rPr>
                <a:t>Bar</a:t>
              </a:r>
            </a:p>
          </p:txBody>
        </p:sp>
        <p:pic>
          <p:nvPicPr>
            <p:cNvPr id="143" name="Picture 14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88044" y="4135346"/>
              <a:ext cx="602920" cy="649486"/>
            </a:xfrm>
            <a:prstGeom prst="rect">
              <a:avLst/>
            </a:prstGeom>
          </p:spPr>
        </p:pic>
      </p:grpSp>
      <p:sp>
        <p:nvSpPr>
          <p:cNvPr id="135" name="Title 1">
            <a:extLst>
              <a:ext uri="{FF2B5EF4-FFF2-40B4-BE49-F238E27FC236}">
                <a16:creationId xmlns:a16="http://schemas.microsoft.com/office/drawing/2014/main" id="{B8C62C1F-4F34-4261-BF9B-6F4A5441B13B}"/>
              </a:ext>
            </a:extLst>
          </p:cNvPr>
          <p:cNvSpPr txBox="1">
            <a:spLocks/>
          </p:cNvSpPr>
          <p:nvPr/>
        </p:nvSpPr>
        <p:spPr>
          <a:xfrm>
            <a:off x="10646966" y="274914"/>
            <a:ext cx="1581397" cy="38702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en-GB" sz="1800" b="1" kern="0">
                <a:solidFill>
                  <a:prstClr val="white"/>
                </a:solidFill>
                <a:ea typeface="+mn-ea"/>
                <a:cs typeface="+mn-cs"/>
              </a:rPr>
              <a:t>écouter</a:t>
            </a:r>
            <a:endParaRPr lang="en-US" kern="0" dirty="0"/>
          </a:p>
        </p:txBody>
      </p:sp>
      <p:sp>
        <p:nvSpPr>
          <p:cNvPr id="136" name="TextBox 135">
            <a:extLst>
              <a:ext uri="{FF2B5EF4-FFF2-40B4-BE49-F238E27FC236}">
                <a16:creationId xmlns:a16="http://schemas.microsoft.com/office/drawing/2014/main" id="{0D52DDB0-7ED0-49CF-86AE-43569CE7B40F}"/>
              </a:ext>
            </a:extLst>
          </p:cNvPr>
          <p:cNvSpPr txBox="1"/>
          <p:nvPr/>
        </p:nvSpPr>
        <p:spPr>
          <a:xfrm>
            <a:off x="6314982" y="250748"/>
            <a:ext cx="54197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Coche la bonne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réponse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Aussi</a:t>
            </a:r>
            <a:r>
              <a:rPr lang="en-GB" sz="2400" b="1" dirty="0">
                <a:solidFill>
                  <a:srgbClr val="002060"/>
                </a:solidFill>
                <a:latin typeface="Century Gothic" panose="020B0502020202020204" pitchFamily="34" charset="0"/>
                <a:cs typeface="Arial"/>
                <a:sym typeface="Arial"/>
              </a:rPr>
              <a:t>, c</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est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souvent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ou</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rarement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lang="en-GB" sz="2400" b="1" dirty="0">
                <a:solidFill>
                  <a:srgbClr val="002060"/>
                </a:solidFill>
                <a:latin typeface="Century Gothic" panose="020B0502020202020204" pitchFamily="34" charset="0"/>
                <a:cs typeface="Arial"/>
                <a:sym typeface="Arial"/>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146" name="Picture 145" descr="background rectangle">
            <a:extLst>
              <a:ext uri="{FF2B5EF4-FFF2-40B4-BE49-F238E27FC236}">
                <a16:creationId xmlns:a16="http://schemas.microsoft.com/office/drawing/2014/main" id="{CF0EC351-4992-4F4B-B8D4-C89C45B82ECF}"/>
              </a:ext>
              <a:ext uri="{C183D7F6-B498-43B3-948B-1728B52AA6E4}">
                <adec:decorative xmlns:adec="http://schemas.microsoft.com/office/drawing/2017/decorative" val="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7" name="Title 3">
            <a:extLst>
              <a:ext uri="{FF2B5EF4-FFF2-40B4-BE49-F238E27FC236}">
                <a16:creationId xmlns:a16="http://schemas.microsoft.com/office/drawing/2014/main" id="{81AB9003-F220-4D7F-AB63-98FE15C64D7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dirty="0">
                <a:solidFill>
                  <a:schemeClr val="bg1"/>
                </a:solidFill>
              </a:rPr>
              <a:t>Qui </a:t>
            </a:r>
            <a:r>
              <a:rPr lang="en-GB" sz="3600" b="1" kern="0" dirty="0" err="1">
                <a:solidFill>
                  <a:schemeClr val="bg1"/>
                </a:solidFill>
              </a:rPr>
              <a:t>va</a:t>
            </a:r>
            <a:r>
              <a:rPr lang="en-GB" sz="3600" b="1" kern="0" dirty="0">
                <a:solidFill>
                  <a:schemeClr val="bg1"/>
                </a:solidFill>
              </a:rPr>
              <a:t> </a:t>
            </a:r>
            <a:r>
              <a:rPr lang="en-GB" sz="3600" b="1" kern="0" dirty="0" err="1">
                <a:solidFill>
                  <a:schemeClr val="bg1"/>
                </a:solidFill>
              </a:rPr>
              <a:t>o</a:t>
            </a:r>
            <a:r>
              <a:rPr lang="en-GB" sz="3600" b="1" kern="0" dirty="0" err="1">
                <a:solidFill>
                  <a:schemeClr val="bg1"/>
                </a:solidFill>
                <a:latin typeface="Arial" panose="020B0604020202020204" pitchFamily="34" charset="0"/>
                <a:cs typeface="Arial" panose="020B0604020202020204" pitchFamily="34" charset="0"/>
              </a:rPr>
              <a:t>ù</a:t>
            </a:r>
            <a:r>
              <a:rPr lang="en-GB" sz="3600" b="1" kern="0" dirty="0">
                <a:solidFill>
                  <a:schemeClr val="bg1"/>
                </a:solidFill>
                <a:latin typeface="Arial" panose="020B0604020202020204" pitchFamily="34" charset="0"/>
                <a:cs typeface="Arial" panose="020B0604020202020204" pitchFamily="34" charset="0"/>
              </a:rPr>
              <a:t> ?</a:t>
            </a:r>
            <a:endParaRPr lang="en-GB" sz="3600" b="1" kern="0" dirty="0">
              <a:solidFill>
                <a:schemeClr val="bg1"/>
              </a:solidFill>
            </a:endParaRPr>
          </a:p>
        </p:txBody>
      </p:sp>
      <p:sp>
        <p:nvSpPr>
          <p:cNvPr id="148" name="Rounded Rectangle 46">
            <a:extLst>
              <a:ext uri="{FF2B5EF4-FFF2-40B4-BE49-F238E27FC236}">
                <a16:creationId xmlns:a16="http://schemas.microsoft.com/office/drawing/2014/main" id="{285667D6-3F81-4419-A94E-83546428846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Rounded Rectangle 78"/>
          <p:cNvSpPr/>
          <p:nvPr/>
        </p:nvSpPr>
        <p:spPr>
          <a:xfrm>
            <a:off x="3648768" y="1136290"/>
            <a:ext cx="2476730" cy="1203000"/>
          </a:xfrm>
          <a:prstGeom prst="roundRect">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044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dissolve">
                                      <p:cBhvr>
                                        <p:cTn id="11" dur="500"/>
                                        <p:tgtEl>
                                          <p:spTgt spid="8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dissolve">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dissolve">
                                      <p:cBhvr>
                                        <p:cTn id="29" dur="500"/>
                                        <p:tgtEl>
                                          <p:spTgt spid="8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dissolve">
                                      <p:cBhvr>
                                        <p:cTn id="38" dur="500"/>
                                        <p:tgtEl>
                                          <p:spTgt spid="9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dissolve">
                                      <p:cBhvr>
                                        <p:cTn id="47" dur="500"/>
                                        <p:tgtEl>
                                          <p:spTgt spid="9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dissolve">
                                      <p:cBhvr>
                                        <p:cTn id="52" dur="5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dissolve">
                                      <p:cBhvr>
                                        <p:cTn id="65" dur="500"/>
                                        <p:tgtEl>
                                          <p:spTgt spid="94"/>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95"/>
                                        </p:tgtEl>
                                        <p:attrNameLst>
                                          <p:attrName>style.visibility</p:attrName>
                                        </p:attrNameLst>
                                      </p:cBhvr>
                                      <p:to>
                                        <p:strVal val="visible"/>
                                      </p:to>
                                    </p:set>
                                    <p:animEffect transition="in" filter="dissolve">
                                      <p:cBhvr>
                                        <p:cTn id="74" dur="500"/>
                                        <p:tgtEl>
                                          <p:spTgt spid="9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2" grpId="0" animBg="1"/>
      <p:bldP spid="93" grpId="0" animBg="1"/>
      <p:bldP spid="94" grpId="0" animBg="1"/>
      <p:bldP spid="95" grpId="0" animBg="1"/>
      <p:bldP spid="136" grpId="0"/>
      <p:bldP spid="7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parle</a:t>
            </a:r>
            <a:r>
              <a:rPr lang="en-GB" sz="3600" b="1" dirty="0">
                <a:solidFill>
                  <a:schemeClr val="bg1"/>
                </a:solidFill>
              </a:rPr>
              <a:t> !</a:t>
            </a:r>
          </a:p>
        </p:txBody>
      </p:sp>
      <p:sp>
        <p:nvSpPr>
          <p:cNvPr id="31" name="TextBox 30"/>
          <p:cNvSpPr txBox="1"/>
          <p:nvPr/>
        </p:nvSpPr>
        <p:spPr>
          <a:xfrm>
            <a:off x="1126089" y="1372387"/>
            <a:ext cx="5331155" cy="584775"/>
          </a:xfrm>
          <a:prstGeom prst="rect">
            <a:avLst/>
          </a:prstGeom>
          <a:noFill/>
        </p:spPr>
        <p:txBody>
          <a:bodyPr wrap="square" rtlCol="0">
            <a:spAutoFit/>
          </a:bodyPr>
          <a:lstStyle/>
          <a:p>
            <a:r>
              <a:rPr lang="en-GB" sz="3200" b="1" u="sng" dirty="0">
                <a:solidFill>
                  <a:srgbClr val="002060"/>
                </a:solidFill>
                <a:latin typeface="Century Gothic" panose="020B0502020202020204" pitchFamily="34" charset="0"/>
              </a:rPr>
              <a:t>Example – </a:t>
            </a:r>
            <a:r>
              <a:rPr lang="en-GB" sz="3200" b="1" u="sng" dirty="0" err="1">
                <a:solidFill>
                  <a:srgbClr val="002060"/>
                </a:solidFill>
                <a:latin typeface="Century Gothic" panose="020B0502020202020204" pitchFamily="34" charset="0"/>
              </a:rPr>
              <a:t>partenaire</a:t>
            </a:r>
            <a:r>
              <a:rPr lang="en-GB" sz="3200" b="1" u="sng" dirty="0">
                <a:solidFill>
                  <a:srgbClr val="002060"/>
                </a:solidFill>
                <a:latin typeface="Century Gothic" panose="020B0502020202020204" pitchFamily="34" charset="0"/>
              </a:rPr>
              <a:t> A</a:t>
            </a:r>
          </a:p>
        </p:txBody>
      </p:sp>
      <p:graphicFrame>
        <p:nvGraphicFramePr>
          <p:cNvPr id="32"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107563115"/>
              </p:ext>
            </p:extLst>
          </p:nvPr>
        </p:nvGraphicFramePr>
        <p:xfrm>
          <a:off x="4115334" y="2576801"/>
          <a:ext cx="7531975" cy="1311442"/>
        </p:xfrm>
        <a:graphic>
          <a:graphicData uri="http://schemas.openxmlformats.org/drawingml/2006/table">
            <a:tbl>
              <a:tblPr firstRow="1" bandRow="1">
                <a:tableStyleId>{BC89EF96-8CEA-46FF-86C4-4CE0E7609802}</a:tableStyleId>
              </a:tblPr>
              <a:tblGrid>
                <a:gridCol w="4145078">
                  <a:extLst>
                    <a:ext uri="{9D8B030D-6E8A-4147-A177-3AD203B41FA5}">
                      <a16:colId xmlns:a16="http://schemas.microsoft.com/office/drawing/2014/main" val="2218395770"/>
                    </a:ext>
                  </a:extLst>
                </a:gridCol>
                <a:gridCol w="3386897">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bl>
          </a:graphicData>
        </a:graphic>
      </p:graphicFrame>
      <p:graphicFrame>
        <p:nvGraphicFramePr>
          <p:cNvPr id="33"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243588155"/>
              </p:ext>
            </p:extLst>
          </p:nvPr>
        </p:nvGraphicFramePr>
        <p:xfrm>
          <a:off x="218536" y="2576801"/>
          <a:ext cx="3865247" cy="1311442"/>
        </p:xfrm>
        <a:graphic>
          <a:graphicData uri="http://schemas.openxmlformats.org/drawingml/2006/table">
            <a:tbl>
              <a:tblPr firstRow="1" bandRow="1">
                <a:tableStyleId>{BC89EF96-8CEA-46FF-86C4-4CE0E7609802}</a:tableStyleId>
              </a:tblPr>
              <a:tblGrid>
                <a:gridCol w="1234389">
                  <a:extLst>
                    <a:ext uri="{9D8B030D-6E8A-4147-A177-3AD203B41FA5}">
                      <a16:colId xmlns:a16="http://schemas.microsoft.com/office/drawing/2014/main" val="2218395770"/>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bl>
          </a:graphicData>
        </a:graphic>
      </p:graphicFrame>
      <p:sp>
        <p:nvSpPr>
          <p:cNvPr id="35" name="TextBox 34"/>
          <p:cNvSpPr txBox="1"/>
          <p:nvPr/>
        </p:nvSpPr>
        <p:spPr>
          <a:xfrm>
            <a:off x="355032" y="2029956"/>
            <a:ext cx="1267752" cy="523220"/>
          </a:xfrm>
          <a:prstGeom prst="rect">
            <a:avLst/>
          </a:prstGeom>
          <a:noFill/>
        </p:spPr>
        <p:txBody>
          <a:bodyPr wrap="square" rtlCol="0">
            <a:spAutoFit/>
          </a:bodyPr>
          <a:lstStyle/>
          <a:p>
            <a:r>
              <a:rPr lang="en-GB" sz="2800" b="1" dirty="0">
                <a:solidFill>
                  <a:srgbClr val="EE6000"/>
                </a:solidFill>
                <a:latin typeface="Century Gothic" panose="020B0502020202020204" pitchFamily="34" charset="0"/>
              </a:rPr>
              <a:t>Qui ?</a:t>
            </a:r>
          </a:p>
        </p:txBody>
      </p:sp>
      <p:sp>
        <p:nvSpPr>
          <p:cNvPr id="44" name="TextBox 43"/>
          <p:cNvSpPr txBox="1"/>
          <p:nvPr/>
        </p:nvSpPr>
        <p:spPr>
          <a:xfrm>
            <a:off x="2115069" y="2055997"/>
            <a:ext cx="158459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b="1" dirty="0" err="1">
                <a:solidFill>
                  <a:srgbClr val="002060"/>
                </a:solidFill>
                <a:latin typeface="Century Gothic" panose="020B0502020202020204" pitchFamily="34" charset="0"/>
              </a:rPr>
              <a:t>Où</a:t>
            </a:r>
            <a:r>
              <a:rPr lang="en-GB" sz="2800" b="1" dirty="0">
                <a:solidFill>
                  <a:srgbClr val="002060"/>
                </a:solidFill>
                <a:latin typeface="Century Gothic" panose="020B0502020202020204" pitchFamily="34" charset="0"/>
              </a:rPr>
              <a:t> ?</a:t>
            </a:r>
          </a:p>
        </p:txBody>
      </p:sp>
      <p:sp>
        <p:nvSpPr>
          <p:cNvPr id="48" name="TextBox 47"/>
          <p:cNvSpPr txBox="1"/>
          <p:nvPr/>
        </p:nvSpPr>
        <p:spPr>
          <a:xfrm>
            <a:off x="4890014" y="2006419"/>
            <a:ext cx="296858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Comment ?</a:t>
            </a:r>
          </a:p>
        </p:txBody>
      </p:sp>
      <p:sp>
        <p:nvSpPr>
          <p:cNvPr id="49" name="TextBox 48"/>
          <p:cNvSpPr txBox="1"/>
          <p:nvPr/>
        </p:nvSpPr>
        <p:spPr>
          <a:xfrm>
            <a:off x="9048944" y="1954163"/>
            <a:ext cx="25222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b="1" dirty="0" err="1">
                <a:solidFill>
                  <a:srgbClr val="002060"/>
                </a:solidFill>
                <a:latin typeface="Century Gothic" panose="020B0502020202020204" pitchFamily="34" charset="0"/>
              </a:rPr>
              <a:t>Quand</a:t>
            </a:r>
            <a:r>
              <a:rPr lang="en-GB" sz="2800" b="1" dirty="0">
                <a:solidFill>
                  <a:srgbClr val="002060"/>
                </a:solidFill>
                <a:latin typeface="Century Gothic" panose="020B0502020202020204" pitchFamily="34" charset="0"/>
              </a:rPr>
              <a:t> ?</a:t>
            </a:r>
          </a:p>
        </p:txBody>
      </p:sp>
      <p:sp>
        <p:nvSpPr>
          <p:cNvPr id="50" name="TextBox 49"/>
          <p:cNvSpPr txBox="1"/>
          <p:nvPr/>
        </p:nvSpPr>
        <p:spPr>
          <a:xfrm>
            <a:off x="511543" y="2891230"/>
            <a:ext cx="782102"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grpSp>
        <p:nvGrpSpPr>
          <p:cNvPr id="51" name="Group 50"/>
          <p:cNvGrpSpPr/>
          <p:nvPr/>
        </p:nvGrpSpPr>
        <p:grpSpPr>
          <a:xfrm>
            <a:off x="1924688" y="2588050"/>
            <a:ext cx="1818253" cy="1167724"/>
            <a:chOff x="188942" y="1203654"/>
            <a:chExt cx="4284680" cy="2648975"/>
          </a:xfrm>
        </p:grpSpPr>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326" y="2681433"/>
            <a:ext cx="1658061" cy="1127481"/>
          </a:xfrm>
          <a:prstGeom prst="rect">
            <a:avLst/>
          </a:prstGeom>
          <a:noFill/>
        </p:spPr>
      </p:pic>
      <p:sp>
        <p:nvSpPr>
          <p:cNvPr id="54" name="TextBox 53"/>
          <p:cNvSpPr txBox="1"/>
          <p:nvPr/>
        </p:nvSpPr>
        <p:spPr>
          <a:xfrm>
            <a:off x="9640840" y="2909658"/>
            <a:ext cx="2038020" cy="120032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rarely</a:t>
            </a:r>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sp>
        <p:nvSpPr>
          <p:cNvPr id="56" name="TextBox 55"/>
          <p:cNvSpPr txBox="1"/>
          <p:nvPr/>
        </p:nvSpPr>
        <p:spPr>
          <a:xfrm>
            <a:off x="1126089" y="3946118"/>
            <a:ext cx="5331155" cy="584775"/>
          </a:xfrm>
          <a:prstGeom prst="rect">
            <a:avLst/>
          </a:prstGeom>
          <a:noFill/>
        </p:spPr>
        <p:txBody>
          <a:bodyPr wrap="square" rtlCol="0">
            <a:spAutoFit/>
          </a:bodyPr>
          <a:lstStyle/>
          <a:p>
            <a:r>
              <a:rPr lang="en-GB" sz="3200" b="1" u="sng" dirty="0">
                <a:solidFill>
                  <a:srgbClr val="002060"/>
                </a:solidFill>
                <a:latin typeface="Century Gothic" panose="020B0502020202020204" pitchFamily="34" charset="0"/>
              </a:rPr>
              <a:t>Example – </a:t>
            </a:r>
            <a:r>
              <a:rPr lang="en-GB" sz="3200" b="1" u="sng" dirty="0" err="1">
                <a:solidFill>
                  <a:srgbClr val="002060"/>
                </a:solidFill>
                <a:latin typeface="Century Gothic" panose="020B0502020202020204" pitchFamily="34" charset="0"/>
              </a:rPr>
              <a:t>partenaire</a:t>
            </a:r>
            <a:r>
              <a:rPr lang="en-GB" sz="3200" b="1" u="sng" dirty="0">
                <a:solidFill>
                  <a:srgbClr val="002060"/>
                </a:solidFill>
                <a:latin typeface="Century Gothic" panose="020B0502020202020204" pitchFamily="34" charset="0"/>
              </a:rPr>
              <a:t> B</a:t>
            </a:r>
          </a:p>
        </p:txBody>
      </p:sp>
      <p:graphicFrame>
        <p:nvGraphicFramePr>
          <p:cNvPr id="57"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524264792"/>
              </p:ext>
            </p:extLst>
          </p:nvPr>
        </p:nvGraphicFramePr>
        <p:xfrm>
          <a:off x="4092610" y="4849790"/>
          <a:ext cx="7531975" cy="1311442"/>
        </p:xfrm>
        <a:graphic>
          <a:graphicData uri="http://schemas.openxmlformats.org/drawingml/2006/table">
            <a:tbl>
              <a:tblPr firstRow="1" bandRow="1">
                <a:tableStyleId>{BC89EF96-8CEA-46FF-86C4-4CE0E7609802}</a:tableStyleId>
              </a:tblPr>
              <a:tblGrid>
                <a:gridCol w="4145078">
                  <a:extLst>
                    <a:ext uri="{9D8B030D-6E8A-4147-A177-3AD203B41FA5}">
                      <a16:colId xmlns:a16="http://schemas.microsoft.com/office/drawing/2014/main" val="2218395770"/>
                    </a:ext>
                  </a:extLst>
                </a:gridCol>
                <a:gridCol w="3386897">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bl>
          </a:graphicData>
        </a:graphic>
      </p:graphicFrame>
      <p:graphicFrame>
        <p:nvGraphicFramePr>
          <p:cNvPr id="58"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4204178810"/>
              </p:ext>
            </p:extLst>
          </p:nvPr>
        </p:nvGraphicFramePr>
        <p:xfrm>
          <a:off x="188942" y="4849790"/>
          <a:ext cx="3865247" cy="1311442"/>
        </p:xfrm>
        <a:graphic>
          <a:graphicData uri="http://schemas.openxmlformats.org/drawingml/2006/table">
            <a:tbl>
              <a:tblPr firstRow="1" bandRow="1">
                <a:tableStyleId>{BC89EF96-8CEA-46FF-86C4-4CE0E7609802}</a:tableStyleId>
              </a:tblPr>
              <a:tblGrid>
                <a:gridCol w="1234389">
                  <a:extLst>
                    <a:ext uri="{9D8B030D-6E8A-4147-A177-3AD203B41FA5}">
                      <a16:colId xmlns:a16="http://schemas.microsoft.com/office/drawing/2014/main" val="2218395770"/>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bl>
          </a:graphicData>
        </a:graphic>
      </p:graphicFrame>
      <p:sp>
        <p:nvSpPr>
          <p:cNvPr id="59" name="TextBox 58"/>
          <p:cNvSpPr txBox="1"/>
          <p:nvPr/>
        </p:nvSpPr>
        <p:spPr>
          <a:xfrm>
            <a:off x="502986" y="5136081"/>
            <a:ext cx="782102"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sp>
        <p:nvSpPr>
          <p:cNvPr id="6" name="Rounded Rectangular Callout 5"/>
          <p:cNvSpPr/>
          <p:nvPr/>
        </p:nvSpPr>
        <p:spPr>
          <a:xfrm>
            <a:off x="4530831" y="4470735"/>
            <a:ext cx="3852826" cy="1720516"/>
          </a:xfrm>
          <a:prstGeom prst="wedgeRoundRectCallout">
            <a:avLst>
              <a:gd name="adj1" fmla="val -67050"/>
              <a:gd name="adj2" fmla="val -52185"/>
              <a:gd name="adj3" fmla="val 16667"/>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latin typeface="Century Gothic" panose="020B0502020202020204" pitchFamily="34" charset="0"/>
              </a:rPr>
              <a:t>Tu</a:t>
            </a:r>
            <a:r>
              <a:rPr lang="en-GB" sz="4400" b="1" dirty="0">
                <a:latin typeface="Century Gothic" panose="020B0502020202020204" pitchFamily="34" charset="0"/>
              </a:rPr>
              <a:t> vas </a:t>
            </a:r>
            <a:r>
              <a:rPr lang="en-GB" sz="4400" b="1" dirty="0" err="1">
                <a:latin typeface="Century Gothic" panose="020B0502020202020204" pitchFamily="34" charset="0"/>
              </a:rPr>
              <a:t>où</a:t>
            </a:r>
            <a:r>
              <a:rPr lang="en-GB" sz="4400" b="1" dirty="0">
                <a:latin typeface="Century Gothic" panose="020B0502020202020204" pitchFamily="34" charset="0"/>
              </a:rPr>
              <a:t> ?</a:t>
            </a:r>
          </a:p>
        </p:txBody>
      </p:sp>
      <p:sp>
        <p:nvSpPr>
          <p:cNvPr id="60" name="Rounded Rectangular Callout 59"/>
          <p:cNvSpPr/>
          <p:nvPr/>
        </p:nvSpPr>
        <p:spPr>
          <a:xfrm>
            <a:off x="4408228" y="2066178"/>
            <a:ext cx="3852826" cy="1720516"/>
          </a:xfrm>
          <a:prstGeom prst="wedgeRoundRectCallout">
            <a:avLst>
              <a:gd name="adj1" fmla="val -67050"/>
              <a:gd name="adj2" fmla="val -52185"/>
              <a:gd name="adj3" fmla="val 16667"/>
            </a:avLst>
          </a:prstGeom>
          <a:solidFill>
            <a:srgbClr val="EE6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aux -----</a:t>
            </a:r>
          </a:p>
        </p:txBody>
      </p:sp>
      <p:sp>
        <p:nvSpPr>
          <p:cNvPr id="61" name="Rounded Rectangular Callout 60"/>
          <p:cNvSpPr/>
          <p:nvPr/>
        </p:nvSpPr>
        <p:spPr>
          <a:xfrm>
            <a:off x="4539115" y="4556793"/>
            <a:ext cx="3852826" cy="1720516"/>
          </a:xfrm>
          <a:prstGeom prst="wedgeRoundRectCallout">
            <a:avLst>
              <a:gd name="adj1" fmla="val -67050"/>
              <a:gd name="adj2" fmla="val -52185"/>
              <a:gd name="adj3" fmla="val 16667"/>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latin typeface="Century Gothic" panose="020B0502020202020204" pitchFamily="34" charset="0"/>
              </a:rPr>
              <a:t>Tu</a:t>
            </a:r>
            <a:r>
              <a:rPr lang="en-GB" sz="4400" b="1" dirty="0">
                <a:latin typeface="Century Gothic" panose="020B0502020202020204" pitchFamily="34" charset="0"/>
              </a:rPr>
              <a:t> vas comment ?</a:t>
            </a:r>
          </a:p>
        </p:txBody>
      </p:sp>
      <p:sp>
        <p:nvSpPr>
          <p:cNvPr id="62" name="Rounded Rectangular Callout 61"/>
          <p:cNvSpPr/>
          <p:nvPr/>
        </p:nvSpPr>
        <p:spPr>
          <a:xfrm>
            <a:off x="4289423" y="2061794"/>
            <a:ext cx="3852826" cy="1720516"/>
          </a:xfrm>
          <a:prstGeom prst="wedgeRoundRectCallout">
            <a:avLst>
              <a:gd name="adj1" fmla="val -67050"/>
              <a:gd name="adj2" fmla="val -52185"/>
              <a:gd name="adj3" fmla="val 16667"/>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latin typeface="Century Gothic" panose="020B0502020202020204" pitchFamily="34" charset="0"/>
              </a:rPr>
              <a:t>en</a:t>
            </a:r>
            <a:r>
              <a:rPr lang="en-GB" sz="4400" b="1" dirty="0">
                <a:latin typeface="Century Gothic" panose="020B0502020202020204" pitchFamily="34" charset="0"/>
              </a:rPr>
              <a:t> </a:t>
            </a:r>
            <a:r>
              <a:rPr lang="en-GB" sz="4400" b="1" dirty="0" err="1">
                <a:latin typeface="Century Gothic" panose="020B0502020202020204" pitchFamily="34" charset="0"/>
              </a:rPr>
              <a:t>vélo</a:t>
            </a:r>
            <a:endParaRPr lang="en-GB" sz="4400" b="1" dirty="0">
              <a:latin typeface="Century Gothic" panose="020B0502020202020204" pitchFamily="34" charset="0"/>
            </a:endParaRPr>
          </a:p>
        </p:txBody>
      </p:sp>
      <p:sp>
        <p:nvSpPr>
          <p:cNvPr id="63" name="TextBox 62"/>
          <p:cNvSpPr txBox="1"/>
          <p:nvPr/>
        </p:nvSpPr>
        <p:spPr>
          <a:xfrm>
            <a:off x="5267139" y="5131767"/>
            <a:ext cx="2185942"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by bike</a:t>
            </a:r>
          </a:p>
        </p:txBody>
      </p:sp>
      <p:sp>
        <p:nvSpPr>
          <p:cNvPr id="64" name="Rounded Rectangular Callout 63"/>
          <p:cNvSpPr/>
          <p:nvPr/>
        </p:nvSpPr>
        <p:spPr>
          <a:xfrm>
            <a:off x="4575286" y="4460121"/>
            <a:ext cx="3852826" cy="1720516"/>
          </a:xfrm>
          <a:prstGeom prst="wedgeRoundRectCallout">
            <a:avLst>
              <a:gd name="adj1" fmla="val -67050"/>
              <a:gd name="adj2" fmla="val -52185"/>
              <a:gd name="adj3" fmla="val 16667"/>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latin typeface="Century Gothic" panose="020B0502020202020204" pitchFamily="34" charset="0"/>
              </a:rPr>
              <a:t>Tu</a:t>
            </a:r>
            <a:r>
              <a:rPr lang="en-GB" sz="4400" b="1" dirty="0">
                <a:latin typeface="Century Gothic" panose="020B0502020202020204" pitchFamily="34" charset="0"/>
              </a:rPr>
              <a:t> vas </a:t>
            </a:r>
            <a:r>
              <a:rPr lang="en-GB" sz="4400" b="1" dirty="0" err="1">
                <a:latin typeface="Century Gothic" panose="020B0502020202020204" pitchFamily="34" charset="0"/>
              </a:rPr>
              <a:t>quand</a:t>
            </a:r>
            <a:r>
              <a:rPr lang="en-GB" sz="4400" b="1" dirty="0">
                <a:latin typeface="Century Gothic" panose="020B0502020202020204" pitchFamily="34" charset="0"/>
              </a:rPr>
              <a:t> ?</a:t>
            </a:r>
          </a:p>
        </p:txBody>
      </p:sp>
      <p:sp>
        <p:nvSpPr>
          <p:cNvPr id="65" name="Rounded Rectangular Callout 64"/>
          <p:cNvSpPr/>
          <p:nvPr/>
        </p:nvSpPr>
        <p:spPr>
          <a:xfrm>
            <a:off x="4527033" y="2067666"/>
            <a:ext cx="3852826" cy="1720516"/>
          </a:xfrm>
          <a:prstGeom prst="wedgeRoundRectCallout">
            <a:avLst>
              <a:gd name="adj1" fmla="val -67050"/>
              <a:gd name="adj2" fmla="val -52185"/>
              <a:gd name="adj3" fmla="val 16667"/>
            </a:avLst>
          </a:prstGeom>
          <a:solidFill>
            <a:srgbClr val="EE600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latin typeface="Century Gothic" panose="020B0502020202020204" pitchFamily="34" charset="0"/>
              </a:rPr>
              <a:t>rarement</a:t>
            </a:r>
            <a:endParaRPr lang="en-GB" sz="4400" b="1" dirty="0">
              <a:latin typeface="Century Gothic" panose="020B0502020202020204" pitchFamily="34" charset="0"/>
            </a:endParaRPr>
          </a:p>
        </p:txBody>
      </p:sp>
      <p:sp>
        <p:nvSpPr>
          <p:cNvPr id="66" name="TextBox 65"/>
          <p:cNvSpPr txBox="1"/>
          <p:nvPr/>
        </p:nvSpPr>
        <p:spPr>
          <a:xfrm>
            <a:off x="9203921" y="4984848"/>
            <a:ext cx="2185942"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rarely</a:t>
            </a:r>
          </a:p>
        </p:txBody>
      </p:sp>
      <p:grpSp>
        <p:nvGrpSpPr>
          <p:cNvPr id="34" name="Group 33"/>
          <p:cNvGrpSpPr/>
          <p:nvPr/>
        </p:nvGrpSpPr>
        <p:grpSpPr>
          <a:xfrm>
            <a:off x="2207942" y="4883228"/>
            <a:ext cx="1113553" cy="725017"/>
            <a:chOff x="188942" y="1203654"/>
            <a:chExt cx="4284680" cy="2648975"/>
          </a:xfrm>
        </p:grpSpPr>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7641" y="5454933"/>
            <a:ext cx="716109" cy="706299"/>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6205" y="5230169"/>
            <a:ext cx="787496" cy="954839"/>
          </a:xfrm>
          <a:prstGeom prst="rect">
            <a:avLst/>
          </a:prstGeom>
        </p:spPr>
      </p:pic>
      <p:pic>
        <p:nvPicPr>
          <p:cNvPr id="40"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9925" y="5188421"/>
            <a:ext cx="402863" cy="41982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323509" y="5624273"/>
            <a:ext cx="10323799" cy="707886"/>
          </a:xfrm>
          <a:prstGeom prst="rect">
            <a:avLst/>
          </a:prstGeom>
          <a:solidFill>
            <a:srgbClr val="EE6000"/>
          </a:solidFill>
        </p:spPr>
        <p:txBody>
          <a:bodyPr wrap="square" rtlCol="0">
            <a:spAutoFit/>
          </a:bodyPr>
          <a:lstStyle/>
          <a:p>
            <a:r>
              <a:rPr lang="en-GB" sz="4000" b="1" dirty="0" err="1">
                <a:solidFill>
                  <a:schemeClr val="bg1"/>
                </a:solidFill>
                <a:latin typeface="Century Gothic" panose="020B0502020202020204" pitchFamily="34" charset="0"/>
              </a:rPr>
              <a:t>Tu</a:t>
            </a:r>
            <a:r>
              <a:rPr lang="en-GB" sz="4000" b="1" dirty="0">
                <a:solidFill>
                  <a:schemeClr val="bg1"/>
                </a:solidFill>
                <a:latin typeface="Century Gothic" panose="020B0502020202020204" pitchFamily="34" charset="0"/>
              </a:rPr>
              <a:t> vas </a:t>
            </a:r>
            <a:r>
              <a:rPr lang="en-GB" sz="4000" b="1" dirty="0" err="1">
                <a:solidFill>
                  <a:schemeClr val="bg1"/>
                </a:solidFill>
                <a:latin typeface="Century Gothic" panose="020B0502020202020204" pitchFamily="34" charset="0"/>
              </a:rPr>
              <a:t>rarement</a:t>
            </a:r>
            <a:r>
              <a:rPr lang="en-GB" sz="4000" b="1" dirty="0">
                <a:solidFill>
                  <a:schemeClr val="bg1"/>
                </a:solidFill>
                <a:latin typeface="Century Gothic" panose="020B0502020202020204" pitchFamily="34" charset="0"/>
              </a:rPr>
              <a:t> aux </a:t>
            </a:r>
            <a:r>
              <a:rPr lang="en-GB" sz="4000" b="1" dirty="0" err="1">
                <a:solidFill>
                  <a:schemeClr val="bg1"/>
                </a:solidFill>
                <a:latin typeface="Century Gothic" panose="020B0502020202020204" pitchFamily="34" charset="0"/>
              </a:rPr>
              <a:t>États</a:t>
            </a:r>
            <a:r>
              <a:rPr lang="en-GB" sz="4000" b="1" dirty="0">
                <a:solidFill>
                  <a:schemeClr val="bg1"/>
                </a:solidFill>
                <a:latin typeface="Century Gothic" panose="020B0502020202020204" pitchFamily="34" charset="0"/>
              </a:rPr>
              <a:t>-Unis </a:t>
            </a:r>
            <a:r>
              <a:rPr lang="en-GB" sz="4000" b="1" dirty="0" err="1">
                <a:solidFill>
                  <a:schemeClr val="bg1"/>
                </a:solidFill>
                <a:latin typeface="Century Gothic" panose="020B0502020202020204" pitchFamily="34" charset="0"/>
              </a:rPr>
              <a:t>en</a:t>
            </a:r>
            <a:r>
              <a:rPr lang="en-GB" sz="4000" b="1" dirty="0">
                <a:solidFill>
                  <a:schemeClr val="bg1"/>
                </a:solidFill>
                <a:latin typeface="Century Gothic" panose="020B0502020202020204" pitchFamily="34" charset="0"/>
              </a:rPr>
              <a:t> </a:t>
            </a:r>
            <a:r>
              <a:rPr lang="en-GB" sz="4000" b="1" dirty="0" err="1">
                <a:solidFill>
                  <a:schemeClr val="bg1"/>
                </a:solidFill>
                <a:latin typeface="Century Gothic" panose="020B0502020202020204" pitchFamily="34" charset="0"/>
              </a:rPr>
              <a:t>vélo</a:t>
            </a:r>
            <a:r>
              <a:rPr lang="en-GB" sz="4000" b="1" dirty="0">
                <a:solidFill>
                  <a:schemeClr val="bg1"/>
                </a:solidFill>
                <a:latin typeface="Century Gothic" panose="020B0502020202020204" pitchFamily="34" charset="0"/>
              </a:rPr>
              <a:t>.</a:t>
            </a:r>
          </a:p>
        </p:txBody>
      </p:sp>
      <p:pic>
        <p:nvPicPr>
          <p:cNvPr id="42" name="Picture 41" descr="background rectangle">
            <a:extLst>
              <a:ext uri="{FF2B5EF4-FFF2-40B4-BE49-F238E27FC236}">
                <a16:creationId xmlns:a16="http://schemas.microsoft.com/office/drawing/2014/main" id="{0C02D501-C8B3-42B4-89E9-2E2CC54B94FD}"/>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EABC4208-39B7-445B-A5DE-65F77E738152}"/>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On parle !</a:t>
            </a:r>
            <a:endParaRPr lang="en-GB" sz="3600" b="1" kern="0" dirty="0">
              <a:solidFill>
                <a:schemeClr val="bg1"/>
              </a:solidFill>
            </a:endParaRPr>
          </a:p>
        </p:txBody>
      </p:sp>
      <p:sp>
        <p:nvSpPr>
          <p:cNvPr id="45" name="Rounded Rectangle 46">
            <a:extLst>
              <a:ext uri="{FF2B5EF4-FFF2-40B4-BE49-F238E27FC236}">
                <a16:creationId xmlns:a16="http://schemas.microsoft.com/office/drawing/2014/main" id="{61C32990-1E51-419E-8EC0-F476B8221A20}"/>
              </a:ext>
            </a:extLst>
          </p:cNvPr>
          <p:cNvSpPr/>
          <p:nvPr/>
        </p:nvSpPr>
        <p:spPr>
          <a:xfrm>
            <a:off x="8382000" y="243363"/>
            <a:ext cx="352792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3836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1000"/>
                                        <p:tgtEl>
                                          <p:spTgt spid="60"/>
                                        </p:tgtEl>
                                      </p:cBhvr>
                                    </p:animEffect>
                                    <p:anim calcmode="lin" valueType="num">
                                      <p:cBhvr>
                                        <p:cTn id="15" dur="1000" fill="hold"/>
                                        <p:tgtEl>
                                          <p:spTgt spid="60"/>
                                        </p:tgtEl>
                                        <p:attrNameLst>
                                          <p:attrName>ppt_x</p:attrName>
                                        </p:attrNameLst>
                                      </p:cBhvr>
                                      <p:tavLst>
                                        <p:tav tm="0">
                                          <p:val>
                                            <p:strVal val="#ppt_x"/>
                                          </p:val>
                                        </p:tav>
                                        <p:tav tm="100000">
                                          <p:val>
                                            <p:strVal val="#ppt_x"/>
                                          </p:val>
                                        </p:tav>
                                      </p:tavLst>
                                    </p:anim>
                                    <p:anim calcmode="lin" valueType="num">
                                      <p:cBhvr>
                                        <p:cTn id="1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40"/>
                                        </p:tgtEl>
                                      </p:cBhvr>
                                    </p:animEffect>
                                    <p:animScale>
                                      <p:cBhvr>
                                        <p:cTn id="25" dur="250" autoRev="1" fill="hold"/>
                                        <p:tgtEl>
                                          <p:spTgt spid="4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6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1000"/>
                                        <p:tgtEl>
                                          <p:spTgt spid="61"/>
                                        </p:tgtEl>
                                      </p:cBhvr>
                                    </p:animEffect>
                                    <p:anim calcmode="lin" valueType="num">
                                      <p:cBhvr>
                                        <p:cTn id="37" dur="1000" fill="hold"/>
                                        <p:tgtEl>
                                          <p:spTgt spid="61"/>
                                        </p:tgtEl>
                                        <p:attrNameLst>
                                          <p:attrName>ppt_x</p:attrName>
                                        </p:attrNameLst>
                                      </p:cBhvr>
                                      <p:tavLst>
                                        <p:tav tm="0">
                                          <p:val>
                                            <p:strVal val="#ppt_x"/>
                                          </p:val>
                                        </p:tav>
                                        <p:tav tm="100000">
                                          <p:val>
                                            <p:strVal val="#ppt_x"/>
                                          </p:val>
                                        </p:tav>
                                      </p:tavLst>
                                    </p:anim>
                                    <p:anim calcmode="lin" valueType="num">
                                      <p:cBhvr>
                                        <p:cTn id="38"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1000"/>
                                        <p:tgtEl>
                                          <p:spTgt spid="62"/>
                                        </p:tgtEl>
                                      </p:cBhvr>
                                    </p:animEffect>
                                    <p:anim calcmode="lin" valueType="num">
                                      <p:cBhvr>
                                        <p:cTn id="44" dur="1000" fill="hold"/>
                                        <p:tgtEl>
                                          <p:spTgt spid="62"/>
                                        </p:tgtEl>
                                        <p:attrNameLst>
                                          <p:attrName>ppt_x</p:attrName>
                                        </p:attrNameLst>
                                      </p:cBhvr>
                                      <p:tavLst>
                                        <p:tav tm="0">
                                          <p:val>
                                            <p:strVal val="#ppt_x"/>
                                          </p:val>
                                        </p:tav>
                                        <p:tav tm="100000">
                                          <p:val>
                                            <p:strVal val="#ppt_x"/>
                                          </p:val>
                                        </p:tav>
                                      </p:tavLst>
                                    </p:anim>
                                    <p:anim calcmode="lin" valueType="num">
                                      <p:cBhvr>
                                        <p:cTn id="4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6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62"/>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1000"/>
                                        <p:tgtEl>
                                          <p:spTgt spid="64"/>
                                        </p:tgtEl>
                                      </p:cBhvr>
                                    </p:animEffect>
                                    <p:anim calcmode="lin" valueType="num">
                                      <p:cBhvr>
                                        <p:cTn id="59" dur="1000" fill="hold"/>
                                        <p:tgtEl>
                                          <p:spTgt spid="64"/>
                                        </p:tgtEl>
                                        <p:attrNameLst>
                                          <p:attrName>ppt_x</p:attrName>
                                        </p:attrNameLst>
                                      </p:cBhvr>
                                      <p:tavLst>
                                        <p:tav tm="0">
                                          <p:val>
                                            <p:strVal val="#ppt_x"/>
                                          </p:val>
                                        </p:tav>
                                        <p:tav tm="100000">
                                          <p:val>
                                            <p:strVal val="#ppt_x"/>
                                          </p:val>
                                        </p:tav>
                                      </p:tavLst>
                                    </p:anim>
                                    <p:anim calcmode="lin" valueType="num">
                                      <p:cBhvr>
                                        <p:cTn id="6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1000"/>
                                        <p:tgtEl>
                                          <p:spTgt spid="65"/>
                                        </p:tgtEl>
                                      </p:cBhvr>
                                    </p:animEffect>
                                    <p:anim calcmode="lin" valueType="num">
                                      <p:cBhvr>
                                        <p:cTn id="66" dur="1000" fill="hold"/>
                                        <p:tgtEl>
                                          <p:spTgt spid="65"/>
                                        </p:tgtEl>
                                        <p:attrNameLst>
                                          <p:attrName>ppt_x</p:attrName>
                                        </p:attrNameLst>
                                      </p:cBhvr>
                                      <p:tavLst>
                                        <p:tav tm="0">
                                          <p:val>
                                            <p:strVal val="#ppt_x"/>
                                          </p:val>
                                        </p:tav>
                                        <p:tav tm="100000">
                                          <p:val>
                                            <p:strVal val="#ppt_x"/>
                                          </p:val>
                                        </p:tav>
                                      </p:tavLst>
                                    </p:anim>
                                    <p:anim calcmode="lin" valueType="num">
                                      <p:cBhvr>
                                        <p:cTn id="6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64"/>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65"/>
                                        </p:tgtEl>
                                        <p:attrNameLst>
                                          <p:attrName>style.visibility</p:attrName>
                                        </p:attrNameLst>
                                      </p:cBhvr>
                                      <p:to>
                                        <p:strVal val="hidden"/>
                                      </p:to>
                                    </p:set>
                                  </p:childTnLst>
                                </p:cTn>
                              </p:par>
                              <p:par>
                                <p:cTn id="74" presetID="1" presetClass="entr" presetSubtype="0" fill="hold" grpId="0" nodeType="withEffect">
                                  <p:stCondLst>
                                    <p:cond delay="0"/>
                                  </p:stCondLst>
                                  <p:childTnLst>
                                    <p:set>
                                      <p:cBhvr>
                                        <p:cTn id="75" dur="1" fill="hold">
                                          <p:stCondLst>
                                            <p:cond delay="0"/>
                                          </p:stCondLst>
                                        </p:cTn>
                                        <p:tgtEl>
                                          <p:spTgt spid="6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0" grpId="0" animBg="1"/>
      <p:bldP spid="60" grpId="1" animBg="1"/>
      <p:bldP spid="61" grpId="0" animBg="1"/>
      <p:bldP spid="61" grpId="1" animBg="1"/>
      <p:bldP spid="62" grpId="0" animBg="1"/>
      <p:bldP spid="62" grpId="1" animBg="1"/>
      <p:bldP spid="63" grpId="0"/>
      <p:bldP spid="64" grpId="0" animBg="1"/>
      <p:bldP spid="64" grpId="1" animBg="1"/>
      <p:bldP spid="65" grpId="0" animBg="1"/>
      <p:bldP spid="65" grpId="1" animBg="1"/>
      <p:bldP spid="66" grpId="0"/>
      <p:bldP spid="4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455818889"/>
              </p:ext>
            </p:extLst>
          </p:nvPr>
        </p:nvGraphicFramePr>
        <p:xfrm>
          <a:off x="5637473" y="1688694"/>
          <a:ext cx="6001738" cy="4669596"/>
        </p:xfrm>
        <a:graphic>
          <a:graphicData uri="http://schemas.openxmlformats.org/drawingml/2006/table">
            <a:tbl>
              <a:tblPr firstRow="1" bandRow="1">
                <a:tableStyleId>{BC89EF96-8CEA-46FF-86C4-4CE0E7609802}</a:tableStyleId>
              </a:tblPr>
              <a:tblGrid>
                <a:gridCol w="3961712">
                  <a:extLst>
                    <a:ext uri="{9D8B030D-6E8A-4147-A177-3AD203B41FA5}">
                      <a16:colId xmlns:a16="http://schemas.microsoft.com/office/drawing/2014/main" val="2218395770"/>
                    </a:ext>
                  </a:extLst>
                </a:gridCol>
                <a:gridCol w="2040026">
                  <a:extLst>
                    <a:ext uri="{9D8B030D-6E8A-4147-A177-3AD203B41FA5}">
                      <a16:colId xmlns:a16="http://schemas.microsoft.com/office/drawing/2014/main" val="4057324009"/>
                    </a:ext>
                  </a:extLst>
                </a:gridCol>
              </a:tblGrid>
              <a:tr h="1167399">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167399">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167399">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167399">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817432639"/>
              </p:ext>
            </p:extLst>
          </p:nvPr>
        </p:nvGraphicFramePr>
        <p:xfrm>
          <a:off x="212479" y="1694303"/>
          <a:ext cx="5424994" cy="4669596"/>
        </p:xfrm>
        <a:graphic>
          <a:graphicData uri="http://schemas.openxmlformats.org/drawingml/2006/table">
            <a:tbl>
              <a:tblPr firstRow="1" bandRow="1">
                <a:tableStyleId>{BC89EF96-8CEA-46FF-86C4-4CE0E7609802}</a:tableStyleId>
              </a:tblPr>
              <a:tblGrid>
                <a:gridCol w="1326780">
                  <a:extLst>
                    <a:ext uri="{9D8B030D-6E8A-4147-A177-3AD203B41FA5}">
                      <a16:colId xmlns:a16="http://schemas.microsoft.com/office/drawing/2014/main" val="2218395770"/>
                    </a:ext>
                  </a:extLst>
                </a:gridCol>
                <a:gridCol w="4098214">
                  <a:extLst>
                    <a:ext uri="{9D8B030D-6E8A-4147-A177-3AD203B41FA5}">
                      <a16:colId xmlns:a16="http://schemas.microsoft.com/office/drawing/2014/main" val="4057324009"/>
                    </a:ext>
                  </a:extLst>
                </a:gridCol>
              </a:tblGrid>
              <a:tr h="1167399">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167399">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167399">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167399">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87" name="TextBox 86"/>
          <p:cNvSpPr txBox="1"/>
          <p:nvPr/>
        </p:nvSpPr>
        <p:spPr>
          <a:xfrm>
            <a:off x="442053" y="4320971"/>
            <a:ext cx="779775" cy="707886"/>
          </a:xfrm>
          <a:prstGeom prst="rect">
            <a:avLst/>
          </a:prstGeom>
          <a:solidFill>
            <a:srgbClr val="EE6000"/>
          </a:solidFill>
        </p:spPr>
        <p:txBody>
          <a:bodyPr wrap="square" rtlCol="0">
            <a:spAutoFit/>
          </a:bodyPr>
          <a:lstStyle/>
          <a:p>
            <a:pPr algn="ctr"/>
            <a:r>
              <a:rPr lang="en-GB" sz="4000" b="1" dirty="0">
                <a:solidFill>
                  <a:schemeClr val="bg1"/>
                </a:solidFill>
                <a:latin typeface="Century Gothic" panose="020B0502020202020204" pitchFamily="34" charset="0"/>
              </a:rPr>
              <a:t>je</a:t>
            </a:r>
          </a:p>
        </p:txBody>
      </p:sp>
      <p:sp>
        <p:nvSpPr>
          <p:cNvPr id="88" name="TextBox 87"/>
          <p:cNvSpPr txBox="1"/>
          <p:nvPr/>
        </p:nvSpPr>
        <p:spPr>
          <a:xfrm>
            <a:off x="439726" y="5402453"/>
            <a:ext cx="782102"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sp>
        <p:nvSpPr>
          <p:cNvPr id="89" name="TextBox 88"/>
          <p:cNvSpPr txBox="1"/>
          <p:nvPr/>
        </p:nvSpPr>
        <p:spPr>
          <a:xfrm>
            <a:off x="442053" y="2007738"/>
            <a:ext cx="794936"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il</a:t>
            </a:r>
            <a:endParaRPr lang="en-GB" sz="4000" b="1" dirty="0">
              <a:solidFill>
                <a:schemeClr val="bg1"/>
              </a:solidFill>
              <a:latin typeface="Century Gothic" panose="020B0502020202020204" pitchFamily="34" charset="0"/>
            </a:endParaRPr>
          </a:p>
        </p:txBody>
      </p:sp>
      <p:sp>
        <p:nvSpPr>
          <p:cNvPr id="90" name="TextBox 89"/>
          <p:cNvSpPr txBox="1"/>
          <p:nvPr/>
        </p:nvSpPr>
        <p:spPr>
          <a:xfrm>
            <a:off x="198875" y="3113786"/>
            <a:ext cx="1281292"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elle</a:t>
            </a:r>
            <a:endParaRPr lang="en-GB" sz="3200" b="1" dirty="0">
              <a:solidFill>
                <a:schemeClr val="bg1"/>
              </a:solidFill>
              <a:latin typeface="Century Gothic" panose="020B0502020202020204" pitchFamily="34" charset="0"/>
            </a:endParaRPr>
          </a:p>
        </p:txBody>
      </p:sp>
      <p:sp>
        <p:nvSpPr>
          <p:cNvPr id="97" name="TextBox 96"/>
          <p:cNvSpPr txBox="1"/>
          <p:nvPr/>
        </p:nvSpPr>
        <p:spPr>
          <a:xfrm>
            <a:off x="5955103" y="612085"/>
            <a:ext cx="499872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A</a:t>
            </a:r>
          </a:p>
        </p:txBody>
      </p:sp>
      <p:sp>
        <p:nvSpPr>
          <p:cNvPr id="107" name="TextBox 106"/>
          <p:cNvSpPr txBox="1"/>
          <p:nvPr/>
        </p:nvSpPr>
        <p:spPr>
          <a:xfrm>
            <a:off x="350131" y="1146133"/>
            <a:ext cx="1267752" cy="523220"/>
          </a:xfrm>
          <a:prstGeom prst="rect">
            <a:avLst/>
          </a:prstGeom>
          <a:noFill/>
        </p:spPr>
        <p:txBody>
          <a:bodyPr wrap="square" rtlCol="0">
            <a:spAutoFit/>
          </a:bodyPr>
          <a:lstStyle/>
          <a:p>
            <a:r>
              <a:rPr lang="en-GB" sz="2800" b="1" dirty="0">
                <a:solidFill>
                  <a:srgbClr val="EE6000"/>
                </a:solidFill>
                <a:latin typeface="Century Gothic" panose="020B0502020202020204" pitchFamily="34" charset="0"/>
              </a:rPr>
              <a:t>Qui ?</a:t>
            </a:r>
          </a:p>
        </p:txBody>
      </p:sp>
      <p:sp>
        <p:nvSpPr>
          <p:cNvPr id="108" name="TextBox 107"/>
          <p:cNvSpPr txBox="1"/>
          <p:nvPr/>
        </p:nvSpPr>
        <p:spPr>
          <a:xfrm>
            <a:off x="2030067" y="1146133"/>
            <a:ext cx="158459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b="1" dirty="0" err="1">
                <a:solidFill>
                  <a:srgbClr val="002060"/>
                </a:solidFill>
                <a:latin typeface="Century Gothic" panose="020B0502020202020204" pitchFamily="34" charset="0"/>
              </a:rPr>
              <a:t>Où</a:t>
            </a:r>
            <a:r>
              <a:rPr lang="en-GB" sz="2800" b="1" dirty="0">
                <a:solidFill>
                  <a:srgbClr val="002060"/>
                </a:solidFill>
                <a:latin typeface="Century Gothic" panose="020B0502020202020204" pitchFamily="34" charset="0"/>
              </a:rPr>
              <a:t> ?</a:t>
            </a:r>
          </a:p>
        </p:txBody>
      </p:sp>
      <p:sp>
        <p:nvSpPr>
          <p:cNvPr id="109" name="TextBox 108"/>
          <p:cNvSpPr txBox="1"/>
          <p:nvPr/>
        </p:nvSpPr>
        <p:spPr>
          <a:xfrm>
            <a:off x="6081662" y="1146133"/>
            <a:ext cx="296858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Comment ?</a:t>
            </a:r>
          </a:p>
        </p:txBody>
      </p:sp>
      <p:sp>
        <p:nvSpPr>
          <p:cNvPr id="110" name="TextBox 109"/>
          <p:cNvSpPr txBox="1"/>
          <p:nvPr/>
        </p:nvSpPr>
        <p:spPr>
          <a:xfrm>
            <a:off x="9598862" y="1146133"/>
            <a:ext cx="25222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b="1" dirty="0" err="1">
                <a:solidFill>
                  <a:srgbClr val="002060"/>
                </a:solidFill>
                <a:latin typeface="Century Gothic" panose="020B0502020202020204" pitchFamily="34" charset="0"/>
              </a:rPr>
              <a:t>Quand</a:t>
            </a:r>
            <a:r>
              <a:rPr lang="en-GB" sz="2800" b="1" dirty="0">
                <a:solidFill>
                  <a:srgbClr val="002060"/>
                </a:solidFill>
                <a:latin typeface="Century Gothic" panose="020B0502020202020204" pitchFamily="34" charset="0"/>
              </a:rPr>
              <a:t> ?</a:t>
            </a:r>
          </a:p>
        </p:txBody>
      </p:sp>
      <p:sp>
        <p:nvSpPr>
          <p:cNvPr id="42" name="TextBox 41"/>
          <p:cNvSpPr txBox="1"/>
          <p:nvPr/>
        </p:nvSpPr>
        <p:spPr>
          <a:xfrm>
            <a:off x="10083095" y="4466638"/>
            <a:ext cx="203802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rarely</a:t>
            </a:r>
            <a:endParaRPr lang="en-GB" sz="2400" dirty="0">
              <a:solidFill>
                <a:schemeClr val="accent5">
                  <a:lumMod val="50000"/>
                </a:schemeClr>
              </a:solidFill>
              <a:latin typeface="Century Gothic" panose="020B0502020202020204" pitchFamily="34" charset="0"/>
            </a:endParaRPr>
          </a:p>
        </p:txBody>
      </p:sp>
      <p:sp>
        <p:nvSpPr>
          <p:cNvPr id="43" name="TextBox 42"/>
          <p:cNvSpPr txBox="1"/>
          <p:nvPr/>
        </p:nvSpPr>
        <p:spPr>
          <a:xfrm>
            <a:off x="10120868" y="5597103"/>
            <a:ext cx="2038020"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often</a:t>
            </a:r>
            <a:endParaRPr lang="en-GB" sz="2400" dirty="0">
              <a:solidFill>
                <a:schemeClr val="accent5">
                  <a:lumMod val="50000"/>
                </a:schemeClr>
              </a:solidFill>
              <a:latin typeface="Century Gothic" panose="020B0502020202020204" pitchFamily="34" charset="0"/>
            </a:endParaRPr>
          </a:p>
        </p:txBody>
      </p:sp>
      <p:pic>
        <p:nvPicPr>
          <p:cNvPr id="29" name="Picture 28">
            <a:extLst>
              <a:ext uri="{FF2B5EF4-FFF2-40B4-BE49-F238E27FC236}">
                <a16:creationId xmlns:a16="http://schemas.microsoft.com/office/drawing/2014/main" id="{6521F42D-80B5-41FB-BEDA-8A177280C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166" y="4161327"/>
            <a:ext cx="2618634" cy="798060"/>
          </a:xfrm>
          <a:prstGeom prst="rect">
            <a:avLst/>
          </a:prstGeom>
        </p:spPr>
      </p:pic>
      <p:sp>
        <p:nvSpPr>
          <p:cNvPr id="33" name="Title 1">
            <a:extLst>
              <a:ext uri="{FF2B5EF4-FFF2-40B4-BE49-F238E27FC236}">
                <a16:creationId xmlns:a16="http://schemas.microsoft.com/office/drawing/2014/main" id="{E80F86C4-99FC-7443-A605-C9F1CE10427C}"/>
              </a:ext>
            </a:extLst>
          </p:cNvPr>
          <p:cNvSpPr>
            <a:spLocks noGrp="1"/>
          </p:cNvSpPr>
          <p:nvPr>
            <p:ph type="title"/>
          </p:nvPr>
        </p:nvSpPr>
        <p:spPr>
          <a:xfrm>
            <a:off x="9149666" y="66347"/>
            <a:ext cx="2717110" cy="405670"/>
          </a:xfrm>
        </p:spPr>
        <p:txBody>
          <a:bodyPr>
            <a:noAutofit/>
          </a:bodyPr>
          <a:lstStyle/>
          <a:p>
            <a:pPr lvl="0" algn="ctr">
              <a:lnSpc>
                <a:spcPct val="100000"/>
              </a:lnSpc>
              <a:defRPr/>
            </a:pPr>
            <a:r>
              <a:rPr lang="en-GB" sz="1600" b="1" dirty="0">
                <a:solidFill>
                  <a:schemeClr val="bg1"/>
                </a:solidFill>
                <a:ea typeface="+mn-ea"/>
                <a:cs typeface="+mn-cs"/>
              </a:rPr>
              <a:t>On </a:t>
            </a:r>
            <a:r>
              <a:rPr lang="en-GB" sz="1600" b="1" dirty="0" err="1">
                <a:solidFill>
                  <a:schemeClr val="bg1"/>
                </a:solidFill>
                <a:ea typeface="+mn-ea"/>
                <a:cs typeface="+mn-cs"/>
              </a:rPr>
              <a:t>parle</a:t>
            </a:r>
            <a:r>
              <a:rPr lang="en-GB" sz="1600" b="1" dirty="0">
                <a:solidFill>
                  <a:schemeClr val="bg1"/>
                </a:solidFill>
                <a:ea typeface="+mn-ea"/>
                <a:cs typeface="+mn-cs"/>
              </a:rPr>
              <a:t> !</a:t>
            </a:r>
            <a:endParaRPr lang="en-US" sz="1600" b="1" dirty="0">
              <a:solidFill>
                <a:schemeClr val="bg1"/>
              </a:solidFill>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307" y="5171090"/>
            <a:ext cx="1896400" cy="1264267"/>
          </a:xfrm>
          <a:prstGeom prst="rect">
            <a:avLst/>
          </a:prstGeom>
        </p:spPr>
      </p:pic>
      <p:grpSp>
        <p:nvGrpSpPr>
          <p:cNvPr id="23" name="Group 22"/>
          <p:cNvGrpSpPr/>
          <p:nvPr/>
        </p:nvGrpSpPr>
        <p:grpSpPr>
          <a:xfrm>
            <a:off x="2400491" y="4124060"/>
            <a:ext cx="2349010" cy="970415"/>
            <a:chOff x="969743" y="3892292"/>
            <a:chExt cx="5925741" cy="2462386"/>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3510" y="5230630"/>
            <a:ext cx="1008412" cy="12227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2004" y="5216586"/>
            <a:ext cx="1008412" cy="1222700"/>
          </a:xfrm>
          <a:prstGeom prst="rect">
            <a:avLst/>
          </a:prstGeom>
        </p:spPr>
      </p:pic>
      <p:grpSp>
        <p:nvGrpSpPr>
          <p:cNvPr id="31" name="Group 30"/>
          <p:cNvGrpSpPr/>
          <p:nvPr/>
        </p:nvGrpSpPr>
        <p:grpSpPr>
          <a:xfrm>
            <a:off x="3978668" y="2972002"/>
            <a:ext cx="1672409" cy="868555"/>
            <a:chOff x="1634997" y="1098629"/>
            <a:chExt cx="2249691" cy="1108119"/>
          </a:xfrm>
        </p:grpSpPr>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4997" y="1098629"/>
              <a:ext cx="1392928" cy="1099586"/>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1760" y="1107162"/>
              <a:ext cx="1392928" cy="1099586"/>
            </a:xfrm>
            <a:prstGeom prst="rect">
              <a:avLst/>
            </a:prstGeom>
          </p:spPr>
        </p:pic>
      </p:grpSp>
      <p:grpSp>
        <p:nvGrpSpPr>
          <p:cNvPr id="36" name="Group 35"/>
          <p:cNvGrpSpPr/>
          <p:nvPr/>
        </p:nvGrpSpPr>
        <p:grpSpPr>
          <a:xfrm>
            <a:off x="1604576" y="1781454"/>
            <a:ext cx="993998" cy="1012408"/>
            <a:chOff x="8728547" y="1350555"/>
            <a:chExt cx="2160151" cy="2178136"/>
          </a:xfrm>
        </p:grpSpPr>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38" name="Curved Connector 37"/>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urved Connector 40"/>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74153" y="1694303"/>
            <a:ext cx="1384660" cy="722544"/>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9231" y="2088854"/>
            <a:ext cx="1384660" cy="722544"/>
          </a:xfrm>
          <a:prstGeom prst="rect">
            <a:avLst/>
          </a:prstGeom>
        </p:spPr>
      </p:pic>
      <p:grpSp>
        <p:nvGrpSpPr>
          <p:cNvPr id="3" name="Group 2"/>
          <p:cNvGrpSpPr/>
          <p:nvPr/>
        </p:nvGrpSpPr>
        <p:grpSpPr>
          <a:xfrm>
            <a:off x="4165395" y="1812215"/>
            <a:ext cx="1933348" cy="930296"/>
            <a:chOff x="9906123" y="5056522"/>
            <a:chExt cx="2406467" cy="1224892"/>
          </a:xfrm>
        </p:grpSpPr>
        <p:grpSp>
          <p:nvGrpSpPr>
            <p:cNvPr id="49" name="Group 48"/>
            <p:cNvGrpSpPr/>
            <p:nvPr/>
          </p:nvGrpSpPr>
          <p:grpSpPr>
            <a:xfrm>
              <a:off x="10770601" y="5056522"/>
              <a:ext cx="1541989" cy="1220648"/>
              <a:chOff x="5289217" y="2057863"/>
              <a:chExt cx="4536890" cy="3022878"/>
            </a:xfrm>
          </p:grpSpPr>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52" name="Group 51"/>
            <p:cNvGrpSpPr/>
            <p:nvPr/>
          </p:nvGrpSpPr>
          <p:grpSpPr>
            <a:xfrm>
              <a:off x="9906123" y="5060766"/>
              <a:ext cx="1541989" cy="1220648"/>
              <a:chOff x="5289217" y="2057863"/>
              <a:chExt cx="4536890" cy="3022878"/>
            </a:xfrm>
          </p:grpSpPr>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54" name="Picture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grpSp>
        <p:nvGrpSpPr>
          <p:cNvPr id="55" name="Group 54"/>
          <p:cNvGrpSpPr/>
          <p:nvPr/>
        </p:nvGrpSpPr>
        <p:grpSpPr>
          <a:xfrm>
            <a:off x="2675637" y="3060693"/>
            <a:ext cx="1347537" cy="817038"/>
            <a:chOff x="9610773" y="1052169"/>
            <a:chExt cx="2276427" cy="1240593"/>
          </a:xfrm>
        </p:grpSpPr>
        <p:grpSp>
          <p:nvGrpSpPr>
            <p:cNvPr id="56" name="Group 55"/>
            <p:cNvGrpSpPr/>
            <p:nvPr/>
          </p:nvGrpSpPr>
          <p:grpSpPr>
            <a:xfrm>
              <a:off x="9610773" y="1052169"/>
              <a:ext cx="1673098" cy="1236090"/>
              <a:chOff x="496666" y="865619"/>
              <a:chExt cx="4492778" cy="3294704"/>
            </a:xfrm>
          </p:grpSpPr>
          <p:pic>
            <p:nvPicPr>
              <p:cNvPr id="60" name="Picture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61" name="Picture 6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57" name="Group 56"/>
            <p:cNvGrpSpPr/>
            <p:nvPr/>
          </p:nvGrpSpPr>
          <p:grpSpPr>
            <a:xfrm>
              <a:off x="10486937" y="1056672"/>
              <a:ext cx="1400263" cy="1236090"/>
              <a:chOff x="496666" y="865619"/>
              <a:chExt cx="3760133" cy="3294704"/>
            </a:xfrm>
          </p:grpSpPr>
          <p:pic>
            <p:nvPicPr>
              <p:cNvPr id="58" name="Picture 57"/>
              <p:cNvPicPr>
                <a:picLocks noChangeAspect="1"/>
              </p:cNvPicPr>
              <p:nvPr/>
            </p:nvPicPr>
            <p:blipFill rotWithShape="1">
              <a:blip r:embed="rId14" cstate="print">
                <a:extLst>
                  <a:ext uri="{28A0092B-C50C-407E-A947-70E740481C1C}">
                    <a14:useLocalDpi xmlns:a14="http://schemas.microsoft.com/office/drawing/2010/main" val="0"/>
                  </a:ext>
                </a:extLst>
              </a:blip>
              <a:srcRect r="16307"/>
              <a:stretch/>
            </p:blipFill>
            <p:spPr>
              <a:xfrm>
                <a:off x="496666" y="865619"/>
                <a:ext cx="3760133" cy="3294704"/>
              </a:xfrm>
              <a:prstGeom prst="rect">
                <a:avLst/>
              </a:prstGeom>
            </p:spPr>
          </p:pic>
          <p:pic>
            <p:nvPicPr>
              <p:cNvPr id="59" name="Picture 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pic>
        <p:nvPicPr>
          <p:cNvPr id="62" name="Picture 6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82174" y="2904639"/>
            <a:ext cx="968252" cy="1174006"/>
          </a:xfrm>
          <a:prstGeom prst="rect">
            <a:avLst/>
          </a:prstGeom>
        </p:spPr>
      </p:pic>
      <p:pic>
        <p:nvPicPr>
          <p:cNvPr id="66" name="Picture 65" descr="background rectangle">
            <a:extLst>
              <a:ext uri="{FF2B5EF4-FFF2-40B4-BE49-F238E27FC236}">
                <a16:creationId xmlns:a16="http://schemas.microsoft.com/office/drawing/2014/main" id="{C1265DB1-A75C-4D4C-9F7E-A22E853632D5}"/>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7" name="Title 3">
            <a:extLst>
              <a:ext uri="{FF2B5EF4-FFF2-40B4-BE49-F238E27FC236}">
                <a16:creationId xmlns:a16="http://schemas.microsoft.com/office/drawing/2014/main" id="{A0E9EE3F-FD33-4D2D-BD73-D8CE030B0BF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On parle !</a:t>
            </a:r>
            <a:endParaRPr lang="en-GB" sz="3600" b="1" dirty="0">
              <a:solidFill>
                <a:schemeClr val="bg1"/>
              </a:solidFill>
            </a:endParaRPr>
          </a:p>
        </p:txBody>
      </p:sp>
      <p:sp>
        <p:nvSpPr>
          <p:cNvPr id="68" name="Rounded Rectangle 46">
            <a:extLst>
              <a:ext uri="{FF2B5EF4-FFF2-40B4-BE49-F238E27FC236}">
                <a16:creationId xmlns:a16="http://schemas.microsoft.com/office/drawing/2014/main" id="{199F58B4-9643-47F7-827E-07E85CFCF3CA}"/>
              </a:ext>
            </a:extLst>
          </p:cNvPr>
          <p:cNvSpPr/>
          <p:nvPr/>
        </p:nvSpPr>
        <p:spPr>
          <a:xfrm>
            <a:off x="8382000" y="243363"/>
            <a:ext cx="352792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218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527952188"/>
              </p:ext>
            </p:extLst>
          </p:nvPr>
        </p:nvGraphicFramePr>
        <p:xfrm>
          <a:off x="5908014" y="1670215"/>
          <a:ext cx="5730293" cy="4662828"/>
        </p:xfrm>
        <a:graphic>
          <a:graphicData uri="http://schemas.openxmlformats.org/drawingml/2006/table">
            <a:tbl>
              <a:tblPr firstRow="1" bandRow="1">
                <a:tableStyleId>{BC89EF96-8CEA-46FF-86C4-4CE0E7609802}</a:tableStyleId>
              </a:tblPr>
              <a:tblGrid>
                <a:gridCol w="3928990">
                  <a:extLst>
                    <a:ext uri="{9D8B030D-6E8A-4147-A177-3AD203B41FA5}">
                      <a16:colId xmlns:a16="http://schemas.microsoft.com/office/drawing/2014/main" val="2218395770"/>
                    </a:ext>
                  </a:extLst>
                </a:gridCol>
                <a:gridCol w="1801303">
                  <a:extLst>
                    <a:ext uri="{9D8B030D-6E8A-4147-A177-3AD203B41FA5}">
                      <a16:colId xmlns:a16="http://schemas.microsoft.com/office/drawing/2014/main" val="4057324009"/>
                    </a:ext>
                  </a:extLst>
                </a:gridCol>
              </a:tblGrid>
              <a:tr h="1165707">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165707">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165707">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165707">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893333745"/>
              </p:ext>
            </p:extLst>
          </p:nvPr>
        </p:nvGraphicFramePr>
        <p:xfrm>
          <a:off x="216628" y="1670215"/>
          <a:ext cx="5691386" cy="4669200"/>
        </p:xfrm>
        <a:graphic>
          <a:graphicData uri="http://schemas.openxmlformats.org/drawingml/2006/table">
            <a:tbl>
              <a:tblPr firstRow="1" bandRow="1">
                <a:tableStyleId>{BC89EF96-8CEA-46FF-86C4-4CE0E7609802}</a:tableStyleId>
              </a:tblPr>
              <a:tblGrid>
                <a:gridCol w="1817577">
                  <a:extLst>
                    <a:ext uri="{9D8B030D-6E8A-4147-A177-3AD203B41FA5}">
                      <a16:colId xmlns:a16="http://schemas.microsoft.com/office/drawing/2014/main" val="2218395770"/>
                    </a:ext>
                  </a:extLst>
                </a:gridCol>
                <a:gridCol w="3873809">
                  <a:extLst>
                    <a:ext uri="{9D8B030D-6E8A-4147-A177-3AD203B41FA5}">
                      <a16:colId xmlns:a16="http://schemas.microsoft.com/office/drawing/2014/main" val="4057324009"/>
                    </a:ext>
                  </a:extLst>
                </a:gridCol>
              </a:tblGrid>
              <a:tr h="1167300">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167300">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167300">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167300">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87" name="TextBox 86"/>
          <p:cNvSpPr txBox="1"/>
          <p:nvPr/>
        </p:nvSpPr>
        <p:spPr>
          <a:xfrm>
            <a:off x="691200" y="4234543"/>
            <a:ext cx="779775" cy="707886"/>
          </a:xfrm>
          <a:prstGeom prst="rect">
            <a:avLst/>
          </a:prstGeom>
          <a:solidFill>
            <a:srgbClr val="EE6000"/>
          </a:solidFill>
        </p:spPr>
        <p:txBody>
          <a:bodyPr wrap="square" rtlCol="0">
            <a:spAutoFit/>
          </a:bodyPr>
          <a:lstStyle/>
          <a:p>
            <a:pPr algn="ctr"/>
            <a:r>
              <a:rPr lang="en-GB" sz="4000" b="1" dirty="0">
                <a:solidFill>
                  <a:schemeClr val="bg1"/>
                </a:solidFill>
                <a:latin typeface="Century Gothic" panose="020B0502020202020204" pitchFamily="34" charset="0"/>
              </a:rPr>
              <a:t>je</a:t>
            </a:r>
          </a:p>
        </p:txBody>
      </p:sp>
      <p:sp>
        <p:nvSpPr>
          <p:cNvPr id="88" name="TextBox 87"/>
          <p:cNvSpPr txBox="1"/>
          <p:nvPr/>
        </p:nvSpPr>
        <p:spPr>
          <a:xfrm>
            <a:off x="692689" y="5560749"/>
            <a:ext cx="782102"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sp>
        <p:nvSpPr>
          <p:cNvPr id="89" name="TextBox 88"/>
          <p:cNvSpPr txBox="1"/>
          <p:nvPr/>
        </p:nvSpPr>
        <p:spPr>
          <a:xfrm>
            <a:off x="676039" y="1938492"/>
            <a:ext cx="794936"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il</a:t>
            </a:r>
            <a:endParaRPr lang="en-GB" sz="4000" b="1" dirty="0">
              <a:solidFill>
                <a:schemeClr val="bg1"/>
              </a:solidFill>
              <a:latin typeface="Century Gothic" panose="020B0502020202020204" pitchFamily="34" charset="0"/>
            </a:endParaRPr>
          </a:p>
        </p:txBody>
      </p:sp>
      <p:sp>
        <p:nvSpPr>
          <p:cNvPr id="90" name="TextBox 89"/>
          <p:cNvSpPr txBox="1"/>
          <p:nvPr/>
        </p:nvSpPr>
        <p:spPr>
          <a:xfrm>
            <a:off x="455926" y="3031589"/>
            <a:ext cx="1267752"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elle</a:t>
            </a:r>
            <a:endParaRPr lang="en-GB" sz="4000" b="1" dirty="0">
              <a:solidFill>
                <a:schemeClr val="bg1"/>
              </a:solidFill>
              <a:latin typeface="Century Gothic" panose="020B0502020202020204" pitchFamily="34" charset="0"/>
            </a:endParaRPr>
          </a:p>
        </p:txBody>
      </p:sp>
      <p:sp>
        <p:nvSpPr>
          <p:cNvPr id="97" name="TextBox 96"/>
          <p:cNvSpPr txBox="1"/>
          <p:nvPr/>
        </p:nvSpPr>
        <p:spPr>
          <a:xfrm>
            <a:off x="5993230" y="658197"/>
            <a:ext cx="311140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B</a:t>
            </a:r>
          </a:p>
        </p:txBody>
      </p:sp>
      <p:sp>
        <p:nvSpPr>
          <p:cNvPr id="3" name="TextBox 2"/>
          <p:cNvSpPr txBox="1"/>
          <p:nvPr/>
        </p:nvSpPr>
        <p:spPr>
          <a:xfrm>
            <a:off x="10183639" y="2071774"/>
            <a:ext cx="2038020" cy="120032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often</a:t>
            </a:r>
          </a:p>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sp>
        <p:nvSpPr>
          <p:cNvPr id="41" name="TextBox 40"/>
          <p:cNvSpPr txBox="1"/>
          <p:nvPr/>
        </p:nvSpPr>
        <p:spPr>
          <a:xfrm>
            <a:off x="10153980" y="3278475"/>
            <a:ext cx="2038020"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rarely</a:t>
            </a: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pic>
        <p:nvPicPr>
          <p:cNvPr id="29" name="Picture 28">
            <a:extLst>
              <a:ext uri="{FF2B5EF4-FFF2-40B4-BE49-F238E27FC236}">
                <a16:creationId xmlns:a16="http://schemas.microsoft.com/office/drawing/2014/main" id="{6521F42D-80B5-41FB-BEDA-8A177280C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354" y="2978681"/>
            <a:ext cx="2618634" cy="798060"/>
          </a:xfrm>
          <a:prstGeom prst="rect">
            <a:avLst/>
          </a:prstGeom>
        </p:spPr>
      </p:pic>
      <p:sp>
        <p:nvSpPr>
          <p:cNvPr id="7" name="Title 6"/>
          <p:cNvSpPr>
            <a:spLocks noGrp="1"/>
          </p:cNvSpPr>
          <p:nvPr>
            <p:ph type="title"/>
          </p:nvPr>
        </p:nvSpPr>
        <p:spPr>
          <a:xfrm>
            <a:off x="9174988" y="-167787"/>
            <a:ext cx="2617894" cy="839089"/>
          </a:xfrm>
        </p:spPr>
        <p:txBody>
          <a:bodyPr>
            <a:normAutofit/>
          </a:bodyPr>
          <a:lstStyle/>
          <a:p>
            <a:pPr>
              <a:lnSpc>
                <a:spcPct val="100000"/>
              </a:lnSpc>
              <a:defRPr/>
            </a:pPr>
            <a:r>
              <a:rPr lang="en-GB" sz="1600" b="1" dirty="0">
                <a:solidFill>
                  <a:schemeClr val="bg1"/>
                </a:solidFill>
              </a:rPr>
              <a:t>On </a:t>
            </a:r>
            <a:r>
              <a:rPr lang="en-GB" sz="1600" b="1" dirty="0" err="1">
                <a:solidFill>
                  <a:schemeClr val="bg1"/>
                </a:solidFill>
              </a:rPr>
              <a:t>parle</a:t>
            </a:r>
            <a:r>
              <a:rPr lang="en-GB" sz="1600" b="1" dirty="0">
                <a:solidFill>
                  <a:schemeClr val="bg1"/>
                </a:solidFill>
              </a:rPr>
              <a:t> !</a:t>
            </a:r>
            <a:endParaRPr lang="en-US" sz="1600" b="1" dirty="0">
              <a:solidFill>
                <a:schemeClr val="bg1"/>
              </a:solidFill>
            </a:endParaRPr>
          </a:p>
        </p:txBody>
      </p:sp>
      <p:sp>
        <p:nvSpPr>
          <p:cNvPr id="49" name="TextBox 48"/>
          <p:cNvSpPr txBox="1"/>
          <p:nvPr/>
        </p:nvSpPr>
        <p:spPr>
          <a:xfrm>
            <a:off x="280556" y="1190240"/>
            <a:ext cx="1267752" cy="523220"/>
          </a:xfrm>
          <a:prstGeom prst="rect">
            <a:avLst/>
          </a:prstGeom>
          <a:noFill/>
        </p:spPr>
        <p:txBody>
          <a:bodyPr wrap="square" rtlCol="0">
            <a:spAutoFit/>
          </a:bodyPr>
          <a:lstStyle/>
          <a:p>
            <a:r>
              <a:rPr lang="en-GB" sz="2800" b="1" dirty="0">
                <a:solidFill>
                  <a:srgbClr val="EE6000"/>
                </a:solidFill>
                <a:latin typeface="Century Gothic" panose="020B0502020202020204" pitchFamily="34" charset="0"/>
              </a:rPr>
              <a:t>Qui ?</a:t>
            </a:r>
          </a:p>
        </p:txBody>
      </p:sp>
      <p:sp>
        <p:nvSpPr>
          <p:cNvPr id="50" name="TextBox 49"/>
          <p:cNvSpPr txBox="1"/>
          <p:nvPr/>
        </p:nvSpPr>
        <p:spPr>
          <a:xfrm>
            <a:off x="1960492" y="1190240"/>
            <a:ext cx="158459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b="1" dirty="0" err="1">
                <a:solidFill>
                  <a:srgbClr val="002060"/>
                </a:solidFill>
                <a:latin typeface="Century Gothic" panose="020B0502020202020204" pitchFamily="34" charset="0"/>
              </a:rPr>
              <a:t>Où</a:t>
            </a:r>
            <a:r>
              <a:rPr lang="en-GB" sz="2800" b="1" dirty="0">
                <a:solidFill>
                  <a:srgbClr val="002060"/>
                </a:solidFill>
                <a:latin typeface="Century Gothic" panose="020B0502020202020204" pitchFamily="34" charset="0"/>
              </a:rPr>
              <a:t> ?</a:t>
            </a:r>
          </a:p>
        </p:txBody>
      </p:sp>
      <p:sp>
        <p:nvSpPr>
          <p:cNvPr id="51" name="TextBox 50"/>
          <p:cNvSpPr txBox="1"/>
          <p:nvPr/>
        </p:nvSpPr>
        <p:spPr>
          <a:xfrm>
            <a:off x="6136046" y="1190240"/>
            <a:ext cx="296858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Comment ?</a:t>
            </a:r>
          </a:p>
        </p:txBody>
      </p:sp>
      <p:sp>
        <p:nvSpPr>
          <p:cNvPr id="55" name="TextBox 54"/>
          <p:cNvSpPr txBox="1"/>
          <p:nvPr/>
        </p:nvSpPr>
        <p:spPr>
          <a:xfrm>
            <a:off x="9550961" y="1190240"/>
            <a:ext cx="25222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b="1" dirty="0" err="1">
                <a:solidFill>
                  <a:srgbClr val="002060"/>
                </a:solidFill>
                <a:latin typeface="Century Gothic" panose="020B0502020202020204" pitchFamily="34" charset="0"/>
              </a:rPr>
              <a:t>Quand</a:t>
            </a:r>
            <a:r>
              <a:rPr lang="en-GB" sz="2800" b="1" dirty="0">
                <a:solidFill>
                  <a:srgbClr val="002060"/>
                </a:solidFill>
                <a:latin typeface="Century Gothic" panose="020B0502020202020204" pitchFamily="34" charset="0"/>
              </a:rPr>
              <a:t> ?</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8315" y="1573204"/>
            <a:ext cx="1274712" cy="1274712"/>
          </a:xfrm>
          <a:prstGeom prst="rect">
            <a:avLst/>
          </a:prstGeom>
        </p:spPr>
      </p:pic>
      <p:grpSp>
        <p:nvGrpSpPr>
          <p:cNvPr id="2" name="Group 1"/>
          <p:cNvGrpSpPr/>
          <p:nvPr/>
        </p:nvGrpSpPr>
        <p:grpSpPr>
          <a:xfrm>
            <a:off x="2658302" y="2731638"/>
            <a:ext cx="2648216" cy="1195530"/>
            <a:chOff x="1634997" y="1098629"/>
            <a:chExt cx="2249691" cy="1108119"/>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997" y="1098629"/>
              <a:ext cx="1392928" cy="1099586"/>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1760" y="1107162"/>
              <a:ext cx="1392928" cy="1099586"/>
            </a:xfrm>
            <a:prstGeom prst="rect">
              <a:avLst/>
            </a:prstGeom>
          </p:spPr>
        </p:pic>
      </p:grpSp>
      <p:grpSp>
        <p:nvGrpSpPr>
          <p:cNvPr id="24" name="Group 23"/>
          <p:cNvGrpSpPr/>
          <p:nvPr/>
        </p:nvGrpSpPr>
        <p:grpSpPr>
          <a:xfrm>
            <a:off x="3311058" y="1670725"/>
            <a:ext cx="1045080" cy="1129932"/>
            <a:chOff x="8728547" y="1350555"/>
            <a:chExt cx="2160151" cy="2178136"/>
          </a:xfrm>
        </p:grpSpPr>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26" name="Curved Connector 25"/>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022745" y="4454977"/>
            <a:ext cx="1446885" cy="657956"/>
            <a:chOff x="969743" y="3892292"/>
            <a:chExt cx="5925741" cy="2462386"/>
          </a:xfrm>
        </p:grpSpPr>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4" name="Group 3"/>
          <p:cNvGrpSpPr/>
          <p:nvPr/>
        </p:nvGrpSpPr>
        <p:grpSpPr>
          <a:xfrm>
            <a:off x="4407306" y="5237085"/>
            <a:ext cx="1407384" cy="1125498"/>
            <a:chOff x="2575026" y="4970502"/>
            <a:chExt cx="1825441" cy="1222700"/>
          </a:xfrm>
        </p:grpSpPr>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75026" y="4970502"/>
              <a:ext cx="1008412" cy="1222700"/>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92055" y="4970502"/>
              <a:ext cx="1008412" cy="1222700"/>
            </a:xfrm>
            <a:prstGeom prst="rect">
              <a:avLst/>
            </a:prstGeom>
          </p:spPr>
        </p:pic>
      </p:grpSp>
      <p:grpSp>
        <p:nvGrpSpPr>
          <p:cNvPr id="38" name="Group 37"/>
          <p:cNvGrpSpPr/>
          <p:nvPr/>
        </p:nvGrpSpPr>
        <p:grpSpPr>
          <a:xfrm>
            <a:off x="2099380" y="4202224"/>
            <a:ext cx="1113553" cy="725017"/>
            <a:chOff x="188942" y="1203654"/>
            <a:chExt cx="4284680" cy="2648975"/>
          </a:xfrm>
        </p:grpSpPr>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1917" y="5595236"/>
            <a:ext cx="983742" cy="737807"/>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3199" y="5226332"/>
            <a:ext cx="983742" cy="737807"/>
          </a:xfrm>
          <a:prstGeom prst="rect">
            <a:avLst/>
          </a:prstGeom>
        </p:spPr>
      </p:pic>
      <p:grpSp>
        <p:nvGrpSpPr>
          <p:cNvPr id="44" name="Group 43"/>
          <p:cNvGrpSpPr/>
          <p:nvPr/>
        </p:nvGrpSpPr>
        <p:grpSpPr>
          <a:xfrm>
            <a:off x="2177982" y="5300341"/>
            <a:ext cx="1193513" cy="1062242"/>
            <a:chOff x="5289217" y="2057863"/>
            <a:chExt cx="4536890" cy="3022878"/>
          </a:xfrm>
        </p:grpSpPr>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48" name="Group 47"/>
          <p:cNvGrpSpPr/>
          <p:nvPr/>
        </p:nvGrpSpPr>
        <p:grpSpPr>
          <a:xfrm>
            <a:off x="4365659" y="4091969"/>
            <a:ext cx="1506803" cy="1098341"/>
            <a:chOff x="5824848" y="998131"/>
            <a:chExt cx="5179515" cy="3275706"/>
          </a:xfrm>
        </p:grpSpPr>
        <p:pic>
          <p:nvPicPr>
            <p:cNvPr id="52" name="Picture 5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9900133">
              <a:off x="5824848" y="1145574"/>
              <a:ext cx="2647619" cy="3128263"/>
            </a:xfrm>
            <a:prstGeom prst="rect">
              <a:avLst/>
            </a:prstGeom>
          </p:spPr>
        </p:pic>
        <p:pic>
          <p:nvPicPr>
            <p:cNvPr id="53" name="Picture 5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3731" y="1043035"/>
              <a:ext cx="2647619" cy="3128263"/>
            </a:xfrm>
            <a:prstGeom prst="rect">
              <a:avLst/>
            </a:prstGeom>
          </p:spPr>
        </p:pic>
        <p:pic>
          <p:nvPicPr>
            <p:cNvPr id="54" name="Picture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3878">
              <a:off x="8356744" y="998131"/>
              <a:ext cx="2647619" cy="3128263"/>
            </a:xfrm>
            <a:prstGeom prst="rect">
              <a:avLst/>
            </a:prstGeom>
          </p:spPr>
        </p:pic>
      </p:grpSp>
      <p:pic>
        <p:nvPicPr>
          <p:cNvPr id="56" name="Picture 55" descr="background rectangle">
            <a:extLst>
              <a:ext uri="{FF2B5EF4-FFF2-40B4-BE49-F238E27FC236}">
                <a16:creationId xmlns:a16="http://schemas.microsoft.com/office/drawing/2014/main" id="{C4D0707B-59A0-4220-8D66-B08D876EADBE}"/>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7" name="Title 3">
            <a:extLst>
              <a:ext uri="{FF2B5EF4-FFF2-40B4-BE49-F238E27FC236}">
                <a16:creationId xmlns:a16="http://schemas.microsoft.com/office/drawing/2014/main" id="{175AB800-E74C-4353-8F10-AB8B24AB610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On parle !</a:t>
            </a:r>
            <a:endParaRPr lang="en-GB" sz="3600" b="1" dirty="0">
              <a:solidFill>
                <a:schemeClr val="bg1"/>
              </a:solidFill>
            </a:endParaRPr>
          </a:p>
        </p:txBody>
      </p:sp>
      <p:sp>
        <p:nvSpPr>
          <p:cNvPr id="58" name="Rounded Rectangle 46">
            <a:extLst>
              <a:ext uri="{FF2B5EF4-FFF2-40B4-BE49-F238E27FC236}">
                <a16:creationId xmlns:a16="http://schemas.microsoft.com/office/drawing/2014/main" id="{45C37C6B-62CB-4F3B-AE62-B6DD966F09D7}"/>
              </a:ext>
            </a:extLst>
          </p:cNvPr>
          <p:cNvSpPr/>
          <p:nvPr/>
        </p:nvSpPr>
        <p:spPr>
          <a:xfrm>
            <a:off x="8382000" y="243363"/>
            <a:ext cx="3527921" cy="46166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8913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142177857"/>
              </p:ext>
            </p:extLst>
          </p:nvPr>
        </p:nvGraphicFramePr>
        <p:xfrm>
          <a:off x="5738571" y="1159008"/>
          <a:ext cx="5730293" cy="5245768"/>
        </p:xfrm>
        <a:graphic>
          <a:graphicData uri="http://schemas.openxmlformats.org/drawingml/2006/table">
            <a:tbl>
              <a:tblPr firstRow="1" bandRow="1">
                <a:tableStyleId>{BC89EF96-8CEA-46FF-86C4-4CE0E7609802}</a:tableStyleId>
              </a:tblPr>
              <a:tblGrid>
                <a:gridCol w="3928990">
                  <a:extLst>
                    <a:ext uri="{9D8B030D-6E8A-4147-A177-3AD203B41FA5}">
                      <a16:colId xmlns:a16="http://schemas.microsoft.com/office/drawing/2014/main" val="2218395770"/>
                    </a:ext>
                  </a:extLst>
                </a:gridCol>
                <a:gridCol w="1801303">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On </a:t>
            </a:r>
            <a:r>
              <a:rPr lang="en-GB" sz="3600" b="1" dirty="0" err="1">
                <a:solidFill>
                  <a:schemeClr val="bg1"/>
                </a:solidFill>
              </a:rPr>
              <a:t>écrit</a:t>
            </a:r>
            <a:r>
              <a:rPr lang="en-GB" sz="3600" b="1" dirty="0">
                <a:solidFill>
                  <a:schemeClr val="bg1"/>
                </a:solidFill>
              </a:rPr>
              <a:t> !</a:t>
            </a:r>
          </a:p>
        </p:txBody>
      </p:sp>
      <p:graphicFrame>
        <p:nvGraphicFramePr>
          <p:cNvPr id="67"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308250675"/>
              </p:ext>
            </p:extLst>
          </p:nvPr>
        </p:nvGraphicFramePr>
        <p:xfrm>
          <a:off x="284105" y="1163843"/>
          <a:ext cx="5424994" cy="5245768"/>
        </p:xfrm>
        <a:graphic>
          <a:graphicData uri="http://schemas.openxmlformats.org/drawingml/2006/table">
            <a:tbl>
              <a:tblPr firstRow="1" bandRow="1">
                <a:tableStyleId>{BC89EF96-8CEA-46FF-86C4-4CE0E7609802}</a:tableStyleId>
              </a:tblPr>
              <a:tblGrid>
                <a:gridCol w="1326780">
                  <a:extLst>
                    <a:ext uri="{9D8B030D-6E8A-4147-A177-3AD203B41FA5}">
                      <a16:colId xmlns:a16="http://schemas.microsoft.com/office/drawing/2014/main" val="2218395770"/>
                    </a:ext>
                  </a:extLst>
                </a:gridCol>
                <a:gridCol w="4098214">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68" name="TextBox 67"/>
          <p:cNvSpPr txBox="1"/>
          <p:nvPr/>
        </p:nvSpPr>
        <p:spPr>
          <a:xfrm>
            <a:off x="513679" y="4070498"/>
            <a:ext cx="779775" cy="707886"/>
          </a:xfrm>
          <a:prstGeom prst="rect">
            <a:avLst/>
          </a:prstGeom>
          <a:solidFill>
            <a:srgbClr val="EE6000"/>
          </a:solidFill>
        </p:spPr>
        <p:txBody>
          <a:bodyPr wrap="square" rtlCol="0">
            <a:spAutoFit/>
          </a:bodyPr>
          <a:lstStyle/>
          <a:p>
            <a:pPr algn="ctr"/>
            <a:r>
              <a:rPr lang="en-GB" sz="4000" b="1" dirty="0">
                <a:solidFill>
                  <a:schemeClr val="bg1"/>
                </a:solidFill>
                <a:latin typeface="Century Gothic" panose="020B0502020202020204" pitchFamily="34" charset="0"/>
              </a:rPr>
              <a:t>je</a:t>
            </a:r>
          </a:p>
        </p:txBody>
      </p:sp>
      <p:sp>
        <p:nvSpPr>
          <p:cNvPr id="69" name="TextBox 68"/>
          <p:cNvSpPr txBox="1"/>
          <p:nvPr/>
        </p:nvSpPr>
        <p:spPr>
          <a:xfrm>
            <a:off x="511352" y="5448165"/>
            <a:ext cx="782102"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sp>
        <p:nvSpPr>
          <p:cNvPr id="70" name="TextBox 69"/>
          <p:cNvSpPr txBox="1"/>
          <p:nvPr/>
        </p:nvSpPr>
        <p:spPr>
          <a:xfrm>
            <a:off x="513679" y="1473223"/>
            <a:ext cx="794936"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il</a:t>
            </a:r>
            <a:endParaRPr lang="en-GB" sz="4000" b="1" dirty="0">
              <a:solidFill>
                <a:schemeClr val="bg1"/>
              </a:solidFill>
              <a:latin typeface="Century Gothic" panose="020B0502020202020204" pitchFamily="34" charset="0"/>
            </a:endParaRPr>
          </a:p>
        </p:txBody>
      </p:sp>
      <p:sp>
        <p:nvSpPr>
          <p:cNvPr id="71" name="TextBox 70"/>
          <p:cNvSpPr txBox="1"/>
          <p:nvPr/>
        </p:nvSpPr>
        <p:spPr>
          <a:xfrm>
            <a:off x="270501" y="2776907"/>
            <a:ext cx="1281292" cy="707886"/>
          </a:xfrm>
          <a:prstGeom prst="rect">
            <a:avLst/>
          </a:prstGeom>
          <a:solidFill>
            <a:srgbClr val="EE6000"/>
          </a:solidFill>
        </p:spPr>
        <p:txBody>
          <a:bodyPr wrap="square" rtlCol="0">
            <a:spAutoFit/>
          </a:bodyPr>
          <a:lstStyle/>
          <a:p>
            <a:pPr algn="ctr"/>
            <a:r>
              <a:rPr lang="en-GB" sz="4000" b="1" dirty="0" err="1">
                <a:solidFill>
                  <a:schemeClr val="bg1"/>
                </a:solidFill>
                <a:latin typeface="Century Gothic" panose="020B0502020202020204" pitchFamily="34" charset="0"/>
              </a:rPr>
              <a:t>elle</a:t>
            </a:r>
            <a:endParaRPr lang="en-GB" sz="3200" b="1" dirty="0">
              <a:solidFill>
                <a:schemeClr val="bg1"/>
              </a:solidFill>
              <a:latin typeface="Century Gothic" panose="020B0502020202020204" pitchFamily="34" charset="0"/>
            </a:endParaRPr>
          </a:p>
        </p:txBody>
      </p:sp>
      <p:grpSp>
        <p:nvGrpSpPr>
          <p:cNvPr id="72" name="Group 71"/>
          <p:cNvGrpSpPr/>
          <p:nvPr/>
        </p:nvGrpSpPr>
        <p:grpSpPr>
          <a:xfrm>
            <a:off x="4050294" y="2776907"/>
            <a:ext cx="1672409" cy="868555"/>
            <a:chOff x="1634997" y="1098629"/>
            <a:chExt cx="2249691" cy="1108119"/>
          </a:xfrm>
        </p:grpSpPr>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997" y="1098629"/>
              <a:ext cx="1392928" cy="1099586"/>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1760" y="1107162"/>
              <a:ext cx="1392928" cy="1099586"/>
            </a:xfrm>
            <a:prstGeom prst="rect">
              <a:avLst/>
            </a:prstGeom>
          </p:spPr>
        </p:pic>
      </p:grpSp>
      <p:grpSp>
        <p:nvGrpSpPr>
          <p:cNvPr id="75" name="Group 74"/>
          <p:cNvGrpSpPr/>
          <p:nvPr/>
        </p:nvGrpSpPr>
        <p:grpSpPr>
          <a:xfrm>
            <a:off x="1674531" y="1320962"/>
            <a:ext cx="993998" cy="1012408"/>
            <a:chOff x="8728547" y="1350555"/>
            <a:chExt cx="2160151" cy="2178136"/>
          </a:xfrm>
        </p:grpSpPr>
        <p:pic>
          <p:nvPicPr>
            <p:cNvPr id="76" name="Picture 75"/>
            <p:cNvPicPr>
              <a:picLocks noChangeAspect="1"/>
            </p:cNvPicPr>
            <p:nvPr/>
          </p:nvPicPr>
          <p:blipFill rotWithShape="1">
            <a:blip r:embed="rId4">
              <a:extLst>
                <a:ext uri="{28A0092B-C50C-407E-A947-70E740481C1C}">
                  <a14:useLocalDpi xmlns:a14="http://schemas.microsoft.com/office/drawing/2010/main" val="0"/>
                </a:ext>
              </a:extLst>
            </a:blip>
            <a:srcRect l="4794" t="5298" r="32267" b="6963"/>
            <a:stretch/>
          </p:blipFill>
          <p:spPr>
            <a:xfrm>
              <a:off x="8728547" y="1350555"/>
              <a:ext cx="2160151" cy="2178136"/>
            </a:xfrm>
            <a:prstGeom prst="rect">
              <a:avLst/>
            </a:prstGeom>
          </p:spPr>
        </p:pic>
        <p:cxnSp>
          <p:nvCxnSpPr>
            <p:cNvPr id="77" name="Curved Connector 76"/>
            <p:cNvCxnSpPr/>
            <p:nvPr/>
          </p:nvCxnSpPr>
          <p:spPr>
            <a:xfrm rot="5400000">
              <a:off x="9068826" y="2859558"/>
              <a:ext cx="924212" cy="77403"/>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p:cNvCxnSpPr/>
            <p:nvPr/>
          </p:nvCxnSpPr>
          <p:spPr>
            <a:xfrm flipV="1">
              <a:off x="9528659" y="1866721"/>
              <a:ext cx="587553" cy="524457"/>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urved Connector 78"/>
            <p:cNvCxnSpPr/>
            <p:nvPr/>
          </p:nvCxnSpPr>
          <p:spPr>
            <a:xfrm>
              <a:off x="9541405" y="2444672"/>
              <a:ext cx="711485" cy="412210"/>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p:cNvCxnSpPr/>
            <p:nvPr/>
          </p:nvCxnSpPr>
          <p:spPr>
            <a:xfrm>
              <a:off x="9627948" y="2416788"/>
              <a:ext cx="967527" cy="3664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80"/>
            <p:cNvCxnSpPr/>
            <p:nvPr/>
          </p:nvCxnSpPr>
          <p:spPr>
            <a:xfrm rot="16200000" flipH="1">
              <a:off x="9390897" y="2602535"/>
              <a:ext cx="651253" cy="293776"/>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5779" y="1740015"/>
            <a:ext cx="1384660" cy="722544"/>
          </a:xfrm>
          <a:prstGeom prst="rect">
            <a:avLst/>
          </a:prstGeom>
        </p:spPr>
      </p:pic>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1063" y="1315896"/>
            <a:ext cx="1384660" cy="722544"/>
          </a:xfrm>
          <a:prstGeom prst="rect">
            <a:avLst/>
          </a:prstGeom>
        </p:spPr>
      </p:pic>
      <p:grpSp>
        <p:nvGrpSpPr>
          <p:cNvPr id="84" name="Group 83"/>
          <p:cNvGrpSpPr/>
          <p:nvPr/>
        </p:nvGrpSpPr>
        <p:grpSpPr>
          <a:xfrm>
            <a:off x="4237160" y="1473223"/>
            <a:ext cx="1933348" cy="930296"/>
            <a:chOff x="9906123" y="5056522"/>
            <a:chExt cx="2406467" cy="1224892"/>
          </a:xfrm>
        </p:grpSpPr>
        <p:grpSp>
          <p:nvGrpSpPr>
            <p:cNvPr id="85" name="Group 84"/>
            <p:cNvGrpSpPr/>
            <p:nvPr/>
          </p:nvGrpSpPr>
          <p:grpSpPr>
            <a:xfrm>
              <a:off x="10770601" y="5056522"/>
              <a:ext cx="1541989" cy="1220648"/>
              <a:chOff x="5289217" y="2057863"/>
              <a:chExt cx="4536890" cy="3022878"/>
            </a:xfrm>
          </p:grpSpPr>
          <p:pic>
            <p:nvPicPr>
              <p:cNvPr id="89" name="Picture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86" name="Group 85"/>
            <p:cNvGrpSpPr/>
            <p:nvPr/>
          </p:nvGrpSpPr>
          <p:grpSpPr>
            <a:xfrm>
              <a:off x="9906123" y="5060766"/>
              <a:ext cx="1541989" cy="1220648"/>
              <a:chOff x="5289217" y="2057863"/>
              <a:chExt cx="4536890" cy="3022878"/>
            </a:xfrm>
          </p:grpSpPr>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grpSp>
        <p:nvGrpSpPr>
          <p:cNvPr id="91" name="Group 90"/>
          <p:cNvGrpSpPr/>
          <p:nvPr/>
        </p:nvGrpSpPr>
        <p:grpSpPr>
          <a:xfrm>
            <a:off x="2750240" y="2936182"/>
            <a:ext cx="1347537" cy="817038"/>
            <a:chOff x="9610773" y="1052169"/>
            <a:chExt cx="2276427" cy="1240593"/>
          </a:xfrm>
        </p:grpSpPr>
        <p:grpSp>
          <p:nvGrpSpPr>
            <p:cNvPr id="92" name="Group 91"/>
            <p:cNvGrpSpPr/>
            <p:nvPr/>
          </p:nvGrpSpPr>
          <p:grpSpPr>
            <a:xfrm>
              <a:off x="9610773" y="1052169"/>
              <a:ext cx="1673098" cy="1236090"/>
              <a:chOff x="496666" y="865619"/>
              <a:chExt cx="4492778" cy="3294704"/>
            </a:xfrm>
          </p:grpSpPr>
          <p:pic>
            <p:nvPicPr>
              <p:cNvPr id="96" name="Picture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666" y="865619"/>
                <a:ext cx="4492778" cy="3294704"/>
              </a:xfrm>
              <a:prstGeom prst="rect">
                <a:avLst/>
              </a:prstGeom>
            </p:spPr>
          </p:pic>
          <p:pic>
            <p:nvPicPr>
              <p:cNvPr id="97" name="Picture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nvGrpSpPr>
            <p:cNvPr id="93" name="Group 92"/>
            <p:cNvGrpSpPr/>
            <p:nvPr/>
          </p:nvGrpSpPr>
          <p:grpSpPr>
            <a:xfrm>
              <a:off x="10486937" y="1056672"/>
              <a:ext cx="1400263" cy="1236090"/>
              <a:chOff x="496666" y="865619"/>
              <a:chExt cx="3760133" cy="3294704"/>
            </a:xfrm>
          </p:grpSpPr>
          <p:pic>
            <p:nvPicPr>
              <p:cNvPr id="94" name="Picture 93"/>
              <p:cNvPicPr>
                <a:picLocks noChangeAspect="1"/>
              </p:cNvPicPr>
              <p:nvPr/>
            </p:nvPicPr>
            <p:blipFill rotWithShape="1">
              <a:blip r:embed="rId8" cstate="print">
                <a:extLst>
                  <a:ext uri="{28A0092B-C50C-407E-A947-70E740481C1C}">
                    <a14:useLocalDpi xmlns:a14="http://schemas.microsoft.com/office/drawing/2010/main" val="0"/>
                  </a:ext>
                </a:extLst>
              </a:blip>
              <a:srcRect r="16307"/>
              <a:stretch/>
            </p:blipFill>
            <p:spPr>
              <a:xfrm>
                <a:off x="496666" y="865619"/>
                <a:ext cx="3760133" cy="3294704"/>
              </a:xfrm>
              <a:prstGeom prst="rect">
                <a:avLst/>
              </a:prstGeom>
            </p:spPr>
          </p:pic>
          <p:pic>
            <p:nvPicPr>
              <p:cNvPr id="95" name="Pictur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8678" y="1990239"/>
                <a:ext cx="2215830" cy="1743120"/>
              </a:xfrm>
              <a:prstGeom prst="rect">
                <a:avLst/>
              </a:prstGeom>
            </p:spPr>
          </p:pic>
        </p:grpSp>
      </p:grpSp>
      <p:pic>
        <p:nvPicPr>
          <p:cNvPr id="98" name="Picture 9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3081" y="2634994"/>
            <a:ext cx="968252" cy="1174006"/>
          </a:xfrm>
          <a:prstGeom prst="rect">
            <a:avLst/>
          </a:prstGeom>
        </p:spPr>
      </p:pic>
      <p:grpSp>
        <p:nvGrpSpPr>
          <p:cNvPr id="99" name="Group 98"/>
          <p:cNvGrpSpPr/>
          <p:nvPr/>
        </p:nvGrpSpPr>
        <p:grpSpPr>
          <a:xfrm>
            <a:off x="2595501" y="4335037"/>
            <a:ext cx="1446885" cy="657956"/>
            <a:chOff x="969743" y="3892292"/>
            <a:chExt cx="5925741" cy="2462386"/>
          </a:xfrm>
        </p:grpSpPr>
        <p:pic>
          <p:nvPicPr>
            <p:cNvPr id="100" name="Picture 9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743" y="3892292"/>
              <a:ext cx="5925741" cy="2462386"/>
            </a:xfrm>
            <a:prstGeom prst="rect">
              <a:avLst/>
            </a:prstGeom>
          </p:spPr>
        </p:pic>
        <p:pic>
          <p:nvPicPr>
            <p:cNvPr id="101" name="Picture 10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5953" y="3895876"/>
              <a:ext cx="997567" cy="997567"/>
            </a:xfrm>
            <a:prstGeom prst="rect">
              <a:avLst/>
            </a:prstGeom>
          </p:spPr>
        </p:pic>
        <p:pic>
          <p:nvPicPr>
            <p:cNvPr id="102" name="Picture 1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3671" y="3892292"/>
              <a:ext cx="999310" cy="999310"/>
            </a:xfrm>
            <a:prstGeom prst="rect">
              <a:avLst/>
            </a:prstGeom>
          </p:spPr>
        </p:pic>
      </p:grpSp>
      <p:grpSp>
        <p:nvGrpSpPr>
          <p:cNvPr id="103" name="Group 102"/>
          <p:cNvGrpSpPr/>
          <p:nvPr/>
        </p:nvGrpSpPr>
        <p:grpSpPr>
          <a:xfrm>
            <a:off x="4175629" y="5368192"/>
            <a:ext cx="1407384" cy="1125498"/>
            <a:chOff x="2575026" y="4970502"/>
            <a:chExt cx="1825441" cy="1222700"/>
          </a:xfrm>
        </p:grpSpPr>
        <p:pic>
          <p:nvPicPr>
            <p:cNvPr id="104" name="Picture 10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75026" y="4970502"/>
              <a:ext cx="1008412" cy="1222700"/>
            </a:xfrm>
            <a:prstGeom prst="rect">
              <a:avLst/>
            </a:prstGeom>
          </p:spPr>
        </p:pic>
        <p:pic>
          <p:nvPicPr>
            <p:cNvPr id="105" name="Picture 10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92055" y="4970502"/>
              <a:ext cx="1008412" cy="1222700"/>
            </a:xfrm>
            <a:prstGeom prst="rect">
              <a:avLst/>
            </a:prstGeom>
          </p:spPr>
        </p:pic>
      </p:grpSp>
      <p:grpSp>
        <p:nvGrpSpPr>
          <p:cNvPr id="106" name="Group 105"/>
          <p:cNvGrpSpPr/>
          <p:nvPr/>
        </p:nvGrpSpPr>
        <p:grpSpPr>
          <a:xfrm>
            <a:off x="1575369" y="4297173"/>
            <a:ext cx="1113553" cy="725017"/>
            <a:chOff x="188942" y="1203654"/>
            <a:chExt cx="4284680" cy="2648975"/>
          </a:xfrm>
        </p:grpSpPr>
        <p:pic>
          <p:nvPicPr>
            <p:cNvPr id="107" name="Picture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8942" y="1203654"/>
              <a:ext cx="4284680" cy="2648975"/>
            </a:xfrm>
            <a:prstGeom prst="rect">
              <a:avLst/>
            </a:prstGeom>
          </p:spPr>
        </p:pic>
        <p:pic>
          <p:nvPicPr>
            <p:cNvPr id="108" name="Picture 10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68452" y="1784236"/>
              <a:ext cx="1930295" cy="1016622"/>
            </a:xfrm>
            <a:prstGeom prst="rect">
              <a:avLst/>
            </a:prstGeom>
          </p:spPr>
        </p:pic>
      </p:grpSp>
      <p:pic>
        <p:nvPicPr>
          <p:cNvPr id="109" name="Picture 10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65803" y="5656025"/>
            <a:ext cx="983742" cy="737807"/>
          </a:xfrm>
          <a:prstGeom prst="rect">
            <a:avLst/>
          </a:prstGeom>
        </p:spPr>
      </p:pic>
      <p:pic>
        <p:nvPicPr>
          <p:cNvPr id="110" name="Picture 10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36171" y="5417433"/>
            <a:ext cx="983742" cy="737807"/>
          </a:xfrm>
          <a:prstGeom prst="rect">
            <a:avLst/>
          </a:prstGeom>
        </p:spPr>
      </p:pic>
      <p:grpSp>
        <p:nvGrpSpPr>
          <p:cNvPr id="111" name="Group 110"/>
          <p:cNvGrpSpPr/>
          <p:nvPr/>
        </p:nvGrpSpPr>
        <p:grpSpPr>
          <a:xfrm>
            <a:off x="1674531" y="5403924"/>
            <a:ext cx="1193513" cy="1062242"/>
            <a:chOff x="5289217" y="2057863"/>
            <a:chExt cx="4536890" cy="3022878"/>
          </a:xfrm>
        </p:grpSpPr>
        <p:pic>
          <p:nvPicPr>
            <p:cNvPr id="112" name="Picture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113" name="Picture 1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54666">
              <a:off x="5387143" y="2057863"/>
              <a:ext cx="4438964" cy="3018496"/>
            </a:xfrm>
            <a:prstGeom prst="rect">
              <a:avLst/>
            </a:prstGeom>
          </p:spPr>
        </p:pic>
      </p:grpSp>
      <p:grpSp>
        <p:nvGrpSpPr>
          <p:cNvPr id="114" name="Group 113"/>
          <p:cNvGrpSpPr/>
          <p:nvPr/>
        </p:nvGrpSpPr>
        <p:grpSpPr>
          <a:xfrm>
            <a:off x="4121200" y="4012203"/>
            <a:ext cx="1506803" cy="1098341"/>
            <a:chOff x="5824848" y="998131"/>
            <a:chExt cx="5179515" cy="3275706"/>
          </a:xfrm>
        </p:grpSpPr>
        <p:pic>
          <p:nvPicPr>
            <p:cNvPr id="115" name="Picture 1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9900133">
              <a:off x="5824848" y="1145574"/>
              <a:ext cx="2647619" cy="3128263"/>
            </a:xfrm>
            <a:prstGeom prst="rect">
              <a:avLst/>
            </a:prstGeom>
          </p:spPr>
        </p:pic>
        <p:pic>
          <p:nvPicPr>
            <p:cNvPr id="116" name="Picture 1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53731" y="1043035"/>
              <a:ext cx="2647619" cy="3128263"/>
            </a:xfrm>
            <a:prstGeom prst="rect">
              <a:avLst/>
            </a:prstGeom>
          </p:spPr>
        </p:pic>
        <p:pic>
          <p:nvPicPr>
            <p:cNvPr id="117" name="Picture 1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443878">
              <a:off x="8356744" y="998131"/>
              <a:ext cx="2647619" cy="3128263"/>
            </a:xfrm>
            <a:prstGeom prst="rect">
              <a:avLst/>
            </a:prstGeom>
          </p:spPr>
        </p:pic>
      </p:grpSp>
      <p:pic>
        <p:nvPicPr>
          <p:cNvPr id="118" name="Picture 117">
            <a:extLst>
              <a:ext uri="{FF2B5EF4-FFF2-40B4-BE49-F238E27FC236}">
                <a16:creationId xmlns:a16="http://schemas.microsoft.com/office/drawing/2014/main" id="{6521F42D-80B5-41FB-BEDA-8A177280C20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89526" y="3960516"/>
            <a:ext cx="2618634" cy="798060"/>
          </a:xfrm>
          <a:prstGeom prst="rect">
            <a:avLst/>
          </a:prstGeom>
        </p:spPr>
      </p:pic>
      <p:pic>
        <p:nvPicPr>
          <p:cNvPr id="119" name="Picture 1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73094" y="4945645"/>
            <a:ext cx="1896400" cy="1264267"/>
          </a:xfrm>
          <a:prstGeom prst="rect">
            <a:avLst/>
          </a:prstGeom>
        </p:spPr>
      </p:pic>
      <p:pic>
        <p:nvPicPr>
          <p:cNvPr id="120" name="Picture 119">
            <a:extLst>
              <a:ext uri="{FF2B5EF4-FFF2-40B4-BE49-F238E27FC236}">
                <a16:creationId xmlns:a16="http://schemas.microsoft.com/office/drawing/2014/main" id="{6521F42D-80B5-41FB-BEDA-8A177280C20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33613" y="2840714"/>
            <a:ext cx="2618634" cy="798060"/>
          </a:xfrm>
          <a:prstGeom prst="rect">
            <a:avLst/>
          </a:prstGeom>
        </p:spPr>
      </p:pic>
      <p:pic>
        <p:nvPicPr>
          <p:cNvPr id="121" name="Picture 1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983938" y="1187847"/>
            <a:ext cx="1274712" cy="1274712"/>
          </a:xfrm>
          <a:prstGeom prst="rect">
            <a:avLst/>
          </a:prstGeom>
        </p:spPr>
      </p:pic>
      <p:sp>
        <p:nvSpPr>
          <p:cNvPr id="124" name="TextBox 123"/>
          <p:cNvSpPr txBox="1"/>
          <p:nvPr/>
        </p:nvSpPr>
        <p:spPr>
          <a:xfrm>
            <a:off x="9903439" y="4078603"/>
            <a:ext cx="2038020" cy="120032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rarely</a:t>
            </a:r>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sp>
        <p:nvSpPr>
          <p:cNvPr id="125" name="TextBox 124"/>
          <p:cNvSpPr txBox="1"/>
          <p:nvPr/>
        </p:nvSpPr>
        <p:spPr>
          <a:xfrm>
            <a:off x="9833128" y="5277275"/>
            <a:ext cx="2038020"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often</a:t>
            </a:r>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sp>
        <p:nvSpPr>
          <p:cNvPr id="126" name="TextBox 125"/>
          <p:cNvSpPr txBox="1"/>
          <p:nvPr/>
        </p:nvSpPr>
        <p:spPr>
          <a:xfrm>
            <a:off x="9903439" y="1467215"/>
            <a:ext cx="2038020" cy="120032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often</a:t>
            </a:r>
          </a:p>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sp>
        <p:nvSpPr>
          <p:cNvPr id="127" name="TextBox 126"/>
          <p:cNvSpPr txBox="1"/>
          <p:nvPr/>
        </p:nvSpPr>
        <p:spPr>
          <a:xfrm>
            <a:off x="9903439" y="2729485"/>
            <a:ext cx="2038020"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rarely</a:t>
            </a: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pic>
        <p:nvPicPr>
          <p:cNvPr id="129" name="Picture 2" descr="http://www.clker.com/cliparts/j/p/l/D/8/K/green-tick-md.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894056" y="1475570"/>
            <a:ext cx="849869" cy="88564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http://www.clker.com/cliparts/j/p/l/D/8/K/green-tick-md.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722636" y="2783595"/>
            <a:ext cx="849869" cy="88564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http://www.clker.com/cliparts/j/p/l/D/8/K/green-tick-md.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93282" y="4164773"/>
            <a:ext cx="849869" cy="88564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http://www.clker.com/cliparts/j/p/l/D/8/K/green-tick-md.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454387" y="5608040"/>
            <a:ext cx="849869" cy="88564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21332" y="1157632"/>
            <a:ext cx="8747531" cy="646331"/>
          </a:xfrm>
          <a:prstGeom prst="rect">
            <a:avLst/>
          </a:prstGeom>
          <a:solidFill>
            <a:srgbClr val="EE6000"/>
          </a:solidFill>
        </p:spPr>
        <p:txBody>
          <a:bodyPr wrap="square" rtlCol="0">
            <a:spAutoFit/>
          </a:bodyPr>
          <a:lstStyle/>
          <a:p>
            <a:r>
              <a:rPr lang="en-GB" sz="3600" b="1" dirty="0" err="1">
                <a:solidFill>
                  <a:schemeClr val="bg1"/>
                </a:solidFill>
                <a:latin typeface="Century Gothic" panose="020B0502020202020204" pitchFamily="34" charset="0"/>
              </a:rPr>
              <a:t>il</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va</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souvent</a:t>
            </a:r>
            <a:r>
              <a:rPr lang="en-GB" sz="3600" b="1" dirty="0">
                <a:solidFill>
                  <a:schemeClr val="bg1"/>
                </a:solidFill>
                <a:latin typeface="Century Gothic" panose="020B0502020202020204" pitchFamily="34" charset="0"/>
              </a:rPr>
              <a:t> à </a:t>
            </a:r>
            <a:r>
              <a:rPr lang="en-GB" sz="3600" b="1" dirty="0" err="1">
                <a:solidFill>
                  <a:schemeClr val="bg1"/>
                </a:solidFill>
                <a:latin typeface="Century Gothic" panose="020B0502020202020204" pitchFamily="34" charset="0"/>
              </a:rPr>
              <a:t>l’étranger</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en</a:t>
            </a:r>
            <a:r>
              <a:rPr lang="en-GB" sz="3600" b="1" dirty="0">
                <a:solidFill>
                  <a:schemeClr val="bg1"/>
                </a:solidFill>
                <a:latin typeface="Century Gothic" panose="020B0502020202020204" pitchFamily="34" charset="0"/>
              </a:rPr>
              <a:t> bateau.</a:t>
            </a:r>
          </a:p>
        </p:txBody>
      </p:sp>
      <p:sp>
        <p:nvSpPr>
          <p:cNvPr id="133" name="TextBox 132"/>
          <p:cNvSpPr txBox="1"/>
          <p:nvPr/>
        </p:nvSpPr>
        <p:spPr>
          <a:xfrm>
            <a:off x="2757392" y="2521321"/>
            <a:ext cx="8747531" cy="646331"/>
          </a:xfrm>
          <a:prstGeom prst="rect">
            <a:avLst/>
          </a:prstGeom>
          <a:solidFill>
            <a:srgbClr val="EE6000"/>
          </a:solidFill>
        </p:spPr>
        <p:txBody>
          <a:bodyPr wrap="square" rtlCol="0">
            <a:spAutoFit/>
          </a:bodyPr>
          <a:lstStyle/>
          <a:p>
            <a:r>
              <a:rPr lang="en-GB" sz="3600" b="1" dirty="0" err="1">
                <a:solidFill>
                  <a:schemeClr val="bg1"/>
                </a:solidFill>
                <a:latin typeface="Century Gothic" panose="020B0502020202020204" pitchFamily="34" charset="0"/>
              </a:rPr>
              <a:t>elle</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va</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rarement</a:t>
            </a:r>
            <a:r>
              <a:rPr lang="en-GB" sz="3600" b="1" dirty="0">
                <a:solidFill>
                  <a:schemeClr val="bg1"/>
                </a:solidFill>
                <a:latin typeface="Century Gothic" panose="020B0502020202020204" pitchFamily="34" charset="0"/>
              </a:rPr>
              <a:t> aux </a:t>
            </a:r>
            <a:r>
              <a:rPr lang="en-GB" sz="3600" b="1" dirty="0" err="1">
                <a:solidFill>
                  <a:schemeClr val="bg1"/>
                </a:solidFill>
                <a:latin typeface="Century Gothic" panose="020B0502020202020204" pitchFamily="34" charset="0"/>
              </a:rPr>
              <a:t>îles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en</a:t>
            </a:r>
            <a:r>
              <a:rPr lang="en-GB" sz="3600" b="1" dirty="0">
                <a:solidFill>
                  <a:schemeClr val="bg1"/>
                </a:solidFill>
                <a:latin typeface="Century Gothic" panose="020B0502020202020204" pitchFamily="34" charset="0"/>
              </a:rPr>
              <a:t> train.</a:t>
            </a:r>
          </a:p>
        </p:txBody>
      </p:sp>
      <p:sp>
        <p:nvSpPr>
          <p:cNvPr id="134" name="TextBox 133"/>
          <p:cNvSpPr txBox="1"/>
          <p:nvPr/>
        </p:nvSpPr>
        <p:spPr>
          <a:xfrm>
            <a:off x="2785519" y="3853351"/>
            <a:ext cx="8691279" cy="646331"/>
          </a:xfrm>
          <a:prstGeom prst="rect">
            <a:avLst/>
          </a:prstGeom>
          <a:solidFill>
            <a:srgbClr val="EE6000"/>
          </a:solidFill>
        </p:spPr>
        <p:txBody>
          <a:bodyPr wrap="square" rtlCol="0">
            <a:spAutoFit/>
          </a:bodyPr>
          <a:lstStyle/>
          <a:p>
            <a:r>
              <a:rPr lang="en-GB" sz="3600" b="1" dirty="0">
                <a:solidFill>
                  <a:schemeClr val="bg1"/>
                </a:solidFill>
                <a:latin typeface="Century Gothic" panose="020B0502020202020204" pitchFamily="34" charset="0"/>
              </a:rPr>
              <a:t>je </a:t>
            </a:r>
            <a:r>
              <a:rPr lang="en-GB" sz="3600" b="1" dirty="0" err="1">
                <a:solidFill>
                  <a:schemeClr val="bg1"/>
                </a:solidFill>
                <a:latin typeface="Century Gothic" panose="020B0502020202020204" pitchFamily="34" charset="0"/>
              </a:rPr>
              <a:t>vais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rarement</a:t>
            </a:r>
            <a:r>
              <a:rPr lang="en-GB" sz="3600" b="1" dirty="0">
                <a:solidFill>
                  <a:schemeClr val="bg1"/>
                </a:solidFill>
                <a:latin typeface="Century Gothic" panose="020B0502020202020204" pitchFamily="34" charset="0"/>
              </a:rPr>
              <a:t> à </a:t>
            </a:r>
            <a:r>
              <a:rPr lang="en-GB" sz="3600" b="1" dirty="0" err="1">
                <a:solidFill>
                  <a:schemeClr val="bg1"/>
                </a:solidFill>
                <a:latin typeface="Century Gothic" panose="020B0502020202020204" pitchFamily="34" charset="0"/>
              </a:rPr>
              <a:t>l’aéroport</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en</a:t>
            </a:r>
            <a:r>
              <a:rPr lang="en-GB" sz="3600" b="1" dirty="0">
                <a:solidFill>
                  <a:schemeClr val="bg1"/>
                </a:solidFill>
                <a:latin typeface="Century Gothic" panose="020B0502020202020204" pitchFamily="34" charset="0"/>
              </a:rPr>
              <a:t> train.</a:t>
            </a:r>
          </a:p>
        </p:txBody>
      </p:sp>
      <p:sp>
        <p:nvSpPr>
          <p:cNvPr id="135" name="TextBox 134"/>
          <p:cNvSpPr txBox="1"/>
          <p:nvPr/>
        </p:nvSpPr>
        <p:spPr>
          <a:xfrm>
            <a:off x="2721332" y="5102952"/>
            <a:ext cx="8747531" cy="646331"/>
          </a:xfrm>
          <a:prstGeom prst="rect">
            <a:avLst/>
          </a:prstGeom>
          <a:solidFill>
            <a:srgbClr val="EE6000"/>
          </a:solidFill>
        </p:spPr>
        <p:txBody>
          <a:bodyPr wrap="square" rtlCol="0">
            <a:spAutoFit/>
          </a:bodyPr>
          <a:lstStyle/>
          <a:p>
            <a:r>
              <a:rPr lang="en-GB" sz="3600" b="1" dirty="0" err="1">
                <a:solidFill>
                  <a:schemeClr val="bg1"/>
                </a:solidFill>
                <a:latin typeface="Century Gothic" panose="020B0502020202020204" pitchFamily="34" charset="0"/>
              </a:rPr>
              <a:t>tu</a:t>
            </a:r>
            <a:r>
              <a:rPr lang="en-GB" sz="3600" b="1" dirty="0">
                <a:solidFill>
                  <a:schemeClr val="bg1"/>
                </a:solidFill>
                <a:latin typeface="Century Gothic" panose="020B0502020202020204" pitchFamily="34" charset="0"/>
              </a:rPr>
              <a:t> vas </a:t>
            </a:r>
            <a:r>
              <a:rPr lang="en-GB" sz="3600" b="1" dirty="0" err="1">
                <a:solidFill>
                  <a:schemeClr val="bg1"/>
                </a:solidFill>
                <a:latin typeface="Century Gothic" panose="020B0502020202020204" pitchFamily="34" charset="0"/>
              </a:rPr>
              <a:t>souvent</a:t>
            </a:r>
            <a:r>
              <a:rPr lang="en-GB" sz="3600" b="1" dirty="0">
                <a:solidFill>
                  <a:schemeClr val="bg1"/>
                </a:solidFill>
                <a:latin typeface="Century Gothic" panose="020B0502020202020204" pitchFamily="34" charset="0"/>
              </a:rPr>
              <a:t> aux </a:t>
            </a:r>
            <a:r>
              <a:rPr lang="en-GB" sz="3600" b="1" dirty="0" err="1">
                <a:solidFill>
                  <a:schemeClr val="bg1"/>
                </a:solidFill>
                <a:latin typeface="Century Gothic" panose="020B0502020202020204" pitchFamily="34" charset="0"/>
              </a:rPr>
              <a:t>hôtels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en</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voiture</a:t>
            </a:r>
            <a:r>
              <a:rPr lang="en-GB" sz="3600" b="1" dirty="0">
                <a:solidFill>
                  <a:schemeClr val="bg1"/>
                </a:solidFill>
                <a:latin typeface="Century Gothic" panose="020B0502020202020204" pitchFamily="34" charset="0"/>
              </a:rPr>
              <a:t>.</a:t>
            </a:r>
          </a:p>
        </p:txBody>
      </p:sp>
      <p:pic>
        <p:nvPicPr>
          <p:cNvPr id="122" name="Picture 121" descr="background rectangle">
            <a:extLst>
              <a:ext uri="{FF2B5EF4-FFF2-40B4-BE49-F238E27FC236}">
                <a16:creationId xmlns:a16="http://schemas.microsoft.com/office/drawing/2014/main" id="{E02D6325-70B3-47CA-985F-9F0A1BA2FAB7}"/>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3" name="Title 3">
            <a:extLst>
              <a:ext uri="{FF2B5EF4-FFF2-40B4-BE49-F238E27FC236}">
                <a16:creationId xmlns:a16="http://schemas.microsoft.com/office/drawing/2014/main" id="{D947C36A-31FA-449E-A8FD-ABABEFE8F443}"/>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On écrit !</a:t>
            </a:r>
            <a:endParaRPr lang="en-GB" sz="3600" b="1" kern="0" dirty="0">
              <a:solidFill>
                <a:schemeClr val="bg1"/>
              </a:solidFill>
            </a:endParaRPr>
          </a:p>
        </p:txBody>
      </p:sp>
      <p:sp>
        <p:nvSpPr>
          <p:cNvPr id="136" name="Rounded Rectangle 46">
            <a:extLst>
              <a:ext uri="{FF2B5EF4-FFF2-40B4-BE49-F238E27FC236}">
                <a16:creationId xmlns:a16="http://schemas.microsoft.com/office/drawing/2014/main" id="{D18B89CD-A6CF-4BE0-A1E1-41735BD4CBB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583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3" grpId="0" animBg="1"/>
      <p:bldP spid="134" grpId="0" animBg="1"/>
      <p:bldP spid="13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kern="0" dirty="0" err="1">
                <a:solidFill>
                  <a:srgbClr val="FFFFFF"/>
                </a:solidFill>
                <a:sym typeface="Century Gothic"/>
              </a:rPr>
              <a:t>Écris</a:t>
            </a:r>
            <a:r>
              <a:rPr lang="en-GB" sz="3600" b="1" kern="0" dirty="0">
                <a:solidFill>
                  <a:srgbClr val="FFFFFF"/>
                </a:solidFill>
                <a:sym typeface="Century Gothic"/>
              </a:rPr>
              <a:t> </a:t>
            </a:r>
            <a:r>
              <a:rPr lang="en-GB" sz="3600" b="1" kern="0" dirty="0" err="1">
                <a:solidFill>
                  <a:srgbClr val="FFFFFF"/>
                </a:solidFill>
                <a:sym typeface="Century Gothic"/>
              </a:rPr>
              <a:t>en</a:t>
            </a:r>
            <a:r>
              <a:rPr lang="en-GB" sz="3600" b="1" kern="0" dirty="0">
                <a:solidFill>
                  <a:srgbClr val="FFFFFF"/>
                </a:solidFill>
                <a:sym typeface="Century Gothic"/>
              </a:rPr>
              <a:t> </a:t>
            </a:r>
            <a:r>
              <a:rPr lang="en-GB" sz="3600" b="1" kern="0" dirty="0" err="1">
                <a:solidFill>
                  <a:srgbClr val="FFFFFF"/>
                </a:solidFill>
                <a:sym typeface="Century Gothic"/>
              </a:rPr>
              <a:t>fran</a:t>
            </a:r>
            <a:r>
              <a:rPr lang="en-GB" sz="3600" b="1" kern="0" dirty="0" err="1">
                <a:solidFill>
                  <a:srgbClr val="FFFFFF"/>
                </a:solidFill>
                <a:cs typeface="Calibri" panose="020F0502020204030204" pitchFamily="34" charset="0"/>
                <a:sym typeface="Century Gothic"/>
              </a:rPr>
              <a:t>çais</a:t>
            </a:r>
            <a:r>
              <a:rPr lang="en-GB" sz="3600" b="1" kern="0" dirty="0">
                <a:solidFill>
                  <a:srgbClr val="FFFFFF"/>
                </a:solidFill>
                <a:cs typeface="Calibri" panose="020F0502020204030204" pitchFamily="34" charset="0"/>
                <a:sym typeface="Century Gothic"/>
              </a:rPr>
              <a:t> !</a:t>
            </a:r>
            <a:endParaRPr lang="en-GB" sz="3600" b="1" dirty="0">
              <a:solidFill>
                <a:schemeClr val="bg1"/>
              </a:solidFill>
            </a:endParaRPr>
          </a:p>
        </p:txBody>
      </p:sp>
      <p:sp>
        <p:nvSpPr>
          <p:cNvPr id="7" name="TextBox 6"/>
          <p:cNvSpPr txBox="1"/>
          <p:nvPr/>
        </p:nvSpPr>
        <p:spPr>
          <a:xfrm>
            <a:off x="372339" y="2083682"/>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1.</a:t>
            </a:r>
          </a:p>
        </p:txBody>
      </p:sp>
      <p:sp>
        <p:nvSpPr>
          <p:cNvPr id="9" name="TextBox 8"/>
          <p:cNvSpPr txBox="1"/>
          <p:nvPr/>
        </p:nvSpPr>
        <p:spPr>
          <a:xfrm>
            <a:off x="692652" y="1643984"/>
            <a:ext cx="11436165"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 comment – </a:t>
            </a:r>
            <a:r>
              <a:rPr lang="en-GB" sz="2000" dirty="0" err="1">
                <a:solidFill>
                  <a:schemeClr val="accent5">
                    <a:lumMod val="50000"/>
                  </a:schemeClr>
                </a:solidFill>
                <a:latin typeface="Century Gothic" panose="020B0502020202020204" pitchFamily="34" charset="0"/>
              </a:rPr>
              <a:t>quand</a:t>
            </a:r>
            <a:r>
              <a:rPr lang="en-GB" sz="2000" dirty="0">
                <a:solidFill>
                  <a:schemeClr val="accent5">
                    <a:lumMod val="50000"/>
                  </a:schemeClr>
                </a:solidFill>
                <a:latin typeface="Century Gothic" panose="020B0502020202020204" pitchFamily="34" charset="0"/>
              </a:rPr>
              <a:t>  - à </a:t>
            </a:r>
            <a:r>
              <a:rPr lang="en-GB" sz="2000" dirty="0" err="1">
                <a:solidFill>
                  <a:schemeClr val="accent5">
                    <a:lumMod val="50000"/>
                  </a:schemeClr>
                </a:solidFill>
                <a:latin typeface="Century Gothic" panose="020B0502020202020204" pitchFamily="34" charset="0"/>
              </a:rPr>
              <a:t>l’étranger</a:t>
            </a:r>
            <a:r>
              <a:rPr lang="en-GB" sz="2000" dirty="0">
                <a:solidFill>
                  <a:schemeClr val="accent5">
                    <a:lumMod val="50000"/>
                  </a:schemeClr>
                </a:solidFill>
                <a:latin typeface="Century Gothic" panose="020B0502020202020204" pitchFamily="34" charset="0"/>
              </a:rPr>
              <a:t> – aux </a:t>
            </a:r>
            <a:r>
              <a:rPr lang="en-GB" sz="2000" dirty="0" err="1">
                <a:solidFill>
                  <a:schemeClr val="accent5">
                    <a:lumMod val="50000"/>
                  </a:schemeClr>
                </a:solidFill>
                <a:latin typeface="Century Gothic" panose="020B0502020202020204" pitchFamily="34" charset="0"/>
              </a:rPr>
              <a:t>magasins</a:t>
            </a:r>
            <a:r>
              <a:rPr lang="en-GB" sz="2000" dirty="0">
                <a:solidFill>
                  <a:schemeClr val="accent5">
                    <a:lumMod val="50000"/>
                  </a:schemeClr>
                </a:solidFill>
                <a:latin typeface="Century Gothic" panose="020B0502020202020204" pitchFamily="34" charset="0"/>
              </a:rPr>
              <a:t> – au </a:t>
            </a:r>
            <a:r>
              <a:rPr lang="en-GB" sz="2000" dirty="0" err="1">
                <a:solidFill>
                  <a:schemeClr val="accent5">
                    <a:lumMod val="50000"/>
                  </a:schemeClr>
                </a:solidFill>
                <a:latin typeface="Century Gothic" panose="020B0502020202020204" pitchFamily="34" charset="0"/>
              </a:rPr>
              <a:t>coll</a:t>
            </a:r>
            <a:r>
              <a:rPr lang="en-GB" sz="2000" dirty="0" err="1">
                <a:solidFill>
                  <a:schemeClr val="accent5">
                    <a:lumMod val="50000"/>
                  </a:schemeClr>
                </a:solidFill>
                <a:latin typeface="Century Gothic" panose="020B0502020202020204" pitchFamily="34" charset="0"/>
                <a:cs typeface="Calibri" panose="020F0502020204030204" pitchFamily="34" charset="0"/>
              </a:rPr>
              <a:t>ège</a:t>
            </a:r>
            <a:r>
              <a:rPr lang="en-GB" sz="2000" dirty="0">
                <a:solidFill>
                  <a:schemeClr val="accent5">
                    <a:lumMod val="50000"/>
                  </a:schemeClr>
                </a:solidFill>
                <a:latin typeface="Century Gothic" panose="020B0502020202020204" pitchFamily="34" charset="0"/>
                <a:cs typeface="Calibri" panose="020F0502020204030204" pitchFamily="34" charset="0"/>
              </a:rPr>
              <a:t> - </a:t>
            </a:r>
            <a:r>
              <a:rPr lang="en-GB" sz="2000" dirty="0">
                <a:solidFill>
                  <a:schemeClr val="accent5">
                    <a:lumMod val="50000"/>
                  </a:schemeClr>
                </a:solidFill>
                <a:latin typeface="Century Gothic" panose="020B0502020202020204" pitchFamily="34" charset="0"/>
              </a:rPr>
              <a:t>à la </a:t>
            </a:r>
            <a:r>
              <a:rPr lang="en-GB" sz="2000" dirty="0" err="1">
                <a:solidFill>
                  <a:schemeClr val="accent5">
                    <a:lumMod val="50000"/>
                  </a:schemeClr>
                </a:solidFill>
                <a:latin typeface="Century Gothic" panose="020B0502020202020204" pitchFamily="34" charset="0"/>
              </a:rPr>
              <a:t>maison</a:t>
            </a:r>
            <a:r>
              <a:rPr lang="en-GB" sz="2000" dirty="0">
                <a:solidFill>
                  <a:schemeClr val="accent5">
                    <a:lumMod val="50000"/>
                  </a:schemeClr>
                </a:solidFill>
                <a:latin typeface="Century Gothic" panose="020B0502020202020204" pitchFamily="34" charset="0"/>
                <a:cs typeface="Calibri" panose="020F0502020204030204" pitchFamily="34" charset="0"/>
              </a:rPr>
              <a:t> </a:t>
            </a:r>
            <a:r>
              <a:rPr lang="en-GB" sz="2000" dirty="0">
                <a:solidFill>
                  <a:schemeClr val="accent5">
                    <a:lumMod val="50000"/>
                  </a:schemeClr>
                </a:solidFill>
                <a:latin typeface="Century Gothic" panose="020B0502020202020204" pitchFamily="34" charset="0"/>
              </a:rPr>
              <a:t>  </a:t>
            </a:r>
          </a:p>
        </p:txBody>
      </p:sp>
      <p:sp>
        <p:nvSpPr>
          <p:cNvPr id="10" name="Rectangle 9"/>
          <p:cNvSpPr/>
          <p:nvPr/>
        </p:nvSpPr>
        <p:spPr>
          <a:xfrm>
            <a:off x="1800680" y="1204990"/>
            <a:ext cx="11406190"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Write 3 different questions in French for your partner, using the words below:</a:t>
            </a:r>
            <a:endParaRPr lang="en-GB" sz="2000" dirty="0">
              <a:solidFill>
                <a:schemeClr val="accent5">
                  <a:lumMod val="50000"/>
                </a:schemeClr>
              </a:solidFill>
              <a:latin typeface="Century Gothic" panose="020B0502020202020204" pitchFamily="34" charset="0"/>
            </a:endParaRPr>
          </a:p>
        </p:txBody>
      </p:sp>
      <p:sp>
        <p:nvSpPr>
          <p:cNvPr id="11" name="TextBox 10"/>
          <p:cNvSpPr txBox="1"/>
          <p:nvPr/>
        </p:nvSpPr>
        <p:spPr>
          <a:xfrm>
            <a:off x="379794" y="2531384"/>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2.</a:t>
            </a:r>
          </a:p>
        </p:txBody>
      </p:sp>
      <p:sp>
        <p:nvSpPr>
          <p:cNvPr id="12" name="TextBox 11"/>
          <p:cNvSpPr txBox="1"/>
          <p:nvPr/>
        </p:nvSpPr>
        <p:spPr>
          <a:xfrm>
            <a:off x="303198" y="2985752"/>
            <a:ext cx="778907"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3.</a:t>
            </a:r>
          </a:p>
        </p:txBody>
      </p:sp>
      <p:sp>
        <p:nvSpPr>
          <p:cNvPr id="13" name="TextBox 12"/>
          <p:cNvSpPr txBox="1"/>
          <p:nvPr/>
        </p:nvSpPr>
        <p:spPr>
          <a:xfrm>
            <a:off x="372339" y="5104517"/>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1.</a:t>
            </a:r>
          </a:p>
        </p:txBody>
      </p:sp>
      <p:sp>
        <p:nvSpPr>
          <p:cNvPr id="14" name="TextBox 13"/>
          <p:cNvSpPr txBox="1"/>
          <p:nvPr/>
        </p:nvSpPr>
        <p:spPr>
          <a:xfrm>
            <a:off x="372339" y="5519756"/>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2.</a:t>
            </a:r>
          </a:p>
        </p:txBody>
      </p:sp>
      <p:sp>
        <p:nvSpPr>
          <p:cNvPr id="15" name="TextBox 14"/>
          <p:cNvSpPr txBox="1"/>
          <p:nvPr/>
        </p:nvSpPr>
        <p:spPr>
          <a:xfrm>
            <a:off x="379794" y="5934995"/>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3.</a:t>
            </a:r>
          </a:p>
        </p:txBody>
      </p:sp>
      <p:sp>
        <p:nvSpPr>
          <p:cNvPr id="16" name="TextBox 15"/>
          <p:cNvSpPr txBox="1"/>
          <p:nvPr/>
        </p:nvSpPr>
        <p:spPr>
          <a:xfrm>
            <a:off x="2468285" y="4779054"/>
            <a:ext cx="8715514"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souvent</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rarement</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chaque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semaine</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aujourd’hui</a:t>
            </a:r>
            <a:r>
              <a:rPr lang="en-GB" sz="2000" dirty="0">
                <a:solidFill>
                  <a:schemeClr val="accent5">
                    <a:lumMod val="50000"/>
                  </a:schemeClr>
                </a:solidFill>
                <a:latin typeface="Century Gothic" panose="020B0502020202020204" pitchFamily="34" charset="0"/>
              </a:rPr>
              <a:t> – le week-end </a:t>
            </a:r>
          </a:p>
        </p:txBody>
      </p:sp>
      <p:sp>
        <p:nvSpPr>
          <p:cNvPr id="17" name="Rectangle 16"/>
          <p:cNvSpPr/>
          <p:nvPr/>
        </p:nvSpPr>
        <p:spPr>
          <a:xfrm>
            <a:off x="322670" y="3945237"/>
            <a:ext cx="13109886"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Answer in French (in full sentences) the 3 questions which your partner has prepared for you!</a:t>
            </a:r>
            <a:endParaRPr lang="en-GB" sz="2000" dirty="0">
              <a:solidFill>
                <a:schemeClr val="accent5">
                  <a:lumMod val="50000"/>
                </a:schemeClr>
              </a:solidFill>
              <a:latin typeface="Century Gothic" panose="020B0502020202020204" pitchFamily="34" charset="0"/>
            </a:endParaRPr>
          </a:p>
        </p:txBody>
      </p:sp>
      <p:sp>
        <p:nvSpPr>
          <p:cNvPr id="18" name="Rectangle 17"/>
          <p:cNvSpPr/>
          <p:nvPr/>
        </p:nvSpPr>
        <p:spPr>
          <a:xfrm>
            <a:off x="2708140" y="4352911"/>
            <a:ext cx="8790091"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Here are some other words you may find useful:</a:t>
            </a:r>
            <a:endParaRPr lang="en-GB" sz="2000" dirty="0">
              <a:solidFill>
                <a:schemeClr val="accent5">
                  <a:lumMod val="50000"/>
                </a:schemeClr>
              </a:solidFill>
              <a:latin typeface="Century Gothic" panose="020B0502020202020204" pitchFamily="34" charset="0"/>
            </a:endParaRPr>
          </a:p>
        </p:txBody>
      </p:sp>
      <p:sp>
        <p:nvSpPr>
          <p:cNvPr id="19" name="TextBox 18"/>
          <p:cNvSpPr txBox="1"/>
          <p:nvPr/>
        </p:nvSpPr>
        <p:spPr>
          <a:xfrm>
            <a:off x="-105188" y="1144474"/>
            <a:ext cx="2181413" cy="461665"/>
          </a:xfrm>
          <a:prstGeom prst="rect">
            <a:avLst/>
          </a:prstGeom>
          <a:noFill/>
        </p:spPr>
        <p:txBody>
          <a:bodyPr wrap="square" rtlCol="0">
            <a:spAutoFit/>
          </a:bodyPr>
          <a:lstStyle/>
          <a:p>
            <a:pPr algn="ctr"/>
            <a:r>
              <a:rPr lang="en-GB" sz="2400" b="1" u="sng" dirty="0">
                <a:solidFill>
                  <a:schemeClr val="accent5">
                    <a:lumMod val="50000"/>
                  </a:schemeClr>
                </a:solidFill>
                <a:latin typeface="Century Gothic" panose="020B0502020202020204" pitchFamily="34" charset="0"/>
              </a:rPr>
              <a:t>Questions</a:t>
            </a:r>
          </a:p>
        </p:txBody>
      </p:sp>
      <p:sp>
        <p:nvSpPr>
          <p:cNvPr id="20" name="TextBox 19"/>
          <p:cNvSpPr txBox="1"/>
          <p:nvPr/>
        </p:nvSpPr>
        <p:spPr>
          <a:xfrm>
            <a:off x="66935" y="3465037"/>
            <a:ext cx="1837168" cy="461665"/>
          </a:xfrm>
          <a:prstGeom prst="rect">
            <a:avLst/>
          </a:prstGeom>
          <a:noFill/>
        </p:spPr>
        <p:txBody>
          <a:bodyPr wrap="square" rtlCol="0">
            <a:spAutoFit/>
          </a:bodyPr>
          <a:lstStyle/>
          <a:p>
            <a:r>
              <a:rPr lang="en-GB" sz="2400" b="1" u="sng" dirty="0" err="1">
                <a:solidFill>
                  <a:schemeClr val="accent5">
                    <a:lumMod val="50000"/>
                  </a:schemeClr>
                </a:solidFill>
                <a:latin typeface="Century Gothic" panose="020B0502020202020204" pitchFamily="34" charset="0"/>
              </a:rPr>
              <a:t>Réponses</a:t>
            </a:r>
            <a:endParaRPr lang="en-GB" sz="2400" b="1" u="sng" dirty="0">
              <a:solidFill>
                <a:schemeClr val="accent5">
                  <a:lumMod val="50000"/>
                </a:schemeClr>
              </a:solidFill>
              <a:latin typeface="Century Gothic" panose="020B0502020202020204" pitchFamily="34" charset="0"/>
            </a:endParaRPr>
          </a:p>
        </p:txBody>
      </p:sp>
      <p:sp>
        <p:nvSpPr>
          <p:cNvPr id="21" name="TextBox 20"/>
          <p:cNvSpPr txBox="1"/>
          <p:nvPr/>
        </p:nvSpPr>
        <p:spPr>
          <a:xfrm>
            <a:off x="896699" y="2139037"/>
            <a:ext cx="10556380" cy="646331"/>
          </a:xfrm>
          <a:prstGeom prst="rect">
            <a:avLst/>
          </a:prstGeom>
          <a:solidFill>
            <a:srgbClr val="FFC000"/>
          </a:solidFill>
        </p:spPr>
        <p:txBody>
          <a:bodyPr wrap="square" rtlCol="0">
            <a:spAutoFit/>
          </a:bodyPr>
          <a:lstStyle/>
          <a:p>
            <a:r>
              <a:rPr lang="en-GB" sz="3600" b="1" dirty="0">
                <a:solidFill>
                  <a:schemeClr val="bg1"/>
                </a:solidFill>
                <a:latin typeface="Century Gothic" panose="020B0502020202020204" pitchFamily="34" charset="0"/>
              </a:rPr>
              <a:t>E.g. </a:t>
            </a:r>
            <a:r>
              <a:rPr lang="en-GB" sz="3600" b="1" dirty="0" err="1">
                <a:solidFill>
                  <a:schemeClr val="bg1"/>
                </a:solidFill>
                <a:latin typeface="Century Gothic" panose="020B0502020202020204" pitchFamily="34" charset="0"/>
              </a:rPr>
              <a:t>Tu</a:t>
            </a:r>
            <a:r>
              <a:rPr lang="en-GB" sz="3600" b="1" dirty="0">
                <a:solidFill>
                  <a:schemeClr val="bg1"/>
                </a:solidFill>
                <a:latin typeface="Century Gothic" panose="020B0502020202020204" pitchFamily="34" charset="0"/>
              </a:rPr>
              <a:t> vas </a:t>
            </a:r>
            <a:r>
              <a:rPr lang="en-GB" sz="3600" b="1" dirty="0" err="1">
                <a:solidFill>
                  <a:schemeClr val="bg1"/>
                </a:solidFill>
                <a:latin typeface="Century Gothic" panose="020B0502020202020204" pitchFamily="34" charset="0"/>
              </a:rPr>
              <a:t>où</a:t>
            </a:r>
            <a:r>
              <a:rPr lang="en-GB" sz="3600" b="1" dirty="0">
                <a:solidFill>
                  <a:schemeClr val="bg1"/>
                </a:solidFill>
                <a:latin typeface="Century Gothic" panose="020B0502020202020204" pitchFamily="34" charset="0"/>
              </a:rPr>
              <a:t> ?</a:t>
            </a:r>
          </a:p>
        </p:txBody>
      </p:sp>
      <p:sp>
        <p:nvSpPr>
          <p:cNvPr id="22" name="TextBox 21"/>
          <p:cNvSpPr txBox="1"/>
          <p:nvPr/>
        </p:nvSpPr>
        <p:spPr>
          <a:xfrm>
            <a:off x="896699" y="5127470"/>
            <a:ext cx="10556380" cy="646331"/>
          </a:xfrm>
          <a:prstGeom prst="rect">
            <a:avLst/>
          </a:prstGeom>
          <a:solidFill>
            <a:srgbClr val="FFC000"/>
          </a:solidFill>
        </p:spPr>
        <p:txBody>
          <a:bodyPr wrap="square" rtlCol="0">
            <a:spAutoFit/>
          </a:bodyPr>
          <a:lstStyle/>
          <a:p>
            <a:r>
              <a:rPr lang="en-GB" sz="3600" b="1" dirty="0">
                <a:solidFill>
                  <a:schemeClr val="bg1"/>
                </a:solidFill>
                <a:latin typeface="Century Gothic" panose="020B0502020202020204" pitchFamily="34" charset="0"/>
              </a:rPr>
              <a:t>E.g. Je </a:t>
            </a:r>
            <a:r>
              <a:rPr lang="en-GB" sz="3600" b="1" dirty="0" err="1">
                <a:solidFill>
                  <a:schemeClr val="bg1"/>
                </a:solidFill>
                <a:latin typeface="Century Gothic" panose="020B0502020202020204" pitchFamily="34" charset="0"/>
              </a:rPr>
              <a:t>vais</a:t>
            </a:r>
            <a:r>
              <a:rPr lang="en-GB" sz="3600" b="1" dirty="0">
                <a:solidFill>
                  <a:schemeClr val="bg1"/>
                </a:solidFill>
                <a:latin typeface="Century Gothic" panose="020B0502020202020204" pitchFamily="34" charset="0"/>
              </a:rPr>
              <a:t> au </a:t>
            </a:r>
            <a:r>
              <a:rPr lang="en-GB" sz="3600" b="1" dirty="0" err="1">
                <a:solidFill>
                  <a:schemeClr val="bg1"/>
                </a:solidFill>
                <a:latin typeface="Century Gothic" panose="020B0502020202020204" pitchFamily="34" charset="0"/>
              </a:rPr>
              <a:t>collège</a:t>
            </a:r>
            <a:r>
              <a:rPr lang="en-GB" sz="3600" b="1" dirty="0">
                <a:solidFill>
                  <a:schemeClr val="bg1"/>
                </a:solidFill>
                <a:latin typeface="Century Gothic" panose="020B0502020202020204" pitchFamily="34" charset="0"/>
              </a:rPr>
              <a:t>.</a:t>
            </a:r>
          </a:p>
        </p:txBody>
      </p:sp>
      <p:sp>
        <p:nvSpPr>
          <p:cNvPr id="23" name="TextBox 22"/>
          <p:cNvSpPr txBox="1"/>
          <p:nvPr/>
        </p:nvSpPr>
        <p:spPr>
          <a:xfrm>
            <a:off x="896699" y="2077326"/>
            <a:ext cx="10556380" cy="646331"/>
          </a:xfrm>
          <a:prstGeom prst="rect">
            <a:avLst/>
          </a:prstGeom>
          <a:solidFill>
            <a:srgbClr val="FFC000"/>
          </a:solidFill>
        </p:spPr>
        <p:txBody>
          <a:bodyPr wrap="square" rtlCol="0">
            <a:spAutoFit/>
          </a:bodyPr>
          <a:lstStyle/>
          <a:p>
            <a:r>
              <a:rPr lang="en-GB" sz="3600" b="1" dirty="0">
                <a:solidFill>
                  <a:schemeClr val="bg1"/>
                </a:solidFill>
                <a:latin typeface="Century Gothic" panose="020B0502020202020204" pitchFamily="34" charset="0"/>
              </a:rPr>
              <a:t>E.g. </a:t>
            </a:r>
            <a:r>
              <a:rPr lang="en-GB" sz="3600" b="1" dirty="0" err="1">
                <a:solidFill>
                  <a:schemeClr val="bg1"/>
                </a:solidFill>
                <a:latin typeface="Century Gothic" panose="020B0502020202020204" pitchFamily="34" charset="0"/>
              </a:rPr>
              <a:t>Tu</a:t>
            </a:r>
            <a:r>
              <a:rPr lang="en-GB" sz="3600" b="1" dirty="0">
                <a:solidFill>
                  <a:schemeClr val="bg1"/>
                </a:solidFill>
                <a:latin typeface="Century Gothic" panose="020B0502020202020204" pitchFamily="34" charset="0"/>
              </a:rPr>
              <a:t> vas aux </a:t>
            </a:r>
            <a:r>
              <a:rPr lang="en-GB" sz="3600" b="1" dirty="0" err="1">
                <a:solidFill>
                  <a:schemeClr val="bg1"/>
                </a:solidFill>
                <a:latin typeface="Century Gothic" panose="020B0502020202020204" pitchFamily="34" charset="0"/>
              </a:rPr>
              <a:t>magasins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quand</a:t>
            </a:r>
            <a:r>
              <a:rPr lang="en-GB" sz="3600" b="1" dirty="0">
                <a:solidFill>
                  <a:schemeClr val="bg1"/>
                </a:solidFill>
                <a:latin typeface="Century Gothic" panose="020B0502020202020204" pitchFamily="34" charset="0"/>
              </a:rPr>
              <a:t> ?</a:t>
            </a:r>
          </a:p>
        </p:txBody>
      </p:sp>
      <p:sp>
        <p:nvSpPr>
          <p:cNvPr id="24" name="TextBox 23"/>
          <p:cNvSpPr txBox="1"/>
          <p:nvPr/>
        </p:nvSpPr>
        <p:spPr>
          <a:xfrm>
            <a:off x="885646" y="5058521"/>
            <a:ext cx="10556380" cy="646331"/>
          </a:xfrm>
          <a:prstGeom prst="rect">
            <a:avLst/>
          </a:prstGeom>
          <a:solidFill>
            <a:srgbClr val="FFC000"/>
          </a:solidFill>
        </p:spPr>
        <p:txBody>
          <a:bodyPr wrap="square" rtlCol="0">
            <a:spAutoFit/>
          </a:bodyPr>
          <a:lstStyle/>
          <a:p>
            <a:r>
              <a:rPr lang="en-GB" sz="3600" b="1" dirty="0">
                <a:solidFill>
                  <a:schemeClr val="bg1"/>
                </a:solidFill>
                <a:latin typeface="Century Gothic" panose="020B0502020202020204" pitchFamily="34" charset="0"/>
              </a:rPr>
              <a:t>E.g. Je </a:t>
            </a:r>
            <a:r>
              <a:rPr lang="en-GB" sz="3600" b="1" dirty="0" err="1">
                <a:solidFill>
                  <a:schemeClr val="bg1"/>
                </a:solidFill>
                <a:latin typeface="Century Gothic" panose="020B0502020202020204" pitchFamily="34" charset="0"/>
              </a:rPr>
              <a:t>vais</a:t>
            </a:r>
            <a:r>
              <a:rPr lang="en-GB" sz="3600" b="1" dirty="0">
                <a:solidFill>
                  <a:schemeClr val="bg1"/>
                </a:solidFill>
                <a:latin typeface="Century Gothic" panose="020B0502020202020204" pitchFamily="34" charset="0"/>
              </a:rPr>
              <a:t> aux </a:t>
            </a:r>
            <a:r>
              <a:rPr lang="en-GB" sz="3600" b="1" dirty="0" err="1">
                <a:solidFill>
                  <a:schemeClr val="bg1"/>
                </a:solidFill>
                <a:latin typeface="Century Gothic" panose="020B0502020202020204" pitchFamily="34" charset="0"/>
              </a:rPr>
              <a:t>magasins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chaque</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semaine</a:t>
            </a:r>
            <a:r>
              <a:rPr lang="en-GB" sz="3600" b="1" dirty="0">
                <a:solidFill>
                  <a:schemeClr val="bg1"/>
                </a:solidFill>
                <a:latin typeface="Century Gothic" panose="020B0502020202020204" pitchFamily="34" charset="0"/>
              </a:rPr>
              <a:t>.</a:t>
            </a:r>
          </a:p>
        </p:txBody>
      </p:sp>
      <p:sp>
        <p:nvSpPr>
          <p:cNvPr id="27" name="TextBox 26"/>
          <p:cNvSpPr txBox="1"/>
          <p:nvPr/>
        </p:nvSpPr>
        <p:spPr>
          <a:xfrm>
            <a:off x="907752" y="2081896"/>
            <a:ext cx="10556380" cy="646331"/>
          </a:xfrm>
          <a:prstGeom prst="rect">
            <a:avLst/>
          </a:prstGeom>
          <a:solidFill>
            <a:srgbClr val="EE6000"/>
          </a:solidFill>
        </p:spPr>
        <p:txBody>
          <a:bodyPr wrap="square" rtlCol="0">
            <a:spAutoFit/>
          </a:bodyPr>
          <a:lstStyle/>
          <a:p>
            <a:r>
              <a:rPr lang="en-GB" sz="3600" b="1" dirty="0">
                <a:solidFill>
                  <a:schemeClr val="bg1"/>
                </a:solidFill>
                <a:latin typeface="Century Gothic" panose="020B0502020202020204" pitchFamily="34" charset="0"/>
              </a:rPr>
              <a:t>E.g. </a:t>
            </a:r>
            <a:r>
              <a:rPr lang="en-GB" sz="3600" b="1" dirty="0" err="1">
                <a:solidFill>
                  <a:schemeClr val="bg1"/>
                </a:solidFill>
                <a:latin typeface="Century Gothic" panose="020B0502020202020204" pitchFamily="34" charset="0"/>
              </a:rPr>
              <a:t>Tu</a:t>
            </a:r>
            <a:r>
              <a:rPr lang="en-GB" sz="3600" b="1" dirty="0">
                <a:solidFill>
                  <a:schemeClr val="bg1"/>
                </a:solidFill>
                <a:latin typeface="Century Gothic" panose="020B0502020202020204" pitchFamily="34" charset="0"/>
              </a:rPr>
              <a:t> vas à la </a:t>
            </a:r>
            <a:r>
              <a:rPr lang="en-GB" sz="3600" b="1" dirty="0" err="1">
                <a:solidFill>
                  <a:schemeClr val="bg1"/>
                </a:solidFill>
                <a:latin typeface="Century Gothic" panose="020B0502020202020204" pitchFamily="34" charset="0"/>
              </a:rPr>
              <a:t>maison</a:t>
            </a:r>
            <a:r>
              <a:rPr lang="en-GB" sz="3600" b="1" dirty="0">
                <a:solidFill>
                  <a:schemeClr val="bg1"/>
                </a:solidFill>
                <a:latin typeface="Century Gothic" panose="020B0502020202020204" pitchFamily="34" charset="0"/>
              </a:rPr>
              <a:t> comment ?</a:t>
            </a:r>
          </a:p>
        </p:txBody>
      </p:sp>
      <p:sp>
        <p:nvSpPr>
          <p:cNvPr id="28" name="TextBox 27"/>
          <p:cNvSpPr txBox="1"/>
          <p:nvPr/>
        </p:nvSpPr>
        <p:spPr>
          <a:xfrm>
            <a:off x="941851" y="5058521"/>
            <a:ext cx="10556380" cy="646331"/>
          </a:xfrm>
          <a:prstGeom prst="rect">
            <a:avLst/>
          </a:prstGeom>
          <a:solidFill>
            <a:srgbClr val="EE6000"/>
          </a:solidFill>
        </p:spPr>
        <p:txBody>
          <a:bodyPr wrap="square" rtlCol="0">
            <a:spAutoFit/>
          </a:bodyPr>
          <a:lstStyle/>
          <a:p>
            <a:r>
              <a:rPr lang="en-GB" sz="3600" b="1" dirty="0">
                <a:solidFill>
                  <a:schemeClr val="bg1"/>
                </a:solidFill>
                <a:latin typeface="Century Gothic" panose="020B0502020202020204" pitchFamily="34" charset="0"/>
              </a:rPr>
              <a:t>E.g. Je </a:t>
            </a:r>
            <a:r>
              <a:rPr lang="en-GB" sz="3600" b="1" dirty="0" err="1">
                <a:solidFill>
                  <a:schemeClr val="bg1"/>
                </a:solidFill>
                <a:latin typeface="Century Gothic" panose="020B0502020202020204" pitchFamily="34" charset="0"/>
              </a:rPr>
              <a:t>vais</a:t>
            </a:r>
            <a:r>
              <a:rPr lang="en-GB" sz="3600" b="1" dirty="0">
                <a:solidFill>
                  <a:schemeClr val="bg1"/>
                </a:solidFill>
                <a:latin typeface="Century Gothic" panose="020B0502020202020204" pitchFamily="34" charset="0"/>
              </a:rPr>
              <a:t> à la </a:t>
            </a:r>
            <a:r>
              <a:rPr lang="en-GB" sz="3600" b="1" dirty="0" err="1">
                <a:solidFill>
                  <a:schemeClr val="bg1"/>
                </a:solidFill>
                <a:latin typeface="Century Gothic" panose="020B0502020202020204" pitchFamily="34" charset="0"/>
              </a:rPr>
              <a:t>maison</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en</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vélo</a:t>
            </a:r>
            <a:r>
              <a:rPr lang="en-GB" sz="3600" b="1" dirty="0">
                <a:solidFill>
                  <a:schemeClr val="bg1"/>
                </a:solidFill>
                <a:latin typeface="Century Gothic" panose="020B0502020202020204" pitchFamily="34" charset="0"/>
              </a:rPr>
              <a:t>.</a:t>
            </a:r>
          </a:p>
        </p:txBody>
      </p:sp>
      <p:sp>
        <p:nvSpPr>
          <p:cNvPr id="29" name="TextBox 28"/>
          <p:cNvSpPr txBox="1"/>
          <p:nvPr/>
        </p:nvSpPr>
        <p:spPr>
          <a:xfrm>
            <a:off x="896699" y="2773052"/>
            <a:ext cx="10556380" cy="646331"/>
          </a:xfrm>
          <a:prstGeom prst="rect">
            <a:avLst/>
          </a:prstGeom>
          <a:solidFill>
            <a:schemeClr val="accent5">
              <a:lumMod val="60000"/>
              <a:lumOff val="40000"/>
            </a:schemeClr>
          </a:solidFill>
        </p:spPr>
        <p:txBody>
          <a:bodyPr wrap="square" rtlCol="0">
            <a:spAutoFit/>
          </a:bodyPr>
          <a:lstStyle/>
          <a:p>
            <a:r>
              <a:rPr lang="en-GB" sz="3600" b="1" dirty="0">
                <a:solidFill>
                  <a:schemeClr val="bg1"/>
                </a:solidFill>
                <a:latin typeface="Century Gothic" panose="020B0502020202020204" pitchFamily="34" charset="0"/>
              </a:rPr>
              <a:t>E.g. Where are you going?</a:t>
            </a:r>
          </a:p>
        </p:txBody>
      </p:sp>
      <p:sp>
        <p:nvSpPr>
          <p:cNvPr id="30" name="TextBox 29"/>
          <p:cNvSpPr txBox="1"/>
          <p:nvPr/>
        </p:nvSpPr>
        <p:spPr>
          <a:xfrm>
            <a:off x="907752" y="5750329"/>
            <a:ext cx="10556380" cy="646331"/>
          </a:xfrm>
          <a:prstGeom prst="rect">
            <a:avLst/>
          </a:prstGeom>
          <a:solidFill>
            <a:schemeClr val="accent5">
              <a:lumMod val="60000"/>
              <a:lumOff val="40000"/>
            </a:schemeClr>
          </a:solidFill>
        </p:spPr>
        <p:txBody>
          <a:bodyPr wrap="square" rtlCol="0">
            <a:spAutoFit/>
          </a:bodyPr>
          <a:lstStyle/>
          <a:p>
            <a:r>
              <a:rPr lang="en-GB" sz="3600" b="1" dirty="0">
                <a:solidFill>
                  <a:schemeClr val="bg1"/>
                </a:solidFill>
                <a:latin typeface="Century Gothic" panose="020B0502020202020204" pitchFamily="34" charset="0"/>
              </a:rPr>
              <a:t>E.g. I am going to school.</a:t>
            </a:r>
          </a:p>
        </p:txBody>
      </p:sp>
      <p:sp>
        <p:nvSpPr>
          <p:cNvPr id="31" name="TextBox 30"/>
          <p:cNvSpPr txBox="1"/>
          <p:nvPr/>
        </p:nvSpPr>
        <p:spPr>
          <a:xfrm>
            <a:off x="907752" y="2789938"/>
            <a:ext cx="10556380" cy="646331"/>
          </a:xfrm>
          <a:prstGeom prst="rect">
            <a:avLst/>
          </a:prstGeom>
          <a:solidFill>
            <a:schemeClr val="accent5">
              <a:lumMod val="60000"/>
              <a:lumOff val="40000"/>
            </a:schemeClr>
          </a:solidFill>
        </p:spPr>
        <p:txBody>
          <a:bodyPr wrap="square" rtlCol="0">
            <a:spAutoFit/>
          </a:bodyPr>
          <a:lstStyle/>
          <a:p>
            <a:r>
              <a:rPr lang="en-GB" sz="3600" b="1" dirty="0">
                <a:solidFill>
                  <a:schemeClr val="bg1"/>
                </a:solidFill>
                <a:latin typeface="Century Gothic" panose="020B0502020202020204" pitchFamily="34" charset="0"/>
              </a:rPr>
              <a:t>E.g. When do you go to the shops?</a:t>
            </a:r>
          </a:p>
        </p:txBody>
      </p:sp>
      <p:sp>
        <p:nvSpPr>
          <p:cNvPr id="32" name="TextBox 31"/>
          <p:cNvSpPr txBox="1"/>
          <p:nvPr/>
        </p:nvSpPr>
        <p:spPr>
          <a:xfrm>
            <a:off x="896699" y="5738852"/>
            <a:ext cx="10556380" cy="646331"/>
          </a:xfrm>
          <a:prstGeom prst="rect">
            <a:avLst/>
          </a:prstGeom>
          <a:solidFill>
            <a:schemeClr val="accent5">
              <a:lumMod val="60000"/>
              <a:lumOff val="40000"/>
            </a:schemeClr>
          </a:solidFill>
        </p:spPr>
        <p:txBody>
          <a:bodyPr wrap="square" rtlCol="0">
            <a:spAutoFit/>
          </a:bodyPr>
          <a:lstStyle/>
          <a:p>
            <a:r>
              <a:rPr lang="en-GB" sz="3600" b="1" dirty="0">
                <a:solidFill>
                  <a:schemeClr val="bg1"/>
                </a:solidFill>
                <a:latin typeface="Century Gothic" panose="020B0502020202020204" pitchFamily="34" charset="0"/>
              </a:rPr>
              <a:t>E.g. I go to the shops every week.</a:t>
            </a:r>
          </a:p>
        </p:txBody>
      </p:sp>
      <p:sp>
        <p:nvSpPr>
          <p:cNvPr id="33" name="TextBox 32"/>
          <p:cNvSpPr txBox="1"/>
          <p:nvPr/>
        </p:nvSpPr>
        <p:spPr>
          <a:xfrm>
            <a:off x="896699" y="2724762"/>
            <a:ext cx="10556380" cy="646331"/>
          </a:xfrm>
          <a:prstGeom prst="rect">
            <a:avLst/>
          </a:prstGeom>
          <a:solidFill>
            <a:srgbClr val="115076"/>
          </a:solidFill>
        </p:spPr>
        <p:txBody>
          <a:bodyPr wrap="square" rtlCol="0">
            <a:spAutoFit/>
          </a:bodyPr>
          <a:lstStyle/>
          <a:p>
            <a:r>
              <a:rPr lang="en-GB" sz="3600" b="1" dirty="0">
                <a:solidFill>
                  <a:schemeClr val="bg1"/>
                </a:solidFill>
                <a:latin typeface="Century Gothic" panose="020B0502020202020204" pitchFamily="34" charset="0"/>
              </a:rPr>
              <a:t>E.g. How do you go (get) home?</a:t>
            </a:r>
          </a:p>
        </p:txBody>
      </p:sp>
      <p:sp>
        <p:nvSpPr>
          <p:cNvPr id="34" name="TextBox 33"/>
          <p:cNvSpPr txBox="1"/>
          <p:nvPr/>
        </p:nvSpPr>
        <p:spPr>
          <a:xfrm>
            <a:off x="941851" y="5703732"/>
            <a:ext cx="10556380" cy="646331"/>
          </a:xfrm>
          <a:prstGeom prst="rect">
            <a:avLst/>
          </a:prstGeom>
          <a:solidFill>
            <a:srgbClr val="115076"/>
          </a:solidFill>
        </p:spPr>
        <p:txBody>
          <a:bodyPr wrap="square" rtlCol="0">
            <a:spAutoFit/>
          </a:bodyPr>
          <a:lstStyle/>
          <a:p>
            <a:r>
              <a:rPr lang="en-GB" sz="3600" b="1" dirty="0">
                <a:solidFill>
                  <a:schemeClr val="bg1"/>
                </a:solidFill>
                <a:latin typeface="Century Gothic" panose="020B0502020202020204" pitchFamily="34" charset="0"/>
              </a:rPr>
              <a:t>E.g. I go (get) home by bike.</a:t>
            </a:r>
          </a:p>
        </p:txBody>
      </p:sp>
      <p:pic>
        <p:nvPicPr>
          <p:cNvPr id="35" name="Picture 34" descr="background rectangle">
            <a:extLst>
              <a:ext uri="{FF2B5EF4-FFF2-40B4-BE49-F238E27FC236}">
                <a16:creationId xmlns:a16="http://schemas.microsoft.com/office/drawing/2014/main" id="{4FDC5F3E-5045-4253-9FFC-0EDC363242E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AB8F3025-D50F-4D5C-BF33-C634F082E23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Écris en français !</a:t>
            </a:r>
            <a:endParaRPr lang="en-GB" sz="3600" b="1" dirty="0">
              <a:solidFill>
                <a:schemeClr val="bg1"/>
              </a:solidFill>
            </a:endParaRPr>
          </a:p>
        </p:txBody>
      </p:sp>
      <p:sp>
        <p:nvSpPr>
          <p:cNvPr id="37" name="Rounded Rectangle 46">
            <a:extLst>
              <a:ext uri="{FF2B5EF4-FFF2-40B4-BE49-F238E27FC236}">
                <a16:creationId xmlns:a16="http://schemas.microsoft.com/office/drawing/2014/main" id="{8050F7D5-03D5-40AE-AD1F-7E975B3C8F0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271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kern="0" dirty="0" err="1">
                <a:solidFill>
                  <a:srgbClr val="FFFFFF"/>
                </a:solidFill>
                <a:sym typeface="Century Gothic"/>
              </a:rPr>
              <a:t>Écris</a:t>
            </a:r>
            <a:r>
              <a:rPr lang="en-GB" sz="3600" b="1" kern="0" dirty="0">
                <a:solidFill>
                  <a:srgbClr val="FFFFFF"/>
                </a:solidFill>
                <a:sym typeface="Century Gothic"/>
              </a:rPr>
              <a:t> </a:t>
            </a:r>
            <a:r>
              <a:rPr lang="en-GB" sz="3600" b="1" kern="0" dirty="0" err="1">
                <a:solidFill>
                  <a:srgbClr val="FFFFFF"/>
                </a:solidFill>
                <a:sym typeface="Century Gothic"/>
              </a:rPr>
              <a:t>en</a:t>
            </a:r>
            <a:r>
              <a:rPr lang="en-GB" sz="3600" b="1" kern="0" dirty="0">
                <a:solidFill>
                  <a:srgbClr val="FFFFFF"/>
                </a:solidFill>
                <a:sym typeface="Century Gothic"/>
              </a:rPr>
              <a:t> </a:t>
            </a:r>
            <a:r>
              <a:rPr lang="en-GB" sz="3600" b="1" kern="0" dirty="0" err="1">
                <a:solidFill>
                  <a:srgbClr val="FFFFFF"/>
                </a:solidFill>
                <a:sym typeface="Century Gothic"/>
              </a:rPr>
              <a:t>fran</a:t>
            </a:r>
            <a:r>
              <a:rPr lang="en-GB" sz="3600" b="1" kern="0" dirty="0" err="1">
                <a:solidFill>
                  <a:srgbClr val="FFFFFF"/>
                </a:solidFill>
                <a:cs typeface="Calibri" panose="020F0502020204030204" pitchFamily="34" charset="0"/>
                <a:sym typeface="Century Gothic"/>
              </a:rPr>
              <a:t>çais</a:t>
            </a:r>
            <a:r>
              <a:rPr lang="en-GB" sz="3600" b="1" kern="0" dirty="0">
                <a:solidFill>
                  <a:srgbClr val="FFFFFF"/>
                </a:solidFill>
                <a:cs typeface="Calibri" panose="020F0502020204030204" pitchFamily="34" charset="0"/>
                <a:sym typeface="Century Gothic"/>
              </a:rPr>
              <a:t> !</a:t>
            </a:r>
            <a:endParaRPr lang="en-GB" sz="3600" b="1" dirty="0">
              <a:solidFill>
                <a:schemeClr val="bg1"/>
              </a:solidFill>
            </a:endParaRPr>
          </a:p>
        </p:txBody>
      </p:sp>
      <p:sp>
        <p:nvSpPr>
          <p:cNvPr id="7" name="TextBox 6"/>
          <p:cNvSpPr txBox="1"/>
          <p:nvPr/>
        </p:nvSpPr>
        <p:spPr>
          <a:xfrm>
            <a:off x="372339" y="2083682"/>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1.</a:t>
            </a:r>
          </a:p>
        </p:txBody>
      </p:sp>
      <p:sp>
        <p:nvSpPr>
          <p:cNvPr id="9" name="TextBox 8"/>
          <p:cNvSpPr txBox="1"/>
          <p:nvPr/>
        </p:nvSpPr>
        <p:spPr>
          <a:xfrm>
            <a:off x="692652" y="1643984"/>
            <a:ext cx="11436165"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 comment – </a:t>
            </a:r>
            <a:r>
              <a:rPr lang="en-GB" sz="2000" dirty="0" err="1">
                <a:solidFill>
                  <a:schemeClr val="accent5">
                    <a:lumMod val="50000"/>
                  </a:schemeClr>
                </a:solidFill>
                <a:latin typeface="Century Gothic" panose="020B0502020202020204" pitchFamily="34" charset="0"/>
              </a:rPr>
              <a:t>quand</a:t>
            </a:r>
            <a:r>
              <a:rPr lang="en-GB" sz="2000" dirty="0">
                <a:solidFill>
                  <a:schemeClr val="accent5">
                    <a:lumMod val="50000"/>
                  </a:schemeClr>
                </a:solidFill>
                <a:latin typeface="Century Gothic" panose="020B0502020202020204" pitchFamily="34" charset="0"/>
              </a:rPr>
              <a:t>  - à </a:t>
            </a:r>
            <a:r>
              <a:rPr lang="en-GB" sz="2000" dirty="0" err="1">
                <a:solidFill>
                  <a:schemeClr val="accent5">
                    <a:lumMod val="50000"/>
                  </a:schemeClr>
                </a:solidFill>
                <a:latin typeface="Century Gothic" panose="020B0502020202020204" pitchFamily="34" charset="0"/>
              </a:rPr>
              <a:t>l’étranger</a:t>
            </a:r>
            <a:r>
              <a:rPr lang="en-GB" sz="2000" dirty="0">
                <a:solidFill>
                  <a:schemeClr val="accent5">
                    <a:lumMod val="50000"/>
                  </a:schemeClr>
                </a:solidFill>
                <a:latin typeface="Century Gothic" panose="020B0502020202020204" pitchFamily="34" charset="0"/>
              </a:rPr>
              <a:t> – aux </a:t>
            </a:r>
            <a:r>
              <a:rPr lang="en-GB" sz="2000" dirty="0" err="1">
                <a:solidFill>
                  <a:schemeClr val="accent5">
                    <a:lumMod val="50000"/>
                  </a:schemeClr>
                </a:solidFill>
                <a:latin typeface="Century Gothic" panose="020B0502020202020204" pitchFamily="34" charset="0"/>
              </a:rPr>
              <a:t>magasins</a:t>
            </a:r>
            <a:r>
              <a:rPr lang="en-GB" sz="2000" dirty="0">
                <a:solidFill>
                  <a:schemeClr val="accent5">
                    <a:lumMod val="50000"/>
                  </a:schemeClr>
                </a:solidFill>
                <a:latin typeface="Century Gothic" panose="020B0502020202020204" pitchFamily="34" charset="0"/>
              </a:rPr>
              <a:t> – au </a:t>
            </a:r>
            <a:r>
              <a:rPr lang="en-GB" sz="2000" dirty="0" err="1">
                <a:solidFill>
                  <a:schemeClr val="accent5">
                    <a:lumMod val="50000"/>
                  </a:schemeClr>
                </a:solidFill>
                <a:latin typeface="Century Gothic" panose="020B0502020202020204" pitchFamily="34" charset="0"/>
              </a:rPr>
              <a:t>coll</a:t>
            </a:r>
            <a:r>
              <a:rPr lang="en-GB" sz="2000" dirty="0" err="1">
                <a:solidFill>
                  <a:schemeClr val="accent5">
                    <a:lumMod val="50000"/>
                  </a:schemeClr>
                </a:solidFill>
                <a:latin typeface="Century Gothic" panose="020B0502020202020204" pitchFamily="34" charset="0"/>
                <a:cs typeface="Calibri" panose="020F0502020204030204" pitchFamily="34" charset="0"/>
              </a:rPr>
              <a:t>ège</a:t>
            </a:r>
            <a:r>
              <a:rPr lang="en-GB" sz="2000" dirty="0">
                <a:solidFill>
                  <a:schemeClr val="accent5">
                    <a:lumMod val="50000"/>
                  </a:schemeClr>
                </a:solidFill>
                <a:latin typeface="Century Gothic" panose="020B0502020202020204" pitchFamily="34" charset="0"/>
                <a:cs typeface="Calibri" panose="020F0502020204030204" pitchFamily="34" charset="0"/>
              </a:rPr>
              <a:t> - </a:t>
            </a:r>
            <a:r>
              <a:rPr lang="en-GB" sz="2000" dirty="0">
                <a:solidFill>
                  <a:schemeClr val="accent5">
                    <a:lumMod val="50000"/>
                  </a:schemeClr>
                </a:solidFill>
                <a:latin typeface="Century Gothic" panose="020B0502020202020204" pitchFamily="34" charset="0"/>
              </a:rPr>
              <a:t>à la </a:t>
            </a:r>
            <a:r>
              <a:rPr lang="en-GB" sz="2000" dirty="0" err="1">
                <a:solidFill>
                  <a:schemeClr val="accent5">
                    <a:lumMod val="50000"/>
                  </a:schemeClr>
                </a:solidFill>
                <a:latin typeface="Century Gothic" panose="020B0502020202020204" pitchFamily="34" charset="0"/>
              </a:rPr>
              <a:t>maison</a:t>
            </a:r>
            <a:r>
              <a:rPr lang="en-GB" sz="2000" dirty="0">
                <a:solidFill>
                  <a:schemeClr val="accent5">
                    <a:lumMod val="50000"/>
                  </a:schemeClr>
                </a:solidFill>
                <a:latin typeface="Century Gothic" panose="020B0502020202020204" pitchFamily="34" charset="0"/>
                <a:cs typeface="Calibri" panose="020F0502020204030204" pitchFamily="34" charset="0"/>
              </a:rPr>
              <a:t> </a:t>
            </a:r>
            <a:r>
              <a:rPr lang="en-GB" sz="2000" dirty="0">
                <a:solidFill>
                  <a:schemeClr val="accent5">
                    <a:lumMod val="50000"/>
                  </a:schemeClr>
                </a:solidFill>
                <a:latin typeface="Century Gothic" panose="020B0502020202020204" pitchFamily="34" charset="0"/>
              </a:rPr>
              <a:t>  </a:t>
            </a:r>
          </a:p>
        </p:txBody>
      </p:sp>
      <p:sp>
        <p:nvSpPr>
          <p:cNvPr id="10" name="Rectangle 9"/>
          <p:cNvSpPr/>
          <p:nvPr/>
        </p:nvSpPr>
        <p:spPr>
          <a:xfrm>
            <a:off x="1800680" y="1204990"/>
            <a:ext cx="11406190"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Write 3 different questions in French for your partner, using the words below:</a:t>
            </a:r>
            <a:endParaRPr lang="en-GB" sz="2000" dirty="0">
              <a:solidFill>
                <a:schemeClr val="accent5">
                  <a:lumMod val="50000"/>
                </a:schemeClr>
              </a:solidFill>
              <a:latin typeface="Century Gothic" panose="020B0502020202020204" pitchFamily="34" charset="0"/>
            </a:endParaRPr>
          </a:p>
        </p:txBody>
      </p:sp>
      <p:sp>
        <p:nvSpPr>
          <p:cNvPr id="11" name="TextBox 10"/>
          <p:cNvSpPr txBox="1"/>
          <p:nvPr/>
        </p:nvSpPr>
        <p:spPr>
          <a:xfrm>
            <a:off x="379794" y="2531384"/>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2.</a:t>
            </a:r>
          </a:p>
        </p:txBody>
      </p:sp>
      <p:sp>
        <p:nvSpPr>
          <p:cNvPr id="12" name="TextBox 11"/>
          <p:cNvSpPr txBox="1"/>
          <p:nvPr/>
        </p:nvSpPr>
        <p:spPr>
          <a:xfrm>
            <a:off x="303198" y="2985752"/>
            <a:ext cx="778907"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3.</a:t>
            </a:r>
          </a:p>
        </p:txBody>
      </p:sp>
      <p:sp>
        <p:nvSpPr>
          <p:cNvPr id="13" name="TextBox 12"/>
          <p:cNvSpPr txBox="1"/>
          <p:nvPr/>
        </p:nvSpPr>
        <p:spPr>
          <a:xfrm>
            <a:off x="372339" y="5104517"/>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1.</a:t>
            </a:r>
          </a:p>
        </p:txBody>
      </p:sp>
      <p:sp>
        <p:nvSpPr>
          <p:cNvPr id="14" name="TextBox 13"/>
          <p:cNvSpPr txBox="1"/>
          <p:nvPr/>
        </p:nvSpPr>
        <p:spPr>
          <a:xfrm>
            <a:off x="372339" y="5519756"/>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2.</a:t>
            </a:r>
          </a:p>
        </p:txBody>
      </p:sp>
      <p:sp>
        <p:nvSpPr>
          <p:cNvPr id="15" name="TextBox 14"/>
          <p:cNvSpPr txBox="1"/>
          <p:nvPr/>
        </p:nvSpPr>
        <p:spPr>
          <a:xfrm>
            <a:off x="379794" y="5934995"/>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3.</a:t>
            </a:r>
          </a:p>
        </p:txBody>
      </p:sp>
      <p:sp>
        <p:nvSpPr>
          <p:cNvPr id="16" name="TextBox 15"/>
          <p:cNvSpPr txBox="1"/>
          <p:nvPr/>
        </p:nvSpPr>
        <p:spPr>
          <a:xfrm>
            <a:off x="2468285" y="4779054"/>
            <a:ext cx="8715514"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souvent</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rarement</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chaque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semaine</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aujourd’hui</a:t>
            </a:r>
            <a:r>
              <a:rPr lang="en-GB" sz="2000" dirty="0">
                <a:solidFill>
                  <a:schemeClr val="accent5">
                    <a:lumMod val="50000"/>
                  </a:schemeClr>
                </a:solidFill>
                <a:latin typeface="Century Gothic" panose="020B0502020202020204" pitchFamily="34" charset="0"/>
              </a:rPr>
              <a:t> – le week-end</a:t>
            </a:r>
          </a:p>
        </p:txBody>
      </p:sp>
      <p:sp>
        <p:nvSpPr>
          <p:cNvPr id="17" name="Rectangle 16"/>
          <p:cNvSpPr/>
          <p:nvPr/>
        </p:nvSpPr>
        <p:spPr>
          <a:xfrm>
            <a:off x="322670" y="3945237"/>
            <a:ext cx="13109886"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Answer in French (in full sentences) the 3 questions which your partner has prepared for you!</a:t>
            </a:r>
            <a:endParaRPr lang="en-GB" sz="2000" dirty="0">
              <a:solidFill>
                <a:schemeClr val="accent5">
                  <a:lumMod val="50000"/>
                </a:schemeClr>
              </a:solidFill>
              <a:latin typeface="Century Gothic" panose="020B0502020202020204" pitchFamily="34" charset="0"/>
            </a:endParaRPr>
          </a:p>
        </p:txBody>
      </p:sp>
      <p:sp>
        <p:nvSpPr>
          <p:cNvPr id="18" name="Rectangle 17"/>
          <p:cNvSpPr/>
          <p:nvPr/>
        </p:nvSpPr>
        <p:spPr>
          <a:xfrm>
            <a:off x="2708140" y="4352911"/>
            <a:ext cx="13109886"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Here are some other words you may find useful:</a:t>
            </a:r>
            <a:endParaRPr lang="en-GB" sz="2000" dirty="0">
              <a:solidFill>
                <a:schemeClr val="accent5">
                  <a:lumMod val="50000"/>
                </a:schemeClr>
              </a:solidFill>
              <a:latin typeface="Century Gothic" panose="020B0502020202020204" pitchFamily="34" charset="0"/>
            </a:endParaRPr>
          </a:p>
        </p:txBody>
      </p:sp>
      <p:sp>
        <p:nvSpPr>
          <p:cNvPr id="19" name="TextBox 18"/>
          <p:cNvSpPr txBox="1"/>
          <p:nvPr/>
        </p:nvSpPr>
        <p:spPr>
          <a:xfrm>
            <a:off x="-105188" y="1144474"/>
            <a:ext cx="2181413" cy="461665"/>
          </a:xfrm>
          <a:prstGeom prst="rect">
            <a:avLst/>
          </a:prstGeom>
          <a:noFill/>
        </p:spPr>
        <p:txBody>
          <a:bodyPr wrap="square" rtlCol="0">
            <a:spAutoFit/>
          </a:bodyPr>
          <a:lstStyle/>
          <a:p>
            <a:pPr algn="ctr"/>
            <a:r>
              <a:rPr lang="en-GB" sz="2400" b="1" u="sng" dirty="0">
                <a:solidFill>
                  <a:schemeClr val="accent5">
                    <a:lumMod val="50000"/>
                  </a:schemeClr>
                </a:solidFill>
                <a:latin typeface="Century Gothic" panose="020B0502020202020204" pitchFamily="34" charset="0"/>
              </a:rPr>
              <a:t>Questions</a:t>
            </a:r>
          </a:p>
        </p:txBody>
      </p:sp>
      <p:sp>
        <p:nvSpPr>
          <p:cNvPr id="20" name="TextBox 19"/>
          <p:cNvSpPr txBox="1"/>
          <p:nvPr/>
        </p:nvSpPr>
        <p:spPr>
          <a:xfrm>
            <a:off x="66935" y="3465037"/>
            <a:ext cx="1837168" cy="461665"/>
          </a:xfrm>
          <a:prstGeom prst="rect">
            <a:avLst/>
          </a:prstGeom>
          <a:noFill/>
        </p:spPr>
        <p:txBody>
          <a:bodyPr wrap="square" rtlCol="0">
            <a:spAutoFit/>
          </a:bodyPr>
          <a:lstStyle/>
          <a:p>
            <a:r>
              <a:rPr lang="en-GB" sz="2400" b="1" u="sng" dirty="0" err="1">
                <a:solidFill>
                  <a:schemeClr val="accent5">
                    <a:lumMod val="50000"/>
                  </a:schemeClr>
                </a:solidFill>
                <a:latin typeface="Century Gothic" panose="020B0502020202020204" pitchFamily="34" charset="0"/>
              </a:rPr>
              <a:t>Réponses</a:t>
            </a:r>
            <a:endParaRPr lang="en-GB" sz="2400" b="1" u="sng" dirty="0">
              <a:solidFill>
                <a:schemeClr val="accent5">
                  <a:lumMod val="50000"/>
                </a:schemeClr>
              </a:solidFill>
              <a:latin typeface="Century Gothic" panose="020B0502020202020204" pitchFamily="34" charset="0"/>
            </a:endParaRPr>
          </a:p>
        </p:txBody>
      </p:sp>
      <p:pic>
        <p:nvPicPr>
          <p:cNvPr id="22" name="Picture 21" descr="background rectangle">
            <a:extLst>
              <a:ext uri="{FF2B5EF4-FFF2-40B4-BE49-F238E27FC236}">
                <a16:creationId xmlns:a16="http://schemas.microsoft.com/office/drawing/2014/main" id="{89DD6DA8-7A83-48CC-9BB9-4A486763577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525CF6FD-E10B-4365-A561-FF3A988CC0A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Écris en français !</a:t>
            </a:r>
            <a:endParaRPr lang="en-GB" sz="3600" b="1" dirty="0">
              <a:solidFill>
                <a:schemeClr val="bg1"/>
              </a:solidFill>
            </a:endParaRPr>
          </a:p>
        </p:txBody>
      </p:sp>
      <p:sp>
        <p:nvSpPr>
          <p:cNvPr id="24" name="Rounded Rectangle 46">
            <a:extLst>
              <a:ext uri="{FF2B5EF4-FFF2-40B4-BE49-F238E27FC236}">
                <a16:creationId xmlns:a16="http://schemas.microsoft.com/office/drawing/2014/main" id="{3CF58CDC-21CB-41A7-A9F0-010DAD65571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5174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Prepositions (to the): Gender (Prepositions)</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247113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timid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4" name="mond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modern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6" name="centr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vi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subTnLst>
                                    <p:audio>
                                      <p:cMediaNode>
                                        <p:cTn display="0" masterRel="sameClick">
                                          <p:stCondLst>
                                            <p:cond evt="begin" delay="0">
                                              <p:tn val="53"/>
                                            </p:cond>
                                          </p:stCondLst>
                                          <p:endCondLst>
                                            <p:cond evt="onStopAudio" delay="0">
                                              <p:tgtEl>
                                                <p:sldTgt/>
                                              </p:tgtEl>
                                            </p:cond>
                                          </p:endCondLst>
                                        </p:cTn>
                                        <p:tgtEl>
                                          <p:sndTgt r:embed="rId8"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8"/>
          <p:cNvPicPr preferRelativeResize="0"/>
          <p:nvPr/>
        </p:nvPicPr>
        <p:blipFill rotWithShape="1">
          <a:blip r:embed="rId3">
            <a:alphaModFix/>
          </a:blip>
          <a:srcRect/>
          <a:stretch/>
        </p:blipFill>
        <p:spPr>
          <a:xfrm>
            <a:off x="0" y="215562"/>
            <a:ext cx="6457246" cy="867128"/>
          </a:xfrm>
          <a:prstGeom prst="rect">
            <a:avLst/>
          </a:prstGeom>
          <a:noFill/>
          <a:ln>
            <a:noFill/>
          </a:ln>
        </p:spPr>
      </p:pic>
      <p:sp>
        <p:nvSpPr>
          <p:cNvPr id="286" name="Google Shape;286;p8"/>
          <p:cNvSpPr txBox="1">
            <a:spLocks noGrp="1"/>
          </p:cNvSpPr>
          <p:nvPr>
            <p:ph type="title"/>
          </p:nvPr>
        </p:nvSpPr>
        <p:spPr>
          <a:xfrm>
            <a:off x="92597" y="239034"/>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Devoirs</a:t>
            </a:r>
            <a:endParaRPr dirty="0"/>
          </a:p>
        </p:txBody>
      </p:sp>
      <p:pic>
        <p:nvPicPr>
          <p:cNvPr id="287" name="Google Shape;287;p8"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288" name="Google Shape;288;p8"/>
          <p:cNvSpPr txBox="1"/>
          <p:nvPr/>
        </p:nvSpPr>
        <p:spPr>
          <a:xfrm>
            <a:off x="-186636" y="1204646"/>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Vocabulary Learning Homework (Term 2.2, Week 3)</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89" name="Google Shape;289;p8"/>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5"/>
              </a:rPr>
              <a:t>Audio file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0" name="Google Shape;290;p8"/>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Audio file QR code: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txBox="1"/>
          <p:nvPr/>
        </p:nvSpPr>
        <p:spPr>
          <a:xfrm>
            <a:off x="175149" y="3849829"/>
            <a:ext cx="1106680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6"/>
              </a:rPr>
              <a:t>Student worksheet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3" name="Google Shape;293;p8"/>
          <p:cNvSpPr txBox="1"/>
          <p:nvPr/>
        </p:nvSpPr>
        <p:spPr>
          <a:xfrm>
            <a:off x="175149" y="4555407"/>
            <a:ext cx="10338404"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7"/>
              </a:rPr>
              <a:t>Quizlet link </a:t>
            </a:r>
            <a:br>
              <a:rPr kumimoji="0" lang="en-GB"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br>
            <a:endParaRPr kumimoji="0"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294" name="Google Shape;294;p8"/>
          <p:cNvSpPr/>
          <p:nvPr/>
        </p:nvSpPr>
        <p:spPr>
          <a:xfrm>
            <a:off x="175149" y="5373936"/>
            <a:ext cx="11066804" cy="984845"/>
          </a:xfrm>
          <a:prstGeom prst="rect">
            <a:avLst/>
          </a:prstGeom>
          <a:noFill/>
          <a:ln>
            <a:noFill/>
          </a:ln>
        </p:spPr>
        <p:txBody>
          <a:bodyPr spcFirstLastPara="1" wrap="square" lIns="91425" tIns="45700" rIns="91425" bIns="45700" anchor="t" anchorCtr="0">
            <a:spAutoFit/>
          </a:bodyPr>
          <a:lstStyle/>
          <a:p>
            <a:pPr lvl="0"/>
            <a:r>
              <a:rPr kumimoji="0" lang="en-GB" sz="2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In addition, revisit:	</a:t>
            </a:r>
            <a:r>
              <a:rPr lang="en-GB" sz="2000" dirty="0">
                <a:solidFill>
                  <a:srgbClr val="1E4E79"/>
                </a:solidFill>
                <a:latin typeface="Century Gothic"/>
                <a:ea typeface="Century Gothic"/>
                <a:cs typeface="Century Gothic"/>
                <a:sym typeface="Century Gothic"/>
                <a:hlinkClick r:id="rId8"/>
              </a:rPr>
              <a:t>Term 2.1 Week 4 </a:t>
            </a:r>
            <a:endParaRPr lang="en-GB" sz="2000" dirty="0">
              <a:solidFill>
                <a:srgbClr val="1E4E79"/>
              </a:solidFill>
              <a:latin typeface="Century Gothic"/>
              <a:ea typeface="Century Gothic"/>
              <a:cs typeface="Century Gothic"/>
              <a:sym typeface="Century Gothic"/>
            </a:endParaRPr>
          </a:p>
          <a:p>
            <a:pPr lvl="0"/>
            <a:r>
              <a:rPr lang="en-GB" sz="2000" dirty="0">
                <a:solidFill>
                  <a:srgbClr val="1E4E79"/>
                </a:solidFill>
                <a:latin typeface="Century Gothic"/>
                <a:ea typeface="Century Gothic"/>
                <a:cs typeface="Century Gothic"/>
                <a:sym typeface="Century Gothic"/>
              </a:rPr>
              <a:t>			</a:t>
            </a:r>
            <a:r>
              <a:rPr lang="en-GB" sz="2000" dirty="0">
                <a:solidFill>
                  <a:srgbClr val="1E4E79"/>
                </a:solidFill>
                <a:latin typeface="Century Gothic"/>
                <a:ea typeface="Century Gothic"/>
                <a:cs typeface="Century Gothic"/>
                <a:sym typeface="Century Gothic"/>
                <a:hlinkClick r:id="rId9"/>
              </a:rPr>
              <a:t>Term 1.2 Week 6</a:t>
            </a:r>
            <a:br>
              <a:rPr kumimoji="0" lang="en-GB" sz="2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hlinkClick r:id="rId9"/>
              </a:rPr>
            </a:b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295" name="Google Shape;295;p8" descr="the letter Q"/>
          <p:cNvPicPr preferRelativeResize="0"/>
          <p:nvPr/>
        </p:nvPicPr>
        <p:blipFill rotWithShape="1">
          <a:blip r:embed="rId10">
            <a:alphaModFix/>
          </a:blip>
          <a:srcRect/>
          <a:stretch/>
        </p:blipFill>
        <p:spPr>
          <a:xfrm>
            <a:off x="10641925" y="4800601"/>
            <a:ext cx="1300638" cy="1300638"/>
          </a:xfrm>
          <a:prstGeom prst="rect">
            <a:avLst/>
          </a:prstGeom>
          <a:noFill/>
          <a:ln>
            <a:noFill/>
          </a:ln>
        </p:spPr>
      </p:pic>
      <p:pic>
        <p:nvPicPr>
          <p:cNvPr id="12" name="Picture 11">
            <a:extLst>
              <a:ext uri="{FF2B5EF4-FFF2-40B4-BE49-F238E27FC236}">
                <a16:creationId xmlns:a16="http://schemas.microsoft.com/office/drawing/2014/main" id="{30F320C3-0F87-42AD-8979-CFE3EC57E20F}"/>
              </a:ext>
            </a:extLst>
          </p:cNvPr>
          <p:cNvPicPr/>
          <p:nvPr/>
        </p:nvPicPr>
        <p:blipFill>
          <a:blip r:embed="rId11">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Tree>
    <p:extLst>
      <p:ext uri="{BB962C8B-B14F-4D97-AF65-F5344CB8AC3E}">
        <p14:creationId xmlns:p14="http://schemas.microsoft.com/office/powerpoint/2010/main" val="1748587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22" y="23277"/>
            <a:ext cx="10515600" cy="1325563"/>
          </a:xfrm>
        </p:spPr>
        <p:txBody>
          <a:bodyPr>
            <a:normAutofit fontScale="90000"/>
          </a:bodyPr>
          <a:lstStyle/>
          <a:p>
            <a:pPr algn="ctr"/>
            <a:r>
              <a:rPr lang="en-GB" sz="10800" b="1" dirty="0">
                <a:solidFill>
                  <a:srgbClr val="115076"/>
                </a:solidFill>
                <a:cs typeface="Calibri" panose="020F0502020204030204" pitchFamily="34" charset="0"/>
              </a:rPr>
              <a:t>SFE</a:t>
            </a:r>
            <a:endParaRPr lang="en-GB" dirty="0"/>
          </a:p>
        </p:txBody>
      </p:sp>
      <p:pic>
        <p:nvPicPr>
          <p:cNvPr id="17"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286" y="143151"/>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842" y="1064501"/>
            <a:ext cx="5400316"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[silent final –e]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Rounded Rectangle 13" descr="rectangle"/>
          <p:cNvSpPr/>
          <p:nvPr/>
        </p:nvSpPr>
        <p:spPr>
          <a:xfrm>
            <a:off x="4627118" y="1670603"/>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763689" y="3655779"/>
            <a:ext cx="2583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timide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Multiply 15" descr="orange x"/>
          <p:cNvSpPr/>
          <p:nvPr/>
        </p:nvSpPr>
        <p:spPr>
          <a:xfrm>
            <a:off x="6651962" y="3769375"/>
            <a:ext cx="590109" cy="914714"/>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98325" y="496147"/>
            <a:ext cx="34794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mond</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10" name="TextBox 9"/>
          <p:cNvSpPr txBox="1"/>
          <p:nvPr/>
        </p:nvSpPr>
        <p:spPr>
          <a:xfrm>
            <a:off x="890008" y="3528840"/>
            <a:ext cx="2696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centr</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4793070" y="4669141"/>
            <a:ext cx="2554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p>
        </p:txBody>
      </p:sp>
      <p:sp>
        <p:nvSpPr>
          <p:cNvPr id="9" name="TextBox 8"/>
          <p:cNvSpPr txBox="1"/>
          <p:nvPr/>
        </p:nvSpPr>
        <p:spPr>
          <a:xfrm>
            <a:off x="8114192" y="509062"/>
            <a:ext cx="40923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modern</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9130344" y="3559513"/>
            <a:ext cx="2554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douz</a:t>
            </a:r>
            <a:r>
              <a:rPr kumimoji="0" lang="en-GB" sz="6000" b="0" i="0" u="none" strike="dbl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6000" b="0" i="0" u="none" strike="dbl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5" name="Picture 14" descr="man with placard with the word shy on it">
            <a:extLst>
              <a:ext uri="{FF2B5EF4-FFF2-40B4-BE49-F238E27FC236}">
                <a16:creationId xmlns:a16="http://schemas.microsoft.com/office/drawing/2014/main" id="{5698904E-68F1-224F-BA2D-7C1A02F3E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5823" y="1711632"/>
            <a:ext cx="1569307" cy="2098238"/>
          </a:xfrm>
          <a:prstGeom prst="rect">
            <a:avLst/>
          </a:prstGeom>
        </p:spPr>
      </p:pic>
      <p:sp>
        <p:nvSpPr>
          <p:cNvPr id="18" name="Rectangle 17">
            <a:extLst>
              <a:ext uri="{FF2B5EF4-FFF2-40B4-BE49-F238E27FC236}">
                <a16:creationId xmlns:a16="http://schemas.microsoft.com/office/drawing/2014/main" id="{77FAAC8A-9E84-0943-B9F8-48D7ED0B44CA}"/>
              </a:ext>
            </a:extLst>
          </p:cNvPr>
          <p:cNvSpPr/>
          <p:nvPr/>
        </p:nvSpPr>
        <p:spPr>
          <a:xfrm>
            <a:off x="5421323" y="2326845"/>
            <a:ext cx="12170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Tree>
    <p:extLst>
      <p:ext uri="{BB962C8B-B14F-4D97-AF65-F5344CB8AC3E}">
        <p14:creationId xmlns:p14="http://schemas.microsoft.com/office/powerpoint/2010/main" val="174718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4" grpId="0" animBg="1"/>
      <p:bldP spid="13" grpId="0"/>
      <p:bldP spid="16" grpId="0" animBg="1"/>
      <p:bldP spid="6" grpId="0"/>
      <p:bldP spid="10" grpId="0"/>
      <p:bldP spid="7" grpId="0"/>
      <p:bldP spid="9" grpId="0"/>
      <p:bldP spid="8"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70204" y="4589768"/>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aigr</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778851" y="4589768"/>
            <a:ext cx="31375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degré</a:t>
            </a:r>
            <a:endParaRPr kumimoji="0" lang="en-GB" sz="7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171451" y="474916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3306485"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[sour]</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96403" y="4262697"/>
            <a:ext cx="162647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[degree]</a:t>
            </a:r>
          </a:p>
        </p:txBody>
      </p:sp>
      <p:sp>
        <p:nvSpPr>
          <p:cNvPr id="17" name="Rectangle 16">
            <a:extLst>
              <a:ext uri="{FF2B5EF4-FFF2-40B4-BE49-F238E27FC236}">
                <a16:creationId xmlns:a16="http://schemas.microsoft.com/office/drawing/2014/main" id="{CF35E907-A5E5-4B38-B3BA-646C822F3692}"/>
              </a:ext>
            </a:extLst>
          </p:cNvPr>
          <p:cNvSpPr/>
          <p:nvPr/>
        </p:nvSpPr>
        <p:spPr>
          <a:xfrm>
            <a:off x="9125057" y="4739750"/>
            <a:ext cx="571549"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7" name="Group 6"/>
          <p:cNvGrpSpPr/>
          <p:nvPr/>
        </p:nvGrpSpPr>
        <p:grpSpPr>
          <a:xfrm>
            <a:off x="1333891" y="2860265"/>
            <a:ext cx="2367886" cy="1565967"/>
            <a:chOff x="915487" y="2359680"/>
            <a:chExt cx="2935323" cy="2000510"/>
          </a:xfrm>
        </p:grpSpPr>
        <p:pic>
          <p:nvPicPr>
            <p:cNvPr id="3" name="Picture 2">
              <a:hlinkClick r:id="" action="ppaction://noaction">
                <a:snd r:embed="rId3" name="aigre.wav"/>
              </a:hlinkClick>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544" y="2359680"/>
              <a:ext cx="1968266" cy="1968266"/>
            </a:xfrm>
            <a:prstGeom prst="rect">
              <a:avLst/>
            </a:prstGeom>
          </p:spPr>
        </p:pic>
        <p:pic>
          <p:nvPicPr>
            <p:cNvPr id="2" name="Picture 1">
              <a:hlinkClick r:id="" action="ppaction://noaction">
                <a:snd r:embed="rId3" name="aigre.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487" y="2521451"/>
              <a:ext cx="1644650" cy="1838739"/>
            </a:xfrm>
            <a:prstGeom prst="rect">
              <a:avLst/>
            </a:prstGeom>
          </p:spPr>
        </p:pic>
      </p:grpSp>
      <p:pic>
        <p:nvPicPr>
          <p:cNvPr id="5" name="Picture 4">
            <a:hlinkClick r:id="" action="ppaction://noaction">
              <a:snd r:embed="rId6" name="degré.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1633" y="2860265"/>
            <a:ext cx="871947" cy="1743893"/>
          </a:xfrm>
          <a:prstGeom prst="rect">
            <a:avLst/>
          </a:prstGeom>
        </p:spPr>
      </p:pic>
      <p:sp>
        <p:nvSpPr>
          <p:cNvPr id="19" name="TextBox 18">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0" name="TextBox 19">
            <a:extLst>
              <a:ext uri="{FF2B5EF4-FFF2-40B4-BE49-F238E27FC236}">
                <a16:creationId xmlns:a16="http://schemas.microsoft.com/office/drawing/2014/main" id="{24952366-80DF-439B-B682-013BC6C03C10}"/>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pic>
        <p:nvPicPr>
          <p:cNvPr id="22" name="Picture 21" descr="background rectangle">
            <a:extLst>
              <a:ext uri="{FF2B5EF4-FFF2-40B4-BE49-F238E27FC236}">
                <a16:creationId xmlns:a16="http://schemas.microsoft.com/office/drawing/2014/main" id="{698DC1F3-0827-4BFD-94E9-1BDEA409B0E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BA58A0B6-9362-4955-956E-C32528C14B5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Phonétique</a:t>
            </a:r>
            <a:r>
              <a:rPr lang="en-GB" sz="3600" b="1" dirty="0">
                <a:solidFill>
                  <a:schemeClr val="bg1"/>
                </a:solidFill>
              </a:rPr>
              <a:t> </a:t>
            </a:r>
          </a:p>
        </p:txBody>
      </p:sp>
      <p:sp>
        <p:nvSpPr>
          <p:cNvPr id="24" name="Rounded Rectangle 46">
            <a:extLst>
              <a:ext uri="{FF2B5EF4-FFF2-40B4-BE49-F238E27FC236}">
                <a16:creationId xmlns:a16="http://schemas.microsoft.com/office/drawing/2014/main" id="{956D6CC7-1B83-4EA2-92C1-40D3BB5B15E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415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a:extLst>
              <a:ext uri="{FF2B5EF4-FFF2-40B4-BE49-F238E27FC236}">
                <a16:creationId xmlns:a16="http://schemas.microsoft.com/office/drawing/2014/main" id="{BEB06650-9773-4ACA-B67C-B207D474E4B9}"/>
              </a:ext>
            </a:extLst>
          </p:cNvPr>
          <p:cNvSpPr txBox="1"/>
          <p:nvPr/>
        </p:nvSpPr>
        <p:spPr>
          <a:xfrm>
            <a:off x="-517633" y="4589768"/>
            <a:ext cx="5041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bouc</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 name="TextBox 8">
            <a:extLst>
              <a:ext uri="{FF2B5EF4-FFF2-40B4-BE49-F238E27FC236}">
                <a16:creationId xmlns:a16="http://schemas.microsoft.com/office/drawing/2014/main" id="{00DA5822-10D4-400F-B0E3-E20A02AE860F}"/>
              </a:ext>
            </a:extLst>
          </p:cNvPr>
          <p:cNvSpPr txBox="1"/>
          <p:nvPr/>
        </p:nvSpPr>
        <p:spPr>
          <a:xfrm>
            <a:off x="6404006" y="4582318"/>
            <a:ext cx="36171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douc</a:t>
            </a:r>
            <a:r>
              <a:rPr kumimoji="0" lang="en-GB" sz="72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72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0" name="Rectangle 9">
            <a:extLst>
              <a:ext uri="{FF2B5EF4-FFF2-40B4-BE49-F238E27FC236}">
                <a16:creationId xmlns:a16="http://schemas.microsoft.com/office/drawing/2014/main" id="{1B25C859-584F-43C5-A3FA-B2006411F30F}"/>
              </a:ext>
            </a:extLst>
          </p:cNvPr>
          <p:cNvSpPr/>
          <p:nvPr/>
        </p:nvSpPr>
        <p:spPr>
          <a:xfrm>
            <a:off x="3171451" y="4749162"/>
            <a:ext cx="721216"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A863FB0-FD78-40AB-8EC1-7AE7A17DE0B5}"/>
              </a:ext>
            </a:extLst>
          </p:cNvPr>
          <p:cNvSpPr txBox="1"/>
          <p:nvPr/>
        </p:nvSpPr>
        <p:spPr>
          <a:xfrm>
            <a:off x="3306485" y="4262697"/>
            <a:ext cx="247851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[billy goat]</a:t>
            </a:r>
          </a:p>
        </p:txBody>
      </p:sp>
      <p:sp>
        <p:nvSpPr>
          <p:cNvPr id="14" name="TextBox 13">
            <a:extLst>
              <a:ext uri="{FF2B5EF4-FFF2-40B4-BE49-F238E27FC236}">
                <a16:creationId xmlns:a16="http://schemas.microsoft.com/office/drawing/2014/main" id="{14AB6E57-0E8E-44CF-94CF-B39C09DDFF41}"/>
              </a:ext>
            </a:extLst>
          </p:cNvPr>
          <p:cNvSpPr txBox="1"/>
          <p:nvPr/>
        </p:nvSpPr>
        <p:spPr>
          <a:xfrm>
            <a:off x="8996403" y="4262697"/>
            <a:ext cx="2098317"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[sweet (f)]</a:t>
            </a:r>
          </a:p>
        </p:txBody>
      </p:sp>
      <p:sp>
        <p:nvSpPr>
          <p:cNvPr id="17" name="Rectangle 16">
            <a:extLst>
              <a:ext uri="{FF2B5EF4-FFF2-40B4-BE49-F238E27FC236}">
                <a16:creationId xmlns:a16="http://schemas.microsoft.com/office/drawing/2014/main" id="{CF35E907-A5E5-4B38-B3BA-646C822F3692}"/>
              </a:ext>
            </a:extLst>
          </p:cNvPr>
          <p:cNvSpPr/>
          <p:nvPr/>
        </p:nvSpPr>
        <p:spPr>
          <a:xfrm>
            <a:off x="9125057" y="4739750"/>
            <a:ext cx="571549" cy="885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a:hlinkClick r:id="" action="ppaction://noaction">
              <a:snd r:embed="rId4" name="bouc.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6431" y="2696729"/>
            <a:ext cx="2069373" cy="1883627"/>
          </a:xfrm>
          <a:prstGeom prst="rect">
            <a:avLst/>
          </a:prstGeom>
        </p:spPr>
      </p:pic>
      <p:pic>
        <p:nvPicPr>
          <p:cNvPr id="16" name="Picture 15">
            <a:hlinkClick r:id="" action="ppaction://noaction">
              <a:snd r:embed="rId6" name="douce.wav"/>
            </a:hlinkClick>
          </p:cNvPr>
          <p:cNvPicPr>
            <a:picLocks noChangeAspect="1"/>
          </p:cNvPicPr>
          <p:nvPr/>
        </p:nvPicPr>
        <p:blipFill rotWithShape="1">
          <a:blip r:embed="rId7" cstate="print">
            <a:extLst>
              <a:ext uri="{28A0092B-C50C-407E-A947-70E740481C1C}">
                <a14:useLocalDpi xmlns:a14="http://schemas.microsoft.com/office/drawing/2010/main" val="0"/>
              </a:ext>
            </a:extLst>
          </a:blip>
          <a:srcRect l="6080" t="14078" r="7115" b="7720"/>
          <a:stretch/>
        </p:blipFill>
        <p:spPr>
          <a:xfrm>
            <a:off x="7420682" y="2760166"/>
            <a:ext cx="1853851" cy="1962511"/>
          </a:xfrm>
          <a:prstGeom prst="rect">
            <a:avLst/>
          </a:prstGeom>
        </p:spPr>
      </p:pic>
      <p:sp>
        <p:nvSpPr>
          <p:cNvPr id="20" name="TextBox 19">
            <a:extLst>
              <a:ext uri="{FF2B5EF4-FFF2-40B4-BE49-F238E27FC236}">
                <a16:creationId xmlns:a16="http://schemas.microsoft.com/office/drawing/2014/main" id="{24952366-80DF-439B-B682-013BC6C03C10}"/>
              </a:ext>
            </a:extLst>
          </p:cNvPr>
          <p:cNvSpPr txBox="1"/>
          <p:nvPr/>
        </p:nvSpPr>
        <p:spPr>
          <a:xfrm>
            <a:off x="3589230" y="1964735"/>
            <a:ext cx="50850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SFe</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 name="TextBox 1">
            <a:extLst>
              <a:ext uri="{FF2B5EF4-FFF2-40B4-BE49-F238E27FC236}">
                <a16:creationId xmlns:a16="http://schemas.microsoft.com/office/drawing/2014/main" id="{BBD4DA72-39FE-42A6-9F57-E1A52379D2D2}"/>
              </a:ext>
            </a:extLst>
          </p:cNvPr>
          <p:cNvSpPr txBox="1"/>
          <p:nvPr/>
        </p:nvSpPr>
        <p:spPr>
          <a:xfrm>
            <a:off x="2416947" y="1364037"/>
            <a:ext cx="7358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The ends of these words are hidden.</a:t>
            </a:r>
          </a:p>
        </p:txBody>
      </p:sp>
    </p:spTree>
    <p:extLst>
      <p:ext uri="{BB962C8B-B14F-4D97-AF65-F5344CB8AC3E}">
        <p14:creationId xmlns:p14="http://schemas.microsoft.com/office/powerpoint/2010/main" val="62537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theme/theme1.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7978</Words>
  <Application>Microsoft Office PowerPoint</Application>
  <PresentationFormat>Widescreen</PresentationFormat>
  <Paragraphs>1332</Paragraphs>
  <Slides>60</Slides>
  <Notes>60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60</vt:i4>
      </vt:variant>
    </vt:vector>
  </HeadingPairs>
  <TitlesOfParts>
    <vt:vector size="70" baseType="lpstr">
      <vt:lpstr>Arial</vt:lpstr>
      <vt:lpstr>Calibri</vt:lpstr>
      <vt:lpstr>Century</vt:lpstr>
      <vt:lpstr>Century Gothic</vt:lpstr>
      <vt:lpstr>Tw Cen MT</vt:lpstr>
      <vt:lpstr>4_Office Theme</vt:lpstr>
      <vt:lpstr>1_Office Theme</vt:lpstr>
      <vt:lpstr>2_Office Theme</vt:lpstr>
      <vt:lpstr>3_Office Theme</vt:lpstr>
      <vt:lpstr>NCELP Theme</vt:lpstr>
      <vt:lpstr>Where people go [on holiday] </vt:lpstr>
      <vt:lpstr>SFE</vt:lpstr>
      <vt:lpstr>SFE</vt:lpstr>
      <vt:lpstr>SFE</vt:lpstr>
      <vt:lpstr>SFE</vt:lpstr>
      <vt:lpstr>SFE</vt:lpstr>
      <vt:lpstr>SFE</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Vocabulaire</vt:lpstr>
      <vt:lpstr>Saying ‘to (the)...’ in French</vt:lpstr>
      <vt:lpstr>La liaison avec ‘aux’</vt:lpstr>
      <vt:lpstr>La liaison avec ‘aux’</vt:lpstr>
      <vt:lpstr>La liaison avec ‘aux’</vt:lpstr>
      <vt:lpstr>La liaison avec ‘aux’</vt:lpstr>
      <vt:lpstr>Qui va où ?</vt:lpstr>
      <vt:lpstr>Qui va quand, où, comment ?</vt:lpstr>
      <vt:lpstr>Qui va où ?</vt:lpstr>
      <vt:lpstr>Qui va où ? (réponses)</vt:lpstr>
      <vt:lpstr>Qui va où ? (réponses)</vt:lpstr>
      <vt:lpstr>Qui fait un voyage ? (partenaire A)</vt:lpstr>
      <vt:lpstr>Qui fait un voyage ? (partenaire B)</vt:lpstr>
      <vt:lpstr>Qui fait un voyage ?</vt:lpstr>
      <vt:lpstr>Qui fait un voyage ?</vt:lpstr>
      <vt:lpstr>Where people go [on holiday] </vt:lpstr>
      <vt:lpstr>On écoute</vt:lpstr>
      <vt:lpstr>On parle !</vt:lpstr>
      <vt:lpstr>On parle !</vt:lpstr>
      <vt:lpstr>On parle !</vt:lpstr>
      <vt:lpstr>Vocabulaire</vt:lpstr>
      <vt:lpstr>Vocabulaire</vt:lpstr>
      <vt:lpstr>Saying ‘to (the)...’ in French</vt:lpstr>
      <vt:lpstr>Au ou aux ?</vt:lpstr>
      <vt:lpstr>Au ou aux ?</vt:lpstr>
      <vt:lpstr>Au ou aux ?</vt:lpstr>
      <vt:lpstr>Au ou aux ?</vt:lpstr>
      <vt:lpstr>Au ou aux ?</vt:lpstr>
      <vt:lpstr>Au ou aux ?</vt:lpstr>
      <vt:lpstr>Au ou aux ?</vt:lpstr>
      <vt:lpstr>Au ou aux ?</vt:lpstr>
      <vt:lpstr>Attention! Two pronunciations:</vt:lpstr>
      <vt:lpstr>On va où ?</vt:lpstr>
      <vt:lpstr>On va où ?</vt:lpstr>
      <vt:lpstr>On va où ?</vt:lpstr>
      <vt:lpstr>On parle !</vt:lpstr>
      <vt:lpstr>On parle !</vt:lpstr>
      <vt:lpstr>On parle !</vt:lpstr>
      <vt:lpstr>On écrit !</vt:lpstr>
      <vt:lpstr>Écris en français !</vt:lpstr>
      <vt:lpstr>Écris en français !</vt:lpstr>
      <vt:lpstr>Gaming Grammar</vt:lpstr>
      <vt:lpstr>Devoirs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‘to (the)..’ in French</dc:title>
  <dc:creator>Victoria Hobson</dc:creator>
  <cp:lastModifiedBy>Louise Bibbey</cp:lastModifiedBy>
  <cp:revision>304</cp:revision>
  <dcterms:created xsi:type="dcterms:W3CDTF">2020-01-22T12:17:02Z</dcterms:created>
  <dcterms:modified xsi:type="dcterms:W3CDTF">2021-08-10T08:59:17Z</dcterms:modified>
</cp:coreProperties>
</file>