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03" r:id="rId2"/>
    <p:sldId id="262" r:id="rId3"/>
    <p:sldId id="264" r:id="rId4"/>
    <p:sldId id="300" r:id="rId5"/>
    <p:sldId id="268" r:id="rId6"/>
    <p:sldId id="265" r:id="rId7"/>
    <p:sldId id="30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Owen" initials="SO" lastIdx="22" clrIdx="1">
    <p:extLst>
      <p:ext uri="{19B8F6BF-5375-455C-9EA6-DF929625EA0E}">
        <p15:presenceInfo xmlns:p15="http://schemas.microsoft.com/office/powerpoint/2012/main" userId="Stephen Owen" providerId="None"/>
      </p:ext>
    </p:extLst>
  </p:cmAuthor>
  <p:cmAuthor id="2" name="Rachel Hawkes" initials="RH" lastIdx="5" clrIdx="0">
    <p:extLst>
      <p:ext uri="{19B8F6BF-5375-455C-9EA6-DF929625EA0E}">
        <p15:presenceInfo xmlns:p15="http://schemas.microsoft.com/office/powerpoint/2012/main" userId="Rachel Hawkes" providerId="None"/>
      </p:ext>
    </p:extLst>
  </p:cmAuthor>
  <p:cmAuthor id="3" name="Emma Marsden" initials="EM" lastIdx="13" clrIdx="2">
    <p:extLst>
      <p:ext uri="{19B8F6BF-5375-455C-9EA6-DF929625EA0E}">
        <p15:presenceInfo xmlns:p15="http://schemas.microsoft.com/office/powerpoint/2012/main" userId="Emma Marsden" providerId="None"/>
      </p:ext>
    </p:extLst>
  </p:cmAuthor>
  <p:cmAuthor id="4" name="Microsoft Office User" initials="MOU" lastIdx="23" clrIdx="3">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0D5"/>
    <a:srgbClr val="DAA520"/>
    <a:srgbClr val="115076"/>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4" autoAdjust="0"/>
    <p:restoredTop sz="81752" autoAdjust="0"/>
  </p:normalViewPr>
  <p:slideViewPr>
    <p:cSldViewPr snapToGrid="0">
      <p:cViewPr varScale="1">
        <p:scale>
          <a:sx n="71" d="100"/>
          <a:sy n="71" d="100"/>
        </p:scale>
        <p:origin x="13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07/01/2020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47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re-cap</a:t>
            </a:r>
            <a:r>
              <a:rPr lang="en-GB" baseline="0" dirty="0"/>
              <a:t> of the use of these two key verbs (</a:t>
            </a:r>
            <a:r>
              <a:rPr lang="en-GB" baseline="0" dirty="0" err="1"/>
              <a:t>être</a:t>
            </a:r>
            <a:r>
              <a:rPr lang="en-GB" baseline="0" dirty="0"/>
              <a:t> and </a:t>
            </a:r>
            <a:r>
              <a:rPr lang="en-GB" baseline="0" dirty="0" err="1"/>
              <a:t>avoir</a:t>
            </a:r>
            <a:r>
              <a:rPr lang="en-GB" baseline="0" dirty="0"/>
              <a:t>), which have both previously been introduced and practised (in the 1</a:t>
            </a:r>
            <a:r>
              <a:rPr lang="en-GB" baseline="30000" dirty="0"/>
              <a:t>st</a:t>
            </a:r>
            <a:r>
              <a:rPr lang="en-GB" baseline="0" dirty="0"/>
              <a:t>, 2</a:t>
            </a:r>
            <a:r>
              <a:rPr lang="en-GB" baseline="30000" dirty="0"/>
              <a:t>nd</a:t>
            </a:r>
            <a:r>
              <a:rPr lang="en-GB" baseline="0" dirty="0"/>
              <a:t> and 3</a:t>
            </a:r>
            <a:r>
              <a:rPr lang="en-GB" baseline="30000" dirty="0"/>
              <a:t>rd</a:t>
            </a:r>
            <a:r>
              <a:rPr lang="en-GB" baseline="0" dirty="0"/>
              <a:t> person singular). This week’s focus is on practice in distinguishing between them, as forms such as ‘</a:t>
            </a:r>
            <a:r>
              <a:rPr lang="en-GB" baseline="0" dirty="0" err="1"/>
              <a:t>est</a:t>
            </a:r>
            <a:r>
              <a:rPr lang="en-GB" baseline="0" dirty="0"/>
              <a:t>’ and ‘a’ are easily confused by learners, both receptively and productively. </a:t>
            </a:r>
          </a:p>
          <a:p>
            <a:r>
              <a:rPr lang="en-GB" baseline="0" dirty="0"/>
              <a:t>Note, all three persons of each verb are here included together for </a:t>
            </a:r>
            <a:r>
              <a:rPr lang="en-GB" b="1" baseline="0" dirty="0"/>
              <a:t>revision</a:t>
            </a:r>
            <a:r>
              <a:rPr lang="en-GB" baseline="0" dirty="0"/>
              <a:t>, having already been introduced and practised by contrasting them in pairs in the previous work.</a:t>
            </a:r>
          </a:p>
          <a:p>
            <a:endParaRPr lang="en-GB" baseline="0" dirty="0"/>
          </a:p>
          <a:p>
            <a:r>
              <a:rPr lang="en-GB" baseline="0" dirty="0"/>
              <a:t>This slide should be read out, so that learners are reminded that the ‘il’ and ‘</a:t>
            </a:r>
            <a:r>
              <a:rPr lang="en-GB" baseline="0" dirty="0" err="1"/>
              <a:t>elle</a:t>
            </a:r>
            <a:r>
              <a:rPr lang="en-GB" baseline="0" dirty="0"/>
              <a:t>’ forms (within each verb) are the same form – they should practise imitating these sounds (il </a:t>
            </a:r>
            <a:r>
              <a:rPr lang="en-GB" baseline="0" dirty="0" err="1"/>
              <a:t>est</a:t>
            </a:r>
            <a:r>
              <a:rPr lang="en-GB" baseline="0" dirty="0"/>
              <a:t>, </a:t>
            </a:r>
            <a:r>
              <a:rPr lang="en-GB" baseline="0" dirty="0" err="1"/>
              <a:t>elle</a:t>
            </a:r>
            <a:r>
              <a:rPr lang="en-GB" baseline="0" dirty="0"/>
              <a:t> </a:t>
            </a:r>
            <a:r>
              <a:rPr lang="en-GB" baseline="0" dirty="0" err="1"/>
              <a:t>est</a:t>
            </a:r>
            <a:r>
              <a:rPr lang="en-GB" baseline="0" dirty="0"/>
              <a:t>).</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158922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noProof="0" dirty="0">
                <a:solidFill>
                  <a:schemeClr val="tx1"/>
                </a:solidFill>
                <a:effectLst/>
                <a:latin typeface="+mn-lt"/>
                <a:ea typeface="+mn-ea"/>
                <a:cs typeface="+mn-cs"/>
              </a:rPr>
              <a:t>Since </a:t>
            </a:r>
            <a:r>
              <a:rPr lang="en-US" sz="1200" b="1" i="0" u="none" strike="noStrike" kern="1200" noProof="0" dirty="0" err="1">
                <a:solidFill>
                  <a:schemeClr val="tx1"/>
                </a:solidFill>
                <a:effectLst/>
                <a:latin typeface="+mn-lt"/>
                <a:ea typeface="+mn-ea"/>
                <a:cs typeface="+mn-cs"/>
              </a:rPr>
              <a:t>avoir</a:t>
            </a:r>
            <a:r>
              <a:rPr lang="en-US" sz="1200" b="0" i="0" u="none" strike="noStrike" kern="1200" noProof="0" dirty="0">
                <a:solidFill>
                  <a:schemeClr val="tx1"/>
                </a:solidFill>
                <a:effectLst/>
                <a:latin typeface="+mn-lt"/>
                <a:ea typeface="+mn-ea"/>
                <a:cs typeface="+mn-cs"/>
              </a:rPr>
              <a:t> and </a:t>
            </a:r>
            <a:r>
              <a:rPr lang="en-US" sz="1200" b="1" i="0" u="none" strike="noStrike" kern="1200" noProof="0" dirty="0" err="1">
                <a:solidFill>
                  <a:schemeClr val="tx1"/>
                </a:solidFill>
                <a:effectLst/>
                <a:latin typeface="Century Gothic" panose="020B0502020202020204" pitchFamily="34" charset="0"/>
                <a:ea typeface="+mn-ea"/>
                <a:cs typeface="+mn-cs"/>
              </a:rPr>
              <a:t>être</a:t>
            </a:r>
            <a:r>
              <a:rPr lang="en-US" sz="1200" b="0" i="0" u="none" strike="noStrike" kern="1200" noProof="0" dirty="0">
                <a:solidFill>
                  <a:schemeClr val="tx1"/>
                </a:solidFill>
                <a:effectLst/>
                <a:latin typeface="Century Gothic" panose="020B0502020202020204" pitchFamily="34" charset="0"/>
                <a:ea typeface="+mn-ea"/>
                <a:cs typeface="+mn-cs"/>
              </a:rPr>
              <a:t> have </a:t>
            </a:r>
            <a:r>
              <a:rPr lang="en-US" sz="1200" b="0" i="0" u="none" strike="noStrike" kern="1200" noProof="0" dirty="0">
                <a:solidFill>
                  <a:schemeClr val="tx1"/>
                </a:solidFill>
                <a:effectLst/>
                <a:latin typeface="+mn-lt"/>
                <a:ea typeface="+mn-ea"/>
                <a:cs typeface="+mn-cs"/>
              </a:rPr>
              <a:t>previously been encountered</a:t>
            </a:r>
            <a:r>
              <a:rPr lang="en-US" sz="1200" b="0" i="0" u="none" strike="noStrike" kern="1200" baseline="0" noProof="0" dirty="0">
                <a:solidFill>
                  <a:schemeClr val="tx1"/>
                </a:solidFill>
                <a:effectLst/>
                <a:latin typeface="+mn-lt"/>
                <a:ea typeface="+mn-ea"/>
                <a:cs typeface="+mn-cs"/>
              </a:rPr>
              <a:t> separately in input (and output) tasks which juxtaposed two persons at a time, all three persons are now mixed together (as are the two verbs </a:t>
            </a:r>
            <a:r>
              <a:rPr lang="en-US" sz="1200" b="0" i="0" u="none" strike="noStrike" kern="1200" baseline="0" noProof="0" dirty="0" err="1">
                <a:solidFill>
                  <a:schemeClr val="tx1"/>
                </a:solidFill>
                <a:effectLst/>
                <a:latin typeface="+mn-lt"/>
                <a:ea typeface="+mn-ea"/>
                <a:cs typeface="+mn-cs"/>
              </a:rPr>
              <a:t>être</a:t>
            </a:r>
            <a:r>
              <a:rPr lang="en-US" sz="1200" b="0" i="0" u="none" strike="noStrike" kern="1200" baseline="0" noProof="0" dirty="0">
                <a:solidFill>
                  <a:schemeClr val="tx1"/>
                </a:solidFill>
                <a:effectLst/>
                <a:latin typeface="+mn-lt"/>
                <a:ea typeface="+mn-ea"/>
                <a:cs typeface="+mn-cs"/>
              </a:rPr>
              <a:t> and </a:t>
            </a:r>
            <a:r>
              <a:rPr lang="en-US" sz="1200" b="0" i="0" u="none" strike="noStrike" kern="1200" baseline="0" noProof="0" dirty="0" err="1">
                <a:solidFill>
                  <a:schemeClr val="tx1"/>
                </a:solidFill>
                <a:effectLst/>
                <a:latin typeface="+mn-lt"/>
                <a:ea typeface="+mn-ea"/>
                <a:cs typeface="+mn-cs"/>
              </a:rPr>
              <a:t>avoir</a:t>
            </a:r>
            <a:r>
              <a:rPr lang="en-US" sz="1200" b="0" i="0" u="none" strike="noStrike" kern="1200" baseline="0" noProof="0" dirty="0">
                <a:solidFill>
                  <a:schemeClr val="tx1"/>
                </a:solidFill>
                <a:effectLst/>
                <a:latin typeface="+mn-lt"/>
                <a:ea typeface="+mn-ea"/>
                <a:cs typeface="+mn-cs"/>
              </a:rPr>
              <a:t>) in this revision exercise, to present a more demanding task. Learners should first tick the appropriate column, then provide the English translation of each sentence, to ensure that they engage with the vocabulary as well as the grammar.</a:t>
            </a:r>
          </a:p>
          <a:p>
            <a:endParaRPr lang="fr-FR" sz="1200" b="1" i="0" u="none" strike="noStrike" kern="1200" dirty="0">
              <a:solidFill>
                <a:schemeClr val="tx1"/>
              </a:solidFill>
              <a:effectLst/>
              <a:latin typeface="+mn-lt"/>
              <a:ea typeface="+mn-ea"/>
              <a:cs typeface="+mn-cs"/>
            </a:endParaRPr>
          </a:p>
          <a:p>
            <a:r>
              <a:rPr lang="fr-FR" sz="1200" b="1" i="0" u="none" strike="noStrike" kern="1200" dirty="0" err="1">
                <a:solidFill>
                  <a:schemeClr val="tx1"/>
                </a:solidFill>
                <a:effectLst/>
                <a:latin typeface="+mn-lt"/>
                <a:ea typeface="+mn-ea"/>
                <a:cs typeface="+mn-cs"/>
              </a:rPr>
              <a:t>Vocabulary</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words</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recycled</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from</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previous</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weeks</a:t>
            </a:r>
            <a:r>
              <a:rPr lang="fr-FR" sz="1200" b="1" i="0" u="none" strike="noStrike" kern="1200" baseline="0" dirty="0">
                <a:solidFill>
                  <a:schemeClr val="tx1"/>
                </a:solidFill>
                <a:effectLst/>
                <a:latin typeface="+mn-lt"/>
                <a:ea typeface="+mn-ea"/>
                <a:cs typeface="+mn-cs"/>
              </a:rPr>
              <a:t> in </a:t>
            </a:r>
            <a:r>
              <a:rPr lang="fr-FR" sz="1200" b="1" i="0" u="none" strike="noStrike" kern="1200" baseline="0" dirty="0" err="1">
                <a:solidFill>
                  <a:schemeClr val="tx1"/>
                </a:solidFill>
                <a:effectLst/>
                <a:latin typeface="+mn-lt"/>
                <a:ea typeface="+mn-ea"/>
                <a:cs typeface="+mn-cs"/>
              </a:rPr>
              <a:t>italics</a:t>
            </a:r>
            <a:r>
              <a:rPr lang="fr-FR" sz="1200" b="1" i="0" u="none" strike="noStrike" kern="1200" baseline="0" dirty="0">
                <a:solidFill>
                  <a:schemeClr val="tx1"/>
                </a:solidFill>
                <a:effectLst/>
                <a:latin typeface="+mn-lt"/>
                <a:ea typeface="+mn-ea"/>
                <a:cs typeface="+mn-cs"/>
              </a:rPr>
              <a:t>)</a:t>
            </a:r>
            <a:endParaRPr lang="fr-FR"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professeur [1150], chanteur [3251], ami/amie [467], intéressant [1244], sympathique [4164], </a:t>
            </a:r>
            <a:r>
              <a:rPr lang="fr-FR" sz="1200" b="0" i="1" kern="1200" dirty="0">
                <a:solidFill>
                  <a:schemeClr val="tx1"/>
                </a:solidFill>
                <a:effectLst/>
                <a:latin typeface="+mn-lt"/>
                <a:ea typeface="+mn-ea"/>
                <a:cs typeface="+mn-cs"/>
              </a:rPr>
              <a:t>aimable [4668], français [251]</a:t>
            </a:r>
            <a:endParaRPr lang="de-DE"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fr-FR" sz="1200" b="1" i="0" u="none" strike="noStrike"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80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noProof="0" dirty="0">
                <a:solidFill>
                  <a:schemeClr val="tx1"/>
                </a:solidFill>
                <a:effectLst/>
                <a:latin typeface="+mn-lt"/>
                <a:ea typeface="+mn-ea"/>
                <a:cs typeface="+mn-cs"/>
              </a:rPr>
              <a:t>This slide is the continuation of the activity on the previous slide.</a:t>
            </a:r>
            <a:endParaRPr lang="en-US" sz="1200" b="0" i="0" u="none" strike="noStrike" kern="1200" baseline="0" noProof="0" dirty="0">
              <a:solidFill>
                <a:schemeClr val="tx1"/>
              </a:solidFill>
              <a:effectLst/>
              <a:latin typeface="+mn-lt"/>
              <a:ea typeface="+mn-ea"/>
              <a:cs typeface="+mn-cs"/>
            </a:endParaRPr>
          </a:p>
          <a:p>
            <a:endParaRPr lang="fr-FR" sz="1200" b="1" i="0" u="none" strike="noStrike" kern="1200" dirty="0">
              <a:solidFill>
                <a:schemeClr val="tx1"/>
              </a:solidFill>
              <a:effectLst/>
              <a:latin typeface="+mn-lt"/>
              <a:ea typeface="+mn-ea"/>
              <a:cs typeface="+mn-cs"/>
            </a:endParaRPr>
          </a:p>
          <a:p>
            <a:r>
              <a:rPr lang="fr-FR" sz="1200" b="1" i="0" u="none" strike="noStrike" kern="1200" dirty="0" err="1">
                <a:solidFill>
                  <a:schemeClr val="tx1"/>
                </a:solidFill>
                <a:effectLst/>
                <a:latin typeface="+mn-lt"/>
                <a:ea typeface="+mn-ea"/>
                <a:cs typeface="+mn-cs"/>
              </a:rPr>
              <a:t>Vocabulary</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words</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recycled</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from</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previous</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weeks</a:t>
            </a:r>
            <a:r>
              <a:rPr lang="fr-FR" sz="1200" b="1" i="0" u="none" strike="noStrike" kern="1200" baseline="0" dirty="0">
                <a:solidFill>
                  <a:schemeClr val="tx1"/>
                </a:solidFill>
                <a:effectLst/>
                <a:latin typeface="+mn-lt"/>
                <a:ea typeface="+mn-ea"/>
                <a:cs typeface="+mn-cs"/>
              </a:rPr>
              <a:t> in </a:t>
            </a:r>
            <a:r>
              <a:rPr lang="fr-FR" sz="1200" b="1" i="0" u="none" strike="noStrike" kern="1200" baseline="0" dirty="0" err="1">
                <a:solidFill>
                  <a:schemeClr val="tx1"/>
                </a:solidFill>
                <a:effectLst/>
                <a:latin typeface="+mn-lt"/>
                <a:ea typeface="+mn-ea"/>
                <a:cs typeface="+mn-cs"/>
              </a:rPr>
              <a:t>italics</a:t>
            </a:r>
            <a:r>
              <a:rPr lang="fr-FR" sz="1200" b="1" i="0" u="none" strike="noStrike" kern="1200" baseline="0" dirty="0">
                <a:solidFill>
                  <a:schemeClr val="tx1"/>
                </a:solidFill>
                <a:effectLst/>
                <a:latin typeface="+mn-lt"/>
                <a:ea typeface="+mn-ea"/>
                <a:cs typeface="+mn-cs"/>
              </a:rPr>
              <a:t>)</a:t>
            </a:r>
            <a:endParaRPr lang="fr-FR"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ami/amie [467], drôle [2166],</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sympathique [4164], </a:t>
            </a:r>
            <a:r>
              <a:rPr lang="fr-FR" sz="1200" b="0" i="1" kern="1200" dirty="0">
                <a:solidFill>
                  <a:schemeClr val="tx1"/>
                </a:solidFill>
                <a:effectLst/>
                <a:latin typeface="+mn-lt"/>
                <a:ea typeface="+mn-ea"/>
                <a:cs typeface="+mn-cs"/>
              </a:rPr>
              <a:t>aimable [4668], anglais [784]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fr-FR" sz="1200" b="1" i="0" u="none" strike="noStrike"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36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noProof="0" dirty="0">
                <a:solidFill>
                  <a:schemeClr val="tx1"/>
                </a:solidFill>
                <a:effectLst/>
                <a:latin typeface="+mn-lt"/>
                <a:ea typeface="+mn-ea"/>
                <a:cs typeface="+mn-cs"/>
              </a:rPr>
              <a:t>Further vocabulary from previous weeks, including some phonics words used in previous activities, is</a:t>
            </a:r>
            <a:r>
              <a:rPr lang="en-US" sz="1200" b="0" i="0" u="none" strike="noStrike" kern="1200" baseline="0" noProof="0" dirty="0">
                <a:solidFill>
                  <a:schemeClr val="tx1"/>
                </a:solidFill>
                <a:effectLst/>
                <a:latin typeface="+mn-lt"/>
                <a:ea typeface="+mn-ea"/>
                <a:cs typeface="+mn-cs"/>
              </a:rPr>
              <a:t> revisited here. As well as providing variety for the tasks, this helps to embed the vocabulary. Together with the scheduled revisiting of vocabulary sets at 3- and 9-week intervals, and the revisiting of phonics words with each SSC, this helps to ensure that multiple encounters with each new word are built into the scheme of work.</a:t>
            </a:r>
          </a:p>
          <a:p>
            <a:r>
              <a:rPr lang="en-US" sz="1200" b="0" i="0" u="none" strike="noStrike" kern="1200" baseline="0" noProof="0" dirty="0">
                <a:solidFill>
                  <a:schemeClr val="tx1"/>
                </a:solidFill>
                <a:effectLst/>
                <a:latin typeface="+mn-lt"/>
                <a:ea typeface="+mn-ea"/>
                <a:cs typeface="+mn-cs"/>
              </a:rPr>
              <a:t>The second column is to ensure that students understand the whole sentence including the noun or adjective, but also reinforces the importance of grammar. ‘Normal’ and ‘bizarre’ might sometimes both seem possible – there are no necessarily right or wrong answers for the final column (for example, in a ‘cartoon’ world, the world of children’s TV (think Beauty and the Beast!), it might well be possible for a character to say ‘She is a mobile phone!’ or ‘I am a cat’.) You could explain to the class: the grammar tells us the meaning – not guess work by just using the nouns! Grammar determines meaning - not guess work about 'what might be likely in the real world'</a:t>
            </a:r>
          </a:p>
          <a:p>
            <a:r>
              <a:rPr lang="en-US" sz="1200" b="0" i="0" u="none" strike="noStrike" kern="1200" baseline="0" noProof="0" dirty="0">
                <a:solidFill>
                  <a:schemeClr val="tx1"/>
                </a:solidFill>
                <a:effectLst/>
                <a:latin typeface="+mn-lt"/>
                <a:ea typeface="+mn-ea"/>
                <a:cs typeface="+mn-cs"/>
              </a:rPr>
              <a:t>The sheet could be printed out or students can just write two columns in their exercise books and numbers 1-8. </a:t>
            </a:r>
          </a:p>
          <a:p>
            <a:endParaRPr lang="fr-FR" sz="1200" b="1" i="0" u="none" strike="noStrike" kern="1200" dirty="0">
              <a:solidFill>
                <a:schemeClr val="tx1"/>
              </a:solidFill>
              <a:effectLst/>
              <a:latin typeface="+mn-lt"/>
              <a:ea typeface="+mn-ea"/>
              <a:cs typeface="+mn-cs"/>
            </a:endParaRPr>
          </a:p>
          <a:p>
            <a:r>
              <a:rPr lang="fr-FR" sz="1200" b="1" i="0" u="none" strike="noStrike" kern="1200" dirty="0" err="1">
                <a:solidFill>
                  <a:schemeClr val="tx1"/>
                </a:solidFill>
                <a:effectLst/>
                <a:latin typeface="+mn-lt"/>
                <a:ea typeface="+mn-ea"/>
                <a:cs typeface="+mn-cs"/>
              </a:rPr>
              <a:t>Vocabulary</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words</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recycled</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from</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previous</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weeks</a:t>
            </a:r>
            <a:r>
              <a:rPr lang="fr-FR" sz="1200" b="1" i="0" u="none" strike="noStrike" kern="1200" baseline="0" dirty="0">
                <a:solidFill>
                  <a:schemeClr val="tx1"/>
                </a:solidFill>
                <a:effectLst/>
                <a:latin typeface="+mn-lt"/>
                <a:ea typeface="+mn-ea"/>
                <a:cs typeface="+mn-cs"/>
              </a:rPr>
              <a:t> in </a:t>
            </a:r>
            <a:r>
              <a:rPr lang="fr-FR" sz="1200" b="1" i="0" u="none" strike="noStrike" kern="1200" baseline="0" dirty="0" err="1">
                <a:solidFill>
                  <a:schemeClr val="tx1"/>
                </a:solidFill>
                <a:effectLst/>
                <a:latin typeface="+mn-lt"/>
                <a:ea typeface="+mn-ea"/>
                <a:cs typeface="+mn-cs"/>
              </a:rPr>
              <a:t>italics</a:t>
            </a:r>
            <a:r>
              <a:rPr lang="fr-FR" sz="1200" b="1" i="0" u="none" strike="noStrike" kern="1200" baseline="0" dirty="0">
                <a:solidFill>
                  <a:schemeClr val="tx1"/>
                </a:solidFill>
                <a:effectLst/>
                <a:latin typeface="+mn-lt"/>
                <a:ea typeface="+mn-ea"/>
                <a:cs typeface="+mn-cs"/>
              </a:rPr>
              <a:t> – </a:t>
            </a:r>
            <a:r>
              <a:rPr lang="fr-FR" sz="1200" b="1" i="0" u="none" strike="noStrike" kern="1200" baseline="0" dirty="0" err="1">
                <a:solidFill>
                  <a:schemeClr val="tx1"/>
                </a:solidFill>
                <a:effectLst/>
                <a:latin typeface="+mn-lt"/>
                <a:ea typeface="+mn-ea"/>
                <a:cs typeface="+mn-cs"/>
              </a:rPr>
              <a:t>phonics</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words</a:t>
            </a:r>
            <a:r>
              <a:rPr lang="fr-FR" sz="1200" b="1" i="0" u="none" strike="noStrike" kern="1200" baseline="0" dirty="0">
                <a:solidFill>
                  <a:schemeClr val="tx1"/>
                </a:solidFill>
                <a:effectLst/>
                <a:latin typeface="+mn-lt"/>
                <a:ea typeface="+mn-ea"/>
                <a:cs typeface="+mn-cs"/>
              </a:rPr>
              <a:t> in </a:t>
            </a:r>
            <a:r>
              <a:rPr lang="fr-FR" sz="1200" b="1" i="0" u="none" strike="noStrike" kern="1200" baseline="0" dirty="0" err="1">
                <a:solidFill>
                  <a:schemeClr val="tx1"/>
                </a:solidFill>
                <a:effectLst/>
                <a:latin typeface="+mn-lt"/>
                <a:ea typeface="+mn-ea"/>
                <a:cs typeface="+mn-cs"/>
              </a:rPr>
              <a:t>bold</a:t>
            </a:r>
            <a:r>
              <a:rPr lang="fr-FR" sz="1200" b="1" i="0" u="none" strike="noStrik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kern="1200" dirty="0">
                <a:solidFill>
                  <a:schemeClr val="tx1"/>
                </a:solidFill>
                <a:effectLst/>
                <a:latin typeface="+mn-lt"/>
                <a:ea typeface="+mn-ea"/>
                <a:cs typeface="+mn-cs"/>
              </a:rPr>
              <a:t>chat [3138], </a:t>
            </a:r>
            <a:r>
              <a:rPr lang="fr-FR" sz="1200" b="0" i="1" kern="1200" dirty="0">
                <a:solidFill>
                  <a:schemeClr val="tx1"/>
                </a:solidFill>
                <a:effectLst/>
                <a:latin typeface="+mn-lt"/>
                <a:ea typeface="+mn-ea"/>
                <a:cs typeface="+mn-cs"/>
              </a:rPr>
              <a:t>ordinateur</a:t>
            </a:r>
            <a:r>
              <a:rPr lang="fr-FR" sz="1200" b="0" i="1" kern="1200" baseline="0" dirty="0">
                <a:solidFill>
                  <a:schemeClr val="tx1"/>
                </a:solidFill>
                <a:effectLst/>
                <a:latin typeface="+mn-lt"/>
                <a:ea typeface="+mn-ea"/>
                <a:cs typeface="+mn-cs"/>
              </a:rPr>
              <a:t> [2201],</a:t>
            </a:r>
            <a:r>
              <a:rPr lang="fr-FR" sz="1200" b="0" i="1" kern="1200" dirty="0">
                <a:solidFill>
                  <a:schemeClr val="tx1"/>
                </a:solidFill>
                <a:effectLst/>
                <a:latin typeface="+mn-lt"/>
                <a:ea typeface="+mn-ea"/>
                <a:cs typeface="+mn-cs"/>
              </a:rPr>
              <a:t> portable [251], </a:t>
            </a:r>
            <a:r>
              <a:rPr lang="fr-FR" sz="1200" b="0" i="0" kern="1200" dirty="0">
                <a:solidFill>
                  <a:schemeClr val="tx1"/>
                </a:solidFill>
                <a:effectLst/>
                <a:latin typeface="+mn-lt"/>
                <a:ea typeface="+mn-ea"/>
                <a:cs typeface="+mn-cs"/>
              </a:rPr>
              <a:t>professeur [1150], </a:t>
            </a:r>
            <a:r>
              <a:rPr lang="fr-FR" sz="1200" b="0" i="1" kern="1200" dirty="0">
                <a:solidFill>
                  <a:schemeClr val="tx1"/>
                </a:solidFill>
                <a:effectLst/>
                <a:latin typeface="+mn-lt"/>
                <a:ea typeface="+mn-ea"/>
                <a:cs typeface="+mn-cs"/>
              </a:rPr>
              <a:t>aimable [4668], calme [1731]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fr-FR" sz="1200" b="1" i="0" u="none" strike="noStrike"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GB" sz="1200" b="0" i="0" u="none" strike="noStrike" kern="1200" noProof="0" dirty="0">
                <a:solidFill>
                  <a:schemeClr val="tx1"/>
                </a:solidFill>
                <a:effectLst/>
                <a:latin typeface="+mn-lt"/>
                <a:ea typeface="+mn-ea"/>
                <a:cs typeface="+mn-cs"/>
              </a:rPr>
              <a:t>This</a:t>
            </a:r>
            <a:r>
              <a:rPr lang="en-GB" sz="1200" b="0" i="0" u="none" strike="noStrike" kern="1200" baseline="0" noProof="0" dirty="0">
                <a:solidFill>
                  <a:schemeClr val="tx1"/>
                </a:solidFill>
                <a:effectLst/>
                <a:latin typeface="+mn-lt"/>
                <a:ea typeface="+mn-ea"/>
                <a:cs typeface="+mn-cs"/>
              </a:rPr>
              <a:t> receptive mode task mirrors the reading task which began this particular sequence of slides, but with the (usually) more difficult oral modality, now that practice within the written modality has taken place</a:t>
            </a:r>
            <a:r>
              <a:rPr lang="en-GB" sz="1200" b="0" i="0" u="none" strike="noStrike" kern="1200" baseline="0" noProof="0" dirty="0" smtClean="0">
                <a:solidFill>
                  <a:schemeClr val="tx1"/>
                </a:solidFill>
                <a:effectLst/>
                <a:latin typeface="+mn-lt"/>
                <a:ea typeface="+mn-ea"/>
                <a:cs typeface="+mn-cs"/>
              </a:rPr>
              <a:t>.</a:t>
            </a:r>
          </a:p>
          <a:p>
            <a:pPr rtl="0" eaLnBrk="1" fontAlgn="ctr" latinLnBrk="0" hangingPunct="1"/>
            <a:endParaRPr lang="en-GB" sz="1200" b="0" i="0" u="none" strike="noStrike" kern="1200" baseline="0" noProof="0" dirty="0" smtClean="0">
              <a:solidFill>
                <a:schemeClr val="tx1"/>
              </a:solidFill>
              <a:effectLst/>
              <a:latin typeface="+mn-lt"/>
              <a:ea typeface="+mn-ea"/>
              <a:cs typeface="+mn-cs"/>
            </a:endParaRPr>
          </a:p>
          <a:p>
            <a:pPr rtl="0" eaLnBrk="1" fontAlgn="ctr" latinLnBrk="0" hangingPunct="1"/>
            <a:r>
              <a:rPr lang="en-GB" sz="1200" b="0" i="0" u="none" strike="noStrike" kern="1200" baseline="0" noProof="0" dirty="0" smtClean="0">
                <a:solidFill>
                  <a:schemeClr val="tx1"/>
                </a:solidFill>
                <a:effectLst/>
                <a:latin typeface="+mn-lt"/>
                <a:ea typeface="+mn-ea"/>
                <a:cs typeface="+mn-cs"/>
              </a:rPr>
              <a:t>Before the task begins, explain to learners that ‘</a:t>
            </a:r>
            <a:r>
              <a:rPr lang="en-GB" sz="1200" b="0" i="0" u="none" strike="noStrike" kern="1200" baseline="0" noProof="0" dirty="0" err="1" smtClean="0">
                <a:solidFill>
                  <a:schemeClr val="tx1"/>
                </a:solidFill>
                <a:effectLst/>
                <a:latin typeface="+mn-lt"/>
                <a:ea typeface="+mn-ea"/>
                <a:cs typeface="+mn-cs"/>
              </a:rPr>
              <a:t>C’est</a:t>
            </a:r>
            <a:r>
              <a:rPr lang="en-GB" sz="1200" b="0" i="0" u="none" strike="noStrike" kern="1200" baseline="0" noProof="0" dirty="0" smtClean="0">
                <a:solidFill>
                  <a:schemeClr val="tx1"/>
                </a:solidFill>
                <a:effectLst/>
                <a:latin typeface="+mn-lt"/>
                <a:ea typeface="+mn-ea"/>
                <a:cs typeface="+mn-cs"/>
              </a:rPr>
              <a:t>’ is used with people as well as things, when saying who/what they are. ‘</a:t>
            </a:r>
            <a:r>
              <a:rPr lang="en-GB" sz="1200" b="0" i="0" u="none" strike="noStrike" kern="1200" baseline="0" noProof="0" dirty="0" err="1" smtClean="0">
                <a:solidFill>
                  <a:schemeClr val="tx1"/>
                </a:solidFill>
                <a:effectLst/>
                <a:latin typeface="+mn-lt"/>
                <a:ea typeface="+mn-ea"/>
                <a:cs typeface="+mn-cs"/>
              </a:rPr>
              <a:t>C’est</a:t>
            </a:r>
            <a:r>
              <a:rPr lang="en-GB" sz="1200" b="0" i="0" u="none" strike="noStrike" kern="1200" baseline="0" noProof="0" dirty="0" smtClean="0">
                <a:solidFill>
                  <a:schemeClr val="tx1"/>
                </a:solidFill>
                <a:effectLst/>
                <a:latin typeface="+mn-lt"/>
                <a:ea typeface="+mn-ea"/>
                <a:cs typeface="+mn-cs"/>
              </a:rPr>
              <a:t>’ (a contraction of ‘</a:t>
            </a:r>
            <a:r>
              <a:rPr lang="en-GB" sz="1200" b="0" i="0" u="none" strike="noStrike" kern="1200" baseline="0" noProof="0" dirty="0" err="1" smtClean="0">
                <a:solidFill>
                  <a:schemeClr val="tx1"/>
                </a:solidFill>
                <a:effectLst/>
                <a:latin typeface="+mn-lt"/>
                <a:ea typeface="+mn-ea"/>
                <a:cs typeface="+mn-cs"/>
              </a:rPr>
              <a:t>ce</a:t>
            </a:r>
            <a:r>
              <a:rPr lang="en-GB" sz="1200" b="0" i="0" u="none" strike="noStrike" kern="1200" baseline="0" noProof="0" dirty="0" smtClean="0">
                <a:solidFill>
                  <a:schemeClr val="tx1"/>
                </a:solidFill>
                <a:effectLst/>
                <a:latin typeface="+mn-lt"/>
                <a:ea typeface="+mn-ea"/>
                <a:cs typeface="+mn-cs"/>
              </a:rPr>
              <a:t> </a:t>
            </a:r>
            <a:r>
              <a:rPr lang="en-GB" sz="1200" b="0" i="0" u="none" strike="noStrike" kern="1200" baseline="0" noProof="0" dirty="0" err="1" smtClean="0">
                <a:solidFill>
                  <a:schemeClr val="tx1"/>
                </a:solidFill>
                <a:effectLst/>
                <a:latin typeface="+mn-lt"/>
                <a:ea typeface="+mn-ea"/>
                <a:cs typeface="+mn-cs"/>
              </a:rPr>
              <a:t>est</a:t>
            </a:r>
            <a:r>
              <a:rPr lang="en-GB" sz="1200" b="0" i="0" u="none" strike="noStrike" kern="1200" baseline="0" noProof="0" dirty="0" smtClean="0">
                <a:solidFill>
                  <a:schemeClr val="tx1"/>
                </a:solidFill>
                <a:effectLst/>
                <a:latin typeface="+mn-lt"/>
                <a:ea typeface="+mn-ea"/>
                <a:cs typeface="+mn-cs"/>
              </a:rPr>
              <a:t>’) literally means ‘this is’, but when referring to people can be taken to mean ‘s/he is’.</a:t>
            </a:r>
            <a:endParaRPr lang="en-GB" sz="1200" b="0" i="0" u="none" strike="noStrike" kern="1200" baseline="0" noProof="0" dirty="0">
              <a:solidFill>
                <a:schemeClr val="tx1"/>
              </a:solidFill>
              <a:effectLst/>
              <a:latin typeface="+mn-lt"/>
              <a:ea typeface="+mn-ea"/>
              <a:cs typeface="+mn-cs"/>
            </a:endParaRPr>
          </a:p>
          <a:p>
            <a:pPr rtl="0" eaLnBrk="1" fontAlgn="ctr" latinLnBrk="0" hangingPunct="1"/>
            <a:r>
              <a:rPr lang="en-GB" sz="1200" b="0" i="0" u="none" strike="noStrike" kern="1200" baseline="0" noProof="0" dirty="0">
                <a:solidFill>
                  <a:schemeClr val="tx1"/>
                </a:solidFill>
                <a:effectLst/>
                <a:latin typeface="+mn-lt"/>
                <a:ea typeface="+mn-ea"/>
                <a:cs typeface="+mn-cs"/>
              </a:rPr>
              <a:t> </a:t>
            </a:r>
          </a:p>
          <a:p>
            <a:pPr rtl="0" eaLnBrk="1" fontAlgn="ctr" latinLnBrk="0" hangingPunct="1"/>
            <a:r>
              <a:rPr lang="en-GB" sz="1200" b="0" i="0" u="none" strike="noStrike" kern="1200" baseline="0" noProof="0" dirty="0">
                <a:solidFill>
                  <a:schemeClr val="tx1"/>
                </a:solidFill>
                <a:effectLst/>
                <a:latin typeface="+mn-lt"/>
                <a:ea typeface="+mn-ea"/>
                <a:cs typeface="+mn-cs"/>
              </a:rPr>
              <a:t>Each item could be played twice, to break it down for the learners. The first time, learners could just put a tick in the correct column (having or being). On the second hearing of each item, learners could then provide the oral translation.</a:t>
            </a:r>
          </a:p>
          <a:p>
            <a:pPr rtl="0" eaLnBrk="1" fontAlgn="ctr" latinLnBrk="0" hangingPunct="1"/>
            <a:endParaRPr lang="fr-FR" sz="1200" b="1" i="0" u="none" strike="noStrike" kern="1200" dirty="0">
              <a:solidFill>
                <a:schemeClr val="tx1"/>
              </a:solidFill>
              <a:effectLst/>
              <a:latin typeface="+mn-lt"/>
              <a:ea typeface="+mn-ea"/>
              <a:cs typeface="+mn-cs"/>
            </a:endParaRPr>
          </a:p>
          <a:p>
            <a:pPr rtl="0" eaLnBrk="1" fontAlgn="ctr" latinLnBrk="0" hangingPunct="1"/>
            <a:r>
              <a:rPr lang="fr-FR" sz="1200" b="1" i="0" u="none" strike="noStrike" kern="1200" dirty="0" err="1">
                <a:solidFill>
                  <a:schemeClr val="tx1"/>
                </a:solidFill>
                <a:effectLst/>
                <a:latin typeface="+mn-lt"/>
                <a:ea typeface="+mn-ea"/>
                <a:cs typeface="+mn-cs"/>
              </a:rPr>
              <a:t>Transcript</a:t>
            </a:r>
            <a:endParaRPr lang="fr-FR" sz="1200" b="1"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1) C’</a:t>
            </a:r>
            <a:r>
              <a:rPr lang="fr-FR" sz="1200" b="0" i="0" u="none" strike="noStrike" kern="1200" baseline="0" dirty="0">
                <a:solidFill>
                  <a:schemeClr val="tx1"/>
                </a:solidFill>
                <a:effectLst/>
                <a:latin typeface="+mn-lt"/>
                <a:ea typeface="+mn-ea"/>
                <a:cs typeface="+mn-cs"/>
              </a:rPr>
              <a:t>est</a:t>
            </a:r>
            <a:r>
              <a:rPr lang="fr-FR" sz="1200" b="0" i="0" u="none" strike="noStrike" kern="1200" dirty="0">
                <a:solidFill>
                  <a:schemeClr val="tx1"/>
                </a:solidFill>
                <a:effectLst/>
                <a:latin typeface="+mn-lt"/>
                <a:ea typeface="+mn-ea"/>
                <a:cs typeface="+mn-cs"/>
              </a:rPr>
              <a:t> un professeur</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sympathique</a:t>
            </a:r>
            <a:r>
              <a:rPr lang="fr-FR" sz="1200" b="0" i="0" u="none" strike="noStrike" kern="1200" baseline="0" dirty="0">
                <a:solidFill>
                  <a:schemeClr val="tx1"/>
                </a:solidFill>
                <a:effectLst/>
                <a:latin typeface="+mn-lt"/>
                <a:ea typeface="+mn-ea"/>
                <a:cs typeface="+mn-cs"/>
              </a:rPr>
              <a:t>.</a:t>
            </a:r>
            <a:endParaRPr lang="en-GB" sz="1200" b="0" i="0" u="none" strike="noStrike" kern="1200" dirty="0">
              <a:solidFill>
                <a:schemeClr val="tx1"/>
              </a:solidFill>
              <a:effectLst/>
              <a:latin typeface="+mn-lt"/>
              <a:ea typeface="+mn-ea"/>
              <a:cs typeface="+mn-cs"/>
            </a:endParaRPr>
          </a:p>
          <a:p>
            <a:pPr rtl="0" eaLnBrk="1" fontAlgn="auto" latinLnBrk="0" hangingPunct="1"/>
            <a:r>
              <a:rPr lang="fr-FR" sz="1200" b="0" i="0" u="none" strike="noStrike" kern="1200" dirty="0">
                <a:solidFill>
                  <a:schemeClr val="tx1"/>
                </a:solidFill>
                <a:effectLst/>
                <a:latin typeface="+mn-lt"/>
                <a:ea typeface="+mn-ea"/>
                <a:cs typeface="+mn-cs"/>
              </a:rPr>
              <a:t>2) Il a un professeur intéressant.</a:t>
            </a:r>
            <a:endParaRPr lang="en-GB"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3) Elle</a:t>
            </a:r>
            <a:r>
              <a:rPr lang="fr-FR" sz="1200" b="0" i="0" u="none" strike="noStrike" kern="1200" baseline="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rPr>
              <a:t>a</a:t>
            </a:r>
            <a:r>
              <a:rPr lang="fr-FR" sz="1200" b="0" i="0" u="none" strike="noStrike" kern="1200" baseline="0" dirty="0">
                <a:solidFill>
                  <a:schemeClr val="tx1"/>
                </a:solidFill>
                <a:effectLst/>
                <a:latin typeface="+mn-lt"/>
                <a:ea typeface="+mn-ea"/>
                <a:cs typeface="+mn-cs"/>
              </a:rPr>
              <a:t> u</a:t>
            </a:r>
            <a:r>
              <a:rPr lang="fr-FR" sz="1200" b="0" i="0" u="none" strike="noStrike" kern="1200" dirty="0">
                <a:solidFill>
                  <a:schemeClr val="tx1"/>
                </a:solidFill>
                <a:effectLst/>
                <a:latin typeface="+mn-lt"/>
                <a:ea typeface="+mn-ea"/>
                <a:cs typeface="+mn-cs"/>
              </a:rPr>
              <a:t>ne amie </a:t>
            </a:r>
            <a:r>
              <a:rPr lang="fr-FR" sz="1200" b="0" i="0" kern="1200" dirty="0">
                <a:solidFill>
                  <a:schemeClr val="tx1"/>
                </a:solidFill>
                <a:effectLst/>
                <a:latin typeface="+mn-lt"/>
                <a:ea typeface="+mn-ea"/>
                <a:cs typeface="+mn-cs"/>
              </a:rPr>
              <a:t>drôle</a:t>
            </a:r>
            <a:r>
              <a:rPr lang="fr-FR" sz="1200" b="0" i="0" u="none" strike="noStrike" kern="1200" dirty="0">
                <a:solidFill>
                  <a:schemeClr val="tx1"/>
                </a:solidFill>
                <a:effectLst/>
                <a:latin typeface="+mn-lt"/>
                <a:ea typeface="+mn-ea"/>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4) Je</a:t>
            </a:r>
            <a:r>
              <a:rPr lang="fr-FR" sz="1200" b="0" i="0" u="none" strike="noStrike" kern="1200" baseline="0" dirty="0">
                <a:solidFill>
                  <a:schemeClr val="tx1"/>
                </a:solidFill>
                <a:effectLst/>
                <a:latin typeface="+mn-lt"/>
                <a:ea typeface="+mn-ea"/>
                <a:cs typeface="+mn-cs"/>
              </a:rPr>
              <a:t> suis </a:t>
            </a:r>
            <a:r>
              <a:rPr lang="fr-FR" sz="1200" b="0" i="0" kern="1200" dirty="0">
                <a:solidFill>
                  <a:schemeClr val="tx1"/>
                </a:solidFill>
                <a:effectLst/>
                <a:latin typeface="+mn-lt"/>
                <a:ea typeface="+mn-ea"/>
                <a:cs typeface="+mn-cs"/>
              </a:rPr>
              <a:t>française. </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kern="1200" dirty="0">
                <a:solidFill>
                  <a:schemeClr val="tx1"/>
                </a:solidFill>
                <a:effectLst/>
                <a:latin typeface="+mn-lt"/>
                <a:ea typeface="+mn-ea"/>
                <a:cs typeface="+mn-cs"/>
              </a:rPr>
              <a:t>5) Tu as un ami </a:t>
            </a:r>
            <a:r>
              <a:rPr lang="fr-FR" sz="1200" b="0" i="0" u="none" strike="noStrike" kern="1200" baseline="0" dirty="0">
                <a:solidFill>
                  <a:schemeClr val="tx1"/>
                </a:solidFill>
                <a:effectLst/>
                <a:latin typeface="+mn-lt"/>
                <a:ea typeface="+mn-ea"/>
                <a:cs typeface="+mn-cs"/>
              </a:rPr>
              <a:t>anglais ?</a:t>
            </a:r>
            <a:endParaRPr lang="en-GB"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6) C’</a:t>
            </a:r>
            <a:r>
              <a:rPr lang="fr-FR" sz="1200" b="0" i="0" u="none" strike="noStrike" kern="1200" baseline="0" dirty="0">
                <a:solidFill>
                  <a:schemeClr val="tx1"/>
                </a:solidFill>
                <a:effectLst/>
                <a:latin typeface="+mn-lt"/>
                <a:ea typeface="+mn-ea"/>
                <a:cs typeface="+mn-cs"/>
              </a:rPr>
              <a:t>est</a:t>
            </a:r>
            <a:r>
              <a:rPr lang="fr-FR" sz="1200" b="0" i="0" u="none" strike="noStrike" kern="1200" dirty="0">
                <a:solidFill>
                  <a:schemeClr val="tx1"/>
                </a:solidFill>
                <a:effectLst/>
                <a:latin typeface="+mn-lt"/>
                <a:ea typeface="+mn-ea"/>
                <a:cs typeface="+mn-cs"/>
              </a:rPr>
              <a:t> une femme sympathique.</a:t>
            </a:r>
            <a:endParaRPr lang="en-GB"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7) Tu</a:t>
            </a:r>
            <a:r>
              <a:rPr lang="fr-FR" sz="1200" b="0" i="0" u="none" strike="noStrike" kern="1200" baseline="0" dirty="0">
                <a:solidFill>
                  <a:schemeClr val="tx1"/>
                </a:solidFill>
                <a:effectLst/>
                <a:latin typeface="+mn-lt"/>
                <a:ea typeface="+mn-ea"/>
                <a:cs typeface="+mn-cs"/>
              </a:rPr>
              <a:t> es aimable</a:t>
            </a:r>
            <a:r>
              <a:rPr lang="fr-FR" sz="1200" b="0" i="0" u="none" strike="noStrike" kern="1200" dirty="0">
                <a:solidFill>
                  <a:schemeClr val="tx1"/>
                </a:solidFill>
                <a:effectLst/>
                <a:latin typeface="+mn-lt"/>
                <a:ea typeface="+mn-ea"/>
                <a:cs typeface="+mn-cs"/>
              </a:rPr>
              <a:t>.</a:t>
            </a:r>
            <a:endParaRPr lang="en-GB" sz="1200" b="0" i="0" u="none" strike="noStrike" kern="1200" dirty="0">
              <a:solidFill>
                <a:schemeClr val="tx1"/>
              </a:solidFill>
              <a:effectLst/>
              <a:latin typeface="+mn-lt"/>
              <a:ea typeface="+mn-ea"/>
              <a:cs typeface="+mn-cs"/>
            </a:endParaRPr>
          </a:p>
          <a:p>
            <a:pPr rtl="0" eaLnBrk="1" fontAlgn="ctr" latinLnBrk="0" hangingPunct="1"/>
            <a:r>
              <a:rPr lang="fr-FR" sz="1200" b="0" i="0" u="none" strike="noStrike" kern="1200" dirty="0">
                <a:solidFill>
                  <a:schemeClr val="tx1"/>
                </a:solidFill>
                <a:effectLst/>
                <a:latin typeface="+mn-lt"/>
                <a:ea typeface="+mn-ea"/>
                <a:cs typeface="+mn-cs"/>
              </a:rPr>
              <a:t>8) J’ai un ami intéressant.</a:t>
            </a:r>
            <a:endParaRPr lang="en-GB" sz="1200" b="0" i="0" u="none" strike="noStrike" kern="1200" dirty="0">
              <a:solidFill>
                <a:schemeClr val="tx1"/>
              </a:solidFill>
              <a:effectLst/>
              <a:latin typeface="+mn-lt"/>
              <a:ea typeface="+mn-ea"/>
              <a:cs typeface="+mn-cs"/>
            </a:endParaRPr>
          </a:p>
          <a:p>
            <a:endParaRPr lang="fr-FR" sz="1200" b="1" i="0" u="none" strike="noStrike" kern="1200" dirty="0">
              <a:solidFill>
                <a:schemeClr val="tx1"/>
              </a:solidFill>
              <a:effectLst/>
              <a:latin typeface="+mn-lt"/>
              <a:ea typeface="+mn-ea"/>
              <a:cs typeface="+mn-cs"/>
            </a:endParaRPr>
          </a:p>
          <a:p>
            <a:r>
              <a:rPr lang="fr-FR" sz="1200" b="1" i="0" u="none" strike="noStrike" kern="1200" dirty="0" err="1">
                <a:solidFill>
                  <a:schemeClr val="tx1"/>
                </a:solidFill>
                <a:effectLst/>
                <a:latin typeface="+mn-lt"/>
                <a:ea typeface="+mn-ea"/>
                <a:cs typeface="+mn-cs"/>
              </a:rPr>
              <a:t>Vocabulary</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words</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recycled</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from</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previous</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weeks</a:t>
            </a:r>
            <a:r>
              <a:rPr lang="fr-FR" sz="1200" b="1" i="0" u="none" strike="noStrike" kern="1200" baseline="0" dirty="0">
                <a:solidFill>
                  <a:schemeClr val="tx1"/>
                </a:solidFill>
                <a:effectLst/>
                <a:latin typeface="+mn-lt"/>
                <a:ea typeface="+mn-ea"/>
                <a:cs typeface="+mn-cs"/>
              </a:rPr>
              <a:t> in </a:t>
            </a:r>
            <a:r>
              <a:rPr lang="fr-FR" sz="1200" b="1" i="0" u="none" strike="noStrike" kern="1200" baseline="0" dirty="0" err="1">
                <a:solidFill>
                  <a:schemeClr val="tx1"/>
                </a:solidFill>
                <a:effectLst/>
                <a:latin typeface="+mn-lt"/>
                <a:ea typeface="+mn-ea"/>
                <a:cs typeface="+mn-cs"/>
              </a:rPr>
              <a:t>italics</a:t>
            </a:r>
            <a:r>
              <a:rPr lang="fr-FR" sz="1200" b="1" i="0" u="none" strike="noStrike" kern="1200" baseline="0" dirty="0">
                <a:solidFill>
                  <a:schemeClr val="tx1"/>
                </a:solidFill>
                <a:effectLst/>
                <a:latin typeface="+mn-lt"/>
                <a:ea typeface="+mn-ea"/>
                <a:cs typeface="+mn-cs"/>
              </a:rPr>
              <a:t>)</a:t>
            </a:r>
            <a:endParaRPr lang="fr-FR"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professeur [1150], femme [154], chanteur [3251], ami/amie [467], drôle [2166], intéressant [1244], sympathique [4164], </a:t>
            </a:r>
            <a:r>
              <a:rPr lang="fr-FR" sz="1200" b="0" i="1" kern="1200" dirty="0">
                <a:solidFill>
                  <a:schemeClr val="tx1"/>
                </a:solidFill>
                <a:effectLst/>
                <a:latin typeface="+mn-lt"/>
                <a:ea typeface="+mn-ea"/>
                <a:cs typeface="+mn-cs"/>
              </a:rPr>
              <a:t>aimable [4668], anglais [784], français [251]</a:t>
            </a:r>
            <a:endParaRPr lang="de-DE"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fr-FR" sz="1200" b="1" i="0" u="none" strike="noStrike"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19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GB" sz="1200" b="0" i="0" u="none" strike="noStrike" kern="1200" noProof="0" dirty="0">
                <a:solidFill>
                  <a:schemeClr val="tx1"/>
                </a:solidFill>
                <a:effectLst/>
                <a:latin typeface="+mn-lt"/>
                <a:ea typeface="+mn-ea"/>
                <a:cs typeface="+mn-cs"/>
              </a:rPr>
              <a:t>Learners are now challenged</a:t>
            </a:r>
            <a:r>
              <a:rPr lang="en-GB" sz="1200" b="0" i="0" u="none" strike="noStrike" kern="1200" baseline="0" noProof="0" dirty="0">
                <a:solidFill>
                  <a:schemeClr val="tx1"/>
                </a:solidFill>
                <a:effectLst/>
                <a:latin typeface="+mn-lt"/>
                <a:ea typeface="+mn-ea"/>
                <a:cs typeface="+mn-cs"/>
              </a:rPr>
              <a:t> to retranslate the sentences into French, listening to the audio again if necessary.</a:t>
            </a:r>
          </a:p>
          <a:p>
            <a:pPr rtl="0" eaLnBrk="1" fontAlgn="ctr" latinLnBrk="0" hangingPunct="1"/>
            <a:r>
              <a:rPr lang="en-GB" sz="1200" b="0" i="0" u="none" strike="noStrike" kern="1200" baseline="0" noProof="0" dirty="0">
                <a:solidFill>
                  <a:schemeClr val="tx1"/>
                </a:solidFill>
                <a:effectLst/>
                <a:latin typeface="+mn-lt"/>
                <a:ea typeface="+mn-ea"/>
                <a:cs typeface="+mn-cs"/>
              </a:rPr>
              <a:t>This can be done orally, then in writing.</a:t>
            </a:r>
          </a:p>
          <a:p>
            <a:pPr rtl="0" eaLnBrk="1" fontAlgn="ctr" latinLnBrk="0" hangingPunct="1"/>
            <a:endParaRPr lang="fr-FR" sz="1200" b="1" i="0" u="none" strike="noStrike" kern="1200" dirty="0">
              <a:solidFill>
                <a:schemeClr val="tx1"/>
              </a:solidFill>
              <a:effectLst/>
              <a:latin typeface="+mn-lt"/>
              <a:ea typeface="+mn-ea"/>
              <a:cs typeface="+mn-cs"/>
            </a:endParaRPr>
          </a:p>
          <a:p>
            <a:pPr rtl="0" eaLnBrk="1" fontAlgn="ctr" latinLnBrk="0" hangingPunct="1"/>
            <a:r>
              <a:rPr lang="fr-FR" sz="2000" b="1" i="0" u="none" strike="noStrike" kern="1200" dirty="0" err="1">
                <a:solidFill>
                  <a:schemeClr val="tx1"/>
                </a:solidFill>
                <a:effectLst/>
                <a:latin typeface="Century Gothic" panose="020B0502020202020204" pitchFamily="34" charset="0"/>
                <a:ea typeface="+mn-ea"/>
                <a:cs typeface="+mn-cs"/>
              </a:rPr>
              <a:t>Transcript</a:t>
            </a:r>
            <a:endParaRPr lang="fr-FR" sz="2000" b="1" i="0" u="none" strike="noStrike" kern="1200" dirty="0">
              <a:solidFill>
                <a:schemeClr val="tx1"/>
              </a:solidFill>
              <a:effectLst/>
              <a:latin typeface="Century Gothic" panose="020B0502020202020204" pitchFamily="34" charset="0"/>
              <a:ea typeface="+mn-ea"/>
              <a:cs typeface="+mn-cs"/>
            </a:endParaRPr>
          </a:p>
          <a:p>
            <a:pPr rtl="0" eaLnBrk="1" fontAlgn="ctr" latinLnBrk="0" hangingPunct="1"/>
            <a:r>
              <a:rPr lang="fr-FR" sz="2000" b="0" i="0" u="none" strike="noStrike" kern="1200" dirty="0">
                <a:solidFill>
                  <a:schemeClr val="tx1"/>
                </a:solidFill>
                <a:effectLst/>
                <a:latin typeface="Century Gothic" panose="020B0502020202020204" pitchFamily="34" charset="0"/>
                <a:ea typeface="+mn-ea"/>
                <a:cs typeface="+mn-cs"/>
              </a:rPr>
              <a:t>1) C’</a:t>
            </a:r>
            <a:r>
              <a:rPr lang="fr-FR" sz="2000" b="0" i="0" u="none" strike="noStrike" kern="1200" baseline="0" dirty="0">
                <a:solidFill>
                  <a:schemeClr val="tx1"/>
                </a:solidFill>
                <a:effectLst/>
                <a:latin typeface="Century Gothic" panose="020B0502020202020204" pitchFamily="34" charset="0"/>
                <a:ea typeface="+mn-ea"/>
                <a:cs typeface="+mn-cs"/>
              </a:rPr>
              <a:t>est</a:t>
            </a:r>
            <a:r>
              <a:rPr lang="fr-FR" sz="2000" b="0" i="0" u="none" strike="noStrike" kern="1200" dirty="0">
                <a:solidFill>
                  <a:schemeClr val="tx1"/>
                </a:solidFill>
                <a:effectLst/>
                <a:latin typeface="Century Gothic" panose="020B0502020202020204" pitchFamily="34" charset="0"/>
                <a:ea typeface="+mn-ea"/>
                <a:cs typeface="+mn-cs"/>
              </a:rPr>
              <a:t> un professeur</a:t>
            </a:r>
            <a:r>
              <a:rPr lang="fr-FR" sz="2000" b="0" i="0" u="none" strike="noStrike" kern="1200" baseline="0" dirty="0">
                <a:solidFill>
                  <a:schemeClr val="tx1"/>
                </a:solidFill>
                <a:effectLst/>
                <a:latin typeface="Century Gothic" panose="020B0502020202020204" pitchFamily="34" charset="0"/>
                <a:ea typeface="+mn-ea"/>
                <a:cs typeface="+mn-cs"/>
              </a:rPr>
              <a:t> </a:t>
            </a:r>
            <a:r>
              <a:rPr lang="fr-FR" sz="2000" b="0" i="0" u="none" strike="noStrike" kern="1200" dirty="0" smtClean="0">
                <a:solidFill>
                  <a:schemeClr val="tx1"/>
                </a:solidFill>
                <a:effectLst/>
                <a:latin typeface="Century Gothic" panose="020B0502020202020204" pitchFamily="34" charset="0"/>
                <a:ea typeface="+mn-ea"/>
                <a:cs typeface="+mn-cs"/>
              </a:rPr>
              <a:t>sympathique</a:t>
            </a:r>
            <a:r>
              <a:rPr lang="fr-FR" sz="2000" b="0" i="0" u="none" strike="noStrike" kern="1200" baseline="0" dirty="0">
                <a:solidFill>
                  <a:schemeClr val="tx1"/>
                </a:solidFill>
                <a:effectLst/>
                <a:latin typeface="Century Gothic" panose="020B0502020202020204" pitchFamily="34" charset="0"/>
                <a:ea typeface="+mn-ea"/>
                <a:cs typeface="+mn-cs"/>
              </a:rPr>
              <a:t>*</a:t>
            </a:r>
            <a:endParaRPr lang="en-GB" sz="2000" b="0" i="0" u="none" strike="noStrike" kern="1200" dirty="0">
              <a:solidFill>
                <a:schemeClr val="tx1"/>
              </a:solidFill>
              <a:effectLst/>
              <a:latin typeface="Century Gothic" panose="020B0502020202020204" pitchFamily="34" charset="0"/>
              <a:ea typeface="+mn-ea"/>
              <a:cs typeface="+mn-cs"/>
            </a:endParaRPr>
          </a:p>
          <a:p>
            <a:pPr rtl="0" eaLnBrk="1" fontAlgn="auto" latinLnBrk="0" hangingPunct="1"/>
            <a:r>
              <a:rPr lang="fr-FR" sz="2000" b="0" i="0" u="none" strike="noStrike" kern="1200" dirty="0">
                <a:solidFill>
                  <a:schemeClr val="tx1"/>
                </a:solidFill>
                <a:effectLst/>
                <a:latin typeface="Century Gothic" panose="020B0502020202020204" pitchFamily="34" charset="0"/>
                <a:ea typeface="+mn-ea"/>
                <a:cs typeface="+mn-cs"/>
              </a:rPr>
              <a:t>2) Il a un professeur intéressant.</a:t>
            </a:r>
            <a:endParaRPr lang="en-GB" sz="2000" b="0" i="0" u="none" strike="noStrike" kern="1200" dirty="0">
              <a:solidFill>
                <a:schemeClr val="tx1"/>
              </a:solidFill>
              <a:effectLst/>
              <a:latin typeface="Century Gothic" panose="020B0502020202020204" pitchFamily="34" charset="0"/>
              <a:ea typeface="+mn-ea"/>
              <a:cs typeface="+mn-cs"/>
            </a:endParaRPr>
          </a:p>
          <a:p>
            <a:pPr rtl="0" eaLnBrk="1" fontAlgn="ctr" latinLnBrk="0" hangingPunct="1"/>
            <a:r>
              <a:rPr lang="fr-FR" sz="2000" b="0" i="0" u="none" strike="noStrike" kern="1200" dirty="0">
                <a:solidFill>
                  <a:schemeClr val="tx1"/>
                </a:solidFill>
                <a:effectLst/>
                <a:latin typeface="Century Gothic" panose="020B0502020202020204" pitchFamily="34" charset="0"/>
                <a:ea typeface="+mn-ea"/>
                <a:cs typeface="+mn-cs"/>
              </a:rPr>
              <a:t>3) Elle</a:t>
            </a:r>
            <a:r>
              <a:rPr lang="fr-FR" sz="2000" b="0" i="0" u="none" strike="noStrike" kern="1200" baseline="0" dirty="0">
                <a:solidFill>
                  <a:schemeClr val="tx1"/>
                </a:solidFill>
                <a:effectLst/>
                <a:latin typeface="Century Gothic" panose="020B0502020202020204" pitchFamily="34" charset="0"/>
                <a:ea typeface="+mn-ea"/>
                <a:cs typeface="+mn-cs"/>
              </a:rPr>
              <a:t> </a:t>
            </a:r>
            <a:r>
              <a:rPr lang="fr-FR" sz="2000" b="0" i="0" u="none" strike="noStrike" kern="1200" dirty="0">
                <a:solidFill>
                  <a:schemeClr val="tx1"/>
                </a:solidFill>
                <a:effectLst/>
                <a:latin typeface="Century Gothic" panose="020B0502020202020204" pitchFamily="34" charset="0"/>
                <a:ea typeface="+mn-ea"/>
                <a:cs typeface="+mn-cs"/>
              </a:rPr>
              <a:t>a</a:t>
            </a:r>
            <a:r>
              <a:rPr lang="fr-FR" sz="2000" b="0" i="0" u="none" strike="noStrike" kern="1200" baseline="0" dirty="0">
                <a:solidFill>
                  <a:schemeClr val="tx1"/>
                </a:solidFill>
                <a:effectLst/>
                <a:latin typeface="Century Gothic" panose="020B0502020202020204" pitchFamily="34" charset="0"/>
                <a:ea typeface="+mn-ea"/>
                <a:cs typeface="+mn-cs"/>
              </a:rPr>
              <a:t> u</a:t>
            </a:r>
            <a:r>
              <a:rPr lang="fr-FR" sz="2000" b="0" i="0" u="none" strike="noStrike" kern="1200" dirty="0">
                <a:solidFill>
                  <a:schemeClr val="tx1"/>
                </a:solidFill>
                <a:effectLst/>
                <a:latin typeface="Century Gothic" panose="020B0502020202020204" pitchFamily="34" charset="0"/>
                <a:ea typeface="+mn-ea"/>
                <a:cs typeface="+mn-cs"/>
              </a:rPr>
              <a:t>ne amie </a:t>
            </a:r>
            <a:r>
              <a:rPr lang="fr-FR" sz="2000" b="0" i="0" kern="1200" dirty="0">
                <a:solidFill>
                  <a:schemeClr val="tx1"/>
                </a:solidFill>
                <a:effectLst/>
                <a:latin typeface="Century Gothic" panose="020B0502020202020204" pitchFamily="34" charset="0"/>
                <a:ea typeface="+mn-ea"/>
                <a:cs typeface="+mn-cs"/>
              </a:rPr>
              <a:t>drôle</a:t>
            </a:r>
            <a:r>
              <a:rPr lang="fr-FR" sz="2000" b="0" i="0" u="none" strike="noStrike" kern="1200" dirty="0">
                <a:solidFill>
                  <a:schemeClr val="tx1"/>
                </a:solidFill>
                <a:effectLst/>
                <a:latin typeface="Century Gothic" panose="020B0502020202020204" pitchFamily="34" charset="0"/>
                <a:ea typeface="+mn-ea"/>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2000" b="0" i="0" u="none" strike="noStrike" kern="1200" dirty="0">
                <a:solidFill>
                  <a:schemeClr val="tx1"/>
                </a:solidFill>
                <a:effectLst/>
                <a:latin typeface="Century Gothic" panose="020B0502020202020204" pitchFamily="34" charset="0"/>
                <a:ea typeface="+mn-ea"/>
                <a:cs typeface="+mn-cs"/>
              </a:rPr>
              <a:t>4) Je</a:t>
            </a:r>
            <a:r>
              <a:rPr lang="fr-FR" sz="2000" b="0" i="0" u="none" strike="noStrike" kern="1200" baseline="0" dirty="0">
                <a:solidFill>
                  <a:schemeClr val="tx1"/>
                </a:solidFill>
                <a:effectLst/>
                <a:latin typeface="Century Gothic" panose="020B0502020202020204" pitchFamily="34" charset="0"/>
                <a:ea typeface="+mn-ea"/>
                <a:cs typeface="+mn-cs"/>
              </a:rPr>
              <a:t> suis </a:t>
            </a:r>
            <a:r>
              <a:rPr lang="fr-FR" sz="2000" b="0" i="0" kern="1200" dirty="0" smtClean="0">
                <a:solidFill>
                  <a:schemeClr val="tx1"/>
                </a:solidFill>
                <a:effectLst/>
                <a:latin typeface="Century Gothic" panose="020B0502020202020204" pitchFamily="34" charset="0"/>
                <a:ea typeface="+mn-ea"/>
                <a:cs typeface="+mn-cs"/>
              </a:rPr>
              <a:t>française. </a:t>
            </a:r>
            <a:endParaRPr lang="fr-FR" sz="20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FR" sz="2000" b="0" i="0" u="none" strike="noStrike" kern="1200" dirty="0">
                <a:solidFill>
                  <a:schemeClr val="tx1"/>
                </a:solidFill>
                <a:effectLst/>
                <a:latin typeface="Century Gothic" panose="020B0502020202020204" pitchFamily="34" charset="0"/>
                <a:ea typeface="+mn-ea"/>
                <a:cs typeface="+mn-cs"/>
              </a:rPr>
              <a:t>5) Tu as un ami </a:t>
            </a:r>
            <a:r>
              <a:rPr lang="fr-FR" sz="2000" b="0" i="0" u="none" strike="noStrike" kern="1200" baseline="0" dirty="0">
                <a:solidFill>
                  <a:schemeClr val="tx1"/>
                </a:solidFill>
                <a:effectLst/>
                <a:latin typeface="Century Gothic" panose="020B0502020202020204" pitchFamily="34" charset="0"/>
                <a:ea typeface="+mn-ea"/>
                <a:cs typeface="+mn-cs"/>
              </a:rPr>
              <a:t>anglais ?</a:t>
            </a:r>
            <a:endParaRPr lang="en-GB" sz="2000" b="0" i="0" u="none" strike="noStrike" kern="1200" dirty="0">
              <a:solidFill>
                <a:schemeClr val="tx1"/>
              </a:solidFill>
              <a:effectLst/>
              <a:latin typeface="Century Gothic" panose="020B0502020202020204" pitchFamily="34" charset="0"/>
              <a:ea typeface="+mn-ea"/>
              <a:cs typeface="+mn-cs"/>
            </a:endParaRPr>
          </a:p>
          <a:p>
            <a:pPr rtl="0" eaLnBrk="1" fontAlgn="ctr" latinLnBrk="0" hangingPunct="1"/>
            <a:r>
              <a:rPr lang="fr-FR" sz="2000" b="0" i="0" u="none" strike="noStrike" kern="1200" dirty="0">
                <a:solidFill>
                  <a:schemeClr val="tx1"/>
                </a:solidFill>
                <a:effectLst/>
                <a:latin typeface="Century Gothic" panose="020B0502020202020204" pitchFamily="34" charset="0"/>
                <a:ea typeface="+mn-ea"/>
                <a:cs typeface="+mn-cs"/>
              </a:rPr>
              <a:t>6) C’</a:t>
            </a:r>
            <a:r>
              <a:rPr lang="fr-FR" sz="2000" b="0" i="0" u="none" strike="noStrike" kern="1200" baseline="0" dirty="0">
                <a:solidFill>
                  <a:schemeClr val="tx1"/>
                </a:solidFill>
                <a:effectLst/>
                <a:latin typeface="Century Gothic" panose="020B0502020202020204" pitchFamily="34" charset="0"/>
                <a:ea typeface="+mn-ea"/>
                <a:cs typeface="+mn-cs"/>
              </a:rPr>
              <a:t>est</a:t>
            </a:r>
            <a:r>
              <a:rPr lang="fr-FR" sz="2000" b="0" i="0" u="none" strike="noStrike" kern="1200" dirty="0">
                <a:solidFill>
                  <a:schemeClr val="tx1"/>
                </a:solidFill>
                <a:effectLst/>
                <a:latin typeface="Century Gothic" panose="020B0502020202020204" pitchFamily="34" charset="0"/>
                <a:ea typeface="+mn-ea"/>
                <a:cs typeface="+mn-cs"/>
              </a:rPr>
              <a:t> une femme sympathique</a:t>
            </a:r>
            <a:r>
              <a:rPr lang="fr-FR" sz="2000" b="0" i="0" u="none" strike="noStrike" kern="1200" dirty="0" smtClean="0">
                <a:solidFill>
                  <a:schemeClr val="tx1"/>
                </a:solidFill>
                <a:effectLst/>
                <a:latin typeface="Century Gothic" panose="020B0502020202020204" pitchFamily="34" charset="0"/>
                <a:ea typeface="+mn-ea"/>
                <a:cs typeface="+mn-cs"/>
              </a:rPr>
              <a:t>.*</a:t>
            </a:r>
            <a:endParaRPr lang="en-GB" sz="2000" b="0" i="0" u="none" strike="noStrike" kern="1200" dirty="0">
              <a:solidFill>
                <a:schemeClr val="tx1"/>
              </a:solidFill>
              <a:effectLst/>
              <a:latin typeface="Century Gothic" panose="020B0502020202020204" pitchFamily="34" charset="0"/>
              <a:ea typeface="+mn-ea"/>
              <a:cs typeface="+mn-cs"/>
            </a:endParaRPr>
          </a:p>
          <a:p>
            <a:pPr rtl="0" eaLnBrk="1" fontAlgn="ctr" latinLnBrk="0" hangingPunct="1"/>
            <a:r>
              <a:rPr lang="fr-FR" sz="2000" b="0" i="0" u="none" strike="noStrike" kern="1200" dirty="0">
                <a:solidFill>
                  <a:schemeClr val="tx1"/>
                </a:solidFill>
                <a:effectLst/>
                <a:latin typeface="Century Gothic" panose="020B0502020202020204" pitchFamily="34" charset="0"/>
                <a:ea typeface="+mn-ea"/>
                <a:cs typeface="+mn-cs"/>
              </a:rPr>
              <a:t>7) Tu</a:t>
            </a:r>
            <a:r>
              <a:rPr lang="fr-FR" sz="2000" b="0" i="0" u="none" strike="noStrike" kern="1200" baseline="0" dirty="0">
                <a:solidFill>
                  <a:schemeClr val="tx1"/>
                </a:solidFill>
                <a:effectLst/>
                <a:latin typeface="Century Gothic" panose="020B0502020202020204" pitchFamily="34" charset="0"/>
                <a:ea typeface="+mn-ea"/>
                <a:cs typeface="+mn-cs"/>
              </a:rPr>
              <a:t> es aimable</a:t>
            </a:r>
            <a:r>
              <a:rPr lang="fr-FR" sz="2000" b="0" i="0" u="none" strike="noStrike" kern="1200" dirty="0">
                <a:solidFill>
                  <a:schemeClr val="tx1"/>
                </a:solidFill>
                <a:effectLst/>
                <a:latin typeface="Century Gothic" panose="020B0502020202020204" pitchFamily="34" charset="0"/>
                <a:ea typeface="+mn-ea"/>
                <a:cs typeface="+mn-cs"/>
              </a:rPr>
              <a:t>.</a:t>
            </a:r>
            <a:endParaRPr lang="en-GB" sz="2000" b="0" i="0" u="none" strike="noStrike" kern="1200" dirty="0">
              <a:solidFill>
                <a:schemeClr val="tx1"/>
              </a:solidFill>
              <a:effectLst/>
              <a:latin typeface="Century Gothic" panose="020B0502020202020204" pitchFamily="34" charset="0"/>
              <a:ea typeface="+mn-ea"/>
              <a:cs typeface="+mn-cs"/>
            </a:endParaRPr>
          </a:p>
          <a:p>
            <a:pPr rtl="0" eaLnBrk="1" fontAlgn="ctr" latinLnBrk="0" hangingPunct="1"/>
            <a:r>
              <a:rPr lang="fr-FR" sz="2000" b="0" i="0" u="none" strike="noStrike" kern="1200" dirty="0">
                <a:solidFill>
                  <a:schemeClr val="tx1"/>
                </a:solidFill>
                <a:effectLst/>
                <a:latin typeface="Century Gothic" panose="020B0502020202020204" pitchFamily="34" charset="0"/>
                <a:ea typeface="+mn-ea"/>
                <a:cs typeface="+mn-cs"/>
              </a:rPr>
              <a:t>8) J’ai un ami intéressant.</a:t>
            </a:r>
            <a:endParaRPr lang="en-GB" sz="2000" b="0" i="0" u="none" strike="noStrike" kern="1200" dirty="0">
              <a:solidFill>
                <a:schemeClr val="tx1"/>
              </a:solidFill>
              <a:effectLst/>
              <a:latin typeface="Century Gothic" panose="020B0502020202020204" pitchFamily="34" charset="0"/>
              <a:ea typeface="+mn-ea"/>
              <a:cs typeface="+mn-cs"/>
            </a:endParaRPr>
          </a:p>
          <a:p>
            <a:endParaRPr lang="fr-FR" sz="1200" b="1" i="0" u="none"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a:t>
            </a:r>
            <a:r>
              <a:rPr lang="fr-FR" sz="1200" b="0" i="0" u="none" strike="noStrike" kern="1200" baseline="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Accept</a:t>
            </a:r>
            <a:r>
              <a:rPr lang="fr-FR" sz="1200" b="0" i="0" u="none" strike="noStrike" kern="1200" dirty="0" smtClean="0">
                <a:solidFill>
                  <a:schemeClr val="tx1"/>
                </a:solidFill>
                <a:effectLst/>
                <a:latin typeface="+mn-lt"/>
                <a:ea typeface="+mn-ea"/>
                <a:cs typeface="+mn-cs"/>
              </a:rPr>
              <a:t> ‘Il</a:t>
            </a:r>
            <a:r>
              <a:rPr lang="fr-FR" sz="1200" b="0" i="0" u="none" strike="noStrike" kern="1200" baseline="0" dirty="0" smtClean="0">
                <a:solidFill>
                  <a:schemeClr val="tx1"/>
                </a:solidFill>
                <a:effectLst/>
                <a:latin typeface="+mn-lt"/>
                <a:ea typeface="+mn-ea"/>
                <a:cs typeface="+mn-cs"/>
              </a:rPr>
              <a:t> est...’ in place of ‘C’est...’ in (1) and </a:t>
            </a:r>
            <a:r>
              <a:rPr lang="fr-FR" sz="1200" b="0" i="0" u="none" strike="noStrike" kern="1200" dirty="0" smtClean="0">
                <a:solidFill>
                  <a:schemeClr val="tx1"/>
                </a:solidFill>
                <a:effectLst/>
                <a:latin typeface="+mn-lt"/>
                <a:ea typeface="+mn-ea"/>
                <a:cs typeface="+mn-cs"/>
              </a:rPr>
              <a:t>‘Elle</a:t>
            </a:r>
            <a:r>
              <a:rPr lang="fr-FR" sz="1200" b="0" i="0" u="none" strike="noStrike" kern="1200" baseline="0" dirty="0" smtClean="0">
                <a:solidFill>
                  <a:schemeClr val="tx1"/>
                </a:solidFill>
                <a:effectLst/>
                <a:latin typeface="+mn-lt"/>
                <a:ea typeface="+mn-ea"/>
                <a:cs typeface="+mn-cs"/>
              </a:rPr>
              <a:t> est...’ in place of ‘C’est...’ in (2).</a:t>
            </a:r>
            <a:endParaRPr lang="fr-FR"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fr-FR" sz="1200" b="0" i="0" u="none" strike="noStrike" kern="1200" dirty="0">
              <a:solidFill>
                <a:schemeClr val="tx1"/>
              </a:solidFill>
              <a:effectLst/>
              <a:latin typeface="+mn-lt"/>
              <a:ea typeface="+mn-ea"/>
              <a:cs typeface="+mn-cs"/>
            </a:endParaRPr>
          </a:p>
          <a:p>
            <a:r>
              <a:rPr lang="fr-FR" sz="1200" b="1" i="0" u="none" strike="noStrike" kern="1200" dirty="0" err="1">
                <a:solidFill>
                  <a:schemeClr val="tx1"/>
                </a:solidFill>
                <a:effectLst/>
                <a:latin typeface="+mn-lt"/>
                <a:ea typeface="+mn-ea"/>
                <a:cs typeface="+mn-cs"/>
              </a:rPr>
              <a:t>Vocabulary</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words</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recycled</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from</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previous</a:t>
            </a:r>
            <a:r>
              <a:rPr lang="fr-FR" sz="1200" b="1" i="0" u="none" strike="noStrike" kern="1200" baseline="0" dirty="0">
                <a:solidFill>
                  <a:schemeClr val="tx1"/>
                </a:solidFill>
                <a:effectLst/>
                <a:latin typeface="+mn-lt"/>
                <a:ea typeface="+mn-ea"/>
                <a:cs typeface="+mn-cs"/>
              </a:rPr>
              <a:t> </a:t>
            </a:r>
            <a:r>
              <a:rPr lang="fr-FR" sz="1200" b="1" i="0" u="none" strike="noStrike" kern="1200" baseline="0" dirty="0" err="1">
                <a:solidFill>
                  <a:schemeClr val="tx1"/>
                </a:solidFill>
                <a:effectLst/>
                <a:latin typeface="+mn-lt"/>
                <a:ea typeface="+mn-ea"/>
                <a:cs typeface="+mn-cs"/>
              </a:rPr>
              <a:t>weeks</a:t>
            </a:r>
            <a:r>
              <a:rPr lang="fr-FR" sz="1200" b="1" i="0" u="none" strike="noStrike" kern="1200" baseline="0" dirty="0">
                <a:solidFill>
                  <a:schemeClr val="tx1"/>
                </a:solidFill>
                <a:effectLst/>
                <a:latin typeface="+mn-lt"/>
                <a:ea typeface="+mn-ea"/>
                <a:cs typeface="+mn-cs"/>
              </a:rPr>
              <a:t> in </a:t>
            </a:r>
            <a:r>
              <a:rPr lang="fr-FR" sz="1200" b="1" i="0" u="none" strike="noStrike" kern="1200" baseline="0" dirty="0" err="1">
                <a:solidFill>
                  <a:schemeClr val="tx1"/>
                </a:solidFill>
                <a:effectLst/>
                <a:latin typeface="+mn-lt"/>
                <a:ea typeface="+mn-ea"/>
                <a:cs typeface="+mn-cs"/>
              </a:rPr>
              <a:t>italics</a:t>
            </a:r>
            <a:r>
              <a:rPr lang="fr-FR" sz="1200" b="1" i="0" u="none" strike="noStrike" kern="1200" baseline="0" dirty="0">
                <a:solidFill>
                  <a:schemeClr val="tx1"/>
                </a:solidFill>
                <a:effectLst/>
                <a:latin typeface="+mn-lt"/>
                <a:ea typeface="+mn-ea"/>
                <a:cs typeface="+mn-cs"/>
              </a:rPr>
              <a:t>)</a:t>
            </a:r>
            <a:endParaRPr lang="fr-FR"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professeur [1150], femme [154], chanteur [3251], ami/amie [467], drôle [2166], intéressant [1244], sympathique [4164], </a:t>
            </a:r>
            <a:r>
              <a:rPr lang="fr-FR" sz="1200" b="0" i="1" kern="1200" dirty="0">
                <a:solidFill>
                  <a:schemeClr val="tx1"/>
                </a:solidFill>
                <a:effectLst/>
                <a:latin typeface="+mn-lt"/>
                <a:ea typeface="+mn-ea"/>
                <a:cs typeface="+mn-cs"/>
              </a:rPr>
              <a:t>aimable [4668], anglais [784], français [251]</a:t>
            </a:r>
            <a:endParaRPr lang="de-DE"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Source: </a:t>
            </a:r>
            <a:r>
              <a:rPr lang="en-GB" sz="1200" kern="1200" dirty="0" err="1">
                <a:solidFill>
                  <a:schemeClr val="tx1"/>
                </a:solidFill>
                <a:effectLst/>
                <a:latin typeface="+mn-lt"/>
                <a:ea typeface="+mn-ea"/>
                <a:cs typeface="+mn-cs"/>
              </a:rPr>
              <a:t>Londsale</a:t>
            </a:r>
            <a:r>
              <a:rPr lang="en-GB" sz="1200" kern="1200" dirty="0">
                <a:solidFill>
                  <a:schemeClr val="tx1"/>
                </a:solidFill>
                <a:effectLst/>
                <a:latin typeface="+mn-lt"/>
                <a:ea typeface="+mn-ea"/>
                <a:cs typeface="+mn-cs"/>
              </a:rPr>
              <a:t>, D., &amp; Le Bras, Y.  (2009). </a:t>
            </a:r>
            <a:r>
              <a:rPr lang="en-GB" sz="1200" i="1" kern="1200" dirty="0">
                <a:solidFill>
                  <a:schemeClr val="tx1"/>
                </a:solidFill>
                <a:effectLst/>
                <a:latin typeface="+mn-lt"/>
                <a:ea typeface="+mn-ea"/>
                <a:cs typeface="+mn-cs"/>
              </a:rPr>
              <a:t>A Frequency Dictionary of French: Core vocabulary for learners </a:t>
            </a:r>
            <a:r>
              <a:rPr lang="en-GB" sz="1200" kern="1200" dirty="0">
                <a:solidFill>
                  <a:schemeClr val="tx1"/>
                </a:solidFill>
                <a:effectLst/>
                <a:latin typeface="+mn-lt"/>
                <a:ea typeface="+mn-ea"/>
                <a:cs typeface="+mn-cs"/>
              </a:rPr>
              <a:t>London: Routledge.</a:t>
            </a:r>
          </a:p>
          <a:p>
            <a:endParaRPr lang="fr-FR" sz="1200" b="1" i="0" u="none" strike="noStrike"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83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07/01/2020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8.wav"/><Relationship Id="rId5" Type="http://schemas.openxmlformats.org/officeDocument/2006/relationships/audio" Target="../media/audio3.wav"/><Relationship Id="rId10"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TextBox 10"/>
          <p:cNvSpPr txBox="1"/>
          <p:nvPr/>
        </p:nvSpPr>
        <p:spPr>
          <a:xfrm>
            <a:off x="294094" y="1768677"/>
            <a:ext cx="78796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Grammar</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itle 3"/>
          <p:cNvSpPr txBox="1">
            <a:spLocks/>
          </p:cNvSpPr>
          <p:nvPr/>
        </p:nvSpPr>
        <p:spPr>
          <a:xfrm>
            <a:off x="281968" y="3259055"/>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3200" b="1" dirty="0">
                <a:solidFill>
                  <a:schemeClr val="bg1"/>
                </a:solidFill>
              </a:rPr>
              <a:t>Having and being - using the verbs </a:t>
            </a:r>
            <a:r>
              <a:rPr lang="en-GB" sz="3200" b="1" i="1" dirty="0" err="1">
                <a:solidFill>
                  <a:schemeClr val="bg1"/>
                </a:solidFill>
              </a:rPr>
              <a:t>avoir</a:t>
            </a:r>
            <a:r>
              <a:rPr lang="en-GB" sz="3200" b="1" dirty="0">
                <a:solidFill>
                  <a:schemeClr val="bg1"/>
                </a:solidFill>
              </a:rPr>
              <a:t> and </a:t>
            </a:r>
            <a:r>
              <a:rPr lang="en-GB" sz="3200" b="1" i="1" dirty="0" err="1">
                <a:solidFill>
                  <a:schemeClr val="bg1"/>
                </a:solidFill>
              </a:rPr>
              <a:t>être</a:t>
            </a:r>
            <a:endParaRPr lang="en-GB" sz="3200" i="1" baseline="0" dirty="0">
              <a:solidFill>
                <a:prstClr val="white"/>
              </a:solidFill>
              <a:latin typeface="Century Gothic" panose="020B0502020202020204" pitchFamily="34" charset="0"/>
            </a:endParaRPr>
          </a:p>
        </p:txBody>
      </p:sp>
      <p:sp>
        <p:nvSpPr>
          <p:cNvPr id="16" name="Title 3">
            <a:extLst>
              <a:ext uri="{FF2B5EF4-FFF2-40B4-BE49-F238E27FC236}">
                <a16:creationId xmlns:a16="http://schemas.microsoft.com/office/drawing/2014/main" id="{7B424077-B2D5-46AA-BDA8-6FF15DA500E8}"/>
              </a:ext>
            </a:extLst>
          </p:cNvPr>
          <p:cNvSpPr txBox="1">
            <a:spLocks/>
          </p:cNvSpPr>
          <p:nvPr/>
        </p:nvSpPr>
        <p:spPr>
          <a:xfrm>
            <a:off x="311028" y="5378857"/>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1.1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5</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7" name="Title 3">
            <a:extLst>
              <a:ext uri="{FF2B5EF4-FFF2-40B4-BE49-F238E27FC236}">
                <a16:creationId xmlns:a16="http://schemas.microsoft.com/office/drawing/2014/main" id="{5B5B5B8C-B08D-7A42-903A-4E973AFABCAA}"/>
              </a:ext>
            </a:extLst>
          </p:cNvPr>
          <p:cNvSpPr txBox="1">
            <a:spLocks/>
          </p:cNvSpPr>
          <p:nvPr/>
        </p:nvSpPr>
        <p:spPr>
          <a:xfrm>
            <a:off x="311028"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smtClean="0">
                <a:solidFill>
                  <a:prstClr val="white"/>
                </a:solidFill>
                <a:latin typeface="Century Gothic" panose="020B0502020202020204" pitchFamily="34" charset="0"/>
              </a:rPr>
              <a:t>Stephen Owen / Emma Marsden</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07/01/20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27819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300038" y="338225"/>
            <a:ext cx="5265384" cy="707849"/>
          </a:xfrm>
        </p:spPr>
        <p:txBody>
          <a:bodyPr>
            <a:noAutofit/>
          </a:bodyPr>
          <a:lstStyle/>
          <a:p>
            <a:r>
              <a:rPr lang="en-GB" sz="2800" b="1" dirty="0">
                <a:solidFill>
                  <a:schemeClr val="bg1"/>
                </a:solidFill>
              </a:rPr>
              <a:t>Having and being - using the verbs </a:t>
            </a:r>
            <a:r>
              <a:rPr lang="en-GB" sz="2800" b="1" i="1" dirty="0" err="1">
                <a:solidFill>
                  <a:schemeClr val="bg1"/>
                </a:solidFill>
              </a:rPr>
              <a:t>avoir</a:t>
            </a:r>
            <a:r>
              <a:rPr lang="en-GB" sz="2800" b="1" dirty="0">
                <a:solidFill>
                  <a:schemeClr val="bg1"/>
                </a:solidFill>
              </a:rPr>
              <a:t> and </a:t>
            </a:r>
            <a:r>
              <a:rPr lang="en-GB" sz="2800" b="1" i="1" dirty="0" err="1">
                <a:solidFill>
                  <a:schemeClr val="bg1"/>
                </a:solidFill>
              </a:rPr>
              <a:t>être</a:t>
            </a:r>
            <a:endParaRPr lang="en-GB" sz="2800" b="1" dirty="0">
              <a:solidFill>
                <a:schemeClr val="bg1"/>
              </a:solidFill>
            </a:endParaRPr>
          </a:p>
        </p:txBody>
      </p:sp>
      <p:sp>
        <p:nvSpPr>
          <p:cNvPr id="6" name="TextBox 5"/>
          <p:cNvSpPr txBox="1"/>
          <p:nvPr/>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Stephen Owen</a:t>
            </a:r>
          </a:p>
        </p:txBody>
      </p:sp>
      <p:sp>
        <p:nvSpPr>
          <p:cNvPr id="2" name="TextBox 1"/>
          <p:cNvSpPr txBox="1"/>
          <p:nvPr/>
        </p:nvSpPr>
        <p:spPr>
          <a:xfrm>
            <a:off x="518960" y="1185686"/>
            <a:ext cx="11379200"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Remember, to talk in French about </a:t>
            </a:r>
            <a:r>
              <a:rPr lang="en-GB" sz="2400" b="1" dirty="0">
                <a:solidFill>
                  <a:srgbClr val="002060"/>
                </a:solidFill>
                <a:latin typeface="Century Gothic" panose="020B0502020202020204" pitchFamily="34" charset="0"/>
              </a:rPr>
              <a:t>having</a:t>
            </a:r>
            <a:r>
              <a:rPr lang="en-GB" sz="2400" dirty="0">
                <a:solidFill>
                  <a:srgbClr val="002060"/>
                </a:solidFill>
                <a:latin typeface="Century Gothic" panose="020B0502020202020204" pitchFamily="34" charset="0"/>
              </a:rPr>
              <a:t> something, use the verb </a:t>
            </a:r>
            <a:r>
              <a:rPr lang="en-GB" sz="2400" b="1" i="1" dirty="0" err="1">
                <a:solidFill>
                  <a:srgbClr val="002060"/>
                </a:solidFill>
                <a:latin typeface="Century Gothic" panose="020B0502020202020204" pitchFamily="34" charset="0"/>
              </a:rPr>
              <a:t>avoir</a:t>
            </a:r>
            <a:r>
              <a:rPr lang="en-GB" sz="2400" dirty="0">
                <a:solidFill>
                  <a:srgbClr val="002060"/>
                </a:solidFill>
                <a:latin typeface="Century Gothic" panose="020B0502020202020204" pitchFamily="34" charset="0"/>
              </a:rPr>
              <a:t>.</a:t>
            </a:r>
          </a:p>
        </p:txBody>
      </p:sp>
      <p:sp>
        <p:nvSpPr>
          <p:cNvPr id="3" name="TextBox 2"/>
          <p:cNvSpPr txBox="1"/>
          <p:nvPr/>
        </p:nvSpPr>
        <p:spPr>
          <a:xfrm>
            <a:off x="1100338" y="1669046"/>
            <a:ext cx="10216444" cy="243143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avoir</a:t>
            </a:r>
            <a:r>
              <a:rPr lang="en-GB" sz="3200" dirty="0">
                <a:solidFill>
                  <a:srgbClr val="002060"/>
                </a:solidFill>
                <a:latin typeface="Century Gothic" panose="020B0502020202020204" pitchFamily="34" charset="0"/>
              </a:rPr>
              <a:t>		to have/having</a:t>
            </a:r>
          </a:p>
          <a:p>
            <a:r>
              <a:rPr lang="en-GB" sz="3200"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e.g. 	</a:t>
            </a:r>
            <a:r>
              <a:rPr lang="en-GB" sz="2800" dirty="0" err="1">
                <a:solidFill>
                  <a:srgbClr val="002060"/>
                </a:solidFill>
                <a:latin typeface="Century Gothic" panose="020B0502020202020204" pitchFamily="34" charset="0"/>
              </a:rPr>
              <a:t>il</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a	</a:t>
            </a:r>
            <a:r>
              <a:rPr lang="en-GB" sz="2800" dirty="0">
                <a:solidFill>
                  <a:srgbClr val="002060"/>
                </a:solidFill>
                <a:latin typeface="Century Gothic" panose="020B0502020202020204" pitchFamily="34" charset="0"/>
              </a:rPr>
              <a:t>		he has</a:t>
            </a:r>
          </a:p>
          <a:p>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elle</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a</a:t>
            </a:r>
            <a:r>
              <a:rPr lang="en-GB" sz="2800" dirty="0">
                <a:solidFill>
                  <a:srgbClr val="002060"/>
                </a:solidFill>
                <a:latin typeface="Century Gothic" panose="020B0502020202020204" pitchFamily="34" charset="0"/>
              </a:rPr>
              <a:t>		she has</a:t>
            </a:r>
          </a:p>
          <a:p>
            <a:endParaRPr lang="en-GB" sz="2800" dirty="0">
              <a:solidFill>
                <a:srgbClr val="002060"/>
              </a:solidFill>
              <a:latin typeface="Century Gothic" panose="020B0502020202020204" pitchFamily="34" charset="0"/>
            </a:endParaRPr>
          </a:p>
          <a:p>
            <a:r>
              <a:rPr lang="en-GB" sz="3200" dirty="0">
                <a:solidFill>
                  <a:srgbClr val="002060"/>
                </a:solidFill>
                <a:latin typeface="Century Gothic" panose="020B0502020202020204" pitchFamily="34" charset="0"/>
              </a:rPr>
              <a:t>			</a:t>
            </a:r>
          </a:p>
        </p:txBody>
      </p:sp>
      <p:sp>
        <p:nvSpPr>
          <p:cNvPr id="5" name="TextBox 4"/>
          <p:cNvSpPr txBox="1"/>
          <p:nvPr/>
        </p:nvSpPr>
        <p:spPr>
          <a:xfrm>
            <a:off x="1100338" y="4835311"/>
            <a:ext cx="10027577" cy="2308324"/>
          </a:xfrm>
          <a:prstGeom prst="rect">
            <a:avLst/>
          </a:prstGeom>
          <a:noFill/>
        </p:spPr>
        <p:txBody>
          <a:bodyPr wrap="square" rtlCol="0">
            <a:spAutoFit/>
          </a:bodyPr>
          <a:lstStyle/>
          <a:p>
            <a:endParaRPr lang="en-GB" sz="2400" dirty="0">
              <a:solidFill>
                <a:srgbClr val="002060"/>
              </a:solidFill>
              <a:latin typeface="Century Gothic" panose="020B0502020202020204" pitchFamily="34" charset="0"/>
            </a:endParaRPr>
          </a:p>
          <a:p>
            <a:r>
              <a:rPr lang="en-GB" sz="2400" dirty="0">
                <a:solidFill>
                  <a:srgbClr val="002060"/>
                </a:solidFill>
                <a:latin typeface="Century Gothic" panose="020B0502020202020204" pitchFamily="34" charset="0"/>
              </a:rPr>
              <a:t>For example:			</a:t>
            </a:r>
          </a:p>
          <a:p>
            <a:r>
              <a:rPr lang="en-GB" sz="2400" dirty="0">
                <a:solidFill>
                  <a:srgbClr val="002060"/>
                </a:solidFill>
                <a:latin typeface="Century Gothic" panose="020B0502020202020204" pitchFamily="34" charset="0"/>
              </a:rPr>
              <a:t>			Elle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un </a:t>
            </a:r>
            <a:r>
              <a:rPr lang="en-GB" sz="2400" dirty="0" err="1">
                <a:solidFill>
                  <a:srgbClr val="002060"/>
                </a:solidFill>
                <a:latin typeface="Century Gothic" panose="020B0502020202020204" pitchFamily="34" charset="0"/>
              </a:rPr>
              <a:t>chien</a:t>
            </a:r>
            <a:r>
              <a:rPr lang="en-GB" sz="2400" dirty="0">
                <a:solidFill>
                  <a:srgbClr val="002060"/>
                </a:solidFill>
                <a:latin typeface="Century Gothic" panose="020B0502020202020204" pitchFamily="34" charset="0"/>
              </a:rPr>
              <a:t>.	She </a:t>
            </a:r>
            <a:r>
              <a:rPr lang="en-GB" sz="2400" b="1" dirty="0">
                <a:solidFill>
                  <a:srgbClr val="002060"/>
                </a:solidFill>
                <a:latin typeface="Century Gothic" panose="020B0502020202020204" pitchFamily="34" charset="0"/>
              </a:rPr>
              <a:t>has</a:t>
            </a:r>
            <a:r>
              <a:rPr lang="en-GB" sz="2400" dirty="0">
                <a:solidFill>
                  <a:srgbClr val="002060"/>
                </a:solidFill>
                <a:latin typeface="Century Gothic" panose="020B0502020202020204" pitchFamily="34" charset="0"/>
              </a:rPr>
              <a:t> a dog.</a:t>
            </a:r>
          </a:p>
          <a:p>
            <a:r>
              <a:rPr lang="en-GB" sz="2400" dirty="0">
                <a:solidFill>
                  <a:srgbClr val="002060"/>
                </a:solidFill>
                <a:latin typeface="Century Gothic" panose="020B0502020202020204" pitchFamily="34" charset="0"/>
              </a:rPr>
              <a:t>			Elle </a:t>
            </a:r>
            <a:r>
              <a:rPr lang="en-GB" sz="2400" b="1" dirty="0" err="1">
                <a:solidFill>
                  <a:srgbClr val="002060"/>
                </a:solidFill>
                <a:latin typeface="Century Gothic" panose="020B0502020202020204" pitchFamily="34" charset="0"/>
              </a:rPr>
              <a:t>est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grande</a:t>
            </a:r>
            <a:r>
              <a:rPr lang="en-GB" sz="2400" dirty="0">
                <a:solidFill>
                  <a:srgbClr val="002060"/>
                </a:solidFill>
                <a:latin typeface="Century Gothic" panose="020B0502020202020204" pitchFamily="34" charset="0"/>
              </a:rPr>
              <a:t>.	She </a:t>
            </a:r>
            <a:r>
              <a:rPr lang="en-GB" sz="2400" b="1" dirty="0">
                <a:solidFill>
                  <a:srgbClr val="002060"/>
                </a:solidFill>
                <a:latin typeface="Century Gothic" panose="020B0502020202020204" pitchFamily="34" charset="0"/>
              </a:rPr>
              <a:t>is</a:t>
            </a:r>
            <a:r>
              <a:rPr lang="en-GB" sz="2400" dirty="0">
                <a:solidFill>
                  <a:srgbClr val="002060"/>
                </a:solidFill>
                <a:latin typeface="Century Gothic" panose="020B0502020202020204" pitchFamily="34" charset="0"/>
              </a:rPr>
              <a:t> tall.</a:t>
            </a:r>
          </a:p>
          <a:p>
            <a:endParaRPr lang="en-GB" sz="2400" dirty="0">
              <a:solidFill>
                <a:srgbClr val="002060"/>
              </a:solidFill>
              <a:latin typeface="Century Gothic" panose="020B0502020202020204" pitchFamily="34" charset="0"/>
            </a:endParaRPr>
          </a:p>
          <a:p>
            <a:endParaRPr lang="en-GB" sz="2400" dirty="0">
              <a:solidFill>
                <a:srgbClr val="002060"/>
              </a:solidFill>
              <a:latin typeface="Century Gothic" panose="020B0502020202020204" pitchFamily="34" charset="0"/>
            </a:endParaRPr>
          </a:p>
        </p:txBody>
      </p:sp>
      <p:sp>
        <p:nvSpPr>
          <p:cNvPr id="9" name="TextBox 8"/>
          <p:cNvSpPr txBox="1"/>
          <p:nvPr/>
        </p:nvSpPr>
        <p:spPr>
          <a:xfrm>
            <a:off x="300038" y="2896824"/>
            <a:ext cx="11379200" cy="830997"/>
          </a:xfrm>
          <a:prstGeom prst="rect">
            <a:avLst/>
          </a:prstGeom>
          <a:noFill/>
        </p:spPr>
        <p:txBody>
          <a:bodyPr wrap="square" rtlCol="0">
            <a:spAutoFit/>
          </a:bodyPr>
          <a:lstStyle/>
          <a:p>
            <a:pPr algn="ctr"/>
            <a:endParaRPr lang="en-GB" sz="2400" dirty="0">
              <a:solidFill>
                <a:srgbClr val="002060"/>
              </a:solidFill>
              <a:latin typeface="Century Gothic" panose="020B0502020202020204" pitchFamily="34" charset="0"/>
            </a:endParaRPr>
          </a:p>
          <a:p>
            <a:pPr algn="ctr"/>
            <a:r>
              <a:rPr lang="en-GB" sz="2400" dirty="0">
                <a:solidFill>
                  <a:srgbClr val="002060"/>
                </a:solidFill>
                <a:latin typeface="Century Gothic" panose="020B0502020202020204" pitchFamily="34" charset="0"/>
              </a:rPr>
              <a:t>... and to talk in French about </a:t>
            </a:r>
            <a:r>
              <a:rPr lang="en-GB" sz="2400" b="1" dirty="0">
                <a:solidFill>
                  <a:srgbClr val="002060"/>
                </a:solidFill>
                <a:latin typeface="Century Gothic" panose="020B0502020202020204" pitchFamily="34" charset="0"/>
              </a:rPr>
              <a:t>being</a:t>
            </a:r>
            <a:r>
              <a:rPr lang="en-GB" sz="2400" dirty="0">
                <a:solidFill>
                  <a:srgbClr val="002060"/>
                </a:solidFill>
                <a:latin typeface="Century Gothic" panose="020B0502020202020204" pitchFamily="34" charset="0"/>
              </a:rPr>
              <a:t> something, use the verb </a:t>
            </a:r>
            <a:r>
              <a:rPr lang="en-GB" sz="2400" b="1" i="1" dirty="0" err="1">
                <a:solidFill>
                  <a:srgbClr val="002060"/>
                </a:solidFill>
                <a:latin typeface="Century Gothic" panose="020B0502020202020204" pitchFamily="34" charset="0"/>
              </a:rPr>
              <a:t>être</a:t>
            </a:r>
            <a:r>
              <a:rPr lang="en-GB" sz="2400" dirty="0">
                <a:solidFill>
                  <a:srgbClr val="002060"/>
                </a:solidFill>
                <a:latin typeface="Century Gothic" panose="020B0502020202020204" pitchFamily="34" charset="0"/>
              </a:rPr>
              <a:t>.</a:t>
            </a:r>
          </a:p>
        </p:txBody>
      </p:sp>
      <p:sp>
        <p:nvSpPr>
          <p:cNvPr id="10" name="TextBox 9"/>
          <p:cNvSpPr txBox="1"/>
          <p:nvPr/>
        </p:nvSpPr>
        <p:spPr>
          <a:xfrm>
            <a:off x="1028153" y="3664145"/>
            <a:ext cx="10171945" cy="2000548"/>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être</a:t>
            </a:r>
            <a:r>
              <a:rPr lang="en-GB" sz="3200" b="1" i="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			to be/being</a:t>
            </a:r>
          </a:p>
          <a:p>
            <a:r>
              <a:rPr lang="en-GB" sz="3200"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e.g. 	</a:t>
            </a:r>
            <a:r>
              <a:rPr lang="en-GB" sz="2800" dirty="0" err="1">
                <a:solidFill>
                  <a:srgbClr val="002060"/>
                </a:solidFill>
                <a:latin typeface="Century Gothic" panose="020B0502020202020204" pitchFamily="34" charset="0"/>
              </a:rPr>
              <a:t>il</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he is</a:t>
            </a:r>
          </a:p>
          <a:p>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elle</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est</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she is</a:t>
            </a:r>
          </a:p>
          <a:p>
            <a:r>
              <a:rPr lang="en-GB" sz="3200"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17210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9300" y="99594"/>
            <a:ext cx="3733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Lire</a:t>
            </a:r>
          </a:p>
        </p:txBody>
      </p:sp>
      <p:sp>
        <p:nvSpPr>
          <p:cNvPr id="20" name="TextBox 19"/>
          <p:cNvSpPr txBox="1"/>
          <p:nvPr/>
        </p:nvSpPr>
        <p:spPr>
          <a:xfrm>
            <a:off x="7033166" y="6485091"/>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&amp; Emma</a:t>
            </a:r>
            <a:r>
              <a:rPr kumimoji="0" lang="en-GB" sz="12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Marsden</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9515514"/>
              </p:ext>
            </p:extLst>
          </p:nvPr>
        </p:nvGraphicFramePr>
        <p:xfrm>
          <a:off x="956260" y="1294516"/>
          <a:ext cx="10549574" cy="4663440"/>
        </p:xfrm>
        <a:graphic>
          <a:graphicData uri="http://schemas.openxmlformats.org/drawingml/2006/table">
            <a:tbl>
              <a:tblPr firstRow="1" bandRow="1">
                <a:tableStyleId>{5C22544A-7EE6-4342-B048-85BDC9FD1C3A}</a:tableStyleId>
              </a:tblPr>
              <a:tblGrid>
                <a:gridCol w="1631313">
                  <a:extLst>
                    <a:ext uri="{9D8B030D-6E8A-4147-A177-3AD203B41FA5}">
                      <a16:colId xmlns:a16="http://schemas.microsoft.com/office/drawing/2014/main" val="65936079"/>
                    </a:ext>
                  </a:extLst>
                </a:gridCol>
                <a:gridCol w="6182261">
                  <a:extLst>
                    <a:ext uri="{9D8B030D-6E8A-4147-A177-3AD203B41FA5}">
                      <a16:colId xmlns:a16="http://schemas.microsoft.com/office/drawing/2014/main" val="3317005183"/>
                    </a:ext>
                  </a:extLst>
                </a:gridCol>
                <a:gridCol w="1368000">
                  <a:extLst>
                    <a:ext uri="{9D8B030D-6E8A-4147-A177-3AD203B41FA5}">
                      <a16:colId xmlns:a16="http://schemas.microsoft.com/office/drawing/2014/main" val="3434829958"/>
                    </a:ext>
                  </a:extLst>
                </a:gridCol>
                <a:gridCol w="1368000">
                  <a:extLst>
                    <a:ext uri="{9D8B030D-6E8A-4147-A177-3AD203B41FA5}">
                      <a16:colId xmlns:a16="http://schemas.microsoft.com/office/drawing/2014/main" val="4293147557"/>
                    </a:ext>
                  </a:extLst>
                </a:gridCol>
              </a:tblGrid>
              <a:tr h="193856">
                <a:tc>
                  <a:txBody>
                    <a:bodyPr/>
                    <a:lstStyle/>
                    <a:p>
                      <a:endParaRPr lang="en-GB" dirty="0"/>
                    </a:p>
                  </a:txBody>
                  <a:tcPr/>
                </a:tc>
                <a:tc>
                  <a:txBody>
                    <a:bodyPr/>
                    <a:lstStyle/>
                    <a:p>
                      <a:pPr algn="ctr"/>
                      <a:endParaRPr lang="en-GB" sz="2800" dirty="0">
                        <a:latin typeface="Century Gothic" panose="020B0502020202020204" pitchFamily="34" charset="0"/>
                      </a:endParaRPr>
                    </a:p>
                  </a:txBody>
                  <a:tcPr/>
                </a:tc>
                <a:tc>
                  <a:txBody>
                    <a:bodyPr/>
                    <a:lstStyle/>
                    <a:p>
                      <a:pPr algn="ctr"/>
                      <a:r>
                        <a:rPr lang="en-GB" sz="2800" dirty="0">
                          <a:latin typeface="Century Gothic" panose="020B0502020202020204" pitchFamily="34" charset="0"/>
                        </a:rPr>
                        <a:t>having</a:t>
                      </a:r>
                    </a:p>
                  </a:txBody>
                  <a:tcPr/>
                </a:tc>
                <a:tc>
                  <a:txBody>
                    <a:bodyPr/>
                    <a:lstStyle/>
                    <a:p>
                      <a:pPr algn="ctr"/>
                      <a:r>
                        <a:rPr lang="en-GB" sz="2800" dirty="0">
                          <a:latin typeface="Century Gothic" panose="020B0502020202020204" pitchFamily="34" charset="0"/>
                        </a:rPr>
                        <a:t>being</a:t>
                      </a:r>
                    </a:p>
                  </a:txBody>
                  <a:tcPr/>
                </a:tc>
                <a:extLst>
                  <a:ext uri="{0D108BD9-81ED-4DB2-BD59-A6C34878D82A}">
                    <a16:rowId xmlns:a16="http://schemas.microsoft.com/office/drawing/2014/main" val="3585969815"/>
                  </a:ext>
                </a:extLst>
              </a:tr>
              <a:tr h="370840">
                <a:tc>
                  <a:txBody>
                    <a:bodyPr/>
                    <a:lstStyle/>
                    <a:p>
                      <a:pPr algn="ctr"/>
                      <a:r>
                        <a:rPr lang="en-GB" sz="2800" b="1" dirty="0">
                          <a:solidFill>
                            <a:srgbClr val="002060"/>
                          </a:solidFill>
                          <a:latin typeface="Century Gothic" panose="020B0502020202020204" pitchFamily="34" charset="0"/>
                        </a:rPr>
                        <a:t>1</a:t>
                      </a:r>
                    </a:p>
                  </a:txBody>
                  <a:tcPr/>
                </a:tc>
                <a:tc>
                  <a:txBody>
                    <a:bodyPr/>
                    <a:lstStyle/>
                    <a:p>
                      <a:pPr algn="l"/>
                      <a:r>
                        <a:rPr lang="fr-FR" sz="2400" b="0" noProof="0" dirty="0">
                          <a:solidFill>
                            <a:schemeClr val="accent5">
                              <a:lumMod val="50000"/>
                            </a:schemeClr>
                          </a:solidFill>
                          <a:latin typeface="Century Gothic" panose="020B0502020202020204" pitchFamily="34" charset="0"/>
                        </a:rPr>
                        <a:t>J’ai un professeur</a:t>
                      </a:r>
                      <a:r>
                        <a:rPr lang="fr-FR" sz="2400" b="0" baseline="0" noProof="0" dirty="0">
                          <a:solidFill>
                            <a:schemeClr val="accent5">
                              <a:lumMod val="50000"/>
                            </a:schemeClr>
                          </a:solidFill>
                          <a:latin typeface="Century Gothic" panose="020B0502020202020204" pitchFamily="34" charset="0"/>
                        </a:rPr>
                        <a:t> </a:t>
                      </a:r>
                      <a:r>
                        <a:rPr lang="fr-FR" sz="2400" b="0" noProof="0" dirty="0">
                          <a:solidFill>
                            <a:schemeClr val="accent5">
                              <a:lumMod val="50000"/>
                            </a:schemeClr>
                          </a:solidFill>
                          <a:latin typeface="Century Gothic" panose="020B0502020202020204" pitchFamily="34" charset="0"/>
                        </a:rPr>
                        <a:t>aimable</a:t>
                      </a:r>
                      <a:r>
                        <a:rPr lang="fr-FR" sz="2400" b="0" baseline="0" noProof="0" dirty="0">
                          <a:solidFill>
                            <a:schemeClr val="accent5">
                              <a:lumMod val="50000"/>
                            </a:schemeClr>
                          </a:solidFill>
                          <a:latin typeface="Century Gothic" panose="020B0502020202020204" pitchFamily="34" charset="0"/>
                        </a:rPr>
                        <a:t>.</a:t>
                      </a:r>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20189548"/>
                  </a:ext>
                </a:extLst>
              </a:tr>
              <a:tr h="370840">
                <a:tc>
                  <a:txBody>
                    <a:bodyPr/>
                    <a:lstStyle/>
                    <a:p>
                      <a:pPr algn="ctr"/>
                      <a:r>
                        <a:rPr lang="en-GB" sz="2800" b="0" i="1" dirty="0" err="1" smtClean="0">
                          <a:solidFill>
                            <a:srgbClr val="002060"/>
                          </a:solidFill>
                          <a:latin typeface="Century Gothic" panose="020B0502020202020204" pitchFamily="34" charset="0"/>
                        </a:rPr>
                        <a:t>anglais</a:t>
                      </a:r>
                      <a:r>
                        <a:rPr lang="en-GB" sz="2800" b="0" i="1" dirty="0" smtClean="0">
                          <a:solidFill>
                            <a:srgbClr val="002060"/>
                          </a:solidFill>
                          <a:latin typeface="Century Gothic" panose="020B0502020202020204" pitchFamily="34" charset="0"/>
                        </a:rPr>
                        <a:t>:</a:t>
                      </a:r>
                      <a:endParaRPr lang="en-GB" sz="2800" b="0" i="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i="1"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68798639"/>
                  </a:ext>
                </a:extLst>
              </a:tr>
              <a:tr h="370840">
                <a:tc>
                  <a:txBody>
                    <a:bodyPr/>
                    <a:lstStyle/>
                    <a:p>
                      <a:pPr algn="ctr"/>
                      <a:r>
                        <a:rPr lang="en-GB" sz="2800" b="1" dirty="0">
                          <a:solidFill>
                            <a:srgbClr val="002060"/>
                          </a:solidFill>
                          <a:latin typeface="Century Gothic" panose="020B0502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chemeClr val="accent5">
                              <a:lumMod val="50000"/>
                            </a:schemeClr>
                          </a:solidFill>
                          <a:latin typeface="Century Gothic" panose="020B0502020202020204" pitchFamily="34" charset="0"/>
                        </a:rPr>
                        <a:t>Il est un chanteur intéressant.</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495152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1" dirty="0" err="1" smtClean="0">
                          <a:solidFill>
                            <a:srgbClr val="002060"/>
                          </a:solidFill>
                          <a:latin typeface="Century Gothic" panose="020B0502020202020204" pitchFamily="34" charset="0"/>
                        </a:rPr>
                        <a:t>anglais</a:t>
                      </a:r>
                      <a:r>
                        <a:rPr lang="en-GB" sz="2800" b="0" i="1" dirty="0" smtClean="0">
                          <a:solidFill>
                            <a:srgbClr val="002060"/>
                          </a:solidFill>
                          <a:latin typeface="Century Gothic" panose="020B0502020202020204" pitchFamily="34" charset="0"/>
                        </a:rPr>
                        <a:t>:</a:t>
                      </a:r>
                      <a:endParaRPr lang="en-GB" sz="2800" b="0" i="1" dirty="0">
                        <a:solidFill>
                          <a:srgbClr val="002060"/>
                        </a:solidFill>
                        <a:latin typeface="Century Gothic" panose="020B0502020202020204" pitchFamily="34" charset="0"/>
                      </a:endParaRPr>
                    </a:p>
                  </a:txBody>
                  <a:tcPr/>
                </a:tc>
                <a:tc>
                  <a:txBody>
                    <a:bodyPr/>
                    <a:lstStyle/>
                    <a:p>
                      <a:endParaRPr lang="fr-FR" sz="2400" b="0" i="1"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18049299"/>
                  </a:ext>
                </a:extLst>
              </a:tr>
              <a:tr h="370840">
                <a:tc>
                  <a:txBody>
                    <a:bodyPr/>
                    <a:lstStyle/>
                    <a:p>
                      <a:pPr algn="ctr"/>
                      <a:r>
                        <a:rPr lang="en-GB" sz="2800" b="1" dirty="0">
                          <a:solidFill>
                            <a:srgbClr val="002060"/>
                          </a:solidFill>
                          <a:latin typeface="Century Gothic" panose="020B0502020202020204" pitchFamily="34" charset="0"/>
                        </a:rPr>
                        <a:t>3</a:t>
                      </a:r>
                    </a:p>
                  </a:txBody>
                  <a:tcPr/>
                </a:tc>
                <a:tc>
                  <a:txBody>
                    <a:bodyPr/>
                    <a:lstStyle/>
                    <a:p>
                      <a:r>
                        <a:rPr lang="fr-FR" sz="2400" b="0" noProof="0" dirty="0">
                          <a:solidFill>
                            <a:schemeClr val="accent5">
                              <a:lumMod val="50000"/>
                            </a:schemeClr>
                          </a:solidFill>
                          <a:latin typeface="Century Gothic" panose="020B0502020202020204" pitchFamily="34" charset="0"/>
                        </a:rPr>
                        <a:t>Elle</a:t>
                      </a:r>
                      <a:r>
                        <a:rPr lang="fr-FR" sz="2400" b="0" baseline="0" noProof="0" dirty="0">
                          <a:solidFill>
                            <a:schemeClr val="accent5">
                              <a:lumMod val="50000"/>
                            </a:schemeClr>
                          </a:solidFill>
                          <a:latin typeface="Century Gothic" panose="020B0502020202020204" pitchFamily="34" charset="0"/>
                        </a:rPr>
                        <a:t> </a:t>
                      </a:r>
                      <a:r>
                        <a:rPr lang="fr-FR" sz="2400" b="0" noProof="0" dirty="0">
                          <a:solidFill>
                            <a:schemeClr val="accent5">
                              <a:lumMod val="50000"/>
                            </a:schemeClr>
                          </a:solidFill>
                          <a:latin typeface="Century Gothic" panose="020B0502020202020204" pitchFamily="34" charset="0"/>
                        </a:rPr>
                        <a:t>a</a:t>
                      </a:r>
                      <a:r>
                        <a:rPr lang="fr-FR" sz="2400" b="0" baseline="0" noProof="0" dirty="0">
                          <a:solidFill>
                            <a:schemeClr val="accent5">
                              <a:lumMod val="50000"/>
                            </a:schemeClr>
                          </a:solidFill>
                          <a:latin typeface="Century Gothic" panose="020B0502020202020204" pitchFamily="34" charset="0"/>
                        </a:rPr>
                        <a:t> u</a:t>
                      </a:r>
                      <a:r>
                        <a:rPr lang="fr-FR" sz="2400" b="0" noProof="0" dirty="0">
                          <a:solidFill>
                            <a:schemeClr val="accent5">
                              <a:lumMod val="50000"/>
                            </a:schemeClr>
                          </a:solidFill>
                          <a:latin typeface="Century Gothic" panose="020B0502020202020204" pitchFamily="34" charset="0"/>
                        </a:rPr>
                        <a:t>ne amie sympathique.</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339347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1" dirty="0" err="1" smtClean="0">
                          <a:solidFill>
                            <a:srgbClr val="002060"/>
                          </a:solidFill>
                          <a:latin typeface="Century Gothic" panose="020B0502020202020204" pitchFamily="34" charset="0"/>
                        </a:rPr>
                        <a:t>anglais</a:t>
                      </a:r>
                      <a:endParaRPr lang="en-GB" sz="2800" b="0" i="1" dirty="0">
                        <a:solidFill>
                          <a:srgbClr val="002060"/>
                        </a:solidFill>
                        <a:latin typeface="Century Gothic" panose="020B0502020202020204" pitchFamily="34" charset="0"/>
                      </a:endParaRPr>
                    </a:p>
                  </a:txBody>
                  <a:tcPr/>
                </a:tc>
                <a:tc>
                  <a:txBody>
                    <a:bodyPr/>
                    <a:lstStyle/>
                    <a:p>
                      <a:endParaRPr lang="fr-FR" sz="2400" b="0" i="1"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33093083"/>
                  </a:ext>
                </a:extLst>
              </a:tr>
              <a:tr h="185420">
                <a:tc>
                  <a:txBody>
                    <a:bodyPr/>
                    <a:lstStyle/>
                    <a:p>
                      <a:pPr algn="ctr"/>
                      <a:r>
                        <a:rPr lang="en-GB" sz="2800" b="1" dirty="0">
                          <a:solidFill>
                            <a:srgbClr val="002060"/>
                          </a:solidFill>
                          <a:latin typeface="Century Gothic" panose="020B0502020202020204" pitchFamily="34" charset="0"/>
                        </a:rPr>
                        <a:t>4</a:t>
                      </a:r>
                    </a:p>
                  </a:txBody>
                  <a:tcPr/>
                </a:tc>
                <a:tc>
                  <a:txBody>
                    <a:bodyPr/>
                    <a:lstStyle/>
                    <a:p>
                      <a:r>
                        <a:rPr lang="fr-FR" sz="2400" b="0" noProof="0" dirty="0">
                          <a:solidFill>
                            <a:schemeClr val="accent5">
                              <a:lumMod val="50000"/>
                            </a:schemeClr>
                          </a:solidFill>
                          <a:latin typeface="Century Gothic" panose="020B0502020202020204" pitchFamily="34" charset="0"/>
                        </a:rPr>
                        <a:t>Tu as un ami </a:t>
                      </a:r>
                      <a:r>
                        <a:rPr lang="fr-FR" sz="2400" b="0" baseline="0" noProof="0" dirty="0">
                          <a:solidFill>
                            <a:schemeClr val="accent5">
                              <a:lumMod val="50000"/>
                            </a:schemeClr>
                          </a:solidFill>
                          <a:latin typeface="Century Gothic" panose="020B0502020202020204" pitchFamily="34" charset="0"/>
                        </a:rPr>
                        <a:t>français ?</a:t>
                      </a:r>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24345315"/>
                  </a:ext>
                </a:extLst>
              </a:tr>
              <a:tr h="18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1" dirty="0" err="1" smtClean="0">
                          <a:solidFill>
                            <a:srgbClr val="002060"/>
                          </a:solidFill>
                          <a:latin typeface="Century Gothic" panose="020B0502020202020204" pitchFamily="34" charset="0"/>
                        </a:rPr>
                        <a:t>anglais</a:t>
                      </a:r>
                      <a:r>
                        <a:rPr lang="en-GB" sz="2800" b="0" i="1" dirty="0" smtClean="0">
                          <a:solidFill>
                            <a:srgbClr val="002060"/>
                          </a:solidFill>
                          <a:latin typeface="Century Gothic" panose="020B0502020202020204" pitchFamily="34" charset="0"/>
                        </a:rPr>
                        <a:t>:</a:t>
                      </a:r>
                      <a:endParaRPr lang="en-GB" sz="2800" b="0" i="1" dirty="0">
                        <a:solidFill>
                          <a:srgbClr val="002060"/>
                        </a:solidFill>
                        <a:latin typeface="Century Gothic" panose="020B0502020202020204" pitchFamily="34" charset="0"/>
                      </a:endParaRPr>
                    </a:p>
                  </a:txBody>
                  <a:tcPr/>
                </a:tc>
                <a:tc>
                  <a:txBody>
                    <a:bodyPr/>
                    <a:lstStyle/>
                    <a:p>
                      <a:endParaRPr lang="fr-FR" sz="2400" i="1" noProof="0" dirty="0">
                        <a:solidFill>
                          <a:srgbClr val="002060"/>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1618890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245" y="1694897"/>
            <a:ext cx="498794" cy="5195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245" y="3822742"/>
            <a:ext cx="498794" cy="5195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170" y="2704994"/>
            <a:ext cx="498794" cy="51957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245" y="4832656"/>
            <a:ext cx="498794" cy="519576"/>
          </a:xfrm>
          <a:prstGeom prst="rect">
            <a:avLst/>
          </a:prstGeom>
        </p:spPr>
      </p:pic>
      <p:sp>
        <p:nvSpPr>
          <p:cNvPr id="2" name="TextBox 1"/>
          <p:cNvSpPr txBox="1"/>
          <p:nvPr/>
        </p:nvSpPr>
        <p:spPr>
          <a:xfrm>
            <a:off x="663160" y="297081"/>
            <a:ext cx="10245407" cy="1200329"/>
          </a:xfrm>
          <a:prstGeom prst="rect">
            <a:avLst/>
          </a:prstGeom>
          <a:noFill/>
        </p:spPr>
        <p:txBody>
          <a:bodyPr wrap="square" rtlCol="0">
            <a:spAutoFit/>
          </a:bodyPr>
          <a:lstStyle/>
          <a:p>
            <a:r>
              <a:rPr lang="en-GB" sz="2400" b="1" dirty="0" err="1" smtClean="0">
                <a:solidFill>
                  <a:srgbClr val="002060"/>
                </a:solidFill>
                <a:latin typeface="Century Gothic" panose="020B0502020202020204" pitchFamily="34" charset="0"/>
              </a:rPr>
              <a:t>Avoir</a:t>
            </a:r>
            <a:r>
              <a:rPr lang="en-GB" sz="2400" b="1" dirty="0" smtClean="0">
                <a:solidFill>
                  <a:srgbClr val="002060"/>
                </a:solidFill>
                <a:latin typeface="Century Gothic" panose="020B0502020202020204" pitchFamily="34" charset="0"/>
              </a:rPr>
              <a:t> </a:t>
            </a:r>
            <a:r>
              <a:rPr lang="en-GB" sz="2400" b="1" dirty="0" err="1" smtClean="0">
                <a:solidFill>
                  <a:srgbClr val="002060"/>
                </a:solidFill>
                <a:latin typeface="Century Gothic" panose="020B0502020202020204" pitchFamily="34" charset="0"/>
              </a:rPr>
              <a:t>ou</a:t>
            </a:r>
            <a:r>
              <a:rPr lang="en-GB" sz="2400" b="1" dirty="0" smtClean="0">
                <a:solidFill>
                  <a:srgbClr val="002060"/>
                </a:solidFill>
                <a:latin typeface="Century Gothic" panose="020B0502020202020204" pitchFamily="34" charset="0"/>
              </a:rPr>
              <a:t> </a:t>
            </a:r>
            <a:r>
              <a:rPr lang="en-GB" sz="2400" b="1" dirty="0" err="1" smtClean="0">
                <a:solidFill>
                  <a:srgbClr val="002060"/>
                </a:solidFill>
                <a:latin typeface="Century Gothic" panose="020B0502020202020204" pitchFamily="34" charset="0"/>
              </a:rPr>
              <a:t>être</a:t>
            </a:r>
            <a:r>
              <a:rPr lang="en-GB" sz="2400" b="1" dirty="0" smtClean="0">
                <a:solidFill>
                  <a:srgbClr val="002060"/>
                </a:solidFill>
                <a:latin typeface="Century Gothic" panose="020B0502020202020204" pitchFamily="34" charset="0"/>
              </a:rPr>
              <a:t> ? </a:t>
            </a:r>
            <a:r>
              <a:rPr lang="en-GB" sz="2400" dirty="0" smtClean="0">
                <a:solidFill>
                  <a:srgbClr val="002060"/>
                </a:solidFill>
                <a:latin typeface="Century Gothic" panose="020B0502020202020204" pitchFamily="34" charset="0"/>
              </a:rPr>
              <a:t>Are </a:t>
            </a:r>
            <a:r>
              <a:rPr lang="en-GB" sz="2400" dirty="0">
                <a:solidFill>
                  <a:srgbClr val="002060"/>
                </a:solidFill>
                <a:latin typeface="Century Gothic" panose="020B0502020202020204" pitchFamily="34" charset="0"/>
              </a:rPr>
              <a:t>these sentences about </a:t>
            </a:r>
            <a:r>
              <a:rPr lang="en-GB" sz="2400" b="1" dirty="0">
                <a:solidFill>
                  <a:srgbClr val="002060"/>
                </a:solidFill>
                <a:latin typeface="Century Gothic" panose="020B0502020202020204" pitchFamily="34" charset="0"/>
              </a:rPr>
              <a:t>having</a:t>
            </a:r>
            <a:r>
              <a:rPr lang="en-GB" sz="2400" dirty="0">
                <a:solidFill>
                  <a:srgbClr val="002060"/>
                </a:solidFill>
                <a:latin typeface="Century Gothic" panose="020B0502020202020204" pitchFamily="34" charset="0"/>
              </a:rPr>
              <a:t> or </a:t>
            </a:r>
            <a:r>
              <a:rPr lang="en-GB" sz="2400" b="1" dirty="0">
                <a:solidFill>
                  <a:srgbClr val="002060"/>
                </a:solidFill>
                <a:latin typeface="Century Gothic" panose="020B0502020202020204" pitchFamily="34" charset="0"/>
              </a:rPr>
              <a:t>being</a:t>
            </a:r>
            <a:r>
              <a:rPr lang="en-GB" sz="2400" dirty="0">
                <a:solidFill>
                  <a:srgbClr val="002060"/>
                </a:solidFill>
                <a:latin typeface="Century Gothic" panose="020B0502020202020204" pitchFamily="34" charset="0"/>
              </a:rPr>
              <a:t>?</a:t>
            </a:r>
          </a:p>
          <a:p>
            <a:r>
              <a:rPr lang="en-GB" sz="2400" dirty="0">
                <a:solidFill>
                  <a:srgbClr val="002060"/>
                </a:solidFill>
                <a:latin typeface="Century Gothic" panose="020B0502020202020204" pitchFamily="34" charset="0"/>
              </a:rPr>
              <a:t>Tick the appropriate column for each. Then translate into English.</a:t>
            </a:r>
          </a:p>
          <a:p>
            <a:endParaRPr lang="en-GB" sz="2400" dirty="0">
              <a:solidFill>
                <a:srgbClr val="002060"/>
              </a:solidFill>
              <a:latin typeface="Century Gothic" panose="020B0502020202020204" pitchFamily="34" charset="0"/>
            </a:endParaRPr>
          </a:p>
        </p:txBody>
      </p:sp>
      <p:sp>
        <p:nvSpPr>
          <p:cNvPr id="16" name="TextBox 15"/>
          <p:cNvSpPr txBox="1"/>
          <p:nvPr/>
        </p:nvSpPr>
        <p:spPr>
          <a:xfrm>
            <a:off x="2790459" y="2417462"/>
            <a:ext cx="5810250" cy="461665"/>
          </a:xfrm>
          <a:prstGeom prst="rect">
            <a:avLst/>
          </a:prstGeom>
          <a:noFill/>
        </p:spPr>
        <p:txBody>
          <a:bodyPr wrap="square" rtlCol="0">
            <a:spAutoFit/>
          </a:bodyPr>
          <a:lstStyle/>
          <a:p>
            <a:pPr lvl="0">
              <a:defRPr/>
            </a:pPr>
            <a:r>
              <a:rPr lang="fr-FR" sz="2400" i="1" dirty="0">
                <a:solidFill>
                  <a:schemeClr val="accent5">
                    <a:lumMod val="50000"/>
                  </a:schemeClr>
                </a:solidFill>
                <a:latin typeface="Century Gothic" panose="020B0502020202020204" pitchFamily="34" charset="0"/>
              </a:rPr>
              <a:t>I have a </a:t>
            </a:r>
            <a:r>
              <a:rPr lang="fr-FR" sz="2400" i="1" dirty="0" err="1">
                <a:solidFill>
                  <a:schemeClr val="accent5">
                    <a:lumMod val="50000"/>
                  </a:schemeClr>
                </a:solidFill>
                <a:latin typeface="Century Gothic" panose="020B0502020202020204" pitchFamily="34" charset="0"/>
              </a:rPr>
              <a:t>pleasant</a:t>
            </a:r>
            <a:r>
              <a:rPr lang="fr-FR" sz="2400" i="1" dirty="0">
                <a:solidFill>
                  <a:schemeClr val="accent5">
                    <a:lumMod val="50000"/>
                  </a:schemeClr>
                </a:solidFill>
                <a:latin typeface="Century Gothic" panose="020B0502020202020204" pitchFamily="34" charset="0"/>
              </a:rPr>
              <a:t> </a:t>
            </a:r>
            <a:r>
              <a:rPr lang="fr-FR" sz="2400" i="1" dirty="0" err="1">
                <a:solidFill>
                  <a:schemeClr val="accent5">
                    <a:lumMod val="50000"/>
                  </a:schemeClr>
                </a:solidFill>
                <a:latin typeface="Century Gothic" panose="020B0502020202020204" pitchFamily="34" charset="0"/>
              </a:rPr>
              <a:t>teacher</a:t>
            </a:r>
            <a:r>
              <a:rPr lang="fr-FR" sz="2400" i="1" dirty="0">
                <a:solidFill>
                  <a:schemeClr val="accent5">
                    <a:lumMod val="50000"/>
                  </a:schemeClr>
                </a:solidFill>
                <a:latin typeface="Century Gothic" panose="020B0502020202020204" pitchFamily="34" charset="0"/>
              </a:rPr>
              <a:t>.</a:t>
            </a:r>
          </a:p>
        </p:txBody>
      </p:sp>
      <p:sp>
        <p:nvSpPr>
          <p:cNvPr id="18" name="TextBox 17"/>
          <p:cNvSpPr txBox="1"/>
          <p:nvPr/>
        </p:nvSpPr>
        <p:spPr>
          <a:xfrm>
            <a:off x="2790459" y="3374573"/>
            <a:ext cx="5810250" cy="461665"/>
          </a:xfrm>
          <a:prstGeom prst="rect">
            <a:avLst/>
          </a:prstGeom>
          <a:noFill/>
        </p:spPr>
        <p:txBody>
          <a:bodyPr wrap="square" rtlCol="0">
            <a:spAutoFit/>
          </a:bodyPr>
          <a:lstStyle/>
          <a:p>
            <a:pPr lvl="0">
              <a:defRPr/>
            </a:pPr>
            <a:r>
              <a:rPr lang="fr-FR" sz="2400" i="1" dirty="0">
                <a:solidFill>
                  <a:schemeClr val="accent5">
                    <a:lumMod val="50000"/>
                  </a:schemeClr>
                </a:solidFill>
                <a:latin typeface="Century Gothic" panose="020B0502020202020204" pitchFamily="34" charset="0"/>
              </a:rPr>
              <a:t>He </a:t>
            </a:r>
            <a:r>
              <a:rPr lang="fr-FR" sz="2400" i="1" dirty="0" err="1">
                <a:solidFill>
                  <a:schemeClr val="accent5">
                    <a:lumMod val="50000"/>
                  </a:schemeClr>
                </a:solidFill>
                <a:latin typeface="Century Gothic" panose="020B0502020202020204" pitchFamily="34" charset="0"/>
              </a:rPr>
              <a:t>is</a:t>
            </a:r>
            <a:r>
              <a:rPr lang="fr-FR" sz="2400" i="1" dirty="0">
                <a:solidFill>
                  <a:schemeClr val="accent5">
                    <a:lumMod val="50000"/>
                  </a:schemeClr>
                </a:solidFill>
                <a:latin typeface="Century Gothic" panose="020B0502020202020204" pitchFamily="34" charset="0"/>
              </a:rPr>
              <a:t> an </a:t>
            </a:r>
            <a:r>
              <a:rPr lang="fr-FR" sz="2400" i="1" dirty="0" err="1">
                <a:solidFill>
                  <a:schemeClr val="accent5">
                    <a:lumMod val="50000"/>
                  </a:schemeClr>
                </a:solidFill>
                <a:latin typeface="Century Gothic" panose="020B0502020202020204" pitchFamily="34" charset="0"/>
              </a:rPr>
              <a:t>interesting</a:t>
            </a:r>
            <a:r>
              <a:rPr lang="fr-FR" sz="2400" i="1" dirty="0">
                <a:solidFill>
                  <a:schemeClr val="accent5">
                    <a:lumMod val="50000"/>
                  </a:schemeClr>
                </a:solidFill>
                <a:latin typeface="Century Gothic" panose="020B0502020202020204" pitchFamily="34" charset="0"/>
              </a:rPr>
              <a:t> singer.</a:t>
            </a:r>
          </a:p>
        </p:txBody>
      </p:sp>
      <p:sp>
        <p:nvSpPr>
          <p:cNvPr id="19" name="TextBox 18"/>
          <p:cNvSpPr txBox="1"/>
          <p:nvPr/>
        </p:nvSpPr>
        <p:spPr>
          <a:xfrm>
            <a:off x="2790459" y="4419085"/>
            <a:ext cx="5810250" cy="461665"/>
          </a:xfrm>
          <a:prstGeom prst="rect">
            <a:avLst/>
          </a:prstGeom>
          <a:noFill/>
        </p:spPr>
        <p:txBody>
          <a:bodyPr wrap="square" rtlCol="0">
            <a:spAutoFit/>
          </a:bodyPr>
          <a:lstStyle/>
          <a:p>
            <a:pPr lvl="0">
              <a:defRPr/>
            </a:pPr>
            <a:r>
              <a:rPr lang="fr-FR" sz="2400" i="1" dirty="0" err="1">
                <a:solidFill>
                  <a:schemeClr val="accent5">
                    <a:lumMod val="50000"/>
                  </a:schemeClr>
                </a:solidFill>
                <a:latin typeface="Century Gothic" panose="020B0502020202020204" pitchFamily="34" charset="0"/>
              </a:rPr>
              <a:t>She</a:t>
            </a:r>
            <a:r>
              <a:rPr lang="fr-FR" sz="2400" i="1" dirty="0">
                <a:solidFill>
                  <a:schemeClr val="accent5">
                    <a:lumMod val="50000"/>
                  </a:schemeClr>
                </a:solidFill>
                <a:latin typeface="Century Gothic" panose="020B0502020202020204" pitchFamily="34" charset="0"/>
              </a:rPr>
              <a:t> has a </a:t>
            </a:r>
            <a:r>
              <a:rPr lang="fr-FR" sz="2400" i="1" dirty="0" err="1">
                <a:solidFill>
                  <a:schemeClr val="accent5">
                    <a:lumMod val="50000"/>
                  </a:schemeClr>
                </a:solidFill>
                <a:latin typeface="Century Gothic" panose="020B0502020202020204" pitchFamily="34" charset="0"/>
              </a:rPr>
              <a:t>nice</a:t>
            </a:r>
            <a:r>
              <a:rPr lang="fr-FR" sz="2400" i="1" dirty="0">
                <a:solidFill>
                  <a:schemeClr val="accent5">
                    <a:lumMod val="50000"/>
                  </a:schemeClr>
                </a:solidFill>
                <a:latin typeface="Century Gothic" panose="020B0502020202020204" pitchFamily="34" charset="0"/>
              </a:rPr>
              <a:t> </a:t>
            </a:r>
            <a:r>
              <a:rPr lang="fr-FR" sz="2400" i="1" dirty="0" err="1">
                <a:solidFill>
                  <a:schemeClr val="accent5">
                    <a:lumMod val="50000"/>
                  </a:schemeClr>
                </a:solidFill>
                <a:latin typeface="Century Gothic" panose="020B0502020202020204" pitchFamily="34" charset="0"/>
              </a:rPr>
              <a:t>friend</a:t>
            </a:r>
            <a:r>
              <a:rPr lang="fr-FR" sz="2400" i="1" dirty="0">
                <a:solidFill>
                  <a:schemeClr val="accent5">
                    <a:lumMod val="50000"/>
                  </a:schemeClr>
                </a:solidFill>
                <a:latin typeface="Century Gothic" panose="020B0502020202020204" pitchFamily="34" charset="0"/>
              </a:rPr>
              <a:t>.</a:t>
            </a:r>
          </a:p>
        </p:txBody>
      </p:sp>
      <p:sp>
        <p:nvSpPr>
          <p:cNvPr id="21" name="TextBox 20"/>
          <p:cNvSpPr txBox="1"/>
          <p:nvPr/>
        </p:nvSpPr>
        <p:spPr>
          <a:xfrm>
            <a:off x="2790459" y="5471306"/>
            <a:ext cx="5810250" cy="461665"/>
          </a:xfrm>
          <a:prstGeom prst="rect">
            <a:avLst/>
          </a:prstGeom>
          <a:noFill/>
        </p:spPr>
        <p:txBody>
          <a:bodyPr wrap="square" rtlCol="0">
            <a:spAutoFit/>
          </a:bodyPr>
          <a:lstStyle/>
          <a:p>
            <a:pPr lvl="0">
              <a:defRPr/>
            </a:pPr>
            <a:r>
              <a:rPr lang="fr-FR" sz="2400" i="1" dirty="0">
                <a:solidFill>
                  <a:schemeClr val="accent5">
                    <a:lumMod val="50000"/>
                  </a:schemeClr>
                </a:solidFill>
                <a:latin typeface="Century Gothic" panose="020B0502020202020204" pitchFamily="34" charset="0"/>
              </a:rPr>
              <a:t>Do </a:t>
            </a:r>
            <a:r>
              <a:rPr lang="fr-FR" sz="2400" i="1" dirty="0" err="1">
                <a:solidFill>
                  <a:schemeClr val="accent5">
                    <a:lumMod val="50000"/>
                  </a:schemeClr>
                </a:solidFill>
                <a:latin typeface="Century Gothic" panose="020B0502020202020204" pitchFamily="34" charset="0"/>
              </a:rPr>
              <a:t>you</a:t>
            </a:r>
            <a:r>
              <a:rPr lang="fr-FR" sz="2400" i="1" dirty="0">
                <a:solidFill>
                  <a:schemeClr val="accent5">
                    <a:lumMod val="50000"/>
                  </a:schemeClr>
                </a:solidFill>
                <a:latin typeface="Century Gothic" panose="020B0502020202020204" pitchFamily="34" charset="0"/>
              </a:rPr>
              <a:t> have a French </a:t>
            </a:r>
            <a:r>
              <a:rPr lang="fr-FR" sz="2400" i="1" dirty="0" err="1">
                <a:solidFill>
                  <a:schemeClr val="accent5">
                    <a:lumMod val="50000"/>
                  </a:schemeClr>
                </a:solidFill>
                <a:latin typeface="Century Gothic" panose="020B0502020202020204" pitchFamily="34" charset="0"/>
              </a:rPr>
              <a:t>friend</a:t>
            </a:r>
            <a:r>
              <a:rPr lang="fr-FR" sz="2400" i="1" dirty="0">
                <a:solidFill>
                  <a:schemeClr val="accent5">
                    <a:lumMod val="50000"/>
                  </a:schemeClr>
                </a:solidFill>
                <a:latin typeface="Century Gothic" panose="020B0502020202020204" pitchFamily="34" charset="0"/>
              </a:rPr>
              <a:t>?</a:t>
            </a:r>
          </a:p>
        </p:txBody>
      </p:sp>
    </p:spTree>
    <p:extLst>
      <p:ext uri="{BB962C8B-B14F-4D97-AF65-F5344CB8AC3E}">
        <p14:creationId xmlns:p14="http://schemas.microsoft.com/office/powerpoint/2010/main" val="28945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9300" y="99594"/>
            <a:ext cx="3733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9061679"/>
              </p:ext>
            </p:extLst>
          </p:nvPr>
        </p:nvGraphicFramePr>
        <p:xfrm>
          <a:off x="959487" y="1380034"/>
          <a:ext cx="10549574" cy="4663440"/>
        </p:xfrm>
        <a:graphic>
          <a:graphicData uri="http://schemas.openxmlformats.org/drawingml/2006/table">
            <a:tbl>
              <a:tblPr firstRow="1" bandRow="1">
                <a:tableStyleId>{5C22544A-7EE6-4342-B048-85BDC9FD1C3A}</a:tableStyleId>
              </a:tblPr>
              <a:tblGrid>
                <a:gridCol w="1631313">
                  <a:extLst>
                    <a:ext uri="{9D8B030D-6E8A-4147-A177-3AD203B41FA5}">
                      <a16:colId xmlns:a16="http://schemas.microsoft.com/office/drawing/2014/main" val="65936079"/>
                    </a:ext>
                  </a:extLst>
                </a:gridCol>
                <a:gridCol w="6182261">
                  <a:extLst>
                    <a:ext uri="{9D8B030D-6E8A-4147-A177-3AD203B41FA5}">
                      <a16:colId xmlns:a16="http://schemas.microsoft.com/office/drawing/2014/main" val="3317005183"/>
                    </a:ext>
                  </a:extLst>
                </a:gridCol>
                <a:gridCol w="1368000">
                  <a:extLst>
                    <a:ext uri="{9D8B030D-6E8A-4147-A177-3AD203B41FA5}">
                      <a16:colId xmlns:a16="http://schemas.microsoft.com/office/drawing/2014/main" val="3434829958"/>
                    </a:ext>
                  </a:extLst>
                </a:gridCol>
                <a:gridCol w="1368000">
                  <a:extLst>
                    <a:ext uri="{9D8B030D-6E8A-4147-A177-3AD203B41FA5}">
                      <a16:colId xmlns:a16="http://schemas.microsoft.com/office/drawing/2014/main" val="4293147557"/>
                    </a:ext>
                  </a:extLst>
                </a:gridCol>
              </a:tblGrid>
              <a:tr h="193856">
                <a:tc>
                  <a:txBody>
                    <a:bodyPr/>
                    <a:lstStyle/>
                    <a:p>
                      <a:endParaRPr lang="en-GB" dirty="0"/>
                    </a:p>
                  </a:txBody>
                  <a:tcPr/>
                </a:tc>
                <a:tc>
                  <a:txBody>
                    <a:bodyPr/>
                    <a:lstStyle/>
                    <a:p>
                      <a:pPr algn="ctr"/>
                      <a:endParaRPr lang="en-GB" sz="2800" dirty="0">
                        <a:latin typeface="Century Gothic" panose="020B0502020202020204" pitchFamily="34" charset="0"/>
                      </a:endParaRPr>
                    </a:p>
                  </a:txBody>
                  <a:tcPr/>
                </a:tc>
                <a:tc>
                  <a:txBody>
                    <a:bodyPr/>
                    <a:lstStyle/>
                    <a:p>
                      <a:pPr algn="ctr"/>
                      <a:r>
                        <a:rPr lang="en-GB" sz="2800" dirty="0">
                          <a:latin typeface="Century Gothic" panose="020B0502020202020204" pitchFamily="34" charset="0"/>
                        </a:rPr>
                        <a:t>having</a:t>
                      </a:r>
                    </a:p>
                  </a:txBody>
                  <a:tcPr/>
                </a:tc>
                <a:tc>
                  <a:txBody>
                    <a:bodyPr/>
                    <a:lstStyle/>
                    <a:p>
                      <a:pPr algn="ctr"/>
                      <a:r>
                        <a:rPr lang="en-GB" sz="2800" dirty="0">
                          <a:latin typeface="Century Gothic" panose="020B0502020202020204" pitchFamily="34" charset="0"/>
                        </a:rPr>
                        <a:t>being</a:t>
                      </a:r>
                    </a:p>
                  </a:txBody>
                  <a:tcPr/>
                </a:tc>
                <a:extLst>
                  <a:ext uri="{0D108BD9-81ED-4DB2-BD59-A6C34878D82A}">
                    <a16:rowId xmlns:a16="http://schemas.microsoft.com/office/drawing/2014/main" val="3585969815"/>
                  </a:ext>
                </a:extLst>
              </a:tr>
              <a:tr h="370840">
                <a:tc>
                  <a:txBody>
                    <a:bodyPr/>
                    <a:lstStyle/>
                    <a:p>
                      <a:pPr algn="ctr"/>
                      <a:r>
                        <a:rPr lang="en-GB" sz="2800" b="1" dirty="0">
                          <a:solidFill>
                            <a:srgbClr val="002060"/>
                          </a:solidFill>
                          <a:latin typeface="Century Gothic" panose="020B0502020202020204" pitchFamily="34" charset="0"/>
                        </a:rPr>
                        <a:t>5</a:t>
                      </a:r>
                    </a:p>
                  </a:txBody>
                  <a:tcPr/>
                </a:tc>
                <a:tc>
                  <a:txBody>
                    <a:bodyPr/>
                    <a:lstStyle/>
                    <a:p>
                      <a:r>
                        <a:rPr lang="fr-FR" sz="2400" b="0" noProof="0" dirty="0">
                          <a:solidFill>
                            <a:schemeClr val="accent5">
                              <a:lumMod val="50000"/>
                            </a:schemeClr>
                          </a:solidFill>
                          <a:latin typeface="Century Gothic" panose="020B0502020202020204" pitchFamily="34" charset="0"/>
                        </a:rPr>
                        <a:t>Je</a:t>
                      </a:r>
                      <a:r>
                        <a:rPr lang="fr-FR" sz="2400" b="0" baseline="0" noProof="0" dirty="0">
                          <a:solidFill>
                            <a:schemeClr val="accent5">
                              <a:lumMod val="50000"/>
                            </a:schemeClr>
                          </a:solidFill>
                          <a:latin typeface="Century Gothic" panose="020B0502020202020204" pitchFamily="34" charset="0"/>
                        </a:rPr>
                        <a:t> suis anglais.</a:t>
                      </a:r>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20189548"/>
                  </a:ext>
                </a:extLst>
              </a:tr>
              <a:tr h="370840">
                <a:tc>
                  <a:txBody>
                    <a:bodyPr/>
                    <a:lstStyle/>
                    <a:p>
                      <a:pPr algn="ctr"/>
                      <a:r>
                        <a:rPr lang="en-GB" sz="2800" b="0" i="1" dirty="0" err="1" smtClean="0">
                          <a:solidFill>
                            <a:srgbClr val="002060"/>
                          </a:solidFill>
                          <a:latin typeface="Century Gothic" panose="020B0502020202020204" pitchFamily="34" charset="0"/>
                        </a:rPr>
                        <a:t>anglais</a:t>
                      </a:r>
                      <a:r>
                        <a:rPr lang="en-GB" sz="2800" b="0" i="1" dirty="0" smtClean="0">
                          <a:solidFill>
                            <a:srgbClr val="002060"/>
                          </a:solidFill>
                          <a:latin typeface="Century Gothic" panose="020B0502020202020204" pitchFamily="34" charset="0"/>
                        </a:rPr>
                        <a:t>:</a:t>
                      </a:r>
                      <a:endParaRPr lang="en-GB" sz="2800" b="0" i="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i="1"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68798639"/>
                  </a:ext>
                </a:extLst>
              </a:tr>
              <a:tr h="370840">
                <a:tc>
                  <a:txBody>
                    <a:bodyPr/>
                    <a:lstStyle/>
                    <a:p>
                      <a:pPr algn="ctr"/>
                      <a:r>
                        <a:rPr lang="en-GB" sz="2800" b="1" dirty="0">
                          <a:solidFill>
                            <a:srgbClr val="002060"/>
                          </a:solidFill>
                          <a:latin typeface="Century Gothic" panose="020B0502020202020204" pitchFamily="34" charset="0"/>
                        </a:rPr>
                        <a:t>6</a:t>
                      </a:r>
                    </a:p>
                  </a:txBody>
                  <a:tcPr/>
                </a:tc>
                <a:tc>
                  <a:txBody>
                    <a:bodyPr/>
                    <a:lstStyle/>
                    <a:p>
                      <a:r>
                        <a:rPr lang="fr-FR" sz="2400" b="0" noProof="0" dirty="0">
                          <a:solidFill>
                            <a:schemeClr val="accent5">
                              <a:lumMod val="50000"/>
                            </a:schemeClr>
                          </a:solidFill>
                          <a:latin typeface="Century Gothic" panose="020B0502020202020204" pitchFamily="34" charset="0"/>
                        </a:rPr>
                        <a:t>Il a un ami</a:t>
                      </a:r>
                      <a:r>
                        <a:rPr lang="fr-FR" sz="2400" b="0" baseline="0" noProof="0" dirty="0">
                          <a:solidFill>
                            <a:schemeClr val="accent5">
                              <a:lumMod val="50000"/>
                            </a:schemeClr>
                          </a:solidFill>
                          <a:latin typeface="Century Gothic" panose="020B0502020202020204" pitchFamily="34" charset="0"/>
                        </a:rPr>
                        <a:t> </a:t>
                      </a:r>
                      <a:r>
                        <a:rPr lang="fr-FR" sz="2400" b="0" i="0" u="none" strike="noStrike" kern="1200" noProof="0" dirty="0">
                          <a:solidFill>
                            <a:srgbClr val="002060"/>
                          </a:solidFill>
                          <a:effectLst/>
                          <a:latin typeface="Century Gothic" panose="020B0502020202020204" pitchFamily="34" charset="0"/>
                          <a:ea typeface="+mn-ea"/>
                          <a:cs typeface="+mn-cs"/>
                        </a:rPr>
                        <a:t>drôle</a:t>
                      </a:r>
                      <a:r>
                        <a:rPr lang="fr-FR" sz="2400" b="0" noProof="0" dirty="0">
                          <a:solidFill>
                            <a:schemeClr val="accent5">
                              <a:lumMod val="50000"/>
                            </a:schemeClr>
                          </a:solidFill>
                          <a:latin typeface="Century Gothic" panose="020B0502020202020204" pitchFamily="34" charset="0"/>
                        </a:rPr>
                        <a:t>.</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495152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1" dirty="0" err="1" smtClean="0">
                          <a:solidFill>
                            <a:srgbClr val="002060"/>
                          </a:solidFill>
                          <a:latin typeface="Century Gothic" panose="020B0502020202020204" pitchFamily="34" charset="0"/>
                        </a:rPr>
                        <a:t>anglais</a:t>
                      </a:r>
                      <a:r>
                        <a:rPr lang="en-GB" sz="2800" b="0" i="1" dirty="0" smtClean="0">
                          <a:solidFill>
                            <a:srgbClr val="002060"/>
                          </a:solidFill>
                          <a:latin typeface="Century Gothic" panose="020B0502020202020204" pitchFamily="34" charset="0"/>
                        </a:rPr>
                        <a:t>:</a:t>
                      </a:r>
                      <a:endParaRPr lang="en-GB" sz="2800" b="0" i="1" dirty="0">
                        <a:solidFill>
                          <a:srgbClr val="002060"/>
                        </a:solidFill>
                        <a:latin typeface="Century Gothic" panose="020B0502020202020204" pitchFamily="34" charset="0"/>
                      </a:endParaRPr>
                    </a:p>
                  </a:txBody>
                  <a:tcPr/>
                </a:tc>
                <a:tc>
                  <a:txBody>
                    <a:bodyPr/>
                    <a:lstStyle/>
                    <a:p>
                      <a:endParaRPr lang="fr-FR" sz="2400" b="0" i="1"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18049299"/>
                  </a:ext>
                </a:extLst>
              </a:tr>
              <a:tr h="370840">
                <a:tc>
                  <a:txBody>
                    <a:bodyPr/>
                    <a:lstStyle/>
                    <a:p>
                      <a:pPr algn="ctr"/>
                      <a:r>
                        <a:rPr lang="en-GB" sz="2800" b="1" dirty="0">
                          <a:solidFill>
                            <a:srgbClr val="002060"/>
                          </a:solidFill>
                          <a:latin typeface="Century Gothic" panose="020B0502020202020204" pitchFamily="34" charset="0"/>
                        </a:rPr>
                        <a:t>7</a:t>
                      </a:r>
                    </a:p>
                  </a:txBody>
                  <a:tcPr/>
                </a:tc>
                <a:tc>
                  <a:txBody>
                    <a:bodyPr/>
                    <a:lstStyle/>
                    <a:p>
                      <a:r>
                        <a:rPr lang="fr-FR" sz="2400" noProof="0" dirty="0">
                          <a:solidFill>
                            <a:schemeClr val="accent5">
                              <a:lumMod val="50000"/>
                            </a:schemeClr>
                          </a:solidFill>
                          <a:latin typeface="Century Gothic" panose="020B0502020202020204" pitchFamily="34" charset="0"/>
                        </a:rPr>
                        <a:t>Tu</a:t>
                      </a:r>
                      <a:r>
                        <a:rPr lang="fr-FR" sz="2400" baseline="0" noProof="0" dirty="0">
                          <a:solidFill>
                            <a:schemeClr val="accent5">
                              <a:lumMod val="50000"/>
                            </a:schemeClr>
                          </a:solidFill>
                          <a:latin typeface="Century Gothic" panose="020B0502020202020204" pitchFamily="34" charset="0"/>
                        </a:rPr>
                        <a:t> es sympathique</a:t>
                      </a:r>
                      <a:r>
                        <a:rPr lang="fr-FR" sz="2400" noProof="0" dirty="0">
                          <a:solidFill>
                            <a:schemeClr val="accent5">
                              <a:lumMod val="50000"/>
                            </a:schemeClr>
                          </a:solidFill>
                          <a:latin typeface="Century Gothic" panose="020B0502020202020204" pitchFamily="34" charset="0"/>
                        </a:rPr>
                        <a:t>.</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339347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1" dirty="0" err="1" smtClean="0">
                          <a:solidFill>
                            <a:srgbClr val="002060"/>
                          </a:solidFill>
                          <a:latin typeface="Century Gothic" panose="020B0502020202020204" pitchFamily="34" charset="0"/>
                        </a:rPr>
                        <a:t>anglais</a:t>
                      </a:r>
                      <a:r>
                        <a:rPr lang="en-GB" sz="2800" b="0" i="1" dirty="0" smtClean="0">
                          <a:solidFill>
                            <a:srgbClr val="002060"/>
                          </a:solidFill>
                          <a:latin typeface="Century Gothic" panose="020B0502020202020204" pitchFamily="34" charset="0"/>
                        </a:rPr>
                        <a:t>:</a:t>
                      </a:r>
                      <a:endParaRPr lang="en-GB" sz="2800" b="0" i="1" dirty="0">
                        <a:solidFill>
                          <a:srgbClr val="002060"/>
                        </a:solidFill>
                        <a:latin typeface="Century Gothic" panose="020B0502020202020204" pitchFamily="34" charset="0"/>
                      </a:endParaRPr>
                    </a:p>
                  </a:txBody>
                  <a:tcPr/>
                </a:tc>
                <a:tc>
                  <a:txBody>
                    <a:bodyPr/>
                    <a:lstStyle/>
                    <a:p>
                      <a:endParaRPr lang="fr-FR" sz="2400" b="0" i="1"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33093083"/>
                  </a:ext>
                </a:extLst>
              </a:tr>
              <a:tr h="185420">
                <a:tc>
                  <a:txBody>
                    <a:bodyPr/>
                    <a:lstStyle/>
                    <a:p>
                      <a:pPr algn="ctr"/>
                      <a:r>
                        <a:rPr lang="en-GB" sz="2800" b="1" dirty="0">
                          <a:solidFill>
                            <a:srgbClr val="002060"/>
                          </a:solidFill>
                          <a:latin typeface="Century Gothic" panose="020B0502020202020204" pitchFamily="34" charset="0"/>
                        </a:rPr>
                        <a:t>8</a:t>
                      </a:r>
                    </a:p>
                  </a:txBody>
                  <a:tcPr/>
                </a:tc>
                <a:tc>
                  <a:txBody>
                    <a:bodyPr/>
                    <a:lstStyle/>
                    <a:p>
                      <a:r>
                        <a:rPr lang="fr-FR" sz="2400" noProof="0" dirty="0">
                          <a:solidFill>
                            <a:schemeClr val="accent5">
                              <a:lumMod val="50000"/>
                            </a:schemeClr>
                          </a:solidFill>
                          <a:latin typeface="Century Gothic" panose="020B0502020202020204" pitchFamily="34" charset="0"/>
                        </a:rPr>
                        <a:t>Elle est</a:t>
                      </a:r>
                      <a:r>
                        <a:rPr lang="fr-FR" sz="2400" b="0" noProof="0" dirty="0">
                          <a:solidFill>
                            <a:schemeClr val="accent5">
                              <a:lumMod val="50000"/>
                            </a:schemeClr>
                          </a:solidFill>
                          <a:latin typeface="Century Gothic" panose="020B0502020202020204" pitchFamily="34" charset="0"/>
                        </a:rPr>
                        <a:t> aimable.</a:t>
                      </a:r>
                      <a:endParaRPr lang="fr-FR" sz="2400" noProof="0" dirty="0">
                        <a:solidFill>
                          <a:srgbClr val="002060"/>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24345315"/>
                  </a:ext>
                </a:extLst>
              </a:tr>
              <a:tr h="185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1" dirty="0" err="1" smtClean="0">
                          <a:solidFill>
                            <a:srgbClr val="002060"/>
                          </a:solidFill>
                          <a:latin typeface="Century Gothic" panose="020B0502020202020204" pitchFamily="34" charset="0"/>
                        </a:rPr>
                        <a:t>anglais</a:t>
                      </a:r>
                      <a:r>
                        <a:rPr lang="en-GB" sz="2800" b="0" i="1" dirty="0" smtClean="0">
                          <a:solidFill>
                            <a:srgbClr val="002060"/>
                          </a:solidFill>
                          <a:latin typeface="Century Gothic" panose="020B0502020202020204" pitchFamily="34" charset="0"/>
                        </a:rPr>
                        <a:t>:</a:t>
                      </a:r>
                      <a:endParaRPr lang="en-GB" sz="2800" b="0" i="1" dirty="0">
                        <a:solidFill>
                          <a:srgbClr val="002060"/>
                        </a:solidFill>
                        <a:latin typeface="Century Gothic" panose="020B0502020202020204" pitchFamily="34" charset="0"/>
                      </a:endParaRPr>
                    </a:p>
                  </a:txBody>
                  <a:tcPr/>
                </a:tc>
                <a:tc>
                  <a:txBody>
                    <a:bodyPr/>
                    <a:lstStyle/>
                    <a:p>
                      <a:endParaRPr lang="fr-FR" sz="2400" i="1" noProof="0" dirty="0">
                        <a:solidFill>
                          <a:srgbClr val="002060"/>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1618890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448" y="1882142"/>
            <a:ext cx="498794" cy="5195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448" y="3949067"/>
            <a:ext cx="498794" cy="5195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4724" y="2840861"/>
            <a:ext cx="498794" cy="51957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448" y="4989902"/>
            <a:ext cx="498794" cy="519576"/>
          </a:xfrm>
          <a:prstGeom prst="rect">
            <a:avLst/>
          </a:prstGeom>
        </p:spPr>
      </p:pic>
      <p:sp>
        <p:nvSpPr>
          <p:cNvPr id="2" name="TextBox 1"/>
          <p:cNvSpPr txBox="1"/>
          <p:nvPr/>
        </p:nvSpPr>
        <p:spPr>
          <a:xfrm>
            <a:off x="663160" y="297081"/>
            <a:ext cx="9746613" cy="830997"/>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Avoir</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ou</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être</a:t>
            </a:r>
            <a:r>
              <a:rPr lang="en-GB" sz="2400" b="1" dirty="0">
                <a:solidFill>
                  <a:srgbClr val="002060"/>
                </a:solidFill>
                <a:latin typeface="Century Gothic" panose="020B0502020202020204" pitchFamily="34" charset="0"/>
              </a:rPr>
              <a:t> ? </a:t>
            </a:r>
            <a:r>
              <a:rPr lang="en-GB" sz="2400" dirty="0" smtClean="0">
                <a:solidFill>
                  <a:srgbClr val="002060"/>
                </a:solidFill>
                <a:latin typeface="Century Gothic" panose="020B0502020202020204" pitchFamily="34" charset="0"/>
              </a:rPr>
              <a:t>Are </a:t>
            </a:r>
            <a:r>
              <a:rPr lang="en-GB" sz="2400" dirty="0">
                <a:solidFill>
                  <a:srgbClr val="002060"/>
                </a:solidFill>
                <a:latin typeface="Century Gothic" panose="020B0502020202020204" pitchFamily="34" charset="0"/>
              </a:rPr>
              <a:t>these sentences about </a:t>
            </a:r>
            <a:r>
              <a:rPr lang="en-GB" sz="2400" b="1" dirty="0">
                <a:solidFill>
                  <a:srgbClr val="002060"/>
                </a:solidFill>
                <a:latin typeface="Century Gothic" panose="020B0502020202020204" pitchFamily="34" charset="0"/>
              </a:rPr>
              <a:t>having</a:t>
            </a:r>
            <a:r>
              <a:rPr lang="en-GB" sz="2400" dirty="0">
                <a:solidFill>
                  <a:srgbClr val="002060"/>
                </a:solidFill>
                <a:latin typeface="Century Gothic" panose="020B0502020202020204" pitchFamily="34" charset="0"/>
              </a:rPr>
              <a:t> or </a:t>
            </a:r>
            <a:r>
              <a:rPr lang="en-GB" sz="2400" b="1" dirty="0">
                <a:solidFill>
                  <a:srgbClr val="002060"/>
                </a:solidFill>
                <a:latin typeface="Century Gothic" panose="020B0502020202020204" pitchFamily="34" charset="0"/>
              </a:rPr>
              <a:t>being</a:t>
            </a:r>
            <a:r>
              <a:rPr lang="en-GB" sz="2400" dirty="0">
                <a:solidFill>
                  <a:srgbClr val="002060"/>
                </a:solidFill>
                <a:latin typeface="Century Gothic" panose="020B0502020202020204" pitchFamily="34" charset="0"/>
              </a:rPr>
              <a:t>?</a:t>
            </a:r>
          </a:p>
          <a:p>
            <a:r>
              <a:rPr lang="en-GB" sz="2400" dirty="0">
                <a:solidFill>
                  <a:srgbClr val="002060"/>
                </a:solidFill>
                <a:latin typeface="Century Gothic" panose="020B0502020202020204" pitchFamily="34" charset="0"/>
              </a:rPr>
              <a:t>Tick the appropriate column for each. Then translate into English.</a:t>
            </a:r>
          </a:p>
        </p:txBody>
      </p:sp>
      <p:sp>
        <p:nvSpPr>
          <p:cNvPr id="10" name="TextBox 9"/>
          <p:cNvSpPr txBox="1"/>
          <p:nvPr/>
        </p:nvSpPr>
        <p:spPr>
          <a:xfrm>
            <a:off x="2743200" y="2453291"/>
            <a:ext cx="8531225" cy="461665"/>
          </a:xfrm>
          <a:prstGeom prst="rect">
            <a:avLst/>
          </a:prstGeom>
          <a:noFill/>
        </p:spPr>
        <p:txBody>
          <a:bodyPr wrap="square" rtlCol="0">
            <a:spAutoFit/>
          </a:bodyPr>
          <a:lstStyle/>
          <a:p>
            <a:pPr lvl="0">
              <a:defRPr/>
            </a:pPr>
            <a:r>
              <a:rPr lang="fr-FR" sz="2400" i="1" dirty="0">
                <a:solidFill>
                  <a:schemeClr val="accent5">
                    <a:lumMod val="50000"/>
                  </a:schemeClr>
                </a:solidFill>
                <a:latin typeface="Century Gothic" panose="020B0502020202020204" pitchFamily="34" charset="0"/>
              </a:rPr>
              <a:t>I </a:t>
            </a:r>
            <a:r>
              <a:rPr lang="fr-FR" sz="2400" i="1" dirty="0" err="1">
                <a:solidFill>
                  <a:schemeClr val="accent5">
                    <a:lumMod val="50000"/>
                  </a:schemeClr>
                </a:solidFill>
                <a:latin typeface="Century Gothic" panose="020B0502020202020204" pitchFamily="34" charset="0"/>
              </a:rPr>
              <a:t>am</a:t>
            </a:r>
            <a:r>
              <a:rPr lang="fr-FR" sz="2400" i="1" dirty="0">
                <a:solidFill>
                  <a:schemeClr val="accent5">
                    <a:lumMod val="50000"/>
                  </a:schemeClr>
                </a:solidFill>
                <a:latin typeface="Century Gothic" panose="020B0502020202020204" pitchFamily="34" charset="0"/>
              </a:rPr>
              <a:t> English.</a:t>
            </a:r>
          </a:p>
        </p:txBody>
      </p:sp>
      <p:sp>
        <p:nvSpPr>
          <p:cNvPr id="11" name="TextBox 10"/>
          <p:cNvSpPr txBox="1"/>
          <p:nvPr/>
        </p:nvSpPr>
        <p:spPr>
          <a:xfrm>
            <a:off x="2743200" y="3506863"/>
            <a:ext cx="5810250" cy="461665"/>
          </a:xfrm>
          <a:prstGeom prst="rect">
            <a:avLst/>
          </a:prstGeom>
          <a:noFill/>
        </p:spPr>
        <p:txBody>
          <a:bodyPr wrap="square" rtlCol="0">
            <a:spAutoFit/>
          </a:bodyPr>
          <a:lstStyle/>
          <a:p>
            <a:pPr lvl="0">
              <a:defRPr/>
            </a:pPr>
            <a:r>
              <a:rPr lang="fr-FR" sz="2400" i="1" dirty="0">
                <a:solidFill>
                  <a:schemeClr val="accent5">
                    <a:lumMod val="50000"/>
                  </a:schemeClr>
                </a:solidFill>
                <a:latin typeface="Century Gothic" panose="020B0502020202020204" pitchFamily="34" charset="0"/>
              </a:rPr>
              <a:t>He has a </a:t>
            </a:r>
            <a:r>
              <a:rPr lang="fr-FR" sz="2400" i="1" dirty="0" err="1">
                <a:solidFill>
                  <a:schemeClr val="accent5">
                    <a:lumMod val="50000"/>
                  </a:schemeClr>
                </a:solidFill>
                <a:latin typeface="Century Gothic" panose="020B0502020202020204" pitchFamily="34" charset="0"/>
              </a:rPr>
              <a:t>funny</a:t>
            </a:r>
            <a:r>
              <a:rPr lang="fr-FR" sz="2400" i="1" dirty="0">
                <a:solidFill>
                  <a:schemeClr val="accent5">
                    <a:lumMod val="50000"/>
                  </a:schemeClr>
                </a:solidFill>
                <a:latin typeface="Century Gothic" panose="020B0502020202020204" pitchFamily="34" charset="0"/>
              </a:rPr>
              <a:t> </a:t>
            </a:r>
            <a:r>
              <a:rPr lang="fr-FR" sz="2400" i="1" dirty="0" err="1">
                <a:solidFill>
                  <a:schemeClr val="accent5">
                    <a:lumMod val="50000"/>
                  </a:schemeClr>
                </a:solidFill>
                <a:latin typeface="Century Gothic" panose="020B0502020202020204" pitchFamily="34" charset="0"/>
              </a:rPr>
              <a:t>friend</a:t>
            </a:r>
            <a:r>
              <a:rPr lang="fr-FR" sz="2400" i="1" dirty="0">
                <a:solidFill>
                  <a:schemeClr val="accent5">
                    <a:lumMod val="50000"/>
                  </a:schemeClr>
                </a:solidFill>
                <a:latin typeface="Century Gothic" panose="020B0502020202020204" pitchFamily="34" charset="0"/>
              </a:rPr>
              <a:t>.</a:t>
            </a:r>
          </a:p>
        </p:txBody>
      </p:sp>
      <p:sp>
        <p:nvSpPr>
          <p:cNvPr id="12" name="TextBox 11"/>
          <p:cNvSpPr txBox="1"/>
          <p:nvPr/>
        </p:nvSpPr>
        <p:spPr>
          <a:xfrm>
            <a:off x="2743200" y="4518549"/>
            <a:ext cx="5810250" cy="461665"/>
          </a:xfrm>
          <a:prstGeom prst="rect">
            <a:avLst/>
          </a:prstGeom>
          <a:noFill/>
        </p:spPr>
        <p:txBody>
          <a:bodyPr wrap="square" rtlCol="0">
            <a:spAutoFit/>
          </a:bodyPr>
          <a:lstStyle/>
          <a:p>
            <a:pPr lvl="0">
              <a:defRPr/>
            </a:pPr>
            <a:r>
              <a:rPr lang="fr-FR" sz="2400" i="1" dirty="0">
                <a:solidFill>
                  <a:schemeClr val="accent5">
                    <a:lumMod val="50000"/>
                  </a:schemeClr>
                </a:solidFill>
                <a:latin typeface="Century Gothic" panose="020B0502020202020204" pitchFamily="34" charset="0"/>
              </a:rPr>
              <a:t>You are </a:t>
            </a:r>
            <a:r>
              <a:rPr lang="fr-FR" sz="2400" i="1" dirty="0" err="1">
                <a:solidFill>
                  <a:schemeClr val="accent5">
                    <a:lumMod val="50000"/>
                  </a:schemeClr>
                </a:solidFill>
                <a:latin typeface="Century Gothic" panose="020B0502020202020204" pitchFamily="34" charset="0"/>
              </a:rPr>
              <a:t>nice</a:t>
            </a:r>
            <a:r>
              <a:rPr lang="fr-FR" sz="2400" i="1" dirty="0">
                <a:solidFill>
                  <a:schemeClr val="accent5">
                    <a:lumMod val="50000"/>
                  </a:schemeClr>
                </a:solidFill>
                <a:latin typeface="Century Gothic" panose="020B0502020202020204" pitchFamily="34" charset="0"/>
              </a:rPr>
              <a:t>.</a:t>
            </a:r>
          </a:p>
        </p:txBody>
      </p:sp>
      <p:sp>
        <p:nvSpPr>
          <p:cNvPr id="14" name="TextBox 13"/>
          <p:cNvSpPr txBox="1"/>
          <p:nvPr/>
        </p:nvSpPr>
        <p:spPr>
          <a:xfrm>
            <a:off x="2743200" y="5509478"/>
            <a:ext cx="5810250" cy="461665"/>
          </a:xfrm>
          <a:prstGeom prst="rect">
            <a:avLst/>
          </a:prstGeom>
          <a:noFill/>
        </p:spPr>
        <p:txBody>
          <a:bodyPr wrap="square" rtlCol="0">
            <a:spAutoFit/>
          </a:bodyPr>
          <a:lstStyle/>
          <a:p>
            <a:pPr lvl="0">
              <a:defRPr/>
            </a:pPr>
            <a:r>
              <a:rPr lang="fr-FR" sz="2400" i="1" dirty="0" err="1">
                <a:solidFill>
                  <a:schemeClr val="accent5">
                    <a:lumMod val="50000"/>
                  </a:schemeClr>
                </a:solidFill>
                <a:latin typeface="Century Gothic" panose="020B0502020202020204" pitchFamily="34" charset="0"/>
              </a:rPr>
              <a:t>She</a:t>
            </a:r>
            <a:r>
              <a:rPr lang="fr-FR" sz="2400" i="1" dirty="0">
                <a:solidFill>
                  <a:schemeClr val="accent5">
                    <a:lumMod val="50000"/>
                  </a:schemeClr>
                </a:solidFill>
                <a:latin typeface="Century Gothic" panose="020B0502020202020204" pitchFamily="34" charset="0"/>
              </a:rPr>
              <a:t> </a:t>
            </a:r>
            <a:r>
              <a:rPr lang="fr-FR" sz="2400" i="1" dirty="0" err="1">
                <a:solidFill>
                  <a:schemeClr val="accent5">
                    <a:lumMod val="50000"/>
                  </a:schemeClr>
                </a:solidFill>
                <a:latin typeface="Century Gothic" panose="020B0502020202020204" pitchFamily="34" charset="0"/>
              </a:rPr>
              <a:t>is</a:t>
            </a:r>
            <a:r>
              <a:rPr lang="fr-FR" sz="2400" i="1" dirty="0">
                <a:solidFill>
                  <a:schemeClr val="accent5">
                    <a:lumMod val="50000"/>
                  </a:schemeClr>
                </a:solidFill>
                <a:latin typeface="Century Gothic" panose="020B0502020202020204" pitchFamily="34" charset="0"/>
              </a:rPr>
              <a:t> </a:t>
            </a:r>
            <a:r>
              <a:rPr lang="fr-FR" sz="2400" i="1" dirty="0" err="1">
                <a:solidFill>
                  <a:schemeClr val="accent5">
                    <a:lumMod val="50000"/>
                  </a:schemeClr>
                </a:solidFill>
                <a:latin typeface="Century Gothic" panose="020B0502020202020204" pitchFamily="34" charset="0"/>
              </a:rPr>
              <a:t>pleasant</a:t>
            </a:r>
            <a:r>
              <a:rPr lang="fr-FR" sz="2400" i="1" dirty="0">
                <a:solidFill>
                  <a:schemeClr val="accent5">
                    <a:lumMod val="50000"/>
                  </a:schemeClr>
                </a:solidFill>
                <a:latin typeface="Century Gothic" panose="020B0502020202020204" pitchFamily="34" charset="0"/>
              </a:rPr>
              <a:t>.</a:t>
            </a:r>
          </a:p>
        </p:txBody>
      </p:sp>
      <p:sp>
        <p:nvSpPr>
          <p:cNvPr id="15" name="TextBox 14"/>
          <p:cNvSpPr txBox="1"/>
          <p:nvPr/>
        </p:nvSpPr>
        <p:spPr>
          <a:xfrm>
            <a:off x="7033166" y="6485091"/>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&amp; Emma</a:t>
            </a:r>
            <a:r>
              <a:rPr kumimoji="0" lang="en-GB" sz="12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Marsden</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52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47020" y="99594"/>
            <a:ext cx="1656080" cy="597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15832"/>
              </p:ext>
            </p:extLst>
          </p:nvPr>
        </p:nvGraphicFramePr>
        <p:xfrm>
          <a:off x="387926" y="930591"/>
          <a:ext cx="11305310" cy="5321120"/>
        </p:xfrm>
        <a:graphic>
          <a:graphicData uri="http://schemas.openxmlformats.org/drawingml/2006/table">
            <a:tbl>
              <a:tblPr firstRow="1" bandRow="1">
                <a:tableStyleId>{5C22544A-7EE6-4342-B048-85BDC9FD1C3A}</a:tableStyleId>
              </a:tblPr>
              <a:tblGrid>
                <a:gridCol w="925062">
                  <a:extLst>
                    <a:ext uri="{9D8B030D-6E8A-4147-A177-3AD203B41FA5}">
                      <a16:colId xmlns:a16="http://schemas.microsoft.com/office/drawing/2014/main" val="65936079"/>
                    </a:ext>
                  </a:extLst>
                </a:gridCol>
                <a:gridCol w="4965246">
                  <a:extLst>
                    <a:ext uri="{9D8B030D-6E8A-4147-A177-3AD203B41FA5}">
                      <a16:colId xmlns:a16="http://schemas.microsoft.com/office/drawing/2014/main" val="3317005183"/>
                    </a:ext>
                  </a:extLst>
                </a:gridCol>
                <a:gridCol w="2848364">
                  <a:extLst>
                    <a:ext uri="{9D8B030D-6E8A-4147-A177-3AD203B41FA5}">
                      <a16:colId xmlns:a16="http://schemas.microsoft.com/office/drawing/2014/main" val="2099031213"/>
                    </a:ext>
                  </a:extLst>
                </a:gridCol>
                <a:gridCol w="2566638">
                  <a:extLst>
                    <a:ext uri="{9D8B030D-6E8A-4147-A177-3AD203B41FA5}">
                      <a16:colId xmlns:a16="http://schemas.microsoft.com/office/drawing/2014/main" val="4293147557"/>
                    </a:ext>
                  </a:extLst>
                </a:gridCol>
              </a:tblGrid>
              <a:tr h="755572">
                <a:tc>
                  <a:txBody>
                    <a:bodyPr/>
                    <a:lstStyle/>
                    <a:p>
                      <a:endParaRPr lang="en-GB" dirty="0"/>
                    </a:p>
                  </a:txBody>
                  <a:tcPr/>
                </a:tc>
                <a:tc>
                  <a:txBody>
                    <a:bodyPr/>
                    <a:lstStyle/>
                    <a:p>
                      <a:pPr algn="ctr"/>
                      <a:endParaRPr lang="en-GB" sz="2800" dirty="0">
                        <a:latin typeface="Century Gothic" panose="020B0502020202020204" pitchFamily="34" charset="0"/>
                      </a:endParaRPr>
                    </a:p>
                  </a:txBody>
                  <a:tcPr/>
                </a:tc>
                <a:tc>
                  <a:txBody>
                    <a:bodyPr/>
                    <a:lstStyle/>
                    <a:p>
                      <a:pPr algn="ctr"/>
                      <a:r>
                        <a:rPr lang="en-GB" sz="2400" dirty="0">
                          <a:latin typeface="Century Gothic" panose="020B0502020202020204" pitchFamily="34" charset="0"/>
                        </a:rPr>
                        <a:t>Being (</a:t>
                      </a:r>
                      <a:r>
                        <a:rPr lang="en-GB" sz="2400" dirty="0" err="1">
                          <a:latin typeface="Century Gothic" panose="020B0502020202020204" pitchFamily="34" charset="0"/>
                          <a:cs typeface="Calibri" panose="020F0502020204030204" pitchFamily="34" charset="0"/>
                        </a:rPr>
                        <a:t>être</a:t>
                      </a:r>
                      <a:r>
                        <a:rPr lang="en-GB" sz="2400" dirty="0">
                          <a:latin typeface="Century Gothic" panose="020B0502020202020204" pitchFamily="34" charset="0"/>
                        </a:rPr>
                        <a:t>)</a:t>
                      </a:r>
                      <a:r>
                        <a:rPr lang="en-GB" sz="2400" baseline="0" dirty="0">
                          <a:latin typeface="Century Gothic" panose="020B0502020202020204" pitchFamily="34" charset="0"/>
                        </a:rPr>
                        <a:t> </a:t>
                      </a:r>
                      <a:r>
                        <a:rPr lang="en-GB" sz="2400" dirty="0">
                          <a:latin typeface="Century Gothic" panose="020B0502020202020204" pitchFamily="34" charset="0"/>
                        </a:rPr>
                        <a:t>or </a:t>
                      </a:r>
                    </a:p>
                    <a:p>
                      <a:pPr algn="ctr"/>
                      <a:r>
                        <a:rPr lang="en-GB" sz="2400" dirty="0">
                          <a:latin typeface="Century Gothic" panose="020B0502020202020204" pitchFamily="34" charset="0"/>
                        </a:rPr>
                        <a:t>having (</a:t>
                      </a:r>
                      <a:r>
                        <a:rPr lang="en-GB" sz="2400" dirty="0" err="1">
                          <a:latin typeface="Century Gothic" panose="020B0502020202020204" pitchFamily="34" charset="0"/>
                        </a:rPr>
                        <a:t>avoir</a:t>
                      </a:r>
                      <a:r>
                        <a:rPr lang="en-GB" sz="2400" dirty="0">
                          <a:latin typeface="Century Gothic" panose="020B0502020202020204" pitchFamily="34" charset="0"/>
                        </a:rPr>
                        <a:t>)?</a:t>
                      </a:r>
                    </a:p>
                  </a:txBody>
                  <a:tcPr/>
                </a:tc>
                <a:tc>
                  <a:txBody>
                    <a:bodyPr/>
                    <a:lstStyle/>
                    <a:p>
                      <a:pPr algn="ctr"/>
                      <a:r>
                        <a:rPr lang="en-GB" sz="2400" dirty="0">
                          <a:latin typeface="Century Gothic" panose="020B0502020202020204" pitchFamily="34" charset="0"/>
                        </a:rPr>
                        <a:t>Normal </a:t>
                      </a:r>
                      <a:r>
                        <a:rPr lang="en-GB" sz="2400" dirty="0" err="1">
                          <a:latin typeface="Century Gothic" panose="020B0502020202020204" pitchFamily="34" charset="0"/>
                        </a:rPr>
                        <a:t>ou</a:t>
                      </a:r>
                      <a:r>
                        <a:rPr lang="en-GB" sz="2400" baseline="0" dirty="0">
                          <a:latin typeface="Century Gothic" panose="020B0502020202020204" pitchFamily="34" charset="0"/>
                        </a:rPr>
                        <a:t> b</a:t>
                      </a:r>
                      <a:r>
                        <a:rPr lang="en-GB" sz="2400" dirty="0">
                          <a:latin typeface="Century Gothic" panose="020B0502020202020204" pitchFamily="34" charset="0"/>
                        </a:rPr>
                        <a:t>izarre ?</a:t>
                      </a:r>
                    </a:p>
                  </a:txBody>
                  <a:tcPr/>
                </a:tc>
                <a:extLst>
                  <a:ext uri="{0D108BD9-81ED-4DB2-BD59-A6C34878D82A}">
                    <a16:rowId xmlns:a16="http://schemas.microsoft.com/office/drawing/2014/main" val="3585969815"/>
                  </a:ext>
                </a:extLst>
              </a:tr>
              <a:tr h="475730">
                <a:tc>
                  <a:txBody>
                    <a:bodyPr/>
                    <a:lstStyle/>
                    <a:p>
                      <a:pPr algn="ctr"/>
                      <a:r>
                        <a:rPr lang="en-GB" sz="2800" b="1" dirty="0">
                          <a:solidFill>
                            <a:srgbClr val="002060"/>
                          </a:solidFill>
                          <a:latin typeface="Century Gothic" panose="020B0502020202020204" pitchFamily="34" charset="0"/>
                        </a:rPr>
                        <a:t>1</a:t>
                      </a:r>
                    </a:p>
                  </a:txBody>
                  <a:tcPr/>
                </a:tc>
                <a:tc>
                  <a:txBody>
                    <a:bodyPr/>
                    <a:lstStyle/>
                    <a:p>
                      <a:pPr algn="l"/>
                      <a:r>
                        <a:rPr lang="fr-FR" sz="2400" b="0" noProof="0" dirty="0">
                          <a:solidFill>
                            <a:schemeClr val="accent5">
                              <a:lumMod val="50000"/>
                            </a:schemeClr>
                          </a:solidFill>
                          <a:latin typeface="Century Gothic" panose="020B0502020202020204" pitchFamily="34" charset="0"/>
                        </a:rPr>
                        <a:t>J’ai un chat.</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20189548"/>
                  </a:ext>
                </a:extLst>
              </a:tr>
              <a:tr h="475730">
                <a:tc>
                  <a:txBody>
                    <a:bodyPr/>
                    <a:lstStyle/>
                    <a:p>
                      <a:pPr algn="ctr"/>
                      <a:r>
                        <a:rPr lang="en-GB" sz="2800" b="1" dirty="0">
                          <a:solidFill>
                            <a:srgbClr val="002060"/>
                          </a:solidFill>
                          <a:latin typeface="Century Gothic" panose="020B0502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noProof="0" dirty="0">
                          <a:solidFill>
                            <a:schemeClr val="accent5">
                              <a:lumMod val="50000"/>
                            </a:schemeClr>
                          </a:solidFill>
                          <a:latin typeface="Century Gothic" panose="020B0502020202020204" pitchFamily="34" charset="0"/>
                        </a:rPr>
                        <a:t>Je suis un chat.</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68798639"/>
                  </a:ext>
                </a:extLst>
              </a:tr>
              <a:tr h="475730">
                <a:tc>
                  <a:txBody>
                    <a:bodyPr/>
                    <a:lstStyle/>
                    <a:p>
                      <a:pPr algn="ctr"/>
                      <a:r>
                        <a:rPr lang="en-GB" sz="2800" b="1" dirty="0">
                          <a:solidFill>
                            <a:srgbClr val="002060"/>
                          </a:solidFill>
                          <a:latin typeface="Century Gothic" panose="020B0502020202020204" pitchFamily="34" charset="0"/>
                        </a:rPr>
                        <a:t>3</a:t>
                      </a:r>
                    </a:p>
                  </a:txBody>
                  <a:tcPr/>
                </a:tc>
                <a:tc>
                  <a:txBody>
                    <a:bodyPr/>
                    <a:lstStyle/>
                    <a:p>
                      <a:r>
                        <a:rPr lang="fr-FR" sz="2400" b="0" noProof="0" dirty="0">
                          <a:solidFill>
                            <a:schemeClr val="accent5">
                              <a:lumMod val="50000"/>
                            </a:schemeClr>
                          </a:solidFill>
                          <a:latin typeface="Century Gothic" panose="020B0502020202020204" pitchFamily="34" charset="0"/>
                        </a:rPr>
                        <a:t>Elle</a:t>
                      </a:r>
                      <a:r>
                        <a:rPr lang="fr-FR" sz="2400" b="0" baseline="0" noProof="0" dirty="0">
                          <a:solidFill>
                            <a:schemeClr val="accent5">
                              <a:lumMod val="50000"/>
                            </a:schemeClr>
                          </a:solidFill>
                          <a:latin typeface="Century Gothic" panose="020B0502020202020204" pitchFamily="34" charset="0"/>
                        </a:rPr>
                        <a:t> </a:t>
                      </a:r>
                      <a:r>
                        <a:rPr lang="fr-FR" sz="2400" b="0" noProof="0" dirty="0">
                          <a:solidFill>
                            <a:schemeClr val="accent5">
                              <a:lumMod val="50000"/>
                            </a:schemeClr>
                          </a:solidFill>
                          <a:latin typeface="Century Gothic" panose="020B0502020202020204" pitchFamily="34" charset="0"/>
                        </a:rPr>
                        <a:t>est </a:t>
                      </a:r>
                      <a:r>
                        <a:rPr lang="fr-FR" sz="2400" b="0" baseline="0" noProof="0" dirty="0">
                          <a:solidFill>
                            <a:schemeClr val="accent5">
                              <a:lumMod val="50000"/>
                            </a:schemeClr>
                          </a:solidFill>
                          <a:latin typeface="Century Gothic" panose="020B0502020202020204" pitchFamily="34" charset="0"/>
                        </a:rPr>
                        <a:t>un portable.</a:t>
                      </a:r>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49515245"/>
                  </a:ext>
                </a:extLst>
              </a:tr>
              <a:tr h="475730">
                <a:tc>
                  <a:txBody>
                    <a:bodyPr/>
                    <a:lstStyle/>
                    <a:p>
                      <a:pPr algn="ctr"/>
                      <a:r>
                        <a:rPr lang="en-GB" sz="2800" b="1" dirty="0">
                          <a:solidFill>
                            <a:srgbClr val="002060"/>
                          </a:solidFill>
                          <a:latin typeface="Century Gothic" panose="020B0502020202020204" pitchFamily="34" charset="0"/>
                        </a:rPr>
                        <a:t>4</a:t>
                      </a:r>
                    </a:p>
                  </a:txBody>
                  <a:tcPr/>
                </a:tc>
                <a:tc>
                  <a:txBody>
                    <a:bodyPr/>
                    <a:lstStyle/>
                    <a:p>
                      <a:r>
                        <a:rPr lang="fr-FR" sz="2400" noProof="0" dirty="0">
                          <a:solidFill>
                            <a:schemeClr val="accent5">
                              <a:lumMod val="50000"/>
                            </a:schemeClr>
                          </a:solidFill>
                          <a:latin typeface="Century Gothic" panose="020B0502020202020204" pitchFamily="34" charset="0"/>
                        </a:rPr>
                        <a:t>Tu</a:t>
                      </a:r>
                      <a:r>
                        <a:rPr lang="fr-FR" sz="2400" baseline="0" noProof="0" dirty="0">
                          <a:solidFill>
                            <a:schemeClr val="accent5">
                              <a:lumMod val="50000"/>
                            </a:schemeClr>
                          </a:solidFill>
                          <a:latin typeface="Century Gothic" panose="020B0502020202020204" pitchFamily="34" charset="0"/>
                        </a:rPr>
                        <a:t> es aimable.</a:t>
                      </a:r>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18049299"/>
                  </a:ext>
                </a:extLst>
              </a:tr>
              <a:tr h="475730">
                <a:tc>
                  <a:txBody>
                    <a:bodyPr/>
                    <a:lstStyle/>
                    <a:p>
                      <a:pPr algn="ctr"/>
                      <a:r>
                        <a:rPr lang="en-GB" sz="2800" b="1" dirty="0">
                          <a:solidFill>
                            <a:srgbClr val="002060"/>
                          </a:solidFill>
                          <a:latin typeface="Century Gothic" panose="020B0502020202020204" pitchFamily="34" charset="0"/>
                        </a:rPr>
                        <a:t>5</a:t>
                      </a:r>
                    </a:p>
                  </a:txBody>
                  <a:tcPr/>
                </a:tc>
                <a:tc>
                  <a:txBody>
                    <a:bodyPr/>
                    <a:lstStyle/>
                    <a:p>
                      <a:r>
                        <a:rPr lang="fr-FR" sz="2400" b="0" noProof="0" dirty="0">
                          <a:solidFill>
                            <a:schemeClr val="accent5">
                              <a:lumMod val="50000"/>
                            </a:schemeClr>
                          </a:solidFill>
                          <a:latin typeface="Century Gothic" panose="020B0502020202020204" pitchFamily="34" charset="0"/>
                        </a:rPr>
                        <a:t>Elle</a:t>
                      </a:r>
                      <a:r>
                        <a:rPr lang="fr-FR" sz="2400" b="0" baseline="0" noProof="0" dirty="0">
                          <a:solidFill>
                            <a:schemeClr val="accent5">
                              <a:lumMod val="50000"/>
                            </a:schemeClr>
                          </a:solidFill>
                          <a:latin typeface="Century Gothic" panose="020B0502020202020204" pitchFamily="34" charset="0"/>
                        </a:rPr>
                        <a:t> </a:t>
                      </a:r>
                      <a:r>
                        <a:rPr lang="fr-FR" sz="2400" b="0" noProof="0" dirty="0">
                          <a:solidFill>
                            <a:schemeClr val="accent5">
                              <a:lumMod val="50000"/>
                            </a:schemeClr>
                          </a:solidFill>
                          <a:latin typeface="Century Gothic" panose="020B0502020202020204" pitchFamily="34" charset="0"/>
                        </a:rPr>
                        <a:t>a </a:t>
                      </a:r>
                      <a:r>
                        <a:rPr lang="fr-FR" sz="2400" b="0" baseline="0" noProof="0" dirty="0">
                          <a:solidFill>
                            <a:schemeClr val="accent5">
                              <a:lumMod val="50000"/>
                            </a:schemeClr>
                          </a:solidFill>
                          <a:latin typeface="Century Gothic" panose="020B0502020202020204" pitchFamily="34" charset="0"/>
                        </a:rPr>
                        <a:t>un portable.</a:t>
                      </a:r>
                      <a:endParaRPr lang="fr-FR" sz="240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33934784"/>
                  </a:ext>
                </a:extLst>
              </a:tr>
              <a:tr h="475730">
                <a:tc>
                  <a:txBody>
                    <a:bodyPr/>
                    <a:lstStyle/>
                    <a:p>
                      <a:pPr algn="ctr"/>
                      <a:r>
                        <a:rPr lang="en-GB" sz="2800" b="1" dirty="0">
                          <a:solidFill>
                            <a:srgbClr val="002060"/>
                          </a:solidFill>
                          <a:latin typeface="Century Gothic" panose="020B0502020202020204" pitchFamily="34" charset="0"/>
                        </a:rPr>
                        <a:t>6</a:t>
                      </a:r>
                    </a:p>
                  </a:txBody>
                  <a:tcPr/>
                </a:tc>
                <a:tc>
                  <a:txBody>
                    <a:bodyPr/>
                    <a:lstStyle/>
                    <a:p>
                      <a:r>
                        <a:rPr lang="fr-FR" sz="2400" noProof="0" dirty="0">
                          <a:solidFill>
                            <a:schemeClr val="accent5">
                              <a:lumMod val="50000"/>
                            </a:schemeClr>
                          </a:solidFill>
                          <a:latin typeface="Century Gothic" panose="020B0502020202020204" pitchFamily="34" charset="0"/>
                        </a:rPr>
                        <a:t>Tu</a:t>
                      </a:r>
                      <a:r>
                        <a:rPr lang="fr-FR" sz="2400" baseline="0" noProof="0" dirty="0">
                          <a:solidFill>
                            <a:schemeClr val="accent5">
                              <a:lumMod val="50000"/>
                            </a:schemeClr>
                          </a:solidFill>
                          <a:latin typeface="Century Gothic" panose="020B0502020202020204" pitchFamily="34" charset="0"/>
                        </a:rPr>
                        <a:t> as </a:t>
                      </a:r>
                      <a:r>
                        <a:rPr lang="fr-FR" sz="2400" noProof="0" dirty="0">
                          <a:solidFill>
                            <a:schemeClr val="accent5">
                              <a:lumMod val="50000"/>
                            </a:schemeClr>
                          </a:solidFill>
                          <a:latin typeface="Century Gothic" panose="020B0502020202020204" pitchFamily="34" charset="0"/>
                        </a:rPr>
                        <a:t>un professeur.</a:t>
                      </a: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33093083"/>
                  </a:ext>
                </a:extLst>
              </a:tr>
              <a:tr h="633628">
                <a:tc>
                  <a:txBody>
                    <a:bodyPr/>
                    <a:lstStyle/>
                    <a:p>
                      <a:pPr algn="ctr"/>
                      <a:r>
                        <a:rPr lang="en-GB" sz="2800" b="1" dirty="0">
                          <a:solidFill>
                            <a:srgbClr val="002060"/>
                          </a:solidFill>
                          <a:latin typeface="Century Gothic" panose="020B0502020202020204" pitchFamily="34" charset="0"/>
                        </a:rPr>
                        <a:t>7</a:t>
                      </a:r>
                    </a:p>
                  </a:txBody>
                  <a:tcPr/>
                </a:tc>
                <a:tc>
                  <a:txBody>
                    <a:bodyPr/>
                    <a:lstStyle/>
                    <a:p>
                      <a:r>
                        <a:rPr lang="fr-FR" sz="2400" noProof="0" dirty="0">
                          <a:solidFill>
                            <a:srgbClr val="002060"/>
                          </a:solidFill>
                          <a:latin typeface="Century Gothic" panose="020B0502020202020204" pitchFamily="34" charset="0"/>
                        </a:rPr>
                        <a:t>I</a:t>
                      </a:r>
                      <a:r>
                        <a:rPr lang="fr-FR" sz="2400" noProof="0" dirty="0">
                          <a:solidFill>
                            <a:schemeClr val="accent5">
                              <a:lumMod val="50000"/>
                            </a:schemeClr>
                          </a:solidFill>
                          <a:latin typeface="Century Gothic" panose="020B0502020202020204" pitchFamily="34" charset="0"/>
                        </a:rPr>
                        <a:t>l est </a:t>
                      </a:r>
                      <a:r>
                        <a:rPr lang="fr-FR" sz="2400" b="0" i="0" u="none" strike="noStrike" kern="1200" noProof="0" dirty="0">
                          <a:solidFill>
                            <a:srgbClr val="002060"/>
                          </a:solidFill>
                          <a:effectLst/>
                          <a:latin typeface="Century Gothic" panose="020B0502020202020204" pitchFamily="34" charset="0"/>
                          <a:ea typeface="+mn-ea"/>
                          <a:cs typeface="+mn-cs"/>
                        </a:rPr>
                        <a:t>calme.</a:t>
                      </a:r>
                      <a:endParaRPr lang="fr-FR" sz="2400" noProof="0" dirty="0">
                        <a:solidFill>
                          <a:srgbClr val="002060"/>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24345315"/>
                  </a:ext>
                </a:extLst>
              </a:tr>
              <a:tr h="755572">
                <a:tc>
                  <a:txBody>
                    <a:bodyPr/>
                    <a:lstStyle/>
                    <a:p>
                      <a:pPr algn="ctr"/>
                      <a:r>
                        <a:rPr lang="en-GB" sz="2800" b="1" dirty="0">
                          <a:solidFill>
                            <a:srgbClr val="002060"/>
                          </a:solidFill>
                          <a:latin typeface="Century Gothic" panose="020B0502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noProof="0" dirty="0">
                          <a:solidFill>
                            <a:schemeClr val="accent5">
                              <a:lumMod val="50000"/>
                            </a:schemeClr>
                          </a:solidFill>
                          <a:latin typeface="Century Gothic" panose="020B0502020202020204" pitchFamily="34" charset="0"/>
                        </a:rPr>
                        <a:t>Il a</a:t>
                      </a:r>
                      <a:r>
                        <a:rPr lang="fr-FR" sz="2400" baseline="0" noProof="0" dirty="0">
                          <a:solidFill>
                            <a:schemeClr val="accent5">
                              <a:lumMod val="50000"/>
                            </a:schemeClr>
                          </a:solidFill>
                          <a:latin typeface="Century Gothic" panose="020B0502020202020204" pitchFamily="34" charset="0"/>
                        </a:rPr>
                        <a:t> un ordinateur</a:t>
                      </a:r>
                      <a:r>
                        <a:rPr lang="fr-FR" sz="2400" b="0" i="0" u="none" strike="noStrike" kern="1200" noProof="0" dirty="0">
                          <a:solidFill>
                            <a:srgbClr val="002060"/>
                          </a:solidFill>
                          <a:effectLst/>
                          <a:latin typeface="Century Gothic" panose="020B0502020202020204" pitchFamily="34" charset="0"/>
                          <a:ea typeface="+mn-ea"/>
                          <a:cs typeface="+mn-cs"/>
                        </a:rPr>
                        <a:t>.</a:t>
                      </a:r>
                      <a:endParaRPr lang="fr-FR" sz="2400" noProof="0" dirty="0">
                        <a:solidFill>
                          <a:srgbClr val="002060"/>
                        </a:solidFill>
                        <a:latin typeface="Century Gothic" panose="020B0502020202020204" pitchFamily="34" charset="0"/>
                      </a:endParaRPr>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16188903"/>
                  </a:ext>
                </a:extLst>
              </a:tr>
            </a:tbl>
          </a:graphicData>
        </a:graphic>
      </p:graphicFrame>
      <p:sp>
        <p:nvSpPr>
          <p:cNvPr id="2" name="TextBox 1"/>
          <p:cNvSpPr txBox="1"/>
          <p:nvPr/>
        </p:nvSpPr>
        <p:spPr>
          <a:xfrm>
            <a:off x="387926" y="84094"/>
            <a:ext cx="10504895" cy="830997"/>
          </a:xfrm>
          <a:prstGeom prst="rect">
            <a:avLst/>
          </a:prstGeom>
          <a:noFill/>
        </p:spPr>
        <p:txBody>
          <a:bodyPr wrap="square" rtlCol="0">
            <a:spAutoFit/>
          </a:bodyPr>
          <a:lstStyle/>
          <a:p>
            <a:r>
              <a:rPr lang="en-GB" sz="2400" b="1" dirty="0" err="1" smtClean="0">
                <a:solidFill>
                  <a:schemeClr val="accent5">
                    <a:lumMod val="50000"/>
                  </a:schemeClr>
                </a:solidFill>
                <a:latin typeface="Century Gothic" panose="020B0502020202020204" pitchFamily="34" charset="0"/>
              </a:rPr>
              <a:t>Être</a:t>
            </a:r>
            <a:r>
              <a:rPr lang="en-GB" sz="2400" b="1" dirty="0" smtClean="0">
                <a:solidFill>
                  <a:schemeClr val="accent5">
                    <a:lumMod val="50000"/>
                  </a:schemeClr>
                </a:solidFill>
                <a:latin typeface="Century Gothic" panose="020B0502020202020204" pitchFamily="34" charset="0"/>
              </a:rPr>
              <a:t> </a:t>
            </a:r>
            <a:r>
              <a:rPr lang="en-GB" sz="2400" b="1" dirty="0" err="1" smtClean="0">
                <a:solidFill>
                  <a:schemeClr val="accent5">
                    <a:lumMod val="50000"/>
                  </a:schemeClr>
                </a:solidFill>
                <a:latin typeface="Century Gothic" panose="020B0502020202020204" pitchFamily="34" charset="0"/>
              </a:rPr>
              <a:t>ou</a:t>
            </a:r>
            <a:r>
              <a:rPr lang="en-GB" sz="2400" b="1" dirty="0" smtClean="0">
                <a:solidFill>
                  <a:schemeClr val="accent5">
                    <a:lumMod val="50000"/>
                  </a:schemeClr>
                </a:solidFill>
                <a:latin typeface="Century Gothic" panose="020B0502020202020204" pitchFamily="34" charset="0"/>
              </a:rPr>
              <a:t> </a:t>
            </a:r>
            <a:r>
              <a:rPr lang="en-GB" sz="2400" b="1" dirty="0" err="1" smtClean="0">
                <a:solidFill>
                  <a:schemeClr val="accent5">
                    <a:lumMod val="50000"/>
                  </a:schemeClr>
                </a:solidFill>
                <a:latin typeface="Century Gothic" panose="020B0502020202020204" pitchFamily="34" charset="0"/>
              </a:rPr>
              <a:t>avoir</a:t>
            </a:r>
            <a:r>
              <a:rPr lang="en-GB" sz="2400" b="1" dirty="0" smtClean="0">
                <a:solidFill>
                  <a:schemeClr val="accent5">
                    <a:lumMod val="50000"/>
                  </a:schemeClr>
                </a:solidFill>
                <a:latin typeface="Century Gothic" panose="020B0502020202020204" pitchFamily="34" charset="0"/>
              </a:rPr>
              <a:t> </a:t>
            </a:r>
            <a:r>
              <a:rPr lang="en-GB" sz="2400" b="1" dirty="0" smtClean="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Say </a:t>
            </a:r>
            <a:r>
              <a:rPr lang="en-GB" sz="2400" dirty="0">
                <a:solidFill>
                  <a:srgbClr val="002060"/>
                </a:solidFill>
                <a:latin typeface="Century Gothic" panose="020B0502020202020204" pitchFamily="34" charset="0"/>
              </a:rPr>
              <a:t>whether each sentence about ‘being’ or ‘having’.</a:t>
            </a:r>
          </a:p>
          <a:p>
            <a:r>
              <a:rPr lang="en-GB" sz="2400" dirty="0">
                <a:solidFill>
                  <a:srgbClr val="002060"/>
                </a:solidFill>
                <a:latin typeface="Century Gothic" panose="020B0502020202020204" pitchFamily="34" charset="0"/>
              </a:rPr>
              <a:t>Do you think each sentence is ‘normal’ or ‘strange’ (bizarre)? </a:t>
            </a:r>
          </a:p>
        </p:txBody>
      </p:sp>
      <p:sp>
        <p:nvSpPr>
          <p:cNvPr id="7" name="TextBox 6"/>
          <p:cNvSpPr txBox="1"/>
          <p:nvPr/>
        </p:nvSpPr>
        <p:spPr>
          <a:xfrm>
            <a:off x="7033166" y="6485091"/>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&amp; Emma</a:t>
            </a:r>
            <a:r>
              <a:rPr kumimoji="0" lang="en-GB" sz="12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Marsden</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p:cNvSpPr txBox="1"/>
          <p:nvPr/>
        </p:nvSpPr>
        <p:spPr>
          <a:xfrm>
            <a:off x="7002088" y="1730588"/>
            <a:ext cx="1729047" cy="461665"/>
          </a:xfrm>
          <a:prstGeom prst="rect">
            <a:avLst/>
          </a:prstGeom>
          <a:noFill/>
        </p:spPr>
        <p:txBody>
          <a:bodyPr wrap="square" rtlCol="0">
            <a:spAutoFit/>
          </a:bodyPr>
          <a:lstStyle/>
          <a:p>
            <a:r>
              <a:rPr lang="en-GB" sz="2400" dirty="0">
                <a:latin typeface="Century Gothic" panose="020B0502020202020204" pitchFamily="34" charset="0"/>
              </a:rPr>
              <a:t>having</a:t>
            </a:r>
          </a:p>
        </p:txBody>
      </p:sp>
      <p:sp>
        <p:nvSpPr>
          <p:cNvPr id="12" name="TextBox 11"/>
          <p:cNvSpPr txBox="1"/>
          <p:nvPr/>
        </p:nvSpPr>
        <p:spPr>
          <a:xfrm>
            <a:off x="7002088" y="2299597"/>
            <a:ext cx="1729047" cy="461665"/>
          </a:xfrm>
          <a:prstGeom prst="rect">
            <a:avLst/>
          </a:prstGeom>
          <a:noFill/>
        </p:spPr>
        <p:txBody>
          <a:bodyPr wrap="square" rtlCol="0">
            <a:spAutoFit/>
          </a:bodyPr>
          <a:lstStyle/>
          <a:p>
            <a:r>
              <a:rPr lang="en-GB" sz="2400" dirty="0">
                <a:latin typeface="Century Gothic" panose="020B0502020202020204" pitchFamily="34" charset="0"/>
              </a:rPr>
              <a:t>being</a:t>
            </a:r>
          </a:p>
        </p:txBody>
      </p:sp>
      <p:sp>
        <p:nvSpPr>
          <p:cNvPr id="15" name="TextBox 14"/>
          <p:cNvSpPr txBox="1"/>
          <p:nvPr/>
        </p:nvSpPr>
        <p:spPr>
          <a:xfrm>
            <a:off x="7033166" y="2819833"/>
            <a:ext cx="1729047" cy="461665"/>
          </a:xfrm>
          <a:prstGeom prst="rect">
            <a:avLst/>
          </a:prstGeom>
          <a:noFill/>
        </p:spPr>
        <p:txBody>
          <a:bodyPr wrap="square" rtlCol="0">
            <a:spAutoFit/>
          </a:bodyPr>
          <a:lstStyle/>
          <a:p>
            <a:r>
              <a:rPr lang="en-GB" sz="2400" dirty="0">
                <a:latin typeface="Century Gothic" panose="020B0502020202020204" pitchFamily="34" charset="0"/>
              </a:rPr>
              <a:t>being</a:t>
            </a:r>
          </a:p>
        </p:txBody>
      </p:sp>
      <p:sp>
        <p:nvSpPr>
          <p:cNvPr id="16" name="TextBox 15"/>
          <p:cNvSpPr txBox="1"/>
          <p:nvPr/>
        </p:nvSpPr>
        <p:spPr>
          <a:xfrm>
            <a:off x="7033165" y="3380508"/>
            <a:ext cx="1729047" cy="461665"/>
          </a:xfrm>
          <a:prstGeom prst="rect">
            <a:avLst/>
          </a:prstGeom>
          <a:noFill/>
        </p:spPr>
        <p:txBody>
          <a:bodyPr wrap="square" rtlCol="0">
            <a:spAutoFit/>
          </a:bodyPr>
          <a:lstStyle/>
          <a:p>
            <a:r>
              <a:rPr lang="en-GB" sz="2400" dirty="0">
                <a:latin typeface="Century Gothic" panose="020B0502020202020204" pitchFamily="34" charset="0"/>
              </a:rPr>
              <a:t>being</a:t>
            </a:r>
          </a:p>
        </p:txBody>
      </p:sp>
      <p:sp>
        <p:nvSpPr>
          <p:cNvPr id="17" name="TextBox 16"/>
          <p:cNvSpPr txBox="1"/>
          <p:nvPr/>
        </p:nvSpPr>
        <p:spPr>
          <a:xfrm>
            <a:off x="7002087" y="3841491"/>
            <a:ext cx="1729047" cy="461665"/>
          </a:xfrm>
          <a:prstGeom prst="rect">
            <a:avLst/>
          </a:prstGeom>
          <a:noFill/>
        </p:spPr>
        <p:txBody>
          <a:bodyPr wrap="square" rtlCol="0">
            <a:spAutoFit/>
          </a:bodyPr>
          <a:lstStyle/>
          <a:p>
            <a:r>
              <a:rPr lang="en-GB" sz="2400" dirty="0">
                <a:latin typeface="Century Gothic" panose="020B0502020202020204" pitchFamily="34" charset="0"/>
              </a:rPr>
              <a:t>having</a:t>
            </a:r>
          </a:p>
        </p:txBody>
      </p:sp>
      <p:sp>
        <p:nvSpPr>
          <p:cNvPr id="18" name="TextBox 17"/>
          <p:cNvSpPr txBox="1"/>
          <p:nvPr/>
        </p:nvSpPr>
        <p:spPr>
          <a:xfrm>
            <a:off x="7002086" y="4408577"/>
            <a:ext cx="1729047" cy="461665"/>
          </a:xfrm>
          <a:prstGeom prst="rect">
            <a:avLst/>
          </a:prstGeom>
          <a:noFill/>
        </p:spPr>
        <p:txBody>
          <a:bodyPr wrap="square" rtlCol="0">
            <a:spAutoFit/>
          </a:bodyPr>
          <a:lstStyle/>
          <a:p>
            <a:r>
              <a:rPr lang="en-GB" sz="2400" dirty="0">
                <a:latin typeface="Century Gothic" panose="020B0502020202020204" pitchFamily="34" charset="0"/>
              </a:rPr>
              <a:t>having</a:t>
            </a:r>
          </a:p>
        </p:txBody>
      </p:sp>
      <p:sp>
        <p:nvSpPr>
          <p:cNvPr id="19" name="TextBox 18"/>
          <p:cNvSpPr txBox="1"/>
          <p:nvPr/>
        </p:nvSpPr>
        <p:spPr>
          <a:xfrm>
            <a:off x="7002085" y="5007935"/>
            <a:ext cx="1729047" cy="461665"/>
          </a:xfrm>
          <a:prstGeom prst="rect">
            <a:avLst/>
          </a:prstGeom>
          <a:noFill/>
        </p:spPr>
        <p:txBody>
          <a:bodyPr wrap="square" rtlCol="0">
            <a:spAutoFit/>
          </a:bodyPr>
          <a:lstStyle/>
          <a:p>
            <a:r>
              <a:rPr lang="en-GB" sz="2400" dirty="0">
                <a:latin typeface="Century Gothic" panose="020B0502020202020204" pitchFamily="34" charset="0"/>
              </a:rPr>
              <a:t>being</a:t>
            </a:r>
          </a:p>
        </p:txBody>
      </p:sp>
      <p:sp>
        <p:nvSpPr>
          <p:cNvPr id="21" name="TextBox 20"/>
          <p:cNvSpPr txBox="1"/>
          <p:nvPr/>
        </p:nvSpPr>
        <p:spPr>
          <a:xfrm>
            <a:off x="7002084" y="5626695"/>
            <a:ext cx="1729047" cy="461665"/>
          </a:xfrm>
          <a:prstGeom prst="rect">
            <a:avLst/>
          </a:prstGeom>
          <a:noFill/>
        </p:spPr>
        <p:txBody>
          <a:bodyPr wrap="square" rtlCol="0">
            <a:spAutoFit/>
          </a:bodyPr>
          <a:lstStyle/>
          <a:p>
            <a:r>
              <a:rPr lang="en-GB" sz="2400" dirty="0">
                <a:latin typeface="Century Gothic" panose="020B0502020202020204" pitchFamily="34" charset="0"/>
              </a:rPr>
              <a:t>having</a:t>
            </a:r>
          </a:p>
        </p:txBody>
      </p:sp>
    </p:spTree>
    <p:extLst>
      <p:ext uri="{BB962C8B-B14F-4D97-AF65-F5344CB8AC3E}">
        <p14:creationId xmlns:p14="http://schemas.microsoft.com/office/powerpoint/2010/main" val="85137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p:bldP spid="18"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46266" y="99594"/>
            <a:ext cx="17568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Écouter</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9793985"/>
              </p:ext>
            </p:extLst>
          </p:nvPr>
        </p:nvGraphicFramePr>
        <p:xfrm>
          <a:off x="590532" y="1293291"/>
          <a:ext cx="10549576" cy="5052087"/>
        </p:xfrm>
        <a:graphic>
          <a:graphicData uri="http://schemas.openxmlformats.org/drawingml/2006/table">
            <a:tbl>
              <a:tblPr firstRow="1" bandRow="1">
                <a:tableStyleId>{5C22544A-7EE6-4342-B048-85BDC9FD1C3A}</a:tableStyleId>
              </a:tblPr>
              <a:tblGrid>
                <a:gridCol w="960630">
                  <a:extLst>
                    <a:ext uri="{9D8B030D-6E8A-4147-A177-3AD203B41FA5}">
                      <a16:colId xmlns:a16="http://schemas.microsoft.com/office/drawing/2014/main" val="65936079"/>
                    </a:ext>
                  </a:extLst>
                </a:gridCol>
                <a:gridCol w="4794473">
                  <a:extLst>
                    <a:ext uri="{9D8B030D-6E8A-4147-A177-3AD203B41FA5}">
                      <a16:colId xmlns:a16="http://schemas.microsoft.com/office/drawing/2014/main" val="3317005183"/>
                    </a:ext>
                  </a:extLst>
                </a:gridCol>
                <a:gridCol w="4794473">
                  <a:extLst>
                    <a:ext uri="{9D8B030D-6E8A-4147-A177-3AD203B41FA5}">
                      <a16:colId xmlns:a16="http://schemas.microsoft.com/office/drawing/2014/main" val="4293147557"/>
                    </a:ext>
                  </a:extLst>
                </a:gridCol>
              </a:tblGrid>
              <a:tr h="553314">
                <a:tc>
                  <a:txBody>
                    <a:bodyPr/>
                    <a:lstStyle/>
                    <a:p>
                      <a:endParaRPr lang="en-GB" dirty="0"/>
                    </a:p>
                  </a:txBody>
                  <a:tcPr/>
                </a:tc>
                <a:tc>
                  <a:txBody>
                    <a:bodyPr/>
                    <a:lstStyle/>
                    <a:p>
                      <a:pPr algn="ctr"/>
                      <a:r>
                        <a:rPr lang="en-GB" sz="2800" dirty="0">
                          <a:latin typeface="Century Gothic" panose="020B0502020202020204" pitchFamily="34" charset="0"/>
                        </a:rPr>
                        <a:t>having</a:t>
                      </a:r>
                    </a:p>
                  </a:txBody>
                  <a:tcPr/>
                </a:tc>
                <a:tc>
                  <a:txBody>
                    <a:bodyPr/>
                    <a:lstStyle/>
                    <a:p>
                      <a:pPr algn="ctr"/>
                      <a:r>
                        <a:rPr lang="en-GB" sz="2800" dirty="0">
                          <a:latin typeface="Century Gothic" panose="020B0502020202020204" pitchFamily="34" charset="0"/>
                        </a:rPr>
                        <a:t>being</a:t>
                      </a:r>
                    </a:p>
                  </a:txBody>
                  <a:tcPr/>
                </a:tc>
                <a:extLst>
                  <a:ext uri="{0D108BD9-81ED-4DB2-BD59-A6C34878D82A}">
                    <a16:rowId xmlns:a16="http://schemas.microsoft.com/office/drawing/2014/main" val="3585969815"/>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en-GB" dirty="0"/>
                    </a:p>
                  </a:txBody>
                  <a:tcPr anchor="ctr"/>
                </a:tc>
                <a:tc>
                  <a:txBody>
                    <a:bodyPr/>
                    <a:lstStyle/>
                    <a:p>
                      <a:r>
                        <a:rPr lang="en-GB" dirty="0"/>
                        <a:t>           </a:t>
                      </a:r>
                      <a:endParaRPr lang="en-GB" sz="2400" dirty="0">
                        <a:latin typeface="Century Gothic" panose="020B0502020202020204" pitchFamily="34" charset="0"/>
                      </a:endParaRPr>
                    </a:p>
                  </a:txBody>
                  <a:tcPr/>
                </a:tc>
                <a:extLst>
                  <a:ext uri="{0D108BD9-81ED-4DB2-BD59-A6C34878D82A}">
                    <a16:rowId xmlns:a16="http://schemas.microsoft.com/office/drawing/2014/main" val="720189548"/>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568798639"/>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2049515245"/>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1318049299"/>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2333934784"/>
                  </a:ext>
                </a:extLst>
              </a:tr>
              <a:tr h="625575">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3033093083"/>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1324345315"/>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noProof="0" dirty="0">
                        <a:solidFill>
                          <a:srgbClr val="002060"/>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4016188903"/>
                  </a:ext>
                </a:extLst>
              </a:tr>
            </a:tbl>
          </a:graphicData>
        </a:graphic>
      </p:graphicFrame>
      <p:sp>
        <p:nvSpPr>
          <p:cNvPr id="2" name="TextBox 1"/>
          <p:cNvSpPr txBox="1"/>
          <p:nvPr/>
        </p:nvSpPr>
        <p:spPr>
          <a:xfrm>
            <a:off x="585175" y="0"/>
            <a:ext cx="9148104" cy="1200329"/>
          </a:xfrm>
          <a:prstGeom prst="rect">
            <a:avLst/>
          </a:prstGeom>
          <a:noFill/>
        </p:spPr>
        <p:txBody>
          <a:bodyPr wrap="square" rtlCol="0">
            <a:spAutoFit/>
          </a:bodyPr>
          <a:lstStyle/>
          <a:p>
            <a:r>
              <a:rPr lang="en-GB" sz="2400" b="1" dirty="0" err="1">
                <a:solidFill>
                  <a:schemeClr val="accent5">
                    <a:lumMod val="50000"/>
                  </a:schemeClr>
                </a:solidFill>
                <a:latin typeface="Century Gothic" panose="020B0502020202020204" pitchFamily="34" charset="0"/>
              </a:rPr>
              <a:t>Avoir</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ou</a:t>
            </a:r>
            <a:r>
              <a:rPr lang="en-GB" sz="2400" b="1" dirty="0">
                <a:solidFill>
                  <a:schemeClr val="accent5">
                    <a:lumMod val="50000"/>
                  </a:schemeClr>
                </a:solidFill>
                <a:latin typeface="Century Gothic" panose="020B0502020202020204" pitchFamily="34" charset="0"/>
              </a:rPr>
              <a:t> </a:t>
            </a:r>
            <a:r>
              <a:rPr lang="en-GB" sz="2400" b="1" dirty="0" err="1">
                <a:solidFill>
                  <a:schemeClr val="accent5">
                    <a:lumMod val="50000"/>
                  </a:schemeClr>
                </a:solidFill>
                <a:latin typeface="Century Gothic" panose="020B0502020202020204" pitchFamily="34" charset="0"/>
              </a:rPr>
              <a:t>être</a:t>
            </a:r>
            <a:r>
              <a:rPr lang="en-GB" sz="2400" b="1" dirty="0">
                <a:solidFill>
                  <a:schemeClr val="accent5">
                    <a:lumMod val="50000"/>
                  </a:schemeClr>
                </a:solidFill>
                <a:latin typeface="Century Gothic" panose="020B0502020202020204" pitchFamily="34" charset="0"/>
              </a:rPr>
              <a:t> ? </a:t>
            </a:r>
            <a:endParaRPr lang="en-GB" sz="2400" b="1" dirty="0" smtClean="0">
              <a:solidFill>
                <a:schemeClr val="accent5">
                  <a:lumMod val="50000"/>
                </a:schemeClr>
              </a:solidFill>
              <a:latin typeface="Century Gothic" panose="020B0502020202020204" pitchFamily="34" charset="0"/>
            </a:endParaRPr>
          </a:p>
          <a:p>
            <a:r>
              <a:rPr lang="en-GB" sz="2400" dirty="0" smtClean="0">
                <a:solidFill>
                  <a:srgbClr val="002060"/>
                </a:solidFill>
                <a:latin typeface="Century Gothic" panose="020B0502020202020204" pitchFamily="34" charset="0"/>
              </a:rPr>
              <a:t>Are </a:t>
            </a:r>
            <a:r>
              <a:rPr lang="en-GB" sz="2400" dirty="0">
                <a:solidFill>
                  <a:srgbClr val="002060"/>
                </a:solidFill>
                <a:latin typeface="Century Gothic" panose="020B0502020202020204" pitchFamily="34" charset="0"/>
              </a:rPr>
              <a:t>the sentences you hear about </a:t>
            </a:r>
            <a:r>
              <a:rPr lang="en-GB" sz="2400" b="1" dirty="0">
                <a:solidFill>
                  <a:srgbClr val="002060"/>
                </a:solidFill>
                <a:latin typeface="Century Gothic" panose="020B0502020202020204" pitchFamily="34" charset="0"/>
              </a:rPr>
              <a:t>having</a:t>
            </a:r>
            <a:r>
              <a:rPr lang="en-GB" sz="2400" dirty="0">
                <a:solidFill>
                  <a:srgbClr val="002060"/>
                </a:solidFill>
                <a:latin typeface="Century Gothic" panose="020B0502020202020204" pitchFamily="34" charset="0"/>
              </a:rPr>
              <a:t> or </a:t>
            </a:r>
            <a:r>
              <a:rPr lang="en-GB" sz="2400" b="1" dirty="0">
                <a:solidFill>
                  <a:srgbClr val="002060"/>
                </a:solidFill>
                <a:latin typeface="Century Gothic" panose="020B0502020202020204" pitchFamily="34" charset="0"/>
              </a:rPr>
              <a:t>being</a:t>
            </a:r>
            <a:r>
              <a:rPr lang="en-GB" sz="2400" dirty="0">
                <a:solidFill>
                  <a:srgbClr val="002060"/>
                </a:solidFill>
                <a:latin typeface="Century Gothic" panose="020B0502020202020204" pitchFamily="34" charset="0"/>
              </a:rPr>
              <a:t>?</a:t>
            </a:r>
          </a:p>
          <a:p>
            <a:r>
              <a:rPr lang="en-GB" sz="2400" dirty="0">
                <a:solidFill>
                  <a:srgbClr val="002060"/>
                </a:solidFill>
                <a:latin typeface="Century Gothic" panose="020B0502020202020204" pitchFamily="34" charset="0"/>
              </a:rPr>
              <a:t>Write the English sentence in the correct column.</a:t>
            </a:r>
          </a:p>
        </p:txBody>
      </p:sp>
      <p:grpSp>
        <p:nvGrpSpPr>
          <p:cNvPr id="39" name="Group 38"/>
          <p:cNvGrpSpPr/>
          <p:nvPr/>
        </p:nvGrpSpPr>
        <p:grpSpPr>
          <a:xfrm>
            <a:off x="769121" y="1884894"/>
            <a:ext cx="591854" cy="2151547"/>
            <a:chOff x="769121" y="1884894"/>
            <a:chExt cx="591854" cy="2151547"/>
          </a:xfrm>
        </p:grpSpPr>
        <p:sp>
          <p:nvSpPr>
            <p:cNvPr id="3" name="Action Button: Custom 2">
              <a:hlinkClick r:id="" action="ppaction://noaction" highlightClick="1">
                <a:snd r:embed="rId3" name="week 5_slide 4_item 1.wav"/>
              </a:hlinkClick>
            </p:cNvPr>
            <p:cNvSpPr/>
            <p:nvPr/>
          </p:nvSpPr>
          <p:spPr>
            <a:xfrm>
              <a:off x="769121" y="1884894"/>
              <a:ext cx="576470" cy="5195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002060"/>
                  </a:solidFill>
                  <a:latin typeface="Century Gothic" panose="020B0502020202020204" pitchFamily="34" charset="0"/>
                </a:rPr>
                <a:t>1</a:t>
              </a:r>
              <a:endParaRPr lang="en-GB" sz="2800" b="1" dirty="0">
                <a:solidFill>
                  <a:srgbClr val="002060"/>
                </a:solidFill>
                <a:latin typeface="Century Gothic" panose="020B0502020202020204" pitchFamily="34" charset="0"/>
              </a:endParaRPr>
            </a:p>
          </p:txBody>
        </p:sp>
        <p:sp>
          <p:nvSpPr>
            <p:cNvPr id="15" name="Action Button: Custom 14">
              <a:hlinkClick r:id="" action="ppaction://noaction" highlightClick="1">
                <a:snd r:embed="rId4" name="week 5_slide 4_item 2.wav"/>
              </a:hlinkClick>
            </p:cNvPr>
            <p:cNvSpPr/>
            <p:nvPr/>
          </p:nvSpPr>
          <p:spPr>
            <a:xfrm>
              <a:off x="784505" y="2436376"/>
              <a:ext cx="576470" cy="5195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2</a:t>
              </a:r>
            </a:p>
          </p:txBody>
        </p:sp>
        <p:sp>
          <p:nvSpPr>
            <p:cNvPr id="16" name="Action Button: Custom 15">
              <a:hlinkClick r:id="" action="ppaction://noaction" highlightClick="1">
                <a:snd r:embed="rId5" name="week 5_slide 4_item 3.wav"/>
              </a:hlinkClick>
            </p:cNvPr>
            <p:cNvSpPr/>
            <p:nvPr/>
          </p:nvSpPr>
          <p:spPr>
            <a:xfrm>
              <a:off x="784505" y="2969826"/>
              <a:ext cx="576470" cy="54245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3</a:t>
              </a:r>
            </a:p>
          </p:txBody>
        </p:sp>
        <p:sp>
          <p:nvSpPr>
            <p:cNvPr id="17" name="Action Button: Custom 16">
              <a:hlinkClick r:id="" action="ppaction://noaction" highlightClick="1">
                <a:snd r:embed="rId6" name="week 5_slide 4_item 4b.wav"/>
              </a:hlinkClick>
            </p:cNvPr>
            <p:cNvSpPr/>
            <p:nvPr/>
          </p:nvSpPr>
          <p:spPr>
            <a:xfrm>
              <a:off x="784505" y="3512279"/>
              <a:ext cx="576470" cy="5241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4</a:t>
              </a:r>
            </a:p>
          </p:txBody>
        </p:sp>
      </p:gr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4733" y="2362377"/>
            <a:ext cx="498794" cy="51957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7623" y="3390015"/>
            <a:ext cx="498794" cy="51957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4733" y="2904628"/>
            <a:ext cx="498794" cy="51957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8306" y="5652291"/>
            <a:ext cx="498794" cy="51957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4733" y="4013002"/>
            <a:ext cx="498794" cy="51957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4431" y="5120262"/>
            <a:ext cx="498794" cy="51957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2060" y="4503348"/>
            <a:ext cx="471165" cy="490796"/>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4431" y="1740248"/>
            <a:ext cx="498794" cy="519576"/>
          </a:xfrm>
          <a:prstGeom prst="rect">
            <a:avLst/>
          </a:prstGeom>
        </p:spPr>
      </p:pic>
      <p:sp>
        <p:nvSpPr>
          <p:cNvPr id="5" name="TextBox 4"/>
          <p:cNvSpPr txBox="1"/>
          <p:nvPr/>
        </p:nvSpPr>
        <p:spPr>
          <a:xfrm>
            <a:off x="7445388" y="1759569"/>
            <a:ext cx="3539613" cy="461665"/>
          </a:xfrm>
          <a:prstGeom prst="rect">
            <a:avLst/>
          </a:prstGeom>
          <a:noFill/>
        </p:spPr>
        <p:txBody>
          <a:bodyPr wrap="square" rtlCol="0">
            <a:spAutoFit/>
          </a:bodyPr>
          <a:lstStyle/>
          <a:p>
            <a:r>
              <a:rPr lang="en-GB" sz="2400" dirty="0">
                <a:latin typeface="Century Gothic" panose="020B0502020202020204" pitchFamily="34" charset="0"/>
              </a:rPr>
              <a:t>.</a:t>
            </a:r>
            <a:endParaRPr lang="en-GB" sz="2400" dirty="0"/>
          </a:p>
        </p:txBody>
      </p:sp>
      <p:sp>
        <p:nvSpPr>
          <p:cNvPr id="29" name="TextBox 28"/>
          <p:cNvSpPr txBox="1"/>
          <p:nvPr/>
        </p:nvSpPr>
        <p:spPr>
          <a:xfrm>
            <a:off x="7806711" y="5345174"/>
            <a:ext cx="3539613" cy="400110"/>
          </a:xfrm>
          <a:prstGeom prst="rect">
            <a:avLst/>
          </a:prstGeom>
          <a:noFill/>
        </p:spPr>
        <p:txBody>
          <a:bodyPr wrap="square" rtlCol="0">
            <a:spAutoFit/>
          </a:bodyPr>
          <a:lstStyle/>
          <a:p>
            <a:r>
              <a:rPr lang="en-GB" sz="2000" dirty="0">
                <a:latin typeface="Century Gothic" panose="020B0502020202020204" pitchFamily="34" charset="0"/>
              </a:rPr>
              <a:t>You are kind.</a:t>
            </a:r>
            <a:endParaRPr lang="en-GB" sz="2000" dirty="0"/>
          </a:p>
        </p:txBody>
      </p:sp>
      <p:sp>
        <p:nvSpPr>
          <p:cNvPr id="30" name="TextBox 29"/>
          <p:cNvSpPr txBox="1"/>
          <p:nvPr/>
        </p:nvSpPr>
        <p:spPr>
          <a:xfrm>
            <a:off x="2481832" y="5779985"/>
            <a:ext cx="3539613" cy="400110"/>
          </a:xfrm>
          <a:prstGeom prst="rect">
            <a:avLst/>
          </a:prstGeom>
          <a:noFill/>
        </p:spPr>
        <p:txBody>
          <a:bodyPr wrap="square" rtlCol="0">
            <a:spAutoFit/>
          </a:bodyPr>
          <a:lstStyle/>
          <a:p>
            <a:r>
              <a:rPr lang="en-GB" sz="2000" dirty="0">
                <a:latin typeface="Century Gothic" panose="020B0502020202020204" pitchFamily="34" charset="0"/>
              </a:rPr>
              <a:t>I have an interesting friend.</a:t>
            </a:r>
          </a:p>
        </p:txBody>
      </p:sp>
      <p:sp>
        <p:nvSpPr>
          <p:cNvPr id="32" name="TextBox 31"/>
          <p:cNvSpPr txBox="1"/>
          <p:nvPr/>
        </p:nvSpPr>
        <p:spPr>
          <a:xfrm>
            <a:off x="7268069" y="1928157"/>
            <a:ext cx="3539613" cy="400110"/>
          </a:xfrm>
          <a:prstGeom prst="rect">
            <a:avLst/>
          </a:prstGeom>
          <a:noFill/>
        </p:spPr>
        <p:txBody>
          <a:bodyPr wrap="square" rtlCol="0">
            <a:spAutoFit/>
          </a:bodyPr>
          <a:lstStyle/>
          <a:p>
            <a:r>
              <a:rPr lang="en-GB" sz="2000" dirty="0">
                <a:latin typeface="Century Gothic" panose="020B0502020202020204" pitchFamily="34" charset="0"/>
              </a:rPr>
              <a:t>He is a nice teacher.</a:t>
            </a:r>
            <a:endParaRPr lang="en-GB" sz="2000" dirty="0"/>
          </a:p>
        </p:txBody>
      </p:sp>
      <p:sp>
        <p:nvSpPr>
          <p:cNvPr id="33" name="TextBox 32"/>
          <p:cNvSpPr txBox="1"/>
          <p:nvPr/>
        </p:nvSpPr>
        <p:spPr>
          <a:xfrm>
            <a:off x="2363527" y="2458702"/>
            <a:ext cx="4607057" cy="400110"/>
          </a:xfrm>
          <a:prstGeom prst="rect">
            <a:avLst/>
          </a:prstGeom>
          <a:noFill/>
        </p:spPr>
        <p:txBody>
          <a:bodyPr wrap="square" rtlCol="0">
            <a:spAutoFit/>
          </a:bodyPr>
          <a:lstStyle/>
          <a:p>
            <a:r>
              <a:rPr lang="en-GB" sz="2000" dirty="0">
                <a:latin typeface="Century Gothic" panose="020B0502020202020204" pitchFamily="34" charset="0"/>
              </a:rPr>
              <a:t>He has an interesting teacher.</a:t>
            </a:r>
            <a:endParaRPr lang="en-GB" sz="2000" dirty="0"/>
          </a:p>
        </p:txBody>
      </p:sp>
      <p:sp>
        <p:nvSpPr>
          <p:cNvPr id="34" name="TextBox 33"/>
          <p:cNvSpPr txBox="1"/>
          <p:nvPr/>
        </p:nvSpPr>
        <p:spPr>
          <a:xfrm>
            <a:off x="2593932" y="3024094"/>
            <a:ext cx="3840416" cy="400110"/>
          </a:xfrm>
          <a:prstGeom prst="rect">
            <a:avLst/>
          </a:prstGeom>
          <a:noFill/>
        </p:spPr>
        <p:txBody>
          <a:bodyPr wrap="square" rtlCol="0">
            <a:spAutoFit/>
          </a:bodyPr>
          <a:lstStyle/>
          <a:p>
            <a:r>
              <a:rPr lang="en-GB" sz="2000" dirty="0">
                <a:latin typeface="Century Gothic" panose="020B0502020202020204" pitchFamily="34" charset="0"/>
              </a:rPr>
              <a:t>She has a funny friend.</a:t>
            </a:r>
            <a:endParaRPr lang="en-GB" sz="2000" dirty="0"/>
          </a:p>
        </p:txBody>
      </p:sp>
      <p:sp>
        <p:nvSpPr>
          <p:cNvPr id="35" name="TextBox 34"/>
          <p:cNvSpPr txBox="1"/>
          <p:nvPr/>
        </p:nvSpPr>
        <p:spPr>
          <a:xfrm>
            <a:off x="7817163" y="3583149"/>
            <a:ext cx="3539613" cy="400110"/>
          </a:xfrm>
          <a:prstGeom prst="rect">
            <a:avLst/>
          </a:prstGeom>
          <a:noFill/>
        </p:spPr>
        <p:txBody>
          <a:bodyPr wrap="square" rtlCol="0">
            <a:spAutoFit/>
          </a:bodyPr>
          <a:lstStyle/>
          <a:p>
            <a:r>
              <a:rPr lang="en-GB" sz="2000" dirty="0">
                <a:latin typeface="Century Gothic" panose="020B0502020202020204" pitchFamily="34" charset="0"/>
              </a:rPr>
              <a:t>I am French.</a:t>
            </a:r>
            <a:endParaRPr lang="en-GB" sz="2000" dirty="0"/>
          </a:p>
        </p:txBody>
      </p:sp>
      <p:sp>
        <p:nvSpPr>
          <p:cNvPr id="36" name="TextBox 35"/>
          <p:cNvSpPr txBox="1"/>
          <p:nvPr/>
        </p:nvSpPr>
        <p:spPr>
          <a:xfrm>
            <a:off x="2254831" y="4127863"/>
            <a:ext cx="4125261" cy="400110"/>
          </a:xfrm>
          <a:prstGeom prst="rect">
            <a:avLst/>
          </a:prstGeom>
          <a:noFill/>
        </p:spPr>
        <p:txBody>
          <a:bodyPr wrap="square" rtlCol="0">
            <a:spAutoFit/>
          </a:bodyPr>
          <a:lstStyle/>
          <a:p>
            <a:r>
              <a:rPr lang="en-GB" sz="2000" dirty="0">
                <a:latin typeface="Century Gothic" panose="020B0502020202020204" pitchFamily="34" charset="0"/>
              </a:rPr>
              <a:t>Do you have an English friend?</a:t>
            </a:r>
            <a:endParaRPr lang="en-GB" sz="2000" dirty="0"/>
          </a:p>
        </p:txBody>
      </p:sp>
      <p:sp>
        <p:nvSpPr>
          <p:cNvPr id="37" name="TextBox 36"/>
          <p:cNvSpPr txBox="1"/>
          <p:nvPr/>
        </p:nvSpPr>
        <p:spPr>
          <a:xfrm>
            <a:off x="7371213" y="4688483"/>
            <a:ext cx="3539613" cy="400110"/>
          </a:xfrm>
          <a:prstGeom prst="rect">
            <a:avLst/>
          </a:prstGeom>
          <a:noFill/>
        </p:spPr>
        <p:txBody>
          <a:bodyPr wrap="square" rtlCol="0">
            <a:spAutoFit/>
          </a:bodyPr>
          <a:lstStyle/>
          <a:p>
            <a:r>
              <a:rPr lang="en-GB" sz="2000" dirty="0">
                <a:latin typeface="Century Gothic" panose="020B0502020202020204" pitchFamily="34" charset="0"/>
              </a:rPr>
              <a:t>She is a nice woman.</a:t>
            </a:r>
            <a:endParaRPr lang="en-GB" sz="2000" dirty="0"/>
          </a:p>
        </p:txBody>
      </p:sp>
      <p:sp>
        <p:nvSpPr>
          <p:cNvPr id="38" name="TextBox 37"/>
          <p:cNvSpPr txBox="1"/>
          <p:nvPr/>
        </p:nvSpPr>
        <p:spPr>
          <a:xfrm>
            <a:off x="7033166" y="6485091"/>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&amp; Emma</a:t>
            </a:r>
            <a:r>
              <a:rPr kumimoji="0" lang="en-GB" sz="12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Marsden</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Action Button: Custom 39">
            <a:hlinkClick r:id="" action="ppaction://noaction" highlightClick="1">
              <a:snd r:embed="rId8" name="week 5_slide 4_item 5.wav"/>
            </a:hlinkClick>
          </p:cNvPr>
          <p:cNvSpPr/>
          <p:nvPr/>
        </p:nvSpPr>
        <p:spPr>
          <a:xfrm>
            <a:off x="784505" y="4043930"/>
            <a:ext cx="576470" cy="5195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5</a:t>
            </a:r>
          </a:p>
        </p:txBody>
      </p:sp>
      <p:sp>
        <p:nvSpPr>
          <p:cNvPr id="41" name="Action Button: Custom 40">
            <a:hlinkClick r:id="" action="ppaction://noaction" highlightClick="1">
              <a:snd r:embed="rId9" name="week 5_slide 4_item 6.wav"/>
            </a:hlinkClick>
          </p:cNvPr>
          <p:cNvSpPr/>
          <p:nvPr/>
        </p:nvSpPr>
        <p:spPr>
          <a:xfrm>
            <a:off x="796748" y="4599047"/>
            <a:ext cx="576470" cy="56462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6</a:t>
            </a:r>
          </a:p>
        </p:txBody>
      </p:sp>
      <p:sp>
        <p:nvSpPr>
          <p:cNvPr id="42" name="Action Button: Custom 41">
            <a:hlinkClick r:id="" action="ppaction://noaction" highlightClick="1">
              <a:snd r:embed="rId10" name="week 5_slide 4_item 7.wav"/>
            </a:hlinkClick>
          </p:cNvPr>
          <p:cNvSpPr/>
          <p:nvPr/>
        </p:nvSpPr>
        <p:spPr>
          <a:xfrm>
            <a:off x="796748" y="5198192"/>
            <a:ext cx="576470" cy="48134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7</a:t>
            </a:r>
          </a:p>
        </p:txBody>
      </p:sp>
      <p:sp>
        <p:nvSpPr>
          <p:cNvPr id="43" name="Action Button: Custom 42">
            <a:hlinkClick r:id="" action="ppaction://noaction" highlightClick="1">
              <a:snd r:embed="rId11" name="week 5_slide 4_item 8.wav"/>
            </a:hlinkClick>
          </p:cNvPr>
          <p:cNvSpPr/>
          <p:nvPr/>
        </p:nvSpPr>
        <p:spPr>
          <a:xfrm>
            <a:off x="796748" y="5714059"/>
            <a:ext cx="576470" cy="54881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8</a:t>
            </a:r>
          </a:p>
        </p:txBody>
      </p:sp>
    </p:spTree>
    <p:extLst>
      <p:ext uri="{BB962C8B-B14F-4D97-AF65-F5344CB8AC3E}">
        <p14:creationId xmlns:p14="http://schemas.microsoft.com/office/powerpoint/2010/main" val="32178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46266" y="99594"/>
            <a:ext cx="175683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Parler</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Écrire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p:cNvSpPr txBox="1"/>
          <p:nvPr/>
        </p:nvSpPr>
        <p:spPr>
          <a:xfrm>
            <a:off x="7836452" y="6487183"/>
            <a:ext cx="3135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1900978"/>
              </p:ext>
            </p:extLst>
          </p:nvPr>
        </p:nvGraphicFramePr>
        <p:xfrm>
          <a:off x="675106" y="1234983"/>
          <a:ext cx="10944808" cy="5052087"/>
        </p:xfrm>
        <a:graphic>
          <a:graphicData uri="http://schemas.openxmlformats.org/drawingml/2006/table">
            <a:tbl>
              <a:tblPr firstRow="1" bandRow="1">
                <a:tableStyleId>{5C22544A-7EE6-4342-B048-85BDC9FD1C3A}</a:tableStyleId>
              </a:tblPr>
              <a:tblGrid>
                <a:gridCol w="960630">
                  <a:extLst>
                    <a:ext uri="{9D8B030D-6E8A-4147-A177-3AD203B41FA5}">
                      <a16:colId xmlns:a16="http://schemas.microsoft.com/office/drawing/2014/main" val="65936079"/>
                    </a:ext>
                  </a:extLst>
                </a:gridCol>
                <a:gridCol w="4794473">
                  <a:extLst>
                    <a:ext uri="{9D8B030D-6E8A-4147-A177-3AD203B41FA5}">
                      <a16:colId xmlns:a16="http://schemas.microsoft.com/office/drawing/2014/main" val="3317005183"/>
                    </a:ext>
                  </a:extLst>
                </a:gridCol>
                <a:gridCol w="5189705">
                  <a:extLst>
                    <a:ext uri="{9D8B030D-6E8A-4147-A177-3AD203B41FA5}">
                      <a16:colId xmlns:a16="http://schemas.microsoft.com/office/drawing/2014/main" val="4293147557"/>
                    </a:ext>
                  </a:extLst>
                </a:gridCol>
              </a:tblGrid>
              <a:tr h="553314">
                <a:tc>
                  <a:txBody>
                    <a:bodyPr/>
                    <a:lstStyle/>
                    <a:p>
                      <a:endParaRPr lang="en-GB" dirty="0"/>
                    </a:p>
                  </a:txBody>
                  <a:tcPr/>
                </a:tc>
                <a:tc>
                  <a:txBody>
                    <a:bodyPr/>
                    <a:lstStyle/>
                    <a:p>
                      <a:pPr algn="ctr"/>
                      <a:r>
                        <a:rPr lang="en-GB" sz="2800" dirty="0">
                          <a:latin typeface="Century Gothic" panose="020B0502020202020204" pitchFamily="34" charset="0"/>
                        </a:rPr>
                        <a:t>English</a:t>
                      </a:r>
                    </a:p>
                  </a:txBody>
                  <a:tcPr/>
                </a:tc>
                <a:tc>
                  <a:txBody>
                    <a:bodyPr/>
                    <a:lstStyle/>
                    <a:p>
                      <a:pPr algn="ctr"/>
                      <a:r>
                        <a:rPr lang="en-GB" sz="2800" b="1" dirty="0" err="1" smtClean="0">
                          <a:solidFill>
                            <a:schemeClr val="bg1"/>
                          </a:solidFill>
                          <a:latin typeface="Century Gothic" panose="020B0502020202020204" pitchFamily="34" charset="0"/>
                        </a:rPr>
                        <a:t>Écris</a:t>
                      </a:r>
                      <a:r>
                        <a:rPr lang="en-GB" sz="2800" b="1" dirty="0" smtClean="0">
                          <a:solidFill>
                            <a:schemeClr val="bg1"/>
                          </a:solidFill>
                          <a:latin typeface="Century Gothic" panose="020B0502020202020204" pitchFamily="34" charset="0"/>
                        </a:rPr>
                        <a:t> </a:t>
                      </a:r>
                      <a:r>
                        <a:rPr lang="en-GB" sz="2800" b="1" dirty="0" err="1" smtClean="0">
                          <a:solidFill>
                            <a:schemeClr val="bg1"/>
                          </a:solidFill>
                          <a:latin typeface="Century Gothic" panose="020B0502020202020204" pitchFamily="34" charset="0"/>
                        </a:rPr>
                        <a:t>en</a:t>
                      </a:r>
                      <a:r>
                        <a:rPr lang="en-GB" sz="2800" b="1" baseline="0" dirty="0" smtClean="0">
                          <a:solidFill>
                            <a:schemeClr val="bg1"/>
                          </a:solidFill>
                          <a:latin typeface="Century Gothic" panose="020B0502020202020204" pitchFamily="34" charset="0"/>
                        </a:rPr>
                        <a:t> </a:t>
                      </a:r>
                      <a:r>
                        <a:rPr lang="en-GB" sz="2800" b="1" baseline="0" dirty="0" err="1" smtClean="0">
                          <a:solidFill>
                            <a:schemeClr val="bg1"/>
                          </a:solidFill>
                          <a:latin typeface="Century Gothic" panose="020B0502020202020204" pitchFamily="34" charset="0"/>
                        </a:rPr>
                        <a:t>français</a:t>
                      </a:r>
                      <a:r>
                        <a:rPr lang="en-GB" sz="2800" b="1" dirty="0" smtClean="0">
                          <a:solidFill>
                            <a:schemeClr val="bg1"/>
                          </a:solidFill>
                          <a:latin typeface="Century Gothic" panose="020B0502020202020204" pitchFamily="34" charset="0"/>
                        </a:rPr>
                        <a:t> </a:t>
                      </a:r>
                      <a:endParaRPr lang="en-GB" sz="2800" dirty="0">
                        <a:solidFill>
                          <a:schemeClr val="bg1"/>
                        </a:solidFill>
                        <a:latin typeface="Century Gothic" panose="020B0502020202020204" pitchFamily="34" charset="0"/>
                      </a:endParaRPr>
                    </a:p>
                  </a:txBody>
                  <a:tcPr/>
                </a:tc>
                <a:extLst>
                  <a:ext uri="{0D108BD9-81ED-4DB2-BD59-A6C34878D82A}">
                    <a16:rowId xmlns:a16="http://schemas.microsoft.com/office/drawing/2014/main" val="3585969815"/>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en-GB" dirty="0"/>
                    </a:p>
                  </a:txBody>
                  <a:tcPr anchor="ctr"/>
                </a:tc>
                <a:tc>
                  <a:txBody>
                    <a:bodyPr/>
                    <a:lstStyle/>
                    <a:p>
                      <a:r>
                        <a:rPr lang="en-GB" dirty="0"/>
                        <a:t>           </a:t>
                      </a:r>
                      <a:endParaRPr lang="en-GB" sz="2400" dirty="0">
                        <a:latin typeface="Century Gothic" panose="020B0502020202020204" pitchFamily="34" charset="0"/>
                      </a:endParaRPr>
                    </a:p>
                  </a:txBody>
                  <a:tcPr/>
                </a:tc>
                <a:extLst>
                  <a:ext uri="{0D108BD9-81ED-4DB2-BD59-A6C34878D82A}">
                    <a16:rowId xmlns:a16="http://schemas.microsoft.com/office/drawing/2014/main" val="720189548"/>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568798639"/>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2049515245"/>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1318049299"/>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2333934784"/>
                  </a:ext>
                </a:extLst>
              </a:tr>
              <a:tr h="625575">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b="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3033093083"/>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noProof="0" dirty="0">
                        <a:solidFill>
                          <a:schemeClr val="accent5">
                            <a:lumMod val="50000"/>
                          </a:schemeClr>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1324345315"/>
                  </a:ext>
                </a:extLst>
              </a:tr>
              <a:tr h="553314">
                <a:tc>
                  <a:txBody>
                    <a:bodyPr/>
                    <a:lstStyle/>
                    <a:p>
                      <a:endParaRPr lang="en-GB" sz="2800" b="1" dirty="0">
                        <a:solidFill>
                          <a:srgbClr val="002060"/>
                        </a:solidFill>
                        <a:latin typeface="Century Gothic" panose="020B0502020202020204" pitchFamily="34" charset="0"/>
                      </a:endParaRPr>
                    </a:p>
                  </a:txBody>
                  <a:tcPr/>
                </a:tc>
                <a:tc>
                  <a:txBody>
                    <a:bodyPr/>
                    <a:lstStyle/>
                    <a:p>
                      <a:endParaRPr lang="fr-FR" sz="2400" noProof="0" dirty="0">
                        <a:solidFill>
                          <a:srgbClr val="002060"/>
                        </a:solidFill>
                        <a:latin typeface="Century Gothic" panose="020B0502020202020204" pitchFamily="34" charset="0"/>
                      </a:endParaRPr>
                    </a:p>
                  </a:txBody>
                  <a:tcPr anchor="ctr"/>
                </a:tc>
                <a:tc>
                  <a:txBody>
                    <a:bodyPr/>
                    <a:lstStyle/>
                    <a:p>
                      <a:endParaRPr lang="en-GB" dirty="0"/>
                    </a:p>
                  </a:txBody>
                  <a:tcPr/>
                </a:tc>
                <a:extLst>
                  <a:ext uri="{0D108BD9-81ED-4DB2-BD59-A6C34878D82A}">
                    <a16:rowId xmlns:a16="http://schemas.microsoft.com/office/drawing/2014/main" val="4016188903"/>
                  </a:ext>
                </a:extLst>
              </a:tr>
            </a:tbl>
          </a:graphicData>
        </a:graphic>
      </p:graphicFrame>
      <p:sp>
        <p:nvSpPr>
          <p:cNvPr id="2" name="TextBox 1"/>
          <p:cNvSpPr txBox="1"/>
          <p:nvPr/>
        </p:nvSpPr>
        <p:spPr>
          <a:xfrm>
            <a:off x="769120" y="226307"/>
            <a:ext cx="9713823"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Say the sentences in French. Then write them down.</a:t>
            </a:r>
          </a:p>
          <a:p>
            <a:r>
              <a:rPr lang="en-GB" sz="2400" dirty="0">
                <a:solidFill>
                  <a:srgbClr val="002060"/>
                </a:solidFill>
                <a:latin typeface="Century Gothic" panose="020B0502020202020204" pitchFamily="34" charset="0"/>
              </a:rPr>
              <a:t>You can listen again if it helps! (Click the numbers on the slide).</a:t>
            </a:r>
          </a:p>
        </p:txBody>
      </p:sp>
      <p:grpSp>
        <p:nvGrpSpPr>
          <p:cNvPr id="39" name="Group 38"/>
          <p:cNvGrpSpPr/>
          <p:nvPr/>
        </p:nvGrpSpPr>
        <p:grpSpPr>
          <a:xfrm>
            <a:off x="769120" y="1813910"/>
            <a:ext cx="604098" cy="4448960"/>
            <a:chOff x="769120" y="1838110"/>
            <a:chExt cx="604098" cy="4448960"/>
          </a:xfrm>
        </p:grpSpPr>
        <p:sp>
          <p:nvSpPr>
            <p:cNvPr id="3" name="Action Button: Custom 2">
              <a:hlinkClick r:id="" action="ppaction://noaction" highlightClick="1">
                <a:snd r:embed="rId3" name="week 5_slide 4_item 1.wav"/>
              </a:hlinkClick>
            </p:cNvPr>
            <p:cNvSpPr/>
            <p:nvPr/>
          </p:nvSpPr>
          <p:spPr>
            <a:xfrm>
              <a:off x="769120" y="1838110"/>
              <a:ext cx="576470" cy="5195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1</a:t>
              </a:r>
            </a:p>
          </p:txBody>
        </p:sp>
        <p:sp>
          <p:nvSpPr>
            <p:cNvPr id="15" name="Action Button: Custom 14">
              <a:hlinkClick r:id="" action="ppaction://noaction" highlightClick="1">
                <a:snd r:embed="rId4" name="week 5_slide 4_item 2.wav"/>
              </a:hlinkClick>
            </p:cNvPr>
            <p:cNvSpPr/>
            <p:nvPr/>
          </p:nvSpPr>
          <p:spPr>
            <a:xfrm>
              <a:off x="769120" y="2402917"/>
              <a:ext cx="576470" cy="5195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2</a:t>
              </a:r>
            </a:p>
          </p:txBody>
        </p:sp>
        <p:sp>
          <p:nvSpPr>
            <p:cNvPr id="16" name="Action Button: Custom 15">
              <a:hlinkClick r:id="" action="ppaction://noaction" highlightClick="1">
                <a:snd r:embed="rId5" name="week 5_slide 4_item 3.wav"/>
              </a:hlinkClick>
            </p:cNvPr>
            <p:cNvSpPr/>
            <p:nvPr/>
          </p:nvSpPr>
          <p:spPr>
            <a:xfrm>
              <a:off x="784505" y="2962101"/>
              <a:ext cx="576470" cy="50550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3</a:t>
              </a:r>
            </a:p>
          </p:txBody>
        </p:sp>
        <p:sp>
          <p:nvSpPr>
            <p:cNvPr id="17" name="Action Button: Custom 16">
              <a:hlinkClick r:id="" action="ppaction://noaction" highlightClick="1">
                <a:snd r:embed="rId6" name="week 5_slide 4_item 4b.wav"/>
              </a:hlinkClick>
            </p:cNvPr>
            <p:cNvSpPr/>
            <p:nvPr/>
          </p:nvSpPr>
          <p:spPr>
            <a:xfrm>
              <a:off x="784505" y="3512279"/>
              <a:ext cx="576470" cy="5241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4</a:t>
              </a:r>
            </a:p>
          </p:txBody>
        </p:sp>
        <p:sp>
          <p:nvSpPr>
            <p:cNvPr id="18" name="Action Button: Custom 17">
              <a:hlinkClick r:id="" action="ppaction://noaction" highlightClick="1">
                <a:snd r:embed="rId7" name="week 5_slide 4_item 5.wav"/>
              </a:hlinkClick>
            </p:cNvPr>
            <p:cNvSpPr/>
            <p:nvPr/>
          </p:nvSpPr>
          <p:spPr>
            <a:xfrm>
              <a:off x="784505" y="4068130"/>
              <a:ext cx="576470" cy="5195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5</a:t>
              </a:r>
            </a:p>
          </p:txBody>
        </p:sp>
        <p:sp>
          <p:nvSpPr>
            <p:cNvPr id="19" name="Action Button: Custom 18">
              <a:hlinkClick r:id="" action="ppaction://noaction" highlightClick="1">
                <a:snd r:embed="rId8" name="week 5_slide 4_item 6.wav"/>
              </a:hlinkClick>
            </p:cNvPr>
            <p:cNvSpPr/>
            <p:nvPr/>
          </p:nvSpPr>
          <p:spPr>
            <a:xfrm>
              <a:off x="796748" y="4623247"/>
              <a:ext cx="576470" cy="564623"/>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6</a:t>
              </a:r>
            </a:p>
          </p:txBody>
        </p:sp>
        <p:sp>
          <p:nvSpPr>
            <p:cNvPr id="21" name="Action Button: Custom 20">
              <a:hlinkClick r:id="" action="ppaction://noaction" highlightClick="1">
                <a:snd r:embed="rId9" name="week 5_slide 4_item 7.wav"/>
              </a:hlinkClick>
            </p:cNvPr>
            <p:cNvSpPr/>
            <p:nvPr/>
          </p:nvSpPr>
          <p:spPr>
            <a:xfrm>
              <a:off x="796748" y="5222392"/>
              <a:ext cx="576470" cy="48134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7</a:t>
              </a:r>
            </a:p>
          </p:txBody>
        </p:sp>
        <p:sp>
          <p:nvSpPr>
            <p:cNvPr id="22" name="Action Button: Custom 21">
              <a:hlinkClick r:id="" action="ppaction://noaction" highlightClick="1">
                <a:snd r:embed="rId10" name="week 5_slide 4_item 8.wav"/>
              </a:hlinkClick>
            </p:cNvPr>
            <p:cNvSpPr/>
            <p:nvPr/>
          </p:nvSpPr>
          <p:spPr>
            <a:xfrm>
              <a:off x="796748" y="5738259"/>
              <a:ext cx="576470" cy="548811"/>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8</a:t>
              </a:r>
            </a:p>
          </p:txBody>
        </p:sp>
      </p:grpSp>
      <p:sp>
        <p:nvSpPr>
          <p:cNvPr id="29" name="TextBox 28"/>
          <p:cNvSpPr txBox="1"/>
          <p:nvPr/>
        </p:nvSpPr>
        <p:spPr>
          <a:xfrm>
            <a:off x="2427579" y="5274896"/>
            <a:ext cx="3539613" cy="400110"/>
          </a:xfrm>
          <a:prstGeom prst="rect">
            <a:avLst/>
          </a:prstGeom>
          <a:noFill/>
        </p:spPr>
        <p:txBody>
          <a:bodyPr wrap="square" rtlCol="0">
            <a:spAutoFit/>
          </a:bodyPr>
          <a:lstStyle/>
          <a:p>
            <a:r>
              <a:rPr lang="en-GB" sz="2000" dirty="0">
                <a:latin typeface="Century Gothic" panose="020B0502020202020204" pitchFamily="34" charset="0"/>
              </a:rPr>
              <a:t>You are kind.</a:t>
            </a:r>
            <a:endParaRPr lang="en-GB" sz="2000" dirty="0"/>
          </a:p>
        </p:txBody>
      </p:sp>
      <p:sp>
        <p:nvSpPr>
          <p:cNvPr id="30" name="TextBox 29"/>
          <p:cNvSpPr txBox="1"/>
          <p:nvPr/>
        </p:nvSpPr>
        <p:spPr>
          <a:xfrm>
            <a:off x="2427579" y="5810784"/>
            <a:ext cx="3539613" cy="400110"/>
          </a:xfrm>
          <a:prstGeom prst="rect">
            <a:avLst/>
          </a:prstGeom>
          <a:noFill/>
        </p:spPr>
        <p:txBody>
          <a:bodyPr wrap="square" rtlCol="0">
            <a:spAutoFit/>
          </a:bodyPr>
          <a:lstStyle/>
          <a:p>
            <a:r>
              <a:rPr lang="en-GB" sz="2000" dirty="0">
                <a:latin typeface="Century Gothic" panose="020B0502020202020204" pitchFamily="34" charset="0"/>
              </a:rPr>
              <a:t>I have an interesting friend. </a:t>
            </a:r>
          </a:p>
        </p:txBody>
      </p:sp>
      <p:sp>
        <p:nvSpPr>
          <p:cNvPr id="32" name="TextBox 31"/>
          <p:cNvSpPr txBox="1"/>
          <p:nvPr/>
        </p:nvSpPr>
        <p:spPr>
          <a:xfrm>
            <a:off x="2363527" y="1893310"/>
            <a:ext cx="3539613" cy="400110"/>
          </a:xfrm>
          <a:prstGeom prst="rect">
            <a:avLst/>
          </a:prstGeom>
          <a:noFill/>
        </p:spPr>
        <p:txBody>
          <a:bodyPr wrap="square" rtlCol="0">
            <a:spAutoFit/>
          </a:bodyPr>
          <a:lstStyle/>
          <a:p>
            <a:r>
              <a:rPr lang="en-GB" sz="2000" dirty="0">
                <a:latin typeface="Century Gothic" panose="020B0502020202020204" pitchFamily="34" charset="0"/>
              </a:rPr>
              <a:t>He is a nice teacher.</a:t>
            </a:r>
            <a:endParaRPr lang="en-GB" sz="2000" dirty="0"/>
          </a:p>
        </p:txBody>
      </p:sp>
      <p:sp>
        <p:nvSpPr>
          <p:cNvPr id="33" name="TextBox 32"/>
          <p:cNvSpPr txBox="1"/>
          <p:nvPr/>
        </p:nvSpPr>
        <p:spPr>
          <a:xfrm>
            <a:off x="2363527" y="2458702"/>
            <a:ext cx="4607057" cy="400110"/>
          </a:xfrm>
          <a:prstGeom prst="rect">
            <a:avLst/>
          </a:prstGeom>
          <a:noFill/>
        </p:spPr>
        <p:txBody>
          <a:bodyPr wrap="square" rtlCol="0">
            <a:spAutoFit/>
          </a:bodyPr>
          <a:lstStyle/>
          <a:p>
            <a:r>
              <a:rPr lang="en-GB" sz="2000" dirty="0">
                <a:latin typeface="Century Gothic" panose="020B0502020202020204" pitchFamily="34" charset="0"/>
              </a:rPr>
              <a:t>He has an interesting teacher.</a:t>
            </a:r>
            <a:endParaRPr lang="en-GB" sz="2000" dirty="0"/>
          </a:p>
        </p:txBody>
      </p:sp>
      <p:sp>
        <p:nvSpPr>
          <p:cNvPr id="34" name="TextBox 33"/>
          <p:cNvSpPr txBox="1"/>
          <p:nvPr/>
        </p:nvSpPr>
        <p:spPr>
          <a:xfrm>
            <a:off x="2397253" y="3010587"/>
            <a:ext cx="3840416" cy="400110"/>
          </a:xfrm>
          <a:prstGeom prst="rect">
            <a:avLst/>
          </a:prstGeom>
          <a:noFill/>
        </p:spPr>
        <p:txBody>
          <a:bodyPr wrap="square" rtlCol="0">
            <a:spAutoFit/>
          </a:bodyPr>
          <a:lstStyle/>
          <a:p>
            <a:r>
              <a:rPr lang="en-GB" sz="2000" dirty="0">
                <a:latin typeface="Century Gothic" panose="020B0502020202020204" pitchFamily="34" charset="0"/>
              </a:rPr>
              <a:t>She has a funny friend.</a:t>
            </a:r>
            <a:endParaRPr lang="en-GB" sz="2000" dirty="0"/>
          </a:p>
        </p:txBody>
      </p:sp>
      <p:sp>
        <p:nvSpPr>
          <p:cNvPr id="35" name="TextBox 34"/>
          <p:cNvSpPr txBox="1"/>
          <p:nvPr/>
        </p:nvSpPr>
        <p:spPr>
          <a:xfrm>
            <a:off x="2410281" y="3536098"/>
            <a:ext cx="3539613" cy="400110"/>
          </a:xfrm>
          <a:prstGeom prst="rect">
            <a:avLst/>
          </a:prstGeom>
          <a:noFill/>
        </p:spPr>
        <p:txBody>
          <a:bodyPr wrap="square" rtlCol="0">
            <a:spAutoFit/>
          </a:bodyPr>
          <a:lstStyle/>
          <a:p>
            <a:r>
              <a:rPr lang="en-GB" sz="2000" dirty="0">
                <a:latin typeface="Century Gothic" panose="020B0502020202020204" pitchFamily="34" charset="0"/>
              </a:rPr>
              <a:t>I am French.</a:t>
            </a:r>
            <a:endParaRPr lang="en-GB" sz="2000" dirty="0"/>
          </a:p>
        </p:txBody>
      </p:sp>
      <p:sp>
        <p:nvSpPr>
          <p:cNvPr id="36" name="TextBox 35"/>
          <p:cNvSpPr txBox="1"/>
          <p:nvPr/>
        </p:nvSpPr>
        <p:spPr>
          <a:xfrm>
            <a:off x="2390905" y="4132530"/>
            <a:ext cx="4125261" cy="400110"/>
          </a:xfrm>
          <a:prstGeom prst="rect">
            <a:avLst/>
          </a:prstGeom>
          <a:noFill/>
        </p:spPr>
        <p:txBody>
          <a:bodyPr wrap="square" rtlCol="0">
            <a:spAutoFit/>
          </a:bodyPr>
          <a:lstStyle/>
          <a:p>
            <a:r>
              <a:rPr lang="en-GB" sz="2000" dirty="0">
                <a:latin typeface="Century Gothic" panose="020B0502020202020204" pitchFamily="34" charset="0"/>
              </a:rPr>
              <a:t>Do you have an English friend?</a:t>
            </a:r>
            <a:endParaRPr lang="en-GB" sz="2000" dirty="0"/>
          </a:p>
        </p:txBody>
      </p:sp>
      <p:sp>
        <p:nvSpPr>
          <p:cNvPr id="37" name="TextBox 36"/>
          <p:cNvSpPr txBox="1"/>
          <p:nvPr/>
        </p:nvSpPr>
        <p:spPr>
          <a:xfrm>
            <a:off x="2416077" y="4728962"/>
            <a:ext cx="3539613" cy="400110"/>
          </a:xfrm>
          <a:prstGeom prst="rect">
            <a:avLst/>
          </a:prstGeom>
          <a:noFill/>
        </p:spPr>
        <p:txBody>
          <a:bodyPr wrap="square" rtlCol="0">
            <a:spAutoFit/>
          </a:bodyPr>
          <a:lstStyle/>
          <a:p>
            <a:r>
              <a:rPr lang="en-GB" sz="2000" dirty="0">
                <a:latin typeface="Century Gothic" panose="020B0502020202020204" pitchFamily="34" charset="0"/>
              </a:rPr>
              <a:t>She is a nice woman.</a:t>
            </a:r>
            <a:endParaRPr lang="en-GB" sz="2000" dirty="0"/>
          </a:p>
        </p:txBody>
      </p:sp>
      <p:sp>
        <p:nvSpPr>
          <p:cNvPr id="14" name="TextBox 13"/>
          <p:cNvSpPr txBox="1"/>
          <p:nvPr/>
        </p:nvSpPr>
        <p:spPr>
          <a:xfrm>
            <a:off x="6462720" y="1873582"/>
            <a:ext cx="5230357" cy="677108"/>
          </a:xfrm>
          <a:prstGeom prst="rect">
            <a:avLst/>
          </a:prstGeom>
          <a:noFill/>
        </p:spPr>
        <p:txBody>
          <a:bodyPr wrap="square" rtlCol="0">
            <a:spAutoFit/>
          </a:bodyPr>
          <a:lstStyle/>
          <a:p>
            <a:r>
              <a:rPr lang="fr-FR" sz="2000" dirty="0">
                <a:latin typeface="Century Gothic" panose="020B0502020202020204" pitchFamily="34" charset="0"/>
              </a:rPr>
              <a:t>C’est </a:t>
            </a:r>
            <a:r>
              <a:rPr lang="fr-FR" sz="2000" dirty="0" smtClean="0">
                <a:latin typeface="Century Gothic" panose="020B0502020202020204" pitchFamily="34" charset="0"/>
              </a:rPr>
              <a:t>(Il est) un </a:t>
            </a:r>
            <a:r>
              <a:rPr lang="fr-FR" sz="2000" dirty="0">
                <a:latin typeface="Century Gothic" panose="020B0502020202020204" pitchFamily="34" charset="0"/>
              </a:rPr>
              <a:t>professeur sympathique.</a:t>
            </a:r>
            <a:endParaRPr lang="en-GB" sz="2000" dirty="0">
              <a:latin typeface="Century Gothic" panose="020B0502020202020204" pitchFamily="34" charset="0"/>
            </a:endParaRPr>
          </a:p>
          <a:p>
            <a:endParaRPr lang="en-GB" dirty="0">
              <a:latin typeface="Century Gothic" panose="020B0502020202020204" pitchFamily="34" charset="0"/>
            </a:endParaRPr>
          </a:p>
        </p:txBody>
      </p:sp>
      <p:sp>
        <p:nvSpPr>
          <p:cNvPr id="24" name="TextBox 23"/>
          <p:cNvSpPr txBox="1"/>
          <p:nvPr/>
        </p:nvSpPr>
        <p:spPr>
          <a:xfrm>
            <a:off x="6582792" y="2458702"/>
            <a:ext cx="4232071" cy="400110"/>
          </a:xfrm>
          <a:prstGeom prst="rect">
            <a:avLst/>
          </a:prstGeom>
          <a:noFill/>
        </p:spPr>
        <p:txBody>
          <a:bodyPr wrap="square" rtlCol="0">
            <a:spAutoFit/>
          </a:bodyPr>
          <a:lstStyle/>
          <a:p>
            <a:r>
              <a:rPr lang="fr-FR" sz="2000" dirty="0">
                <a:latin typeface="Century Gothic" panose="020B0502020202020204" pitchFamily="34" charset="0"/>
              </a:rPr>
              <a:t>Il a un professeur intéressant.</a:t>
            </a:r>
            <a:endParaRPr lang="en-GB" sz="2000" dirty="0">
              <a:latin typeface="Century Gothic" panose="020B0502020202020204" pitchFamily="34" charset="0"/>
            </a:endParaRPr>
          </a:p>
        </p:txBody>
      </p:sp>
      <p:sp>
        <p:nvSpPr>
          <p:cNvPr id="38" name="TextBox 37"/>
          <p:cNvSpPr txBox="1"/>
          <p:nvPr/>
        </p:nvSpPr>
        <p:spPr>
          <a:xfrm>
            <a:off x="6555607" y="2995295"/>
            <a:ext cx="4232071" cy="707886"/>
          </a:xfrm>
          <a:prstGeom prst="rect">
            <a:avLst/>
          </a:prstGeom>
          <a:noFill/>
        </p:spPr>
        <p:txBody>
          <a:bodyPr wrap="square" rtlCol="0">
            <a:spAutoFit/>
          </a:bodyPr>
          <a:lstStyle/>
          <a:p>
            <a:pPr fontAlgn="ctr"/>
            <a:r>
              <a:rPr lang="fr-FR" sz="2000" dirty="0">
                <a:latin typeface="Century Gothic" panose="020B0502020202020204" pitchFamily="34" charset="0"/>
              </a:rPr>
              <a:t>Elle a une amie drôle.</a:t>
            </a:r>
          </a:p>
          <a:p>
            <a:endParaRPr lang="en-GB" sz="2000" dirty="0">
              <a:latin typeface="Century Gothic" panose="020B0502020202020204" pitchFamily="34" charset="0"/>
            </a:endParaRPr>
          </a:p>
        </p:txBody>
      </p:sp>
      <p:sp>
        <p:nvSpPr>
          <p:cNvPr id="40" name="TextBox 39"/>
          <p:cNvSpPr txBox="1"/>
          <p:nvPr/>
        </p:nvSpPr>
        <p:spPr>
          <a:xfrm>
            <a:off x="6555607" y="3536098"/>
            <a:ext cx="4232071" cy="400110"/>
          </a:xfrm>
          <a:prstGeom prst="rect">
            <a:avLst/>
          </a:prstGeom>
          <a:noFill/>
        </p:spPr>
        <p:txBody>
          <a:bodyPr wrap="square" rtlCol="0">
            <a:spAutoFit/>
          </a:bodyPr>
          <a:lstStyle/>
          <a:p>
            <a:pPr lvl="0" fontAlgn="ctr">
              <a:defRPr/>
            </a:pPr>
            <a:r>
              <a:rPr lang="fr-FR" sz="2000" dirty="0">
                <a:latin typeface="Century Gothic" panose="020B0502020202020204" pitchFamily="34" charset="0"/>
              </a:rPr>
              <a:t>Je suis française. </a:t>
            </a:r>
          </a:p>
        </p:txBody>
      </p:sp>
      <p:sp>
        <p:nvSpPr>
          <p:cNvPr id="41" name="TextBox 40"/>
          <p:cNvSpPr txBox="1"/>
          <p:nvPr/>
        </p:nvSpPr>
        <p:spPr>
          <a:xfrm>
            <a:off x="6582792" y="4088600"/>
            <a:ext cx="4232071" cy="400110"/>
          </a:xfrm>
          <a:prstGeom prst="rect">
            <a:avLst/>
          </a:prstGeom>
          <a:noFill/>
        </p:spPr>
        <p:txBody>
          <a:bodyPr wrap="square" rtlCol="0">
            <a:spAutoFit/>
          </a:bodyPr>
          <a:lstStyle/>
          <a:p>
            <a:pPr lvl="0" fontAlgn="ctr">
              <a:defRPr/>
            </a:pPr>
            <a:r>
              <a:rPr lang="fr-FR" sz="2000" dirty="0">
                <a:latin typeface="Century Gothic" panose="020B0502020202020204" pitchFamily="34" charset="0"/>
              </a:rPr>
              <a:t>Tu as un ami anglais ?</a:t>
            </a:r>
            <a:endParaRPr lang="en-GB" sz="2000" dirty="0">
              <a:latin typeface="Century Gothic" panose="020B0502020202020204" pitchFamily="34" charset="0"/>
            </a:endParaRPr>
          </a:p>
        </p:txBody>
      </p:sp>
      <p:sp>
        <p:nvSpPr>
          <p:cNvPr id="42" name="TextBox 41"/>
          <p:cNvSpPr txBox="1"/>
          <p:nvPr/>
        </p:nvSpPr>
        <p:spPr>
          <a:xfrm>
            <a:off x="6462720" y="4627861"/>
            <a:ext cx="5328801" cy="677108"/>
          </a:xfrm>
          <a:prstGeom prst="rect">
            <a:avLst/>
          </a:prstGeom>
          <a:noFill/>
        </p:spPr>
        <p:txBody>
          <a:bodyPr wrap="square" rtlCol="0">
            <a:spAutoFit/>
          </a:bodyPr>
          <a:lstStyle/>
          <a:p>
            <a:r>
              <a:rPr lang="fr-FR" sz="2000" dirty="0">
                <a:latin typeface="Century Gothic" panose="020B0502020202020204" pitchFamily="34" charset="0"/>
              </a:rPr>
              <a:t>C’est </a:t>
            </a:r>
            <a:r>
              <a:rPr lang="fr-FR" sz="2000" dirty="0" smtClean="0">
                <a:latin typeface="Century Gothic" panose="020B0502020202020204" pitchFamily="34" charset="0"/>
              </a:rPr>
              <a:t>(Elle est) une </a:t>
            </a:r>
            <a:r>
              <a:rPr lang="fr-FR" sz="2000" dirty="0">
                <a:latin typeface="Century Gothic" panose="020B0502020202020204" pitchFamily="34" charset="0"/>
              </a:rPr>
              <a:t>femme sympathique.</a:t>
            </a:r>
            <a:endParaRPr lang="en-GB" sz="2000" dirty="0">
              <a:latin typeface="Century Gothic" panose="020B0502020202020204" pitchFamily="34" charset="0"/>
            </a:endParaRPr>
          </a:p>
          <a:p>
            <a:endParaRPr lang="en-GB" dirty="0"/>
          </a:p>
        </p:txBody>
      </p:sp>
      <p:sp>
        <p:nvSpPr>
          <p:cNvPr id="43" name="TextBox 42"/>
          <p:cNvSpPr txBox="1"/>
          <p:nvPr/>
        </p:nvSpPr>
        <p:spPr>
          <a:xfrm>
            <a:off x="6474800" y="5304113"/>
            <a:ext cx="4232071" cy="677108"/>
          </a:xfrm>
          <a:prstGeom prst="rect">
            <a:avLst/>
          </a:prstGeom>
          <a:noFill/>
        </p:spPr>
        <p:txBody>
          <a:bodyPr wrap="square" rtlCol="0">
            <a:spAutoFit/>
          </a:bodyPr>
          <a:lstStyle/>
          <a:p>
            <a:pPr fontAlgn="ctr"/>
            <a:r>
              <a:rPr lang="fr-FR" sz="2000" dirty="0">
                <a:latin typeface="Century Gothic" panose="020B0502020202020204" pitchFamily="34" charset="0"/>
              </a:rPr>
              <a:t>Tu es aimable.</a:t>
            </a:r>
            <a:endParaRPr lang="en-GB" sz="2000" dirty="0">
              <a:latin typeface="Century Gothic" panose="020B0502020202020204" pitchFamily="34" charset="0"/>
            </a:endParaRPr>
          </a:p>
          <a:p>
            <a:endParaRPr lang="en-GB" dirty="0"/>
          </a:p>
        </p:txBody>
      </p:sp>
      <p:sp>
        <p:nvSpPr>
          <p:cNvPr id="44" name="TextBox 43"/>
          <p:cNvSpPr txBox="1"/>
          <p:nvPr/>
        </p:nvSpPr>
        <p:spPr>
          <a:xfrm>
            <a:off x="6511381" y="5820809"/>
            <a:ext cx="4232071" cy="707886"/>
          </a:xfrm>
          <a:prstGeom prst="rect">
            <a:avLst/>
          </a:prstGeom>
          <a:noFill/>
        </p:spPr>
        <p:txBody>
          <a:bodyPr wrap="square" rtlCol="0">
            <a:spAutoFit/>
          </a:bodyPr>
          <a:lstStyle/>
          <a:p>
            <a:pPr fontAlgn="ctr"/>
            <a:r>
              <a:rPr lang="fr-FR" sz="2000" dirty="0">
                <a:latin typeface="Century Gothic" panose="020B0502020202020204" pitchFamily="34" charset="0"/>
              </a:rPr>
              <a:t>J’ai un ami intéressant.</a:t>
            </a:r>
            <a:endParaRPr lang="en-GB" sz="2000" dirty="0">
              <a:latin typeface="Century Gothic" panose="020B0502020202020204" pitchFamily="34" charset="0"/>
            </a:endParaRPr>
          </a:p>
          <a:p>
            <a:endParaRPr lang="en-GB" sz="2000" dirty="0">
              <a:latin typeface="Century Gothic" panose="020B0502020202020204" pitchFamily="34" charset="0"/>
            </a:endParaRPr>
          </a:p>
        </p:txBody>
      </p:sp>
    </p:spTree>
    <p:extLst>
      <p:ext uri="{BB962C8B-B14F-4D97-AF65-F5344CB8AC3E}">
        <p14:creationId xmlns:p14="http://schemas.microsoft.com/office/powerpoint/2010/main" val="19792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34" grpId="0"/>
      <p:bldP spid="35" grpId="0"/>
      <p:bldP spid="36" grpId="0"/>
      <p:bldP spid="37" grpId="0"/>
      <p:bldP spid="14" grpId="0"/>
      <p:bldP spid="24" grpId="0"/>
      <p:bldP spid="38" grpId="0"/>
      <p:bldP spid="40" grpId="0"/>
      <p:bldP spid="41" grpId="0"/>
      <p:bldP spid="42" grpId="0"/>
      <p:bldP spid="43" grpId="0"/>
      <p:bldP spid="4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1733</Words>
  <Application>Microsoft Office PowerPoint</Application>
  <PresentationFormat>Widescreen</PresentationFormat>
  <Paragraphs>222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Tw Cen MT</vt:lpstr>
      <vt:lpstr>1_Office Theme</vt:lpstr>
      <vt:lpstr>PowerPoint Presentation</vt:lpstr>
      <vt:lpstr>Having and being - using the verbs avoir and être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Stephen Owen</cp:lastModifiedBy>
  <cp:revision>202</cp:revision>
  <dcterms:created xsi:type="dcterms:W3CDTF">2019-03-27T07:30:03Z</dcterms:created>
  <dcterms:modified xsi:type="dcterms:W3CDTF">2020-01-07T15:41:20Z</dcterms:modified>
</cp:coreProperties>
</file>