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953" autoAdjust="0"/>
  </p:normalViewPr>
  <p:slideViewPr>
    <p:cSldViewPr snapToGrid="0">
      <p:cViewPr varScale="1">
        <p:scale>
          <a:sx n="91" d="100"/>
          <a:sy n="91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F450-1A45-4673-831F-A45860738B81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022D4-A1B6-4E49-97B1-9576A6071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90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47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35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190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26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27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5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Vocabulary </a:t>
            </a:r>
            <a:r>
              <a:rPr lang="en-GB" b="1" dirty="0"/>
              <a:t>practice</a:t>
            </a:r>
            <a:r>
              <a:rPr lang="en-GB" b="1" baseline="0" dirty="0"/>
              <a:t> slide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r>
              <a:rPr lang="en-GB" b="1" dirty="0" smtClean="0"/>
              <a:t>Vocabulary </a:t>
            </a:r>
            <a:r>
              <a:rPr lang="en-GB" b="1" dirty="0"/>
              <a:t>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r>
              <a:rPr lang="en-GB" baseline="0" dirty="0" smtClean="0"/>
              <a:t>son [7 – </a:t>
            </a:r>
            <a:r>
              <a:rPr lang="en-GB" baseline="0" dirty="0" err="1" smtClean="0"/>
              <a:t>ser</a:t>
            </a:r>
            <a:r>
              <a:rPr lang="en-GB" baseline="0" dirty="0" smtClean="0"/>
              <a:t>]; </a:t>
            </a:r>
            <a:r>
              <a:rPr lang="es-ES" baseline="0" dirty="0" smtClean="0"/>
              <a:t>pequeño [202]; bueno [98]; malo [368]; famoso [997]; bonito [891]; feo [2373]; rico [398]; caro [2179]; barato [2164]; antiguo [446]  ¿cómo es? [cómo - 151]</a:t>
            </a: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3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Snap! </a:t>
            </a:r>
            <a:r>
              <a:rPr lang="en-GB" b="0" dirty="0" smtClean="0"/>
              <a:t>Vocabulary practice</a:t>
            </a:r>
            <a:r>
              <a:rPr lang="en-GB" b="0" baseline="0" dirty="0" smtClean="0"/>
              <a:t>. </a:t>
            </a:r>
            <a:r>
              <a:rPr lang="en-GB" baseline="0" dirty="0" smtClean="0"/>
              <a:t>Each letter disappears then is obscured again on second click</a:t>
            </a:r>
          </a:p>
          <a:p>
            <a:r>
              <a:rPr lang="en-GB" baseline="0" dirty="0" smtClean="0"/>
              <a:t>This is also a way to practise the alphabet – encourage students to say a letter aloud to reveal the word behind it. (This could also be adapted to practise numbers.)</a:t>
            </a:r>
          </a:p>
          <a:p>
            <a:r>
              <a:rPr lang="en-GB" b="1" baseline="0" dirty="0" smtClean="0"/>
              <a:t>A-F: </a:t>
            </a:r>
            <a:r>
              <a:rPr lang="en-GB" baseline="0" dirty="0" smtClean="0"/>
              <a:t>bonito; caro; antiguo; ¿Cómo es?; malo; feo</a:t>
            </a:r>
          </a:p>
          <a:p>
            <a:r>
              <a:rPr lang="en-GB" b="1" baseline="0" dirty="0" smtClean="0"/>
              <a:t>G-L: </a:t>
            </a:r>
            <a:r>
              <a:rPr lang="en-GB" baseline="0" dirty="0" smtClean="0"/>
              <a:t>ugly; expensive; beautiful; what is he/she/it like?; old; ancient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30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Snap! </a:t>
            </a:r>
            <a:r>
              <a:rPr lang="en-GB" b="0" dirty="0" smtClean="0"/>
              <a:t>Vocabulary practice</a:t>
            </a:r>
            <a:r>
              <a:rPr lang="en-GB" b="0" baseline="0" dirty="0" smtClean="0"/>
              <a:t> </a:t>
            </a:r>
            <a:r>
              <a:rPr lang="en-GB" dirty="0" smtClean="0"/>
              <a:t>(continued)</a:t>
            </a:r>
          </a:p>
          <a:p>
            <a:r>
              <a:rPr lang="en-GB" b="1" baseline="0" dirty="0" smtClean="0"/>
              <a:t>M-Q: </a:t>
            </a:r>
            <a:r>
              <a:rPr lang="en-GB" baseline="0" dirty="0" smtClean="0"/>
              <a:t>Bueno; rico; son; </a:t>
            </a:r>
            <a:r>
              <a:rPr lang="en-GB" baseline="0" dirty="0" err="1" smtClean="0"/>
              <a:t>barato</a:t>
            </a:r>
            <a:r>
              <a:rPr lang="en-GB" baseline="0" dirty="0" smtClean="0"/>
              <a:t>; famoso; pequeño</a:t>
            </a:r>
          </a:p>
          <a:p>
            <a:r>
              <a:rPr lang="en-GB" b="1" baseline="0" dirty="0" smtClean="0"/>
              <a:t>R-W:</a:t>
            </a:r>
            <a:r>
              <a:rPr lang="en-GB" b="0" baseline="0" dirty="0" smtClean="0"/>
              <a:t> small, little; famous; they are (permanent); cheap; good; rich</a:t>
            </a:r>
          </a:p>
          <a:p>
            <a:endParaRPr lang="en-GB" baseline="0" dirty="0" smtClean="0"/>
          </a:p>
          <a:p>
            <a:r>
              <a:rPr lang="en-GB" baseline="0" dirty="0" smtClean="0"/>
              <a:t>Finish the alphabet (ask students which letters are missing). These are X, Y and 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501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Vocabulary revision</a:t>
            </a:r>
            <a:br>
              <a:rPr lang="en-GB" b="0" dirty="0" smtClean="0"/>
            </a:b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classes are not yet able to retrieve the word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memory,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letters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could be added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offer the additional support.</a:t>
            </a:r>
            <a:r>
              <a:rPr lang="en-GB" b="0" dirty="0" smtClean="0"/>
              <a:t/>
            </a:r>
            <a:br>
              <a:rPr lang="en-GB" b="0" dirty="0" smtClean="0"/>
            </a:b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99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81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Vocabulary revision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72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Vocabulary revision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64B7-4A3E-4C39-BCC4-CFEE7F4191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0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43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16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3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394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8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4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4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68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76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7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28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9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1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9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8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3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6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6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A5A9-DF82-45A7-B0BB-8F7ADB3EEF1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F289-3294-445A-A8B1-9C50A8C31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 smtClean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r>
              <a:rPr lang="en-GB" sz="1100" dirty="0" smtClean="0">
                <a:latin typeface="Tw Cen MT" panose="020B0602020104020603" pitchFamily="34" charset="0"/>
              </a:rPr>
              <a:t/>
            </a:r>
            <a:br>
              <a:rPr lang="en-GB" sz="1100" dirty="0" smtClean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</a:rPr>
              <a:t>Nick Avery</a:t>
            </a:r>
            <a:endParaRPr lang="en-GB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294" y="6328379"/>
            <a:ext cx="3089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Avery &amp; Rachel Hawkes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5" y="2456304"/>
            <a:ext cx="946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87BED3-1F94-4685-B918-7B7ACC5E053C}"/>
              </a:ext>
            </a:extLst>
          </p:cNvPr>
          <p:cNvSpPr/>
          <p:nvPr/>
        </p:nvSpPr>
        <p:spPr>
          <a:xfrm>
            <a:off x="52293" y="5993014"/>
            <a:ext cx="2284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Updated</a:t>
            </a:r>
            <a:r>
              <a:rPr lang="en-GB" sz="16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: 17/11/2019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rich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43205" y="4474027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rico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0.59401 0.22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01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8" y="4474028"/>
            <a:ext cx="2961821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What is s/he like?</a:t>
            </a:r>
          </a:p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What is it like?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05518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</a:t>
            </a:r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Cómo</a:t>
            </a:r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es</a:t>
            </a:r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59259E-6 L 0.12695 0.61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394200" y="4474028"/>
            <a:ext cx="2961823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they are (permanent)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41961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son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5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0.09714 0.22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7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bad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35831" y="4474027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malo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15183 0.4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1" y="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good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35831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bueno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0.34701 0.22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pretty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35831" y="4474027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bonito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15183 0.22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1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9502" y="1359559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7136" y="1359557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82875" y="1348131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507563" y="1348131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482875" y="550439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82875" y="3332033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Segundos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24354" y="1190280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99666" y="5323862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6952343" y="544990"/>
          <a:ext cx="5087257" cy="5842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3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son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they are (permanent)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pequeño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small, little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bueno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good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malo</a:t>
                      </a:r>
                      <a:endParaRPr lang="en-GB" sz="2000" kern="12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bad</a:t>
                      </a:r>
                      <a:endParaRPr lang="en-GB" sz="2000" kern="12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famoso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famous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bonito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pretty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ugly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rico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rich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caro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expensive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barato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cheap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56465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8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antiguo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old, ancient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8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¿Cómo es?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What is s/he like? </a:t>
                      </a: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What is</a:t>
                      </a:r>
                      <a:r>
                        <a:rPr lang="en-GB" sz="2000" baseline="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it like? 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6369305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Vocabulario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36238" y="5734810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INICIO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32537" y="1009005"/>
            <a:ext cx="2726928" cy="5367562"/>
            <a:chOff x="9259531" y="1019520"/>
            <a:chExt cx="2726928" cy="5367562"/>
          </a:xfrm>
        </p:grpSpPr>
        <p:sp>
          <p:nvSpPr>
            <p:cNvPr id="39" name="Rectangle 38"/>
            <p:cNvSpPr/>
            <p:nvPr/>
          </p:nvSpPr>
          <p:spPr>
            <a:xfrm>
              <a:off x="9259531" y="1019520"/>
              <a:ext cx="2654963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259533" y="1456058"/>
              <a:ext cx="2654963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59533" y="1874337"/>
              <a:ext cx="2654963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259533" y="2335605"/>
              <a:ext cx="2654963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259533" y="2752081"/>
              <a:ext cx="2654963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259533" y="3160295"/>
              <a:ext cx="2654963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259533" y="3600025"/>
              <a:ext cx="2654963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259531" y="4034583"/>
              <a:ext cx="2654963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259533" y="4466162"/>
              <a:ext cx="2654963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259531" y="4915637"/>
              <a:ext cx="265496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259531" y="5330928"/>
              <a:ext cx="265496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331496" y="5788226"/>
              <a:ext cx="2654963" cy="598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24483" y="1009005"/>
            <a:ext cx="1469320" cy="5250068"/>
            <a:chOff x="7524483" y="1009005"/>
            <a:chExt cx="1469320" cy="5250068"/>
          </a:xfrm>
        </p:grpSpPr>
        <p:sp>
          <p:nvSpPr>
            <p:cNvPr id="22" name="Rectangle 21"/>
            <p:cNvSpPr/>
            <p:nvPr/>
          </p:nvSpPr>
          <p:spPr>
            <a:xfrm>
              <a:off x="7524483" y="1009005"/>
              <a:ext cx="1469319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24484" y="1445543"/>
              <a:ext cx="1469319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24484" y="1863822"/>
              <a:ext cx="1469319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24484" y="2325090"/>
              <a:ext cx="1469319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24484" y="2741566"/>
              <a:ext cx="1469319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24484" y="3149780"/>
              <a:ext cx="1469319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24484" y="3589510"/>
              <a:ext cx="1469319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24483" y="4024068"/>
              <a:ext cx="1469319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24484" y="4455647"/>
              <a:ext cx="1469319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24483" y="4905122"/>
              <a:ext cx="1469319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24483" y="5350072"/>
              <a:ext cx="1469319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24483" y="5788226"/>
              <a:ext cx="1469319" cy="470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596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20320" y="2784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bonito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66822" y="319551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ugly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66822" y="319833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266822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is he/she/it like?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66822" y="489378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629022" y="319551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expensive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29022" y="319551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29022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bad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29022" y="4901494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91222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old, ancient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991222" y="489096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91222" y="319551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pretty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991222" y="319551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86600" y="11430"/>
            <a:ext cx="4205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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palabras en español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448934" y="5844560"/>
            <a:ext cx="386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palabras en inglés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20320" y="41164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20320" y="172329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¿Cómo es?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0320" y="1718706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482520" y="2784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caro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82520" y="41164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482520" y="172329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malo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473779" y="1723291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844720" y="172329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44720" y="1718706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844720" y="2784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antiguo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844720" y="25021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459609" y="6438900"/>
            <a:ext cx="147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Avery</a:t>
            </a:r>
          </a:p>
        </p:txBody>
      </p:sp>
    </p:spTree>
    <p:extLst>
      <p:ext uri="{BB962C8B-B14F-4D97-AF65-F5344CB8AC3E}">
        <p14:creationId xmlns:p14="http://schemas.microsoft.com/office/powerpoint/2010/main" val="287606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82" grpId="0" animBg="1"/>
      <p:bldP spid="82" grpId="1" animBg="1"/>
      <p:bldP spid="84" grpId="0" animBg="1"/>
      <p:bldP spid="84" grpId="1" animBg="1"/>
      <p:bldP spid="86" grpId="0" animBg="1"/>
      <p:bldP spid="86" grpId="1" animBg="1"/>
      <p:bldP spid="88" grpId="0" animBg="1"/>
      <p:bldP spid="88" grpId="1" animBg="1"/>
      <p:bldP spid="90" grpId="0" animBg="1"/>
      <p:bldP spid="90" grpId="1" animBg="1"/>
      <p:bldP spid="92" grpId="0" animBg="1"/>
      <p:bldP spid="9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5254790" y="3195232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small, little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54790" y="3195232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254790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cheap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54790" y="489096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616990" y="319551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famous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16990" y="319551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16990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good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33030" y="489096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9190" y="489096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rich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979190" y="489096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79190" y="3195518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they are (permanent)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979190" y="3195518"/>
            <a:ext cx="2152650" cy="14325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0160" y="39873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bueno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160" y="39873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0160" y="163478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barato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160" y="1634781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422360" y="39873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rico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22360" y="39873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422360" y="163478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famoso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422360" y="1648599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784560" y="1634781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pequeño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784560" y="1644897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784560" y="39873"/>
            <a:ext cx="2152650" cy="143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784560" y="39873"/>
            <a:ext cx="2152650" cy="1432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59609" y="6438900"/>
            <a:ext cx="147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Avery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86600" y="11430"/>
            <a:ext cx="4205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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palabras en español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8934" y="5844560"/>
            <a:ext cx="386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palabras en inglés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8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82" grpId="0" animBg="1"/>
      <p:bldP spid="82" grpId="1" animBg="1"/>
      <p:bldP spid="84" grpId="0" animBg="1"/>
      <p:bldP spid="84" grpId="1" animBg="1"/>
      <p:bldP spid="86" grpId="0" animBg="1"/>
      <p:bldP spid="86" grpId="1" animBg="1"/>
      <p:bldP spid="88" grpId="0" animBg="1"/>
      <p:bldP spid="88" grpId="1" animBg="1"/>
      <p:bldP spid="90" grpId="0" animBg="1"/>
      <p:bldP spid="90" grpId="1" animBg="1"/>
      <p:bldP spid="92" grpId="0" animBg="1"/>
      <p:bldP spid="9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small, little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15351" y="4479470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pequeño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0.34414 0.4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1" y="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 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</a:t>
            </a:r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 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cheap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44158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barato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8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14883 0.611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old, ancient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33141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antiguo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6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34519 0.61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53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famous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41962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famoso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0.09805 0.4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759779" y="4474028"/>
            <a:ext cx="2596244" cy="1143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ugly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5943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9451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a_ 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2959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¿C_ _ _ e_?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66467" y="277585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5943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19451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p_ 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2959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f_ 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66467" y="1605642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5943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9451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2959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s_ _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66467" y="2933699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b_ _ _ _ _ </a:t>
            </a:r>
            <a:endParaRPr lang="en-GB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43206" y="4474028"/>
            <a:ext cx="2596244" cy="114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feo</a:t>
            </a:r>
            <a:endParaRPr lang="en-GB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0.59492 0.4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Microsoft Office PowerPoint</Application>
  <PresentationFormat>Widescreen</PresentationFormat>
  <Paragraphs>296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Nicholas Avery</cp:lastModifiedBy>
  <cp:revision>1</cp:revision>
  <dcterms:created xsi:type="dcterms:W3CDTF">2019-11-26T18:58:15Z</dcterms:created>
  <dcterms:modified xsi:type="dcterms:W3CDTF">2019-11-26T18:58:34Z</dcterms:modified>
</cp:coreProperties>
</file>